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0" r:id="rId5"/>
    <p:sldId id="261" r:id="rId6"/>
    <p:sldId id="263" r:id="rId7"/>
    <p:sldId id="264" r:id="rId8"/>
    <p:sldId id="262"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498"/>
    <p:restoredTop sz="94694"/>
  </p:normalViewPr>
  <p:slideViewPr>
    <p:cSldViewPr snapToGrid="0" snapToObjects="1">
      <p:cViewPr varScale="1">
        <p:scale>
          <a:sx n="121" d="100"/>
          <a:sy n="121" d="100"/>
        </p:scale>
        <p:origin x="112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8E017-2A85-774B-99B3-733B3D52277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717CA069-F15D-764A-9554-4144E904A2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A1A2D19D-2FE2-CF46-A313-82DDD631C0F7}"/>
              </a:ext>
            </a:extLst>
          </p:cNvPr>
          <p:cNvSpPr>
            <a:spLocks noGrp="1"/>
          </p:cNvSpPr>
          <p:nvPr>
            <p:ph type="dt" sz="half" idx="10"/>
          </p:nvPr>
        </p:nvSpPr>
        <p:spPr/>
        <p:txBody>
          <a:bodyPr/>
          <a:lstStyle/>
          <a:p>
            <a:fld id="{434627AA-6281-F14F-8A8D-143B61A5CC7B}" type="datetimeFigureOut">
              <a:rPr lang="en-US" smtClean="0"/>
              <a:t>7/6/22</a:t>
            </a:fld>
            <a:endParaRPr lang="en-US"/>
          </a:p>
        </p:txBody>
      </p:sp>
      <p:sp>
        <p:nvSpPr>
          <p:cNvPr id="5" name="Footer Placeholder 4">
            <a:extLst>
              <a:ext uri="{FF2B5EF4-FFF2-40B4-BE49-F238E27FC236}">
                <a16:creationId xmlns:a16="http://schemas.microsoft.com/office/drawing/2014/main" id="{C2862D9A-0276-1146-B747-5950737D66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7B5672-F8A4-9A46-9D57-1E8E7A655376}"/>
              </a:ext>
            </a:extLst>
          </p:cNvPr>
          <p:cNvSpPr>
            <a:spLocks noGrp="1"/>
          </p:cNvSpPr>
          <p:nvPr>
            <p:ph type="sldNum" sz="quarter" idx="12"/>
          </p:nvPr>
        </p:nvSpPr>
        <p:spPr/>
        <p:txBody>
          <a:bodyPr/>
          <a:lstStyle/>
          <a:p>
            <a:fld id="{058D5ECA-AF8D-9A49-AFD4-8DB7921D471D}" type="slidenum">
              <a:rPr lang="en-US" smtClean="0"/>
              <a:t>‹#›</a:t>
            </a:fld>
            <a:endParaRPr lang="en-US"/>
          </a:p>
        </p:txBody>
      </p:sp>
    </p:spTree>
    <p:extLst>
      <p:ext uri="{BB962C8B-B14F-4D97-AF65-F5344CB8AC3E}">
        <p14:creationId xmlns:p14="http://schemas.microsoft.com/office/powerpoint/2010/main" val="3261635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9394C-1B5A-E64B-959F-FAEB83FA60EC}"/>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C9E1591-5529-834C-9A1D-733B97E3654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D47CABA-D160-8F4C-9575-DEC2FE17CBD1}"/>
              </a:ext>
            </a:extLst>
          </p:cNvPr>
          <p:cNvSpPr>
            <a:spLocks noGrp="1"/>
          </p:cNvSpPr>
          <p:nvPr>
            <p:ph type="dt" sz="half" idx="10"/>
          </p:nvPr>
        </p:nvSpPr>
        <p:spPr/>
        <p:txBody>
          <a:bodyPr/>
          <a:lstStyle/>
          <a:p>
            <a:fld id="{434627AA-6281-F14F-8A8D-143B61A5CC7B}" type="datetimeFigureOut">
              <a:rPr lang="en-US" smtClean="0"/>
              <a:t>7/6/22</a:t>
            </a:fld>
            <a:endParaRPr lang="en-US"/>
          </a:p>
        </p:txBody>
      </p:sp>
      <p:sp>
        <p:nvSpPr>
          <p:cNvPr id="5" name="Footer Placeholder 4">
            <a:extLst>
              <a:ext uri="{FF2B5EF4-FFF2-40B4-BE49-F238E27FC236}">
                <a16:creationId xmlns:a16="http://schemas.microsoft.com/office/drawing/2014/main" id="{2F3AB7F5-0641-624B-AD7C-0739D61110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668E95-DF3E-174C-A128-4477E710F69D}"/>
              </a:ext>
            </a:extLst>
          </p:cNvPr>
          <p:cNvSpPr>
            <a:spLocks noGrp="1"/>
          </p:cNvSpPr>
          <p:nvPr>
            <p:ph type="sldNum" sz="quarter" idx="12"/>
          </p:nvPr>
        </p:nvSpPr>
        <p:spPr/>
        <p:txBody>
          <a:bodyPr/>
          <a:lstStyle/>
          <a:p>
            <a:fld id="{058D5ECA-AF8D-9A49-AFD4-8DB7921D471D}" type="slidenum">
              <a:rPr lang="en-US" smtClean="0"/>
              <a:t>‹#›</a:t>
            </a:fld>
            <a:endParaRPr lang="en-US"/>
          </a:p>
        </p:txBody>
      </p:sp>
    </p:spTree>
    <p:extLst>
      <p:ext uri="{BB962C8B-B14F-4D97-AF65-F5344CB8AC3E}">
        <p14:creationId xmlns:p14="http://schemas.microsoft.com/office/powerpoint/2010/main" val="556916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DCD878-BB09-114D-AA0C-70A79B2E907A}"/>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BA7D21E-CBE5-EA40-A1B7-4B9A7321C3F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A3CC560-42D2-F948-93B8-DA9D7AF39813}"/>
              </a:ext>
            </a:extLst>
          </p:cNvPr>
          <p:cNvSpPr>
            <a:spLocks noGrp="1"/>
          </p:cNvSpPr>
          <p:nvPr>
            <p:ph type="dt" sz="half" idx="10"/>
          </p:nvPr>
        </p:nvSpPr>
        <p:spPr/>
        <p:txBody>
          <a:bodyPr/>
          <a:lstStyle/>
          <a:p>
            <a:fld id="{434627AA-6281-F14F-8A8D-143B61A5CC7B}" type="datetimeFigureOut">
              <a:rPr lang="en-US" smtClean="0"/>
              <a:t>7/6/22</a:t>
            </a:fld>
            <a:endParaRPr lang="en-US"/>
          </a:p>
        </p:txBody>
      </p:sp>
      <p:sp>
        <p:nvSpPr>
          <p:cNvPr id="5" name="Footer Placeholder 4">
            <a:extLst>
              <a:ext uri="{FF2B5EF4-FFF2-40B4-BE49-F238E27FC236}">
                <a16:creationId xmlns:a16="http://schemas.microsoft.com/office/drawing/2014/main" id="{26C82DEE-FAC5-5B46-B721-22C61464EE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6296AD-263C-7244-A4B0-571F05592FED}"/>
              </a:ext>
            </a:extLst>
          </p:cNvPr>
          <p:cNvSpPr>
            <a:spLocks noGrp="1"/>
          </p:cNvSpPr>
          <p:nvPr>
            <p:ph type="sldNum" sz="quarter" idx="12"/>
          </p:nvPr>
        </p:nvSpPr>
        <p:spPr/>
        <p:txBody>
          <a:bodyPr/>
          <a:lstStyle/>
          <a:p>
            <a:fld id="{058D5ECA-AF8D-9A49-AFD4-8DB7921D471D}" type="slidenum">
              <a:rPr lang="en-US" smtClean="0"/>
              <a:t>‹#›</a:t>
            </a:fld>
            <a:endParaRPr lang="en-US"/>
          </a:p>
        </p:txBody>
      </p:sp>
    </p:spTree>
    <p:extLst>
      <p:ext uri="{BB962C8B-B14F-4D97-AF65-F5344CB8AC3E}">
        <p14:creationId xmlns:p14="http://schemas.microsoft.com/office/powerpoint/2010/main" val="1866608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DCEA8-B4CA-444E-BB9A-7FF11606608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F648725-2F55-3344-8CDD-FD31C928CA8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80148D2-628E-D841-9AA9-CB58D99191E1}"/>
              </a:ext>
            </a:extLst>
          </p:cNvPr>
          <p:cNvSpPr>
            <a:spLocks noGrp="1"/>
          </p:cNvSpPr>
          <p:nvPr>
            <p:ph type="dt" sz="half" idx="10"/>
          </p:nvPr>
        </p:nvSpPr>
        <p:spPr/>
        <p:txBody>
          <a:bodyPr/>
          <a:lstStyle/>
          <a:p>
            <a:fld id="{434627AA-6281-F14F-8A8D-143B61A5CC7B}" type="datetimeFigureOut">
              <a:rPr lang="en-US" smtClean="0"/>
              <a:t>7/6/22</a:t>
            </a:fld>
            <a:endParaRPr lang="en-US"/>
          </a:p>
        </p:txBody>
      </p:sp>
      <p:sp>
        <p:nvSpPr>
          <p:cNvPr id="5" name="Footer Placeholder 4">
            <a:extLst>
              <a:ext uri="{FF2B5EF4-FFF2-40B4-BE49-F238E27FC236}">
                <a16:creationId xmlns:a16="http://schemas.microsoft.com/office/drawing/2014/main" id="{86277D71-DF3E-9942-97F8-5C6346B1D3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F68D52-0E3D-434C-80B7-7B89DB3E667F}"/>
              </a:ext>
            </a:extLst>
          </p:cNvPr>
          <p:cNvSpPr>
            <a:spLocks noGrp="1"/>
          </p:cNvSpPr>
          <p:nvPr>
            <p:ph type="sldNum" sz="quarter" idx="12"/>
          </p:nvPr>
        </p:nvSpPr>
        <p:spPr/>
        <p:txBody>
          <a:bodyPr/>
          <a:lstStyle/>
          <a:p>
            <a:fld id="{058D5ECA-AF8D-9A49-AFD4-8DB7921D471D}" type="slidenum">
              <a:rPr lang="en-US" smtClean="0"/>
              <a:t>‹#›</a:t>
            </a:fld>
            <a:endParaRPr lang="en-US"/>
          </a:p>
        </p:txBody>
      </p:sp>
    </p:spTree>
    <p:extLst>
      <p:ext uri="{BB962C8B-B14F-4D97-AF65-F5344CB8AC3E}">
        <p14:creationId xmlns:p14="http://schemas.microsoft.com/office/powerpoint/2010/main" val="724876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9B17B-2AC7-E745-8D55-C42ED42B5DB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B96D730F-CCB9-1745-B282-9D981D3561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58A12DF-DBA4-5B4B-9B27-BB25A0EDECC8}"/>
              </a:ext>
            </a:extLst>
          </p:cNvPr>
          <p:cNvSpPr>
            <a:spLocks noGrp="1"/>
          </p:cNvSpPr>
          <p:nvPr>
            <p:ph type="dt" sz="half" idx="10"/>
          </p:nvPr>
        </p:nvSpPr>
        <p:spPr/>
        <p:txBody>
          <a:bodyPr/>
          <a:lstStyle/>
          <a:p>
            <a:fld id="{434627AA-6281-F14F-8A8D-143B61A5CC7B}" type="datetimeFigureOut">
              <a:rPr lang="en-US" smtClean="0"/>
              <a:t>7/6/22</a:t>
            </a:fld>
            <a:endParaRPr lang="en-US"/>
          </a:p>
        </p:txBody>
      </p:sp>
      <p:sp>
        <p:nvSpPr>
          <p:cNvPr id="5" name="Footer Placeholder 4">
            <a:extLst>
              <a:ext uri="{FF2B5EF4-FFF2-40B4-BE49-F238E27FC236}">
                <a16:creationId xmlns:a16="http://schemas.microsoft.com/office/drawing/2014/main" id="{F3D41BF8-04F1-8842-BA2A-283D292A13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60B70B-DA22-5948-8C64-A56C3B3F8E43}"/>
              </a:ext>
            </a:extLst>
          </p:cNvPr>
          <p:cNvSpPr>
            <a:spLocks noGrp="1"/>
          </p:cNvSpPr>
          <p:nvPr>
            <p:ph type="sldNum" sz="quarter" idx="12"/>
          </p:nvPr>
        </p:nvSpPr>
        <p:spPr/>
        <p:txBody>
          <a:bodyPr/>
          <a:lstStyle/>
          <a:p>
            <a:fld id="{058D5ECA-AF8D-9A49-AFD4-8DB7921D471D}" type="slidenum">
              <a:rPr lang="en-US" smtClean="0"/>
              <a:t>‹#›</a:t>
            </a:fld>
            <a:endParaRPr lang="en-US"/>
          </a:p>
        </p:txBody>
      </p:sp>
    </p:spTree>
    <p:extLst>
      <p:ext uri="{BB962C8B-B14F-4D97-AF65-F5344CB8AC3E}">
        <p14:creationId xmlns:p14="http://schemas.microsoft.com/office/powerpoint/2010/main" val="3819219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5001E-9ACA-A547-97EA-DEA9EF59706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01136B8-1C57-9347-BDD2-5D464603FE4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AE65CA26-155C-4843-AAD0-2A002489C94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949206E-6C5A-0F46-B517-FB4A36FD3F03}"/>
              </a:ext>
            </a:extLst>
          </p:cNvPr>
          <p:cNvSpPr>
            <a:spLocks noGrp="1"/>
          </p:cNvSpPr>
          <p:nvPr>
            <p:ph type="dt" sz="half" idx="10"/>
          </p:nvPr>
        </p:nvSpPr>
        <p:spPr/>
        <p:txBody>
          <a:bodyPr/>
          <a:lstStyle/>
          <a:p>
            <a:fld id="{434627AA-6281-F14F-8A8D-143B61A5CC7B}" type="datetimeFigureOut">
              <a:rPr lang="en-US" smtClean="0"/>
              <a:t>7/6/22</a:t>
            </a:fld>
            <a:endParaRPr lang="en-US"/>
          </a:p>
        </p:txBody>
      </p:sp>
      <p:sp>
        <p:nvSpPr>
          <p:cNvPr id="6" name="Footer Placeholder 5">
            <a:extLst>
              <a:ext uri="{FF2B5EF4-FFF2-40B4-BE49-F238E27FC236}">
                <a16:creationId xmlns:a16="http://schemas.microsoft.com/office/drawing/2014/main" id="{F346F37D-DCED-0F45-8131-0FBF5B0D30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747FEF-DFA0-AF4D-96FD-90D779CCC4EE}"/>
              </a:ext>
            </a:extLst>
          </p:cNvPr>
          <p:cNvSpPr>
            <a:spLocks noGrp="1"/>
          </p:cNvSpPr>
          <p:nvPr>
            <p:ph type="sldNum" sz="quarter" idx="12"/>
          </p:nvPr>
        </p:nvSpPr>
        <p:spPr/>
        <p:txBody>
          <a:bodyPr/>
          <a:lstStyle/>
          <a:p>
            <a:fld id="{058D5ECA-AF8D-9A49-AFD4-8DB7921D471D}" type="slidenum">
              <a:rPr lang="en-US" smtClean="0"/>
              <a:t>‹#›</a:t>
            </a:fld>
            <a:endParaRPr lang="en-US"/>
          </a:p>
        </p:txBody>
      </p:sp>
    </p:spTree>
    <p:extLst>
      <p:ext uri="{BB962C8B-B14F-4D97-AF65-F5344CB8AC3E}">
        <p14:creationId xmlns:p14="http://schemas.microsoft.com/office/powerpoint/2010/main" val="4021034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2DAB5-C83B-5E46-90A4-0B221F6118FA}"/>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18CDAAD-6E64-EA4D-A872-F9BCA91E92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71CC324-B8B1-FA45-B9EF-0891DC51487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655A694D-57D8-6E4F-8E76-CA5C1CDB8A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97524E4-B74C-814C-BD82-2C6ADDC5838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64979328-67E3-CC48-BB06-174A085F1E12}"/>
              </a:ext>
            </a:extLst>
          </p:cNvPr>
          <p:cNvSpPr>
            <a:spLocks noGrp="1"/>
          </p:cNvSpPr>
          <p:nvPr>
            <p:ph type="dt" sz="half" idx="10"/>
          </p:nvPr>
        </p:nvSpPr>
        <p:spPr/>
        <p:txBody>
          <a:bodyPr/>
          <a:lstStyle/>
          <a:p>
            <a:fld id="{434627AA-6281-F14F-8A8D-143B61A5CC7B}" type="datetimeFigureOut">
              <a:rPr lang="en-US" smtClean="0"/>
              <a:t>7/6/22</a:t>
            </a:fld>
            <a:endParaRPr lang="en-US"/>
          </a:p>
        </p:txBody>
      </p:sp>
      <p:sp>
        <p:nvSpPr>
          <p:cNvPr id="8" name="Footer Placeholder 7">
            <a:extLst>
              <a:ext uri="{FF2B5EF4-FFF2-40B4-BE49-F238E27FC236}">
                <a16:creationId xmlns:a16="http://schemas.microsoft.com/office/drawing/2014/main" id="{CB81E9A2-1629-3F43-9FC9-D8BD2B2BCEB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9495C04-5A04-B34B-9DCA-ACA599743C7F}"/>
              </a:ext>
            </a:extLst>
          </p:cNvPr>
          <p:cNvSpPr>
            <a:spLocks noGrp="1"/>
          </p:cNvSpPr>
          <p:nvPr>
            <p:ph type="sldNum" sz="quarter" idx="12"/>
          </p:nvPr>
        </p:nvSpPr>
        <p:spPr/>
        <p:txBody>
          <a:bodyPr/>
          <a:lstStyle/>
          <a:p>
            <a:fld id="{058D5ECA-AF8D-9A49-AFD4-8DB7921D471D}" type="slidenum">
              <a:rPr lang="en-US" smtClean="0"/>
              <a:t>‹#›</a:t>
            </a:fld>
            <a:endParaRPr lang="en-US"/>
          </a:p>
        </p:txBody>
      </p:sp>
    </p:spTree>
    <p:extLst>
      <p:ext uri="{BB962C8B-B14F-4D97-AF65-F5344CB8AC3E}">
        <p14:creationId xmlns:p14="http://schemas.microsoft.com/office/powerpoint/2010/main" val="1235626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706D0-F171-3E4D-98F1-43BBF4DD7174}"/>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321BFA6A-17C6-A94C-8B31-E1B2F2622EA5}"/>
              </a:ext>
            </a:extLst>
          </p:cNvPr>
          <p:cNvSpPr>
            <a:spLocks noGrp="1"/>
          </p:cNvSpPr>
          <p:nvPr>
            <p:ph type="dt" sz="half" idx="10"/>
          </p:nvPr>
        </p:nvSpPr>
        <p:spPr/>
        <p:txBody>
          <a:bodyPr/>
          <a:lstStyle/>
          <a:p>
            <a:fld id="{434627AA-6281-F14F-8A8D-143B61A5CC7B}" type="datetimeFigureOut">
              <a:rPr lang="en-US" smtClean="0"/>
              <a:t>7/6/22</a:t>
            </a:fld>
            <a:endParaRPr lang="en-US"/>
          </a:p>
        </p:txBody>
      </p:sp>
      <p:sp>
        <p:nvSpPr>
          <p:cNvPr id="4" name="Footer Placeholder 3">
            <a:extLst>
              <a:ext uri="{FF2B5EF4-FFF2-40B4-BE49-F238E27FC236}">
                <a16:creationId xmlns:a16="http://schemas.microsoft.com/office/drawing/2014/main" id="{9BF2D06B-3BEB-D441-9280-03FEB2ECBB9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6566CC-D8D5-BC42-8196-67762D074A34}"/>
              </a:ext>
            </a:extLst>
          </p:cNvPr>
          <p:cNvSpPr>
            <a:spLocks noGrp="1"/>
          </p:cNvSpPr>
          <p:nvPr>
            <p:ph type="sldNum" sz="quarter" idx="12"/>
          </p:nvPr>
        </p:nvSpPr>
        <p:spPr/>
        <p:txBody>
          <a:bodyPr/>
          <a:lstStyle/>
          <a:p>
            <a:fld id="{058D5ECA-AF8D-9A49-AFD4-8DB7921D471D}" type="slidenum">
              <a:rPr lang="en-US" smtClean="0"/>
              <a:t>‹#›</a:t>
            </a:fld>
            <a:endParaRPr lang="en-US"/>
          </a:p>
        </p:txBody>
      </p:sp>
    </p:spTree>
    <p:extLst>
      <p:ext uri="{BB962C8B-B14F-4D97-AF65-F5344CB8AC3E}">
        <p14:creationId xmlns:p14="http://schemas.microsoft.com/office/powerpoint/2010/main" val="1098330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A05147-F958-BA48-9376-78DD68BB5CBF}"/>
              </a:ext>
            </a:extLst>
          </p:cNvPr>
          <p:cNvSpPr>
            <a:spLocks noGrp="1"/>
          </p:cNvSpPr>
          <p:nvPr>
            <p:ph type="dt" sz="half" idx="10"/>
          </p:nvPr>
        </p:nvSpPr>
        <p:spPr/>
        <p:txBody>
          <a:bodyPr/>
          <a:lstStyle/>
          <a:p>
            <a:fld id="{434627AA-6281-F14F-8A8D-143B61A5CC7B}" type="datetimeFigureOut">
              <a:rPr lang="en-US" smtClean="0"/>
              <a:t>7/6/22</a:t>
            </a:fld>
            <a:endParaRPr lang="en-US"/>
          </a:p>
        </p:txBody>
      </p:sp>
      <p:sp>
        <p:nvSpPr>
          <p:cNvPr id="3" name="Footer Placeholder 2">
            <a:extLst>
              <a:ext uri="{FF2B5EF4-FFF2-40B4-BE49-F238E27FC236}">
                <a16:creationId xmlns:a16="http://schemas.microsoft.com/office/drawing/2014/main" id="{1870ED63-BED6-964F-BC08-3BA96E0BB9A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59BDFA4-8E32-9F41-9E39-101733B281D3}"/>
              </a:ext>
            </a:extLst>
          </p:cNvPr>
          <p:cNvSpPr>
            <a:spLocks noGrp="1"/>
          </p:cNvSpPr>
          <p:nvPr>
            <p:ph type="sldNum" sz="quarter" idx="12"/>
          </p:nvPr>
        </p:nvSpPr>
        <p:spPr/>
        <p:txBody>
          <a:bodyPr/>
          <a:lstStyle/>
          <a:p>
            <a:fld id="{058D5ECA-AF8D-9A49-AFD4-8DB7921D471D}" type="slidenum">
              <a:rPr lang="en-US" smtClean="0"/>
              <a:t>‹#›</a:t>
            </a:fld>
            <a:endParaRPr lang="en-US"/>
          </a:p>
        </p:txBody>
      </p:sp>
    </p:spTree>
    <p:extLst>
      <p:ext uri="{BB962C8B-B14F-4D97-AF65-F5344CB8AC3E}">
        <p14:creationId xmlns:p14="http://schemas.microsoft.com/office/powerpoint/2010/main" val="551129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5199A-092E-8D49-8606-4247CDC98C5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EDF46F70-1070-474A-99C0-ABEE0E5F95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2D0346D3-9343-BF41-A10B-8B1DBAF004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400058D-4154-094A-BB32-042E7CCCB253}"/>
              </a:ext>
            </a:extLst>
          </p:cNvPr>
          <p:cNvSpPr>
            <a:spLocks noGrp="1"/>
          </p:cNvSpPr>
          <p:nvPr>
            <p:ph type="dt" sz="half" idx="10"/>
          </p:nvPr>
        </p:nvSpPr>
        <p:spPr/>
        <p:txBody>
          <a:bodyPr/>
          <a:lstStyle/>
          <a:p>
            <a:fld id="{434627AA-6281-F14F-8A8D-143B61A5CC7B}" type="datetimeFigureOut">
              <a:rPr lang="en-US" smtClean="0"/>
              <a:t>7/6/22</a:t>
            </a:fld>
            <a:endParaRPr lang="en-US"/>
          </a:p>
        </p:txBody>
      </p:sp>
      <p:sp>
        <p:nvSpPr>
          <p:cNvPr id="6" name="Footer Placeholder 5">
            <a:extLst>
              <a:ext uri="{FF2B5EF4-FFF2-40B4-BE49-F238E27FC236}">
                <a16:creationId xmlns:a16="http://schemas.microsoft.com/office/drawing/2014/main" id="{3BAC3944-7A60-D646-B679-797BEC64D6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135535-FCD6-624D-A29B-7B18AF3864A6}"/>
              </a:ext>
            </a:extLst>
          </p:cNvPr>
          <p:cNvSpPr>
            <a:spLocks noGrp="1"/>
          </p:cNvSpPr>
          <p:nvPr>
            <p:ph type="sldNum" sz="quarter" idx="12"/>
          </p:nvPr>
        </p:nvSpPr>
        <p:spPr/>
        <p:txBody>
          <a:bodyPr/>
          <a:lstStyle/>
          <a:p>
            <a:fld id="{058D5ECA-AF8D-9A49-AFD4-8DB7921D471D}" type="slidenum">
              <a:rPr lang="en-US" smtClean="0"/>
              <a:t>‹#›</a:t>
            </a:fld>
            <a:endParaRPr lang="en-US"/>
          </a:p>
        </p:txBody>
      </p:sp>
    </p:spTree>
    <p:extLst>
      <p:ext uri="{BB962C8B-B14F-4D97-AF65-F5344CB8AC3E}">
        <p14:creationId xmlns:p14="http://schemas.microsoft.com/office/powerpoint/2010/main" val="3850521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EF02F-18AF-BE49-AC7C-0DF1C965040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59F35355-5059-3240-9C51-4BA1E87A56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554BDA6-9BE4-F942-B4F4-DB6C24C97A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436714D-F088-464D-BEA4-88572CF5E4C3}"/>
              </a:ext>
            </a:extLst>
          </p:cNvPr>
          <p:cNvSpPr>
            <a:spLocks noGrp="1"/>
          </p:cNvSpPr>
          <p:nvPr>
            <p:ph type="dt" sz="half" idx="10"/>
          </p:nvPr>
        </p:nvSpPr>
        <p:spPr/>
        <p:txBody>
          <a:bodyPr/>
          <a:lstStyle/>
          <a:p>
            <a:fld id="{434627AA-6281-F14F-8A8D-143B61A5CC7B}" type="datetimeFigureOut">
              <a:rPr lang="en-US" smtClean="0"/>
              <a:t>7/6/22</a:t>
            </a:fld>
            <a:endParaRPr lang="en-US"/>
          </a:p>
        </p:txBody>
      </p:sp>
      <p:sp>
        <p:nvSpPr>
          <p:cNvPr id="6" name="Footer Placeholder 5">
            <a:extLst>
              <a:ext uri="{FF2B5EF4-FFF2-40B4-BE49-F238E27FC236}">
                <a16:creationId xmlns:a16="http://schemas.microsoft.com/office/drawing/2014/main" id="{AEC13E3A-33AA-134D-8116-A727C2023C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E4FF5D-161E-8740-B41A-76CCDA372CA2}"/>
              </a:ext>
            </a:extLst>
          </p:cNvPr>
          <p:cNvSpPr>
            <a:spLocks noGrp="1"/>
          </p:cNvSpPr>
          <p:nvPr>
            <p:ph type="sldNum" sz="quarter" idx="12"/>
          </p:nvPr>
        </p:nvSpPr>
        <p:spPr/>
        <p:txBody>
          <a:bodyPr/>
          <a:lstStyle/>
          <a:p>
            <a:fld id="{058D5ECA-AF8D-9A49-AFD4-8DB7921D471D}" type="slidenum">
              <a:rPr lang="en-US" smtClean="0"/>
              <a:t>‹#›</a:t>
            </a:fld>
            <a:endParaRPr lang="en-US"/>
          </a:p>
        </p:txBody>
      </p:sp>
    </p:spTree>
    <p:extLst>
      <p:ext uri="{BB962C8B-B14F-4D97-AF65-F5344CB8AC3E}">
        <p14:creationId xmlns:p14="http://schemas.microsoft.com/office/powerpoint/2010/main" val="1058019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D92AB1-A76A-5540-87F4-BA823FEA9D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1ECD65C-DE5D-2342-9FEB-08195C969C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2B526CE-95B6-8843-8DE8-A9D637B9C0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4627AA-6281-F14F-8A8D-143B61A5CC7B}" type="datetimeFigureOut">
              <a:rPr lang="en-US" smtClean="0"/>
              <a:t>7/6/22</a:t>
            </a:fld>
            <a:endParaRPr lang="en-US"/>
          </a:p>
        </p:txBody>
      </p:sp>
      <p:sp>
        <p:nvSpPr>
          <p:cNvPr id="5" name="Footer Placeholder 4">
            <a:extLst>
              <a:ext uri="{FF2B5EF4-FFF2-40B4-BE49-F238E27FC236}">
                <a16:creationId xmlns:a16="http://schemas.microsoft.com/office/drawing/2014/main" id="{E5C39644-EF95-164E-88A3-E724868DA0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0EF3679-A6C4-6C4A-AFE4-14828432A7B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8D5ECA-AF8D-9A49-AFD4-8DB7921D471D}" type="slidenum">
              <a:rPr lang="en-US" smtClean="0"/>
              <a:t>‹#›</a:t>
            </a:fld>
            <a:endParaRPr lang="en-US"/>
          </a:p>
        </p:txBody>
      </p:sp>
    </p:spTree>
    <p:extLst>
      <p:ext uri="{BB962C8B-B14F-4D97-AF65-F5344CB8AC3E}">
        <p14:creationId xmlns:p14="http://schemas.microsoft.com/office/powerpoint/2010/main" val="33122687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localhost:8081/artifactory/libs-release-local/%20Tutorial-1.0.1-SNAPSHOT.war" TargetMode="Externa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gif"/><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 name="Freeform 5">
            <a:extLst>
              <a:ext uri="{FF2B5EF4-FFF2-40B4-BE49-F238E27FC236}">
                <a16:creationId xmlns:a16="http://schemas.microsoft.com/office/drawing/2014/main" id="{07322A9E-F1EC-405E-8971-BA906EFFCC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29674" y="1290909"/>
            <a:ext cx="9702800" cy="5573512"/>
          </a:xfrm>
          <a:custGeom>
            <a:avLst/>
            <a:gdLst>
              <a:gd name="T0" fmla="*/ 1752 w 2038"/>
              <a:gd name="T1" fmla="*/ 1169 h 1169"/>
              <a:gd name="T2" fmla="*/ 1487 w 2038"/>
              <a:gd name="T3" fmla="*/ 334 h 1169"/>
              <a:gd name="T4" fmla="*/ 860 w 2038"/>
              <a:gd name="T5" fmla="*/ 22 h 1169"/>
              <a:gd name="T6" fmla="*/ 199 w 2038"/>
              <a:gd name="T7" fmla="*/ 318 h 1169"/>
              <a:gd name="T8" fmla="*/ 399 w 2038"/>
              <a:gd name="T9" fmla="*/ 1165 h 1169"/>
            </a:gdLst>
            <a:ahLst/>
            <a:cxnLst>
              <a:cxn ang="0">
                <a:pos x="T0" y="T1"/>
              </a:cxn>
              <a:cxn ang="0">
                <a:pos x="T2" y="T3"/>
              </a:cxn>
              <a:cxn ang="0">
                <a:pos x="T4" y="T5"/>
              </a:cxn>
              <a:cxn ang="0">
                <a:pos x="T6" y="T7"/>
              </a:cxn>
              <a:cxn ang="0">
                <a:pos x="T8" y="T9"/>
              </a:cxn>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8" name="Freeform 6">
            <a:extLst>
              <a:ext uri="{FF2B5EF4-FFF2-40B4-BE49-F238E27FC236}">
                <a16:creationId xmlns:a16="http://schemas.microsoft.com/office/drawing/2014/main" id="{A5704422-1118-4FD1-95AD-29A064EB8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70451" y="2010741"/>
            <a:ext cx="7373938" cy="4848892"/>
          </a:xfrm>
          <a:custGeom>
            <a:avLst/>
            <a:gdLst>
              <a:gd name="T0" fmla="*/ 1025 w 1549"/>
              <a:gd name="T1" fmla="*/ 1016 h 1017"/>
              <a:gd name="T2" fmla="*/ 1443 w 1549"/>
              <a:gd name="T3" fmla="*/ 592 h 1017"/>
              <a:gd name="T4" fmla="*/ 782 w 1549"/>
              <a:gd name="T5" fmla="*/ 53 h 1017"/>
              <a:gd name="T6" fmla="*/ 150 w 1549"/>
              <a:gd name="T7" fmla="*/ 329 h 1017"/>
              <a:gd name="T8" fmla="*/ 477 w 1549"/>
              <a:gd name="T9" fmla="*/ 1017 h 1017"/>
            </a:gdLst>
            <a:ahLst/>
            <a:cxnLst>
              <a:cxn ang="0">
                <a:pos x="T0" y="T1"/>
              </a:cxn>
              <a:cxn ang="0">
                <a:pos x="T2" y="T3"/>
              </a:cxn>
              <a:cxn ang="0">
                <a:pos x="T4" y="T5"/>
              </a:cxn>
              <a:cxn ang="0">
                <a:pos x="T6" y="T7"/>
              </a:cxn>
              <a:cxn ang="0">
                <a:pos x="T8" y="T9"/>
              </a:cxn>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0" name="Freeform 7">
            <a:extLst>
              <a:ext uri="{FF2B5EF4-FFF2-40B4-BE49-F238E27FC236}">
                <a16:creationId xmlns:a16="http://schemas.microsoft.com/office/drawing/2014/main" id="{A88B2AAA-B805-498E-A9E6-98B8858554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51351" y="1780905"/>
            <a:ext cx="8035925" cy="5083516"/>
          </a:xfrm>
          <a:custGeom>
            <a:avLst/>
            <a:gdLst>
              <a:gd name="T0" fmla="*/ 1302 w 1688"/>
              <a:gd name="T1" fmla="*/ 1066 h 1066"/>
              <a:gd name="T2" fmla="*/ 1613 w 1688"/>
              <a:gd name="T3" fmla="*/ 850 h 1066"/>
              <a:gd name="T4" fmla="*/ 1517 w 1688"/>
              <a:gd name="T5" fmla="*/ 471 h 1066"/>
              <a:gd name="T6" fmla="*/ 798 w 1688"/>
              <a:gd name="T7" fmla="*/ 28 h 1066"/>
              <a:gd name="T8" fmla="*/ 181 w 1688"/>
              <a:gd name="T9" fmla="*/ 333 h 1066"/>
              <a:gd name="T10" fmla="*/ 420 w 1688"/>
              <a:gd name="T11" fmla="*/ 1066 h 1066"/>
            </a:gdLst>
            <a:ahLst/>
            <a:cxnLst>
              <a:cxn ang="0">
                <a:pos x="T0" y="T1"/>
              </a:cxn>
              <a:cxn ang="0">
                <a:pos x="T2" y="T3"/>
              </a:cxn>
              <a:cxn ang="0">
                <a:pos x="T4" y="T5"/>
              </a:cxn>
              <a:cxn ang="0">
                <a:pos x="T6" y="T7"/>
              </a:cxn>
              <a:cxn ang="0">
                <a:pos x="T8" y="T9"/>
              </a:cxn>
              <a:cxn ang="0">
                <a:pos x="T10" y="T11"/>
              </a:cxn>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 name="Freeform 8">
            <a:extLst>
              <a:ext uri="{FF2B5EF4-FFF2-40B4-BE49-F238E27FC236}">
                <a16:creationId xmlns:a16="http://schemas.microsoft.com/office/drawing/2014/main" id="{9B8051E0-19D7-43E1-BFD9-E6DBFEB3A3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542347"/>
            <a:ext cx="10334625" cy="6322075"/>
          </a:xfrm>
          <a:custGeom>
            <a:avLst/>
            <a:gdLst>
              <a:gd name="T0" fmla="*/ 1873 w 2171"/>
              <a:gd name="T1" fmla="*/ 1326 h 1326"/>
              <a:gd name="T2" fmla="*/ 1609 w 2171"/>
              <a:gd name="T3" fmla="*/ 473 h 1326"/>
              <a:gd name="T4" fmla="*/ 880 w 2171"/>
              <a:gd name="T5" fmla="*/ 63 h 1326"/>
              <a:gd name="T6" fmla="*/ 0 w 2171"/>
              <a:gd name="T7" fmla="*/ 423 h 1326"/>
            </a:gdLst>
            <a:ahLst/>
            <a:cxnLst>
              <a:cxn ang="0">
                <a:pos x="T0" y="T1"/>
              </a:cxn>
              <a:cxn ang="0">
                <a:pos x="T2" y="T3"/>
              </a:cxn>
              <a:cxn ang="0">
                <a:pos x="T4" y="T5"/>
              </a:cxn>
              <a:cxn ang="0">
                <a:pos x="T6" y="T7"/>
              </a:cxn>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 name="Freeform 9">
            <a:extLst>
              <a:ext uri="{FF2B5EF4-FFF2-40B4-BE49-F238E27FC236}">
                <a16:creationId xmlns:a16="http://schemas.microsoft.com/office/drawing/2014/main" id="{4EDB2B02-86A2-46F5-A4BE-B7D9B10411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01" y="6178751"/>
            <a:ext cx="504825" cy="681527"/>
          </a:xfrm>
          <a:custGeom>
            <a:avLst/>
            <a:gdLst>
              <a:gd name="T0" fmla="*/ 0 w 106"/>
              <a:gd name="T1" fmla="*/ 0 h 143"/>
              <a:gd name="T2" fmla="*/ 106 w 106"/>
              <a:gd name="T3" fmla="*/ 143 h 143"/>
            </a:gdLst>
            <a:ahLst/>
            <a:cxnLst>
              <a:cxn ang="0">
                <a:pos x="T0" y="T1"/>
              </a:cxn>
              <a:cxn ang="0">
                <a:pos x="T2" y="T3"/>
              </a:cxn>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 name="Freeform 10">
            <a:extLst>
              <a:ext uri="{FF2B5EF4-FFF2-40B4-BE49-F238E27FC236}">
                <a16:creationId xmlns:a16="http://schemas.microsoft.com/office/drawing/2014/main" id="{43954639-FB5D-41F4-9560-6F6DFE7784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59376"/>
            <a:ext cx="11091863" cy="6923796"/>
          </a:xfrm>
          <a:custGeom>
            <a:avLst/>
            <a:gdLst>
              <a:gd name="T0" fmla="*/ 2046 w 2330"/>
              <a:gd name="T1" fmla="*/ 1452 h 1452"/>
              <a:gd name="T2" fmla="*/ 1813 w 2330"/>
              <a:gd name="T3" fmla="*/ 601 h 1452"/>
              <a:gd name="T4" fmla="*/ 956 w 2330"/>
              <a:gd name="T5" fmla="*/ 97 h 1452"/>
              <a:gd name="T6" fmla="*/ 0 w 2330"/>
              <a:gd name="T7" fmla="*/ 366 h 1452"/>
            </a:gdLst>
            <a:ahLst/>
            <a:cxnLst>
              <a:cxn ang="0">
                <a:pos x="T0" y="T1"/>
              </a:cxn>
              <a:cxn ang="0">
                <a:pos x="T2" y="T3"/>
              </a:cxn>
              <a:cxn ang="0">
                <a:pos x="T4" y="T5"/>
              </a:cxn>
              <a:cxn ang="0">
                <a:pos x="T6" y="T7"/>
              </a:cxn>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8" name="Freeform 12">
            <a:extLst>
              <a:ext uri="{FF2B5EF4-FFF2-40B4-BE49-F238E27FC236}">
                <a16:creationId xmlns:a16="http://schemas.microsoft.com/office/drawing/2014/main" id="{E898931C-0323-41FA-A036-20F818B1FF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1916"/>
            <a:ext cx="1057275" cy="614491"/>
          </a:xfrm>
          <a:custGeom>
            <a:avLst/>
            <a:gdLst>
              <a:gd name="T0" fmla="*/ 222 w 222"/>
              <a:gd name="T1" fmla="*/ 0 h 129"/>
              <a:gd name="T2" fmla="*/ 0 w 222"/>
              <a:gd name="T3" fmla="*/ 129 h 129"/>
            </a:gdLst>
            <a:ahLst/>
            <a:cxnLst>
              <a:cxn ang="0">
                <a:pos x="T0" y="T1"/>
              </a:cxn>
              <a:cxn ang="0">
                <a:pos x="T2" y="T3"/>
              </a:cxn>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0" name="Freeform 14">
            <a:extLst>
              <a:ext uri="{FF2B5EF4-FFF2-40B4-BE49-F238E27FC236}">
                <a16:creationId xmlns:a16="http://schemas.microsoft.com/office/drawing/2014/main" id="{89AFE9DD-0792-4B98-B4EB-97ACA17E6A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701" y="-6705"/>
            <a:ext cx="595313" cy="352734"/>
          </a:xfrm>
          <a:custGeom>
            <a:avLst/>
            <a:gdLst>
              <a:gd name="T0" fmla="*/ 125 w 125"/>
              <a:gd name="T1" fmla="*/ 0 h 74"/>
              <a:gd name="T2" fmla="*/ 0 w 125"/>
              <a:gd name="T3" fmla="*/ 74 h 74"/>
            </a:gdLst>
            <a:ahLst/>
            <a:cxnLst>
              <a:cxn ang="0">
                <a:pos x="T0" y="T1"/>
              </a:cxn>
              <a:cxn ang="0">
                <a:pos x="T2" y="T3"/>
              </a:cxn>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2" name="Freeform 16">
            <a:extLst>
              <a:ext uri="{FF2B5EF4-FFF2-40B4-BE49-F238E27FC236}">
                <a16:creationId xmlns:a16="http://schemas.microsoft.com/office/drawing/2014/main" id="{3981F5C4-9AE1-404E-AF44-A4E6DB374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61" y="-1916"/>
            <a:ext cx="357188" cy="213875"/>
          </a:xfrm>
          <a:custGeom>
            <a:avLst/>
            <a:gdLst>
              <a:gd name="T0" fmla="*/ 75 w 75"/>
              <a:gd name="T1" fmla="*/ 0 h 45"/>
              <a:gd name="T2" fmla="*/ 0 w 75"/>
              <a:gd name="T3" fmla="*/ 45 h 45"/>
            </a:gdLst>
            <a:ahLst/>
            <a:cxnLst>
              <a:cxn ang="0">
                <a:pos x="T0" y="T1"/>
              </a:cxn>
              <a:cxn ang="0">
                <a:pos x="T2" y="T3"/>
              </a:cxn>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4" name="Freeform 11">
            <a:extLst>
              <a:ext uri="{FF2B5EF4-FFF2-40B4-BE49-F238E27FC236}">
                <a16:creationId xmlns:a16="http://schemas.microsoft.com/office/drawing/2014/main" id="{763C1781-8726-4FAC-8C45-FF40376BE4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426601" y="-1916"/>
            <a:ext cx="5788025" cy="6847184"/>
          </a:xfrm>
          <a:custGeom>
            <a:avLst/>
            <a:gdLst>
              <a:gd name="T0" fmla="*/ 1094 w 1216"/>
              <a:gd name="T1" fmla="*/ 1436 h 1436"/>
              <a:gd name="T2" fmla="*/ 709 w 1216"/>
              <a:gd name="T3" fmla="*/ 551 h 1436"/>
              <a:gd name="T4" fmla="*/ 0 w 1216"/>
              <a:gd name="T5" fmla="*/ 0 h 1436"/>
            </a:gdLst>
            <a:ahLst/>
            <a:cxnLst>
              <a:cxn ang="0">
                <a:pos x="T0" y="T1"/>
              </a:cxn>
              <a:cxn ang="0">
                <a:pos x="T2" y="T3"/>
              </a:cxn>
              <a:cxn ang="0">
                <a:pos x="T4" y="T5"/>
              </a:cxn>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6" name="Freeform 21">
            <a:extLst>
              <a:ext uri="{FF2B5EF4-FFF2-40B4-BE49-F238E27FC236}">
                <a16:creationId xmlns:a16="http://schemas.microsoft.com/office/drawing/2014/main" id="{301491B5-56C7-43DC-A3D9-861EECCA05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235014" y="2872"/>
            <a:ext cx="2951163" cy="2555325"/>
          </a:xfrm>
          <a:custGeom>
            <a:avLst/>
            <a:gdLst>
              <a:gd name="T0" fmla="*/ 620 w 620"/>
              <a:gd name="T1" fmla="*/ 536 h 536"/>
              <a:gd name="T2" fmla="*/ 0 w 620"/>
              <a:gd name="T3" fmla="*/ 0 h 536"/>
            </a:gdLst>
            <a:ahLst/>
            <a:cxnLst>
              <a:cxn ang="0">
                <a:pos x="T0" y="T1"/>
              </a:cxn>
              <a:cxn ang="0">
                <a:pos x="T2" y="T3"/>
              </a:cxn>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2204A9C2-7548-734F-B6EF-06F60B54EE93}"/>
              </a:ext>
            </a:extLst>
          </p:cNvPr>
          <p:cNvSpPr>
            <a:spLocks noGrp="1"/>
          </p:cNvSpPr>
          <p:nvPr>
            <p:ph type="ctrTitle"/>
          </p:nvPr>
        </p:nvSpPr>
        <p:spPr>
          <a:xfrm>
            <a:off x="8781548" y="5217799"/>
            <a:ext cx="4586678" cy="1627469"/>
          </a:xfrm>
        </p:spPr>
        <p:txBody>
          <a:bodyPr>
            <a:normAutofit/>
          </a:bodyPr>
          <a:lstStyle/>
          <a:p>
            <a:pPr algn="l"/>
            <a:r>
              <a:rPr lang="en-US" sz="2800" b="1" dirty="0"/>
              <a:t>CICD Session-2</a:t>
            </a:r>
            <a:br>
              <a:rPr lang="en-US" sz="2800" b="1" dirty="0"/>
            </a:br>
            <a:r>
              <a:rPr lang="en-US" sz="2800" b="1" dirty="0"/>
              <a:t>By Praveen Singampalli</a:t>
            </a:r>
            <a:br>
              <a:rPr lang="en-US" sz="2800" b="1"/>
            </a:br>
            <a:r>
              <a:rPr lang="en-US" sz="2800" b="1"/>
              <a:t>18/06/2022</a:t>
            </a:r>
            <a:endParaRPr lang="en-US" sz="2800" b="1" dirty="0"/>
          </a:p>
        </p:txBody>
      </p:sp>
      <p:sp>
        <p:nvSpPr>
          <p:cNvPr id="118" name="Freeform 22">
            <a:extLst>
              <a:ext uri="{FF2B5EF4-FFF2-40B4-BE49-F238E27FC236}">
                <a16:creationId xmlns:a16="http://schemas.microsoft.com/office/drawing/2014/main" id="{237E2353-22DF-46E0-A200-FB30F8F39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020826" y="-1916"/>
            <a:ext cx="2165350" cy="1358265"/>
          </a:xfrm>
          <a:custGeom>
            <a:avLst/>
            <a:gdLst>
              <a:gd name="T0" fmla="*/ 0 w 455"/>
              <a:gd name="T1" fmla="*/ 0 h 285"/>
              <a:gd name="T2" fmla="*/ 455 w 455"/>
              <a:gd name="T3" fmla="*/ 285 h 285"/>
            </a:gdLst>
            <a:ahLst/>
            <a:cxnLst>
              <a:cxn ang="0">
                <a:pos x="T0" y="T1"/>
              </a:cxn>
              <a:cxn ang="0">
                <a:pos x="T2" y="T3"/>
              </a:cxn>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0" name="Freeform 23">
            <a:extLst>
              <a:ext uri="{FF2B5EF4-FFF2-40B4-BE49-F238E27FC236}">
                <a16:creationId xmlns:a16="http://schemas.microsoft.com/office/drawing/2014/main" id="{DD6138DB-057B-45F7-A5F4-E7BFDA20D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90826" y="-1916"/>
            <a:ext cx="895350" cy="534687"/>
          </a:xfrm>
          <a:custGeom>
            <a:avLst/>
            <a:gdLst>
              <a:gd name="T0" fmla="*/ 0 w 188"/>
              <a:gd name="T1" fmla="*/ 0 h 112"/>
              <a:gd name="T2" fmla="*/ 188 w 188"/>
              <a:gd name="T3" fmla="*/ 112 h 112"/>
            </a:gdLst>
            <a:ahLst/>
            <a:cxnLst>
              <a:cxn ang="0">
                <a:pos x="T0" y="T1"/>
              </a:cxn>
              <a:cxn ang="0">
                <a:pos x="T2" y="T3"/>
              </a:cxn>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2" name="Freeform: Shape 121">
            <a:extLst>
              <a:ext uri="{FF2B5EF4-FFF2-40B4-BE49-F238E27FC236}">
                <a16:creationId xmlns:a16="http://schemas.microsoft.com/office/drawing/2014/main" id="{79A54AB1-B64F-4843-BFAB-81CB74E66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752078" y="2218040"/>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Rockwell" panose="02060603020205020403"/>
              <a:ea typeface="+mn-ea"/>
              <a:cs typeface="+mn-cs"/>
            </a:endParaRPr>
          </a:p>
        </p:txBody>
      </p:sp>
      <p:pic>
        <p:nvPicPr>
          <p:cNvPr id="1026" name="Picture 2">
            <a:extLst>
              <a:ext uri="{FF2B5EF4-FFF2-40B4-BE49-F238E27FC236}">
                <a16:creationId xmlns:a16="http://schemas.microsoft.com/office/drawing/2014/main" id="{6CE27321-5BFC-D342-AB35-8D67E881781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155" r="1" b="1"/>
          <a:stretch/>
        </p:blipFill>
        <p:spPr bwMode="auto">
          <a:xfrm>
            <a:off x="830152" y="614555"/>
            <a:ext cx="7761924" cy="5343065"/>
          </a:xfrm>
          <a:custGeom>
            <a:avLst/>
            <a:gdLst/>
            <a:ahLst/>
            <a:cxnLst/>
            <a:rect l="l" t="t" r="r" b="b"/>
            <a:pathLst>
              <a:path w="7761924" h="5343065">
                <a:moveTo>
                  <a:pt x="3025687" y="76"/>
                </a:moveTo>
                <a:cubicBezTo>
                  <a:pt x="3140786" y="756"/>
                  <a:pt x="3256631" y="6055"/>
                  <a:pt x="3372722" y="16088"/>
                </a:cubicBezTo>
                <a:cubicBezTo>
                  <a:pt x="5230178" y="176616"/>
                  <a:pt x="7761924" y="1424594"/>
                  <a:pt x="7761924" y="3316816"/>
                </a:cubicBezTo>
                <a:cubicBezTo>
                  <a:pt x="7646022" y="5237647"/>
                  <a:pt x="4988715" y="5423921"/>
                  <a:pt x="3701109" y="5320611"/>
                </a:cubicBezTo>
                <a:cubicBezTo>
                  <a:pt x="2413504" y="5217301"/>
                  <a:pt x="351800" y="4486992"/>
                  <a:pt x="36290" y="2696959"/>
                </a:cubicBezTo>
                <a:cubicBezTo>
                  <a:pt x="-259500" y="1018804"/>
                  <a:pt x="1299198" y="-10133"/>
                  <a:pt x="3025687" y="76"/>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4896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34740-06B9-3E45-A164-DF4F9DE05BEA}"/>
              </a:ext>
            </a:extLst>
          </p:cNvPr>
          <p:cNvSpPr>
            <a:spLocks noGrp="1"/>
          </p:cNvSpPr>
          <p:nvPr>
            <p:ph type="title"/>
          </p:nvPr>
        </p:nvSpPr>
        <p:spPr>
          <a:xfrm>
            <a:off x="354106" y="398770"/>
            <a:ext cx="3931023" cy="833480"/>
          </a:xfrm>
        </p:spPr>
        <p:txBody>
          <a:bodyPr>
            <a:normAutofit fontScale="90000"/>
          </a:bodyPr>
          <a:lstStyle/>
          <a:p>
            <a:r>
              <a:rPr lang="en-US" dirty="0"/>
              <a:t>MAVEN AUTO VERSION UPDATE</a:t>
            </a:r>
          </a:p>
        </p:txBody>
      </p:sp>
      <p:pic>
        <p:nvPicPr>
          <p:cNvPr id="2050" name="Picture 2" descr="Spring Boot Exclude Tomcat Online Sale, UP TO 60% OFF">
            <a:extLst>
              <a:ext uri="{FF2B5EF4-FFF2-40B4-BE49-F238E27FC236}">
                <a16:creationId xmlns:a16="http://schemas.microsoft.com/office/drawing/2014/main" id="{84EB6F20-F790-3D48-A992-DF5A8E784D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19976" y="2250386"/>
            <a:ext cx="2947706" cy="2922250"/>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C540D5F8-B8FF-784E-80D1-60DB562E6223}"/>
              </a:ext>
            </a:extLst>
          </p:cNvPr>
          <p:cNvSpPr txBox="1">
            <a:spLocks/>
          </p:cNvSpPr>
          <p:nvPr/>
        </p:nvSpPr>
        <p:spPr>
          <a:xfrm>
            <a:off x="350456" y="1824440"/>
            <a:ext cx="5910352" cy="3774141"/>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dirty="0"/>
              <a:t>Apache </a:t>
            </a:r>
            <a:r>
              <a:rPr lang="en-IN" b="1" dirty="0"/>
              <a:t>Maven</a:t>
            </a:r>
            <a:r>
              <a:rPr lang="en-IN" dirty="0"/>
              <a:t> is a software project management and comprehension tool. Based on the concept of a project object model (POM)</a:t>
            </a:r>
          </a:p>
          <a:p>
            <a:r>
              <a:rPr lang="en-IN" dirty="0"/>
              <a:t>&lt;</a:t>
            </a:r>
            <a:r>
              <a:rPr lang="en-IN" dirty="0" err="1"/>
              <a:t>majorversion</a:t>
            </a:r>
            <a:r>
              <a:rPr lang="en-IN" dirty="0"/>
              <a:t> [&gt; . &lt;</a:t>
            </a:r>
            <a:r>
              <a:rPr lang="en-IN" dirty="0" err="1"/>
              <a:t>minorversion</a:t>
            </a:r>
            <a:r>
              <a:rPr lang="en-IN" dirty="0"/>
              <a:t> [&gt; . &lt;</a:t>
            </a:r>
            <a:r>
              <a:rPr lang="en-IN" dirty="0" err="1"/>
              <a:t>incrementalversion</a:t>
            </a:r>
            <a:r>
              <a:rPr lang="en-IN" dirty="0"/>
              <a:t> ] ] [&gt; - &lt;</a:t>
            </a:r>
            <a:r>
              <a:rPr lang="en-IN" dirty="0" err="1"/>
              <a:t>buildnumber</a:t>
            </a:r>
            <a:r>
              <a:rPr lang="en-IN" dirty="0"/>
              <a:t> | qualifier ]&gt;</a:t>
            </a:r>
          </a:p>
          <a:p>
            <a:pPr marL="0" indent="0">
              <a:buNone/>
            </a:pPr>
            <a:endParaRPr lang="en-IN" dirty="0"/>
          </a:p>
          <a:p>
            <a:r>
              <a:rPr lang="en-IN" dirty="0"/>
              <a:t>[</a:t>
            </a:r>
            <a:r>
              <a:rPr lang="en-IN" dirty="0" err="1"/>
              <a:t>formattedPropertyPrefix</a:t>
            </a:r>
            <a:r>
              <a:rPr lang="en-IN" dirty="0"/>
              <a:t>].</a:t>
            </a:r>
            <a:r>
              <a:rPr lang="en-IN" dirty="0" err="1"/>
              <a:t>nextMajorVersion</a:t>
            </a:r>
            <a:r>
              <a:rPr lang="en-IN" dirty="0"/>
              <a:t> [</a:t>
            </a:r>
            <a:r>
              <a:rPr lang="en-IN" dirty="0" err="1"/>
              <a:t>formattedPropertyPrefix</a:t>
            </a:r>
            <a:r>
              <a:rPr lang="en-IN" dirty="0"/>
              <a:t>].</a:t>
            </a:r>
            <a:r>
              <a:rPr lang="en-IN" dirty="0" err="1"/>
              <a:t>nextMinorVersion</a:t>
            </a:r>
            <a:r>
              <a:rPr lang="en-IN" dirty="0"/>
              <a:t> [</a:t>
            </a:r>
            <a:r>
              <a:rPr lang="en-IN" dirty="0" err="1"/>
              <a:t>formattedPropertyPrefix</a:t>
            </a:r>
            <a:r>
              <a:rPr lang="en-IN" dirty="0"/>
              <a:t>].</a:t>
            </a:r>
            <a:r>
              <a:rPr lang="en-IN" dirty="0" err="1"/>
              <a:t>nextIncrementalVersion</a:t>
            </a:r>
            <a:r>
              <a:rPr lang="en-IN" dirty="0"/>
              <a:t> [</a:t>
            </a:r>
            <a:r>
              <a:rPr lang="en-IN" dirty="0" err="1"/>
              <a:t>formattedPropertyPrefix</a:t>
            </a:r>
            <a:r>
              <a:rPr lang="en-IN" dirty="0"/>
              <a:t>].</a:t>
            </a:r>
            <a:r>
              <a:rPr lang="en-IN" dirty="0" err="1"/>
              <a:t>nextBuildNumber</a:t>
            </a:r>
            <a:endParaRPr lang="en-IN" dirty="0"/>
          </a:p>
          <a:p>
            <a:endParaRPr lang="en-IN" dirty="0"/>
          </a:p>
          <a:p>
            <a:endParaRPr lang="en-US" dirty="0"/>
          </a:p>
        </p:txBody>
      </p:sp>
    </p:spTree>
    <p:extLst>
      <p:ext uri="{BB962C8B-B14F-4D97-AF65-F5344CB8AC3E}">
        <p14:creationId xmlns:p14="http://schemas.microsoft.com/office/powerpoint/2010/main" val="2537421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560B5-6481-074F-B901-E055E7B15F0B}"/>
              </a:ext>
            </a:extLst>
          </p:cNvPr>
          <p:cNvSpPr>
            <a:spLocks noGrp="1"/>
          </p:cNvSpPr>
          <p:nvPr>
            <p:ph type="title"/>
          </p:nvPr>
        </p:nvSpPr>
        <p:spPr>
          <a:xfrm>
            <a:off x="838200" y="365125"/>
            <a:ext cx="10515600" cy="597827"/>
          </a:xfrm>
        </p:spPr>
        <p:txBody>
          <a:bodyPr>
            <a:normAutofit fontScale="90000"/>
          </a:bodyPr>
          <a:lstStyle/>
          <a:p>
            <a:r>
              <a:rPr lang="en-US" b="1" dirty="0"/>
              <a:t>JFROG</a:t>
            </a:r>
          </a:p>
        </p:txBody>
      </p:sp>
      <p:sp>
        <p:nvSpPr>
          <p:cNvPr id="3" name="Content Placeholder 2">
            <a:extLst>
              <a:ext uri="{FF2B5EF4-FFF2-40B4-BE49-F238E27FC236}">
                <a16:creationId xmlns:a16="http://schemas.microsoft.com/office/drawing/2014/main" id="{1B1E3736-28F1-CF4A-BAB2-B2AFC1503718}"/>
              </a:ext>
            </a:extLst>
          </p:cNvPr>
          <p:cNvSpPr>
            <a:spLocks noGrp="1"/>
          </p:cNvSpPr>
          <p:nvPr>
            <p:ph idx="1"/>
          </p:nvPr>
        </p:nvSpPr>
        <p:spPr>
          <a:xfrm>
            <a:off x="838200" y="962952"/>
            <a:ext cx="5257800" cy="5214011"/>
          </a:xfrm>
        </p:spPr>
        <p:txBody>
          <a:bodyPr>
            <a:normAutofit/>
          </a:bodyPr>
          <a:lstStyle/>
          <a:p>
            <a:r>
              <a:rPr lang="en-US" sz="1700" dirty="0"/>
              <a:t>The Version which will be created in the above step is now sent to JFROG i.e. </a:t>
            </a:r>
            <a:r>
              <a:rPr lang="en-US" sz="1700" b="1" dirty="0"/>
              <a:t>Tutorial-1.0.1-SNAPSHOT.war</a:t>
            </a:r>
          </a:p>
          <a:p>
            <a:pPr marL="0" indent="0">
              <a:buNone/>
            </a:pPr>
            <a:r>
              <a:rPr lang="en-US" sz="1700" b="1" dirty="0">
                <a:solidFill>
                  <a:schemeClr val="accent5"/>
                </a:solidFill>
              </a:rPr>
              <a:t>How to upload the JAR/WAR or any binary into JFROG</a:t>
            </a:r>
            <a:r>
              <a:rPr lang="en-US" sz="1700" b="1" dirty="0"/>
              <a:t>:</a:t>
            </a:r>
          </a:p>
          <a:p>
            <a:pPr marL="0" indent="0">
              <a:buNone/>
            </a:pPr>
            <a:r>
              <a:rPr lang="en-US" sz="1700" b="1" dirty="0"/>
              <a:t>CASE 1 - Curl COMMAND to upload a artifact</a:t>
            </a:r>
          </a:p>
          <a:p>
            <a:pPr marL="0" indent="0">
              <a:buNone/>
            </a:pPr>
            <a:r>
              <a:rPr lang="en-IN" sz="1700" dirty="0"/>
              <a:t>curl -X PUT -u </a:t>
            </a:r>
            <a:r>
              <a:rPr lang="en-IN" sz="1700" dirty="0" err="1"/>
              <a:t>username:password</a:t>
            </a:r>
            <a:r>
              <a:rPr lang="en-IN" sz="1700" dirty="0"/>
              <a:t> –T </a:t>
            </a:r>
            <a:r>
              <a:rPr lang="en-US" sz="1700" b="1" dirty="0"/>
              <a:t>Tutorial-1.0.1-SNAPSHOT.war</a:t>
            </a:r>
            <a:r>
              <a:rPr lang="en-IN" sz="1700" dirty="0"/>
              <a:t> </a:t>
            </a:r>
            <a:r>
              <a:rPr lang="en-IN" sz="1700" dirty="0">
                <a:hlinkClick r:id="rId2"/>
              </a:rPr>
              <a:t>http://localhost:8081/artifactory/libs-release-local/</a:t>
            </a:r>
            <a:r>
              <a:rPr lang="en-US" sz="1700" b="1" dirty="0">
                <a:hlinkClick r:id="rId2"/>
              </a:rPr>
              <a:t> Tutorial-1.0.1-SNAPSHOT.war</a:t>
            </a:r>
            <a:endParaRPr lang="en-IN" sz="1700" dirty="0"/>
          </a:p>
          <a:p>
            <a:pPr marL="0" indent="0">
              <a:buNone/>
            </a:pPr>
            <a:r>
              <a:rPr lang="en-US" sz="1700" b="1" dirty="0"/>
              <a:t>CASE 2 – Add the plugin in </a:t>
            </a:r>
            <a:r>
              <a:rPr lang="en-US" sz="1700" b="1" dirty="0" err="1"/>
              <a:t>pom.xml</a:t>
            </a:r>
            <a:endParaRPr lang="en-US" sz="1700" b="1" dirty="0"/>
          </a:p>
          <a:p>
            <a:pPr marL="0" indent="0">
              <a:buNone/>
            </a:pPr>
            <a:endParaRPr lang="en-IN" b="1" dirty="0"/>
          </a:p>
          <a:p>
            <a:endParaRPr lang="en-US" dirty="0"/>
          </a:p>
          <a:p>
            <a:pPr marL="0" indent="0">
              <a:buNone/>
            </a:pPr>
            <a:endParaRPr lang="en-US" dirty="0"/>
          </a:p>
        </p:txBody>
      </p:sp>
      <p:pic>
        <p:nvPicPr>
          <p:cNvPr id="1028" name="Picture 4">
            <a:extLst>
              <a:ext uri="{FF2B5EF4-FFF2-40B4-BE49-F238E27FC236}">
                <a16:creationId xmlns:a16="http://schemas.microsoft.com/office/drawing/2014/main" id="{7E701921-5E10-6544-8895-CF83BCE567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612" y="3502215"/>
            <a:ext cx="5779053" cy="2990660"/>
          </a:xfrm>
          <a:prstGeom prst="rect">
            <a:avLst/>
          </a:prstGeom>
          <a:solidFill>
            <a:srgbClr val="FFFFFF">
              <a:shade val="85000"/>
            </a:srgbClr>
          </a:solidFill>
          <a:ln w="88900" cap="sq">
            <a:solidFill>
              <a:schemeClr val="accent1"/>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30" name="Picture 6" descr="Jenkins Artifactory plugin">
            <a:extLst>
              <a:ext uri="{FF2B5EF4-FFF2-40B4-BE49-F238E27FC236}">
                <a16:creationId xmlns:a16="http://schemas.microsoft.com/office/drawing/2014/main" id="{8D4587F3-2AB0-4845-B589-49D7D74D0B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28792" y="503572"/>
            <a:ext cx="4906807" cy="276777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83E0266-092D-324E-B3D9-AC618D688F51}"/>
              </a:ext>
            </a:extLst>
          </p:cNvPr>
          <p:cNvSpPr txBox="1"/>
          <p:nvPr/>
        </p:nvSpPr>
        <p:spPr>
          <a:xfrm>
            <a:off x="6728792" y="84207"/>
            <a:ext cx="3448877" cy="369332"/>
          </a:xfrm>
          <a:prstGeom prst="rect">
            <a:avLst/>
          </a:prstGeom>
          <a:noFill/>
        </p:spPr>
        <p:txBody>
          <a:bodyPr wrap="square" rtlCol="0">
            <a:spAutoFit/>
          </a:bodyPr>
          <a:lstStyle/>
          <a:p>
            <a:r>
              <a:rPr lang="en-US" b="1" dirty="0"/>
              <a:t>CASE 3 – Add Plugin in Jenkins</a:t>
            </a:r>
            <a:endParaRPr lang="en-US" dirty="0"/>
          </a:p>
        </p:txBody>
      </p:sp>
      <p:sp>
        <p:nvSpPr>
          <p:cNvPr id="9" name="TextBox 8">
            <a:extLst>
              <a:ext uri="{FF2B5EF4-FFF2-40B4-BE49-F238E27FC236}">
                <a16:creationId xmlns:a16="http://schemas.microsoft.com/office/drawing/2014/main" id="{5859E6A4-BBDD-8849-98D5-48B0EE5565BD}"/>
              </a:ext>
            </a:extLst>
          </p:cNvPr>
          <p:cNvSpPr txBox="1"/>
          <p:nvPr/>
        </p:nvSpPr>
        <p:spPr>
          <a:xfrm>
            <a:off x="6845575" y="3331399"/>
            <a:ext cx="6097656" cy="341632"/>
          </a:xfrm>
          <a:prstGeom prst="rect">
            <a:avLst/>
          </a:prstGeom>
          <a:noFill/>
        </p:spPr>
        <p:txBody>
          <a:bodyPr wrap="square">
            <a:spAutoFit/>
          </a:bodyPr>
          <a:lstStyle/>
          <a:p>
            <a:pPr marL="0" indent="0" algn="l" rtl="0" eaLnBrk="1" latinLnBrk="0" hangingPunct="1">
              <a:lnSpc>
                <a:spcPct val="90000"/>
              </a:lnSpc>
              <a:spcBef>
                <a:spcPts val="1000"/>
              </a:spcBef>
              <a:spcAft>
                <a:spcPts val="0"/>
              </a:spcAft>
            </a:pPr>
            <a:r>
              <a:rPr lang="en-US" sz="1800" b="1" kern="1200" dirty="0">
                <a:solidFill>
                  <a:srgbClr val="000000"/>
                </a:solidFill>
                <a:effectLst/>
                <a:latin typeface="Calibri" panose="020F0502020204030204" pitchFamily="34" charset="0"/>
                <a:ea typeface="+mn-ea"/>
                <a:cs typeface="+mn-cs"/>
              </a:rPr>
              <a:t>CASE 4 – Upload to </a:t>
            </a:r>
            <a:r>
              <a:rPr lang="en-US" sz="1800" b="1" kern="1200" dirty="0" err="1">
                <a:solidFill>
                  <a:srgbClr val="000000"/>
                </a:solidFill>
                <a:effectLst/>
                <a:latin typeface="Calibri" panose="020F0502020204030204" pitchFamily="34" charset="0"/>
                <a:ea typeface="+mn-ea"/>
                <a:cs typeface="+mn-cs"/>
              </a:rPr>
              <a:t>Jfrog</a:t>
            </a:r>
            <a:r>
              <a:rPr lang="en-US" sz="1800" b="1" kern="1200" dirty="0">
                <a:solidFill>
                  <a:srgbClr val="000000"/>
                </a:solidFill>
                <a:effectLst/>
                <a:latin typeface="Calibri" panose="020F0502020204030204" pitchFamily="34" charset="0"/>
                <a:ea typeface="+mn-ea"/>
                <a:cs typeface="+mn-cs"/>
              </a:rPr>
              <a:t> repo manually</a:t>
            </a:r>
            <a:endParaRPr lang="en-IN" dirty="0">
              <a:effectLst/>
            </a:endParaRPr>
          </a:p>
        </p:txBody>
      </p:sp>
      <p:pic>
        <p:nvPicPr>
          <p:cNvPr id="1032" name="Picture 8" descr="Manual Artifactory upload">
            <a:extLst>
              <a:ext uri="{FF2B5EF4-FFF2-40B4-BE49-F238E27FC236}">
                <a16:creationId xmlns:a16="http://schemas.microsoft.com/office/drawing/2014/main" id="{88CC65FE-18CF-554D-8188-99CAF1E56CE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52736" y="3716125"/>
            <a:ext cx="4655559" cy="2776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9545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2" name="Rectangle 191">
            <a:extLst>
              <a:ext uri="{FF2B5EF4-FFF2-40B4-BE49-F238E27FC236}">
                <a16:creationId xmlns:a16="http://schemas.microsoft.com/office/drawing/2014/main" id="{42A5316D-ED2F-4F89-B4B4-8D9240B1A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523F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050" name="Picture 2" descr="Tutorial By Example: Ansible playbook.yml by roles">
            <a:extLst>
              <a:ext uri="{FF2B5EF4-FFF2-40B4-BE49-F238E27FC236}">
                <a16:creationId xmlns:a16="http://schemas.microsoft.com/office/drawing/2014/main" id="{FBE98CA0-1889-1F43-8D68-3F9DC2E5ADB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087813" y="1165225"/>
            <a:ext cx="3221038" cy="2562225"/>
          </a:xfrm>
          <a:prstGeom prst="rect">
            <a:avLst/>
          </a:prstGeom>
          <a:extLst>
            <a:ext uri="{909E8E84-426E-40DD-AFC4-6F175D3DCCD1}">
              <a14:hiddenFill xmlns:a14="http://schemas.microsoft.com/office/drawing/2010/main">
                <a:solidFill>
                  <a:srgbClr val="FFFFFF"/>
                </a:solidFill>
              </a14:hiddenFill>
            </a:ext>
          </a:extLst>
        </p:spPr>
      </p:pic>
      <p:pic>
        <p:nvPicPr>
          <p:cNvPr id="2052" name="Picture 4" descr="Ansible Workflow - javatpoint">
            <a:extLst>
              <a:ext uri="{FF2B5EF4-FFF2-40B4-BE49-F238E27FC236}">
                <a16:creationId xmlns:a16="http://schemas.microsoft.com/office/drawing/2014/main" id="{D3963868-8FF4-CF4A-BFF4-5390D1CDB27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087813" y="3783013"/>
            <a:ext cx="3221038" cy="1906588"/>
          </a:xfrm>
          <a:prstGeom prst="rect">
            <a:avLst/>
          </a:prstGeom>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78F6AA12-43D8-E647-97A6-5D67B0CD34C6}"/>
              </a:ext>
            </a:extLst>
          </p:cNvPr>
          <p:cNvPicPr>
            <a:picLocks noChangeAspect="1"/>
          </p:cNvPicPr>
          <p:nvPr/>
        </p:nvPicPr>
        <p:blipFill>
          <a:blip r:embed="rId4"/>
          <a:stretch>
            <a:fillRect/>
          </a:stretch>
        </p:blipFill>
        <p:spPr>
          <a:xfrm>
            <a:off x="7815264" y="81860"/>
            <a:ext cx="3940175" cy="4524375"/>
          </a:xfrm>
          <a:prstGeom prst="rect">
            <a:avLst/>
          </a:prstGeom>
        </p:spPr>
      </p:pic>
      <p:sp>
        <p:nvSpPr>
          <p:cNvPr id="2" name="Title 1">
            <a:extLst>
              <a:ext uri="{FF2B5EF4-FFF2-40B4-BE49-F238E27FC236}">
                <a16:creationId xmlns:a16="http://schemas.microsoft.com/office/drawing/2014/main" id="{CB376CD3-8EEC-D743-B53E-F3C7F1646379}"/>
              </a:ext>
            </a:extLst>
          </p:cNvPr>
          <p:cNvSpPr>
            <a:spLocks noGrp="1"/>
          </p:cNvSpPr>
          <p:nvPr>
            <p:ph type="title"/>
          </p:nvPr>
        </p:nvSpPr>
        <p:spPr>
          <a:xfrm>
            <a:off x="838200" y="2057400"/>
            <a:ext cx="2743200" cy="2743200"/>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a:solidFill>
                  <a:srgbClr val="FFFFFF"/>
                </a:solidFill>
              </a:rPr>
              <a:t>Ansible</a:t>
            </a:r>
          </a:p>
        </p:txBody>
      </p:sp>
      <p:pic>
        <p:nvPicPr>
          <p:cNvPr id="5" name="Picture 4">
            <a:extLst>
              <a:ext uri="{FF2B5EF4-FFF2-40B4-BE49-F238E27FC236}">
                <a16:creationId xmlns:a16="http://schemas.microsoft.com/office/drawing/2014/main" id="{F2BC4A2F-9727-E44D-882E-2DC83EB5974A}"/>
              </a:ext>
            </a:extLst>
          </p:cNvPr>
          <p:cNvPicPr>
            <a:picLocks noChangeAspect="1"/>
          </p:cNvPicPr>
          <p:nvPr/>
        </p:nvPicPr>
        <p:blipFill>
          <a:blip r:embed="rId5"/>
          <a:stretch>
            <a:fillRect/>
          </a:stretch>
        </p:blipFill>
        <p:spPr>
          <a:xfrm>
            <a:off x="7815264" y="4612378"/>
            <a:ext cx="3940175" cy="1155700"/>
          </a:xfrm>
          <a:prstGeom prst="rect">
            <a:avLst/>
          </a:prstGeom>
        </p:spPr>
      </p:pic>
    </p:spTree>
    <p:extLst>
      <p:ext uri="{BB962C8B-B14F-4D97-AF65-F5344CB8AC3E}">
        <p14:creationId xmlns:p14="http://schemas.microsoft.com/office/powerpoint/2010/main" val="4260209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3B66678-B8BF-6E47-BA41-061840F63066}"/>
              </a:ext>
            </a:extLst>
          </p:cNvPr>
          <p:cNvPicPr>
            <a:picLocks noGrp="1" noChangeAspect="1"/>
          </p:cNvPicPr>
          <p:nvPr>
            <p:ph idx="1"/>
          </p:nvPr>
        </p:nvPicPr>
        <p:blipFill rotWithShape="1">
          <a:blip r:embed="rId2"/>
          <a:srcRect t="5464"/>
          <a:stretch/>
        </p:blipFill>
        <p:spPr>
          <a:xfrm>
            <a:off x="1460597" y="10"/>
            <a:ext cx="9270806" cy="6857990"/>
          </a:xfrm>
          <a:custGeom>
            <a:avLst/>
            <a:gdLst/>
            <a:ahLst/>
            <a:cxnLst/>
            <a:rect l="l" t="t" r="r" b="b"/>
            <a:pathLst>
              <a:path w="9270806" h="6858000">
                <a:moveTo>
                  <a:pt x="1503712" y="0"/>
                </a:moveTo>
                <a:lnTo>
                  <a:pt x="7767094" y="0"/>
                </a:lnTo>
                <a:lnTo>
                  <a:pt x="7913128" y="139721"/>
                </a:lnTo>
                <a:cubicBezTo>
                  <a:pt x="8751971" y="981521"/>
                  <a:pt x="9270806" y="2144457"/>
                  <a:pt x="9270806" y="3429000"/>
                </a:cubicBezTo>
                <a:cubicBezTo>
                  <a:pt x="9270806" y="4713544"/>
                  <a:pt x="8751971" y="5876479"/>
                  <a:pt x="7913128" y="6718279"/>
                </a:cubicBezTo>
                <a:lnTo>
                  <a:pt x="7767094" y="6858000"/>
                </a:lnTo>
                <a:lnTo>
                  <a:pt x="1503712" y="6858000"/>
                </a:lnTo>
                <a:lnTo>
                  <a:pt x="1357679" y="6718279"/>
                </a:lnTo>
                <a:cubicBezTo>
                  <a:pt x="518835" y="5876479"/>
                  <a:pt x="0" y="4713544"/>
                  <a:pt x="0" y="3429000"/>
                </a:cubicBezTo>
                <a:cubicBezTo>
                  <a:pt x="0" y="2144457"/>
                  <a:pt x="518835" y="981521"/>
                  <a:pt x="1357679" y="139721"/>
                </a:cubicBezTo>
                <a:close/>
              </a:path>
            </a:pathLst>
          </a:custGeom>
        </p:spPr>
      </p:pic>
      <p:pic>
        <p:nvPicPr>
          <p:cNvPr id="2050" name="Picture 2" descr="Artifactory - Universal Artifact Repository Manager - JFrog">
            <a:extLst>
              <a:ext uri="{FF2B5EF4-FFF2-40B4-BE49-F238E27FC236}">
                <a16:creationId xmlns:a16="http://schemas.microsoft.com/office/drawing/2014/main" id="{4D7022C7-BF7F-2547-83E1-84A3320872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84250" y="3429000"/>
            <a:ext cx="542604" cy="542604"/>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Grafana - Wikipedia">
            <a:extLst>
              <a:ext uri="{FF2B5EF4-FFF2-40B4-BE49-F238E27FC236}">
                <a16:creationId xmlns:a16="http://schemas.microsoft.com/office/drawing/2014/main" id="{FA816B5B-197F-4C42-AD2E-B882CF1466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8016" y="976045"/>
            <a:ext cx="610689" cy="62294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 descr="Managed Security Service Provider [MSSP] | TekStream">
            <a:extLst>
              <a:ext uri="{FF2B5EF4-FFF2-40B4-BE49-F238E27FC236}">
                <a16:creationId xmlns:a16="http://schemas.microsoft.com/office/drawing/2014/main" id="{B87F84A6-280A-C24A-8915-C3D0F03FB43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58889" y="1054138"/>
            <a:ext cx="1263967" cy="46675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C0A2FD3-F751-D24B-A768-D323D2D7ECF4}"/>
              </a:ext>
            </a:extLst>
          </p:cNvPr>
          <p:cNvSpPr txBox="1"/>
          <p:nvPr/>
        </p:nvSpPr>
        <p:spPr>
          <a:xfrm>
            <a:off x="273269" y="283779"/>
            <a:ext cx="1608083" cy="1754326"/>
          </a:xfrm>
          <a:prstGeom prst="rect">
            <a:avLst/>
          </a:prstGeom>
          <a:noFill/>
        </p:spPr>
        <p:txBody>
          <a:bodyPr wrap="square" rtlCol="0">
            <a:spAutoFit/>
          </a:bodyPr>
          <a:lstStyle/>
          <a:p>
            <a:r>
              <a:rPr lang="en-US" dirty="0"/>
              <a:t>Please note whatever tools we will discuss today all are connected to Jenkins</a:t>
            </a:r>
          </a:p>
        </p:txBody>
      </p:sp>
    </p:spTree>
    <p:extLst>
      <p:ext uri="{BB962C8B-B14F-4D97-AF65-F5344CB8AC3E}">
        <p14:creationId xmlns:p14="http://schemas.microsoft.com/office/powerpoint/2010/main" val="179544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4" name="Rectangle 78">
            <a:extLst>
              <a:ext uri="{FF2B5EF4-FFF2-40B4-BE49-F238E27FC236}">
                <a16:creationId xmlns:a16="http://schemas.microsoft.com/office/drawing/2014/main" id="{AC5782D3-6CED-43A7-BE35-09C48F809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Freeform 6">
            <a:extLst>
              <a:ext uri="{FF2B5EF4-FFF2-40B4-BE49-F238E27FC236}">
                <a16:creationId xmlns:a16="http://schemas.microsoft.com/office/drawing/2014/main" id="{6721F593-ECD2-4B5B-AAE4-0866A4CDC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6" name="Freeform 7">
            <a:extLst>
              <a:ext uri="{FF2B5EF4-FFF2-40B4-BE49-F238E27FC236}">
                <a16:creationId xmlns:a16="http://schemas.microsoft.com/office/drawing/2014/main" id="{71DEE99F-D18C-4025-BA3F-CEBF5258E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7" name="Rectangle 8">
            <a:extLst>
              <a:ext uri="{FF2B5EF4-FFF2-40B4-BE49-F238E27FC236}">
                <a16:creationId xmlns:a16="http://schemas.microsoft.com/office/drawing/2014/main" id="{976FA5D9-3A7C-4FA7-9BA8-1905D703F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7977ED45-214D-EA43-9B73-05D2A3FA519F}"/>
              </a:ext>
            </a:extLst>
          </p:cNvPr>
          <p:cNvSpPr>
            <a:spLocks noGrp="1"/>
          </p:cNvSpPr>
          <p:nvPr>
            <p:ph idx="1"/>
          </p:nvPr>
        </p:nvSpPr>
        <p:spPr>
          <a:xfrm>
            <a:off x="7745318" y="1762392"/>
            <a:ext cx="3264916" cy="2660684"/>
          </a:xfrm>
        </p:spPr>
        <p:txBody>
          <a:bodyPr anchor="t">
            <a:normAutofit/>
          </a:bodyPr>
          <a:lstStyle/>
          <a:p>
            <a:r>
              <a:rPr lang="en-IN" sz="1700">
                <a:solidFill>
                  <a:srgbClr val="FFFFFF"/>
                </a:solidFill>
              </a:rPr>
              <a:t>SonarQube is an open-source platform developed by Sonar Source for continuous inspection of code quality to perform automatic reviews with static analysis of code to detect bugs, code smells, and security vulnerabilities on 20+ programming languages.</a:t>
            </a:r>
          </a:p>
          <a:p>
            <a:pPr marL="0" indent="0">
              <a:buNone/>
            </a:pPr>
            <a:endParaRPr lang="en-US" sz="1700" dirty="0">
              <a:solidFill>
                <a:srgbClr val="FFFFFF"/>
              </a:solidFill>
            </a:endParaRPr>
          </a:p>
        </p:txBody>
      </p:sp>
      <p:sp>
        <p:nvSpPr>
          <p:cNvPr id="87" name="Rectangle 8">
            <a:extLst>
              <a:ext uri="{FF2B5EF4-FFF2-40B4-BE49-F238E27FC236}">
                <a16:creationId xmlns:a16="http://schemas.microsoft.com/office/drawing/2014/main" id="{4652D57C-331F-43B8-9C07-69FBA9C02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671258" y="1530154"/>
            <a:ext cx="520741"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6" name="Title 5">
            <a:extLst>
              <a:ext uri="{FF2B5EF4-FFF2-40B4-BE49-F238E27FC236}">
                <a16:creationId xmlns:a16="http://schemas.microsoft.com/office/drawing/2014/main" id="{FC8194BF-874A-8A42-88F9-BC4FFA05520F}"/>
              </a:ext>
            </a:extLst>
          </p:cNvPr>
          <p:cNvSpPr>
            <a:spLocks noGrp="1"/>
          </p:cNvSpPr>
          <p:nvPr>
            <p:ph type="title"/>
          </p:nvPr>
        </p:nvSpPr>
        <p:spPr>
          <a:xfrm>
            <a:off x="678034" y="266735"/>
            <a:ext cx="10515600" cy="534604"/>
          </a:xfrm>
        </p:spPr>
        <p:txBody>
          <a:bodyPr>
            <a:normAutofit fontScale="90000"/>
          </a:bodyPr>
          <a:lstStyle/>
          <a:p>
            <a:r>
              <a:rPr lang="en-US"/>
              <a:t>SonarQube</a:t>
            </a:r>
            <a:endParaRPr lang="en-US" dirty="0"/>
          </a:p>
        </p:txBody>
      </p:sp>
      <p:pic>
        <p:nvPicPr>
          <p:cNvPr id="10" name="Picture 2" descr="SonarQube Quality Gate status report is not stable! - SonarQube -  SonarSource Community">
            <a:extLst>
              <a:ext uri="{FF2B5EF4-FFF2-40B4-BE49-F238E27FC236}">
                <a16:creationId xmlns:a16="http://schemas.microsoft.com/office/drawing/2014/main" id="{91EF2B34-5D15-274D-A7BB-33F85F4489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8412" y="1132115"/>
            <a:ext cx="6361584" cy="38056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9916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16A70-AD97-CF40-9874-10F333BA21BC}"/>
              </a:ext>
            </a:extLst>
          </p:cNvPr>
          <p:cNvSpPr>
            <a:spLocks noGrp="1"/>
          </p:cNvSpPr>
          <p:nvPr>
            <p:ph type="title"/>
          </p:nvPr>
        </p:nvSpPr>
        <p:spPr>
          <a:xfrm>
            <a:off x="76838" y="156810"/>
            <a:ext cx="5624555" cy="993895"/>
          </a:xfrm>
        </p:spPr>
        <p:txBody>
          <a:bodyPr>
            <a:normAutofit fontScale="90000"/>
          </a:bodyPr>
          <a:lstStyle/>
          <a:p>
            <a:r>
              <a:rPr lang="en-US" dirty="0"/>
              <a:t>Quality profiles &amp; Quality Gates</a:t>
            </a:r>
          </a:p>
        </p:txBody>
      </p:sp>
      <p:sp>
        <p:nvSpPr>
          <p:cNvPr id="3" name="Content Placeholder 2">
            <a:extLst>
              <a:ext uri="{FF2B5EF4-FFF2-40B4-BE49-F238E27FC236}">
                <a16:creationId xmlns:a16="http://schemas.microsoft.com/office/drawing/2014/main" id="{0410CE6C-1DA0-7948-AAAB-4DCAB9C3B35E}"/>
              </a:ext>
            </a:extLst>
          </p:cNvPr>
          <p:cNvSpPr>
            <a:spLocks noGrp="1"/>
          </p:cNvSpPr>
          <p:nvPr>
            <p:ph idx="1"/>
          </p:nvPr>
        </p:nvSpPr>
        <p:spPr>
          <a:xfrm>
            <a:off x="302594" y="1396747"/>
            <a:ext cx="3727116" cy="3304726"/>
          </a:xfrm>
        </p:spPr>
        <p:txBody>
          <a:bodyPr>
            <a:normAutofit fontScale="85000" lnSpcReduction="20000"/>
          </a:bodyPr>
          <a:lstStyle/>
          <a:p>
            <a:r>
              <a:rPr lang="en-IN" sz="2100" b="1" dirty="0"/>
              <a:t>Quality Profiles</a:t>
            </a:r>
            <a:r>
              <a:rPr lang="en-IN" sz="2100" dirty="0"/>
              <a:t> are a core component of SonarQube where you define sets of </a:t>
            </a:r>
            <a:r>
              <a:rPr lang="en-IN" sz="2100" b="1" dirty="0"/>
              <a:t>Rules </a:t>
            </a:r>
            <a:r>
              <a:rPr lang="en-IN" sz="2100" dirty="0"/>
              <a:t>that, when violated, raise issues on your codebase</a:t>
            </a:r>
          </a:p>
          <a:p>
            <a:pPr marL="0" indent="0">
              <a:buNone/>
            </a:pPr>
            <a:r>
              <a:rPr lang="en-IN" sz="2100" dirty="0"/>
              <a:t>SonarQube executes rules on source code to generate issues. There are four types of rules:</a:t>
            </a:r>
          </a:p>
          <a:p>
            <a:r>
              <a:rPr lang="en-IN" sz="2100" dirty="0"/>
              <a:t>Code Smell (Maintainability domain)</a:t>
            </a:r>
          </a:p>
          <a:p>
            <a:r>
              <a:rPr lang="en-IN" sz="2100" dirty="0"/>
              <a:t>Bug (Reliability domain)</a:t>
            </a:r>
          </a:p>
          <a:p>
            <a:r>
              <a:rPr lang="en-IN" sz="2100" dirty="0"/>
              <a:t>Vulnerability (Security domain)</a:t>
            </a:r>
          </a:p>
          <a:p>
            <a:r>
              <a:rPr lang="en-IN" sz="2100" dirty="0"/>
              <a:t>Security Hotspot (Security domain)</a:t>
            </a:r>
          </a:p>
          <a:p>
            <a:endParaRPr lang="en-US" dirty="0"/>
          </a:p>
        </p:txBody>
      </p:sp>
      <p:sp>
        <p:nvSpPr>
          <p:cNvPr id="11" name="Content Placeholder 2">
            <a:extLst>
              <a:ext uri="{FF2B5EF4-FFF2-40B4-BE49-F238E27FC236}">
                <a16:creationId xmlns:a16="http://schemas.microsoft.com/office/drawing/2014/main" id="{DD6B69E8-30DD-5B43-892A-449B3AE5CE78}"/>
              </a:ext>
            </a:extLst>
          </p:cNvPr>
          <p:cNvSpPr txBox="1">
            <a:spLocks/>
          </p:cNvSpPr>
          <p:nvPr/>
        </p:nvSpPr>
        <p:spPr>
          <a:xfrm>
            <a:off x="6096000" y="1825625"/>
            <a:ext cx="4598773" cy="235795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1900" dirty="0"/>
              <a:t>Quality Gates can be defined as a set of threshold measures set on your project. Few conditions that can be in included are listed below.</a:t>
            </a:r>
          </a:p>
          <a:p>
            <a:r>
              <a:rPr lang="en-IN" sz="1900" dirty="0"/>
              <a:t>Code Coverage &gt; certain value</a:t>
            </a:r>
          </a:p>
          <a:p>
            <a:r>
              <a:rPr lang="en-IN" sz="1900" dirty="0"/>
              <a:t>Number of Blocker issues &gt;certain value</a:t>
            </a:r>
          </a:p>
          <a:p>
            <a:r>
              <a:rPr lang="en-IN" sz="1900" dirty="0"/>
              <a:t>Security Rating / Unit Test Pass Rate etc..</a:t>
            </a:r>
          </a:p>
          <a:p>
            <a:pPr marL="0" indent="0">
              <a:buFont typeface="Arial" panose="020B0604020202020204" pitchFamily="34" charset="0"/>
              <a:buNone/>
            </a:pPr>
            <a:endParaRPr lang="en-IN" dirty="0"/>
          </a:p>
          <a:p>
            <a:endParaRPr lang="en-US" dirty="0"/>
          </a:p>
        </p:txBody>
      </p:sp>
      <p:pic>
        <p:nvPicPr>
          <p:cNvPr id="3074" name="Picture 2" descr="Jenkinsfile: monorepo with package dependencies - Stack Overflow">
            <a:extLst>
              <a:ext uri="{FF2B5EF4-FFF2-40B4-BE49-F238E27FC236}">
                <a16:creationId xmlns:a16="http://schemas.microsoft.com/office/drawing/2014/main" id="{DFF1383D-877A-E44E-BA52-58C80461B4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52287" y="0"/>
            <a:ext cx="4598773" cy="164669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Updating the default quality profile - Learning Continuous Integration with  Jenkins - Second Edition [Book]">
            <a:extLst>
              <a:ext uri="{FF2B5EF4-FFF2-40B4-BE49-F238E27FC236}">
                <a16:creationId xmlns:a16="http://schemas.microsoft.com/office/drawing/2014/main" id="{16F48A16-11D4-094B-9939-502F111CB1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2567" y="4558226"/>
            <a:ext cx="3798356" cy="21534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48421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FB130-4311-8A4B-A539-F7589A808879}"/>
              </a:ext>
            </a:extLst>
          </p:cNvPr>
          <p:cNvSpPr>
            <a:spLocks noGrp="1"/>
          </p:cNvSpPr>
          <p:nvPr>
            <p:ph type="title"/>
          </p:nvPr>
        </p:nvSpPr>
        <p:spPr>
          <a:xfrm>
            <a:off x="0" y="18256"/>
            <a:ext cx="4615543" cy="662782"/>
          </a:xfrm>
        </p:spPr>
        <p:txBody>
          <a:bodyPr>
            <a:normAutofit/>
          </a:bodyPr>
          <a:lstStyle/>
          <a:p>
            <a:r>
              <a:rPr lang="en-US" sz="3200" dirty="0"/>
              <a:t>Sonar Code Coverage</a:t>
            </a:r>
          </a:p>
        </p:txBody>
      </p:sp>
      <p:pic>
        <p:nvPicPr>
          <p:cNvPr id="10" name="Content Placeholder 6">
            <a:extLst>
              <a:ext uri="{FF2B5EF4-FFF2-40B4-BE49-F238E27FC236}">
                <a16:creationId xmlns:a16="http://schemas.microsoft.com/office/drawing/2014/main" id="{B29B56F2-6CC2-984B-89F0-A61FC16C7900}"/>
              </a:ext>
            </a:extLst>
          </p:cNvPr>
          <p:cNvPicPr>
            <a:picLocks noGrp="1" noChangeAspect="1"/>
          </p:cNvPicPr>
          <p:nvPr>
            <p:ph idx="1"/>
          </p:nvPr>
        </p:nvPicPr>
        <p:blipFill>
          <a:blip r:embed="rId2"/>
          <a:stretch>
            <a:fillRect/>
          </a:stretch>
        </p:blipFill>
        <p:spPr>
          <a:xfrm>
            <a:off x="203865" y="752632"/>
            <a:ext cx="4932911" cy="2887037"/>
          </a:xfrm>
          <a:prstGeom prst="rect">
            <a:avLst/>
          </a:prstGeom>
        </p:spPr>
      </p:pic>
      <p:pic>
        <p:nvPicPr>
          <p:cNvPr id="3076" name="Picture 4" descr="Buy In SonarQube as A Quality Gate for Test Automation - Perficient Blogs">
            <a:extLst>
              <a:ext uri="{FF2B5EF4-FFF2-40B4-BE49-F238E27FC236}">
                <a16:creationId xmlns:a16="http://schemas.microsoft.com/office/drawing/2014/main" id="{17D0330E-6D26-2345-9EE9-A3D90A37D9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055579"/>
            <a:ext cx="6156960" cy="2049789"/>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SonarQube Quality Gates Task Plugin - Haufe-Lexware/gocd-plugins Wiki">
            <a:extLst>
              <a:ext uri="{FF2B5EF4-FFF2-40B4-BE49-F238E27FC236}">
                <a16:creationId xmlns:a16="http://schemas.microsoft.com/office/drawing/2014/main" id="{F6064D37-3574-D04B-9060-BE793D6B85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29745" y="4253830"/>
            <a:ext cx="4511039" cy="200353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D06DF096-AA93-D449-BCB8-DC8DEE7FAFD2}"/>
              </a:ext>
            </a:extLst>
          </p:cNvPr>
          <p:cNvPicPr>
            <a:picLocks noChangeAspect="1"/>
          </p:cNvPicPr>
          <p:nvPr/>
        </p:nvPicPr>
        <p:blipFill>
          <a:blip r:embed="rId5"/>
          <a:stretch>
            <a:fillRect/>
          </a:stretch>
        </p:blipFill>
        <p:spPr>
          <a:xfrm>
            <a:off x="7445829" y="226422"/>
            <a:ext cx="3131523" cy="3547379"/>
          </a:xfrm>
          <a:prstGeom prst="rect">
            <a:avLst/>
          </a:prstGeom>
        </p:spPr>
      </p:pic>
      <p:sp>
        <p:nvSpPr>
          <p:cNvPr id="6" name="TextBox 5">
            <a:extLst>
              <a:ext uri="{FF2B5EF4-FFF2-40B4-BE49-F238E27FC236}">
                <a16:creationId xmlns:a16="http://schemas.microsoft.com/office/drawing/2014/main" id="{1B33208D-5A19-284B-A7ED-E7E1105BC3B9}"/>
              </a:ext>
            </a:extLst>
          </p:cNvPr>
          <p:cNvSpPr txBox="1"/>
          <p:nvPr/>
        </p:nvSpPr>
        <p:spPr>
          <a:xfrm>
            <a:off x="42680" y="383300"/>
            <a:ext cx="3281850" cy="369332"/>
          </a:xfrm>
          <a:prstGeom prst="rect">
            <a:avLst/>
          </a:prstGeom>
          <a:noFill/>
        </p:spPr>
        <p:txBody>
          <a:bodyPr wrap="square" rtlCol="0">
            <a:spAutoFit/>
          </a:bodyPr>
          <a:lstStyle/>
          <a:p>
            <a:r>
              <a:rPr lang="en-US" dirty="0"/>
              <a:t>1) Add the </a:t>
            </a:r>
            <a:r>
              <a:rPr lang="en-US" dirty="0" err="1"/>
              <a:t>sonar.properties</a:t>
            </a:r>
            <a:r>
              <a:rPr lang="en-US" dirty="0"/>
              <a:t> file </a:t>
            </a:r>
          </a:p>
        </p:txBody>
      </p:sp>
      <p:sp>
        <p:nvSpPr>
          <p:cNvPr id="11" name="TextBox 10">
            <a:extLst>
              <a:ext uri="{FF2B5EF4-FFF2-40B4-BE49-F238E27FC236}">
                <a16:creationId xmlns:a16="http://schemas.microsoft.com/office/drawing/2014/main" id="{FC9C9388-9606-4341-A17C-87F7DDD08FEA}"/>
              </a:ext>
            </a:extLst>
          </p:cNvPr>
          <p:cNvSpPr txBox="1"/>
          <p:nvPr/>
        </p:nvSpPr>
        <p:spPr>
          <a:xfrm>
            <a:off x="5315367" y="0"/>
            <a:ext cx="4260923" cy="369332"/>
          </a:xfrm>
          <a:prstGeom prst="rect">
            <a:avLst/>
          </a:prstGeom>
          <a:noFill/>
        </p:spPr>
        <p:txBody>
          <a:bodyPr wrap="square" rtlCol="0">
            <a:spAutoFit/>
          </a:bodyPr>
          <a:lstStyle/>
          <a:p>
            <a:r>
              <a:rPr lang="en-US" dirty="0"/>
              <a:t>2) Add the </a:t>
            </a:r>
            <a:r>
              <a:rPr lang="en-US" dirty="0" err="1"/>
              <a:t>Jacoco</a:t>
            </a:r>
            <a:r>
              <a:rPr lang="en-US" dirty="0"/>
              <a:t> plugin in POM.XML</a:t>
            </a:r>
          </a:p>
        </p:txBody>
      </p:sp>
      <p:sp>
        <p:nvSpPr>
          <p:cNvPr id="12" name="TextBox 11">
            <a:extLst>
              <a:ext uri="{FF2B5EF4-FFF2-40B4-BE49-F238E27FC236}">
                <a16:creationId xmlns:a16="http://schemas.microsoft.com/office/drawing/2014/main" id="{9FA3869B-2C02-1E49-8A81-926812C95189}"/>
              </a:ext>
            </a:extLst>
          </p:cNvPr>
          <p:cNvSpPr txBox="1"/>
          <p:nvPr/>
        </p:nvSpPr>
        <p:spPr>
          <a:xfrm>
            <a:off x="177310" y="3686247"/>
            <a:ext cx="4260922" cy="369332"/>
          </a:xfrm>
          <a:prstGeom prst="rect">
            <a:avLst/>
          </a:prstGeom>
          <a:noFill/>
        </p:spPr>
        <p:txBody>
          <a:bodyPr wrap="square" rtlCol="0">
            <a:spAutoFit/>
          </a:bodyPr>
          <a:lstStyle/>
          <a:p>
            <a:r>
              <a:rPr lang="en-US" dirty="0"/>
              <a:t>3) QG/CC/B&amp;V</a:t>
            </a:r>
          </a:p>
        </p:txBody>
      </p:sp>
      <p:sp>
        <p:nvSpPr>
          <p:cNvPr id="13" name="TextBox 12">
            <a:extLst>
              <a:ext uri="{FF2B5EF4-FFF2-40B4-BE49-F238E27FC236}">
                <a16:creationId xmlns:a16="http://schemas.microsoft.com/office/drawing/2014/main" id="{A8399848-E474-E540-86A3-21DACF8CFA39}"/>
              </a:ext>
            </a:extLst>
          </p:cNvPr>
          <p:cNvSpPr txBox="1"/>
          <p:nvPr/>
        </p:nvSpPr>
        <p:spPr>
          <a:xfrm>
            <a:off x="6434418" y="3686247"/>
            <a:ext cx="4260923" cy="369332"/>
          </a:xfrm>
          <a:prstGeom prst="rect">
            <a:avLst/>
          </a:prstGeom>
          <a:noFill/>
        </p:spPr>
        <p:txBody>
          <a:bodyPr wrap="square" rtlCol="0">
            <a:spAutoFit/>
          </a:bodyPr>
          <a:lstStyle/>
          <a:p>
            <a:r>
              <a:rPr lang="en-US" dirty="0"/>
              <a:t>4)QG threshold setup in Sonar</a:t>
            </a:r>
          </a:p>
        </p:txBody>
      </p:sp>
    </p:spTree>
    <p:extLst>
      <p:ext uri="{BB962C8B-B14F-4D97-AF65-F5344CB8AC3E}">
        <p14:creationId xmlns:p14="http://schemas.microsoft.com/office/powerpoint/2010/main" val="258546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948C0-A5CA-C94C-B053-21AD9AB271E6}"/>
              </a:ext>
            </a:extLst>
          </p:cNvPr>
          <p:cNvSpPr>
            <a:spLocks noGrp="1"/>
          </p:cNvSpPr>
          <p:nvPr>
            <p:ph type="title"/>
          </p:nvPr>
        </p:nvSpPr>
        <p:spPr>
          <a:xfrm>
            <a:off x="838200" y="105197"/>
            <a:ext cx="4625692" cy="945838"/>
          </a:xfrm>
        </p:spPr>
        <p:txBody>
          <a:bodyPr>
            <a:normAutofit fontScale="90000"/>
          </a:bodyPr>
          <a:lstStyle/>
          <a:p>
            <a:r>
              <a:rPr lang="en-US" dirty="0"/>
              <a:t>Fortify(Security Tool)</a:t>
            </a:r>
          </a:p>
        </p:txBody>
      </p:sp>
      <p:sp>
        <p:nvSpPr>
          <p:cNvPr id="3" name="Content Placeholder 2">
            <a:extLst>
              <a:ext uri="{FF2B5EF4-FFF2-40B4-BE49-F238E27FC236}">
                <a16:creationId xmlns:a16="http://schemas.microsoft.com/office/drawing/2014/main" id="{6534697B-6B2C-0644-807B-CACCAC6B75EB}"/>
              </a:ext>
            </a:extLst>
          </p:cNvPr>
          <p:cNvSpPr>
            <a:spLocks noGrp="1"/>
          </p:cNvSpPr>
          <p:nvPr>
            <p:ph idx="1"/>
          </p:nvPr>
        </p:nvSpPr>
        <p:spPr>
          <a:xfrm>
            <a:off x="838200" y="1051035"/>
            <a:ext cx="4238297" cy="4498428"/>
          </a:xfrm>
        </p:spPr>
        <p:txBody>
          <a:bodyPr>
            <a:normAutofit fontScale="85000" lnSpcReduction="20000"/>
          </a:bodyPr>
          <a:lstStyle/>
          <a:p>
            <a:r>
              <a:rPr lang="en-IN" dirty="0"/>
              <a:t>Static Analysis, also known as Static Application Security Testing (SAST), available from Fortify Static Code Analyzer (SCA).</a:t>
            </a:r>
          </a:p>
          <a:p>
            <a:r>
              <a:rPr lang="en-IN" dirty="0"/>
              <a:t>Detects more types of potential vulnerabilities than any other detection method</a:t>
            </a:r>
          </a:p>
          <a:p>
            <a:r>
              <a:rPr lang="en-IN" dirty="0"/>
              <a:t>Pinpoints the root cause of vulnerabilities with line-of-code detail</a:t>
            </a:r>
          </a:p>
          <a:p>
            <a:r>
              <a:rPr lang="en-IN" dirty="0"/>
              <a:t>Helps you identify critical issues during development when they are easiest and least expensive to fix</a:t>
            </a:r>
          </a:p>
          <a:p>
            <a:endParaRPr lang="en-US" dirty="0"/>
          </a:p>
        </p:txBody>
      </p:sp>
      <p:sp>
        <p:nvSpPr>
          <p:cNvPr id="5" name="Content Placeholder 2">
            <a:extLst>
              <a:ext uri="{FF2B5EF4-FFF2-40B4-BE49-F238E27FC236}">
                <a16:creationId xmlns:a16="http://schemas.microsoft.com/office/drawing/2014/main" id="{B0039055-6DBD-3A42-8C4B-CD3DD2E400EE}"/>
              </a:ext>
            </a:extLst>
          </p:cNvPr>
          <p:cNvSpPr txBox="1">
            <a:spLocks/>
          </p:cNvSpPr>
          <p:nvPr/>
        </p:nvSpPr>
        <p:spPr>
          <a:xfrm>
            <a:off x="6327227" y="1056290"/>
            <a:ext cx="4855780" cy="44984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pic>
        <p:nvPicPr>
          <p:cNvPr id="2050" name="Picture 2" descr="Fortify Jenkins Features">
            <a:extLst>
              <a:ext uri="{FF2B5EF4-FFF2-40B4-BE49-F238E27FC236}">
                <a16:creationId xmlns:a16="http://schemas.microsoft.com/office/drawing/2014/main" id="{6893BECE-2638-7F47-B8DD-B927E12E6A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4353" y="1389552"/>
            <a:ext cx="6911989" cy="3821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7029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6" name="Rectangle 145">
            <a:extLst>
              <a:ext uri="{FF2B5EF4-FFF2-40B4-BE49-F238E27FC236}">
                <a16:creationId xmlns:a16="http://schemas.microsoft.com/office/drawing/2014/main" id="{0550F5B9-399F-4FAD-AE6C-ED65F9A43A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8" name="Rectangle 147">
            <a:extLst>
              <a:ext uri="{FF2B5EF4-FFF2-40B4-BE49-F238E27FC236}">
                <a16:creationId xmlns:a16="http://schemas.microsoft.com/office/drawing/2014/main" id="{C062E60F-5CD4-4268-8359-807663468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288350"/>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A24A157-DEA8-894A-989B-5CF8FBE98B32}"/>
              </a:ext>
            </a:extLst>
          </p:cNvPr>
          <p:cNvSpPr>
            <a:spLocks noGrp="1"/>
          </p:cNvSpPr>
          <p:nvPr>
            <p:ph type="title"/>
          </p:nvPr>
        </p:nvSpPr>
        <p:spPr>
          <a:xfrm>
            <a:off x="841248" y="510047"/>
            <a:ext cx="3300984" cy="1645920"/>
          </a:xfrm>
        </p:spPr>
        <p:txBody>
          <a:bodyPr>
            <a:normAutofit/>
          </a:bodyPr>
          <a:lstStyle/>
          <a:p>
            <a:r>
              <a:rPr lang="en-US" sz="2800"/>
              <a:t>Fortify issues</a:t>
            </a:r>
          </a:p>
        </p:txBody>
      </p:sp>
      <p:sp>
        <p:nvSpPr>
          <p:cNvPr id="150" name="Rectangle 149">
            <a:extLst>
              <a:ext uri="{FF2B5EF4-FFF2-40B4-BE49-F238E27FC236}">
                <a16:creationId xmlns:a16="http://schemas.microsoft.com/office/drawing/2014/main" id="{BB341EC3-1810-4D33-BA3F-E2D0AA0EC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980964"/>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2" name="Rectangle 151">
            <a:extLst>
              <a:ext uri="{FF2B5EF4-FFF2-40B4-BE49-F238E27FC236}">
                <a16:creationId xmlns:a16="http://schemas.microsoft.com/office/drawing/2014/main" id="{10127CDE-2B99-47A8-BB3C-7D1751910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10864" y="1323863"/>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44A2BFA-C4E4-6144-8416-FC70AD9FFCA1}"/>
              </a:ext>
            </a:extLst>
          </p:cNvPr>
          <p:cNvSpPr>
            <a:spLocks noGrp="1"/>
          </p:cNvSpPr>
          <p:nvPr>
            <p:ph idx="1"/>
          </p:nvPr>
        </p:nvSpPr>
        <p:spPr>
          <a:xfrm>
            <a:off x="4581144" y="510047"/>
            <a:ext cx="6858000" cy="1645920"/>
          </a:xfrm>
        </p:spPr>
        <p:txBody>
          <a:bodyPr anchor="ctr">
            <a:normAutofit/>
          </a:bodyPr>
          <a:lstStyle/>
          <a:p>
            <a:pPr marL="514350" indent="-514350">
              <a:buAutoNum type="arabicParenR"/>
            </a:pPr>
            <a:r>
              <a:rPr lang="en-US" sz="1300"/>
              <a:t>Denial of service attack – Do not allow untrusted data to be used as regex like in headers (*) </a:t>
            </a:r>
            <a:endParaRPr lang="en-IN" sz="1300"/>
          </a:p>
          <a:p>
            <a:pPr marL="514350" indent="-514350">
              <a:buAutoNum type="arabicParenR"/>
            </a:pPr>
            <a:r>
              <a:rPr lang="en-US" sz="1300"/>
              <a:t>XML external Entity attack - XML should be configured securely(For example you upload adhaar in portal then the doc should not bring any vulnerabilities into live environment) </a:t>
            </a:r>
          </a:p>
          <a:p>
            <a:pPr marL="514350" indent="-514350">
              <a:buAutoNum type="arabicParenR"/>
            </a:pPr>
            <a:r>
              <a:rPr lang="en-US" sz="1300"/>
              <a:t>Values shading – Not to take data from HTTP request instead take from cookies</a:t>
            </a:r>
          </a:p>
          <a:p>
            <a:pPr marL="514350" indent="-514350">
              <a:buAutoNum type="arabicParenR"/>
            </a:pPr>
            <a:r>
              <a:rPr lang="en-US" sz="1300"/>
              <a:t>Password management/Hardcode password</a:t>
            </a:r>
            <a:endParaRPr lang="en-IN" sz="1300"/>
          </a:p>
          <a:p>
            <a:endParaRPr lang="en-US" sz="1300"/>
          </a:p>
        </p:txBody>
      </p:sp>
      <p:pic>
        <p:nvPicPr>
          <p:cNvPr id="1028" name="Picture 4" descr="XML External Entity — Web-based Application Security, Part 5 | Spanning">
            <a:extLst>
              <a:ext uri="{FF2B5EF4-FFF2-40B4-BE49-F238E27FC236}">
                <a16:creationId xmlns:a16="http://schemas.microsoft.com/office/drawing/2014/main" id="{450CADD3-8AEC-6442-9777-747537DA479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62196" y="2606462"/>
            <a:ext cx="3575623" cy="363931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What is a DDoS Attack and How to Mitigate it · Async Blog">
            <a:extLst>
              <a:ext uri="{FF2B5EF4-FFF2-40B4-BE49-F238E27FC236}">
                <a16:creationId xmlns:a16="http://schemas.microsoft.com/office/drawing/2014/main" id="{FC6AE1C7-133F-EC4E-9D94-6E28BD2C868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347599" y="3081950"/>
            <a:ext cx="3584448" cy="268833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XML External Entity (XXE) Attacks — Web-based Application Security, Part 5  - Security Boulevard">
            <a:extLst>
              <a:ext uri="{FF2B5EF4-FFF2-40B4-BE49-F238E27FC236}">
                <a16:creationId xmlns:a16="http://schemas.microsoft.com/office/drawing/2014/main" id="{B90D1712-F378-E442-B886-0C59B30E2E03}"/>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8137415" y="3419957"/>
            <a:ext cx="3584448" cy="20123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4449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392EE84-54E6-CF4C-AC4E-3C5B5658D686}"/>
              </a:ext>
            </a:extLst>
          </p:cNvPr>
          <p:cNvSpPr>
            <a:spLocks noGrp="1"/>
          </p:cNvSpPr>
          <p:nvPr>
            <p:ph type="title"/>
          </p:nvPr>
        </p:nvSpPr>
        <p:spPr>
          <a:xfrm>
            <a:off x="838200" y="1412488"/>
            <a:ext cx="2899189" cy="4363844"/>
          </a:xfrm>
        </p:spPr>
        <p:txBody>
          <a:bodyPr vert="horz" lIns="91440" tIns="45720" rIns="91440" bIns="45720" rtlCol="0" anchor="t">
            <a:normAutofit/>
          </a:bodyPr>
          <a:lstStyle/>
          <a:p>
            <a:r>
              <a:rPr lang="en-US" sz="4000" kern="1200">
                <a:solidFill>
                  <a:srgbClr val="FFFFFF"/>
                </a:solidFill>
                <a:latin typeface="+mj-lt"/>
                <a:ea typeface="+mj-ea"/>
                <a:cs typeface="+mj-cs"/>
              </a:rPr>
              <a:t>Fortify vs Sonarqube </a:t>
            </a:r>
          </a:p>
        </p:txBody>
      </p:sp>
      <p:sp>
        <p:nvSpPr>
          <p:cNvPr id="3" name="Content Placeholder 2">
            <a:extLst>
              <a:ext uri="{FF2B5EF4-FFF2-40B4-BE49-F238E27FC236}">
                <a16:creationId xmlns:a16="http://schemas.microsoft.com/office/drawing/2014/main" id="{9DFC45F4-5B96-2845-86FC-3F7ABD130A06}"/>
              </a:ext>
            </a:extLst>
          </p:cNvPr>
          <p:cNvSpPr>
            <a:spLocks noGrp="1"/>
          </p:cNvSpPr>
          <p:nvPr>
            <p:ph idx="1"/>
          </p:nvPr>
        </p:nvSpPr>
        <p:spPr>
          <a:xfrm>
            <a:off x="4380855" y="1412489"/>
            <a:ext cx="3427283" cy="4363844"/>
          </a:xfrm>
        </p:spPr>
        <p:txBody>
          <a:bodyPr vert="horz" lIns="91440" tIns="45720" rIns="91440" bIns="45720" rtlCol="0">
            <a:normAutofit/>
          </a:bodyPr>
          <a:lstStyle/>
          <a:p>
            <a:pPr marL="0" indent="0" fontAlgn="base">
              <a:buNone/>
            </a:pPr>
            <a:r>
              <a:rPr lang="en-US" sz="1700" dirty="0"/>
              <a:t>             Fortify</a:t>
            </a:r>
          </a:p>
          <a:p>
            <a:pPr fontAlgn="base"/>
            <a:r>
              <a:rPr lang="en-US" sz="1700" dirty="0"/>
              <a:t>static analysis</a:t>
            </a:r>
          </a:p>
          <a:p>
            <a:pPr fontAlgn="base"/>
            <a:r>
              <a:rPr lang="en-US" sz="1700" dirty="0"/>
              <a:t>can't add rules</a:t>
            </a:r>
          </a:p>
          <a:p>
            <a:pPr fontAlgn="base"/>
            <a:r>
              <a:rPr lang="en-US" sz="1700" dirty="0"/>
              <a:t>manual file upload use case, no easy way of pipeline integration</a:t>
            </a:r>
          </a:p>
          <a:p>
            <a:pPr fontAlgn="base"/>
            <a:r>
              <a:rPr lang="en-US" sz="1700" dirty="0"/>
              <a:t>does not provide git branch perspectives, improvements over other branches</a:t>
            </a:r>
          </a:p>
          <a:p>
            <a:pPr fontAlgn="base"/>
            <a:r>
              <a:rPr lang="en-US" sz="1700" dirty="0"/>
              <a:t>provide only security code metrics</a:t>
            </a:r>
          </a:p>
          <a:p>
            <a:pPr fontAlgn="base"/>
            <a:r>
              <a:rPr lang="en-US" sz="1700" dirty="0"/>
              <a:t>not opensource</a:t>
            </a:r>
          </a:p>
          <a:p>
            <a:pPr fontAlgn="base"/>
            <a:r>
              <a:rPr lang="en-US" sz="1700" dirty="0"/>
              <a:t>has only paid support model</a:t>
            </a:r>
          </a:p>
          <a:p>
            <a:endParaRPr lang="en-US" sz="1700" dirty="0"/>
          </a:p>
        </p:txBody>
      </p:sp>
      <p:cxnSp>
        <p:nvCxnSpPr>
          <p:cNvPr id="19" name="Straight Connector 18">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39D5EE61-85C0-AB4C-A075-D4777626C6F0}"/>
              </a:ext>
            </a:extLst>
          </p:cNvPr>
          <p:cNvSpPr txBox="1"/>
          <p:nvPr/>
        </p:nvSpPr>
        <p:spPr>
          <a:xfrm>
            <a:off x="8414665" y="1247078"/>
            <a:ext cx="3197701" cy="4363844"/>
          </a:xfrm>
          <a:prstGeom prst="rect">
            <a:avLst/>
          </a:prstGeom>
        </p:spPr>
        <p:txBody>
          <a:bodyPr vert="horz" lIns="91440" tIns="45720" rIns="91440" bIns="45720" rtlCol="0">
            <a:normAutofit fontScale="92500" lnSpcReduction="20000"/>
          </a:bodyPr>
          <a:lstStyle/>
          <a:p>
            <a:pPr fontAlgn="base">
              <a:lnSpc>
                <a:spcPct val="90000"/>
              </a:lnSpc>
              <a:spcBef>
                <a:spcPts val="1000"/>
              </a:spcBef>
              <a:spcAft>
                <a:spcPts val="0"/>
              </a:spcAft>
              <a:buClrTx/>
              <a:buSzPts val="900"/>
            </a:pPr>
            <a:endParaRPr lang="en-US" dirty="0"/>
          </a:p>
          <a:p>
            <a:pPr fontAlgn="base">
              <a:lnSpc>
                <a:spcPct val="90000"/>
              </a:lnSpc>
              <a:spcBef>
                <a:spcPts val="1000"/>
              </a:spcBef>
              <a:spcAft>
                <a:spcPts val="0"/>
              </a:spcAft>
              <a:buClrTx/>
              <a:buSzPts val="900"/>
            </a:pPr>
            <a:r>
              <a:rPr lang="en-US" dirty="0"/>
              <a:t>                   SonarQube</a:t>
            </a:r>
          </a:p>
          <a:p>
            <a:pPr marL="228600" indent="-228600" fontAlgn="base">
              <a:lnSpc>
                <a:spcPct val="90000"/>
              </a:lnSpc>
              <a:spcBef>
                <a:spcPts val="1000"/>
              </a:spcBef>
              <a:spcAft>
                <a:spcPts val="0"/>
              </a:spcAft>
              <a:buFont typeface="Arial" panose="020B0604020202020204" pitchFamily="34" charset="0"/>
              <a:buChar char="•"/>
            </a:pPr>
            <a:r>
              <a:rPr lang="en-US" dirty="0"/>
              <a:t>static analysis</a:t>
            </a:r>
          </a:p>
          <a:p>
            <a:pPr marL="228600" indent="-228600" fontAlgn="base">
              <a:lnSpc>
                <a:spcPct val="90000"/>
              </a:lnSpc>
              <a:spcBef>
                <a:spcPts val="1000"/>
              </a:spcBef>
              <a:spcAft>
                <a:spcPts val="0"/>
              </a:spcAft>
              <a:buFont typeface="Arial" panose="020B0604020202020204" pitchFamily="34" charset="0"/>
              <a:buChar char="•"/>
            </a:pPr>
            <a:r>
              <a:rPr lang="en-US" dirty="0"/>
              <a:t>can add rules, using configuration as code</a:t>
            </a:r>
          </a:p>
          <a:p>
            <a:pPr marL="228600" indent="-228600" fontAlgn="base">
              <a:lnSpc>
                <a:spcPct val="90000"/>
              </a:lnSpc>
              <a:spcBef>
                <a:spcPts val="1000"/>
              </a:spcBef>
              <a:spcAft>
                <a:spcPts val="0"/>
              </a:spcAft>
              <a:buFont typeface="Arial" panose="020B0604020202020204" pitchFamily="34" charset="0"/>
              <a:buChar char="•"/>
            </a:pPr>
            <a:r>
              <a:rPr lang="en-US" dirty="0"/>
              <a:t>has standard rules based on language being used</a:t>
            </a:r>
          </a:p>
          <a:p>
            <a:pPr marL="228600" indent="-228600" fontAlgn="base">
              <a:lnSpc>
                <a:spcPct val="90000"/>
              </a:lnSpc>
              <a:spcBef>
                <a:spcPts val="1000"/>
              </a:spcBef>
              <a:spcAft>
                <a:spcPts val="0"/>
              </a:spcAft>
              <a:buFont typeface="Arial" panose="020B0604020202020204" pitchFamily="34" charset="0"/>
              <a:buChar char="•"/>
            </a:pPr>
            <a:r>
              <a:rPr lang="en-US" dirty="0"/>
              <a:t>automated code upload use case, has tooling for major frameworks</a:t>
            </a:r>
          </a:p>
          <a:p>
            <a:pPr marL="228600" indent="-228600" fontAlgn="base">
              <a:lnSpc>
                <a:spcPct val="90000"/>
              </a:lnSpc>
              <a:spcBef>
                <a:spcPts val="1000"/>
              </a:spcBef>
              <a:spcAft>
                <a:spcPts val="0"/>
              </a:spcAft>
              <a:buFont typeface="Arial" panose="020B0604020202020204" pitchFamily="34" charset="0"/>
              <a:buChar char="•"/>
            </a:pPr>
            <a:r>
              <a:rPr lang="en-US" dirty="0"/>
              <a:t>provide git branch perspectives, improvements over other branches</a:t>
            </a:r>
          </a:p>
          <a:p>
            <a:pPr marL="228600" indent="-228600" fontAlgn="base">
              <a:lnSpc>
                <a:spcPct val="90000"/>
              </a:lnSpc>
              <a:spcBef>
                <a:spcPts val="1000"/>
              </a:spcBef>
              <a:spcAft>
                <a:spcPts val="0"/>
              </a:spcAft>
              <a:buFont typeface="Arial" panose="020B0604020202020204" pitchFamily="34" charset="0"/>
              <a:buChar char="•"/>
            </a:pPr>
            <a:r>
              <a:rPr lang="en-US" dirty="0"/>
              <a:t>provide all code quality metrics, including security</a:t>
            </a:r>
          </a:p>
          <a:p>
            <a:pPr marL="228600" indent="-228600" fontAlgn="base">
              <a:lnSpc>
                <a:spcPct val="90000"/>
              </a:lnSpc>
              <a:spcBef>
                <a:spcPts val="1000"/>
              </a:spcBef>
              <a:spcAft>
                <a:spcPts val="0"/>
              </a:spcAft>
              <a:buFont typeface="Arial" panose="020B0604020202020204" pitchFamily="34" charset="0"/>
              <a:buChar char="•"/>
            </a:pPr>
            <a:r>
              <a:rPr lang="en-US" dirty="0"/>
              <a:t>opensource</a:t>
            </a:r>
          </a:p>
          <a:p>
            <a:pPr marL="228600" indent="-228600" fontAlgn="base">
              <a:lnSpc>
                <a:spcPct val="90000"/>
              </a:lnSpc>
              <a:spcBef>
                <a:spcPts val="1000"/>
              </a:spcBef>
              <a:spcAft>
                <a:spcPts val="0"/>
              </a:spcAft>
              <a:buFont typeface="Arial" panose="020B0604020202020204" pitchFamily="34" charset="0"/>
              <a:buChar char="•"/>
            </a:pPr>
            <a:r>
              <a:rPr lang="en-US" dirty="0"/>
              <a:t>has paid support model</a:t>
            </a:r>
          </a:p>
        </p:txBody>
      </p:sp>
    </p:spTree>
    <p:extLst>
      <p:ext uri="{BB962C8B-B14F-4D97-AF65-F5344CB8AC3E}">
        <p14:creationId xmlns:p14="http://schemas.microsoft.com/office/powerpoint/2010/main" val="335829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38A2C-0EA8-954C-969E-D733E9C61E36}"/>
              </a:ext>
            </a:extLst>
          </p:cNvPr>
          <p:cNvSpPr>
            <a:spLocks noGrp="1"/>
          </p:cNvSpPr>
          <p:nvPr>
            <p:ph type="title"/>
          </p:nvPr>
        </p:nvSpPr>
        <p:spPr>
          <a:xfrm>
            <a:off x="0" y="147991"/>
            <a:ext cx="2554941" cy="369332"/>
          </a:xfrm>
        </p:spPr>
        <p:txBody>
          <a:bodyPr>
            <a:normAutofit fontScale="90000"/>
          </a:bodyPr>
          <a:lstStyle/>
          <a:p>
            <a:r>
              <a:rPr lang="en-US" dirty="0"/>
              <a:t>Maven E2E</a:t>
            </a:r>
          </a:p>
        </p:txBody>
      </p:sp>
      <p:pic>
        <p:nvPicPr>
          <p:cNvPr id="2050" name="Picture 2" descr="How do I resolve this error I am getting in pom.xml file after installing a  Spring Book Project? - Stack Overflow">
            <a:extLst>
              <a:ext uri="{FF2B5EF4-FFF2-40B4-BE49-F238E27FC236}">
                <a16:creationId xmlns:a16="http://schemas.microsoft.com/office/drawing/2014/main" id="{A1459939-4758-F045-81E5-6FF00831C4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92402"/>
            <a:ext cx="5910352" cy="318507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0770F587-F76B-894E-8A18-FC5860741766}"/>
              </a:ext>
            </a:extLst>
          </p:cNvPr>
          <p:cNvPicPr>
            <a:picLocks noChangeAspect="1"/>
          </p:cNvPicPr>
          <p:nvPr/>
        </p:nvPicPr>
        <p:blipFill>
          <a:blip r:embed="rId3"/>
          <a:stretch>
            <a:fillRect/>
          </a:stretch>
        </p:blipFill>
        <p:spPr>
          <a:xfrm>
            <a:off x="6337733" y="3285088"/>
            <a:ext cx="5525268" cy="2944433"/>
          </a:xfrm>
          <a:prstGeom prst="rect">
            <a:avLst/>
          </a:prstGeom>
        </p:spPr>
      </p:pic>
      <p:pic>
        <p:nvPicPr>
          <p:cNvPr id="1026" name="Picture 2" descr="How to set a variable inside Jenkins Shell Command - Stack Overflow">
            <a:extLst>
              <a:ext uri="{FF2B5EF4-FFF2-40B4-BE49-F238E27FC236}">
                <a16:creationId xmlns:a16="http://schemas.microsoft.com/office/drawing/2014/main" id="{EE706E4A-1652-7845-82E2-F9BAF33740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659703"/>
            <a:ext cx="6027771" cy="219829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D69ADA40-1A5C-C145-9770-100A2CC58818}"/>
              </a:ext>
            </a:extLst>
          </p:cNvPr>
          <p:cNvPicPr>
            <a:picLocks noChangeAspect="1"/>
          </p:cNvPicPr>
          <p:nvPr/>
        </p:nvPicPr>
        <p:blipFill>
          <a:blip r:embed="rId5"/>
          <a:stretch>
            <a:fillRect/>
          </a:stretch>
        </p:blipFill>
        <p:spPr>
          <a:xfrm>
            <a:off x="6583579" y="628479"/>
            <a:ext cx="3806518" cy="2235574"/>
          </a:xfrm>
          <a:prstGeom prst="rect">
            <a:avLst/>
          </a:prstGeom>
        </p:spPr>
      </p:pic>
      <p:sp>
        <p:nvSpPr>
          <p:cNvPr id="11" name="TextBox 10">
            <a:extLst>
              <a:ext uri="{FF2B5EF4-FFF2-40B4-BE49-F238E27FC236}">
                <a16:creationId xmlns:a16="http://schemas.microsoft.com/office/drawing/2014/main" id="{226F6D6F-0609-B74D-875A-0727D26AACBF}"/>
              </a:ext>
            </a:extLst>
          </p:cNvPr>
          <p:cNvSpPr txBox="1"/>
          <p:nvPr/>
        </p:nvSpPr>
        <p:spPr>
          <a:xfrm>
            <a:off x="2849747" y="259147"/>
            <a:ext cx="1366080" cy="369332"/>
          </a:xfrm>
          <a:prstGeom prst="rect">
            <a:avLst/>
          </a:prstGeom>
          <a:noFill/>
        </p:spPr>
        <p:txBody>
          <a:bodyPr wrap="none" rtlCol="0">
            <a:spAutoFit/>
          </a:bodyPr>
          <a:lstStyle/>
          <a:p>
            <a:r>
              <a:rPr lang="en-US" dirty="0"/>
              <a:t>1) POM.XML</a:t>
            </a:r>
          </a:p>
        </p:txBody>
      </p:sp>
      <p:sp>
        <p:nvSpPr>
          <p:cNvPr id="14" name="TextBox 13">
            <a:extLst>
              <a:ext uri="{FF2B5EF4-FFF2-40B4-BE49-F238E27FC236}">
                <a16:creationId xmlns:a16="http://schemas.microsoft.com/office/drawing/2014/main" id="{79B06A0D-FA0A-7046-91EE-00747BD7980A}"/>
              </a:ext>
            </a:extLst>
          </p:cNvPr>
          <p:cNvSpPr txBox="1"/>
          <p:nvPr/>
        </p:nvSpPr>
        <p:spPr>
          <a:xfrm>
            <a:off x="0" y="3777479"/>
            <a:ext cx="5076583" cy="1446550"/>
          </a:xfrm>
          <a:prstGeom prst="rect">
            <a:avLst/>
          </a:prstGeom>
          <a:noFill/>
        </p:spPr>
        <p:txBody>
          <a:bodyPr wrap="none" rtlCol="0">
            <a:spAutoFit/>
          </a:bodyPr>
          <a:lstStyle/>
          <a:p>
            <a:r>
              <a:rPr lang="en-US" sz="1400" dirty="0"/>
              <a:t>4) SHELL SCRIPT TO BE ADDED IN JENKINS TO INVOKE SCM</a:t>
            </a:r>
          </a:p>
          <a:p>
            <a:r>
              <a:rPr lang="en-US" sz="1400" dirty="0" err="1"/>
              <a:t>Mvn</a:t>
            </a:r>
            <a:r>
              <a:rPr lang="en-US" sz="1400" dirty="0"/>
              <a:t> clean install</a:t>
            </a:r>
          </a:p>
          <a:p>
            <a:r>
              <a:rPr lang="en-IN" sz="1400" dirty="0" err="1"/>
              <a:t>mvn</a:t>
            </a:r>
            <a:r>
              <a:rPr lang="en-IN" sz="1400" dirty="0"/>
              <a:t> </a:t>
            </a:r>
            <a:r>
              <a:rPr lang="en-IN" sz="1400" dirty="0" err="1"/>
              <a:t>build-helper:parse-version</a:t>
            </a:r>
            <a:r>
              <a:rPr lang="en-IN" sz="1400" dirty="0"/>
              <a:t> </a:t>
            </a:r>
            <a:r>
              <a:rPr lang="en-IN" sz="1400" dirty="0" err="1"/>
              <a:t>versions:set</a:t>
            </a:r>
            <a:r>
              <a:rPr lang="en-IN" sz="1400" dirty="0"/>
              <a:t> \ </a:t>
            </a:r>
          </a:p>
          <a:p>
            <a:r>
              <a:rPr lang="en-IN" sz="1400" dirty="0"/>
              <a:t>-</a:t>
            </a:r>
            <a:r>
              <a:rPr lang="en-IN" sz="1400" dirty="0" err="1"/>
              <a:t>DnewVersion</a:t>
            </a:r>
            <a:r>
              <a:rPr lang="en-IN" sz="1400" dirty="0"/>
              <a:t>=\${</a:t>
            </a:r>
            <a:r>
              <a:rPr lang="en-IN" sz="1400" dirty="0" err="1"/>
              <a:t>parsedVersion.nextMajorVersion</a:t>
            </a:r>
            <a:r>
              <a:rPr lang="en-IN" sz="1400" dirty="0"/>
              <a:t>}.0.1-SNAPSHOT</a:t>
            </a:r>
          </a:p>
          <a:p>
            <a:r>
              <a:rPr lang="en-IN" sz="1400" dirty="0"/>
              <a:t>\ </a:t>
            </a:r>
            <a:r>
              <a:rPr lang="en-IN" sz="1400" dirty="0" err="1"/>
              <a:t>versions:commit</a:t>
            </a:r>
            <a:r>
              <a:rPr lang="en-IN" sz="1400" dirty="0"/>
              <a:t> </a:t>
            </a:r>
          </a:p>
          <a:p>
            <a:endParaRPr lang="en-US" dirty="0"/>
          </a:p>
        </p:txBody>
      </p:sp>
      <p:sp>
        <p:nvSpPr>
          <p:cNvPr id="15" name="TextBox 14">
            <a:extLst>
              <a:ext uri="{FF2B5EF4-FFF2-40B4-BE49-F238E27FC236}">
                <a16:creationId xmlns:a16="http://schemas.microsoft.com/office/drawing/2014/main" id="{5C772D0A-1E3F-7948-AD5D-3CBEBDE55AB2}"/>
              </a:ext>
            </a:extLst>
          </p:cNvPr>
          <p:cNvSpPr txBox="1"/>
          <p:nvPr/>
        </p:nvSpPr>
        <p:spPr>
          <a:xfrm>
            <a:off x="6458076" y="259147"/>
            <a:ext cx="3340851" cy="369332"/>
          </a:xfrm>
          <a:prstGeom prst="rect">
            <a:avLst/>
          </a:prstGeom>
          <a:noFill/>
        </p:spPr>
        <p:txBody>
          <a:bodyPr wrap="none" rtlCol="0">
            <a:spAutoFit/>
          </a:bodyPr>
          <a:lstStyle/>
          <a:p>
            <a:r>
              <a:rPr lang="en-US" dirty="0"/>
              <a:t>2) SCM PLUGIN ADD IN POM.XML</a:t>
            </a:r>
          </a:p>
        </p:txBody>
      </p:sp>
      <p:sp>
        <p:nvSpPr>
          <p:cNvPr id="16" name="TextBox 15">
            <a:extLst>
              <a:ext uri="{FF2B5EF4-FFF2-40B4-BE49-F238E27FC236}">
                <a16:creationId xmlns:a16="http://schemas.microsoft.com/office/drawing/2014/main" id="{05824A3B-C58C-304C-913C-2E81D331A600}"/>
              </a:ext>
            </a:extLst>
          </p:cNvPr>
          <p:cNvSpPr txBox="1"/>
          <p:nvPr/>
        </p:nvSpPr>
        <p:spPr>
          <a:xfrm>
            <a:off x="6583579" y="2975210"/>
            <a:ext cx="2582310" cy="369332"/>
          </a:xfrm>
          <a:prstGeom prst="rect">
            <a:avLst/>
          </a:prstGeom>
          <a:noFill/>
        </p:spPr>
        <p:txBody>
          <a:bodyPr wrap="none" rtlCol="0">
            <a:spAutoFit/>
          </a:bodyPr>
          <a:lstStyle/>
          <a:p>
            <a:r>
              <a:rPr lang="en-US" dirty="0"/>
              <a:t>3) SCM TAG IN POM.XML</a:t>
            </a:r>
          </a:p>
        </p:txBody>
      </p:sp>
      <p:sp>
        <p:nvSpPr>
          <p:cNvPr id="3" name="TextBox 2">
            <a:extLst>
              <a:ext uri="{FF2B5EF4-FFF2-40B4-BE49-F238E27FC236}">
                <a16:creationId xmlns:a16="http://schemas.microsoft.com/office/drawing/2014/main" id="{940412F1-5369-2B44-A59B-FCD7A1829235}"/>
              </a:ext>
            </a:extLst>
          </p:cNvPr>
          <p:cNvSpPr txBox="1"/>
          <p:nvPr/>
        </p:nvSpPr>
        <p:spPr>
          <a:xfrm>
            <a:off x="5146535" y="3777479"/>
            <a:ext cx="1191198" cy="1477328"/>
          </a:xfrm>
          <a:prstGeom prst="rect">
            <a:avLst/>
          </a:prstGeom>
          <a:noFill/>
        </p:spPr>
        <p:txBody>
          <a:bodyPr wrap="square" rtlCol="0">
            <a:spAutoFit/>
          </a:bodyPr>
          <a:lstStyle/>
          <a:p>
            <a:r>
              <a:rPr lang="en-US" dirty="0"/>
              <a:t>OUTPUT</a:t>
            </a:r>
          </a:p>
          <a:p>
            <a:r>
              <a:rPr lang="en-US" dirty="0"/>
              <a:t>Tutorial-1.0.1-SNAPSHOT.war</a:t>
            </a:r>
          </a:p>
        </p:txBody>
      </p:sp>
    </p:spTree>
    <p:extLst>
      <p:ext uri="{BB962C8B-B14F-4D97-AF65-F5344CB8AC3E}">
        <p14:creationId xmlns:p14="http://schemas.microsoft.com/office/powerpoint/2010/main" val="28244119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2742</TotalTime>
  <Words>669</Words>
  <Application>Microsoft Macintosh PowerPoint</Application>
  <PresentationFormat>Widescreen</PresentationFormat>
  <Paragraphs>75</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Rockwell</vt:lpstr>
      <vt:lpstr>Office Theme</vt:lpstr>
      <vt:lpstr>CICD Session-2 By Praveen Singampalli 18/06/2022</vt:lpstr>
      <vt:lpstr>PowerPoint Presentation</vt:lpstr>
      <vt:lpstr>SonarQube</vt:lpstr>
      <vt:lpstr>Quality profiles &amp; Quality Gates</vt:lpstr>
      <vt:lpstr>Sonar Code Coverage</vt:lpstr>
      <vt:lpstr>Fortify(Security Tool)</vt:lpstr>
      <vt:lpstr>Fortify issues</vt:lpstr>
      <vt:lpstr>Fortify vs Sonarqube </vt:lpstr>
      <vt:lpstr>Maven E2E</vt:lpstr>
      <vt:lpstr>MAVEN AUTO VERSION UPDATE</vt:lpstr>
      <vt:lpstr>JFROG</vt:lpstr>
      <vt:lpstr>Ansible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CICD Session 2</dc:title>
  <dc:creator>Praveen Singampalli</dc:creator>
  <cp:lastModifiedBy>Praveen Singampalli</cp:lastModifiedBy>
  <cp:revision>51</cp:revision>
  <dcterms:created xsi:type="dcterms:W3CDTF">2021-12-28T09:30:49Z</dcterms:created>
  <dcterms:modified xsi:type="dcterms:W3CDTF">2022-07-06T17:48:39Z</dcterms:modified>
</cp:coreProperties>
</file>