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9"/>
    <p:restoredTop sz="94679"/>
  </p:normalViewPr>
  <p:slideViewPr>
    <p:cSldViewPr snapToGrid="0" snapToObjects="1">
      <p:cViewPr varScale="1">
        <p:scale>
          <a:sx n="158" d="100"/>
          <a:sy n="158" d="100"/>
        </p:scale>
        <p:origin x="2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C360-942D-BA40-869D-5283B816DA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3C4F36-9C7E-1248-8A97-E48FE55AA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4D35FFC-EA3D-8245-8F1E-6DD56F7289D1}"/>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5" name="Footer Placeholder 4">
            <a:extLst>
              <a:ext uri="{FF2B5EF4-FFF2-40B4-BE49-F238E27FC236}">
                <a16:creationId xmlns:a16="http://schemas.microsoft.com/office/drawing/2014/main" id="{3F93EB6F-AA57-C749-97DE-8E76B6C0D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BA4BC-96D5-6C4E-B5BA-99916AE704A4}"/>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22623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1D04-3A2F-FB48-9F08-7B3597F0778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18785F8-5BE0-CF48-AC60-7E508DA79C1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E42655-CDD3-9045-8C53-7E08505054F1}"/>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5" name="Footer Placeholder 4">
            <a:extLst>
              <a:ext uri="{FF2B5EF4-FFF2-40B4-BE49-F238E27FC236}">
                <a16:creationId xmlns:a16="http://schemas.microsoft.com/office/drawing/2014/main" id="{90AE8E36-68E3-EE4F-BF01-E6101D5E7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9E012-51B4-BB4B-AB28-AC96CA3F712D}"/>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190936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33265-A107-134F-A85C-651A4C2548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1CED5A4-B001-6F4C-A066-8524C932439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6B01B4-7738-E747-B47A-1AACCBA2D36A}"/>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5" name="Footer Placeholder 4">
            <a:extLst>
              <a:ext uri="{FF2B5EF4-FFF2-40B4-BE49-F238E27FC236}">
                <a16:creationId xmlns:a16="http://schemas.microsoft.com/office/drawing/2014/main" id="{0D58B69F-F008-1E41-B4E7-844A83469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F7D70-42CC-D44F-BAFD-57B486348328}"/>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163688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BB80-1F7D-6944-B0C3-3BD4C5C1638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CAFC5FF-41B5-B34D-BF6B-A663043D8E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ACCF0F-7B0D-0041-BA95-0CBFEFBA6F0F}"/>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5" name="Footer Placeholder 4">
            <a:extLst>
              <a:ext uri="{FF2B5EF4-FFF2-40B4-BE49-F238E27FC236}">
                <a16:creationId xmlns:a16="http://schemas.microsoft.com/office/drawing/2014/main" id="{5016C7DC-66A7-484D-A829-EB022215E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021EB-94E3-F54D-99F9-D9E41697A73C}"/>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27050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E537-DD03-2A4E-B5FC-E39EF791A0A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54FA5AF-EA16-5D47-B514-C44E609A8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9C1BEB-E100-304C-9F87-D0D6C16E7000}"/>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5" name="Footer Placeholder 4">
            <a:extLst>
              <a:ext uri="{FF2B5EF4-FFF2-40B4-BE49-F238E27FC236}">
                <a16:creationId xmlns:a16="http://schemas.microsoft.com/office/drawing/2014/main" id="{9F812D0D-0345-B34E-B648-53C61B849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40DCD-E4A8-BA40-BD34-F8DCE300CEAA}"/>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128474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3022-9078-1D45-9D08-C1664E8B5F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54F1462-5A81-C749-9651-411FE229A8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20FF62-FC27-FF43-8847-FCF7D82595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0158656-8F18-A34D-A443-75D92F2BBF18}"/>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6" name="Footer Placeholder 5">
            <a:extLst>
              <a:ext uri="{FF2B5EF4-FFF2-40B4-BE49-F238E27FC236}">
                <a16:creationId xmlns:a16="http://schemas.microsoft.com/office/drawing/2014/main" id="{199179AC-C21B-E947-B149-C7B4BF546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B72F4-0E19-8C46-A205-5E20E1636D05}"/>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66597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4EC2-ACFD-2F49-9B9B-DAEE9D33E66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E31FB0D-5DE7-8C4A-86F4-B2C77B4BD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71307C-98AA-8247-9DE9-A1D7F59424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905447A-C9F3-9E49-801E-8E206794E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5C47EE3-C5F4-CE4A-B6A6-C59F2E7CD3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31EE584-E4D3-0D49-A2DC-9D401FCC5CC2}"/>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8" name="Footer Placeholder 7">
            <a:extLst>
              <a:ext uri="{FF2B5EF4-FFF2-40B4-BE49-F238E27FC236}">
                <a16:creationId xmlns:a16="http://schemas.microsoft.com/office/drawing/2014/main" id="{494610F4-FC69-4443-9821-4401B7E40D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056DA-A777-844B-8FF2-199BA52460F1}"/>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298108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DD05-7718-BA4D-95AF-FF83B5B259A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2DB61C1-F9ED-E548-878A-69376CEE8A91}"/>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4" name="Footer Placeholder 3">
            <a:extLst>
              <a:ext uri="{FF2B5EF4-FFF2-40B4-BE49-F238E27FC236}">
                <a16:creationId xmlns:a16="http://schemas.microsoft.com/office/drawing/2014/main" id="{8B2AB224-013E-384D-91A0-FA4BE014D0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FB374B-F82A-124E-B45E-01348E5A0BCB}"/>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23723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417D8-11F3-5E45-8168-634789B1F503}"/>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3" name="Footer Placeholder 2">
            <a:extLst>
              <a:ext uri="{FF2B5EF4-FFF2-40B4-BE49-F238E27FC236}">
                <a16:creationId xmlns:a16="http://schemas.microsoft.com/office/drawing/2014/main" id="{0887E221-AB5C-0D49-8309-A81D247041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D3977-1DF4-7647-8F34-9FF378F3A77A}"/>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223321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D48C-2A22-744F-8192-BC5A021BDE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BDC1BA8-432E-7C40-B4EB-7F7F90142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E931925-5F24-EB47-8BE7-74150BA8C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E7F46F-E3C7-E240-8C4F-4BFA2C86BF74}"/>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6" name="Footer Placeholder 5">
            <a:extLst>
              <a:ext uri="{FF2B5EF4-FFF2-40B4-BE49-F238E27FC236}">
                <a16:creationId xmlns:a16="http://schemas.microsoft.com/office/drawing/2014/main" id="{A3E75EF3-B999-6C41-A636-D7B1844D9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157C1-8F3A-5644-88AC-63264E6D796D}"/>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40055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709B-636B-754E-937A-0F6A377395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73B2AAB-5665-FF4A-98F4-BE85C5AD2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6C939-2FCE-4E41-8925-E57032184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6A8A91-DA23-D74B-B482-42EEC42563DE}"/>
              </a:ext>
            </a:extLst>
          </p:cNvPr>
          <p:cNvSpPr>
            <a:spLocks noGrp="1"/>
          </p:cNvSpPr>
          <p:nvPr>
            <p:ph type="dt" sz="half" idx="10"/>
          </p:nvPr>
        </p:nvSpPr>
        <p:spPr/>
        <p:txBody>
          <a:bodyPr/>
          <a:lstStyle/>
          <a:p>
            <a:fld id="{5D63967A-1E91-2B4F-AF30-8A2F0E54FBD2}" type="datetimeFigureOut">
              <a:rPr lang="en-US" smtClean="0"/>
              <a:t>6/25/22</a:t>
            </a:fld>
            <a:endParaRPr lang="en-US"/>
          </a:p>
        </p:txBody>
      </p:sp>
      <p:sp>
        <p:nvSpPr>
          <p:cNvPr id="6" name="Footer Placeholder 5">
            <a:extLst>
              <a:ext uri="{FF2B5EF4-FFF2-40B4-BE49-F238E27FC236}">
                <a16:creationId xmlns:a16="http://schemas.microsoft.com/office/drawing/2014/main" id="{34D7EE7C-F7DB-5648-826D-A9FC6271C4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FF09D-7F80-6C4E-815C-1B1C12CF765E}"/>
              </a:ext>
            </a:extLst>
          </p:cNvPr>
          <p:cNvSpPr>
            <a:spLocks noGrp="1"/>
          </p:cNvSpPr>
          <p:nvPr>
            <p:ph type="sldNum" sz="quarter" idx="12"/>
          </p:nvPr>
        </p:nvSpPr>
        <p:spPr/>
        <p:txBody>
          <a:bodyPr/>
          <a:lstStyle/>
          <a:p>
            <a:fld id="{B7D6F28B-89D0-4744-8EB5-36D1EB996FE0}" type="slidenum">
              <a:rPr lang="en-US" smtClean="0"/>
              <a:t>‹#›</a:t>
            </a:fld>
            <a:endParaRPr lang="en-US"/>
          </a:p>
        </p:txBody>
      </p:sp>
    </p:spTree>
    <p:extLst>
      <p:ext uri="{BB962C8B-B14F-4D97-AF65-F5344CB8AC3E}">
        <p14:creationId xmlns:p14="http://schemas.microsoft.com/office/powerpoint/2010/main" val="418822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21D4F-9985-2649-835A-3933AA8E4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EAAEDC9-1E90-4D4A-8249-DC32784BB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28FEF9-9838-874B-AD54-67D4FF60D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3967A-1E91-2B4F-AF30-8A2F0E54FBD2}" type="datetimeFigureOut">
              <a:rPr lang="en-US" smtClean="0"/>
              <a:t>6/25/22</a:t>
            </a:fld>
            <a:endParaRPr lang="en-US"/>
          </a:p>
        </p:txBody>
      </p:sp>
      <p:sp>
        <p:nvSpPr>
          <p:cNvPr id="5" name="Footer Placeholder 4">
            <a:extLst>
              <a:ext uri="{FF2B5EF4-FFF2-40B4-BE49-F238E27FC236}">
                <a16:creationId xmlns:a16="http://schemas.microsoft.com/office/drawing/2014/main" id="{B03960DE-7C96-DE4F-9296-225E4730F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05A9D3-B907-834C-A2F5-69E73433A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6F28B-89D0-4744-8EB5-36D1EB996FE0}" type="slidenum">
              <a:rPr lang="en-US" smtClean="0"/>
              <a:t>‹#›</a:t>
            </a:fld>
            <a:endParaRPr lang="en-US"/>
          </a:p>
        </p:txBody>
      </p:sp>
    </p:spTree>
    <p:extLst>
      <p:ext uri="{BB962C8B-B14F-4D97-AF65-F5344CB8AC3E}">
        <p14:creationId xmlns:p14="http://schemas.microsoft.com/office/powerpoint/2010/main" val="105383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B91C973-0B9B-2149-A2CE-F58E8205198C}"/>
              </a:ext>
            </a:extLst>
          </p:cNvPr>
          <p:cNvSpPr>
            <a:spLocks noGrp="1"/>
          </p:cNvSpPr>
          <p:nvPr>
            <p:ph type="subTitle" idx="1"/>
          </p:nvPr>
        </p:nvSpPr>
        <p:spPr>
          <a:xfrm>
            <a:off x="6255143" y="4732023"/>
            <a:ext cx="5436848" cy="1882002"/>
          </a:xfrm>
        </p:spPr>
        <p:txBody>
          <a:bodyPr anchor="t">
            <a:normAutofit fontScale="92500" lnSpcReduction="20000"/>
          </a:bodyPr>
          <a:lstStyle/>
          <a:p>
            <a:pPr algn="l"/>
            <a:r>
              <a:rPr lang="en-US" dirty="0"/>
              <a:t>By Praveen Singampalli</a:t>
            </a:r>
          </a:p>
          <a:p>
            <a:pPr algn="l"/>
            <a:endParaRPr lang="en-US" dirty="0"/>
          </a:p>
          <a:p>
            <a:pPr algn="l"/>
            <a:r>
              <a:rPr lang="en-US" dirty="0"/>
              <a:t>#DOCKER CD SESSION3</a:t>
            </a:r>
          </a:p>
          <a:p>
            <a:pPr algn="l"/>
            <a:r>
              <a:rPr lang="en-US" dirty="0"/>
              <a:t>#Saturday</a:t>
            </a:r>
          </a:p>
          <a:p>
            <a:pPr algn="l"/>
            <a:r>
              <a:rPr lang="en-US" dirty="0"/>
              <a:t>4-6 PM</a:t>
            </a:r>
          </a:p>
        </p:txBody>
      </p:sp>
      <p:pic>
        <p:nvPicPr>
          <p:cNvPr id="1026" name="Picture 2" descr="The Complete Suite of Continuous Delivery Tools | VictorOps">
            <a:extLst>
              <a:ext uri="{FF2B5EF4-FFF2-40B4-BE49-F238E27FC236}">
                <a16:creationId xmlns:a16="http://schemas.microsoft.com/office/drawing/2014/main" id="{28BC0779-9FB4-5448-85A4-D0363EA0D4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611" b="-1"/>
          <a:stretch/>
        </p:blipFill>
        <p:spPr bwMode="auto">
          <a:xfrm>
            <a:off x="1155556" y="637762"/>
            <a:ext cx="9889765" cy="3579308"/>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420" y="454914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4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nsible Workflow - javatpoint">
            <a:extLst>
              <a:ext uri="{FF2B5EF4-FFF2-40B4-BE49-F238E27FC236}">
                <a16:creationId xmlns:a16="http://schemas.microsoft.com/office/drawing/2014/main" id="{D3963868-8FF4-CF4A-BFF4-5390D1CDB2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2274" y="2475706"/>
            <a:ext cx="3221038" cy="190658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B376CD3-8EEC-D743-B53E-F3C7F1646379}"/>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Ansible</a:t>
            </a:r>
          </a:p>
        </p:txBody>
      </p:sp>
      <p:pic>
        <p:nvPicPr>
          <p:cNvPr id="5" name="Picture 4">
            <a:extLst>
              <a:ext uri="{FF2B5EF4-FFF2-40B4-BE49-F238E27FC236}">
                <a16:creationId xmlns:a16="http://schemas.microsoft.com/office/drawing/2014/main" id="{F2BC4A2F-9727-E44D-882E-2DC83EB5974A}"/>
              </a:ext>
            </a:extLst>
          </p:cNvPr>
          <p:cNvPicPr>
            <a:picLocks noChangeAspect="1"/>
          </p:cNvPicPr>
          <p:nvPr/>
        </p:nvPicPr>
        <p:blipFill>
          <a:blip r:embed="rId3"/>
          <a:stretch>
            <a:fillRect/>
          </a:stretch>
        </p:blipFill>
        <p:spPr>
          <a:xfrm>
            <a:off x="4523825" y="117890"/>
            <a:ext cx="3940175" cy="1155700"/>
          </a:xfrm>
          <a:prstGeom prst="rect">
            <a:avLst/>
          </a:prstGeom>
        </p:spPr>
      </p:pic>
      <p:pic>
        <p:nvPicPr>
          <p:cNvPr id="4098" name="Picture 2" descr="Launch and Configure docker container using ansible-playbook | by Shubham  Rasal | FAUN Publication">
            <a:extLst>
              <a:ext uri="{FF2B5EF4-FFF2-40B4-BE49-F238E27FC236}">
                <a16:creationId xmlns:a16="http://schemas.microsoft.com/office/drawing/2014/main" id="{938F8440-B4F2-A74B-8DA6-1FC67313A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7686"/>
            <a:ext cx="4652274" cy="57845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08ABBE9-20AD-9942-820E-C2CD65146452}"/>
              </a:ext>
            </a:extLst>
          </p:cNvPr>
          <p:cNvPicPr>
            <a:picLocks noChangeAspect="1"/>
          </p:cNvPicPr>
          <p:nvPr/>
        </p:nvPicPr>
        <p:blipFill>
          <a:blip r:embed="rId5"/>
          <a:stretch>
            <a:fillRect/>
          </a:stretch>
        </p:blipFill>
        <p:spPr>
          <a:xfrm>
            <a:off x="8788592" y="0"/>
            <a:ext cx="3142587" cy="6858000"/>
          </a:xfrm>
          <a:prstGeom prst="rect">
            <a:avLst/>
          </a:prstGeom>
        </p:spPr>
      </p:pic>
    </p:spTree>
    <p:extLst>
      <p:ext uri="{BB962C8B-B14F-4D97-AF65-F5344CB8AC3E}">
        <p14:creationId xmlns:p14="http://schemas.microsoft.com/office/powerpoint/2010/main" val="426020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50BBF64-45E5-3342-8F75-8EF82FB860F5}"/>
              </a:ext>
            </a:extLst>
          </p:cNvPr>
          <p:cNvPicPr>
            <a:picLocks noGrp="1" noChangeAspect="1"/>
          </p:cNvPicPr>
          <p:nvPr>
            <p:ph idx="1"/>
          </p:nvPr>
        </p:nvPicPr>
        <p:blipFill rotWithShape="1">
          <a:blip r:embed="rId2"/>
          <a:srcRect r="385" b="1"/>
          <a:stretch/>
        </p:blipFill>
        <p:spPr>
          <a:xfrm>
            <a:off x="457200" y="457200"/>
            <a:ext cx="11277600" cy="5943600"/>
          </a:xfrm>
          <a:prstGeom prst="rect">
            <a:avLst/>
          </a:prstGeom>
        </p:spPr>
      </p:pic>
      <p:sp>
        <p:nvSpPr>
          <p:cNvPr id="5" name="TextBox 4">
            <a:extLst>
              <a:ext uri="{FF2B5EF4-FFF2-40B4-BE49-F238E27FC236}">
                <a16:creationId xmlns:a16="http://schemas.microsoft.com/office/drawing/2014/main" id="{39179435-7F8F-1C45-B08B-D4201444DCBA}"/>
              </a:ext>
            </a:extLst>
          </p:cNvPr>
          <p:cNvSpPr txBox="1"/>
          <p:nvPr/>
        </p:nvSpPr>
        <p:spPr>
          <a:xfrm>
            <a:off x="-4058" y="4518898"/>
            <a:ext cx="3110948" cy="1846659"/>
          </a:xfrm>
          <a:prstGeom prst="rect">
            <a:avLst/>
          </a:prstGeom>
          <a:noFill/>
        </p:spPr>
        <p:txBody>
          <a:bodyPr wrap="square" rtlCol="0">
            <a:spAutoFit/>
          </a:bodyPr>
          <a:lstStyle/>
          <a:p>
            <a:r>
              <a:rPr lang="en-US" sz="3200" b="1" dirty="0"/>
              <a:t>Thank you all for joining today’s session </a:t>
            </a:r>
            <a:r>
              <a:rPr lang="en-US" sz="3200" b="1" dirty="0">
                <a:sym typeface="Wingdings" pitchFamily="2" charset="2"/>
              </a:rPr>
              <a:t></a:t>
            </a:r>
          </a:p>
          <a:p>
            <a:endParaRPr lang="en-US" dirty="0">
              <a:sym typeface="Wingdings" pitchFamily="2" charset="2"/>
            </a:endParaRPr>
          </a:p>
        </p:txBody>
      </p:sp>
    </p:spTree>
    <p:extLst>
      <p:ext uri="{BB962C8B-B14F-4D97-AF65-F5344CB8AC3E}">
        <p14:creationId xmlns:p14="http://schemas.microsoft.com/office/powerpoint/2010/main" val="319907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o devops ci,cd for your aws,azure cloud and inpremise env by Giitsolutions  | Fiverr">
            <a:extLst>
              <a:ext uri="{FF2B5EF4-FFF2-40B4-BE49-F238E27FC236}">
                <a16:creationId xmlns:a16="http://schemas.microsoft.com/office/drawing/2014/main" id="{9E17952A-10B4-594D-8CF8-5AFF3A4D55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111673"/>
            <a:ext cx="10905066" cy="463465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D5B8327-3879-E34A-89D7-1F05D97E3BD1}"/>
              </a:ext>
            </a:extLst>
          </p:cNvPr>
          <p:cNvSpPr txBox="1"/>
          <p:nvPr/>
        </p:nvSpPr>
        <p:spPr>
          <a:xfrm>
            <a:off x="2250040" y="195209"/>
            <a:ext cx="3113070" cy="369332"/>
          </a:xfrm>
          <a:prstGeom prst="rect">
            <a:avLst/>
          </a:prstGeom>
          <a:noFill/>
        </p:spPr>
        <p:txBody>
          <a:bodyPr wrap="square" rtlCol="0">
            <a:spAutoFit/>
          </a:bodyPr>
          <a:lstStyle/>
          <a:p>
            <a:r>
              <a:rPr lang="en-US" dirty="0"/>
              <a:t>Continuous Delivery Tools</a:t>
            </a:r>
          </a:p>
        </p:txBody>
      </p:sp>
    </p:spTree>
    <p:extLst>
      <p:ext uri="{BB962C8B-B14F-4D97-AF65-F5344CB8AC3E}">
        <p14:creationId xmlns:p14="http://schemas.microsoft.com/office/powerpoint/2010/main" val="378888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9799-2ED0-A24E-B965-1585D8687EF0}"/>
              </a:ext>
            </a:extLst>
          </p:cNvPr>
          <p:cNvSpPr>
            <a:spLocks noGrp="1"/>
          </p:cNvSpPr>
          <p:nvPr>
            <p:ph type="title"/>
          </p:nvPr>
        </p:nvSpPr>
        <p:spPr>
          <a:xfrm>
            <a:off x="0" y="0"/>
            <a:ext cx="3573118" cy="608910"/>
          </a:xfrm>
        </p:spPr>
        <p:txBody>
          <a:bodyPr>
            <a:normAutofit fontScale="90000"/>
          </a:bodyPr>
          <a:lstStyle/>
          <a:p>
            <a:r>
              <a:rPr lang="en-US" b="1" dirty="0"/>
              <a:t>What is Docker?</a:t>
            </a:r>
          </a:p>
        </p:txBody>
      </p:sp>
      <p:sp>
        <p:nvSpPr>
          <p:cNvPr id="3" name="Content Placeholder 2">
            <a:extLst>
              <a:ext uri="{FF2B5EF4-FFF2-40B4-BE49-F238E27FC236}">
                <a16:creationId xmlns:a16="http://schemas.microsoft.com/office/drawing/2014/main" id="{D22B14CF-D1A7-5A47-A522-8B4E6E0979AA}"/>
              </a:ext>
            </a:extLst>
          </p:cNvPr>
          <p:cNvSpPr>
            <a:spLocks noGrp="1"/>
          </p:cNvSpPr>
          <p:nvPr>
            <p:ph idx="1"/>
          </p:nvPr>
        </p:nvSpPr>
        <p:spPr>
          <a:xfrm>
            <a:off x="0" y="811833"/>
            <a:ext cx="3782786" cy="3824061"/>
          </a:xfrm>
        </p:spPr>
        <p:txBody>
          <a:bodyPr>
            <a:normAutofit fontScale="70000" lnSpcReduction="20000"/>
          </a:bodyPr>
          <a:lstStyle/>
          <a:p>
            <a:r>
              <a:rPr lang="en-IN" dirty="0"/>
              <a:t>Docker is an open platform for developing, shipping, and running applications. </a:t>
            </a:r>
          </a:p>
          <a:p>
            <a:r>
              <a:rPr lang="en-IN" dirty="0"/>
              <a:t>Docker enables to separate the applications from infrastructure so that the delivery of software is quick.</a:t>
            </a:r>
          </a:p>
          <a:p>
            <a:r>
              <a:rPr lang="en-IN" dirty="0">
                <a:solidFill>
                  <a:srgbClr val="0F161E"/>
                </a:solidFill>
              </a:rPr>
              <a:t>Docker provides the ability to package and run an application in a loosely isolated environment called a container. </a:t>
            </a:r>
          </a:p>
          <a:p>
            <a:r>
              <a:rPr lang="en-IN" dirty="0">
                <a:solidFill>
                  <a:srgbClr val="0F161E"/>
                </a:solidFill>
              </a:rPr>
              <a:t>The isolation and security allow you to run many containers simultaneously on a given host. </a:t>
            </a:r>
          </a:p>
          <a:p>
            <a:endParaRPr lang="en-IN" dirty="0">
              <a:solidFill>
                <a:srgbClr val="0F161E"/>
              </a:solidFill>
            </a:endParaRPr>
          </a:p>
          <a:p>
            <a:endParaRPr lang="en-IN" dirty="0"/>
          </a:p>
          <a:p>
            <a:endParaRPr lang="en-IN" dirty="0"/>
          </a:p>
          <a:p>
            <a:pPr marL="0" indent="0">
              <a:buNone/>
            </a:pPr>
            <a:endParaRPr lang="en-US" dirty="0"/>
          </a:p>
        </p:txBody>
      </p:sp>
      <p:pic>
        <p:nvPicPr>
          <p:cNvPr id="4" name="Picture 3">
            <a:extLst>
              <a:ext uri="{FF2B5EF4-FFF2-40B4-BE49-F238E27FC236}">
                <a16:creationId xmlns:a16="http://schemas.microsoft.com/office/drawing/2014/main" id="{8A6BF80C-7A52-7346-84FA-71D8C7F39E1E}"/>
              </a:ext>
            </a:extLst>
          </p:cNvPr>
          <p:cNvPicPr>
            <a:picLocks noChangeAspect="1"/>
          </p:cNvPicPr>
          <p:nvPr/>
        </p:nvPicPr>
        <p:blipFill>
          <a:blip r:embed="rId2"/>
          <a:stretch>
            <a:fillRect/>
          </a:stretch>
        </p:blipFill>
        <p:spPr>
          <a:xfrm>
            <a:off x="3782786" y="1448352"/>
            <a:ext cx="7658100" cy="3650422"/>
          </a:xfrm>
          <a:prstGeom prst="rect">
            <a:avLst/>
          </a:prstGeom>
        </p:spPr>
      </p:pic>
    </p:spTree>
    <p:extLst>
      <p:ext uri="{BB962C8B-B14F-4D97-AF65-F5344CB8AC3E}">
        <p14:creationId xmlns:p14="http://schemas.microsoft.com/office/powerpoint/2010/main" val="206520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6102-8326-104B-8AC7-2FD95FD0EDC1}"/>
              </a:ext>
            </a:extLst>
          </p:cNvPr>
          <p:cNvSpPr>
            <a:spLocks noGrp="1"/>
          </p:cNvSpPr>
          <p:nvPr>
            <p:ph type="title"/>
          </p:nvPr>
        </p:nvSpPr>
        <p:spPr/>
        <p:txBody>
          <a:bodyPr/>
          <a:lstStyle/>
          <a:p>
            <a:r>
              <a:rPr lang="en-IN" b="1" dirty="0"/>
              <a:t>Docker Architecture</a:t>
            </a:r>
            <a:endParaRPr lang="en-US" dirty="0"/>
          </a:p>
        </p:txBody>
      </p:sp>
      <p:sp>
        <p:nvSpPr>
          <p:cNvPr id="3" name="Content Placeholder 2">
            <a:extLst>
              <a:ext uri="{FF2B5EF4-FFF2-40B4-BE49-F238E27FC236}">
                <a16:creationId xmlns:a16="http://schemas.microsoft.com/office/drawing/2014/main" id="{E8009F27-9A0D-B942-A5F6-580FA895B965}"/>
              </a:ext>
            </a:extLst>
          </p:cNvPr>
          <p:cNvSpPr>
            <a:spLocks noGrp="1"/>
          </p:cNvSpPr>
          <p:nvPr>
            <p:ph idx="1"/>
          </p:nvPr>
        </p:nvSpPr>
        <p:spPr>
          <a:xfrm>
            <a:off x="838200" y="1825625"/>
            <a:ext cx="2664279" cy="3717925"/>
          </a:xfrm>
        </p:spPr>
        <p:txBody>
          <a:bodyPr>
            <a:normAutofit fontScale="55000" lnSpcReduction="20000"/>
          </a:bodyPr>
          <a:lstStyle/>
          <a:p>
            <a:r>
              <a:rPr lang="en-IN" dirty="0"/>
              <a:t>Docker uses a client-server architecture. </a:t>
            </a:r>
          </a:p>
          <a:p>
            <a:r>
              <a:rPr lang="en-IN" dirty="0"/>
              <a:t>The Docker </a:t>
            </a:r>
            <a:r>
              <a:rPr lang="en-IN" i="1" dirty="0"/>
              <a:t>client</a:t>
            </a:r>
            <a:r>
              <a:rPr lang="en-IN" dirty="0"/>
              <a:t> talks to the Docker </a:t>
            </a:r>
            <a:r>
              <a:rPr lang="en-IN" i="1" dirty="0"/>
              <a:t>daemon</a:t>
            </a:r>
            <a:r>
              <a:rPr lang="en-IN" dirty="0"/>
              <a:t>, which does the heavy lifting of building, running, and distributing your Docker containers. The Docker client and daemon </a:t>
            </a:r>
            <a:r>
              <a:rPr lang="en-IN" i="1" dirty="0"/>
              <a:t>can</a:t>
            </a:r>
            <a:r>
              <a:rPr lang="en-IN" dirty="0"/>
              <a:t> run on the same system, or you can connect a Docker client to a remote Docker daemon. </a:t>
            </a:r>
          </a:p>
          <a:p>
            <a:r>
              <a:rPr lang="en-IN" dirty="0"/>
              <a:t>The Docker client and daemon communicate using a REST API, over UNIX sockets or a network interface. Another Docker client is Docker Compose, that lets you work with applications consisting of a set of containers.</a:t>
            </a:r>
            <a:endParaRPr lang="en-US" dirty="0"/>
          </a:p>
        </p:txBody>
      </p:sp>
      <p:pic>
        <p:nvPicPr>
          <p:cNvPr id="3076" name="Picture 4" descr="Docker Architecture">
            <a:extLst>
              <a:ext uri="{FF2B5EF4-FFF2-40B4-BE49-F238E27FC236}">
                <a16:creationId xmlns:a16="http://schemas.microsoft.com/office/drawing/2014/main" id="{0D9DDA29-2C49-CA45-B8FC-7C68DD9EB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3464" y="1483178"/>
            <a:ext cx="7040336" cy="38916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DE6F07-6F57-2A49-8385-BAA8C30C1280}"/>
              </a:ext>
            </a:extLst>
          </p:cNvPr>
          <p:cNvSpPr txBox="1"/>
          <p:nvPr/>
        </p:nvSpPr>
        <p:spPr>
          <a:xfrm>
            <a:off x="3502479" y="5143500"/>
            <a:ext cx="2302328" cy="1477328"/>
          </a:xfrm>
          <a:prstGeom prst="rect">
            <a:avLst/>
          </a:prstGeom>
          <a:noFill/>
        </p:spPr>
        <p:txBody>
          <a:bodyPr wrap="square" rtlCol="0">
            <a:spAutoFit/>
          </a:bodyPr>
          <a:lstStyle/>
          <a:p>
            <a:pPr marL="342900" indent="-342900">
              <a:buAutoNum type="arabicParenR"/>
            </a:pPr>
            <a:r>
              <a:rPr lang="en-US" b="1" dirty="0"/>
              <a:t>Docker Client</a:t>
            </a:r>
          </a:p>
          <a:p>
            <a:pPr marL="342900" indent="-342900">
              <a:buAutoNum type="arabicParenR"/>
            </a:pPr>
            <a:r>
              <a:rPr lang="en-US" b="1" dirty="0"/>
              <a:t>Docker Daemon</a:t>
            </a:r>
          </a:p>
          <a:p>
            <a:pPr marL="342900" indent="-342900">
              <a:buFontTx/>
              <a:buAutoNum type="arabicParenR"/>
            </a:pPr>
            <a:r>
              <a:rPr lang="en-IN" b="1" dirty="0"/>
              <a:t>Docker Registry</a:t>
            </a:r>
          </a:p>
          <a:p>
            <a:pPr marL="342900" indent="-342900">
              <a:buFontTx/>
              <a:buAutoNum type="arabicParenR"/>
            </a:pPr>
            <a:r>
              <a:rPr lang="en-IN" b="1" dirty="0"/>
              <a:t>Docker Image</a:t>
            </a:r>
          </a:p>
          <a:p>
            <a:pPr marL="342900" indent="-342900">
              <a:buFontTx/>
              <a:buAutoNum type="arabicParenR"/>
            </a:pPr>
            <a:r>
              <a:rPr lang="en-IN" b="1" dirty="0"/>
              <a:t>Docker Container </a:t>
            </a:r>
            <a:endParaRPr lang="en-US" dirty="0"/>
          </a:p>
        </p:txBody>
      </p:sp>
    </p:spTree>
    <p:extLst>
      <p:ext uri="{BB962C8B-B14F-4D97-AF65-F5344CB8AC3E}">
        <p14:creationId xmlns:p14="http://schemas.microsoft.com/office/powerpoint/2010/main" val="278988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0268-04D8-E448-AA82-487ADEEDFE6A}"/>
              </a:ext>
            </a:extLst>
          </p:cNvPr>
          <p:cNvSpPr>
            <a:spLocks noGrp="1"/>
          </p:cNvSpPr>
          <p:nvPr>
            <p:ph type="title"/>
          </p:nvPr>
        </p:nvSpPr>
        <p:spPr>
          <a:xfrm>
            <a:off x="217714" y="69624"/>
            <a:ext cx="4648200" cy="771298"/>
          </a:xfrm>
        </p:spPr>
        <p:txBody>
          <a:bodyPr>
            <a:normAutofit fontScale="90000"/>
          </a:bodyPr>
          <a:lstStyle/>
          <a:p>
            <a:br>
              <a:rPr lang="en-US" sz="2400" dirty="0"/>
            </a:br>
            <a:r>
              <a:rPr lang="en-US" sz="2400" dirty="0"/>
              <a:t>Docker Image/Container and </a:t>
            </a:r>
            <a:r>
              <a:rPr lang="en-US" sz="2400" dirty="0" err="1"/>
              <a:t>DockerFile</a:t>
            </a:r>
            <a:r>
              <a:rPr lang="en-US" sz="2400" dirty="0"/>
              <a:t> Commands</a:t>
            </a:r>
            <a:br>
              <a:rPr lang="en-US" sz="2400" dirty="0"/>
            </a:br>
            <a:endParaRPr lang="en-US" sz="2400" dirty="0"/>
          </a:p>
        </p:txBody>
      </p:sp>
      <p:sp>
        <p:nvSpPr>
          <p:cNvPr id="3" name="Content Placeholder 2">
            <a:extLst>
              <a:ext uri="{FF2B5EF4-FFF2-40B4-BE49-F238E27FC236}">
                <a16:creationId xmlns:a16="http://schemas.microsoft.com/office/drawing/2014/main" id="{A233A02B-C06A-D947-9829-E2D5D4C580BE}"/>
              </a:ext>
            </a:extLst>
          </p:cNvPr>
          <p:cNvSpPr>
            <a:spLocks noGrp="1"/>
          </p:cNvSpPr>
          <p:nvPr>
            <p:ph idx="1"/>
          </p:nvPr>
        </p:nvSpPr>
        <p:spPr>
          <a:xfrm>
            <a:off x="87086" y="840922"/>
            <a:ext cx="2574471" cy="3526971"/>
          </a:xfrm>
        </p:spPr>
        <p:txBody>
          <a:bodyPr>
            <a:normAutofit fontScale="55000" lnSpcReduction="20000"/>
          </a:bodyPr>
          <a:lstStyle/>
          <a:p>
            <a:r>
              <a:rPr lang="en-IN" dirty="0"/>
              <a:t>A Docker image is a read-only, inert template that comes with instructions for deploying containers. In Docker, everything basically revolves around images.</a:t>
            </a:r>
          </a:p>
          <a:p>
            <a:r>
              <a:rPr lang="en-IN" dirty="0"/>
              <a:t>An image consists of a collection of files (or layers) that pack together all the necessities—such as dependencies, source code, and libraries—needed to set up a completely functional container environment.</a:t>
            </a:r>
          </a:p>
          <a:p>
            <a:r>
              <a:rPr lang="en-IN" dirty="0"/>
              <a:t>Images are stored on a Docker registry, such as the Docker Hub, or on a local registry.</a:t>
            </a:r>
          </a:p>
          <a:p>
            <a:endParaRPr lang="en-US" dirty="0"/>
          </a:p>
        </p:txBody>
      </p:sp>
      <p:pic>
        <p:nvPicPr>
          <p:cNvPr id="4" name="Picture 3">
            <a:extLst>
              <a:ext uri="{FF2B5EF4-FFF2-40B4-BE49-F238E27FC236}">
                <a16:creationId xmlns:a16="http://schemas.microsoft.com/office/drawing/2014/main" id="{7B32C230-E9CC-AB44-AFF4-79159E82341E}"/>
              </a:ext>
            </a:extLst>
          </p:cNvPr>
          <p:cNvPicPr>
            <a:picLocks noChangeAspect="1"/>
          </p:cNvPicPr>
          <p:nvPr/>
        </p:nvPicPr>
        <p:blipFill>
          <a:blip r:embed="rId2"/>
          <a:stretch>
            <a:fillRect/>
          </a:stretch>
        </p:blipFill>
        <p:spPr>
          <a:xfrm>
            <a:off x="87086" y="4304845"/>
            <a:ext cx="4349606" cy="2302329"/>
          </a:xfrm>
          <a:prstGeom prst="rect">
            <a:avLst/>
          </a:prstGeom>
        </p:spPr>
      </p:pic>
      <p:pic>
        <p:nvPicPr>
          <p:cNvPr id="5" name="Picture 4">
            <a:extLst>
              <a:ext uri="{FF2B5EF4-FFF2-40B4-BE49-F238E27FC236}">
                <a16:creationId xmlns:a16="http://schemas.microsoft.com/office/drawing/2014/main" id="{6017C33D-8226-304B-8784-3FC733B6C3B9}"/>
              </a:ext>
            </a:extLst>
          </p:cNvPr>
          <p:cNvPicPr>
            <a:picLocks noChangeAspect="1"/>
          </p:cNvPicPr>
          <p:nvPr/>
        </p:nvPicPr>
        <p:blipFill>
          <a:blip r:embed="rId3"/>
          <a:stretch>
            <a:fillRect/>
          </a:stretch>
        </p:blipFill>
        <p:spPr>
          <a:xfrm>
            <a:off x="4929292" y="69624"/>
            <a:ext cx="6769100" cy="952500"/>
          </a:xfrm>
          <a:prstGeom prst="rect">
            <a:avLst/>
          </a:prstGeom>
        </p:spPr>
      </p:pic>
      <p:sp>
        <p:nvSpPr>
          <p:cNvPr id="10" name="TextBox 9">
            <a:extLst>
              <a:ext uri="{FF2B5EF4-FFF2-40B4-BE49-F238E27FC236}">
                <a16:creationId xmlns:a16="http://schemas.microsoft.com/office/drawing/2014/main" id="{DCDEB5D2-517D-2945-8368-1595101C162F}"/>
              </a:ext>
            </a:extLst>
          </p:cNvPr>
          <p:cNvSpPr txBox="1"/>
          <p:nvPr/>
        </p:nvSpPr>
        <p:spPr>
          <a:xfrm>
            <a:off x="4850049" y="1181169"/>
            <a:ext cx="6098720" cy="1200329"/>
          </a:xfrm>
          <a:prstGeom prst="rect">
            <a:avLst/>
          </a:prstGeom>
          <a:noFill/>
        </p:spPr>
        <p:txBody>
          <a:bodyPr wrap="square">
            <a:spAutoFit/>
          </a:bodyPr>
          <a:lstStyle/>
          <a:p>
            <a:r>
              <a:rPr lang="en-IN" b="0" i="0" dirty="0">
                <a:solidFill>
                  <a:srgbClr val="414042"/>
                </a:solidFill>
                <a:effectLst/>
                <a:latin typeface="Roboto" panose="02000000000000000000" pitchFamily="2" charset="0"/>
              </a:rPr>
              <a:t>A Docker container is a virtualized runtime environment that provides isolation capabilities for separating the execution of applications from the underpinning system. It’s an instance of a Docker image.</a:t>
            </a:r>
            <a:endParaRPr lang="en-US" dirty="0"/>
          </a:p>
        </p:txBody>
      </p:sp>
      <p:pic>
        <p:nvPicPr>
          <p:cNvPr id="7" name="Picture 2" descr="Example of a fictitious Dockerfile illustrating common instructions and...  | Download Scientific Diagram">
            <a:extLst>
              <a:ext uri="{FF2B5EF4-FFF2-40B4-BE49-F238E27FC236}">
                <a16:creationId xmlns:a16="http://schemas.microsoft.com/office/drawing/2014/main" id="{2983B576-3BCF-1444-BBC4-0E02E5E70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166" y="2381498"/>
            <a:ext cx="4197351" cy="4225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77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B96C9-8FC3-5443-8453-23BDC502D19F}"/>
              </a:ext>
            </a:extLst>
          </p:cNvPr>
          <p:cNvSpPr>
            <a:spLocks noGrp="1"/>
          </p:cNvSpPr>
          <p:nvPr>
            <p:ph type="title"/>
          </p:nvPr>
        </p:nvSpPr>
        <p:spPr>
          <a:xfrm>
            <a:off x="5412828" y="38635"/>
            <a:ext cx="7376729" cy="668711"/>
          </a:xfrm>
        </p:spPr>
        <p:txBody>
          <a:bodyPr anchor="b">
            <a:normAutofit fontScale="90000"/>
          </a:bodyPr>
          <a:lstStyle/>
          <a:p>
            <a:br>
              <a:rPr lang="en-US" sz="5400" dirty="0"/>
            </a:br>
            <a:r>
              <a:rPr lang="en-US" sz="5400" dirty="0"/>
              <a:t>Docker Main Commands</a:t>
            </a:r>
          </a:p>
        </p:txBody>
      </p:sp>
      <p:sp>
        <p:nvSpPr>
          <p:cNvPr id="7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Content Placeholder 4101">
            <a:extLst>
              <a:ext uri="{FF2B5EF4-FFF2-40B4-BE49-F238E27FC236}">
                <a16:creationId xmlns:a16="http://schemas.microsoft.com/office/drawing/2014/main" id="{E053B794-A047-4FCD-A312-74196A62ABC7}"/>
              </a:ext>
            </a:extLst>
          </p:cNvPr>
          <p:cNvSpPr>
            <a:spLocks noGrp="1"/>
          </p:cNvSpPr>
          <p:nvPr>
            <p:ph idx="1"/>
          </p:nvPr>
        </p:nvSpPr>
        <p:spPr>
          <a:xfrm>
            <a:off x="131380" y="156849"/>
            <a:ext cx="5738648" cy="6307013"/>
          </a:xfrm>
        </p:spPr>
        <p:txBody>
          <a:bodyPr anchor="t">
            <a:normAutofit lnSpcReduction="10000"/>
          </a:bodyPr>
          <a:lstStyle/>
          <a:p>
            <a:r>
              <a:rPr lang="en-US" sz="2200" b="1" dirty="0"/>
              <a:t>docker pull  </a:t>
            </a:r>
            <a:r>
              <a:rPr lang="en-US" sz="2200" dirty="0"/>
              <a:t>ubuntu. (To pull image from hub/repo)</a:t>
            </a:r>
          </a:p>
          <a:p>
            <a:r>
              <a:rPr lang="en-US" sz="2200" b="1" dirty="0"/>
              <a:t>docker run </a:t>
            </a:r>
            <a:r>
              <a:rPr lang="en-US" sz="2200" dirty="0"/>
              <a:t>–it –name c1 –d –p 82:80 ubuntu (To run an image as container)</a:t>
            </a:r>
          </a:p>
          <a:p>
            <a:r>
              <a:rPr lang="en-US" sz="2200" dirty="0"/>
              <a:t>docker exec –it c1 bash (To login into container)</a:t>
            </a:r>
          </a:p>
          <a:p>
            <a:pPr marL="0" indent="0">
              <a:buNone/>
            </a:pPr>
            <a:r>
              <a:rPr lang="en-US" sz="2200" dirty="0"/>
              <a:t>          Backup of container as Image </a:t>
            </a:r>
          </a:p>
          <a:p>
            <a:r>
              <a:rPr lang="en-US" sz="2200" b="1" dirty="0"/>
              <a:t>docker commit </a:t>
            </a:r>
            <a:r>
              <a:rPr lang="en-US" sz="2200" dirty="0"/>
              <a:t>c1 apache-on-ubuntu:1.0(To save the container data as new Image)</a:t>
            </a:r>
          </a:p>
          <a:p>
            <a:r>
              <a:rPr lang="en-US" sz="2200" b="1" dirty="0"/>
              <a:t>docker save </a:t>
            </a:r>
            <a:r>
              <a:rPr lang="en-US" sz="2200" dirty="0"/>
              <a:t>apache-on-ubuntu:1.0 </a:t>
            </a:r>
            <a:r>
              <a:rPr lang="en-IN" sz="2200" dirty="0"/>
              <a:t>--output</a:t>
            </a:r>
            <a:r>
              <a:rPr lang="en-IN" dirty="0"/>
              <a:t> </a:t>
            </a:r>
            <a:r>
              <a:rPr lang="en-US" sz="2200" dirty="0" err="1"/>
              <a:t>backup.tar</a:t>
            </a:r>
            <a:r>
              <a:rPr lang="en-US" sz="2200" dirty="0"/>
              <a:t> (To save the image as tar)</a:t>
            </a:r>
          </a:p>
          <a:p>
            <a:r>
              <a:rPr lang="en-US" sz="2200" b="1" dirty="0"/>
              <a:t>docker load</a:t>
            </a:r>
            <a:r>
              <a:rPr lang="en-US" sz="2200" dirty="0"/>
              <a:t> -</a:t>
            </a:r>
            <a:r>
              <a:rPr lang="en-US" sz="2200" dirty="0" err="1"/>
              <a:t>i</a:t>
            </a:r>
            <a:r>
              <a:rPr lang="en-US" sz="2200" dirty="0"/>
              <a:t> </a:t>
            </a:r>
            <a:r>
              <a:rPr lang="en-US" sz="2200" dirty="0" err="1"/>
              <a:t>backup.tar</a:t>
            </a:r>
            <a:r>
              <a:rPr lang="en-US" sz="2200" dirty="0"/>
              <a:t> (To unzip the image from tar)</a:t>
            </a:r>
          </a:p>
          <a:p>
            <a:r>
              <a:rPr lang="en-US" sz="2200" b="1" dirty="0"/>
              <a:t>docker start/stop/restart</a:t>
            </a:r>
            <a:r>
              <a:rPr lang="en-US" sz="2200" dirty="0"/>
              <a:t> c1 (</a:t>
            </a:r>
            <a:r>
              <a:rPr lang="en-US" sz="2200" dirty="0" err="1"/>
              <a:t>Conatiner</a:t>
            </a:r>
            <a:r>
              <a:rPr lang="en-US" sz="2200" dirty="0"/>
              <a:t> commands)</a:t>
            </a:r>
          </a:p>
          <a:p>
            <a:r>
              <a:rPr lang="en-US" sz="2200" b="1" dirty="0"/>
              <a:t>docker push </a:t>
            </a:r>
            <a:r>
              <a:rPr lang="en-US" sz="2200" dirty="0"/>
              <a:t>image-name (To push the image to </a:t>
            </a:r>
            <a:r>
              <a:rPr lang="en-US" sz="2200" dirty="0" err="1"/>
              <a:t>conatiner</a:t>
            </a:r>
            <a:r>
              <a:rPr lang="en-US" sz="2200" dirty="0"/>
              <a:t>)</a:t>
            </a:r>
          </a:p>
          <a:p>
            <a:r>
              <a:rPr lang="en-US" sz="2200" b="1" dirty="0"/>
              <a:t>docker build </a:t>
            </a:r>
            <a:r>
              <a:rPr lang="en-US" sz="2200" dirty="0" err="1"/>
              <a:t>Dockerfile</a:t>
            </a:r>
            <a:endParaRPr lang="en-US" sz="2200" dirty="0"/>
          </a:p>
          <a:p>
            <a:endParaRPr lang="en-US" sz="2200" dirty="0"/>
          </a:p>
          <a:p>
            <a:endParaRPr lang="en-US" sz="2200" dirty="0"/>
          </a:p>
          <a:p>
            <a:pPr marL="0" indent="0">
              <a:buNone/>
            </a:pPr>
            <a:endParaRPr lang="en-US" sz="2200" dirty="0"/>
          </a:p>
        </p:txBody>
      </p:sp>
      <p:pic>
        <p:nvPicPr>
          <p:cNvPr id="4098" name="Picture 2" descr="Enter image description here">
            <a:extLst>
              <a:ext uri="{FF2B5EF4-FFF2-40B4-BE49-F238E27FC236}">
                <a16:creationId xmlns:a16="http://schemas.microsoft.com/office/drawing/2014/main" id="{AD10289D-C91C-A54B-A4F3-95AAE7C386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70027" y="620109"/>
            <a:ext cx="5596759" cy="316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9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9E8C-B004-D545-BF83-CDC96882E016}"/>
              </a:ext>
            </a:extLst>
          </p:cNvPr>
          <p:cNvSpPr>
            <a:spLocks noGrp="1"/>
          </p:cNvSpPr>
          <p:nvPr>
            <p:ph type="title"/>
          </p:nvPr>
        </p:nvSpPr>
        <p:spPr>
          <a:xfrm>
            <a:off x="0" y="0"/>
            <a:ext cx="10515600" cy="565079"/>
          </a:xfrm>
        </p:spPr>
        <p:txBody>
          <a:bodyPr>
            <a:normAutofit/>
          </a:bodyPr>
          <a:lstStyle/>
          <a:p>
            <a:r>
              <a:rPr lang="en-US" sz="2400" dirty="0"/>
              <a:t>Docker Container States</a:t>
            </a:r>
          </a:p>
        </p:txBody>
      </p:sp>
      <p:sp>
        <p:nvSpPr>
          <p:cNvPr id="3" name="Content Placeholder 2">
            <a:extLst>
              <a:ext uri="{FF2B5EF4-FFF2-40B4-BE49-F238E27FC236}">
                <a16:creationId xmlns:a16="http://schemas.microsoft.com/office/drawing/2014/main" id="{C4F64D20-C397-4447-AA14-7D1882CC8191}"/>
              </a:ext>
            </a:extLst>
          </p:cNvPr>
          <p:cNvSpPr>
            <a:spLocks noGrp="1"/>
          </p:cNvSpPr>
          <p:nvPr>
            <p:ph idx="1"/>
          </p:nvPr>
        </p:nvSpPr>
        <p:spPr>
          <a:xfrm>
            <a:off x="0" y="565079"/>
            <a:ext cx="5917322" cy="6292921"/>
          </a:xfrm>
        </p:spPr>
        <p:txBody>
          <a:bodyPr>
            <a:normAutofit/>
          </a:bodyPr>
          <a:lstStyle/>
          <a:p>
            <a:r>
              <a:rPr lang="en-IN" sz="1600" b="1" dirty="0"/>
              <a:t>Created - </a:t>
            </a:r>
            <a:r>
              <a:rPr lang="en-IN" sz="1600" dirty="0"/>
              <a:t>Docker assigns the </a:t>
            </a:r>
            <a:r>
              <a:rPr lang="en-IN" sz="1600" i="1" dirty="0"/>
              <a:t>created</a:t>
            </a:r>
            <a:r>
              <a:rPr lang="en-IN" sz="1600" dirty="0"/>
              <a:t> state to the containers that were never started ever since they were created. Hence, no CPU or memory is used by the containers in this state.</a:t>
            </a:r>
          </a:p>
          <a:p>
            <a:r>
              <a:rPr lang="en-IN" sz="1600" b="1" dirty="0"/>
              <a:t>Running - </a:t>
            </a:r>
            <a:r>
              <a:rPr lang="en-IN" sz="1600" dirty="0"/>
              <a:t>When we start a container having created a state using the docker start command, it attains the running state. This state signifies that the processes are running in the isolated environment inside the container.</a:t>
            </a:r>
          </a:p>
          <a:p>
            <a:r>
              <a:rPr lang="en-IN" sz="1600" b="1" dirty="0"/>
              <a:t>Restarting - </a:t>
            </a:r>
            <a:r>
              <a:rPr lang="en-IN" sz="1600" dirty="0"/>
              <a:t>Docker supports four types of restart policies, namely – no, on-failure, always, unless-stopped. Restart policy decides the behaviour of the container when it exit. By default, the restart policy is set to no, which means that the container will not be started automatically after it exits.</a:t>
            </a:r>
          </a:p>
          <a:p>
            <a:r>
              <a:rPr lang="en-IN" sz="1600" b="1" dirty="0"/>
              <a:t>Exited - </a:t>
            </a:r>
            <a:r>
              <a:rPr lang="en-IN" sz="1600" dirty="0"/>
              <a:t>This state is achieved when the process inside the container terminates. </a:t>
            </a:r>
            <a:r>
              <a:rPr lang="en-IN" sz="1600" b="1" dirty="0"/>
              <a:t>No CPU and memory are consumed </a:t>
            </a:r>
            <a:r>
              <a:rPr lang="en-IN" sz="1600" dirty="0"/>
              <a:t>by the container. </a:t>
            </a:r>
          </a:p>
          <a:p>
            <a:pPr marL="0" indent="0">
              <a:buNone/>
            </a:pPr>
            <a:r>
              <a:rPr lang="en-IN" sz="1600" dirty="0"/>
              <a:t>The process inside the container was completed, and so it exited.</a:t>
            </a:r>
          </a:p>
          <a:p>
            <a:pPr marL="0" indent="0">
              <a:buNone/>
            </a:pPr>
            <a:r>
              <a:rPr lang="en-IN" sz="1600" dirty="0"/>
              <a:t>The process inside the container encountered an exception while running.</a:t>
            </a:r>
          </a:p>
          <a:p>
            <a:pPr marL="0" indent="0">
              <a:buNone/>
            </a:pPr>
            <a:r>
              <a:rPr lang="en-IN" sz="1600" dirty="0"/>
              <a:t>A container is intentionally stopped using the docker stop command.</a:t>
            </a:r>
          </a:p>
          <a:p>
            <a:pPr marL="0" indent="0">
              <a:buNone/>
            </a:pPr>
            <a:r>
              <a:rPr lang="en-IN" sz="1600" dirty="0"/>
              <a:t>No interactive terminal was set to a container running bash.</a:t>
            </a:r>
          </a:p>
          <a:p>
            <a:r>
              <a:rPr lang="en-IN" sz="1600" b="1" dirty="0"/>
              <a:t>Pause</a:t>
            </a:r>
            <a:r>
              <a:rPr lang="en-IN" sz="1600" dirty="0"/>
              <a:t> - A paused container consumes the same memory used while running the container, but the CPU is released completely</a:t>
            </a:r>
          </a:p>
          <a:p>
            <a:endParaRPr lang="en-IN" sz="1600" dirty="0"/>
          </a:p>
          <a:p>
            <a:endParaRPr lang="en-IN" sz="1600" b="1" dirty="0"/>
          </a:p>
          <a:p>
            <a:endParaRPr lang="en-IN" sz="1600" b="1" dirty="0"/>
          </a:p>
          <a:p>
            <a:endParaRPr lang="en-IN" sz="1600" b="1" dirty="0"/>
          </a:p>
          <a:p>
            <a:pPr marL="0" indent="0">
              <a:buNone/>
            </a:pPr>
            <a:endParaRPr lang="en-IN" sz="1600" b="1" dirty="0"/>
          </a:p>
          <a:p>
            <a:endParaRPr lang="en-IN" sz="1600" dirty="0"/>
          </a:p>
          <a:p>
            <a:pPr marL="0" indent="0">
              <a:buNone/>
            </a:pPr>
            <a:endParaRPr lang="en-US" dirty="0"/>
          </a:p>
        </p:txBody>
      </p:sp>
      <p:pic>
        <p:nvPicPr>
          <p:cNvPr id="4" name="Picture 3">
            <a:extLst>
              <a:ext uri="{FF2B5EF4-FFF2-40B4-BE49-F238E27FC236}">
                <a16:creationId xmlns:a16="http://schemas.microsoft.com/office/drawing/2014/main" id="{BEA7E0BC-2683-804A-963C-A61399475A7C}"/>
              </a:ext>
            </a:extLst>
          </p:cNvPr>
          <p:cNvPicPr>
            <a:picLocks noChangeAspect="1"/>
          </p:cNvPicPr>
          <p:nvPr/>
        </p:nvPicPr>
        <p:blipFill>
          <a:blip r:embed="rId2"/>
          <a:stretch>
            <a:fillRect/>
          </a:stretch>
        </p:blipFill>
        <p:spPr>
          <a:xfrm>
            <a:off x="5917322" y="549239"/>
            <a:ext cx="5612524" cy="2108200"/>
          </a:xfrm>
          <a:prstGeom prst="rect">
            <a:avLst/>
          </a:prstGeom>
        </p:spPr>
      </p:pic>
      <p:pic>
        <p:nvPicPr>
          <p:cNvPr id="6" name="Picture 5">
            <a:extLst>
              <a:ext uri="{FF2B5EF4-FFF2-40B4-BE49-F238E27FC236}">
                <a16:creationId xmlns:a16="http://schemas.microsoft.com/office/drawing/2014/main" id="{F7854F6D-9AE6-064D-9E10-25E7F4CC062C}"/>
              </a:ext>
            </a:extLst>
          </p:cNvPr>
          <p:cNvPicPr>
            <a:picLocks noChangeAspect="1"/>
          </p:cNvPicPr>
          <p:nvPr/>
        </p:nvPicPr>
        <p:blipFill>
          <a:blip r:embed="rId3"/>
          <a:stretch>
            <a:fillRect/>
          </a:stretch>
        </p:blipFill>
        <p:spPr>
          <a:xfrm>
            <a:off x="5917321" y="2882828"/>
            <a:ext cx="5612525" cy="647700"/>
          </a:xfrm>
          <a:prstGeom prst="rect">
            <a:avLst/>
          </a:prstGeom>
        </p:spPr>
      </p:pic>
      <p:pic>
        <p:nvPicPr>
          <p:cNvPr id="7" name="Picture 6">
            <a:extLst>
              <a:ext uri="{FF2B5EF4-FFF2-40B4-BE49-F238E27FC236}">
                <a16:creationId xmlns:a16="http://schemas.microsoft.com/office/drawing/2014/main" id="{E5C45962-1398-5549-A7B0-508F2E9A2091}"/>
              </a:ext>
            </a:extLst>
          </p:cNvPr>
          <p:cNvPicPr>
            <a:picLocks noChangeAspect="1"/>
          </p:cNvPicPr>
          <p:nvPr/>
        </p:nvPicPr>
        <p:blipFill>
          <a:blip r:embed="rId4"/>
          <a:stretch>
            <a:fillRect/>
          </a:stretch>
        </p:blipFill>
        <p:spPr>
          <a:xfrm>
            <a:off x="5917321" y="3841714"/>
            <a:ext cx="5723540" cy="1155700"/>
          </a:xfrm>
          <a:prstGeom prst="rect">
            <a:avLst/>
          </a:prstGeom>
        </p:spPr>
      </p:pic>
      <p:pic>
        <p:nvPicPr>
          <p:cNvPr id="8" name="Picture 7">
            <a:extLst>
              <a:ext uri="{FF2B5EF4-FFF2-40B4-BE49-F238E27FC236}">
                <a16:creationId xmlns:a16="http://schemas.microsoft.com/office/drawing/2014/main" id="{B671B04A-6B7A-7D46-AB75-63B8D1820812}"/>
              </a:ext>
            </a:extLst>
          </p:cNvPr>
          <p:cNvPicPr>
            <a:picLocks noChangeAspect="1"/>
          </p:cNvPicPr>
          <p:nvPr/>
        </p:nvPicPr>
        <p:blipFill>
          <a:blip r:embed="rId5"/>
          <a:stretch>
            <a:fillRect/>
          </a:stretch>
        </p:blipFill>
        <p:spPr>
          <a:xfrm>
            <a:off x="5917321" y="5149743"/>
            <a:ext cx="6032940" cy="825500"/>
          </a:xfrm>
          <a:prstGeom prst="rect">
            <a:avLst/>
          </a:prstGeom>
        </p:spPr>
      </p:pic>
    </p:spTree>
    <p:extLst>
      <p:ext uri="{BB962C8B-B14F-4D97-AF65-F5344CB8AC3E}">
        <p14:creationId xmlns:p14="http://schemas.microsoft.com/office/powerpoint/2010/main" val="417515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FD2C-6BD7-F74D-8306-9E05B4465A85}"/>
              </a:ext>
            </a:extLst>
          </p:cNvPr>
          <p:cNvSpPr>
            <a:spLocks noGrp="1"/>
          </p:cNvSpPr>
          <p:nvPr>
            <p:ph type="title"/>
          </p:nvPr>
        </p:nvSpPr>
        <p:spPr>
          <a:xfrm>
            <a:off x="0" y="91856"/>
            <a:ext cx="10515600" cy="717441"/>
          </a:xfrm>
        </p:spPr>
        <p:txBody>
          <a:bodyPr>
            <a:normAutofit/>
          </a:bodyPr>
          <a:lstStyle/>
          <a:p>
            <a:r>
              <a:rPr lang="en-US" sz="3600" dirty="0"/>
              <a:t>Docker Networking</a:t>
            </a:r>
          </a:p>
        </p:txBody>
      </p:sp>
      <p:sp>
        <p:nvSpPr>
          <p:cNvPr id="3" name="Content Placeholder 2">
            <a:extLst>
              <a:ext uri="{FF2B5EF4-FFF2-40B4-BE49-F238E27FC236}">
                <a16:creationId xmlns:a16="http://schemas.microsoft.com/office/drawing/2014/main" id="{188C6C76-4C07-BA4B-9F3F-A003B2B8FE42}"/>
              </a:ext>
            </a:extLst>
          </p:cNvPr>
          <p:cNvSpPr>
            <a:spLocks noGrp="1"/>
          </p:cNvSpPr>
          <p:nvPr>
            <p:ph idx="1"/>
          </p:nvPr>
        </p:nvSpPr>
        <p:spPr>
          <a:xfrm>
            <a:off x="251209" y="984738"/>
            <a:ext cx="11666136" cy="5506497"/>
          </a:xfrm>
        </p:spPr>
        <p:txBody>
          <a:bodyPr>
            <a:normAutofit/>
          </a:bodyPr>
          <a:lstStyle/>
          <a:p>
            <a:pPr marL="0" indent="0">
              <a:buNone/>
            </a:pPr>
            <a:r>
              <a:rPr lang="en-IN" sz="1600" b="1" dirty="0"/>
              <a:t>1) Bridge</a:t>
            </a:r>
            <a:r>
              <a:rPr lang="en-IN" sz="1600" dirty="0"/>
              <a:t>: The default network driver. Bridge networks apply to containers running on the same Docker daemon host</a:t>
            </a:r>
          </a:p>
          <a:p>
            <a:pPr marL="0" indent="0">
              <a:buNone/>
            </a:pPr>
            <a:r>
              <a:rPr lang="en-IN" sz="1600" b="1" dirty="0"/>
              <a:t>2) Host</a:t>
            </a:r>
            <a:r>
              <a:rPr lang="en-IN" sz="1600" dirty="0"/>
              <a:t>: For standalone containers, remove network isolation between the container and the Docker host, and use the host’s networking directly</a:t>
            </a:r>
          </a:p>
          <a:p>
            <a:pPr marL="0" indent="0">
              <a:buNone/>
            </a:pPr>
            <a:r>
              <a:rPr lang="en-IN" sz="1600" b="1" dirty="0"/>
              <a:t>3) Overlay</a:t>
            </a:r>
            <a:r>
              <a:rPr lang="en-IN" sz="1600" dirty="0"/>
              <a:t>: Overlay networks connect multiple Docker daemons together and enable swarm services to communicate with each other. You can also use overlay networks to facilitate communication between a swarm service and a standalone container, or between two standalone containers on different Docker daemons.</a:t>
            </a:r>
          </a:p>
          <a:p>
            <a:r>
              <a:rPr lang="en-IN" sz="1600" b="1" dirty="0"/>
              <a:t>User-defined bridges</a:t>
            </a:r>
            <a:r>
              <a:rPr lang="en-IN" sz="1600" dirty="0"/>
              <a:t> provide better isolation</a:t>
            </a:r>
          </a:p>
          <a:p>
            <a:r>
              <a:rPr lang="en-IN" sz="1600" dirty="0"/>
              <a:t>Containers can be attached and detached from user-defined networks on the fly.</a:t>
            </a:r>
          </a:p>
          <a:p>
            <a:r>
              <a:rPr lang="en-IN" sz="1600" dirty="0"/>
              <a:t>Each user-defined network creates a configurable bridge.</a:t>
            </a:r>
          </a:p>
          <a:p>
            <a:pPr marL="0" indent="0">
              <a:buNone/>
            </a:pPr>
            <a:endParaRPr lang="en-IN" sz="1600" dirty="0"/>
          </a:p>
          <a:p>
            <a:pPr marL="0" indent="0">
              <a:buNone/>
            </a:pPr>
            <a:r>
              <a:rPr lang="en-IN" sz="1600" dirty="0"/>
              <a:t>Managing User defined bridge network</a:t>
            </a:r>
          </a:p>
          <a:p>
            <a:r>
              <a:rPr lang="en-IN" sz="1600" dirty="0"/>
              <a:t>docker network create -d </a:t>
            </a:r>
            <a:r>
              <a:rPr lang="en-IN" sz="1600" b="1" dirty="0"/>
              <a:t>docker0</a:t>
            </a:r>
            <a:r>
              <a:rPr lang="en-IN" sz="1600" dirty="0"/>
              <a:t> (Basic command)</a:t>
            </a:r>
          </a:p>
          <a:p>
            <a:r>
              <a:rPr lang="en-IN" sz="1600" dirty="0"/>
              <a:t>docker network rm my-net (To remove the network)</a:t>
            </a:r>
          </a:p>
          <a:p>
            <a:r>
              <a:rPr lang="en-IN" sz="1600" dirty="0"/>
              <a:t>docker network create -d overlay </a:t>
            </a:r>
            <a:r>
              <a:rPr lang="en-IN" sz="1600" b="1" dirty="0"/>
              <a:t>docker0</a:t>
            </a:r>
            <a:r>
              <a:rPr lang="en-IN" sz="1600" dirty="0"/>
              <a:t> (To connect to multiple daemons)</a:t>
            </a:r>
          </a:p>
          <a:p>
            <a:r>
              <a:rPr lang="en-IN" sz="1600" dirty="0"/>
              <a:t>docker network create --driver=bridge --subnet=172.28.0.0/16 --</a:t>
            </a:r>
            <a:r>
              <a:rPr lang="en-IN" sz="1600" dirty="0" err="1"/>
              <a:t>ip</a:t>
            </a:r>
            <a:r>
              <a:rPr lang="en-IN" sz="1600" dirty="0"/>
              <a:t>-range=172.28.5.0/24 --gateway=172.28.5.254 </a:t>
            </a:r>
            <a:r>
              <a:rPr lang="en-IN" sz="1600" b="1" dirty="0"/>
              <a:t>docker0</a:t>
            </a:r>
          </a:p>
          <a:p>
            <a:r>
              <a:rPr lang="en-IN" sz="1600" dirty="0"/>
              <a:t>docker create --name my-</a:t>
            </a:r>
            <a:r>
              <a:rPr lang="en-IN" sz="1600" dirty="0" err="1"/>
              <a:t>nginx</a:t>
            </a:r>
            <a:r>
              <a:rPr lang="en-IN" sz="1600" dirty="0"/>
              <a:t>  --network </a:t>
            </a:r>
            <a:r>
              <a:rPr lang="en-IN" sz="1600" b="1" dirty="0"/>
              <a:t>docker0</a:t>
            </a:r>
            <a:r>
              <a:rPr lang="en-IN" sz="1600" dirty="0"/>
              <a:t> --publish 8080:80 </a:t>
            </a:r>
            <a:r>
              <a:rPr lang="en-IN" sz="1600" dirty="0" err="1"/>
              <a:t>nginx:latest</a:t>
            </a:r>
            <a:r>
              <a:rPr lang="en-IN" sz="1600" dirty="0"/>
              <a:t> (To create a container without start state)</a:t>
            </a:r>
          </a:p>
          <a:p>
            <a:r>
              <a:rPr lang="en-IN" sz="1600" dirty="0"/>
              <a:t>docker network disconnect </a:t>
            </a:r>
            <a:r>
              <a:rPr lang="en-IN" sz="1600" b="1" dirty="0"/>
              <a:t>docker0</a:t>
            </a:r>
            <a:r>
              <a:rPr lang="en-IN" sz="1600" dirty="0"/>
              <a:t> my-</a:t>
            </a:r>
            <a:r>
              <a:rPr lang="en-IN" sz="1600" dirty="0" err="1"/>
              <a:t>nginx</a:t>
            </a:r>
            <a:endParaRPr lang="en-IN" sz="1600" dirty="0"/>
          </a:p>
          <a:p>
            <a:pPr marL="0" indent="0">
              <a:buNone/>
            </a:pPr>
            <a:endParaRPr lang="en-US" sz="1600" dirty="0"/>
          </a:p>
        </p:txBody>
      </p:sp>
      <p:pic>
        <p:nvPicPr>
          <p:cNvPr id="1026" name="Picture 2" descr="Docker Bridge Networking Deep Dive | by Peng Xiao | Medium">
            <a:extLst>
              <a:ext uri="{FF2B5EF4-FFF2-40B4-BE49-F238E27FC236}">
                <a16:creationId xmlns:a16="http://schemas.microsoft.com/office/drawing/2014/main" id="{EF5CC7A2-F0AC-BB40-AF9A-69B7403AC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833" y="2511973"/>
            <a:ext cx="3971831" cy="268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62F2-318C-6C47-B688-9572AA56A310}"/>
              </a:ext>
            </a:extLst>
          </p:cNvPr>
          <p:cNvSpPr>
            <a:spLocks noGrp="1"/>
          </p:cNvSpPr>
          <p:nvPr>
            <p:ph type="title"/>
          </p:nvPr>
        </p:nvSpPr>
        <p:spPr>
          <a:xfrm>
            <a:off x="1" y="102367"/>
            <a:ext cx="2332892" cy="460341"/>
          </a:xfrm>
        </p:spPr>
        <p:txBody>
          <a:bodyPr>
            <a:normAutofit fontScale="90000"/>
          </a:bodyPr>
          <a:lstStyle/>
          <a:p>
            <a:r>
              <a:rPr lang="en-US" dirty="0" err="1"/>
              <a:t>DockerFile</a:t>
            </a:r>
            <a:endParaRPr lang="en-US" dirty="0"/>
          </a:p>
        </p:txBody>
      </p:sp>
      <p:pic>
        <p:nvPicPr>
          <p:cNvPr id="2054" name="Picture 6" descr="Spring Boot Docker Jenkins Online Sale, UP TO 64% OFF">
            <a:extLst>
              <a:ext uri="{FF2B5EF4-FFF2-40B4-BE49-F238E27FC236}">
                <a16:creationId xmlns:a16="http://schemas.microsoft.com/office/drawing/2014/main" id="{2EA77536-3800-594A-A951-0C190DBAA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565" y="1658925"/>
            <a:ext cx="6896538" cy="34503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B95803-6011-8348-9791-D34D1BD179F2}"/>
              </a:ext>
            </a:extLst>
          </p:cNvPr>
          <p:cNvSpPr txBox="1"/>
          <p:nvPr/>
        </p:nvSpPr>
        <p:spPr>
          <a:xfrm>
            <a:off x="0" y="4272677"/>
            <a:ext cx="7537938" cy="2585323"/>
          </a:xfrm>
          <a:prstGeom prst="rect">
            <a:avLst/>
          </a:prstGeom>
          <a:noFill/>
        </p:spPr>
        <p:txBody>
          <a:bodyPr wrap="square" rtlCol="0">
            <a:spAutoFit/>
          </a:bodyPr>
          <a:lstStyle/>
          <a:p>
            <a:r>
              <a:rPr lang="en-US" dirty="0"/>
              <a:t>Stage 1 - Developer commits the JAVA code in </a:t>
            </a:r>
            <a:r>
              <a:rPr lang="en-US" b="1" dirty="0"/>
              <a:t>GITHUB</a:t>
            </a:r>
            <a:r>
              <a:rPr lang="en-US" dirty="0"/>
              <a:t> with </a:t>
            </a:r>
            <a:r>
              <a:rPr lang="en-US" b="1" dirty="0" err="1"/>
              <a:t>Dockerfile</a:t>
            </a:r>
            <a:endParaRPr lang="en-US" b="1" dirty="0"/>
          </a:p>
          <a:p>
            <a:r>
              <a:rPr lang="en-US" dirty="0"/>
              <a:t>Stage 2 - </a:t>
            </a:r>
            <a:r>
              <a:rPr lang="en-US" b="1" dirty="0"/>
              <a:t>Jenkins</a:t>
            </a:r>
            <a:r>
              <a:rPr lang="en-US" dirty="0"/>
              <a:t> will check for changes with </a:t>
            </a:r>
            <a:r>
              <a:rPr lang="en-US" b="1" dirty="0"/>
              <a:t>webhook</a:t>
            </a:r>
            <a:r>
              <a:rPr lang="en-US" dirty="0"/>
              <a:t>(Trigger)</a:t>
            </a:r>
          </a:p>
          <a:p>
            <a:r>
              <a:rPr lang="en-US" dirty="0"/>
              <a:t>Stage 3 - </a:t>
            </a:r>
            <a:r>
              <a:rPr lang="en-US" b="1" dirty="0"/>
              <a:t>Maven</a:t>
            </a:r>
            <a:r>
              <a:rPr lang="en-US" dirty="0"/>
              <a:t> build happens with command (</a:t>
            </a:r>
            <a:r>
              <a:rPr lang="en-US" b="1" dirty="0" err="1"/>
              <a:t>mvn</a:t>
            </a:r>
            <a:r>
              <a:rPr lang="en-US" b="1" dirty="0"/>
              <a:t> clean install</a:t>
            </a:r>
            <a:r>
              <a:rPr lang="en-US" dirty="0"/>
              <a:t>)</a:t>
            </a:r>
          </a:p>
          <a:p>
            <a:r>
              <a:rPr lang="en-US" dirty="0"/>
              <a:t>Stage 4 - </a:t>
            </a:r>
            <a:r>
              <a:rPr lang="en-US" b="1" dirty="0"/>
              <a:t>Docker build </a:t>
            </a:r>
            <a:r>
              <a:rPr lang="en-US" dirty="0"/>
              <a:t>command is given in Jenkins (docker build .)</a:t>
            </a:r>
          </a:p>
          <a:p>
            <a:r>
              <a:rPr lang="en-US" dirty="0"/>
              <a:t>    Stage 4.1 -The </a:t>
            </a:r>
            <a:r>
              <a:rPr lang="en-US" b="1" dirty="0"/>
              <a:t>docker image</a:t>
            </a:r>
            <a:r>
              <a:rPr lang="en-US" dirty="0"/>
              <a:t> is created with the help of </a:t>
            </a:r>
            <a:r>
              <a:rPr lang="en-US" dirty="0" err="1"/>
              <a:t>dockerfile</a:t>
            </a:r>
            <a:endParaRPr lang="en-US" dirty="0"/>
          </a:p>
          <a:p>
            <a:r>
              <a:rPr lang="en-US" dirty="0"/>
              <a:t>    Stage 4.2 - </a:t>
            </a:r>
            <a:r>
              <a:rPr lang="en-US" b="1" dirty="0"/>
              <a:t>Docker push to </a:t>
            </a:r>
            <a:r>
              <a:rPr lang="en-US" b="1" dirty="0" err="1"/>
              <a:t>dockerregistry</a:t>
            </a:r>
            <a:r>
              <a:rPr lang="en-US" b="1" dirty="0"/>
              <a:t> or </a:t>
            </a:r>
            <a:r>
              <a:rPr lang="en-US" b="1" dirty="0" err="1"/>
              <a:t>Jfrog</a:t>
            </a:r>
            <a:endParaRPr lang="en-US" b="1" dirty="0"/>
          </a:p>
          <a:p>
            <a:r>
              <a:rPr lang="en-US" dirty="0"/>
              <a:t>Stage 5(Deploy App) - </a:t>
            </a:r>
            <a:r>
              <a:rPr lang="en-US" b="1" dirty="0"/>
              <a:t>ANSIBLE</a:t>
            </a:r>
            <a:r>
              <a:rPr lang="en-US" dirty="0"/>
              <a:t> (Which will pull the image from </a:t>
            </a:r>
            <a:r>
              <a:rPr lang="en-US" dirty="0" err="1"/>
              <a:t>dockerregistry</a:t>
            </a:r>
            <a:r>
              <a:rPr lang="en-US" dirty="0"/>
              <a:t> and deploy into K8s)</a:t>
            </a:r>
          </a:p>
          <a:p>
            <a:endParaRPr lang="en-US" dirty="0"/>
          </a:p>
        </p:txBody>
      </p:sp>
      <p:pic>
        <p:nvPicPr>
          <p:cNvPr id="2060" name="Picture 12" descr="Spring Boot + Docker - Example - Java Tutorials">
            <a:extLst>
              <a:ext uri="{FF2B5EF4-FFF2-40B4-BE49-F238E27FC236}">
                <a16:creationId xmlns:a16="http://schemas.microsoft.com/office/drawing/2014/main" id="{4DFFDAEF-E53D-4645-BE88-43D724D4C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72" y="625000"/>
            <a:ext cx="2707367" cy="27931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38DED42-85D0-E643-8ECF-945376219025}"/>
              </a:ext>
            </a:extLst>
          </p:cNvPr>
          <p:cNvPicPr>
            <a:picLocks noChangeAspect="1"/>
          </p:cNvPicPr>
          <p:nvPr/>
        </p:nvPicPr>
        <p:blipFill>
          <a:blip r:embed="rId4"/>
          <a:stretch>
            <a:fillRect/>
          </a:stretch>
        </p:blipFill>
        <p:spPr>
          <a:xfrm>
            <a:off x="3185746" y="46893"/>
            <a:ext cx="5257800" cy="1701800"/>
          </a:xfrm>
          <a:prstGeom prst="rect">
            <a:avLst/>
          </a:prstGeom>
        </p:spPr>
      </p:pic>
      <p:pic>
        <p:nvPicPr>
          <p:cNvPr id="2064" name="Picture 16" descr="DevOps Project: CI/CD with Git, Jenkins, Ansible, Docker, Kubernetes on AWS  | AR Shankar | Skillshare">
            <a:extLst>
              <a:ext uri="{FF2B5EF4-FFF2-40B4-BE49-F238E27FC236}">
                <a16:creationId xmlns:a16="http://schemas.microsoft.com/office/drawing/2014/main" id="{AB1E71B6-CBA7-D84E-8B50-7D6765882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7938" y="5134808"/>
            <a:ext cx="2980086" cy="1676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192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2412</TotalTime>
  <Words>988</Words>
  <Application>Microsoft Macintosh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PowerPoint Presentation</vt:lpstr>
      <vt:lpstr>PowerPoint Presentation</vt:lpstr>
      <vt:lpstr>What is Docker?</vt:lpstr>
      <vt:lpstr>Docker Architecture</vt:lpstr>
      <vt:lpstr> Docker Image/Container and DockerFile Commands </vt:lpstr>
      <vt:lpstr> Docker Main Commands</vt:lpstr>
      <vt:lpstr>Docker Container States</vt:lpstr>
      <vt:lpstr>Docker Networking</vt:lpstr>
      <vt:lpstr>DockerFile</vt:lpstr>
      <vt:lpstr>Ansible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Singampalli</dc:creator>
  <cp:lastModifiedBy>Praveen Singampalli</cp:lastModifiedBy>
  <cp:revision>65</cp:revision>
  <dcterms:created xsi:type="dcterms:W3CDTF">2022-01-04T03:59:46Z</dcterms:created>
  <dcterms:modified xsi:type="dcterms:W3CDTF">2022-06-25T08:55:22Z</dcterms:modified>
</cp:coreProperties>
</file>