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15"/>
    <p:restoredTop sz="94679"/>
  </p:normalViewPr>
  <p:slideViewPr>
    <p:cSldViewPr snapToGrid="0" snapToObjects="1">
      <p:cViewPr varScale="1">
        <p:scale>
          <a:sx n="158" d="100"/>
          <a:sy n="158"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9F4A-83B5-BF42-8C71-2E87CD6FEF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3C8CA1-FE4B-9040-9DC8-EACBD4DD7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7EC325-E694-314C-AF9C-9BD7333067DE}"/>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7A12332A-3EEB-734B-B2C1-C893C8806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E7A88-1536-7246-8934-8A3BE43013EB}"/>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200154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7363-DE33-C34A-89F3-9A57FAEA7DB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F51FFB-B628-E54A-9947-546CF9C5BD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6256FB-584E-FC48-BC4F-3BAC695FEA00}"/>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E88480A1-61F0-C947-B805-A28476B09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158BA-5851-2045-A3C6-87ABDFCC8238}"/>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132402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6B5F1-6643-D24A-8A93-BA441D195BE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88CA00-85C8-C147-B171-D7F9103573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EE957A-FB7A-6143-A0BD-F2D9EFE288D8}"/>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41186865-680D-4E48-BEFC-ED50D7F4C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A7918-AE86-FF42-96B4-E34D35DCF6F0}"/>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123337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2EC6-EB8E-4148-A11E-0DB50A7BA6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16D0C4-999E-AD4A-A9B5-B792FFC488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8770FE-0E6E-1B44-A2DA-530AD01D5980}"/>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2B318BDB-1D28-C04B-8247-4B3FFE23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F5A58-4A99-BB40-BBC4-E29485B1B06D}"/>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168612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6872-192E-0547-8834-F702E7808E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631181E-FFF7-EF49-97D1-D63909DA2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90D71C-6389-D845-A01D-98D767AF14C0}"/>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D200A5FF-CF4E-D945-9FBA-B4B0CD523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23732-5E5F-0942-A580-814CC8CE9591}"/>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243740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EB9B-F4FD-9644-8535-FA3A17BE41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267A49-9E42-C64D-BB35-0801A21A66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176CA3A-2211-7F4F-B2B6-129C3E1B69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84470A4-BA8C-7442-8E67-EAE4792981D8}"/>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6" name="Footer Placeholder 5">
            <a:extLst>
              <a:ext uri="{FF2B5EF4-FFF2-40B4-BE49-F238E27FC236}">
                <a16:creationId xmlns:a16="http://schemas.microsoft.com/office/drawing/2014/main" id="{BF8342E7-DB66-E943-AB0E-6364BCDEE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438F-B93C-6442-85C9-EE92A1FA728C}"/>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195035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509F-2100-FF44-ADA9-FECD8B9A9F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7400CF-F18E-954A-BA30-A033F20A8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4CD6A1A-4E35-7B45-BDFE-14B89E2517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041BFCB-4DFF-FC41-8CA6-2E6EC63A2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52F071-DF46-0E4B-8D31-6AE4DFC76F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ED3B2C-9F2D-684F-93C6-F694D09BEF4F}"/>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8" name="Footer Placeholder 7">
            <a:extLst>
              <a:ext uri="{FF2B5EF4-FFF2-40B4-BE49-F238E27FC236}">
                <a16:creationId xmlns:a16="http://schemas.microsoft.com/office/drawing/2014/main" id="{01ACCC43-D1B5-FD45-BE17-CD47BFB50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A8F380-30B7-A549-B465-98F9FB4CD2C1}"/>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145839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386D-2F18-9A41-A70B-6B865433DA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642F81-516E-2146-A58B-7742B9FA9D2C}"/>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4" name="Footer Placeholder 3">
            <a:extLst>
              <a:ext uri="{FF2B5EF4-FFF2-40B4-BE49-F238E27FC236}">
                <a16:creationId xmlns:a16="http://schemas.microsoft.com/office/drawing/2014/main" id="{87D79D9A-39FD-CD44-810B-27E23EE7B6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2E5CF-1CBD-C842-A859-C3A8A0063CB3}"/>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52988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3F231-033C-814C-98D1-CEB0B0CFD476}"/>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3" name="Footer Placeholder 2">
            <a:extLst>
              <a:ext uri="{FF2B5EF4-FFF2-40B4-BE49-F238E27FC236}">
                <a16:creationId xmlns:a16="http://schemas.microsoft.com/office/drawing/2014/main" id="{FBE74B3C-A903-614A-8132-C3024CC07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23C7E-978C-BD4C-91E9-B856008283F9}"/>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225007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CCCB-454C-D64C-A05D-2A38C3FD4C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33E58D4-E2CD-F249-B90C-033B8F10F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8CB5B8E-DA5A-A640-A1D6-474CFD8B6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849B85-9580-F54D-9C3D-F59E92E11814}"/>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6" name="Footer Placeholder 5">
            <a:extLst>
              <a:ext uri="{FF2B5EF4-FFF2-40B4-BE49-F238E27FC236}">
                <a16:creationId xmlns:a16="http://schemas.microsoft.com/office/drawing/2014/main" id="{52C9BB98-829F-5A4B-8ECF-2BA7873C2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87B65-0150-7A4D-8FB6-13D8CEAD9C5D}"/>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277395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6619-D018-6640-9218-DD250CA0EE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A0A388-050B-5D46-9A47-4C5E19F5B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551F7-4B67-8E4E-A825-9CA3E340D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FCB799-0AB8-134C-AF7C-994AF6F278F4}"/>
              </a:ext>
            </a:extLst>
          </p:cNvPr>
          <p:cNvSpPr>
            <a:spLocks noGrp="1"/>
          </p:cNvSpPr>
          <p:nvPr>
            <p:ph type="dt" sz="half" idx="10"/>
          </p:nvPr>
        </p:nvSpPr>
        <p:spPr/>
        <p:txBody>
          <a:bodyPr/>
          <a:lstStyle/>
          <a:p>
            <a:fld id="{0EE8E7E5-EC3A-F748-854D-22C04D75AA45}" type="datetimeFigureOut">
              <a:rPr lang="en-US" smtClean="0"/>
              <a:t>7/2/22</a:t>
            </a:fld>
            <a:endParaRPr lang="en-US"/>
          </a:p>
        </p:txBody>
      </p:sp>
      <p:sp>
        <p:nvSpPr>
          <p:cNvPr id="6" name="Footer Placeholder 5">
            <a:extLst>
              <a:ext uri="{FF2B5EF4-FFF2-40B4-BE49-F238E27FC236}">
                <a16:creationId xmlns:a16="http://schemas.microsoft.com/office/drawing/2014/main" id="{BE54DE7E-4E58-934B-8420-20A1B0FD1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F5083-B209-2346-A5A8-949E773326A0}"/>
              </a:ext>
            </a:extLst>
          </p:cNvPr>
          <p:cNvSpPr>
            <a:spLocks noGrp="1"/>
          </p:cNvSpPr>
          <p:nvPr>
            <p:ph type="sldNum" sz="quarter" idx="12"/>
          </p:nvPr>
        </p:nvSpPr>
        <p:spPr/>
        <p:txBody>
          <a:bodyPr/>
          <a:lstStyle/>
          <a:p>
            <a:fld id="{4CA72853-83D1-BC4C-B81B-6C31A3BC91D7}" type="slidenum">
              <a:rPr lang="en-US" smtClean="0"/>
              <a:t>‹#›</a:t>
            </a:fld>
            <a:endParaRPr lang="en-US"/>
          </a:p>
        </p:txBody>
      </p:sp>
    </p:spTree>
    <p:extLst>
      <p:ext uri="{BB962C8B-B14F-4D97-AF65-F5344CB8AC3E}">
        <p14:creationId xmlns:p14="http://schemas.microsoft.com/office/powerpoint/2010/main" val="21564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CB1E6-AA56-4143-B629-4E917011E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A285B9-25A7-CB45-800E-1AC9EE970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EBD766-672A-A245-97EF-AD526B7F7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8E7E5-EC3A-F748-854D-22C04D75AA45}" type="datetimeFigureOut">
              <a:rPr lang="en-US" smtClean="0"/>
              <a:t>7/2/22</a:t>
            </a:fld>
            <a:endParaRPr lang="en-US"/>
          </a:p>
        </p:txBody>
      </p:sp>
      <p:sp>
        <p:nvSpPr>
          <p:cNvPr id="5" name="Footer Placeholder 4">
            <a:extLst>
              <a:ext uri="{FF2B5EF4-FFF2-40B4-BE49-F238E27FC236}">
                <a16:creationId xmlns:a16="http://schemas.microsoft.com/office/drawing/2014/main" id="{70459642-6F89-5140-92E7-5805C05F8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6D9757-885A-9041-8174-33C284493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72853-83D1-BC4C-B81B-6C31A3BC91D7}" type="slidenum">
              <a:rPr lang="en-US" smtClean="0"/>
              <a:t>‹#›</a:t>
            </a:fld>
            <a:endParaRPr lang="en-US"/>
          </a:p>
        </p:txBody>
      </p:sp>
    </p:spTree>
    <p:extLst>
      <p:ext uri="{BB962C8B-B14F-4D97-AF65-F5344CB8AC3E}">
        <p14:creationId xmlns:p14="http://schemas.microsoft.com/office/powerpoint/2010/main" val="154999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1583-3DA2-6649-85F2-86020BBFAD6D}"/>
              </a:ext>
            </a:extLst>
          </p:cNvPr>
          <p:cNvSpPr>
            <a:spLocks noGrp="1"/>
          </p:cNvSpPr>
          <p:nvPr>
            <p:ph type="ctrTitle"/>
          </p:nvPr>
        </p:nvSpPr>
        <p:spPr>
          <a:xfrm>
            <a:off x="1524000" y="1122363"/>
            <a:ext cx="9144000" cy="1095320"/>
          </a:xfrm>
        </p:spPr>
        <p:txBody>
          <a:bodyPr/>
          <a:lstStyle/>
          <a:p>
            <a:r>
              <a:rPr lang="en-US" dirty="0"/>
              <a:t>Kubernetes Session 4</a:t>
            </a:r>
          </a:p>
        </p:txBody>
      </p:sp>
      <p:sp>
        <p:nvSpPr>
          <p:cNvPr id="3" name="Subtitle 2">
            <a:extLst>
              <a:ext uri="{FF2B5EF4-FFF2-40B4-BE49-F238E27FC236}">
                <a16:creationId xmlns:a16="http://schemas.microsoft.com/office/drawing/2014/main" id="{9731C25F-BFE6-8941-A52D-3EC942B37187}"/>
              </a:ext>
            </a:extLst>
          </p:cNvPr>
          <p:cNvSpPr>
            <a:spLocks noGrp="1"/>
          </p:cNvSpPr>
          <p:nvPr>
            <p:ph type="subTitle" idx="1"/>
          </p:nvPr>
        </p:nvSpPr>
        <p:spPr>
          <a:xfrm>
            <a:off x="7153618" y="4958074"/>
            <a:ext cx="4572000" cy="1370196"/>
          </a:xfrm>
        </p:spPr>
        <p:txBody>
          <a:bodyPr/>
          <a:lstStyle/>
          <a:p>
            <a:r>
              <a:rPr lang="en-US" dirty="0"/>
              <a:t>By Praveen Singampalli</a:t>
            </a:r>
          </a:p>
          <a:p>
            <a:r>
              <a:rPr lang="en-US" dirty="0"/>
              <a:t>Instagram/Telegram/twitter – SINGAM4DEVOPS</a:t>
            </a:r>
          </a:p>
        </p:txBody>
      </p:sp>
      <p:pic>
        <p:nvPicPr>
          <p:cNvPr id="5" name="Picture 4">
            <a:extLst>
              <a:ext uri="{FF2B5EF4-FFF2-40B4-BE49-F238E27FC236}">
                <a16:creationId xmlns:a16="http://schemas.microsoft.com/office/drawing/2014/main" id="{C5B4BEB9-3740-6949-A03B-76B064F743E4}"/>
              </a:ext>
            </a:extLst>
          </p:cNvPr>
          <p:cNvPicPr>
            <a:picLocks noChangeAspect="1"/>
          </p:cNvPicPr>
          <p:nvPr/>
        </p:nvPicPr>
        <p:blipFill>
          <a:blip r:embed="rId2"/>
          <a:stretch>
            <a:fillRect/>
          </a:stretch>
        </p:blipFill>
        <p:spPr>
          <a:xfrm>
            <a:off x="3824555" y="2387729"/>
            <a:ext cx="3891558" cy="2400299"/>
          </a:xfrm>
          <a:prstGeom prst="rect">
            <a:avLst/>
          </a:prstGeom>
        </p:spPr>
      </p:pic>
    </p:spTree>
    <p:extLst>
      <p:ext uri="{BB962C8B-B14F-4D97-AF65-F5344CB8AC3E}">
        <p14:creationId xmlns:p14="http://schemas.microsoft.com/office/powerpoint/2010/main" val="183613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2BD-2475-E74E-8F97-6EDA5A3EA557}"/>
              </a:ext>
            </a:extLst>
          </p:cNvPr>
          <p:cNvSpPr>
            <a:spLocks noGrp="1"/>
          </p:cNvSpPr>
          <p:nvPr>
            <p:ph type="title"/>
          </p:nvPr>
        </p:nvSpPr>
        <p:spPr>
          <a:xfrm>
            <a:off x="262759" y="354615"/>
            <a:ext cx="8967952" cy="5646791"/>
          </a:xfrm>
        </p:spPr>
        <p:txBody>
          <a:bodyPr>
            <a:normAutofit fontScale="90000"/>
          </a:bodyPr>
          <a:lstStyle/>
          <a:p>
            <a:pPr algn="ctr"/>
            <a:r>
              <a:rPr lang="en-US" sz="4900" b="1" dirty="0">
                <a:highlight>
                  <a:srgbClr val="FFFF00"/>
                </a:highlight>
              </a:rPr>
              <a:t>Kubernetes IQ:</a:t>
            </a:r>
            <a:br>
              <a:rPr lang="en-US" sz="1600" b="1" dirty="0"/>
            </a:br>
            <a:r>
              <a:rPr lang="en-US" sz="2200" b="1" dirty="0"/>
              <a:t>1) What is the architecture of </a:t>
            </a:r>
            <a:r>
              <a:rPr lang="en-US" sz="2200" b="1" dirty="0" err="1"/>
              <a:t>kubernetes</a:t>
            </a:r>
            <a:br>
              <a:rPr lang="en-US" sz="2200" b="1" dirty="0"/>
            </a:br>
            <a:r>
              <a:rPr lang="en-US" sz="2200" b="1" dirty="0"/>
              <a:t>2) What does control manager, </a:t>
            </a:r>
            <a:r>
              <a:rPr lang="en-US" sz="2200" b="1" dirty="0" err="1"/>
              <a:t>etcd</a:t>
            </a:r>
            <a:r>
              <a:rPr lang="en-US" sz="2200" b="1" dirty="0"/>
              <a:t>, scheduler, API server do</a:t>
            </a:r>
            <a:br>
              <a:rPr lang="en-US" sz="2200" b="1" dirty="0"/>
            </a:br>
            <a:r>
              <a:rPr lang="en-US" sz="2200" b="1" dirty="0"/>
              <a:t>3) What is a manifest file and what are the components of it</a:t>
            </a:r>
            <a:br>
              <a:rPr lang="en-US" sz="2200" b="1" dirty="0"/>
            </a:br>
            <a:r>
              <a:rPr lang="en-US" sz="2200" b="1" dirty="0"/>
              <a:t>4) What is node affinity, pod </a:t>
            </a:r>
            <a:r>
              <a:rPr lang="en-US" sz="2200" b="1" dirty="0" err="1"/>
              <a:t>afiinity</a:t>
            </a:r>
            <a:r>
              <a:rPr lang="en-US" sz="2200" b="1" dirty="0"/>
              <a:t> , taint toleration</a:t>
            </a:r>
            <a:br>
              <a:rPr lang="en-US" sz="2200" b="1" dirty="0"/>
            </a:br>
            <a:r>
              <a:rPr lang="en-US" sz="2200" b="1" dirty="0"/>
              <a:t>5) What is node port, cluster </a:t>
            </a:r>
            <a:r>
              <a:rPr lang="en-US" sz="2200" b="1" dirty="0" err="1"/>
              <a:t>ip</a:t>
            </a:r>
            <a:br>
              <a:rPr lang="en-US" sz="2200" b="1" dirty="0"/>
            </a:br>
            <a:r>
              <a:rPr lang="en-US" sz="2200" b="1" dirty="0"/>
              <a:t>6) What is </a:t>
            </a:r>
            <a:r>
              <a:rPr lang="en-US" sz="2200" b="1" dirty="0" err="1"/>
              <a:t>persitant</a:t>
            </a:r>
            <a:r>
              <a:rPr lang="en-US" sz="2200" b="1" dirty="0"/>
              <a:t> volumes and why we use it</a:t>
            </a:r>
            <a:br>
              <a:rPr lang="en-US" sz="2200" b="1" dirty="0"/>
            </a:br>
            <a:r>
              <a:rPr lang="en-US" sz="2200" b="1" dirty="0"/>
              <a:t>7) Describe what is pod and what is pod lifecycle</a:t>
            </a:r>
            <a:br>
              <a:rPr lang="en-US" sz="2200" b="1" dirty="0"/>
            </a:br>
            <a:r>
              <a:rPr lang="en-US" sz="2200" b="1" dirty="0"/>
              <a:t>8) What are the components on master and worked node</a:t>
            </a:r>
            <a:br>
              <a:rPr lang="en-US" sz="2200" b="1" dirty="0"/>
            </a:br>
            <a:r>
              <a:rPr lang="en-US" sz="2200" b="1" dirty="0"/>
              <a:t>9) What is ingress controller</a:t>
            </a:r>
            <a:br>
              <a:rPr lang="en-US" sz="2200" b="1" dirty="0"/>
            </a:br>
            <a:r>
              <a:rPr lang="en-US" sz="2200" b="1" dirty="0"/>
              <a:t>10) What are types of services in </a:t>
            </a:r>
            <a:r>
              <a:rPr lang="en-US" sz="2200" b="1" dirty="0" err="1"/>
              <a:t>kuberntes</a:t>
            </a:r>
            <a:br>
              <a:rPr lang="en-US" sz="2200" b="1" dirty="0"/>
            </a:br>
            <a:r>
              <a:rPr lang="en-US" sz="2200" b="1" dirty="0"/>
              <a:t>11) How one pod talks with other pod</a:t>
            </a:r>
            <a:br>
              <a:rPr lang="en-US" sz="2200" b="1" dirty="0"/>
            </a:br>
            <a:r>
              <a:rPr lang="en-US" sz="2200" b="1" dirty="0"/>
              <a:t>12) How the pod </a:t>
            </a:r>
            <a:r>
              <a:rPr lang="en-US" sz="2200" b="1" dirty="0" err="1"/>
              <a:t>healthcheck</a:t>
            </a:r>
            <a:r>
              <a:rPr lang="en-US" sz="2200" b="1" dirty="0"/>
              <a:t> is done(describe </a:t>
            </a:r>
            <a:r>
              <a:rPr lang="en-US" sz="2200" b="1" dirty="0" err="1"/>
              <a:t>rediness</a:t>
            </a:r>
            <a:r>
              <a:rPr lang="en-US" sz="2200" b="1" dirty="0"/>
              <a:t>, </a:t>
            </a:r>
            <a:r>
              <a:rPr lang="en-US" sz="2200" b="1" dirty="0" err="1"/>
              <a:t>livesness</a:t>
            </a:r>
            <a:r>
              <a:rPr lang="en-US" sz="2200" b="1" dirty="0"/>
              <a:t>)</a:t>
            </a:r>
            <a:br>
              <a:rPr lang="en-US" sz="2200" b="1" dirty="0"/>
            </a:br>
            <a:r>
              <a:rPr lang="en-US" sz="2200" b="1" dirty="0"/>
              <a:t>13) How the monitoring is done(integration on Prometheus and </a:t>
            </a:r>
            <a:r>
              <a:rPr lang="en-US" sz="2200" b="1" dirty="0" err="1"/>
              <a:t>grafana</a:t>
            </a:r>
            <a:r>
              <a:rPr lang="en-US" sz="2200" b="1" dirty="0"/>
              <a:t>)</a:t>
            </a:r>
            <a:br>
              <a:rPr lang="en-US" sz="2200" b="1" dirty="0"/>
            </a:br>
            <a:r>
              <a:rPr lang="en-US" sz="2200" b="1" dirty="0"/>
              <a:t>14) What is </a:t>
            </a:r>
            <a:r>
              <a:rPr lang="en-US" sz="2200" b="1" dirty="0" err="1"/>
              <a:t>deamonset</a:t>
            </a:r>
            <a:r>
              <a:rPr lang="en-US" sz="2200" b="1" dirty="0"/>
              <a:t>, </a:t>
            </a:r>
            <a:r>
              <a:rPr lang="en-US" sz="2200" b="1" dirty="0" err="1"/>
              <a:t>replicaset</a:t>
            </a:r>
            <a:r>
              <a:rPr lang="en-US" sz="2200" b="1" dirty="0"/>
              <a:t>, horizontal pod </a:t>
            </a:r>
            <a:r>
              <a:rPr lang="en-US" sz="2200" b="1" dirty="0" err="1"/>
              <a:t>autoscaler</a:t>
            </a:r>
            <a:br>
              <a:rPr lang="en-US" sz="2200" b="1" dirty="0"/>
            </a:br>
            <a:r>
              <a:rPr lang="en-US" sz="2200" b="1" dirty="0"/>
              <a:t>15) Write a manifest file of your own choice</a:t>
            </a:r>
            <a:br>
              <a:rPr lang="en-US" sz="2200" b="1" dirty="0"/>
            </a:br>
            <a:r>
              <a:rPr lang="en-US" sz="2200" b="1" dirty="0"/>
              <a:t>16) What is namespace and why we use it</a:t>
            </a:r>
            <a:br>
              <a:rPr lang="en-US" sz="2200" b="1" dirty="0"/>
            </a:br>
            <a:r>
              <a:rPr lang="en-US" sz="2200" b="1" dirty="0"/>
              <a:t>17) What are helm charts and uses</a:t>
            </a:r>
            <a:endParaRPr lang="en-US" sz="1600" b="1" dirty="0"/>
          </a:p>
        </p:txBody>
      </p:sp>
    </p:spTree>
    <p:extLst>
      <p:ext uri="{BB962C8B-B14F-4D97-AF65-F5344CB8AC3E}">
        <p14:creationId xmlns:p14="http://schemas.microsoft.com/office/powerpoint/2010/main" val="15302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2F49-4C37-EC44-842C-7DC0ECF55DFC}"/>
              </a:ext>
            </a:extLst>
          </p:cNvPr>
          <p:cNvSpPr>
            <a:spLocks noGrp="1"/>
          </p:cNvSpPr>
          <p:nvPr>
            <p:ph type="title"/>
          </p:nvPr>
        </p:nvSpPr>
        <p:spPr>
          <a:xfrm>
            <a:off x="838200" y="385675"/>
            <a:ext cx="10515600" cy="1325563"/>
          </a:xfrm>
        </p:spPr>
        <p:txBody>
          <a:bodyPr/>
          <a:lstStyle/>
          <a:p>
            <a:r>
              <a:rPr lang="en-US"/>
              <a:t>Kubernetes Architecture: </a:t>
            </a:r>
            <a:endParaRPr lang="en-US" dirty="0"/>
          </a:p>
        </p:txBody>
      </p:sp>
      <p:sp>
        <p:nvSpPr>
          <p:cNvPr id="6" name="TextBox 5">
            <a:extLst>
              <a:ext uri="{FF2B5EF4-FFF2-40B4-BE49-F238E27FC236}">
                <a16:creationId xmlns:a16="http://schemas.microsoft.com/office/drawing/2014/main" id="{035D87D8-BEA7-574A-A336-04D330B03608}"/>
              </a:ext>
            </a:extLst>
          </p:cNvPr>
          <p:cNvSpPr txBox="1"/>
          <p:nvPr/>
        </p:nvSpPr>
        <p:spPr>
          <a:xfrm>
            <a:off x="595901" y="1939247"/>
            <a:ext cx="2698017" cy="4247317"/>
          </a:xfrm>
          <a:prstGeom prst="rect">
            <a:avLst/>
          </a:prstGeom>
          <a:noFill/>
        </p:spPr>
        <p:txBody>
          <a:bodyPr wrap="square" rtlCol="0">
            <a:spAutoFit/>
          </a:bodyPr>
          <a:lstStyle/>
          <a:p>
            <a:r>
              <a:rPr lang="en-IN" dirty="0"/>
              <a:t>A Kubernetes cluster consists of a set of worker machines, called nodes, that run containerized applications. Every cluster has at least one worker node.</a:t>
            </a:r>
          </a:p>
          <a:p>
            <a:r>
              <a:rPr lang="en-IN" dirty="0"/>
              <a:t>The worker node(s) host the Pods that are the components of the application workload. The control pane manages the worker nodes and the Pods in the cluster.</a:t>
            </a:r>
          </a:p>
          <a:p>
            <a:endParaRPr lang="en-US" dirty="0"/>
          </a:p>
        </p:txBody>
      </p:sp>
      <p:pic>
        <p:nvPicPr>
          <p:cNvPr id="15" name="Picture 14" descr="Diagram&#10;&#10;Description automatically generated">
            <a:extLst>
              <a:ext uri="{FF2B5EF4-FFF2-40B4-BE49-F238E27FC236}">
                <a16:creationId xmlns:a16="http://schemas.microsoft.com/office/drawing/2014/main" id="{1DEB9BE2-DDE6-BC4A-AE18-36AC32DC95F5}"/>
              </a:ext>
            </a:extLst>
          </p:cNvPr>
          <p:cNvPicPr>
            <a:picLocks noChangeAspect="1"/>
          </p:cNvPicPr>
          <p:nvPr/>
        </p:nvPicPr>
        <p:blipFill>
          <a:blip r:embed="rId2"/>
          <a:stretch>
            <a:fillRect/>
          </a:stretch>
        </p:blipFill>
        <p:spPr>
          <a:xfrm>
            <a:off x="3737316" y="1745818"/>
            <a:ext cx="6753986" cy="4440746"/>
          </a:xfrm>
          <a:prstGeom prst="rect">
            <a:avLst/>
          </a:prstGeom>
        </p:spPr>
      </p:pic>
    </p:spTree>
    <p:extLst>
      <p:ext uri="{BB962C8B-B14F-4D97-AF65-F5344CB8AC3E}">
        <p14:creationId xmlns:p14="http://schemas.microsoft.com/office/powerpoint/2010/main" val="201453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4D4A-060C-3146-BD0E-830B6C1AC54E}"/>
              </a:ext>
            </a:extLst>
          </p:cNvPr>
          <p:cNvSpPr>
            <a:spLocks noGrp="1"/>
          </p:cNvSpPr>
          <p:nvPr>
            <p:ph type="title"/>
          </p:nvPr>
        </p:nvSpPr>
        <p:spPr/>
        <p:txBody>
          <a:bodyPr/>
          <a:lstStyle/>
          <a:p>
            <a:r>
              <a:rPr lang="en-US" dirty="0"/>
              <a:t>Components of Kubernetes:</a:t>
            </a:r>
          </a:p>
        </p:txBody>
      </p:sp>
      <p:sp>
        <p:nvSpPr>
          <p:cNvPr id="3" name="Content Placeholder 2">
            <a:extLst>
              <a:ext uri="{FF2B5EF4-FFF2-40B4-BE49-F238E27FC236}">
                <a16:creationId xmlns:a16="http://schemas.microsoft.com/office/drawing/2014/main" id="{92E07D1B-BA74-7F42-945D-D6A67988BA7C}"/>
              </a:ext>
            </a:extLst>
          </p:cNvPr>
          <p:cNvSpPr>
            <a:spLocks noGrp="1"/>
          </p:cNvSpPr>
          <p:nvPr>
            <p:ph idx="1"/>
          </p:nvPr>
        </p:nvSpPr>
        <p:spPr>
          <a:xfrm>
            <a:off x="838200" y="1825625"/>
            <a:ext cx="10515600" cy="4667250"/>
          </a:xfrm>
        </p:spPr>
        <p:txBody>
          <a:bodyPr>
            <a:noAutofit/>
          </a:bodyPr>
          <a:lstStyle/>
          <a:p>
            <a:r>
              <a:rPr lang="en-IN" sz="1800" b="1" dirty="0"/>
              <a:t>Master Node Components:</a:t>
            </a:r>
          </a:p>
          <a:p>
            <a:pPr marL="0" indent="0">
              <a:buNone/>
            </a:pPr>
            <a:r>
              <a:rPr lang="en-IN" sz="1800" b="1" dirty="0"/>
              <a:t>1. API Server 2. Controller Manager 3. ETCD 4. Scheduler</a:t>
            </a:r>
          </a:p>
          <a:p>
            <a:pPr marL="0" indent="0">
              <a:buNone/>
            </a:pPr>
            <a:r>
              <a:rPr lang="en-IN" sz="1800" b="1" dirty="0"/>
              <a:t>1) API Server:</a:t>
            </a:r>
            <a:endParaRPr lang="en-IN" sz="1800" dirty="0"/>
          </a:p>
          <a:p>
            <a:pPr marL="0" indent="0">
              <a:buNone/>
            </a:pPr>
            <a:r>
              <a:rPr lang="en-IN" sz="1800" dirty="0"/>
              <a:t>It is the front-end for the Kubernetes control plane.</a:t>
            </a:r>
          </a:p>
          <a:p>
            <a:pPr marL="0" indent="0">
              <a:buNone/>
            </a:pPr>
            <a:r>
              <a:rPr lang="en-IN" sz="1800" b="1" dirty="0"/>
              <a:t>2) Controller Manager:</a:t>
            </a:r>
            <a:r>
              <a:rPr lang="en-IN" sz="1800" dirty="0"/>
              <a:t> This is a component on the master that runs controllers.</a:t>
            </a:r>
          </a:p>
          <a:p>
            <a:r>
              <a:rPr lang="en-IN" sz="1800" b="1" dirty="0"/>
              <a:t>Node Controller:</a:t>
            </a:r>
            <a:r>
              <a:rPr lang="en-IN" sz="1800" dirty="0"/>
              <a:t> Responsible for noticing and responding when nodes go down.</a:t>
            </a:r>
          </a:p>
          <a:p>
            <a:r>
              <a:rPr lang="en-IN" sz="1800" b="1" dirty="0"/>
              <a:t>Replication Controller</a:t>
            </a:r>
            <a:r>
              <a:rPr lang="en-IN" sz="1800" dirty="0"/>
              <a:t>: Responsible for maintaining the correct number of pods for every replication controller object in the system.</a:t>
            </a:r>
          </a:p>
          <a:p>
            <a:r>
              <a:rPr lang="en-IN" sz="1800" b="1" dirty="0"/>
              <a:t>Endpoints Controller</a:t>
            </a:r>
            <a:r>
              <a:rPr lang="en-IN" sz="1800" dirty="0"/>
              <a:t>: Populates the Endpoints object (that is, it joins Services and Pods).</a:t>
            </a:r>
          </a:p>
          <a:p>
            <a:r>
              <a:rPr lang="en-IN" sz="1800" b="1" dirty="0"/>
              <a:t>Service Account and Token Controllers:</a:t>
            </a:r>
            <a:r>
              <a:rPr lang="en-IN" sz="1800" dirty="0"/>
              <a:t> Create default accounts and API access tokens for new namespaces.</a:t>
            </a:r>
          </a:p>
          <a:p>
            <a:pPr marL="0" indent="0">
              <a:buNone/>
            </a:pPr>
            <a:r>
              <a:rPr lang="en-IN" sz="1800" dirty="0"/>
              <a:t>3) </a:t>
            </a:r>
            <a:r>
              <a:rPr lang="en-IN" sz="1800" b="1" dirty="0"/>
              <a:t>ETCD</a:t>
            </a:r>
            <a:r>
              <a:rPr lang="en-IN" sz="1800" dirty="0"/>
              <a:t>: Consistent and highly-available key value store used as Kubernetes' backing store for all cluster data.</a:t>
            </a:r>
          </a:p>
          <a:p>
            <a:pPr marL="0" indent="0">
              <a:buNone/>
            </a:pPr>
            <a:r>
              <a:rPr lang="en-IN" sz="1800" dirty="0"/>
              <a:t>4) </a:t>
            </a:r>
            <a:r>
              <a:rPr lang="en-IN" sz="1800" b="1" dirty="0" err="1"/>
              <a:t>kube</a:t>
            </a:r>
            <a:r>
              <a:rPr lang="en-IN" sz="1800" b="1" dirty="0"/>
              <a:t>-scheduler - </a:t>
            </a:r>
            <a:r>
              <a:rPr lang="en-IN" sz="1800" dirty="0"/>
              <a:t>Control plane component that watches for newly created Pods with no assigned node, and selects a node for them to run on.</a:t>
            </a:r>
          </a:p>
          <a:p>
            <a:pPr marL="0" indent="0">
              <a:buNone/>
            </a:pPr>
            <a:endParaRPr lang="en-IN" sz="1800" dirty="0"/>
          </a:p>
          <a:p>
            <a:pPr marL="0" indent="0">
              <a:buNone/>
            </a:pPr>
            <a:endParaRPr lang="en-IN" sz="1800" dirty="0"/>
          </a:p>
          <a:p>
            <a:pPr marL="0" indent="0">
              <a:buNone/>
            </a:pPr>
            <a:br>
              <a:rPr lang="en-IN" sz="1800" dirty="0"/>
            </a:br>
            <a:endParaRPr lang="en-IN" sz="1800" dirty="0"/>
          </a:p>
          <a:p>
            <a:pPr marL="0" indent="0">
              <a:buNone/>
            </a:pPr>
            <a:endParaRPr lang="en-US" sz="1800" dirty="0"/>
          </a:p>
        </p:txBody>
      </p:sp>
    </p:spTree>
    <p:extLst>
      <p:ext uri="{BB962C8B-B14F-4D97-AF65-F5344CB8AC3E}">
        <p14:creationId xmlns:p14="http://schemas.microsoft.com/office/powerpoint/2010/main" val="290491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17A-DCAF-2E44-AA6B-657AA2DF9A80}"/>
              </a:ext>
            </a:extLst>
          </p:cNvPr>
          <p:cNvSpPr>
            <a:spLocks noGrp="1"/>
          </p:cNvSpPr>
          <p:nvPr>
            <p:ph type="ctrTitle"/>
          </p:nvPr>
        </p:nvSpPr>
        <p:spPr>
          <a:xfrm>
            <a:off x="1524000" y="397149"/>
            <a:ext cx="9144000" cy="885113"/>
          </a:xfrm>
        </p:spPr>
        <p:txBody>
          <a:bodyPr>
            <a:normAutofit fontScale="90000"/>
          </a:bodyPr>
          <a:lstStyle/>
          <a:p>
            <a:r>
              <a:rPr lang="en-US" dirty="0"/>
              <a:t>Node Components</a:t>
            </a:r>
          </a:p>
        </p:txBody>
      </p:sp>
      <p:sp>
        <p:nvSpPr>
          <p:cNvPr id="3" name="Subtitle 2">
            <a:extLst>
              <a:ext uri="{FF2B5EF4-FFF2-40B4-BE49-F238E27FC236}">
                <a16:creationId xmlns:a16="http://schemas.microsoft.com/office/drawing/2014/main" id="{555016D3-E462-D242-9F99-17B070DAF5B1}"/>
              </a:ext>
            </a:extLst>
          </p:cNvPr>
          <p:cNvSpPr>
            <a:spLocks noGrp="1"/>
          </p:cNvSpPr>
          <p:nvPr>
            <p:ph type="subTitle" idx="1"/>
          </p:nvPr>
        </p:nvSpPr>
        <p:spPr>
          <a:xfrm>
            <a:off x="1524000" y="1720685"/>
            <a:ext cx="9144000" cy="4837770"/>
          </a:xfrm>
        </p:spPr>
        <p:txBody>
          <a:bodyPr>
            <a:normAutofit/>
          </a:bodyPr>
          <a:lstStyle/>
          <a:p>
            <a:pPr algn="l"/>
            <a:r>
              <a:rPr lang="en-IN" sz="1800" dirty="0"/>
              <a:t>Node components run on every node, maintaining running pods and providing the Kubernetes runtime environment</a:t>
            </a:r>
          </a:p>
          <a:p>
            <a:pPr algn="l"/>
            <a:r>
              <a:rPr lang="en-IN" sz="1800" dirty="0"/>
              <a:t>1) </a:t>
            </a:r>
            <a:r>
              <a:rPr lang="en-IN" sz="1800" b="1" dirty="0"/>
              <a:t>Kubelet</a:t>
            </a:r>
            <a:r>
              <a:rPr lang="en-IN" sz="1800" dirty="0"/>
              <a:t> - An agent that runs on each node in the cluster. It makes sure that containers are running in a Pod.</a:t>
            </a:r>
          </a:p>
          <a:p>
            <a:pPr algn="l"/>
            <a:r>
              <a:rPr lang="en-IN" sz="1800" dirty="0"/>
              <a:t>The </a:t>
            </a:r>
            <a:r>
              <a:rPr lang="en-IN" sz="1800" dirty="0" err="1"/>
              <a:t>kubelet</a:t>
            </a:r>
            <a:r>
              <a:rPr lang="en-IN" sz="1800" dirty="0"/>
              <a:t> takes a set of </a:t>
            </a:r>
            <a:r>
              <a:rPr lang="en-IN" sz="1800" dirty="0" err="1"/>
              <a:t>PodSpecs</a:t>
            </a:r>
            <a:r>
              <a:rPr lang="en-IN" sz="1800" dirty="0"/>
              <a:t> that are provided through various mechanisms and ensures that the containers described in those </a:t>
            </a:r>
            <a:r>
              <a:rPr lang="en-IN" sz="1800" dirty="0" err="1"/>
              <a:t>PodSpecs</a:t>
            </a:r>
            <a:r>
              <a:rPr lang="en-IN" sz="1800" dirty="0"/>
              <a:t> are running and healthy. The </a:t>
            </a:r>
            <a:r>
              <a:rPr lang="en-IN" sz="1800" dirty="0" err="1"/>
              <a:t>kubelet</a:t>
            </a:r>
            <a:r>
              <a:rPr lang="en-IN" sz="1800" dirty="0"/>
              <a:t> doesn't manage containers which were not created by Kubernetes.</a:t>
            </a:r>
          </a:p>
          <a:p>
            <a:pPr algn="l"/>
            <a:r>
              <a:rPr lang="en-IN" sz="1800" dirty="0"/>
              <a:t>2)</a:t>
            </a:r>
            <a:r>
              <a:rPr lang="en-IN" sz="1800" b="1" dirty="0" err="1"/>
              <a:t>kube</a:t>
            </a:r>
            <a:r>
              <a:rPr lang="en-IN" sz="1800" b="1" dirty="0"/>
              <a:t>-proxy</a:t>
            </a:r>
            <a:r>
              <a:rPr lang="en-IN" sz="1800" dirty="0"/>
              <a:t> - </a:t>
            </a:r>
            <a:r>
              <a:rPr lang="en-IN" sz="1800" dirty="0" err="1"/>
              <a:t>kube</a:t>
            </a:r>
            <a:r>
              <a:rPr lang="en-IN" sz="1800" dirty="0"/>
              <a:t>-proxy is a network proxy that runs on each node in your cluster, implementing part of the Kubernetes Service concept. </a:t>
            </a:r>
            <a:r>
              <a:rPr lang="en-IN" sz="1800" dirty="0" err="1"/>
              <a:t>Kube</a:t>
            </a:r>
            <a:r>
              <a:rPr lang="en-IN" sz="1800" dirty="0"/>
              <a:t>-proxy maintains network rules on nodes. These network rules allow network communication to your Pods from network sessions inside or outside of your cluster.</a:t>
            </a:r>
          </a:p>
          <a:p>
            <a:pPr algn="l"/>
            <a:r>
              <a:rPr lang="en-IN" sz="1800" dirty="0"/>
              <a:t>3)</a:t>
            </a:r>
            <a:r>
              <a:rPr lang="en-IN" sz="1800" b="1" dirty="0"/>
              <a:t>Container runtime </a:t>
            </a:r>
            <a:r>
              <a:rPr lang="en-IN" sz="1800" dirty="0"/>
              <a:t>- The container runtime is the software that is responsible for running containers.</a:t>
            </a:r>
          </a:p>
          <a:p>
            <a:pPr algn="l"/>
            <a:br>
              <a:rPr lang="en-IN" sz="1800" dirty="0"/>
            </a:br>
            <a:endParaRPr lang="en-US" sz="1800" dirty="0"/>
          </a:p>
        </p:txBody>
      </p:sp>
    </p:spTree>
    <p:extLst>
      <p:ext uri="{BB962C8B-B14F-4D97-AF65-F5344CB8AC3E}">
        <p14:creationId xmlns:p14="http://schemas.microsoft.com/office/powerpoint/2010/main" val="252289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4DEF-BC11-9D43-B180-77994D0D0E07}"/>
              </a:ext>
            </a:extLst>
          </p:cNvPr>
          <p:cNvSpPr>
            <a:spLocks noGrp="1"/>
          </p:cNvSpPr>
          <p:nvPr>
            <p:ph type="ctrTitle"/>
          </p:nvPr>
        </p:nvSpPr>
        <p:spPr>
          <a:xfrm>
            <a:off x="1524000" y="92349"/>
            <a:ext cx="9144000" cy="916644"/>
          </a:xfrm>
        </p:spPr>
        <p:txBody>
          <a:bodyPr>
            <a:normAutofit/>
          </a:bodyPr>
          <a:lstStyle/>
          <a:p>
            <a:r>
              <a:rPr lang="en-US" sz="5400" dirty="0"/>
              <a:t>Manifest File Components:</a:t>
            </a:r>
          </a:p>
        </p:txBody>
      </p:sp>
      <p:pic>
        <p:nvPicPr>
          <p:cNvPr id="5" name="Picture 4">
            <a:extLst>
              <a:ext uri="{FF2B5EF4-FFF2-40B4-BE49-F238E27FC236}">
                <a16:creationId xmlns:a16="http://schemas.microsoft.com/office/drawing/2014/main" id="{97D4548F-A36B-6541-9E6B-D7AFD5DBF554}"/>
              </a:ext>
            </a:extLst>
          </p:cNvPr>
          <p:cNvPicPr>
            <a:picLocks noChangeAspect="1"/>
          </p:cNvPicPr>
          <p:nvPr/>
        </p:nvPicPr>
        <p:blipFill>
          <a:blip r:embed="rId2"/>
          <a:stretch>
            <a:fillRect/>
          </a:stretch>
        </p:blipFill>
        <p:spPr>
          <a:xfrm>
            <a:off x="4850204" y="1569398"/>
            <a:ext cx="6794500" cy="4187716"/>
          </a:xfrm>
          <a:prstGeom prst="rect">
            <a:avLst/>
          </a:prstGeom>
        </p:spPr>
      </p:pic>
      <p:sp>
        <p:nvSpPr>
          <p:cNvPr id="3" name="Subtitle 2">
            <a:extLst>
              <a:ext uri="{FF2B5EF4-FFF2-40B4-BE49-F238E27FC236}">
                <a16:creationId xmlns:a16="http://schemas.microsoft.com/office/drawing/2014/main" id="{5C696C2A-9C35-8A40-9B8E-3EC7A762A992}"/>
              </a:ext>
            </a:extLst>
          </p:cNvPr>
          <p:cNvSpPr>
            <a:spLocks noGrp="1"/>
          </p:cNvSpPr>
          <p:nvPr>
            <p:ph type="subTitle" idx="1"/>
          </p:nvPr>
        </p:nvSpPr>
        <p:spPr>
          <a:xfrm>
            <a:off x="-9895" y="2190652"/>
            <a:ext cx="4860099" cy="2569238"/>
          </a:xfrm>
        </p:spPr>
        <p:txBody>
          <a:bodyPr>
            <a:normAutofit/>
          </a:bodyPr>
          <a:lstStyle/>
          <a:p>
            <a:pPr lvl="0"/>
            <a:r>
              <a:rPr lang="en-US" dirty="0" err="1">
                <a:solidFill>
                  <a:prstClr val="black"/>
                </a:solidFill>
              </a:rPr>
              <a:t>apiversion</a:t>
            </a:r>
            <a:endParaRPr lang="en-US" dirty="0">
              <a:solidFill>
                <a:prstClr val="black"/>
              </a:solidFill>
            </a:endParaRPr>
          </a:p>
          <a:p>
            <a:pPr lvl="0"/>
            <a:r>
              <a:rPr lang="en-US" dirty="0">
                <a:solidFill>
                  <a:prstClr val="black"/>
                </a:solidFill>
              </a:rPr>
              <a:t>Kind</a:t>
            </a:r>
          </a:p>
          <a:p>
            <a:pPr lvl="0"/>
            <a:r>
              <a:rPr lang="en-US" dirty="0">
                <a:solidFill>
                  <a:prstClr val="black"/>
                </a:solidFill>
              </a:rPr>
              <a:t>Metadata</a:t>
            </a:r>
          </a:p>
          <a:p>
            <a:pPr lvl="0"/>
            <a:r>
              <a:rPr lang="en-US" dirty="0">
                <a:solidFill>
                  <a:prstClr val="black"/>
                </a:solidFill>
              </a:rPr>
              <a:t>Spec</a:t>
            </a:r>
          </a:p>
          <a:p>
            <a:pPr lvl="0"/>
            <a:r>
              <a:rPr lang="en-US" dirty="0">
                <a:solidFill>
                  <a:prstClr val="black"/>
                </a:solidFill>
              </a:rPr>
              <a:t>File name : </a:t>
            </a:r>
            <a:r>
              <a:rPr lang="en-IN" dirty="0" err="1"/>
              <a:t>nginx-deployment.yaml</a:t>
            </a:r>
            <a:endParaRPr lang="en-US" dirty="0">
              <a:solidFill>
                <a:prstClr val="black"/>
              </a:solidFill>
            </a:endParaRPr>
          </a:p>
          <a:p>
            <a:pPr lvl="0"/>
            <a:endParaRPr lang="en-US" dirty="0">
              <a:solidFill>
                <a:prstClr val="black"/>
              </a:solidFill>
            </a:endParaRPr>
          </a:p>
        </p:txBody>
      </p:sp>
    </p:spTree>
    <p:extLst>
      <p:ext uri="{BB962C8B-B14F-4D97-AF65-F5344CB8AC3E}">
        <p14:creationId xmlns:p14="http://schemas.microsoft.com/office/powerpoint/2010/main" val="148957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B619-6878-AA45-981E-5035C142BBC7}"/>
              </a:ext>
            </a:extLst>
          </p:cNvPr>
          <p:cNvSpPr>
            <a:spLocks noGrp="1"/>
          </p:cNvSpPr>
          <p:nvPr>
            <p:ph type="ctrTitle"/>
          </p:nvPr>
        </p:nvSpPr>
        <p:spPr>
          <a:xfrm>
            <a:off x="0" y="256784"/>
            <a:ext cx="9144000" cy="924418"/>
          </a:xfrm>
        </p:spPr>
        <p:txBody>
          <a:bodyPr/>
          <a:lstStyle/>
          <a:p>
            <a:r>
              <a:rPr lang="en-US" dirty="0"/>
              <a:t>Service components:</a:t>
            </a:r>
          </a:p>
        </p:txBody>
      </p:sp>
      <p:sp>
        <p:nvSpPr>
          <p:cNvPr id="3" name="Subtitle 2">
            <a:extLst>
              <a:ext uri="{FF2B5EF4-FFF2-40B4-BE49-F238E27FC236}">
                <a16:creationId xmlns:a16="http://schemas.microsoft.com/office/drawing/2014/main" id="{8E8E7724-2DC1-AC4D-B03D-041F5682FC64}"/>
              </a:ext>
            </a:extLst>
          </p:cNvPr>
          <p:cNvSpPr>
            <a:spLocks noGrp="1"/>
          </p:cNvSpPr>
          <p:nvPr>
            <p:ph type="subTitle" idx="1"/>
          </p:nvPr>
        </p:nvSpPr>
        <p:spPr>
          <a:xfrm>
            <a:off x="246345" y="1791222"/>
            <a:ext cx="6868439" cy="4809994"/>
          </a:xfrm>
        </p:spPr>
        <p:txBody>
          <a:bodyPr>
            <a:normAutofit/>
          </a:bodyPr>
          <a:lstStyle/>
          <a:p>
            <a:pPr algn="l"/>
            <a:r>
              <a:rPr lang="en-IN" sz="1900" dirty="0"/>
              <a:t>Kubernetes </a:t>
            </a:r>
            <a:r>
              <a:rPr lang="en-IN" sz="1900" dirty="0" err="1"/>
              <a:t>ServiceTypes</a:t>
            </a:r>
            <a:r>
              <a:rPr lang="en-IN" sz="1900" dirty="0"/>
              <a:t> allow you to specify what kind of Service you want. The default is </a:t>
            </a:r>
            <a:r>
              <a:rPr lang="en-IN" sz="1900" dirty="0" err="1"/>
              <a:t>ClusterIP</a:t>
            </a:r>
            <a:r>
              <a:rPr lang="en-IN" sz="1900" dirty="0"/>
              <a:t>.</a:t>
            </a:r>
          </a:p>
          <a:p>
            <a:pPr algn="l"/>
            <a:r>
              <a:rPr lang="en-IN" sz="1900" dirty="0"/>
              <a:t>Type values and their </a:t>
            </a:r>
            <a:r>
              <a:rPr lang="en-IN" sz="1900" dirty="0" err="1"/>
              <a:t>behaviors</a:t>
            </a:r>
            <a:r>
              <a:rPr lang="en-IN" sz="1900" dirty="0"/>
              <a:t> are:</a:t>
            </a:r>
          </a:p>
          <a:p>
            <a:pPr algn="l"/>
            <a:r>
              <a:rPr lang="en-IN" sz="1900" b="1" dirty="0" err="1"/>
              <a:t>ClusterIP</a:t>
            </a:r>
            <a:r>
              <a:rPr lang="en-IN" sz="1900" dirty="0"/>
              <a:t>: Exposes the Service on a cluster-internal IP. Choosing this value makes the Service only reachable from within the cluster. This is the default </a:t>
            </a:r>
            <a:r>
              <a:rPr lang="en-IN" sz="1900" dirty="0" err="1"/>
              <a:t>ServiceType</a:t>
            </a:r>
            <a:r>
              <a:rPr lang="en-IN" sz="1900" dirty="0"/>
              <a:t>.(To talk to other nodes in the cluster)</a:t>
            </a:r>
          </a:p>
          <a:p>
            <a:pPr algn="l"/>
            <a:r>
              <a:rPr lang="en-IN" sz="1900" b="1" dirty="0" err="1"/>
              <a:t>NodePort</a:t>
            </a:r>
            <a:r>
              <a:rPr lang="en-IN" sz="1900" dirty="0"/>
              <a:t>: Exposes the Service on each Node's IP at a static port (the </a:t>
            </a:r>
            <a:r>
              <a:rPr lang="en-IN" sz="1900" dirty="0" err="1"/>
              <a:t>NodePort</a:t>
            </a:r>
            <a:r>
              <a:rPr lang="en-IN" sz="1900" dirty="0"/>
              <a:t>). A </a:t>
            </a:r>
            <a:r>
              <a:rPr lang="en-IN" sz="1900" dirty="0" err="1"/>
              <a:t>ClusterIP</a:t>
            </a:r>
            <a:r>
              <a:rPr lang="en-IN" sz="1900" dirty="0"/>
              <a:t> Service, to which the </a:t>
            </a:r>
            <a:r>
              <a:rPr lang="en-IN" sz="1900" dirty="0" err="1"/>
              <a:t>NodePort</a:t>
            </a:r>
            <a:r>
              <a:rPr lang="en-IN" sz="1900" dirty="0"/>
              <a:t> Service routes, is automatically created. You'll be able to contact the </a:t>
            </a:r>
            <a:r>
              <a:rPr lang="en-IN" sz="1900" dirty="0" err="1"/>
              <a:t>NodePort</a:t>
            </a:r>
            <a:r>
              <a:rPr lang="en-IN" sz="1900" dirty="0"/>
              <a:t> Service, from outside the cluster, by requesting &lt;</a:t>
            </a:r>
            <a:r>
              <a:rPr lang="en-IN" sz="1900" dirty="0" err="1"/>
              <a:t>NodeIP</a:t>
            </a:r>
            <a:r>
              <a:rPr lang="en-IN" sz="1900" dirty="0"/>
              <a:t>&gt;:&lt;</a:t>
            </a:r>
            <a:r>
              <a:rPr lang="en-IN" sz="1900" dirty="0" err="1"/>
              <a:t>NodePort</a:t>
            </a:r>
            <a:r>
              <a:rPr lang="en-IN" sz="1900" dirty="0"/>
              <a:t>&gt;. (The </a:t>
            </a:r>
            <a:r>
              <a:rPr lang="en-IN" sz="1900" dirty="0" err="1"/>
              <a:t>entrpoint</a:t>
            </a:r>
            <a:r>
              <a:rPr lang="en-IN" sz="1900" dirty="0"/>
              <a:t> for node)</a:t>
            </a:r>
          </a:p>
          <a:p>
            <a:pPr algn="l"/>
            <a:endParaRPr lang="en-US" dirty="0"/>
          </a:p>
        </p:txBody>
      </p:sp>
      <p:pic>
        <p:nvPicPr>
          <p:cNvPr id="6" name="Picture 5">
            <a:extLst>
              <a:ext uri="{FF2B5EF4-FFF2-40B4-BE49-F238E27FC236}">
                <a16:creationId xmlns:a16="http://schemas.microsoft.com/office/drawing/2014/main" id="{9A59E9D9-2038-D94C-B57F-BD13D57E1283}"/>
              </a:ext>
            </a:extLst>
          </p:cNvPr>
          <p:cNvPicPr>
            <a:picLocks noChangeAspect="1"/>
          </p:cNvPicPr>
          <p:nvPr/>
        </p:nvPicPr>
        <p:blipFill>
          <a:blip r:embed="rId2"/>
          <a:stretch>
            <a:fillRect/>
          </a:stretch>
        </p:blipFill>
        <p:spPr>
          <a:xfrm>
            <a:off x="7641020" y="1310838"/>
            <a:ext cx="3919201" cy="2199618"/>
          </a:xfrm>
          <a:prstGeom prst="rect">
            <a:avLst/>
          </a:prstGeom>
        </p:spPr>
      </p:pic>
    </p:spTree>
    <p:extLst>
      <p:ext uri="{BB962C8B-B14F-4D97-AF65-F5344CB8AC3E}">
        <p14:creationId xmlns:p14="http://schemas.microsoft.com/office/powerpoint/2010/main" val="56318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09B8-F971-9540-B978-9B9ECC218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22B0B-EB83-1245-BD59-5A2C1D48B7B4}"/>
              </a:ext>
            </a:extLst>
          </p:cNvPr>
          <p:cNvSpPr>
            <a:spLocks noGrp="1"/>
          </p:cNvSpPr>
          <p:nvPr>
            <p:ph idx="1"/>
          </p:nvPr>
        </p:nvSpPr>
        <p:spPr>
          <a:xfrm>
            <a:off x="838200" y="1825625"/>
            <a:ext cx="4332890" cy="4028637"/>
          </a:xfrm>
        </p:spPr>
        <p:txBody>
          <a:bodyPr>
            <a:normAutofit fontScale="77500" lnSpcReduction="20000"/>
          </a:bodyPr>
          <a:lstStyle/>
          <a:p>
            <a:r>
              <a:rPr lang="en-IN" b="1" dirty="0" err="1"/>
              <a:t>LoadBalancer</a:t>
            </a:r>
            <a:r>
              <a:rPr lang="en-IN" dirty="0"/>
              <a:t>: Exposes the Service externally using a cloud provider's load balancer. </a:t>
            </a:r>
            <a:r>
              <a:rPr lang="en-IN" dirty="0" err="1"/>
              <a:t>NodePort</a:t>
            </a:r>
            <a:r>
              <a:rPr lang="en-IN" dirty="0"/>
              <a:t> and </a:t>
            </a:r>
            <a:r>
              <a:rPr lang="en-IN" dirty="0" err="1"/>
              <a:t>ClusterIP</a:t>
            </a:r>
            <a:r>
              <a:rPr lang="en-IN" dirty="0"/>
              <a:t> Services, to which the external load balancer routes, are automatically created.</a:t>
            </a:r>
          </a:p>
          <a:p>
            <a:r>
              <a:rPr lang="en-IN" b="1" dirty="0" err="1"/>
              <a:t>Externalname</a:t>
            </a:r>
            <a:r>
              <a:rPr lang="en-IN" dirty="0"/>
              <a:t>: Maps the Service to the contents of the </a:t>
            </a:r>
            <a:r>
              <a:rPr lang="en-IN" dirty="0" err="1"/>
              <a:t>externalName</a:t>
            </a:r>
            <a:r>
              <a:rPr lang="en-IN" dirty="0"/>
              <a:t> field (e.g. </a:t>
            </a:r>
            <a:r>
              <a:rPr lang="en-IN" dirty="0" err="1"/>
              <a:t>foo.bar.example.com</a:t>
            </a:r>
            <a:r>
              <a:rPr lang="en-IN" dirty="0"/>
              <a:t>), by returning a CNAME record with its value. No proxying of any kind is set up.</a:t>
            </a:r>
            <a:br>
              <a:rPr lang="en-IN" dirty="0"/>
            </a:br>
            <a:endParaRPr lang="en-IN" dirty="0"/>
          </a:p>
          <a:p>
            <a:endParaRPr lang="en-US" dirty="0"/>
          </a:p>
        </p:txBody>
      </p:sp>
      <p:pic>
        <p:nvPicPr>
          <p:cNvPr id="4" name="Picture 3">
            <a:extLst>
              <a:ext uri="{FF2B5EF4-FFF2-40B4-BE49-F238E27FC236}">
                <a16:creationId xmlns:a16="http://schemas.microsoft.com/office/drawing/2014/main" id="{7E32A013-34B6-D044-B395-E2201AB7E2CA}"/>
              </a:ext>
            </a:extLst>
          </p:cNvPr>
          <p:cNvPicPr>
            <a:picLocks noChangeAspect="1"/>
          </p:cNvPicPr>
          <p:nvPr/>
        </p:nvPicPr>
        <p:blipFill>
          <a:blip r:embed="rId2"/>
          <a:stretch>
            <a:fillRect/>
          </a:stretch>
        </p:blipFill>
        <p:spPr>
          <a:xfrm>
            <a:off x="7579400" y="1825625"/>
            <a:ext cx="3453008" cy="2567175"/>
          </a:xfrm>
          <a:prstGeom prst="rect">
            <a:avLst/>
          </a:prstGeom>
        </p:spPr>
      </p:pic>
    </p:spTree>
    <p:extLst>
      <p:ext uri="{BB962C8B-B14F-4D97-AF65-F5344CB8AC3E}">
        <p14:creationId xmlns:p14="http://schemas.microsoft.com/office/powerpoint/2010/main" val="177967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E8576-E818-C44C-8BDC-851C5966B12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Routing In kubernetes</a:t>
            </a:r>
          </a:p>
        </p:txBody>
      </p:sp>
      <p:pic>
        <p:nvPicPr>
          <p:cNvPr id="7" name="Content Placeholder 6" descr="Diagram&#10;&#10;Description automatically generated">
            <a:extLst>
              <a:ext uri="{FF2B5EF4-FFF2-40B4-BE49-F238E27FC236}">
                <a16:creationId xmlns:a16="http://schemas.microsoft.com/office/drawing/2014/main" id="{82743813-114D-444A-83C4-DFA349F89800}"/>
              </a:ext>
            </a:extLst>
          </p:cNvPr>
          <p:cNvPicPr>
            <a:picLocks noGrp="1" noChangeAspect="1"/>
          </p:cNvPicPr>
          <p:nvPr>
            <p:ph idx="1"/>
          </p:nvPr>
        </p:nvPicPr>
        <p:blipFill>
          <a:blip r:embed="rId2"/>
          <a:stretch>
            <a:fillRect/>
          </a:stretch>
        </p:blipFill>
        <p:spPr>
          <a:xfrm>
            <a:off x="4545879" y="1136528"/>
            <a:ext cx="3425609" cy="2183825"/>
          </a:xfrm>
          <a:prstGeom prst="rect">
            <a:avLst/>
          </a:prstGeom>
        </p:spPr>
      </p:pic>
      <p:pic>
        <p:nvPicPr>
          <p:cNvPr id="10" name="Picture 9" descr="Diagram&#10;&#10;Description automatically generated">
            <a:extLst>
              <a:ext uri="{FF2B5EF4-FFF2-40B4-BE49-F238E27FC236}">
                <a16:creationId xmlns:a16="http://schemas.microsoft.com/office/drawing/2014/main" id="{D013EAFC-4CC1-CF42-B0F9-D64563121FA3}"/>
              </a:ext>
            </a:extLst>
          </p:cNvPr>
          <p:cNvPicPr>
            <a:picLocks noChangeAspect="1"/>
          </p:cNvPicPr>
          <p:nvPr/>
        </p:nvPicPr>
        <p:blipFill>
          <a:blip r:embed="rId3"/>
          <a:stretch>
            <a:fillRect/>
          </a:stretch>
        </p:blipFill>
        <p:spPr>
          <a:xfrm>
            <a:off x="8383537" y="1557356"/>
            <a:ext cx="3433324" cy="1682328"/>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D37A02DE-0CE2-5D4F-A9A0-90DCDC0CF33D}"/>
              </a:ext>
            </a:extLst>
          </p:cNvPr>
          <p:cNvPicPr>
            <a:picLocks noChangeAspect="1"/>
          </p:cNvPicPr>
          <p:nvPr/>
        </p:nvPicPr>
        <p:blipFill>
          <a:blip r:embed="rId4"/>
          <a:stretch>
            <a:fillRect/>
          </a:stretch>
        </p:blipFill>
        <p:spPr>
          <a:xfrm>
            <a:off x="605748" y="477749"/>
            <a:ext cx="3208103" cy="3997637"/>
          </a:xfrm>
          <a:prstGeom prst="rect">
            <a:avLst/>
          </a:prstGeom>
        </p:spPr>
      </p:pic>
      <p:cxnSp>
        <p:nvCxnSpPr>
          <p:cNvPr id="23"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9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DF0F-7636-474C-9480-8AD241011206}"/>
              </a:ext>
            </a:extLst>
          </p:cNvPr>
          <p:cNvSpPr>
            <a:spLocks noGrp="1"/>
          </p:cNvSpPr>
          <p:nvPr>
            <p:ph type="ctrTitle"/>
          </p:nvPr>
        </p:nvSpPr>
        <p:spPr>
          <a:xfrm>
            <a:off x="1524000" y="1122363"/>
            <a:ext cx="9144000" cy="1046679"/>
          </a:xfrm>
        </p:spPr>
        <p:txBody>
          <a:bodyPr/>
          <a:lstStyle/>
          <a:p>
            <a:r>
              <a:rPr lang="en-US" dirty="0"/>
              <a:t>Kubernetes Commands</a:t>
            </a:r>
          </a:p>
        </p:txBody>
      </p:sp>
      <p:sp>
        <p:nvSpPr>
          <p:cNvPr id="3" name="Subtitle 2">
            <a:extLst>
              <a:ext uri="{FF2B5EF4-FFF2-40B4-BE49-F238E27FC236}">
                <a16:creationId xmlns:a16="http://schemas.microsoft.com/office/drawing/2014/main" id="{AF63B061-3BF5-DE42-AA2C-CC285AA06307}"/>
              </a:ext>
            </a:extLst>
          </p:cNvPr>
          <p:cNvSpPr>
            <a:spLocks noGrp="1"/>
          </p:cNvSpPr>
          <p:nvPr>
            <p:ph type="subTitle" idx="1"/>
          </p:nvPr>
        </p:nvSpPr>
        <p:spPr>
          <a:xfrm>
            <a:off x="1524000" y="2477386"/>
            <a:ext cx="9144000" cy="4380614"/>
          </a:xfrm>
        </p:spPr>
        <p:txBody>
          <a:bodyPr/>
          <a:lstStyle/>
          <a:p>
            <a:pPr marL="457200" indent="-457200" algn="l">
              <a:buAutoNum type="arabicParenR"/>
            </a:pPr>
            <a:r>
              <a:rPr lang="en-US" dirty="0" err="1"/>
              <a:t>Kubectl</a:t>
            </a:r>
            <a:r>
              <a:rPr lang="en-US" dirty="0"/>
              <a:t> create deploy my-</a:t>
            </a:r>
            <a:r>
              <a:rPr lang="en-US" dirty="0" err="1"/>
              <a:t>nginx</a:t>
            </a:r>
            <a:r>
              <a:rPr lang="en-US" dirty="0"/>
              <a:t> –image=</a:t>
            </a:r>
            <a:r>
              <a:rPr lang="en-US" dirty="0" err="1"/>
              <a:t>nginx</a:t>
            </a:r>
            <a:r>
              <a:rPr lang="en-US" dirty="0"/>
              <a:t> –dry-run=client –o </a:t>
            </a:r>
            <a:r>
              <a:rPr lang="en-US" dirty="0" err="1"/>
              <a:t>yaml</a:t>
            </a:r>
            <a:r>
              <a:rPr lang="en-US" dirty="0"/>
              <a:t> &gt; </a:t>
            </a:r>
            <a:r>
              <a:rPr lang="en-US" dirty="0" err="1"/>
              <a:t>mynginx.yaml</a:t>
            </a:r>
            <a:endParaRPr lang="en-US" dirty="0"/>
          </a:p>
          <a:p>
            <a:pPr marL="457200" indent="-457200" algn="l">
              <a:buAutoNum type="arabicParenR"/>
            </a:pPr>
            <a:r>
              <a:rPr lang="en-US" dirty="0" err="1"/>
              <a:t>Kubectl</a:t>
            </a:r>
            <a:r>
              <a:rPr lang="en-US" dirty="0"/>
              <a:t> get pods</a:t>
            </a:r>
          </a:p>
          <a:p>
            <a:pPr marL="457200" indent="-457200" algn="l">
              <a:buAutoNum type="arabicParenR"/>
            </a:pPr>
            <a:r>
              <a:rPr lang="en-US" dirty="0" err="1"/>
              <a:t>Kubectl</a:t>
            </a:r>
            <a:r>
              <a:rPr lang="en-US" dirty="0"/>
              <a:t> get namespace</a:t>
            </a:r>
          </a:p>
          <a:p>
            <a:pPr marL="457200" indent="-457200" algn="l">
              <a:buAutoNum type="arabicParenR"/>
            </a:pPr>
            <a:r>
              <a:rPr lang="en-US" dirty="0" err="1"/>
              <a:t>Kubectl</a:t>
            </a:r>
            <a:r>
              <a:rPr lang="en-US" dirty="0"/>
              <a:t> create ns </a:t>
            </a:r>
            <a:r>
              <a:rPr lang="en-US" dirty="0" err="1"/>
              <a:t>mydev</a:t>
            </a:r>
            <a:endParaRPr lang="en-US" dirty="0"/>
          </a:p>
          <a:p>
            <a:pPr marL="457200" indent="-457200" algn="l">
              <a:buAutoNum type="arabicParenR"/>
            </a:pPr>
            <a:r>
              <a:rPr lang="en-US" dirty="0" err="1"/>
              <a:t>Kubectl</a:t>
            </a:r>
            <a:r>
              <a:rPr lang="en-US" dirty="0"/>
              <a:t> create –f </a:t>
            </a:r>
            <a:r>
              <a:rPr lang="en-US" dirty="0" err="1"/>
              <a:t>pod.yaml</a:t>
            </a:r>
            <a:endParaRPr lang="en-US" dirty="0"/>
          </a:p>
          <a:p>
            <a:pPr marL="457200" indent="-457200" algn="l">
              <a:buAutoNum type="arabicParenR"/>
            </a:pPr>
            <a:r>
              <a:rPr lang="en-US" dirty="0" err="1"/>
              <a:t>Kubectl</a:t>
            </a:r>
            <a:r>
              <a:rPr lang="en-US" dirty="0"/>
              <a:t> describe svc </a:t>
            </a:r>
            <a:r>
              <a:rPr lang="en-US" dirty="0" err="1"/>
              <a:t>nginx</a:t>
            </a:r>
            <a:endParaRPr lang="en-US" dirty="0"/>
          </a:p>
          <a:p>
            <a:pPr marL="457200" indent="-457200" algn="l">
              <a:buAutoNum type="arabicParenR"/>
            </a:pPr>
            <a:r>
              <a:rPr lang="en-US" dirty="0" err="1"/>
              <a:t>Kubectl</a:t>
            </a:r>
            <a:r>
              <a:rPr lang="en-US" dirty="0"/>
              <a:t> exec -it pod1 bash</a:t>
            </a:r>
          </a:p>
          <a:p>
            <a:pPr marL="457200" indent="-457200" algn="l">
              <a:buAutoNum type="arabicParenR"/>
            </a:pPr>
            <a:endParaRPr lang="en-US" dirty="0"/>
          </a:p>
          <a:p>
            <a:pPr marL="457200" indent="-457200" algn="l">
              <a:buAutoNum type="arabicParenR"/>
            </a:pPr>
            <a:endParaRPr lang="en-US" dirty="0"/>
          </a:p>
        </p:txBody>
      </p:sp>
    </p:spTree>
    <p:extLst>
      <p:ext uri="{BB962C8B-B14F-4D97-AF65-F5344CB8AC3E}">
        <p14:creationId xmlns:p14="http://schemas.microsoft.com/office/powerpoint/2010/main" val="236075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865</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Kubernetes Session 4</vt:lpstr>
      <vt:lpstr>Kubernetes Architecture: </vt:lpstr>
      <vt:lpstr>Components of Kubernetes:</vt:lpstr>
      <vt:lpstr>Node Components</vt:lpstr>
      <vt:lpstr>Manifest File Components:</vt:lpstr>
      <vt:lpstr>Service components:</vt:lpstr>
      <vt:lpstr>PowerPoint Presentation</vt:lpstr>
      <vt:lpstr>Routing In kubernetes</vt:lpstr>
      <vt:lpstr>Kubernetes Commands</vt:lpstr>
      <vt:lpstr>Kubernetes IQ: 1) What is the architecture of kubernetes 2) What does control manager, etcd, scheduler, API server do 3) What is a manifest file and what are the components of it 4) What is node affinity, pod afiinity , taint toleration 5) What is node port, cluster ip 6) What is persitant volumes and why we use it 7) Describe what is pod and what is pod lifecycle 8) What are the components on master and worked node 9) What is ingress controller 10) What are types of services in kuberntes 11) How one pod talks with other pod 12) How the pod healthcheck is done(describe rediness, livesness) 13) How the monitoring is done(integration on Prometheus and grafana) 14) What is deamonset, replicaset, horizontal pod autoscaler 15) Write a manifest file of your own choice 16) What is namespace and why we use it 17) What are helm charts and uses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Session 1</dc:title>
  <dc:creator>Praveen Singampalli</dc:creator>
  <cp:lastModifiedBy>Praveen Singampalli</cp:lastModifiedBy>
  <cp:revision>15</cp:revision>
  <dcterms:created xsi:type="dcterms:W3CDTF">2021-11-29T02:24:18Z</dcterms:created>
  <dcterms:modified xsi:type="dcterms:W3CDTF">2022-07-03T11:55:32Z</dcterms:modified>
</cp:coreProperties>
</file>