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Basics to Advanced Concepts</a:t>
            </a:r>
          </a:p>
          <a:p>
            <a:r>
              <a:t>Sukhdayal Dhanday</a:t>
            </a:r>
          </a:p>
          <a:p>
            <a:r>
              <a:t>[Current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dirty="0"/>
              <a:t>Minicomputers (Midrange Computers)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/>
              <a:t>-</a:t>
            </a:r>
            <a:r>
              <a:rPr lang="en-US" dirty="0"/>
              <a:t> </a:t>
            </a:r>
            <a:r>
              <a:rPr dirty="0"/>
              <a:t>More powerful than microcomputers.</a:t>
            </a:r>
          </a:p>
          <a:p>
            <a:pPr marL="0" indent="0" algn="just">
              <a:buNone/>
            </a:pPr>
            <a:r>
              <a:rPr dirty="0"/>
              <a:t>- Used for specific tasks in small to medium-sized businesses.</a:t>
            </a:r>
          </a:p>
          <a:p>
            <a:pPr marL="0" indent="0" algn="just">
              <a:buNone/>
            </a:pPr>
            <a:r>
              <a:rPr dirty="0"/>
              <a:t>- Examples: Managing databases, industrial processes.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Mainframe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/>
              <a:t>- Large, powerful systems.</a:t>
            </a:r>
          </a:p>
          <a:p>
            <a:pPr marL="0" indent="0" algn="just">
              <a:buNone/>
            </a:pPr>
            <a:r>
              <a:rPr dirty="0"/>
              <a:t>- Used for bulk data processing in large organizations.</a:t>
            </a:r>
          </a:p>
          <a:p>
            <a:pPr marL="0" indent="0" algn="just">
              <a:buNone/>
            </a:pPr>
            <a:r>
              <a:rPr dirty="0"/>
              <a:t>- Support hundreds or thousands of users simultaneously.</a:t>
            </a:r>
          </a:p>
          <a:p>
            <a:pPr marL="0" indent="0" algn="just">
              <a:buNone/>
            </a:pPr>
            <a:r>
              <a:rPr dirty="0"/>
              <a:t>- Examples: Census data, enterprise resource planning.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Most powerful in terms of processing capacity.</a:t>
            </a:r>
          </a:p>
          <a:p>
            <a:pPr marL="0" indent="0">
              <a:buNone/>
            </a:pPr>
            <a:r>
              <a:rPr dirty="0"/>
              <a:t>- Used for complex tasks: weather forecasting, scientific simulations, nuclear research, cryptography.</a:t>
            </a:r>
          </a:p>
          <a:p>
            <a:pPr marL="0" indent="0">
              <a:buNone/>
            </a:pPr>
            <a:r>
              <a:rPr dirty="0"/>
              <a:t>- Example: IBM Watson, Google DeepMind.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Small computers embedded in other devices.</a:t>
            </a:r>
          </a:p>
          <a:p>
            <a:pPr marL="0" indent="0">
              <a:buNone/>
            </a:pPr>
            <a:r>
              <a:rPr dirty="0"/>
              <a:t>- Control specific functions in appliances, automobiles, medical devices.</a:t>
            </a:r>
          </a:p>
          <a:p>
            <a:pPr marL="0" indent="0">
              <a:buNone/>
            </a:pPr>
            <a:r>
              <a:rPr dirty="0"/>
              <a:t>- Examples: Appliances, embedded systems in electronics.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Generations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1. First Generation (1940-1956) </a:t>
            </a:r>
            <a:endParaRPr lang="en-US" b="1" dirty="0"/>
          </a:p>
          <a:p>
            <a:pPr marL="0" indent="0">
              <a:buNone/>
            </a:pPr>
            <a:r>
              <a:rPr b="1" dirty="0"/>
              <a:t>2. Second Generation (1956-1963) </a:t>
            </a:r>
            <a:endParaRPr lang="en-US" b="1" dirty="0"/>
          </a:p>
          <a:p>
            <a:pPr marL="0" indent="0">
              <a:buNone/>
            </a:pPr>
            <a:r>
              <a:rPr b="1" dirty="0"/>
              <a:t>3. Third Generation (1964-1971)</a:t>
            </a:r>
            <a:endParaRPr dirty="0"/>
          </a:p>
          <a:p>
            <a:pPr marL="0" indent="0">
              <a:buNone/>
            </a:pPr>
            <a:r>
              <a:rPr b="1" dirty="0"/>
              <a:t>4. Fourth Generation (1971-Present)</a:t>
            </a:r>
            <a:endParaRPr dirty="0"/>
          </a:p>
          <a:p>
            <a:pPr marL="0" indent="0">
              <a:buNone/>
            </a:pPr>
            <a:r>
              <a:rPr b="1" dirty="0"/>
              <a:t>5. Fifth Generation (Present and Beyond)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Generation (1940-1956)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Technology:</a:t>
            </a:r>
            <a:r>
              <a:rPr dirty="0"/>
              <a:t> Vacuum tubes</a:t>
            </a:r>
          </a:p>
          <a:p>
            <a:pPr marL="0" indent="0">
              <a:buNone/>
            </a:pPr>
            <a:r>
              <a:rPr b="1" dirty="0"/>
              <a:t>Characteristics:</a:t>
            </a:r>
            <a:r>
              <a:rPr dirty="0"/>
              <a:t> Large, power-hungry, machine language programming</a:t>
            </a:r>
          </a:p>
          <a:p>
            <a:pPr marL="0" indent="0">
              <a:buNone/>
            </a:pPr>
            <a:r>
              <a:rPr b="1" dirty="0"/>
              <a:t>Examples: </a:t>
            </a:r>
            <a:r>
              <a:rPr dirty="0"/>
              <a:t>ENIAC, UNIVAC 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Generation (1956-1963)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Technology:</a:t>
            </a:r>
            <a:r>
              <a:rPr dirty="0"/>
              <a:t> Transistors</a:t>
            </a:r>
          </a:p>
          <a:p>
            <a:pPr marL="0" indent="0">
              <a:buNone/>
            </a:pPr>
            <a:r>
              <a:rPr b="1" dirty="0"/>
              <a:t>Characteristics:</a:t>
            </a:r>
            <a:r>
              <a:rPr dirty="0"/>
              <a:t> Smaller, more reliable, assembly and high-level languages</a:t>
            </a:r>
          </a:p>
          <a:p>
            <a:pPr marL="0" indent="0">
              <a:buNone/>
            </a:pPr>
            <a:r>
              <a:rPr b="1" dirty="0"/>
              <a:t>Examples:</a:t>
            </a:r>
            <a:r>
              <a:rPr dirty="0"/>
              <a:t> IBM 7094, CDC 1604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Generation (1964-1971)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Technology:</a:t>
            </a:r>
            <a:r>
              <a:rPr dirty="0"/>
              <a:t> Integrated Circuits</a:t>
            </a:r>
          </a:p>
          <a:p>
            <a:pPr marL="0" indent="0">
              <a:buNone/>
            </a:pPr>
            <a:r>
              <a:rPr b="1" dirty="0"/>
              <a:t>Characteristics:</a:t>
            </a:r>
            <a:r>
              <a:rPr dirty="0"/>
              <a:t> Smaller, powerful, operating systems, high-level languages</a:t>
            </a:r>
          </a:p>
          <a:p>
            <a:pPr marL="0" indent="0">
              <a:buNone/>
            </a:pPr>
            <a:r>
              <a:rPr b="1" dirty="0"/>
              <a:t>Examples:</a:t>
            </a:r>
            <a:r>
              <a:rPr dirty="0"/>
              <a:t> IBM 360 series, PDP-8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Fourth Generation (1971-Present)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Technology:</a:t>
            </a:r>
            <a:r>
              <a:rPr dirty="0"/>
              <a:t> Microprocessors</a:t>
            </a:r>
          </a:p>
          <a:p>
            <a:pPr marL="0" indent="0">
              <a:buNone/>
            </a:pPr>
            <a:r>
              <a:rPr b="1" dirty="0"/>
              <a:t>Characteristics: </a:t>
            </a:r>
            <a:r>
              <a:rPr dirty="0"/>
              <a:t>Smaller, affordable, PCs, user-friendly software</a:t>
            </a:r>
          </a:p>
          <a:p>
            <a:pPr marL="0" indent="0">
              <a:buNone/>
            </a:pPr>
            <a:r>
              <a:rPr b="1" dirty="0"/>
              <a:t>Examples:</a:t>
            </a:r>
            <a:r>
              <a:rPr dirty="0"/>
              <a:t> Intel 4004, Apple II, IBM PC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Fifth Generation (Present and Beyond)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Technology:</a:t>
            </a:r>
            <a:r>
              <a:rPr dirty="0"/>
              <a:t> AI, nanotechnology, quantum computing</a:t>
            </a:r>
          </a:p>
          <a:p>
            <a:pPr marL="0" indent="0">
              <a:buNone/>
            </a:pPr>
            <a:r>
              <a:rPr b="1" dirty="0"/>
              <a:t>Characteristics:</a:t>
            </a:r>
            <a:r>
              <a:rPr dirty="0"/>
              <a:t> AI, natural language input, learning, parallel processing</a:t>
            </a:r>
          </a:p>
          <a:p>
            <a:pPr marL="0" indent="0">
              <a:buNone/>
            </a:pPr>
            <a:r>
              <a:rPr b="1" dirty="0"/>
              <a:t>Examples:</a:t>
            </a:r>
            <a:r>
              <a:rPr dirty="0"/>
              <a:t> IBM Watson, Google DeepMind, quantum computers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A machine that can store, process, and display information.</a:t>
            </a:r>
          </a:p>
          <a:p>
            <a:pPr algn="just"/>
            <a:r>
              <a:rPr dirty="0"/>
              <a:t>Performs tasks like playing games, writing documents, searching the internet, and helping with homework.</a:t>
            </a:r>
          </a:p>
          <a:p>
            <a:pPr algn="just"/>
            <a:r>
              <a:rPr dirty="0"/>
              <a:t>Acts as a super-smart helper for various tasks quickly and accurately.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Computers are versatile tools for various tasks.</a:t>
            </a:r>
          </a:p>
          <a:p>
            <a:pPr marL="0" indent="0">
              <a:buNone/>
            </a:pPr>
            <a:r>
              <a:rPr dirty="0"/>
              <a:t>Evolved through five generations, each with significant advancements.</a:t>
            </a:r>
          </a:p>
          <a:p>
            <a:pPr marL="0" indent="0">
              <a:buNone/>
            </a:pPr>
            <a:r>
              <a:rPr dirty="0"/>
              <a:t>Classification based on size and capability serves different needs.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the audience for their attention.</a:t>
            </a:r>
          </a:p>
          <a:p>
            <a:r>
              <a:t>Provide contact information for further questions.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Typing papers</a:t>
            </a:r>
          </a:p>
          <a:p>
            <a:r>
              <a:rPr dirty="0"/>
              <a:t>- Browsing websites</a:t>
            </a:r>
          </a:p>
          <a:p>
            <a:r>
              <a:rPr dirty="0"/>
              <a:t>- Watching videos</a:t>
            </a:r>
          </a:p>
          <a:p>
            <a:r>
              <a:rPr dirty="0"/>
              <a:t>- Chatting with friends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Powerful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Super-fast calculator</a:t>
            </a:r>
          </a:p>
          <a:p>
            <a:r>
              <a:rPr dirty="0"/>
              <a:t>Plays games, shows movies</a:t>
            </a:r>
          </a:p>
          <a:p>
            <a:r>
              <a:rPr dirty="0"/>
              <a:t>Assists in learning</a:t>
            </a:r>
          </a:p>
          <a:p>
            <a:r>
              <a:t>Connects </a:t>
            </a:r>
            <a:r>
              <a:rPr dirty="0"/>
              <a:t>people globally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Form (Backronym)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22" y="126590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dirty="0"/>
              <a:t>C: Common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O: Operating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M: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P: Particularly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U: Used for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T: Technical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E: Education 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R: Research</a:t>
            </a:r>
          </a:p>
          <a:p>
            <a:pPr marL="0" indent="0">
              <a:buNone/>
            </a:pPr>
            <a:r>
              <a:rPr dirty="0"/>
              <a:t>Note: This is a creative, unofficial backronym.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The Computer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1. Input:</a:t>
            </a:r>
            <a:r>
              <a:rPr dirty="0"/>
              <a:t> Receiving data/instructions (keyboard, mouse, microphone, camera).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Processing:</a:t>
            </a:r>
            <a:r>
              <a:rPr lang="en-US" dirty="0"/>
              <a:t> CPU transforms input data.</a:t>
            </a:r>
          </a:p>
          <a:p>
            <a:pPr marL="0" indent="0">
              <a:buNone/>
            </a:pPr>
            <a:r>
              <a:rPr b="1" dirty="0"/>
              <a:t>3. Output:</a:t>
            </a:r>
            <a:r>
              <a:rPr dirty="0"/>
              <a:t> Displaying results (screen, printer, speakers).</a:t>
            </a:r>
          </a:p>
          <a:p>
            <a:pPr marL="0" indent="0">
              <a:buNone/>
            </a:pPr>
            <a:r>
              <a:rPr b="1" dirty="0"/>
              <a:t>4. Storage:</a:t>
            </a:r>
            <a:r>
              <a:rPr dirty="0"/>
              <a:t> Saving data (hard drives, SSDs, USB flash drives).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b="1" dirty="0"/>
              <a:t>Understanding the Process</a:t>
            </a:r>
            <a:r>
              <a:rPr lang="en-US" b="1" dirty="0"/>
              <a:t>: Chef Analogy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277"/>
            <a:ext cx="8229600" cy="3539614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1. Input:</a:t>
            </a:r>
            <a:r>
              <a:rPr dirty="0"/>
              <a:t> Recipe and ingredients</a:t>
            </a:r>
          </a:p>
          <a:p>
            <a:pPr marL="0" indent="0">
              <a:buNone/>
            </a:pPr>
            <a:r>
              <a:rPr b="1" dirty="0"/>
              <a:t>2. Processing:</a:t>
            </a:r>
            <a:r>
              <a:rPr dirty="0"/>
              <a:t> Chef follows the recipe</a:t>
            </a:r>
          </a:p>
          <a:p>
            <a:pPr marL="0" indent="0">
              <a:buNone/>
            </a:pPr>
            <a:r>
              <a:rPr b="1" dirty="0"/>
              <a:t>3. Output:</a:t>
            </a:r>
            <a:r>
              <a:rPr dirty="0"/>
              <a:t> Finished meal</a:t>
            </a:r>
          </a:p>
          <a:p>
            <a:pPr marL="0" indent="0">
              <a:buNone/>
            </a:pPr>
            <a:r>
              <a:rPr b="1" dirty="0"/>
              <a:t>4. Storage:</a:t>
            </a:r>
            <a:r>
              <a:rPr dirty="0"/>
              <a:t> Leftovers in the fridge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Classifications by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b="1" dirty="0"/>
              <a:t>Microcomputers:</a:t>
            </a:r>
            <a:r>
              <a:rPr dirty="0"/>
              <a:t> Desktops, Laptops, Tablets, Smartphones</a:t>
            </a:r>
          </a:p>
          <a:p>
            <a:pPr marL="0" indent="0" algn="just">
              <a:buNone/>
            </a:pPr>
            <a:r>
              <a:rPr b="1" dirty="0"/>
              <a:t>Minicomputers:</a:t>
            </a:r>
            <a:r>
              <a:rPr dirty="0"/>
              <a:t> Used in small to medium-sized businesses</a:t>
            </a:r>
          </a:p>
          <a:p>
            <a:pPr marL="0" indent="0" algn="just">
              <a:buNone/>
            </a:pPr>
            <a:r>
              <a:rPr b="1" dirty="0"/>
              <a:t>Mainframe Computers:</a:t>
            </a:r>
            <a:r>
              <a:rPr dirty="0"/>
              <a:t> Large organizations for bulk data processing</a:t>
            </a:r>
          </a:p>
          <a:p>
            <a:pPr marL="0" indent="0" algn="just">
              <a:buNone/>
            </a:pPr>
            <a:r>
              <a:rPr b="1" dirty="0"/>
              <a:t>Supercomputers:</a:t>
            </a:r>
            <a:r>
              <a:rPr dirty="0"/>
              <a:t> Complex tasks requiring immense computational power</a:t>
            </a:r>
          </a:p>
          <a:p>
            <a:pPr marL="0" indent="0" algn="just">
              <a:buNone/>
            </a:pPr>
            <a:r>
              <a:rPr b="1" dirty="0"/>
              <a:t>Microcontrollers:</a:t>
            </a:r>
            <a:r>
              <a:rPr dirty="0"/>
              <a:t> Embedded in other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Desktop Computers:</a:t>
            </a:r>
            <a:r>
              <a:rPr dirty="0"/>
              <a:t> Personal use, fixed location.</a:t>
            </a:r>
          </a:p>
          <a:p>
            <a:pPr marL="0" indent="0">
              <a:buNone/>
            </a:pPr>
            <a:r>
              <a:rPr b="1" dirty="0"/>
              <a:t>Laptop Computers:</a:t>
            </a:r>
            <a:r>
              <a:rPr dirty="0"/>
              <a:t> Portable, combines components of desktop.</a:t>
            </a:r>
          </a:p>
          <a:p>
            <a:pPr marL="0" indent="0">
              <a:buNone/>
            </a:pPr>
            <a:r>
              <a:rPr b="1" dirty="0"/>
              <a:t>Tablets:</a:t>
            </a:r>
            <a:r>
              <a:rPr dirty="0"/>
              <a:t> Touchscreen, smaller than laptops.</a:t>
            </a:r>
          </a:p>
          <a:p>
            <a:pPr marL="0" indent="0">
              <a:buNone/>
            </a:pPr>
            <a:r>
              <a:rPr b="1" dirty="0"/>
              <a:t>Smartphones:</a:t>
            </a:r>
            <a:r>
              <a:rPr dirty="0"/>
              <a:t> Advanced computing capabilities, mobile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667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Understanding Computers</vt:lpstr>
      <vt:lpstr>What is a Computer?</vt:lpstr>
      <vt:lpstr>Basic Functions</vt:lpstr>
      <vt:lpstr>A Powerful Tool</vt:lpstr>
      <vt:lpstr>Full Form (Backronym)</vt:lpstr>
      <vt:lpstr>The Computer Process</vt:lpstr>
      <vt:lpstr>Understanding the Process: Chef Analogy</vt:lpstr>
      <vt:lpstr>Classifications by Size</vt:lpstr>
      <vt:lpstr>Microcomputers</vt:lpstr>
      <vt:lpstr>Minicomputers (Midrange Computers)</vt:lpstr>
      <vt:lpstr>Mainframe Computers</vt:lpstr>
      <vt:lpstr>Supercomputers</vt:lpstr>
      <vt:lpstr>Microcontrollers</vt:lpstr>
      <vt:lpstr>Generations of Computers</vt:lpstr>
      <vt:lpstr>First Generation (1940-1956)</vt:lpstr>
      <vt:lpstr>Second Generation (1956-1963)</vt:lpstr>
      <vt:lpstr>Third Generation (1964-1971)</vt:lpstr>
      <vt:lpstr>Fourth Generation (1971-Present)</vt:lpstr>
      <vt:lpstr>Fifth Generation (Present and Beyond)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4</cp:revision>
  <dcterms:created xsi:type="dcterms:W3CDTF">2013-01-27T09:14:16Z</dcterms:created>
  <dcterms:modified xsi:type="dcterms:W3CDTF">2024-07-22T08:34:27Z</dcterms:modified>
  <cp:category/>
</cp:coreProperties>
</file>