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Memory and Storage in Computer Systems</a:t>
            </a:r>
          </a:p>
        </p:txBody>
      </p:sp>
      <p:sp>
        <p:nvSpPr>
          <p:cNvPr id="3" name="Subtitle 2"/>
          <p:cNvSpPr>
            <a:spLocks noGrp="1"/>
          </p:cNvSpPr>
          <p:nvPr>
            <p:ph type="subTitle" idx="1"/>
          </p:nvPr>
        </p:nvSpPr>
        <p:spPr/>
        <p:txBody>
          <a:bodyPr/>
          <a:lstStyle/>
          <a:p>
            <a:r>
              <a:t>An overview of Primary and Secondary Memory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Primary Memory</a:t>
            </a:r>
          </a:p>
        </p:txBody>
      </p:sp>
      <p:sp>
        <p:nvSpPr>
          <p:cNvPr id="3" name="Content Placeholder 2"/>
          <p:cNvSpPr>
            <a:spLocks noGrp="1"/>
          </p:cNvSpPr>
          <p:nvPr>
            <p:ph idx="1"/>
          </p:nvPr>
        </p:nvSpPr>
        <p:spPr/>
        <p:txBody>
          <a:bodyPr>
            <a:noAutofit/>
          </a:bodyPr>
          <a:lstStyle/>
          <a:p>
            <a:pPr marL="0" indent="0" algn="just">
              <a:buNone/>
            </a:pPr>
            <a:r>
              <a:rPr sz="2800" b="1" dirty="0"/>
              <a:t>Primary memory,</a:t>
            </a:r>
            <a:r>
              <a:rPr sz="2800" dirty="0"/>
              <a:t> or main memory, is directly accessible by the CPU and is used to store data and programs that are actively being used. It is faster than secondary memory and includes:</a:t>
            </a:r>
          </a:p>
          <a:p>
            <a:pPr algn="just"/>
            <a:r>
              <a:rPr sz="2800" b="1" dirty="0"/>
              <a:t>Volatility:</a:t>
            </a:r>
            <a:r>
              <a:rPr sz="2800" dirty="0"/>
              <a:t> Loses content when power is turned off.</a:t>
            </a:r>
          </a:p>
          <a:p>
            <a:pPr algn="just"/>
            <a:r>
              <a:rPr sz="2800" b="1" dirty="0"/>
              <a:t>Speed:</a:t>
            </a:r>
            <a:r>
              <a:rPr sz="2800" dirty="0"/>
              <a:t> Fast access times.</a:t>
            </a:r>
          </a:p>
          <a:p>
            <a:pPr algn="just"/>
            <a:r>
              <a:rPr sz="2800" b="1" dirty="0"/>
              <a:t>Cost:</a:t>
            </a:r>
            <a:r>
              <a:rPr sz="2800" dirty="0"/>
              <a:t> Expensive per unit of data stored.</a:t>
            </a:r>
          </a:p>
          <a:p>
            <a:pPr algn="just"/>
            <a:r>
              <a:rPr sz="2800" b="1" dirty="0"/>
              <a:t>Types:</a:t>
            </a:r>
            <a:r>
              <a:rPr sz="2800" dirty="0"/>
              <a:t> RAM (volatile), ROM (non-volatile).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Secondary Memory</a:t>
            </a:r>
          </a:p>
        </p:txBody>
      </p:sp>
      <p:sp>
        <p:nvSpPr>
          <p:cNvPr id="3" name="Content Placeholder 2"/>
          <p:cNvSpPr>
            <a:spLocks noGrp="1"/>
          </p:cNvSpPr>
          <p:nvPr>
            <p:ph idx="1"/>
          </p:nvPr>
        </p:nvSpPr>
        <p:spPr/>
        <p:txBody>
          <a:bodyPr>
            <a:noAutofit/>
          </a:bodyPr>
          <a:lstStyle/>
          <a:p>
            <a:pPr marL="0" indent="0">
              <a:buNone/>
            </a:pPr>
            <a:r>
              <a:rPr sz="2800" b="1" dirty="0"/>
              <a:t>Secondary memory</a:t>
            </a:r>
            <a:r>
              <a:rPr sz="2800" dirty="0"/>
              <a:t> is used for long-term data storage and is non-volatile. It retains data without power and includes:</a:t>
            </a:r>
          </a:p>
          <a:p>
            <a:r>
              <a:rPr sz="2800" b="1" dirty="0"/>
              <a:t>Non-volatility:</a:t>
            </a:r>
            <a:r>
              <a:rPr sz="2800" dirty="0"/>
              <a:t> Retains data when turned off.</a:t>
            </a:r>
          </a:p>
          <a:p>
            <a:r>
              <a:rPr sz="2800" b="1" dirty="0"/>
              <a:t>Capacity:</a:t>
            </a:r>
            <a:r>
              <a:rPr sz="2800" dirty="0"/>
              <a:t> Higher storage capacity than primary memory.</a:t>
            </a:r>
          </a:p>
          <a:p>
            <a:r>
              <a:rPr sz="2800" b="1" dirty="0"/>
              <a:t>Cost:</a:t>
            </a:r>
            <a:r>
              <a:rPr sz="2800" dirty="0"/>
              <a:t> Cheaper per unit of storage.</a:t>
            </a:r>
          </a:p>
          <a:p>
            <a:r>
              <a:rPr sz="2800" b="1" dirty="0"/>
              <a:t>Types:</a:t>
            </a:r>
            <a:r>
              <a:rPr sz="2800" dirty="0"/>
              <a:t> HDDs, SSDs, Optical Disks, Flash Drives.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511E25-35F1-304F-9F8C-3729BCB123E8}"/>
              </a:ext>
            </a:extLst>
          </p:cNvPr>
          <p:cNvPicPr>
            <a:picLocks noChangeAspect="1"/>
          </p:cNvPicPr>
          <p:nvPr/>
        </p:nvPicPr>
        <p:blipFill>
          <a:blip r:embed="rId2"/>
          <a:stretch>
            <a:fillRect/>
          </a:stretch>
        </p:blipFill>
        <p:spPr>
          <a:xfrm>
            <a:off x="366037" y="388433"/>
            <a:ext cx="8411925" cy="6081133"/>
          </a:xfrm>
          <a:prstGeom prst="rect">
            <a:avLst/>
          </a:prstGeom>
          <a:ln w="38100">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847367"/>
          </a:xfrm>
        </p:spPr>
        <p:txBody>
          <a:bodyPr/>
          <a:lstStyle/>
          <a:p>
            <a:r>
              <a:rPr lang="en-US" dirty="0"/>
              <a:t>RAM (Random Access Memory)</a:t>
            </a:r>
            <a:endParaRPr dirty="0"/>
          </a:p>
        </p:txBody>
      </p:sp>
      <p:sp>
        <p:nvSpPr>
          <p:cNvPr id="3" name="Content Placeholder 2"/>
          <p:cNvSpPr>
            <a:spLocks noGrp="1"/>
          </p:cNvSpPr>
          <p:nvPr>
            <p:ph idx="1"/>
          </p:nvPr>
        </p:nvSpPr>
        <p:spPr>
          <a:xfrm>
            <a:off x="457200" y="1256071"/>
            <a:ext cx="8229600" cy="4761271"/>
          </a:xfrm>
        </p:spPr>
        <p:txBody>
          <a:bodyPr>
            <a:noAutofit/>
          </a:bodyPr>
          <a:lstStyle/>
          <a:p>
            <a:pPr marL="0" indent="0" algn="just">
              <a:buNone/>
            </a:pPr>
            <a:r>
              <a:rPr lang="en-US" sz="2000" b="1" dirty="0"/>
              <a:t>RAM</a:t>
            </a:r>
            <a:r>
              <a:rPr lang="en-US" sz="2000" dirty="0"/>
              <a:t> is a type of computer memory that is used to store data and machine code currently being used. RAM allows data items to be read or written in almost the same amount of time irrespective of the physical location of data inside the memory, which is why it's called "random access." Here are some key points about RAM:</a:t>
            </a:r>
          </a:p>
          <a:p>
            <a:pPr marL="0" indent="0" algn="just">
              <a:buNone/>
            </a:pPr>
            <a:endParaRPr lang="en-US" sz="2000" dirty="0"/>
          </a:p>
          <a:p>
            <a:pPr algn="just">
              <a:buFont typeface="Arial" panose="020B0604020202020204" pitchFamily="34" charset="0"/>
              <a:buChar char="•"/>
            </a:pPr>
            <a:r>
              <a:rPr lang="en-US" sz="2000" b="1" dirty="0"/>
              <a:t>Volatility</a:t>
            </a:r>
            <a:r>
              <a:rPr lang="en-US" sz="2000" dirty="0"/>
              <a:t>: RAM is volatile, which means it loses its data when the device is turned off.</a:t>
            </a:r>
          </a:p>
          <a:p>
            <a:pPr algn="just">
              <a:buFont typeface="Arial" panose="020B0604020202020204" pitchFamily="34" charset="0"/>
              <a:buChar char="•"/>
            </a:pPr>
            <a:r>
              <a:rPr lang="en-US" sz="2000" b="1" dirty="0"/>
              <a:t>Speed</a:t>
            </a:r>
            <a:r>
              <a:rPr lang="en-US" sz="2000" dirty="0"/>
              <a:t>: It provides high-speed data access and is much faster than secondary storage devices. This speed is essential for the efficient processing of tasks by the CPU.</a:t>
            </a:r>
          </a:p>
          <a:p>
            <a:pPr algn="just">
              <a:buFont typeface="Arial" panose="020B0604020202020204" pitchFamily="34" charset="0"/>
              <a:buChar char="•"/>
            </a:pPr>
            <a:r>
              <a:rPr lang="en-US" sz="2000" b="1" dirty="0"/>
              <a:t>Use</a:t>
            </a:r>
            <a:r>
              <a:rPr lang="en-US" sz="2000" dirty="0"/>
              <a:t>: It is used as the main memory in a computer to hold the operating system, application programs, and data in current use so that they can be quickly reached by the device's processor.</a:t>
            </a:r>
          </a:p>
          <a:p>
            <a:pPr marL="0" indent="0" algn="just">
              <a:buNone/>
            </a:pPr>
            <a:endParaRPr sz="2000" dirty="0"/>
          </a:p>
        </p:txBody>
      </p:sp>
    </p:spTree>
    <p:extLst>
      <p:ext uri="{BB962C8B-B14F-4D97-AF65-F5344CB8AC3E}">
        <p14:creationId xmlns:p14="http://schemas.microsoft.com/office/powerpoint/2010/main" val="8427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847367"/>
          </a:xfrm>
        </p:spPr>
        <p:txBody>
          <a:bodyPr/>
          <a:lstStyle/>
          <a:p>
            <a:r>
              <a:rPr lang="en-US" dirty="0"/>
              <a:t>ROM (Read-Only Memory)</a:t>
            </a:r>
            <a:endParaRPr dirty="0"/>
          </a:p>
        </p:txBody>
      </p:sp>
      <p:sp>
        <p:nvSpPr>
          <p:cNvPr id="3" name="Content Placeholder 2"/>
          <p:cNvSpPr>
            <a:spLocks noGrp="1"/>
          </p:cNvSpPr>
          <p:nvPr>
            <p:ph idx="1"/>
          </p:nvPr>
        </p:nvSpPr>
        <p:spPr>
          <a:xfrm>
            <a:off x="457200" y="1256071"/>
            <a:ext cx="8229600" cy="4761271"/>
          </a:xfrm>
        </p:spPr>
        <p:txBody>
          <a:bodyPr>
            <a:noAutofit/>
          </a:bodyPr>
          <a:lstStyle/>
          <a:p>
            <a:pPr marL="0" indent="0" algn="just">
              <a:buNone/>
            </a:pPr>
            <a:r>
              <a:rPr lang="en-US" sz="2400" b="1" dirty="0"/>
              <a:t>ROM</a:t>
            </a:r>
            <a:r>
              <a:rPr lang="en-US" sz="2400" dirty="0"/>
              <a:t> is a type of non-volatile memory used in computers and other electronic devices. Data stored in ROM cannot be electronically modified after the manufacture of the memory device. Here are some important aspects of ROM:</a:t>
            </a:r>
          </a:p>
          <a:p>
            <a:pPr algn="just">
              <a:buFont typeface="Arial" panose="020B0604020202020204" pitchFamily="34" charset="0"/>
              <a:buChar char="•"/>
            </a:pPr>
            <a:r>
              <a:rPr lang="en-US" sz="2400" b="1" dirty="0"/>
              <a:t>Non-volatility</a:t>
            </a:r>
            <a:r>
              <a:rPr lang="en-US" sz="2400" dirty="0"/>
              <a:t>: Unlike RAM, ROM retains its data even when the computer is turned off.</a:t>
            </a:r>
          </a:p>
          <a:p>
            <a:pPr algn="just">
              <a:buFont typeface="Arial" panose="020B0604020202020204" pitchFamily="34" charset="0"/>
              <a:buChar char="•"/>
            </a:pPr>
            <a:r>
              <a:rPr lang="en-US" sz="2400" b="1" dirty="0"/>
              <a:t>Contents</a:t>
            </a:r>
            <a:r>
              <a:rPr lang="en-US" sz="2400" dirty="0"/>
              <a:t>: Typically, it contains the bootloader or firmware, which is essential for booting the device.</a:t>
            </a:r>
          </a:p>
          <a:p>
            <a:pPr algn="just">
              <a:buFont typeface="Arial" panose="020B0604020202020204" pitchFamily="34" charset="0"/>
              <a:buChar char="•"/>
            </a:pPr>
            <a:r>
              <a:rPr lang="en-US" sz="2400" b="1" dirty="0"/>
              <a:t>Speed</a:t>
            </a:r>
            <a:r>
              <a:rPr lang="en-US" sz="2400" dirty="0"/>
              <a:t>: While ROM is slower than RAM, it is stable and immutable, making it crucial for storing software that is rarely changed but frequently read, such as the system BIOS.</a:t>
            </a:r>
          </a:p>
        </p:txBody>
      </p:sp>
    </p:spTree>
    <p:extLst>
      <p:ext uri="{BB962C8B-B14F-4D97-AF65-F5344CB8AC3E}">
        <p14:creationId xmlns:p14="http://schemas.microsoft.com/office/powerpoint/2010/main" val="162351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E32D08-FE5E-83FC-D9A9-4F1A37546D44}"/>
              </a:ext>
            </a:extLst>
          </p:cNvPr>
          <p:cNvPicPr>
            <a:picLocks noChangeAspect="1"/>
          </p:cNvPicPr>
          <p:nvPr/>
        </p:nvPicPr>
        <p:blipFill>
          <a:blip r:embed="rId2"/>
          <a:stretch>
            <a:fillRect/>
          </a:stretch>
        </p:blipFill>
        <p:spPr>
          <a:xfrm>
            <a:off x="435505" y="621548"/>
            <a:ext cx="8272989" cy="5614903"/>
          </a:xfrm>
          <a:prstGeom prst="rect">
            <a:avLst/>
          </a:prstGeom>
          <a:ln w="381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955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TotalTime>
  <Words>417</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Memory and Storage in Computer Systems</vt:lpstr>
      <vt:lpstr>Primary Memory</vt:lpstr>
      <vt:lpstr>Secondary Memory</vt:lpstr>
      <vt:lpstr>PowerPoint Presentation</vt:lpstr>
      <vt:lpstr>RAM (Random Access Memory)</vt:lpstr>
      <vt:lpstr>ROM (Read-Only Memory)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Sukhdayal Dhanday</dc:creator>
  <cp:keywords/>
  <dc:description>generated using python-pptx</dc:description>
  <cp:lastModifiedBy>Sukhdayal .</cp:lastModifiedBy>
  <cp:revision>2</cp:revision>
  <dcterms:created xsi:type="dcterms:W3CDTF">2013-01-27T09:14:16Z</dcterms:created>
  <dcterms:modified xsi:type="dcterms:W3CDTF">2024-07-23T06:21:30Z</dcterms:modified>
  <cp:category/>
</cp:coreProperties>
</file>