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3"/>
  </p:handoutMasterIdLst>
  <p:sldIdLst>
    <p:sldId id="256" r:id="rId2"/>
    <p:sldId id="258" r:id="rId3"/>
    <p:sldId id="260"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CD53D4-AA65-6640-1222-CDA2F7ADB0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B09F798-C20E-EE25-C07D-8C1A625F27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1923AD-A1E4-4EA5-A4A2-573337CDA5D8}" type="datetimeFigureOut">
              <a:rPr lang="en-US" smtClean="0"/>
              <a:t>1/22/2025</a:t>
            </a:fld>
            <a:endParaRPr lang="en-US"/>
          </a:p>
        </p:txBody>
      </p:sp>
      <p:sp>
        <p:nvSpPr>
          <p:cNvPr id="4" name="Footer Placeholder 3">
            <a:extLst>
              <a:ext uri="{FF2B5EF4-FFF2-40B4-BE49-F238E27FC236}">
                <a16:creationId xmlns:a16="http://schemas.microsoft.com/office/drawing/2014/main" id="{8E407ED5-4770-BF8D-4EAB-DBC96E6118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CD6565-9DA7-222E-88D4-DC4B4636AC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F500C0-4DF2-4B31-A5EF-9600B55B12FD}" type="slidenum">
              <a:rPr lang="en-US" smtClean="0"/>
              <a:t>‹#›</a:t>
            </a:fld>
            <a:endParaRPr lang="en-US"/>
          </a:p>
        </p:txBody>
      </p:sp>
    </p:spTree>
    <p:extLst>
      <p:ext uri="{BB962C8B-B14F-4D97-AF65-F5344CB8AC3E}">
        <p14:creationId xmlns:p14="http://schemas.microsoft.com/office/powerpoint/2010/main" val="6534174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Ø"/>
              <a:defRPr>
                <a:latin typeface="Times New Roman" panose="02020603050405020304" pitchFamily="18" charset="0"/>
                <a:cs typeface="Times New Roman" panose="02020603050405020304" pitchFamily="18" charset="0"/>
              </a:defRPr>
            </a:lvl1pPr>
            <a:lvl2pPr marL="742950" indent="-285750">
              <a:buFont typeface="Wingdings" panose="05000000000000000000" pitchFamily="2" charset="2"/>
              <a:buChar char="Ø"/>
              <a:defRPr>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Ø"/>
              <a:defRPr>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Ø"/>
              <a:defRPr>
                <a:latin typeface="Times New Roman" panose="02020603050405020304" pitchFamily="18" charset="0"/>
                <a:cs typeface="Times New Roman" panose="02020603050405020304" pitchFamily="18" charset="0"/>
              </a:defRPr>
            </a:lvl4pPr>
            <a:lvl5pPr marL="2057400" indent="-228600">
              <a:buFont typeface="Wingdings" panose="05000000000000000000" pitchFamily="2" charset="2"/>
              <a:buChar char="Ø"/>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just" defTabSz="457200" rtl="0" eaLnBrk="1" latinLnBrk="0" hangingPunct="1">
        <a:spcBef>
          <a:spcPct val="20000"/>
        </a:spcBef>
        <a:buFont typeface="Arial"/>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just" defTabSz="457200" rtl="0" eaLnBrk="1" latinLnBrk="0" hangingPunct="1">
        <a:spcBef>
          <a:spcPct val="20000"/>
        </a:spcBef>
        <a:buFont typeface="Arial"/>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457200" rtl="0" eaLnBrk="1" latinLnBrk="0" hangingPunct="1">
        <a:spcBef>
          <a:spcPct val="20000"/>
        </a:spcBef>
        <a:buFont typeface="Arial"/>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457200" rtl="0" eaLnBrk="1" latinLnBrk="0" hangingPunct="1">
        <a:spcBef>
          <a:spcPct val="20000"/>
        </a:spcBef>
        <a:buFont typeface="Arial"/>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457200" rtl="0" eaLnBrk="1" latinLnBrk="0" hangingPunct="1">
        <a:spcBef>
          <a:spcPct val="20000"/>
        </a:spcBef>
        <a:buFont typeface="Arial"/>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80" y="1542998"/>
            <a:ext cx="8229600" cy="3471454"/>
          </a:xfrm>
        </p:spPr>
        <p:txBody>
          <a:bodyPr>
            <a:normAutofit/>
          </a:bodyPr>
          <a:lstStyle/>
          <a:p>
            <a:r>
              <a:rPr sz="5400" dirty="0"/>
              <a:t>Understanding Stacks in Data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Real World Example</a:t>
            </a:r>
            <a:r>
              <a:rPr lang="en-US" dirty="0"/>
              <a:t>s</a:t>
            </a:r>
            <a:endParaRPr dirty="0"/>
          </a:p>
        </p:txBody>
      </p:sp>
      <p:sp>
        <p:nvSpPr>
          <p:cNvPr id="3" name="Content Placeholder 2"/>
          <p:cNvSpPr>
            <a:spLocks noGrp="1"/>
          </p:cNvSpPr>
          <p:nvPr>
            <p:ph idx="1"/>
          </p:nvPr>
        </p:nvSpPr>
        <p:spPr>
          <a:xfrm>
            <a:off x="457200" y="1600200"/>
            <a:ext cx="8229600" cy="4983162"/>
          </a:xfrm>
        </p:spPr>
        <p:txBody>
          <a:bodyPr>
            <a:normAutofit fontScale="92500"/>
          </a:bodyPr>
          <a:lstStyle/>
          <a:p>
            <a:r>
              <a:rPr lang="en-US" b="1" dirty="0"/>
              <a:t>Undo Button in Software:</a:t>
            </a:r>
            <a:r>
              <a:rPr lang="en-US" dirty="0"/>
              <a:t> When you edit a document or image, the undo button acts like a stack. Each change you make is "pushed" onto the stack. When you hit undo, you "pop" the last change off the stack to revert it.</a:t>
            </a:r>
          </a:p>
          <a:p>
            <a:r>
              <a:rPr lang="en-US" b="1" dirty="0"/>
              <a:t>Browser History:</a:t>
            </a:r>
            <a:r>
              <a:rPr lang="en-US" dirty="0"/>
              <a:t> The back button in a web browser follows the stack structure. Each site you visit is pushed onto a stack. When you press the back button, you go back in the order of the sites visited, popping them off the stack one by one.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Solving Problems with Stacks Reversing a String</a:t>
            </a:r>
          </a:p>
        </p:txBody>
      </p:sp>
      <p:sp>
        <p:nvSpPr>
          <p:cNvPr id="3" name="Content Placeholder 2"/>
          <p:cNvSpPr>
            <a:spLocks noGrp="1"/>
          </p:cNvSpPr>
          <p:nvPr>
            <p:ph idx="1"/>
          </p:nvPr>
        </p:nvSpPr>
        <p:spPr/>
        <p:txBody>
          <a:bodyPr/>
          <a:lstStyle/>
          <a:p>
            <a:r>
              <a:rPr b="1" dirty="0"/>
              <a:t>Problem:</a:t>
            </a:r>
            <a:r>
              <a:rPr dirty="0"/>
              <a:t> Reverse the string "HELLO" using a stack.</a:t>
            </a:r>
          </a:p>
          <a:p>
            <a:r>
              <a:rPr dirty="0"/>
              <a:t>Steps:</a:t>
            </a:r>
          </a:p>
          <a:p>
            <a:pPr marL="0" indent="0">
              <a:buNone/>
            </a:pPr>
            <a:r>
              <a:rPr dirty="0"/>
              <a:t>1. Push each character onto the stack: H -&gt; E -&gt; L -&gt; L -&gt; O.</a:t>
            </a:r>
          </a:p>
          <a:p>
            <a:pPr marL="0" indent="0">
              <a:buNone/>
            </a:pPr>
            <a:r>
              <a:rPr dirty="0"/>
              <a:t>2. Pop each character off to form the reversed string: O -&gt; L -&gt; L -&gt; E -&gt; H.</a:t>
            </a:r>
          </a:p>
          <a:p>
            <a:pPr marL="0" indent="0">
              <a:buNone/>
            </a:pPr>
            <a:r>
              <a:rPr dirty="0"/>
              <a:t>Solution: "OLLEH"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5809488" cy="815023"/>
          </a:xfrm>
        </p:spPr>
        <p:txBody>
          <a:bodyPr/>
          <a:lstStyle/>
          <a:p>
            <a:r>
              <a:rPr dirty="0"/>
              <a:t>What is a Stack?</a:t>
            </a:r>
          </a:p>
        </p:txBody>
      </p:sp>
      <p:sp>
        <p:nvSpPr>
          <p:cNvPr id="3" name="Content Placeholder 2"/>
          <p:cNvSpPr>
            <a:spLocks noGrp="1"/>
          </p:cNvSpPr>
          <p:nvPr>
            <p:ph idx="1"/>
          </p:nvPr>
        </p:nvSpPr>
        <p:spPr>
          <a:xfrm>
            <a:off x="457200" y="1060704"/>
            <a:ext cx="5699760" cy="5636959"/>
          </a:xfrm>
        </p:spPr>
        <p:txBody>
          <a:bodyPr>
            <a:normAutofit lnSpcReduction="10000"/>
          </a:bodyPr>
          <a:lstStyle/>
          <a:p>
            <a:r>
              <a:rPr lang="en-US" sz="3600" dirty="0"/>
              <a:t>A stack is like a stack of books. </a:t>
            </a:r>
          </a:p>
          <a:p>
            <a:r>
              <a:rPr lang="en-US" sz="3600" dirty="0"/>
              <a:t>The last book you put on the top is the first one you take off when you need one. </a:t>
            </a:r>
          </a:p>
          <a:p>
            <a:r>
              <a:rPr lang="en-US" sz="3600" dirty="0"/>
              <a:t>This is called Last In, First Out, or LIFO for short. </a:t>
            </a:r>
          </a:p>
          <a:p>
            <a:r>
              <a:rPr lang="en-US" sz="3600" dirty="0"/>
              <a:t>It means the last thing you add is the first thing you remove.</a:t>
            </a:r>
            <a:endParaRPr sz="3600" dirty="0"/>
          </a:p>
        </p:txBody>
      </p:sp>
      <p:pic>
        <p:nvPicPr>
          <p:cNvPr id="4" name="Picture 3">
            <a:extLst>
              <a:ext uri="{FF2B5EF4-FFF2-40B4-BE49-F238E27FC236}">
                <a16:creationId xmlns:a16="http://schemas.microsoft.com/office/drawing/2014/main" id="{0AE3112A-3228-F1FB-0260-46E0D5952073}"/>
              </a:ext>
            </a:extLst>
          </p:cNvPr>
          <p:cNvPicPr>
            <a:picLocks noChangeAspect="1"/>
          </p:cNvPicPr>
          <p:nvPr/>
        </p:nvPicPr>
        <p:blipFill>
          <a:blip r:embed="rId2"/>
          <a:srcRect l="32941" r="33439" b="4711"/>
          <a:stretch/>
        </p:blipFill>
        <p:spPr>
          <a:xfrm>
            <a:off x="6565392" y="160337"/>
            <a:ext cx="2267712" cy="65349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Basic Operations in a Stack</a:t>
            </a:r>
          </a:p>
        </p:txBody>
      </p:sp>
      <p:sp>
        <p:nvSpPr>
          <p:cNvPr id="3" name="Content Placeholder 2"/>
          <p:cNvSpPr>
            <a:spLocks noGrp="1"/>
          </p:cNvSpPr>
          <p:nvPr>
            <p:ph idx="1"/>
          </p:nvPr>
        </p:nvSpPr>
        <p:spPr/>
        <p:txBody>
          <a:bodyPr>
            <a:normAutofit/>
          </a:bodyPr>
          <a:lstStyle/>
          <a:p>
            <a:pPr marL="0" indent="0">
              <a:buNone/>
            </a:pPr>
            <a:r>
              <a:rPr sz="4400" dirty="0"/>
              <a:t>A stack has four main operations:</a:t>
            </a:r>
          </a:p>
          <a:p>
            <a:r>
              <a:rPr sz="4400" dirty="0"/>
              <a:t>Push</a:t>
            </a:r>
            <a:endParaRPr lang="en-US" sz="4400" dirty="0"/>
          </a:p>
          <a:p>
            <a:r>
              <a:rPr sz="4400" dirty="0"/>
              <a:t>Pop</a:t>
            </a:r>
            <a:endParaRPr lang="en-US" sz="4400" dirty="0"/>
          </a:p>
          <a:p>
            <a:r>
              <a:rPr sz="4400" dirty="0"/>
              <a:t>Peek</a:t>
            </a:r>
          </a:p>
          <a:p>
            <a:r>
              <a:rPr sz="4400" dirty="0" err="1"/>
              <a:t>IsEmpty</a:t>
            </a:r>
            <a:endParaRPr sz="4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Push Operation</a:t>
            </a:r>
          </a:p>
        </p:txBody>
      </p:sp>
      <p:sp>
        <p:nvSpPr>
          <p:cNvPr id="3" name="Content Placeholder 2"/>
          <p:cNvSpPr>
            <a:spLocks noGrp="1"/>
          </p:cNvSpPr>
          <p:nvPr>
            <p:ph idx="1"/>
          </p:nvPr>
        </p:nvSpPr>
        <p:spPr/>
        <p:txBody>
          <a:bodyPr/>
          <a:lstStyle/>
          <a:p>
            <a:r>
              <a:rPr lang="en-US" dirty="0"/>
              <a:t>Think of putting books on a small table. </a:t>
            </a:r>
          </a:p>
          <a:p>
            <a:r>
              <a:rPr lang="en-US" dirty="0"/>
              <a:t>If you put the book 'A' first, then book 'B', and finally book 'C' on top, the last book you put down, book 'C', is the first one you can pick up. </a:t>
            </a:r>
          </a:p>
          <a:p>
            <a:r>
              <a:rPr lang="en-US" dirty="0"/>
              <a:t>This is what we call a push operation in a stack</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Pop Operation</a:t>
            </a:r>
          </a:p>
        </p:txBody>
      </p:sp>
      <p:sp>
        <p:nvSpPr>
          <p:cNvPr id="3" name="Content Placeholder 2"/>
          <p:cNvSpPr>
            <a:spLocks noGrp="1"/>
          </p:cNvSpPr>
          <p:nvPr>
            <p:ph idx="1"/>
          </p:nvPr>
        </p:nvSpPr>
        <p:spPr/>
        <p:txBody>
          <a:bodyPr/>
          <a:lstStyle/>
          <a:p>
            <a:r>
              <a:rPr lang="en-US" dirty="0"/>
              <a:t>If you want to take a book off the table where books 'A', 'B', and 'C' are stacked with 'C' on top, you start with removing book 'C’. </a:t>
            </a:r>
          </a:p>
          <a:p>
            <a:r>
              <a:rPr lang="en-US" dirty="0"/>
              <a:t>This is the pop operation in a stack. It means taking the top book off the stack, so after you remove 'C', book 'B' becomes the new top book that you can take next.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Peek Operation</a:t>
            </a:r>
          </a:p>
        </p:txBody>
      </p:sp>
      <p:sp>
        <p:nvSpPr>
          <p:cNvPr id="3" name="Content Placeholder 2"/>
          <p:cNvSpPr>
            <a:spLocks noGrp="1"/>
          </p:cNvSpPr>
          <p:nvPr>
            <p:ph idx="1"/>
          </p:nvPr>
        </p:nvSpPr>
        <p:spPr/>
        <p:txBody>
          <a:bodyPr/>
          <a:lstStyle/>
          <a:p>
            <a:r>
              <a:rPr lang="en-US" dirty="0"/>
              <a:t>If you just want to see which book is on top of the stack without taking it off, you look at book 'C’. </a:t>
            </a:r>
          </a:p>
          <a:p>
            <a:r>
              <a:rPr lang="en-US" dirty="0"/>
              <a:t>This is the peek operation in a stack. It allows you to check the top book, 'C', without removing it from the stack. </a:t>
            </a:r>
          </a:p>
          <a:p>
            <a:r>
              <a:rPr lang="en-US" dirty="0"/>
              <a:t>So, you know 'C' is there, but it stays on top of the stack.</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Is Empty Operation</a:t>
            </a:r>
          </a:p>
        </p:txBody>
      </p:sp>
      <p:sp>
        <p:nvSpPr>
          <p:cNvPr id="3" name="Content Placeholder 2"/>
          <p:cNvSpPr>
            <a:spLocks noGrp="1"/>
          </p:cNvSpPr>
          <p:nvPr>
            <p:ph idx="1"/>
          </p:nvPr>
        </p:nvSpPr>
        <p:spPr/>
        <p:txBody>
          <a:bodyPr/>
          <a:lstStyle/>
          <a:p>
            <a:r>
              <a:rPr lang="en-US" dirty="0"/>
              <a:t>If you want to check if there are any books left on the table, you look to see if the stack is empty. This is the '</a:t>
            </a:r>
            <a:r>
              <a:rPr lang="en-US" dirty="0" err="1"/>
              <a:t>IsEmpty</a:t>
            </a:r>
            <a:r>
              <a:rPr lang="en-US" dirty="0"/>
              <a:t>' operation. </a:t>
            </a:r>
          </a:p>
          <a:p>
            <a:r>
              <a:rPr lang="en-US" dirty="0"/>
              <a:t>If there are no books on the table, it means the stack is empty. If you still see books like 'A' or 'B', then it's not empty. </a:t>
            </a:r>
          </a:p>
          <a:p>
            <a:r>
              <a:rPr lang="en-US" dirty="0"/>
              <a:t>This operation helps you know whether there’s anything to pick up or not.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Real World Example</a:t>
            </a:r>
            <a:r>
              <a:rPr lang="en-US" dirty="0"/>
              <a:t>s</a:t>
            </a:r>
            <a:endParaRPr dirty="0"/>
          </a:p>
        </p:txBody>
      </p:sp>
      <p:sp>
        <p:nvSpPr>
          <p:cNvPr id="3" name="Content Placeholder 2"/>
          <p:cNvSpPr>
            <a:spLocks noGrp="1"/>
          </p:cNvSpPr>
          <p:nvPr>
            <p:ph idx="1"/>
          </p:nvPr>
        </p:nvSpPr>
        <p:spPr>
          <a:xfrm>
            <a:off x="457200" y="1600200"/>
            <a:ext cx="8229600" cy="4983162"/>
          </a:xfrm>
        </p:spPr>
        <p:txBody>
          <a:bodyPr>
            <a:normAutofit/>
          </a:bodyPr>
          <a:lstStyle/>
          <a:p>
            <a:r>
              <a:rPr lang="en-US" b="1" dirty="0"/>
              <a:t>Plates in a Cafeteria:</a:t>
            </a:r>
            <a:r>
              <a:rPr lang="en-US" dirty="0"/>
              <a:t> </a:t>
            </a:r>
            <a:r>
              <a:rPr dirty="0"/>
              <a:t>Think of a stack of plates in a cafeteria.</a:t>
            </a:r>
            <a:r>
              <a:rPr lang="en-US" dirty="0"/>
              <a:t> </a:t>
            </a:r>
            <a:r>
              <a:rPr dirty="0"/>
              <a:t>You always take the top plate, and new plates are added on top</a:t>
            </a:r>
            <a:r>
              <a:rPr lang="en-US" dirty="0"/>
              <a:t>-</a:t>
            </a:r>
            <a:r>
              <a:rPr dirty="0"/>
              <a:t>this is a practical example of a stack in action.</a:t>
            </a:r>
            <a:endParaRPr lang="en-US" dirty="0"/>
          </a:p>
          <a:p>
            <a:r>
              <a:rPr lang="en-US" b="1" dirty="0"/>
              <a:t>Books on a Desk:</a:t>
            </a:r>
            <a:r>
              <a:rPr lang="en-US" dirty="0"/>
              <a:t> When you stack books on your desk, the last book you place on top is the first one you'll pick up when you need one. This mimics the stack's Last In, First Out (LIFO) principle.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Real World Example</a:t>
            </a:r>
            <a:r>
              <a:rPr lang="en-US" dirty="0"/>
              <a:t>s</a:t>
            </a:r>
            <a:endParaRPr dirty="0"/>
          </a:p>
        </p:txBody>
      </p:sp>
      <p:sp>
        <p:nvSpPr>
          <p:cNvPr id="3" name="Content Placeholder 2"/>
          <p:cNvSpPr>
            <a:spLocks noGrp="1"/>
          </p:cNvSpPr>
          <p:nvPr>
            <p:ph idx="1"/>
          </p:nvPr>
        </p:nvSpPr>
        <p:spPr>
          <a:xfrm>
            <a:off x="457200" y="1600200"/>
            <a:ext cx="8229600" cy="4776216"/>
          </a:xfrm>
        </p:spPr>
        <p:txBody>
          <a:bodyPr>
            <a:normAutofit/>
          </a:bodyPr>
          <a:lstStyle/>
          <a:p>
            <a:r>
              <a:rPr lang="en-US" b="1" dirty="0"/>
              <a:t>Chairs Stacked Up:</a:t>
            </a:r>
            <a:r>
              <a:rPr lang="en-US" dirty="0"/>
              <a:t> In many schools or event halls, chairs are often stacked one on top of another. The last chair you stack is the first one you’ll take down to use.</a:t>
            </a:r>
          </a:p>
          <a:p>
            <a:r>
              <a:rPr lang="en-US" b="1" dirty="0"/>
              <a:t>Pancakes on a Plate:</a:t>
            </a:r>
            <a:r>
              <a:rPr lang="en-US" dirty="0"/>
              <a:t> When cooking pancakes, each new pancake is placed on top of the stack on the plate. When you serve them, you usually take the top pancake first, which is the last one cooked.</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722</Words>
  <Application>Microsoft Office PowerPoint</Application>
  <PresentationFormat>On-screen Show (4:3)</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Understanding Stacks in Data Structures</vt:lpstr>
      <vt:lpstr>What is a Stack?</vt:lpstr>
      <vt:lpstr>Basic Operations in a Stack</vt:lpstr>
      <vt:lpstr>Push Operation</vt:lpstr>
      <vt:lpstr>Pop Operation</vt:lpstr>
      <vt:lpstr>Peek Operation</vt:lpstr>
      <vt:lpstr>Is Empty Operation</vt:lpstr>
      <vt:lpstr>Real World Examples</vt:lpstr>
      <vt:lpstr>Real World Examples</vt:lpstr>
      <vt:lpstr>Real World Examples</vt:lpstr>
      <vt:lpstr>Solving Problems with Stacks Reversing a String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Sukhdayal Dhanday</dc:creator>
  <cp:keywords/>
  <dc:description>generated using python-pptx</dc:description>
  <cp:lastModifiedBy>Sukhdayal .</cp:lastModifiedBy>
  <cp:revision>2</cp:revision>
  <dcterms:created xsi:type="dcterms:W3CDTF">2013-01-27T09:14:16Z</dcterms:created>
  <dcterms:modified xsi:type="dcterms:W3CDTF">2025-01-22T17:40:25Z</dcterms:modified>
  <cp:category/>
</cp:coreProperties>
</file>