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" y="160337"/>
            <a:ext cx="8894618" cy="87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99" y="1209964"/>
            <a:ext cx="8894617" cy="548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8217"/>
            <a:ext cx="7772400" cy="1470025"/>
          </a:xfrm>
        </p:spPr>
        <p:txBody>
          <a:bodyPr/>
          <a:lstStyle/>
          <a:p>
            <a:r>
              <a:rPr dirty="0"/>
              <a:t>Module 1: Introduction to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DCBA-A3AC-9A85-AD50-3F628CE6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9BD4-3FB7-ED69-8CC8-92CE257C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65632"/>
          </a:xfrm>
        </p:spPr>
        <p:txBody>
          <a:bodyPr>
            <a:normAutofit/>
          </a:bodyPr>
          <a:lstStyle/>
          <a:p>
            <a:r>
              <a:rPr dirty="0"/>
              <a:t>DS</a:t>
            </a:r>
            <a:r>
              <a:rPr lang="en-US" dirty="0"/>
              <a:t> </a:t>
            </a:r>
            <a:r>
              <a:rPr dirty="0"/>
              <a:t>Operations</a:t>
            </a:r>
            <a:r>
              <a:rPr lang="en-US" dirty="0"/>
              <a:t>: Searching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836B-7AFC-8F09-1372-1B52643B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65634"/>
            <a:ext cx="8894617" cy="583203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/>
              <a:t>Definition: Finding the location of a given element in a data structure.</a:t>
            </a:r>
          </a:p>
          <a:p>
            <a:pPr marL="0" indent="0">
              <a:buNone/>
            </a:pPr>
            <a:r>
              <a:rPr lang="en-US" sz="3500" b="1" dirty="0"/>
              <a:t>Methods:</a:t>
            </a:r>
          </a:p>
          <a:p>
            <a:r>
              <a:rPr lang="en-US" dirty="0"/>
              <a:t>Linear Search: Unsorted list, checks one by one</a:t>
            </a:r>
          </a:p>
          <a:p>
            <a:r>
              <a:rPr lang="en-US" dirty="0"/>
              <a:t>Binary Search: Sorted list, divide and conquer</a:t>
            </a:r>
          </a:p>
          <a:p>
            <a:pPr marL="0" indent="0">
              <a:buNone/>
            </a:pPr>
            <a:r>
              <a:rPr lang="en-US" sz="3500" b="1" dirty="0"/>
              <a:t>In Complex Structures:</a:t>
            </a:r>
          </a:p>
          <a:p>
            <a:r>
              <a:rPr lang="en-US" dirty="0"/>
              <a:t>Trees (e.g., Binary Search Tree): O(log n) on average</a:t>
            </a:r>
          </a:p>
          <a:p>
            <a:r>
              <a:rPr lang="en-US" dirty="0"/>
              <a:t>Hash Tables: O(1) average case</a:t>
            </a:r>
          </a:p>
          <a:p>
            <a:pPr marL="0" indent="0">
              <a:buNone/>
            </a:pPr>
            <a:r>
              <a:rPr lang="en-US" sz="3500" dirty="0"/>
              <a:t>Applications:</a:t>
            </a:r>
          </a:p>
          <a:p>
            <a:r>
              <a:rPr lang="en-US" dirty="0"/>
              <a:t>Finding a student by roll number</a:t>
            </a:r>
          </a:p>
          <a:p>
            <a:r>
              <a:rPr lang="en-US" dirty="0"/>
              <a:t>Searching a file in your folder</a:t>
            </a:r>
          </a:p>
        </p:txBody>
      </p:sp>
    </p:spTree>
    <p:extLst>
      <p:ext uri="{BB962C8B-B14F-4D97-AF65-F5344CB8AC3E}">
        <p14:creationId xmlns:p14="http://schemas.microsoft.com/office/powerpoint/2010/main" val="369080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B1456-E4FD-228A-CA5C-EF05A83E1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E68-C08C-F376-F467-AAC003B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65632"/>
          </a:xfrm>
        </p:spPr>
        <p:txBody>
          <a:bodyPr>
            <a:normAutofit/>
          </a:bodyPr>
          <a:lstStyle/>
          <a:p>
            <a:r>
              <a:rPr dirty="0"/>
              <a:t>DS</a:t>
            </a:r>
            <a:r>
              <a:rPr lang="en-US" dirty="0"/>
              <a:t> </a:t>
            </a:r>
            <a:r>
              <a:rPr dirty="0"/>
              <a:t>Operations</a:t>
            </a:r>
            <a:r>
              <a:rPr lang="en-US" dirty="0"/>
              <a:t>: Sorting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9A0C-4E76-D58D-0BA0-CA90DA3B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65634"/>
            <a:ext cx="8894617" cy="583203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Definition: Rearranging elements in a specific order - increasing or decreasing.</a:t>
            </a:r>
          </a:p>
          <a:p>
            <a:pPr marL="0" indent="0">
              <a:buNone/>
            </a:pPr>
            <a:r>
              <a:rPr lang="en-US" sz="3600" b="1" dirty="0"/>
              <a:t>Algorithms:</a:t>
            </a:r>
          </a:p>
          <a:p>
            <a:r>
              <a:rPr lang="en-US" dirty="0"/>
              <a:t>Bubble Sort, Insertion Sort, Selection Sort - O(n²)</a:t>
            </a:r>
          </a:p>
          <a:p>
            <a:r>
              <a:rPr lang="en-US" dirty="0"/>
              <a:t>Merge Sort, Quick Sort, Heap Sort - O(n log n)</a:t>
            </a:r>
          </a:p>
          <a:p>
            <a:pPr marL="0" indent="0">
              <a:buNone/>
            </a:pPr>
            <a:r>
              <a:rPr lang="en-US" sz="3600" b="1" dirty="0"/>
              <a:t>Use Cases:</a:t>
            </a:r>
          </a:p>
          <a:p>
            <a:r>
              <a:rPr lang="en-US" dirty="0"/>
              <a:t>Sort exam scores</a:t>
            </a:r>
          </a:p>
          <a:p>
            <a:r>
              <a:rPr lang="en-US" dirty="0"/>
              <a:t>Alphabetically arrange names</a:t>
            </a:r>
          </a:p>
          <a:p>
            <a:pPr marL="0" indent="0">
              <a:buNone/>
            </a:pPr>
            <a:r>
              <a:rPr lang="en-US" b="1" dirty="0"/>
              <a:t>Importance:</a:t>
            </a:r>
            <a:r>
              <a:rPr lang="en-US" dirty="0"/>
              <a:t> Sorted data improves search speed (especially for Binary Search)</a:t>
            </a:r>
          </a:p>
        </p:txBody>
      </p:sp>
    </p:spTree>
    <p:extLst>
      <p:ext uri="{BB962C8B-B14F-4D97-AF65-F5344CB8AC3E}">
        <p14:creationId xmlns:p14="http://schemas.microsoft.com/office/powerpoint/2010/main" val="17002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E0BF1-F2F5-30F5-C3BA-A3CC7BEA6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D17B-C1B1-62A8-06E4-21EF8183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65632"/>
          </a:xfrm>
        </p:spPr>
        <p:txBody>
          <a:bodyPr>
            <a:normAutofit/>
          </a:bodyPr>
          <a:lstStyle/>
          <a:p>
            <a:r>
              <a:rPr dirty="0"/>
              <a:t>DS</a:t>
            </a:r>
            <a:r>
              <a:rPr lang="en-US" dirty="0"/>
              <a:t> </a:t>
            </a:r>
            <a:r>
              <a:rPr dirty="0"/>
              <a:t>Operations</a:t>
            </a:r>
            <a:r>
              <a:rPr lang="en-US" dirty="0"/>
              <a:t>: Updating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8A73-5BA9-C373-7CAE-FF038E85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65634"/>
            <a:ext cx="8894617" cy="5832030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Modifying an existing value in the data structure without adding or deleting anything.</a:t>
            </a:r>
          </a:p>
          <a:p>
            <a:pPr marL="0" indent="0">
              <a:buNone/>
            </a:pPr>
            <a:r>
              <a:rPr lang="en-US" sz="3600" b="1" dirty="0"/>
              <a:t>Use Cases:</a:t>
            </a:r>
          </a:p>
          <a:p>
            <a:r>
              <a:rPr lang="en-US" dirty="0"/>
              <a:t>Updating a student’s marks after revaluation</a:t>
            </a:r>
          </a:p>
          <a:p>
            <a:r>
              <a:rPr lang="en-US" dirty="0"/>
              <a:t>Editing a contact number in an address book</a:t>
            </a:r>
          </a:p>
          <a:p>
            <a:pPr marL="0" indent="0">
              <a:buNone/>
            </a:pPr>
            <a:r>
              <a:rPr lang="en-US" sz="3600" b="1" dirty="0"/>
              <a:t>Time Complexity:</a:t>
            </a:r>
          </a:p>
          <a:p>
            <a:r>
              <a:rPr lang="en-US" dirty="0"/>
              <a:t>Depends on the structure and whether the element is already located</a:t>
            </a:r>
          </a:p>
          <a:p>
            <a:r>
              <a:rPr lang="en-US" b="1" dirty="0"/>
              <a:t>Direct access (array):</a:t>
            </a:r>
            <a:r>
              <a:rPr lang="en-US" dirty="0"/>
              <a:t> O(1)</a:t>
            </a:r>
          </a:p>
          <a:p>
            <a:r>
              <a:rPr lang="en-US" b="1" dirty="0"/>
              <a:t>After search (linked list):</a:t>
            </a:r>
            <a:r>
              <a:rPr lang="en-US" dirty="0"/>
              <a:t> O(n)</a:t>
            </a:r>
          </a:p>
        </p:txBody>
      </p:sp>
    </p:spTree>
    <p:extLst>
      <p:ext uri="{BB962C8B-B14F-4D97-AF65-F5344CB8AC3E}">
        <p14:creationId xmlns:p14="http://schemas.microsoft.com/office/powerpoint/2010/main" val="170202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65EA-A1E2-BEC5-ABC6-8675B329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548F-89DE-B001-91D7-45DBC5E4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04A4-4667-6213-6996-E7FB28E6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 finite, ordered set of well-defined instructions for solving a specific problem or performing a task.</a:t>
            </a:r>
          </a:p>
          <a:p>
            <a:r>
              <a:rPr lang="en-US" dirty="0"/>
              <a:t>It must be unambiguous, precise, and should lead to a result after a finite number of steps.</a:t>
            </a:r>
          </a:p>
          <a:p>
            <a:pPr marL="0" indent="0">
              <a:buNone/>
            </a:pPr>
            <a:r>
              <a:rPr lang="en-US" dirty="0"/>
              <a:t>🔁 It’s like a recipe in cooking - exact steps to follow, in the right order, using defined ingredients.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46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DD23-1D78-89F2-E5A6-BADD45D1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05EA-4450-A436-74E8-1B3499F1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Properties of a Good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EF4A-DC21-B171-5F77-25A8D1D5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Input:</a:t>
            </a:r>
            <a:r>
              <a:rPr lang="en-US" dirty="0"/>
              <a:t> Takes zero or more inputs.</a:t>
            </a:r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Produces at least one output.</a:t>
            </a:r>
          </a:p>
          <a:p>
            <a:pPr marL="0" indent="0">
              <a:buNone/>
            </a:pPr>
            <a:r>
              <a:rPr lang="en-US" b="1" dirty="0"/>
              <a:t>Definiteness:</a:t>
            </a:r>
            <a:r>
              <a:rPr lang="en-US" dirty="0"/>
              <a:t> Each step must be clear and unambiguous.</a:t>
            </a:r>
          </a:p>
          <a:p>
            <a:pPr marL="0" indent="0">
              <a:buNone/>
            </a:pPr>
            <a:r>
              <a:rPr lang="en-US" b="1" dirty="0"/>
              <a:t>Finiteness:</a:t>
            </a:r>
            <a:r>
              <a:rPr lang="en-US" dirty="0"/>
              <a:t> It must terminate after a finite number of steps.</a:t>
            </a:r>
          </a:p>
          <a:p>
            <a:pPr marL="0" indent="0">
              <a:buNone/>
            </a:pPr>
            <a:r>
              <a:rPr lang="en-US" b="1" dirty="0"/>
              <a:t>Effectiveness:</a:t>
            </a:r>
            <a:r>
              <a:rPr lang="en-US" dirty="0"/>
              <a:t> Each operation must be simple enough to be performed by a machine or human.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13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2C6A-32E4-12C8-CE40-97D38274F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8C0F-3484-BABE-C4C4-C3B4E502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Algorithm Analysis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AC21-6D21-27D2-DE31-F61F8B12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Correctness:</a:t>
            </a:r>
            <a:r>
              <a:rPr lang="en-US" sz="3600" dirty="0"/>
              <a:t> It should produce the correct output.</a:t>
            </a:r>
          </a:p>
          <a:p>
            <a:pPr marL="0" indent="0">
              <a:buNone/>
            </a:pPr>
            <a:r>
              <a:rPr lang="en-US" sz="3600" b="1" dirty="0"/>
              <a:t>Efficiency:</a:t>
            </a:r>
            <a:r>
              <a:rPr lang="en-US" sz="3600" dirty="0"/>
              <a:t> Time and space must be optimized.</a:t>
            </a:r>
          </a:p>
          <a:p>
            <a:pPr marL="0" indent="0">
              <a:buNone/>
            </a:pPr>
            <a:r>
              <a:rPr lang="en-US" sz="3600" b="1" dirty="0"/>
              <a:t>Scalability:</a:t>
            </a:r>
            <a:r>
              <a:rPr lang="en-US" sz="3600" dirty="0"/>
              <a:t> Should work even as input grows large.</a:t>
            </a:r>
          </a:p>
          <a:p>
            <a:pPr marL="0" indent="0">
              <a:buNone/>
            </a:pPr>
            <a:r>
              <a:rPr lang="en-US" sz="3600" b="1" dirty="0"/>
              <a:t>Maintainability:</a:t>
            </a:r>
            <a:r>
              <a:rPr lang="en-US" sz="3600" dirty="0"/>
              <a:t> Easy to understand and improve.</a:t>
            </a:r>
          </a:p>
        </p:txBody>
      </p:sp>
    </p:spTree>
    <p:extLst>
      <p:ext uri="{BB962C8B-B14F-4D97-AF65-F5344CB8AC3E}">
        <p14:creationId xmlns:p14="http://schemas.microsoft.com/office/powerpoint/2010/main" val="262534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623CE-FCD1-7DD6-17DC-A807F66A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D330-43D4-701A-D612-63B4610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Analyze?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1025-5E3B-54E4-6AE8-FA19B644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analyze using:</a:t>
            </a:r>
          </a:p>
          <a:p>
            <a:r>
              <a:rPr lang="en-US" sz="3600" b="1" dirty="0"/>
              <a:t>Time Complexity</a:t>
            </a:r>
            <a:r>
              <a:rPr lang="en-US" sz="3600" dirty="0"/>
              <a:t> → How much time does it take?</a:t>
            </a:r>
          </a:p>
          <a:p>
            <a:r>
              <a:rPr lang="en-US" sz="3600" b="1" dirty="0"/>
              <a:t>Space Complexity</a:t>
            </a:r>
            <a:r>
              <a:rPr lang="en-US" sz="3600" dirty="0"/>
              <a:t> → How much memory does it need?</a:t>
            </a:r>
          </a:p>
          <a:p>
            <a:r>
              <a:rPr lang="en-US" sz="3600" dirty="0"/>
              <a:t>Use </a:t>
            </a:r>
            <a:r>
              <a:rPr lang="en-US" sz="3600" b="1" dirty="0"/>
              <a:t>Asymptotic Notations</a:t>
            </a:r>
            <a:r>
              <a:rPr lang="en-US" sz="3600" dirty="0"/>
              <a:t> (like O, Θ, Ω) to express this concisely.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3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1F046-F025-BC1C-2BBE-E9EC666C0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EEED-9CBA-F711-5D94-5DC396A8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Algorithm: Sum of N Numbers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9420-C47C-AB56-2273-4A04172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Step 1:</a:t>
            </a:r>
            <a:r>
              <a:rPr lang="en-US" sz="3600" dirty="0"/>
              <a:t> Start</a:t>
            </a:r>
          </a:p>
          <a:p>
            <a:pPr marL="0" indent="0">
              <a:buNone/>
            </a:pPr>
            <a:r>
              <a:rPr lang="en-US" sz="3600" b="1" dirty="0"/>
              <a:t>Step 2: </a:t>
            </a:r>
            <a:r>
              <a:rPr lang="en-US" sz="3600" dirty="0"/>
              <a:t>Read value of n</a:t>
            </a:r>
          </a:p>
          <a:p>
            <a:pPr marL="0" indent="0">
              <a:buNone/>
            </a:pPr>
            <a:r>
              <a:rPr lang="en-US" sz="3600" b="1" dirty="0"/>
              <a:t>Step 3: </a:t>
            </a:r>
            <a:r>
              <a:rPr lang="en-US" sz="3600" dirty="0"/>
              <a:t>Initialize sum = 0, </a:t>
            </a:r>
            <a:r>
              <a:rPr lang="en-US" sz="3600" dirty="0" err="1"/>
              <a:t>i</a:t>
            </a:r>
            <a:r>
              <a:rPr lang="en-US" sz="3600" dirty="0"/>
              <a:t> = 1</a:t>
            </a:r>
          </a:p>
          <a:p>
            <a:pPr marL="0" indent="0">
              <a:buNone/>
            </a:pPr>
            <a:r>
              <a:rPr lang="en-US" sz="3600" b="1" dirty="0"/>
              <a:t>Step 4: </a:t>
            </a:r>
            <a:r>
              <a:rPr lang="en-US" sz="3600" dirty="0"/>
              <a:t>Repeat while </a:t>
            </a:r>
            <a:r>
              <a:rPr lang="en-US" sz="3600" dirty="0" err="1"/>
              <a:t>i</a:t>
            </a:r>
            <a:r>
              <a:rPr lang="en-US" sz="3600" dirty="0"/>
              <a:t> ≤ n</a:t>
            </a:r>
          </a:p>
          <a:p>
            <a:pPr marL="0" indent="0">
              <a:buNone/>
            </a:pPr>
            <a:r>
              <a:rPr lang="en-US" sz="3600" dirty="0"/>
              <a:t>     sum = sum + </a:t>
            </a:r>
            <a:r>
              <a:rPr lang="en-US" sz="3600" dirty="0" err="1"/>
              <a:t>i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</a:t>
            </a:r>
            <a:r>
              <a:rPr lang="en-US" sz="3600" dirty="0" err="1"/>
              <a:t>i</a:t>
            </a:r>
            <a:r>
              <a:rPr lang="en-US" sz="3600" dirty="0"/>
              <a:t> = </a:t>
            </a:r>
            <a:r>
              <a:rPr lang="en-US" sz="3600" dirty="0" err="1"/>
              <a:t>i</a:t>
            </a:r>
            <a:r>
              <a:rPr lang="en-US" sz="3600" dirty="0"/>
              <a:t> + 1</a:t>
            </a:r>
          </a:p>
          <a:p>
            <a:pPr marL="0" indent="0">
              <a:buNone/>
            </a:pPr>
            <a:r>
              <a:rPr lang="en-US" sz="3600" b="1" dirty="0"/>
              <a:t>Step 5: </a:t>
            </a:r>
            <a:r>
              <a:rPr lang="en-US" sz="3600" dirty="0"/>
              <a:t>Print sum</a:t>
            </a:r>
          </a:p>
          <a:p>
            <a:pPr marL="0" indent="0">
              <a:buNone/>
            </a:pPr>
            <a:r>
              <a:rPr lang="en-US" sz="3600" b="1" dirty="0"/>
              <a:t>Step 6: </a:t>
            </a:r>
            <a:r>
              <a:rPr lang="en-US" sz="36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96575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Why Analyze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</a:t>
            </a:r>
            <a:r>
              <a:rPr lang="en-US" sz="3600" b="1" dirty="0"/>
              <a:t>compare multiple algorithms</a:t>
            </a:r>
            <a:r>
              <a:rPr lang="en-US" sz="3600" dirty="0"/>
              <a:t> that solve the same problem.</a:t>
            </a:r>
          </a:p>
          <a:p>
            <a:r>
              <a:rPr lang="en-US" sz="3600" dirty="0"/>
              <a:t>Helps determine which algorithm is </a:t>
            </a:r>
            <a:r>
              <a:rPr lang="en-US" sz="3600" b="1" dirty="0"/>
              <a:t>most efficient</a:t>
            </a:r>
            <a:r>
              <a:rPr lang="en-US" sz="3600" dirty="0"/>
              <a:t> for:</a:t>
            </a:r>
          </a:p>
          <a:p>
            <a:pPr lvl="1"/>
            <a:r>
              <a:rPr lang="en-US" sz="3200" b="1" dirty="0"/>
              <a:t>Small vs large datasets</a:t>
            </a:r>
            <a:endParaRPr lang="en-US" sz="3200" dirty="0"/>
          </a:p>
          <a:p>
            <a:pPr lvl="1"/>
            <a:r>
              <a:rPr lang="en-US" sz="3200" b="1" dirty="0"/>
              <a:t>Time-critical vs memory-limited systems</a:t>
            </a:r>
            <a:endParaRPr lang="en-US" sz="3200" dirty="0"/>
          </a:p>
          <a:p>
            <a:r>
              <a:rPr lang="en-US" sz="3600" dirty="0"/>
              <a:t>Crucial in designing </a:t>
            </a:r>
            <a:r>
              <a:rPr lang="en-US" sz="3600" b="1" dirty="0"/>
              <a:t>scalable</a:t>
            </a:r>
            <a:r>
              <a:rPr lang="en-US" sz="3600" dirty="0"/>
              <a:t> and </a:t>
            </a:r>
            <a:r>
              <a:rPr lang="en-US" sz="3600" b="1" dirty="0"/>
              <a:t>optimized</a:t>
            </a:r>
            <a:r>
              <a:rPr lang="en-US" sz="3600" dirty="0"/>
              <a:t> software.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640A5-27DC-130D-F48F-5EA650DF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BF5A-EAF3-0E7B-E8AA-047F2303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52E4-0310-54BD-5ECD-9020ACC7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Definition:</a:t>
            </a:r>
            <a:r>
              <a:rPr lang="en-US" sz="3600" dirty="0"/>
              <a:t> The minimum amount of time or steps an algorithm takes when the input is most favorable.</a:t>
            </a:r>
          </a:p>
          <a:p>
            <a:r>
              <a:rPr lang="en-US" sz="3600" b="1" dirty="0"/>
              <a:t>Example:</a:t>
            </a:r>
          </a:p>
          <a:p>
            <a:r>
              <a:rPr lang="en-US" sz="3600" b="1" dirty="0"/>
              <a:t>Linear Search:</a:t>
            </a:r>
            <a:r>
              <a:rPr lang="en-US" sz="3600" dirty="0"/>
              <a:t> If the target is the first element, it returns immediately.</a:t>
            </a:r>
          </a:p>
          <a:p>
            <a:r>
              <a:rPr lang="en-US" sz="3600" b="1" dirty="0"/>
              <a:t>Notation:</a:t>
            </a:r>
            <a:r>
              <a:rPr lang="en-US" sz="3600" dirty="0"/>
              <a:t> Represented using Ω (Omega).</a:t>
            </a:r>
          </a:p>
          <a:p>
            <a:r>
              <a:rPr lang="en-US" sz="3600" b="1" dirty="0"/>
              <a:t>Purpose:</a:t>
            </a:r>
            <a:r>
              <a:rPr lang="en-US" sz="3600" dirty="0"/>
              <a:t> Shows how fast the algorithm can be at its best, but isn’t enough to decide efficiency alone.</a:t>
            </a:r>
          </a:p>
        </p:txBody>
      </p:sp>
    </p:spTree>
    <p:extLst>
      <p:ext uri="{BB962C8B-B14F-4D97-AF65-F5344CB8AC3E}">
        <p14:creationId xmlns:p14="http://schemas.microsoft.com/office/powerpoint/2010/main" val="124566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Basic Terminologies</a:t>
            </a:r>
            <a:r>
              <a:rPr lang="en-US" dirty="0"/>
              <a:t>: Data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" y="1034474"/>
            <a:ext cx="8894617" cy="56631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b="1" dirty="0"/>
              <a:t>Data refers to raw, unorganized facts that need to be processed to become meaningful. It can represent numbers, characters, symbols, or even sounds and images.</a:t>
            </a:r>
          </a:p>
          <a:p>
            <a:pPr marL="0" indent="0">
              <a:buNone/>
            </a:pPr>
            <a:r>
              <a:rPr lang="en-US" b="1" dirty="0"/>
              <a:t>Types of Data:</a:t>
            </a:r>
          </a:p>
          <a:p>
            <a:r>
              <a:rPr lang="en-US" dirty="0"/>
              <a:t>Quantitative: Numerical (e.g., 100, 45.6)</a:t>
            </a:r>
          </a:p>
          <a:p>
            <a:r>
              <a:rPr lang="en-US" dirty="0"/>
              <a:t>Qualitative: Categorical or descriptive (e.g., "Blue", "High")</a:t>
            </a:r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dirty="0"/>
              <a:t>Can be structured (like in databases) or unstructured (like videos, tweets)</a:t>
            </a:r>
          </a:p>
          <a:p>
            <a:r>
              <a:rPr lang="en-US" dirty="0"/>
              <a:t>Meaningless on its own until processed. Alone, they don’t tell a story.</a:t>
            </a:r>
          </a:p>
          <a:p>
            <a:pPr marL="0" indent="0">
              <a:buNone/>
            </a:pPr>
            <a:r>
              <a:rPr lang="en-US" dirty="0"/>
              <a:t>Example Data: “Kairav”, 25, "CSE", 88.5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6F2DC-BE77-F107-E4D1-D8E59747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4AAC-3AD8-DF5A-2D88-0C5AC2F9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9B46-FE94-2FBE-2F28-CDF82E5A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Definition:</a:t>
            </a:r>
            <a:r>
              <a:rPr lang="en-US" sz="3600" dirty="0"/>
              <a:t> The expected number of steps taken over a variety of input scenarios.</a:t>
            </a:r>
          </a:p>
          <a:p>
            <a:r>
              <a:rPr lang="en-US" sz="3600" b="1" dirty="0"/>
              <a:t>Example:</a:t>
            </a:r>
          </a:p>
          <a:p>
            <a:r>
              <a:rPr lang="en-US" sz="3600" dirty="0"/>
              <a:t>In Linear Search, if the target is in the middle of the array, average comparisons = n/2.</a:t>
            </a:r>
          </a:p>
          <a:p>
            <a:r>
              <a:rPr lang="en-US" sz="3600" b="1" dirty="0"/>
              <a:t>Importance:</a:t>
            </a:r>
            <a:r>
              <a:rPr lang="en-US" sz="3600" dirty="0"/>
              <a:t> Most real-world scenarios fall under average-case performance.</a:t>
            </a:r>
          </a:p>
          <a:p>
            <a:r>
              <a:rPr lang="en-US" sz="3600" b="1" dirty="0"/>
              <a:t>Notation:</a:t>
            </a:r>
            <a:r>
              <a:rPr lang="en-US" sz="3600" dirty="0"/>
              <a:t> Often denoted by Θ (Theta).</a:t>
            </a:r>
          </a:p>
        </p:txBody>
      </p:sp>
    </p:spTree>
    <p:extLst>
      <p:ext uri="{BB962C8B-B14F-4D97-AF65-F5344CB8AC3E}">
        <p14:creationId xmlns:p14="http://schemas.microsoft.com/office/powerpoint/2010/main" val="413910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3BC31-B20C-5191-1F8F-961980F18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66C4-C35C-CE01-4AB1-21293764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8EFE-A67C-6D60-B2DF-CA837E16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034474"/>
            <a:ext cx="8894617" cy="566319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Definition:</a:t>
            </a:r>
            <a:r>
              <a:rPr lang="en-US" sz="3600" dirty="0"/>
              <a:t> The maximum time an algorithm may take on the most difficult input.</a:t>
            </a:r>
          </a:p>
          <a:p>
            <a:r>
              <a:rPr lang="en-US" sz="3600" b="1" dirty="0"/>
              <a:t>Example:</a:t>
            </a:r>
          </a:p>
          <a:p>
            <a:r>
              <a:rPr lang="en-US" sz="3600" b="1" dirty="0"/>
              <a:t>Linear Search:</a:t>
            </a:r>
            <a:r>
              <a:rPr lang="en-US" sz="3600" dirty="0"/>
              <a:t> If the target is the last element or not present, it checks all n elements.</a:t>
            </a:r>
          </a:p>
          <a:p>
            <a:r>
              <a:rPr lang="en-US" sz="3600" b="1" dirty="0"/>
              <a:t>Notation:</a:t>
            </a:r>
            <a:r>
              <a:rPr lang="en-US" sz="3600" dirty="0"/>
              <a:t> Denoted by O (Big O).</a:t>
            </a:r>
          </a:p>
          <a:p>
            <a:r>
              <a:rPr lang="en-US" sz="3600" b="1" dirty="0"/>
              <a:t>Use:</a:t>
            </a:r>
            <a:r>
              <a:rPr lang="en-US" sz="3600" dirty="0"/>
              <a:t> This is the most commonly used in industry because it guarantees a performance ceiling.</a:t>
            </a:r>
          </a:p>
        </p:txBody>
      </p:sp>
    </p:spTree>
    <p:extLst>
      <p:ext uri="{BB962C8B-B14F-4D97-AF65-F5344CB8AC3E}">
        <p14:creationId xmlns:p14="http://schemas.microsoft.com/office/powerpoint/2010/main" val="144209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5299-5472-A158-B7C5-2F969024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1D0F-D4A8-6559-2A03-F1AB63C2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845A-C2A0-3937-F17E-A0848D20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034474"/>
            <a:ext cx="8894617" cy="5663190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Definition: </a:t>
            </a:r>
            <a:r>
              <a:rPr lang="en-US" sz="3600" dirty="0"/>
              <a:t>Describes how the runtime of an algorithm grows with respect to the input size n.</a:t>
            </a:r>
          </a:p>
          <a:p>
            <a:r>
              <a:rPr lang="en-US" sz="3600" b="1" dirty="0"/>
              <a:t>Purpose:</a:t>
            </a:r>
            <a:r>
              <a:rPr lang="en-US" sz="3600" dirty="0"/>
              <a:t> Helps estimate execution time before coding.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B9DC92-B710-F7ED-994D-AD5158416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9064"/>
              </p:ext>
            </p:extLst>
          </p:nvPr>
        </p:nvGraphicFramePr>
        <p:xfrm>
          <a:off x="1634946" y="4174554"/>
          <a:ext cx="5874107" cy="2194560"/>
        </p:xfrm>
        <a:graphic>
          <a:graphicData uri="http://schemas.openxmlformats.org/drawingml/2006/table">
            <a:tbl>
              <a:tblPr/>
              <a:tblGrid>
                <a:gridCol w="1483507">
                  <a:extLst>
                    <a:ext uri="{9D8B030D-6E8A-4147-A177-3AD203B41FA5}">
                      <a16:colId xmlns:a16="http://schemas.microsoft.com/office/drawing/2014/main" val="2296508586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462311322"/>
                    </a:ext>
                  </a:extLst>
                </a:gridCol>
                <a:gridCol w="2488648">
                  <a:extLst>
                    <a:ext uri="{9D8B030D-6E8A-4147-A177-3AD203B41FA5}">
                      <a16:colId xmlns:a16="http://schemas.microsoft.com/office/drawing/2014/main" val="3972006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 Algorithm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06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Constant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Accessing array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7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Linear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Linear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4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Logarithmic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Binary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Quadratic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64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Log-linear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10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1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D1328-14FA-1F62-8D45-54923043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FBAC-A0BB-A587-9FEB-16284B16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29056"/>
          </a:xfrm>
        </p:spPr>
        <p:txBody>
          <a:bodyPr>
            <a:normAutofit/>
          </a:bodyPr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EC2A-3B0A-745A-571D-21F5996D0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29057"/>
            <a:ext cx="8894617" cy="5868607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/>
              <a:t>Describes how much additional memory an algorithm needs as input size increases.</a:t>
            </a:r>
          </a:p>
          <a:p>
            <a:r>
              <a:rPr lang="en-US" b="1" dirty="0"/>
              <a:t>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storage</a:t>
            </a:r>
          </a:p>
          <a:p>
            <a:pPr lvl="1"/>
            <a:r>
              <a:rPr lang="en-US" dirty="0"/>
              <a:t>Temporary variables</a:t>
            </a:r>
          </a:p>
          <a:p>
            <a:pPr lvl="1"/>
            <a:r>
              <a:rPr lang="en-US" dirty="0"/>
              <a:t>Recursive call stack memory</a:t>
            </a:r>
          </a:p>
          <a:p>
            <a:r>
              <a:rPr lang="en-US" b="1" dirty="0"/>
              <a:t>Goal</a:t>
            </a:r>
            <a:r>
              <a:rPr lang="en-US" dirty="0"/>
              <a:t>: Use </a:t>
            </a:r>
            <a:r>
              <a:rPr lang="en-US" b="1" dirty="0"/>
              <a:t>minimum memory</a:t>
            </a:r>
            <a:r>
              <a:rPr lang="en-US" dirty="0"/>
              <a:t> without compromising correctness or speed.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recursive Fibonacci function uses stack space for each call → </a:t>
            </a:r>
            <a:r>
              <a:rPr lang="en-US" b="1" dirty="0"/>
              <a:t>O(n)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in-place sorting algorithm like Bubble Sort → </a:t>
            </a:r>
            <a:r>
              <a:rPr lang="en-US" b="1" dirty="0"/>
              <a:t>O(1)</a:t>
            </a:r>
            <a:r>
              <a:rPr lang="en-US" dirty="0"/>
              <a:t> space.</a:t>
            </a:r>
          </a:p>
        </p:txBody>
      </p:sp>
    </p:spTree>
    <p:extLst>
      <p:ext uri="{BB962C8B-B14F-4D97-AF65-F5344CB8AC3E}">
        <p14:creationId xmlns:p14="http://schemas.microsoft.com/office/powerpoint/2010/main" val="98834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2C2DC-25CC-3BCD-1ACE-88A9FB90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192-57FA-AF5B-10BC-EF3754B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29056"/>
          </a:xfrm>
        </p:spPr>
        <p:txBody>
          <a:bodyPr>
            <a:noAutofit/>
          </a:bodyPr>
          <a:lstStyle/>
          <a:p>
            <a:r>
              <a:rPr lang="en-US" sz="3200" dirty="0"/>
              <a:t>Real-World Analogy: Searching in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D4C8-AEF4-5364-0B4A-3944679E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29057"/>
            <a:ext cx="8894617" cy="5868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🏛️ Scenario: You're in a large university library, trying to find a specific book among thousands of bookshelves.</a:t>
            </a:r>
          </a:p>
          <a:p>
            <a:pPr marL="0" indent="0">
              <a:buNone/>
            </a:pPr>
            <a:r>
              <a:rPr lang="en-US" sz="3500" b="1" dirty="0"/>
              <a:t>Time Complexity:</a:t>
            </a:r>
            <a:r>
              <a:rPr lang="en-US" b="1" dirty="0"/>
              <a:t> </a:t>
            </a:r>
            <a:r>
              <a:rPr lang="en-US" dirty="0"/>
              <a:t>How </a:t>
            </a:r>
            <a:r>
              <a:rPr lang="en-US" b="1" dirty="0"/>
              <a:t>many steps or time</a:t>
            </a:r>
            <a:r>
              <a:rPr lang="en-US" dirty="0"/>
              <a:t> it takes to find the book.</a:t>
            </a:r>
          </a:p>
          <a:p>
            <a:r>
              <a:rPr lang="en-US" b="1" dirty="0"/>
              <a:t>O(1)</a:t>
            </a:r>
            <a:r>
              <a:rPr lang="en-US" dirty="0"/>
              <a:t>: You already know the </a:t>
            </a:r>
            <a:r>
              <a:rPr lang="en-US" b="1" dirty="0"/>
              <a:t>exact shelf and position</a:t>
            </a:r>
            <a:r>
              <a:rPr lang="en-US" dirty="0"/>
              <a:t> → you go directly and pick it.</a:t>
            </a:r>
          </a:p>
          <a:p>
            <a:r>
              <a:rPr lang="en-US" b="1" dirty="0"/>
              <a:t>O(n)</a:t>
            </a:r>
            <a:r>
              <a:rPr lang="en-US" dirty="0"/>
              <a:t>: You </a:t>
            </a:r>
            <a:r>
              <a:rPr lang="en-US" b="1" dirty="0"/>
              <a:t>search shelf by shelf</a:t>
            </a:r>
            <a:r>
              <a:rPr lang="en-US" dirty="0"/>
              <a:t>, book by book → worst if it's the </a:t>
            </a:r>
            <a:r>
              <a:rPr lang="en-US" b="1" dirty="0"/>
              <a:t>last book</a:t>
            </a:r>
            <a:r>
              <a:rPr lang="en-US" dirty="0"/>
              <a:t>.</a:t>
            </a:r>
          </a:p>
          <a:p>
            <a:r>
              <a:rPr lang="en-US" b="1" dirty="0"/>
              <a:t>O(log n)</a:t>
            </a:r>
            <a:r>
              <a:rPr lang="en-US" dirty="0"/>
              <a:t>: The library is sorted alphabetically and you use a </a:t>
            </a:r>
            <a:r>
              <a:rPr lang="en-US" b="1" dirty="0"/>
              <a:t>search catalog or computer system</a:t>
            </a:r>
            <a:r>
              <a:rPr lang="en-US" dirty="0"/>
              <a:t> (like binary search) to find the location quickly.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69278-F1DD-6D04-6567-DC88B215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9306-2873-DF3E-5848-5EF1D6F7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29056"/>
          </a:xfrm>
        </p:spPr>
        <p:txBody>
          <a:bodyPr>
            <a:noAutofit/>
          </a:bodyPr>
          <a:lstStyle/>
          <a:p>
            <a:r>
              <a:rPr lang="en-US" sz="3200" dirty="0"/>
              <a:t>Real-World Analogy: Searching in 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810D-8382-5FD8-9451-CCACBA6A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29057"/>
            <a:ext cx="8894617" cy="5868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Space Complexity: How much memory/space you need to store extra data or tools while searching.</a:t>
            </a:r>
          </a:p>
          <a:p>
            <a:pPr marL="0" indent="0">
              <a:buNone/>
            </a:pPr>
            <a:r>
              <a:rPr lang="en-US" sz="3500" dirty="0"/>
              <a:t>Carrying a map or using a mobile app to track where you've already searched = extra memory.</a:t>
            </a:r>
          </a:p>
          <a:p>
            <a:pPr marL="0" indent="0">
              <a:buNone/>
            </a:pPr>
            <a:r>
              <a:rPr lang="en-US" sz="3500" dirty="0"/>
              <a:t>If you memorize everything without tools, you use less space.</a:t>
            </a:r>
          </a:p>
          <a:p>
            <a:pPr marL="0" indent="0">
              <a:buNone/>
            </a:pPr>
            <a:r>
              <a:rPr lang="en-US" sz="3500" dirty="0"/>
              <a:t>🔹Best Case📘 You walk in and the book is right in front of you on the first shelf.</a:t>
            </a:r>
          </a:p>
          <a:p>
            <a:pPr marL="0" indent="0">
              <a:buNone/>
            </a:pPr>
            <a:r>
              <a:rPr lang="en-US" sz="3500" dirty="0"/>
              <a:t>🔹Worst Case📕 You search every shelf and every row and still don’t find the book (it’s not there).</a:t>
            </a:r>
          </a:p>
          <a:p>
            <a:pPr marL="0" indent="0">
              <a:buNone/>
            </a:pPr>
            <a:r>
              <a:rPr lang="en-US" sz="3500" dirty="0"/>
              <a:t>🔹Average Case📗 You search and find the book somewhere in the middle of your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3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8D65A-0AF6-1171-CFA0-60E589BB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1458-47B9-E021-2048-52349243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60336"/>
            <a:ext cx="8894618" cy="1046672"/>
          </a:xfrm>
        </p:spPr>
        <p:txBody>
          <a:bodyPr>
            <a:noAutofit/>
          </a:bodyPr>
          <a:lstStyle/>
          <a:p>
            <a:r>
              <a:rPr lang="en-US" sz="4000" dirty="0"/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8600-B37E-3843-75A5-A925C1AB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207008"/>
            <a:ext cx="8894617" cy="5490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✅ What is Asymptotic Analysis?</a:t>
            </a:r>
          </a:p>
          <a:p>
            <a:r>
              <a:rPr lang="en-US" dirty="0"/>
              <a:t>It is a </a:t>
            </a:r>
            <a:r>
              <a:rPr lang="en-US" b="1" dirty="0"/>
              <a:t>mathematical tool</a:t>
            </a:r>
            <a:r>
              <a:rPr lang="en-US" dirty="0"/>
              <a:t> used to describe the </a:t>
            </a:r>
            <a:r>
              <a:rPr lang="en-US" b="1" dirty="0"/>
              <a:t>efficiency</a:t>
            </a:r>
            <a:r>
              <a:rPr lang="en-US" dirty="0"/>
              <a:t> of an algorithm </a:t>
            </a:r>
            <a:r>
              <a:rPr lang="en-US" b="1" dirty="0"/>
              <a:t>independent of hardware or input values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🔍 Instead of exact timing, we focus on how the algorithm performs as </a:t>
            </a:r>
            <a:r>
              <a:rPr lang="en-US" b="1" dirty="0"/>
              <a:t>input size (n) → very large</a:t>
            </a:r>
            <a:br>
              <a:rPr lang="en-US" dirty="0"/>
            </a:br>
            <a:r>
              <a:rPr lang="en-US" dirty="0"/>
              <a:t>👉 This helps in comparing algorithms under a standard frame.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4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4EAE-5017-8652-E0DC-04957349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AF1B-547C-5A4C-2654-CA12C396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Big O Notation (O) — Worst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113C-D84A-37C6-2DC8-42318E85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Definition: </a:t>
            </a:r>
            <a:r>
              <a:rPr lang="en-US" b="1" dirty="0"/>
              <a:t>Describes the upper bound of time or space. It gives the maximum time an algorithm will take for any input size.</a:t>
            </a:r>
          </a:p>
          <a:p>
            <a:pPr marL="0" indent="0">
              <a:buNone/>
            </a:pPr>
            <a:r>
              <a:rPr lang="en-US" sz="3500" b="1" dirty="0"/>
              <a:t>Use Case:</a:t>
            </a:r>
            <a:r>
              <a:rPr lang="en-US" dirty="0"/>
              <a:t> We always consider the worst-case for guarantees in systems.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Linear Search → O(n)</a:t>
            </a:r>
          </a:p>
          <a:p>
            <a:r>
              <a:rPr lang="en-US" dirty="0"/>
              <a:t>Bubble Sort → O(n²)</a:t>
            </a:r>
          </a:p>
          <a:p>
            <a:r>
              <a:rPr lang="en-US" dirty="0"/>
              <a:t>Binary Search → O(log n)</a:t>
            </a:r>
          </a:p>
          <a:p>
            <a:pPr marL="0" indent="0">
              <a:buNone/>
            </a:pPr>
            <a:r>
              <a:rPr lang="en-US" b="1" dirty="0"/>
              <a:t>Formal Representation: </a:t>
            </a:r>
            <a:r>
              <a:rPr lang="en-US" dirty="0"/>
              <a:t>An algorithm is O(f(n)) if ∃ constants c and n₀ such that:</a:t>
            </a:r>
          </a:p>
          <a:p>
            <a:pPr marL="0" indent="0" algn="ctr">
              <a:buNone/>
            </a:pPr>
            <a:r>
              <a:rPr lang="en-US" dirty="0"/>
              <a:t>T(n) ≤ c * f(n) for all n ≥ n₀</a:t>
            </a:r>
          </a:p>
        </p:txBody>
      </p:sp>
    </p:spTree>
    <p:extLst>
      <p:ext uri="{BB962C8B-B14F-4D97-AF65-F5344CB8AC3E}">
        <p14:creationId xmlns:p14="http://schemas.microsoft.com/office/powerpoint/2010/main" val="3304354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41582-07FE-852C-B3DF-A088BE1F4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B301-D51B-0E74-1D49-7E71359B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Omega Notation (Ω) — Best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944A-B872-D6A6-F516-1873DEAF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 Describes the lower bound of time or space. It gives the minimum time an algorithm will take for best-case input.</a:t>
            </a:r>
          </a:p>
          <a:p>
            <a:pPr marL="0" indent="0">
              <a:buNone/>
            </a:pPr>
            <a:r>
              <a:rPr lang="en-US" b="1" dirty="0"/>
              <a:t>Use Case:</a:t>
            </a:r>
            <a:r>
              <a:rPr lang="en-US" dirty="0"/>
              <a:t> Shows how fast an algorithm can run in the most favorable scenario.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Linear Search → Ω(1) if target is at index 0</a:t>
            </a:r>
          </a:p>
          <a:p>
            <a:r>
              <a:rPr lang="en-US" dirty="0"/>
              <a:t>Bubble Sort → Ω(n) if the array is already sorted</a:t>
            </a:r>
          </a:p>
          <a:p>
            <a:pPr marL="0" indent="0">
              <a:buNone/>
            </a:pPr>
            <a:r>
              <a:rPr lang="en-US" b="1" dirty="0"/>
              <a:t>Formal Representation: </a:t>
            </a:r>
            <a:r>
              <a:rPr lang="en-US" dirty="0"/>
              <a:t>An algorithm is Ω(f(n)) if ∃ constants c and n₀ such that:</a:t>
            </a:r>
          </a:p>
          <a:p>
            <a:pPr marL="0" indent="0" algn="ctr">
              <a:buNone/>
            </a:pPr>
            <a:r>
              <a:rPr lang="en-US" dirty="0"/>
              <a:t>T(n) ≥ c * f(n) for all n ≥ n₀</a:t>
            </a:r>
          </a:p>
        </p:txBody>
      </p:sp>
    </p:spTree>
    <p:extLst>
      <p:ext uri="{BB962C8B-B14F-4D97-AF65-F5344CB8AC3E}">
        <p14:creationId xmlns:p14="http://schemas.microsoft.com/office/powerpoint/2010/main" val="2224099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66D21-504F-23AA-C3CC-06917EEA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34EC-900F-43E5-A932-714ECF6E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Omega Notation (Ω) — Best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2074-D4FE-BD40-74A3-84BF43BF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 Describes the tight bound — both upper and lower limits. Means the algorithm’s running time always grows proportionally to f(n).</a:t>
            </a:r>
          </a:p>
          <a:p>
            <a:pPr marL="0" indent="0">
              <a:buNone/>
            </a:pPr>
            <a:r>
              <a:rPr lang="en-US" b="1" dirty="0"/>
              <a:t>Use Case:</a:t>
            </a:r>
            <a:r>
              <a:rPr lang="en-US" dirty="0"/>
              <a:t> Used when best = average = worst or when average case is well understood.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Merge Sort → </a:t>
            </a:r>
            <a:r>
              <a:rPr lang="el-GR" dirty="0"/>
              <a:t>Θ(</a:t>
            </a:r>
            <a:r>
              <a:rPr lang="en-US" dirty="0"/>
              <a:t>n log n)</a:t>
            </a:r>
          </a:p>
          <a:p>
            <a:r>
              <a:rPr lang="en-US" dirty="0"/>
              <a:t>Binary Search → </a:t>
            </a:r>
            <a:r>
              <a:rPr lang="el-GR" dirty="0"/>
              <a:t>Θ(</a:t>
            </a:r>
            <a:r>
              <a:rPr lang="en-US" dirty="0"/>
              <a:t>log n)</a:t>
            </a:r>
          </a:p>
          <a:p>
            <a:pPr marL="0" indent="0">
              <a:buNone/>
            </a:pPr>
            <a:r>
              <a:rPr lang="en-US" b="1" dirty="0"/>
              <a:t>Formal Representation: </a:t>
            </a:r>
            <a:r>
              <a:rPr lang="en-US" dirty="0"/>
              <a:t>An algorithm is </a:t>
            </a:r>
            <a:r>
              <a:rPr lang="el-GR" dirty="0"/>
              <a:t>Θ(</a:t>
            </a:r>
            <a:r>
              <a:rPr lang="en-US" dirty="0"/>
              <a:t>f(n)) if ∃ constants c₁, c₂ and n₀ such that:</a:t>
            </a:r>
          </a:p>
          <a:p>
            <a:pPr marL="0" indent="0" algn="ctr">
              <a:buNone/>
            </a:pPr>
            <a:r>
              <a:rPr lang="en-US" dirty="0"/>
              <a:t>c₁ * f(n) ≤ T(n) ≤ c₂ * f(n) for all n ≥ n₀</a:t>
            </a:r>
          </a:p>
        </p:txBody>
      </p:sp>
    </p:spTree>
    <p:extLst>
      <p:ext uri="{BB962C8B-B14F-4D97-AF65-F5344CB8AC3E}">
        <p14:creationId xmlns:p14="http://schemas.microsoft.com/office/powerpoint/2010/main" val="39421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D389-8748-450D-251E-A73927B7B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6C80-FC86-C7AB-F31D-E360A232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Basic Terminologies</a:t>
            </a:r>
            <a:r>
              <a:rPr lang="en-US" dirty="0"/>
              <a:t>: Information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0AC4-8126-81C2-EC7F-0856378D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963562"/>
            <a:ext cx="8894617" cy="5734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Information is processed data that carries context, relevance, and meaning. It is useful for making decisions.</a:t>
            </a:r>
          </a:p>
          <a:p>
            <a:pPr marL="0" indent="0">
              <a:buNone/>
            </a:pPr>
            <a:r>
              <a:rPr lang="en-US" b="1" dirty="0"/>
              <a:t>Process:</a:t>
            </a:r>
            <a:r>
              <a:rPr lang="en-US" dirty="0"/>
              <a:t> </a:t>
            </a:r>
            <a:r>
              <a:rPr lang="en-US" sz="2000" dirty="0"/>
              <a:t>Data → (Processed via algorithms/software) → Information</a:t>
            </a:r>
          </a:p>
          <a:p>
            <a:pPr marL="0" indent="0">
              <a:buNone/>
            </a:pPr>
            <a:r>
              <a:rPr lang="en-US" b="1" dirty="0"/>
              <a:t>Difference from Data:</a:t>
            </a:r>
          </a:p>
          <a:p>
            <a:r>
              <a:rPr lang="en-US" dirty="0"/>
              <a:t>Data is the input, Information is the output</a:t>
            </a:r>
          </a:p>
          <a:p>
            <a:r>
              <a:rPr lang="en-US" dirty="0"/>
              <a:t>Information answers who, what, when, where, and how.</a:t>
            </a:r>
          </a:p>
          <a:p>
            <a:pPr marL="0" indent="0">
              <a:buNone/>
            </a:pPr>
            <a:r>
              <a:rPr lang="en-US" b="1" dirty="0"/>
              <a:t>Example Information:</a:t>
            </a:r>
            <a:r>
              <a:rPr lang="en-US" dirty="0"/>
              <a:t> “Kairav, a CSE student aged 25, scored 88.5 in DS"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745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7144-2AE6-E0D8-220A-5CD1D95C0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238-4A24-F6FD-0B25-F57E5D21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Common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76AC-CA30-EEAD-979B-957B26D3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✅ 1. O(1) – Constant Time</a:t>
            </a:r>
          </a:p>
          <a:p>
            <a:pPr marL="0" indent="0">
              <a:buNone/>
            </a:pPr>
            <a:r>
              <a:rPr lang="en-US" b="1" dirty="0"/>
              <a:t>Definition: Time does not change with input size.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Accessing </a:t>
            </a:r>
            <a:r>
              <a:rPr lang="en-US" dirty="0" err="1"/>
              <a:t>arr</a:t>
            </a:r>
            <a:r>
              <a:rPr lang="en-US" dirty="0"/>
              <a:t>[0] in an array</a:t>
            </a:r>
          </a:p>
          <a:p>
            <a:r>
              <a:rPr lang="en-US" dirty="0"/>
              <a:t>Pushing/popping from a stack (array-based)</a:t>
            </a:r>
          </a:p>
          <a:p>
            <a:pPr marL="0" indent="0">
              <a:buNone/>
            </a:pPr>
            <a:r>
              <a:rPr lang="en-US" b="1" dirty="0"/>
              <a:t>Why it's Fast:</a:t>
            </a:r>
            <a:r>
              <a:rPr lang="en-US" dirty="0"/>
              <a:t> The operation happens directly, without iteration.</a:t>
            </a:r>
          </a:p>
          <a:p>
            <a:pPr marL="0" indent="0">
              <a:buNone/>
            </a:pPr>
            <a:r>
              <a:rPr lang="en-US" dirty="0"/>
              <a:t>🔸 Best possible complexity</a:t>
            </a:r>
          </a:p>
        </p:txBody>
      </p:sp>
    </p:spTree>
    <p:extLst>
      <p:ext uri="{BB962C8B-B14F-4D97-AF65-F5344CB8AC3E}">
        <p14:creationId xmlns:p14="http://schemas.microsoft.com/office/powerpoint/2010/main" val="296128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420D-A0DB-75D0-2CCC-8991E39A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582A-15F6-BA9A-2D9C-BAAE407F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Common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3E45-3ABB-66A4-0DDD-1182D9CB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✅ 2. O(log n) – Logarithmic Time</a:t>
            </a:r>
          </a:p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Time increases </a:t>
            </a:r>
            <a:r>
              <a:rPr lang="en-US" b="1" dirty="0"/>
              <a:t>logarithmically</a:t>
            </a:r>
            <a:r>
              <a:rPr lang="en-US" dirty="0"/>
              <a:t> as input grows.</a:t>
            </a:r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Binary Search</a:t>
            </a:r>
            <a:r>
              <a:rPr lang="en-US" dirty="0"/>
              <a:t> in a sorted array</a:t>
            </a:r>
          </a:p>
          <a:p>
            <a:pPr lvl="1"/>
            <a:r>
              <a:rPr lang="en-US" dirty="0"/>
              <a:t>Searching in a Binary Search Tree (balanced)</a:t>
            </a:r>
          </a:p>
          <a:p>
            <a:pPr marL="0" indent="0">
              <a:buNone/>
            </a:pPr>
            <a:r>
              <a:rPr lang="en-US" b="1" dirty="0"/>
              <a:t>Why it's Efficient</a:t>
            </a:r>
            <a:r>
              <a:rPr lang="en-US" dirty="0"/>
              <a:t>: With each step, the input is </a:t>
            </a:r>
            <a:r>
              <a:rPr lang="en-US" b="1" dirty="0"/>
              <a:t>divided by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🔸 Ideal for large datasets where fast lookups are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9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3B52-7A3B-9337-322D-35054948C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7751-7D53-C53E-3CF6-DA39EC2F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Common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DB5A-4DF6-9B46-B3F8-290AC801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✅ 3. O(n) – Linear Time</a:t>
            </a:r>
          </a:p>
          <a:p>
            <a:r>
              <a:rPr lang="en-US" b="1" dirty="0"/>
              <a:t>Definition</a:t>
            </a:r>
            <a:r>
              <a:rPr lang="en-US" dirty="0"/>
              <a:t>: Time grows </a:t>
            </a:r>
            <a:r>
              <a:rPr lang="en-US" b="1" dirty="0"/>
              <a:t>proportionally</a:t>
            </a:r>
            <a:r>
              <a:rPr lang="en-US" dirty="0"/>
              <a:t> to the input size.</a:t>
            </a:r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Linear Search</a:t>
            </a:r>
            <a:endParaRPr lang="en-US" dirty="0"/>
          </a:p>
          <a:p>
            <a:pPr lvl="1"/>
            <a:r>
              <a:rPr lang="en-US" dirty="0"/>
              <a:t>Printing all elements in an array</a:t>
            </a:r>
          </a:p>
          <a:p>
            <a:pPr marL="0" indent="0">
              <a:buNone/>
            </a:pPr>
            <a:r>
              <a:rPr lang="en-US" b="1" dirty="0"/>
              <a:t>Use Case</a:t>
            </a:r>
            <a:r>
              <a:rPr lang="en-US" dirty="0"/>
              <a:t>: When each element must be visited once</a:t>
            </a:r>
          </a:p>
          <a:p>
            <a:pPr marL="0" indent="0">
              <a:buNone/>
            </a:pPr>
            <a:r>
              <a:rPr lang="en-US" dirty="0"/>
              <a:t>🔸 Acceptable for medium-size data, but not scalable</a:t>
            </a:r>
          </a:p>
        </p:txBody>
      </p:sp>
    </p:spTree>
    <p:extLst>
      <p:ext uri="{BB962C8B-B14F-4D97-AF65-F5344CB8AC3E}">
        <p14:creationId xmlns:p14="http://schemas.microsoft.com/office/powerpoint/2010/main" val="345442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94BA-9252-9326-C692-CF3B67168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569-6A56-E768-8EF4-0AB7C2BC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Common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6BA1-8846-1F58-6AEC-B14143E2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✅ 4. O(n log n) – Log-linear Time</a:t>
            </a:r>
          </a:p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More efficient than quadratic, combines linear and logarithmic growth.</a:t>
            </a:r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Merge Sort</a:t>
            </a:r>
            <a:r>
              <a:rPr lang="en-US" dirty="0"/>
              <a:t>, </a:t>
            </a:r>
            <a:r>
              <a:rPr lang="en-US" b="1" dirty="0"/>
              <a:t>Heap Sort</a:t>
            </a:r>
            <a:r>
              <a:rPr lang="en-US" dirty="0"/>
              <a:t>, </a:t>
            </a:r>
            <a:r>
              <a:rPr lang="en-US" b="1" dirty="0"/>
              <a:t>Quick Sort (avg case)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Why it’s Good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divide (log n) and also do work for each element (n)</a:t>
            </a:r>
          </a:p>
          <a:p>
            <a:pPr marL="0" indent="0">
              <a:buNone/>
            </a:pPr>
            <a:r>
              <a:rPr lang="en-US" dirty="0"/>
              <a:t>🔸 Best possible complexity for </a:t>
            </a:r>
            <a:r>
              <a:rPr lang="en-US" b="1" dirty="0"/>
              <a:t>comparison-based sorting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5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C036-2FB1-D44A-8C36-63715E486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7071-1238-56B0-0248-B591A73D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Common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51C5-4F95-88BB-4C37-D3FEBDB9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✅ 5. O(n²) – Quadratic Time</a:t>
            </a:r>
          </a:p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Time grows </a:t>
            </a:r>
            <a:r>
              <a:rPr lang="en-US" b="1" dirty="0"/>
              <a:t>quadratically</a:t>
            </a:r>
            <a:r>
              <a:rPr lang="en-US" dirty="0"/>
              <a:t> with input size.</a:t>
            </a:r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Bubble Sort</a:t>
            </a:r>
            <a:r>
              <a:rPr lang="en-US" dirty="0"/>
              <a:t>, </a:t>
            </a:r>
            <a:r>
              <a:rPr lang="en-US" b="1" dirty="0"/>
              <a:t>Selection Sort</a:t>
            </a:r>
            <a:r>
              <a:rPr lang="en-US" dirty="0"/>
              <a:t>, </a:t>
            </a:r>
            <a:r>
              <a:rPr lang="en-US" b="1" dirty="0"/>
              <a:t>Insertion Sort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Why it's Inefficient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Nested loops over the same dataset</a:t>
            </a:r>
          </a:p>
          <a:p>
            <a:pPr marL="0" indent="0">
              <a:buNone/>
            </a:pPr>
            <a:r>
              <a:rPr lang="en-US" dirty="0"/>
              <a:t>🔺 Avoid for large input — leads to poor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6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70F9-5354-BBEF-847F-3D473BDF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F3D9-0907-B07A-16EC-B32AAAC0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1243584"/>
          </a:xfrm>
        </p:spPr>
        <p:txBody>
          <a:bodyPr>
            <a:noAutofit/>
          </a:bodyPr>
          <a:lstStyle/>
          <a:p>
            <a:r>
              <a:rPr lang="en-US" sz="4000" dirty="0"/>
              <a:t>Common Time Complexities: 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AC1E30-000B-98EF-2D49-D7E593814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28780"/>
              </p:ext>
            </p:extLst>
          </p:nvPr>
        </p:nvGraphicFramePr>
        <p:xfrm>
          <a:off x="475488" y="1377696"/>
          <a:ext cx="8290559" cy="5181598"/>
        </p:xfrm>
        <a:graphic>
          <a:graphicData uri="http://schemas.openxmlformats.org/drawingml/2006/table">
            <a:tbl>
              <a:tblPr/>
              <a:tblGrid>
                <a:gridCol w="1431577">
                  <a:extLst>
                    <a:ext uri="{9D8B030D-6E8A-4147-A177-3AD203B41FA5}">
                      <a16:colId xmlns:a16="http://schemas.microsoft.com/office/drawing/2014/main" val="1993237616"/>
                    </a:ext>
                  </a:extLst>
                </a:gridCol>
                <a:gridCol w="1763659">
                  <a:extLst>
                    <a:ext uri="{9D8B030D-6E8A-4147-A177-3AD203B41FA5}">
                      <a16:colId xmlns:a16="http://schemas.microsoft.com/office/drawing/2014/main" val="1317104766"/>
                    </a:ext>
                  </a:extLst>
                </a:gridCol>
                <a:gridCol w="2531071">
                  <a:extLst>
                    <a:ext uri="{9D8B030D-6E8A-4147-A177-3AD203B41FA5}">
                      <a16:colId xmlns:a16="http://schemas.microsoft.com/office/drawing/2014/main" val="2708500186"/>
                    </a:ext>
                  </a:extLst>
                </a:gridCol>
                <a:gridCol w="2564252">
                  <a:extLst>
                    <a:ext uri="{9D8B030D-6E8A-4147-A177-3AD203B41FA5}">
                      <a16:colId xmlns:a16="http://schemas.microsoft.com/office/drawing/2014/main" val="1915509220"/>
                    </a:ext>
                  </a:extLst>
                </a:gridCol>
              </a:tblGrid>
              <a:tr h="1007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Example Algorithms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Behavior as n grows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145196"/>
                  </a:ext>
                </a:extLst>
              </a:tr>
              <a:tr h="1007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Constant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Access array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Stays the same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365447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Logarithmic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Binary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Grows very slowly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62131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Linear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Grows steadily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374032"/>
                  </a:ext>
                </a:extLst>
              </a:tr>
              <a:tr h="1007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Log-linear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Merge Sort, Heap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Grows moderately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10260"/>
                  </a:ext>
                </a:extLst>
              </a:tr>
              <a:tr h="1007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Quadratic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Bubble, 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Grows very quickly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6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15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CF4DD-8E62-C13D-9217-1C9202870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7E22-AFF0-61D0-6EA8-060C4EAF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Time-Space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9577-EED7-B889-5500-09533B44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r>
              <a:rPr lang="en-US" dirty="0"/>
              <a:t>It refers to a </a:t>
            </a:r>
            <a:r>
              <a:rPr lang="en-US" b="1" dirty="0"/>
              <a:t>balance between the time an algorithm takes to run</a:t>
            </a:r>
            <a:r>
              <a:rPr lang="en-US" dirty="0"/>
              <a:t> and the </a:t>
            </a:r>
            <a:r>
              <a:rPr lang="en-US" b="1" dirty="0"/>
              <a:t>memory it consumes</a:t>
            </a:r>
            <a:r>
              <a:rPr lang="en-US" dirty="0"/>
              <a:t>.</a:t>
            </a:r>
          </a:p>
          <a:p>
            <a:r>
              <a:rPr lang="en-US" dirty="0"/>
              <a:t>Sometimes, you can </a:t>
            </a:r>
            <a:r>
              <a:rPr lang="en-US" b="1" dirty="0"/>
              <a:t>save time by using more memory</a:t>
            </a:r>
            <a:r>
              <a:rPr lang="en-US" dirty="0"/>
              <a:t>, or </a:t>
            </a:r>
            <a:r>
              <a:rPr lang="en-US" b="1" dirty="0"/>
              <a:t>save memory by spending more time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⚖️ The goal is to find the </a:t>
            </a:r>
            <a:r>
              <a:rPr lang="en-US" b="1" dirty="0"/>
              <a:t>optimal balance</a:t>
            </a:r>
            <a:r>
              <a:rPr lang="en-US" dirty="0"/>
              <a:t> for a given problem based on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446224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76A79-CE6D-64A9-B0AB-C4945615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62CD-ABC2-088A-0545-68B7197E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Time-Space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8566-3166-B0E5-32FA-7C52F91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🔸Core Idea: You can either compute things on the fly (time-heavy, memory-light)or store precomputed results (memory-heavy, time-light).</a:t>
            </a:r>
          </a:p>
          <a:p>
            <a:r>
              <a:rPr lang="en-US" b="1" dirty="0"/>
              <a:t>✅ Why It Matters in Real Life</a:t>
            </a:r>
          </a:p>
          <a:p>
            <a:r>
              <a:rPr lang="en-US" dirty="0"/>
              <a:t>In mobile devices: </a:t>
            </a:r>
            <a:r>
              <a:rPr lang="en-US" b="1" dirty="0"/>
              <a:t>Limited RAM</a:t>
            </a:r>
            <a:r>
              <a:rPr lang="en-US" dirty="0"/>
              <a:t>, so we may prefer </a:t>
            </a:r>
            <a:r>
              <a:rPr lang="en-US" b="1" dirty="0"/>
              <a:t>space-efficient algorithms</a:t>
            </a:r>
            <a:r>
              <a:rPr lang="en-US" dirty="0"/>
              <a:t>.</a:t>
            </a:r>
          </a:p>
          <a:p>
            <a:r>
              <a:rPr lang="en-US" dirty="0"/>
              <a:t>In high-performance servers: </a:t>
            </a:r>
            <a:r>
              <a:rPr lang="en-US" b="1" dirty="0"/>
              <a:t>Speed is critical</a:t>
            </a:r>
            <a:r>
              <a:rPr lang="en-US" dirty="0"/>
              <a:t>, so we may sacrifice space.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12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065A-87A8-4146-E3B8-2EFCE9DD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45A5-250C-76F4-F1BE-B4C4F773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Time-Space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D6E6-C45B-4213-813F-84822BEB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✅ When to Favor Time Over Space</a:t>
            </a:r>
          </a:p>
          <a:p>
            <a:r>
              <a:rPr lang="en-US" dirty="0"/>
              <a:t>You have </a:t>
            </a:r>
            <a:r>
              <a:rPr lang="en-US" b="1" dirty="0"/>
              <a:t>plenty of RAM</a:t>
            </a:r>
            <a:r>
              <a:rPr lang="en-US" dirty="0"/>
              <a:t> or memory available</a:t>
            </a:r>
          </a:p>
          <a:p>
            <a:r>
              <a:rPr lang="en-US" dirty="0"/>
              <a:t>Application is </a:t>
            </a:r>
            <a:r>
              <a:rPr lang="en-US" b="1" dirty="0"/>
              <a:t>real-time</a:t>
            </a:r>
            <a:r>
              <a:rPr lang="en-US" dirty="0"/>
              <a:t>, like games, AR/VR, robotics</a:t>
            </a:r>
          </a:p>
          <a:p>
            <a:r>
              <a:rPr lang="en-US" b="1" dirty="0"/>
              <a:t>Speed is critical</a:t>
            </a:r>
            <a:r>
              <a:rPr lang="en-US" dirty="0"/>
              <a:t>, like in financial trading apps</a:t>
            </a:r>
          </a:p>
          <a:p>
            <a:pPr marL="0" indent="0">
              <a:buNone/>
            </a:pPr>
            <a:r>
              <a:rPr lang="en-US" b="1" dirty="0"/>
              <a:t>✅ When to Favor Space Over Time</a:t>
            </a:r>
          </a:p>
          <a:p>
            <a:r>
              <a:rPr lang="en-US" dirty="0"/>
              <a:t>Running on </a:t>
            </a:r>
            <a:r>
              <a:rPr lang="en-US" b="1" dirty="0"/>
              <a:t>embedded systems</a:t>
            </a:r>
            <a:r>
              <a:rPr lang="en-US" dirty="0"/>
              <a:t>, IoT devices</a:t>
            </a:r>
          </a:p>
          <a:p>
            <a:r>
              <a:rPr lang="en-US" dirty="0"/>
              <a:t>Battery and memory are </a:t>
            </a:r>
            <a:r>
              <a:rPr lang="en-US" b="1" dirty="0"/>
              <a:t>limited</a:t>
            </a:r>
            <a:endParaRPr lang="en-US" dirty="0"/>
          </a:p>
          <a:p>
            <a:r>
              <a:rPr lang="en-US" dirty="0"/>
              <a:t>Speed is less important than </a:t>
            </a:r>
            <a:r>
              <a:rPr lang="en-US" b="1" dirty="0"/>
              <a:t>resource conservation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4DBA4-4869-2162-E22F-87892710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960-AA26-1F6B-565F-93476295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0E18-57C5-D5EC-9FAC-FC25256BF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Linear Search is a simple searching algorithm that checks each element one by one in a list until the target element is found or the end of the list is reached.</a:t>
            </a:r>
          </a:p>
          <a:p>
            <a:pPr marL="0" indent="0">
              <a:buNone/>
            </a:pPr>
            <a:r>
              <a:rPr lang="en-US" b="1" dirty="0"/>
              <a:t>🧠 Key Characteristics</a:t>
            </a:r>
          </a:p>
          <a:p>
            <a:r>
              <a:rPr lang="en-US" dirty="0"/>
              <a:t>Works on </a:t>
            </a:r>
            <a:r>
              <a:rPr lang="en-US" b="1" dirty="0"/>
              <a:t>both sorted and unsorted data</a:t>
            </a:r>
            <a:endParaRPr lang="en-US" dirty="0"/>
          </a:p>
          <a:p>
            <a:r>
              <a:rPr lang="en-US" b="1" dirty="0"/>
              <a:t>No need</a:t>
            </a:r>
            <a:r>
              <a:rPr lang="en-US" dirty="0"/>
              <a:t> for any pre-processing (like sorting)</a:t>
            </a:r>
          </a:p>
          <a:p>
            <a:r>
              <a:rPr lang="en-US" b="1" dirty="0"/>
              <a:t>Easy to implement</a:t>
            </a:r>
            <a:r>
              <a:rPr lang="en-US" dirty="0"/>
              <a:t>, but not efficient for large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9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2709-F53B-C1A9-7DBB-8C4A7D79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598B-4D1F-A961-FE0F-E618F959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/>
              <a:t>Basic Terminologies</a:t>
            </a:r>
            <a:r>
              <a:rPr lang="en-US" sz="4000" dirty="0"/>
              <a:t>: Data Structure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4C44-1202-6837-CC35-0135C5BA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963562"/>
            <a:ext cx="8894617" cy="5734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 data structure is a logical or mathematical model used to store, organize, and manage data efficiently for easy access and modification.</a:t>
            </a:r>
          </a:p>
          <a:p>
            <a:pPr marL="0" indent="0">
              <a:buNone/>
            </a:pPr>
            <a:r>
              <a:rPr lang="en-US" b="1" dirty="0"/>
              <a:t>Why are they important?</a:t>
            </a:r>
            <a:endParaRPr lang="en-US" dirty="0"/>
          </a:p>
          <a:p>
            <a:r>
              <a:rPr lang="en-US" sz="2400" dirty="0"/>
              <a:t>Helps handle large data effectively</a:t>
            </a:r>
          </a:p>
          <a:p>
            <a:r>
              <a:rPr lang="en-US" sz="2400" dirty="0"/>
              <a:t>Allows faster searching, insertion, deletion, etc.</a:t>
            </a:r>
          </a:p>
          <a:p>
            <a:r>
              <a:rPr lang="en-US" sz="2400" dirty="0"/>
              <a:t>Crucial for performance of software systems</a:t>
            </a:r>
          </a:p>
          <a:p>
            <a:pPr marL="0" indent="0">
              <a:buNone/>
            </a:pPr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800" b="1" dirty="0"/>
              <a:t>Linear:</a:t>
            </a:r>
            <a:r>
              <a:rPr lang="en-US" sz="2400" b="1" dirty="0"/>
              <a:t> </a:t>
            </a:r>
            <a:r>
              <a:rPr lang="en-US" sz="2400" dirty="0"/>
              <a:t>Data elements are arranged sequentially Examples: Arrays, Linked Lists, Stacks, Queues</a:t>
            </a:r>
          </a:p>
          <a:p>
            <a:pPr marL="0" indent="0">
              <a:buNone/>
            </a:pPr>
            <a:r>
              <a:rPr lang="en-US" sz="2800" b="1" dirty="0"/>
              <a:t>Non-Linear:</a:t>
            </a:r>
            <a:r>
              <a:rPr lang="en-US" sz="2400" dirty="0"/>
              <a:t> Data is organized hierarchically or as a network. Examples: Trees, Graphs</a:t>
            </a:r>
          </a:p>
        </p:txBody>
      </p:sp>
    </p:spTree>
    <p:extLst>
      <p:ext uri="{BB962C8B-B14F-4D97-AF65-F5344CB8AC3E}">
        <p14:creationId xmlns:p14="http://schemas.microsoft.com/office/powerpoint/2010/main" val="1677294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4339-4E3D-8270-0672-F353213E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9EE4-1D5D-D86C-2D54-E5395074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1414272"/>
          </a:xfrm>
        </p:spPr>
        <p:txBody>
          <a:bodyPr>
            <a:noAutofit/>
          </a:bodyPr>
          <a:lstStyle/>
          <a:p>
            <a:r>
              <a:rPr lang="en-US" sz="4000" dirty="0"/>
              <a:t>Linear Search: 📜 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0B65-BFC1-8ADC-641F-F0A26C17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414272"/>
            <a:ext cx="8894617" cy="5283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Start from the </a:t>
            </a:r>
            <a:r>
              <a:rPr lang="en-US" b="1" dirty="0"/>
              <a:t>first element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Compare the current element with the </a:t>
            </a:r>
            <a:r>
              <a:rPr lang="en-US" b="1" dirty="0"/>
              <a:t>target/key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If they match → return the index.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If not → move to the </a:t>
            </a:r>
            <a:r>
              <a:rPr lang="en-US" b="1" dirty="0"/>
              <a:t>next element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Repeat until the target is found or the list ends.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If the element is </a:t>
            </a:r>
            <a:r>
              <a:rPr lang="en-US" b="1" dirty="0"/>
              <a:t>not found</a:t>
            </a:r>
            <a:r>
              <a:rPr lang="en-US" dirty="0"/>
              <a:t>, return </a:t>
            </a:r>
            <a:r>
              <a:rPr lang="en-US" b="1" dirty="0"/>
              <a:t>-1</a:t>
            </a:r>
            <a:r>
              <a:rPr lang="en-US" dirty="0"/>
              <a:t> or "Not Found".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3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48138-BEE6-C9F1-B9F6-6ABEA5D6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7F40-9788-3C0E-9E92-8704FEC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Linear Search: 📜 C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928F-A8C2-7E0D-6435-663A65E0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967" y="1609344"/>
            <a:ext cx="7116065" cy="441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linearSearch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n, int key) {</a:t>
            </a:r>
          </a:p>
          <a:p>
            <a:pPr marL="0" indent="0">
              <a:buNone/>
            </a:pPr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key)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i</a:t>
            </a:r>
            <a:r>
              <a:rPr lang="en-US" dirty="0"/>
              <a:t>; // Found at index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-1; // Not found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924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A8BF-5F8C-9C8F-484E-27A50E221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8901-F40C-C0BF-44AA-FB76BF00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Linear Search: ⏱️ Time Complexity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588F90-18F9-0E1F-0B01-83AF618E1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070001"/>
              </p:ext>
            </p:extLst>
          </p:nvPr>
        </p:nvGraphicFramePr>
        <p:xfrm>
          <a:off x="627888" y="1301496"/>
          <a:ext cx="7888223" cy="3867912"/>
        </p:xfrm>
        <a:graphic>
          <a:graphicData uri="http://schemas.openxmlformats.org/drawingml/2006/table">
            <a:tbl>
              <a:tblPr/>
              <a:tblGrid>
                <a:gridCol w="1812680">
                  <a:extLst>
                    <a:ext uri="{9D8B030D-6E8A-4147-A177-3AD203B41FA5}">
                      <a16:colId xmlns:a16="http://schemas.microsoft.com/office/drawing/2014/main" val="2806360799"/>
                    </a:ext>
                  </a:extLst>
                </a:gridCol>
                <a:gridCol w="3883206">
                  <a:extLst>
                    <a:ext uri="{9D8B030D-6E8A-4147-A177-3AD203B41FA5}">
                      <a16:colId xmlns:a16="http://schemas.microsoft.com/office/drawing/2014/main" val="1372788121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3894299254"/>
                    </a:ext>
                  </a:extLst>
                </a:gridCol>
              </a:tblGrid>
              <a:tr h="70325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 dirty="0"/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 dirty="0"/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43650"/>
                  </a:ext>
                </a:extLst>
              </a:tr>
              <a:tr h="70325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b="1" dirty="0"/>
                        <a:t>Best Case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Element is at the first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99235"/>
                  </a:ext>
                </a:extLst>
              </a:tr>
              <a:tr h="123069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b="1"/>
                        <a:t>Average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Element is in the middle or random place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/>
                        <a:t>O(n/2) ≈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1414"/>
                  </a:ext>
                </a:extLst>
              </a:tr>
              <a:tr h="123069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b="1"/>
                        <a:t>Worst Case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Element is at the last position or not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40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4D12B-3E86-42D4-1D78-F9E302B83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A15A-1D24-EC8B-2615-71B1F4B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Linear Search: 📦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EE5B-6EA6-F855-C09C-6A27D4EB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r>
              <a:rPr lang="en-US" dirty="0"/>
              <a:t>O(1) → No extra space used (searching done </a:t>
            </a:r>
            <a:r>
              <a:rPr lang="en-US" b="1" dirty="0"/>
              <a:t>in-place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📌 Advantages</a:t>
            </a:r>
          </a:p>
          <a:p>
            <a:r>
              <a:rPr lang="en-US" dirty="0"/>
              <a:t>Simple and easy to implement</a:t>
            </a:r>
          </a:p>
          <a:p>
            <a:r>
              <a:rPr lang="en-US" dirty="0"/>
              <a:t>Works for any type of list (sorted or unsorted)</a:t>
            </a:r>
          </a:p>
          <a:p>
            <a:r>
              <a:rPr lang="en-US" dirty="0"/>
              <a:t>No overhead of preprocessing or complex logic</a:t>
            </a:r>
          </a:p>
          <a:p>
            <a:pPr marL="0" indent="0">
              <a:buNone/>
            </a:pPr>
            <a:r>
              <a:rPr lang="en-US" b="1" dirty="0"/>
              <a:t>⚠️ Disadvantages</a:t>
            </a:r>
          </a:p>
          <a:p>
            <a:r>
              <a:rPr lang="en-US" b="1" dirty="0"/>
              <a:t>Inefficient</a:t>
            </a:r>
            <a:r>
              <a:rPr lang="en-US" dirty="0"/>
              <a:t> for large datasets</a:t>
            </a:r>
          </a:p>
          <a:p>
            <a:r>
              <a:rPr lang="en-US" b="1" dirty="0"/>
              <a:t>Slower</a:t>
            </a:r>
            <a:r>
              <a:rPr lang="en-US" dirty="0"/>
              <a:t> compared to more advanced algorithms like </a:t>
            </a:r>
            <a:r>
              <a:rPr lang="en-US" b="1" dirty="0"/>
              <a:t>Binary Search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5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3D63-D9CF-494D-C57F-58323BCD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1166-68E2-D8F5-A8E0-040FA376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📚 Where Linear Search is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9634-B0F1-34BE-A3B1-E774A4FA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r>
              <a:rPr lang="en-US" sz="3600" dirty="0"/>
              <a:t>When the dataset is </a:t>
            </a:r>
            <a:r>
              <a:rPr lang="en-US" sz="3600" b="1" dirty="0"/>
              <a:t>very small</a:t>
            </a:r>
            <a:endParaRPr lang="en-US" sz="3600" dirty="0"/>
          </a:p>
          <a:p>
            <a:r>
              <a:rPr lang="en-US" sz="3600" dirty="0"/>
              <a:t>When the list is </a:t>
            </a:r>
            <a:r>
              <a:rPr lang="en-US" sz="3600" b="1" dirty="0"/>
              <a:t>unsorted</a:t>
            </a:r>
            <a:endParaRPr lang="en-US" sz="3600" dirty="0"/>
          </a:p>
          <a:p>
            <a:r>
              <a:rPr lang="en-US" sz="3600" dirty="0"/>
              <a:t>When the data structure doesn’t support fast indexing (like </a:t>
            </a:r>
            <a:r>
              <a:rPr lang="en-US" sz="3600" b="1" dirty="0"/>
              <a:t>Linked List</a:t>
            </a:r>
            <a:r>
              <a:rPr lang="en-US" sz="3600" dirty="0"/>
              <a:t>)</a:t>
            </a:r>
          </a:p>
          <a:p>
            <a:r>
              <a:rPr lang="en-US" sz="3600" dirty="0"/>
              <a:t>In real-world:</a:t>
            </a:r>
          </a:p>
          <a:p>
            <a:pPr lvl="1"/>
            <a:r>
              <a:rPr lang="en-US" sz="3200" dirty="0"/>
              <a:t>Searching a name in a small attendance list</a:t>
            </a:r>
          </a:p>
          <a:p>
            <a:pPr lvl="1"/>
            <a:r>
              <a:rPr lang="en-US" sz="3200" dirty="0"/>
              <a:t>Finding a particular word in a simple unindexed document</a:t>
            </a:r>
          </a:p>
        </p:txBody>
      </p:sp>
    </p:spTree>
    <p:extLst>
      <p:ext uri="{BB962C8B-B14F-4D97-AF65-F5344CB8AC3E}">
        <p14:creationId xmlns:p14="http://schemas.microsoft.com/office/powerpoint/2010/main" val="2450800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5BA5D-4C1F-2174-2E2C-DD24EAE2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E19F-800E-A72B-9A2A-F49396F9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82880"/>
            <a:ext cx="8894618" cy="950976"/>
          </a:xfrm>
        </p:spPr>
        <p:txBody>
          <a:bodyPr>
            <a:noAutofit/>
          </a:bodyPr>
          <a:lstStyle/>
          <a:p>
            <a:r>
              <a:rPr lang="en-US" sz="4000" dirty="0"/>
              <a:t>📊 Linear Search vs. Binary Search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53C761-4CD4-66D9-2FEC-2A765A81D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180116"/>
              </p:ext>
            </p:extLst>
          </p:nvPr>
        </p:nvGraphicFramePr>
        <p:xfrm>
          <a:off x="280416" y="1681894"/>
          <a:ext cx="8156448" cy="3494212"/>
        </p:xfrm>
        <a:graphic>
          <a:graphicData uri="http://schemas.openxmlformats.org/drawingml/2006/table">
            <a:tbl>
              <a:tblPr/>
              <a:tblGrid>
                <a:gridCol w="2612644">
                  <a:extLst>
                    <a:ext uri="{9D8B030D-6E8A-4147-A177-3AD203B41FA5}">
                      <a16:colId xmlns:a16="http://schemas.microsoft.com/office/drawing/2014/main" val="2562299734"/>
                    </a:ext>
                  </a:extLst>
                </a:gridCol>
                <a:gridCol w="2582751">
                  <a:extLst>
                    <a:ext uri="{9D8B030D-6E8A-4147-A177-3AD203B41FA5}">
                      <a16:colId xmlns:a16="http://schemas.microsoft.com/office/drawing/2014/main" val="3703507188"/>
                    </a:ext>
                  </a:extLst>
                </a:gridCol>
                <a:gridCol w="2961053">
                  <a:extLst>
                    <a:ext uri="{9D8B030D-6E8A-4147-A177-3AD203B41FA5}">
                      <a16:colId xmlns:a16="http://schemas.microsoft.com/office/drawing/2014/main" val="335858486"/>
                    </a:ext>
                  </a:extLst>
                </a:gridCol>
              </a:tblGrid>
              <a:tr h="607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Linear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Binary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592612"/>
                  </a:ext>
                </a:extLst>
              </a:tr>
              <a:tr h="607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Works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Unsorted/Sorted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Only Sorted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302219"/>
                  </a:ext>
                </a:extLst>
              </a:tr>
              <a:tr h="607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Time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749059"/>
                  </a:ext>
                </a:extLst>
              </a:tr>
              <a:tr h="607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Simplicity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Very simple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Slightly more 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45444"/>
                  </a:ext>
                </a:extLst>
              </a:tr>
              <a:tr h="1063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38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777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AC218-4B44-BA39-5D51-241DBD8F0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FFD-3385-9D41-3118-C233B7DE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5028-8BB8-8100-8735-A3D6390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048512"/>
            <a:ext cx="8894617" cy="5649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Binary Search is a fast and efficient searching algorithm based on the Divide and Conquer technique. It works only on sorted arrays by repeatedly dividing the search interval in half.</a:t>
            </a:r>
          </a:p>
          <a:p>
            <a:pPr marL="0" indent="0">
              <a:buNone/>
            </a:pPr>
            <a:r>
              <a:rPr lang="en-US" sz="3200" b="1" dirty="0"/>
              <a:t>📋 Algorithm Idea: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Start with the low and high indices of the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Find the middle index: mid = (low + high)/2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If </a:t>
            </a:r>
            <a:r>
              <a:rPr lang="en-US" sz="3000" dirty="0" err="1"/>
              <a:t>arr</a:t>
            </a:r>
            <a:r>
              <a:rPr lang="en-US" sz="3000" dirty="0"/>
              <a:t>[mid] == key → element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If </a:t>
            </a:r>
            <a:r>
              <a:rPr lang="en-US" sz="3000" dirty="0" err="1"/>
              <a:t>arr</a:t>
            </a:r>
            <a:r>
              <a:rPr lang="en-US" sz="3000" dirty="0"/>
              <a:t>[mid] &gt; key → search the left half.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If </a:t>
            </a:r>
            <a:r>
              <a:rPr lang="en-US" sz="3000" dirty="0" err="1"/>
              <a:t>arr</a:t>
            </a:r>
            <a:r>
              <a:rPr lang="en-US" sz="3000" dirty="0"/>
              <a:t>[mid] &lt; key → search the right half.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Repeat steps until the key is found or the sub-array becomes empty.</a:t>
            </a:r>
          </a:p>
        </p:txBody>
      </p:sp>
    </p:spTree>
    <p:extLst>
      <p:ext uri="{BB962C8B-B14F-4D97-AF65-F5344CB8AC3E}">
        <p14:creationId xmlns:p14="http://schemas.microsoft.com/office/powerpoint/2010/main" val="3838404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00FB-84F1-8E39-DBFE-08F469A9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7569-371D-C3F1-3E64-FAC518E2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Binary Search: 📌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3575-EBD0-76BB-675F-392BEE10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14" y="950976"/>
            <a:ext cx="6750305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Array (sorted): [10, 20, 30, 40, 50, 60, 70]</a:t>
            </a:r>
          </a:p>
          <a:p>
            <a:pPr marL="0" indent="0">
              <a:buNone/>
            </a:pPr>
            <a:r>
              <a:rPr lang="en-US" sz="3000" dirty="0"/>
              <a:t>Search Key: 50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BC39C0-9919-EEBC-330C-EE443EEEC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275"/>
              </p:ext>
            </p:extLst>
          </p:nvPr>
        </p:nvGraphicFramePr>
        <p:xfrm>
          <a:off x="930514" y="2377440"/>
          <a:ext cx="7616078" cy="3230879"/>
        </p:xfrm>
        <a:graphic>
          <a:graphicData uri="http://schemas.openxmlformats.org/drawingml/2006/table">
            <a:tbl>
              <a:tblPr/>
              <a:tblGrid>
                <a:gridCol w="746009">
                  <a:extLst>
                    <a:ext uri="{9D8B030D-6E8A-4147-A177-3AD203B41FA5}">
                      <a16:colId xmlns:a16="http://schemas.microsoft.com/office/drawing/2014/main" val="2822279413"/>
                    </a:ext>
                  </a:extLst>
                </a:gridCol>
                <a:gridCol w="1019862">
                  <a:extLst>
                    <a:ext uri="{9D8B030D-6E8A-4147-A177-3AD203B41FA5}">
                      <a16:colId xmlns:a16="http://schemas.microsoft.com/office/drawing/2014/main" val="3509725003"/>
                    </a:ext>
                  </a:extLst>
                </a:gridCol>
                <a:gridCol w="1076521">
                  <a:extLst>
                    <a:ext uri="{9D8B030D-6E8A-4147-A177-3AD203B41FA5}">
                      <a16:colId xmlns:a16="http://schemas.microsoft.com/office/drawing/2014/main" val="1410603318"/>
                    </a:ext>
                  </a:extLst>
                </a:gridCol>
                <a:gridCol w="963203">
                  <a:extLst>
                    <a:ext uri="{9D8B030D-6E8A-4147-A177-3AD203B41FA5}">
                      <a16:colId xmlns:a16="http://schemas.microsoft.com/office/drawing/2014/main" val="2655496314"/>
                    </a:ext>
                  </a:extLst>
                </a:gridCol>
                <a:gridCol w="1161509">
                  <a:extLst>
                    <a:ext uri="{9D8B030D-6E8A-4147-A177-3AD203B41FA5}">
                      <a16:colId xmlns:a16="http://schemas.microsoft.com/office/drawing/2014/main" val="2485069744"/>
                    </a:ext>
                  </a:extLst>
                </a:gridCol>
                <a:gridCol w="2648974">
                  <a:extLst>
                    <a:ext uri="{9D8B030D-6E8A-4147-A177-3AD203B41FA5}">
                      <a16:colId xmlns:a16="http://schemas.microsoft.com/office/drawing/2014/main" val="2481795283"/>
                    </a:ext>
                  </a:extLst>
                </a:gridCol>
              </a:tblGrid>
              <a:tr h="5169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Mid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 err="1"/>
                        <a:t>arr</a:t>
                      </a:r>
                      <a:r>
                        <a:rPr lang="en-US" sz="2000" b="1" dirty="0"/>
                        <a:t>[mid]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32959"/>
                  </a:ext>
                </a:extLst>
              </a:tr>
              <a:tr h="9046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50 &gt; 40 →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57848"/>
                  </a:ext>
                </a:extLst>
              </a:tr>
              <a:tr h="9046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50 &lt; 60 →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185291"/>
                  </a:ext>
                </a:extLst>
              </a:tr>
              <a:tr h="9046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✅ Found at index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58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84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D80D-5D65-D038-F788-4F80AA9B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B933-AF0E-AEBF-1E2F-A6703245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Binary Search: 🔣 C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47E9-9487-8E83-98ED-0F3DD49B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415" y="853440"/>
            <a:ext cx="6043169" cy="5649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int </a:t>
            </a:r>
            <a:r>
              <a:rPr lang="en-US" sz="3000" dirty="0" err="1"/>
              <a:t>binarySearch</a:t>
            </a:r>
            <a:r>
              <a:rPr lang="en-US" sz="3000" dirty="0"/>
              <a:t>(int </a:t>
            </a:r>
            <a:r>
              <a:rPr lang="en-US" sz="3000" dirty="0" err="1"/>
              <a:t>arr</a:t>
            </a:r>
            <a:r>
              <a:rPr lang="en-US" sz="3000" dirty="0"/>
              <a:t>[], int n, int key) {</a:t>
            </a:r>
          </a:p>
          <a:p>
            <a:pPr marL="0" indent="0">
              <a:buNone/>
            </a:pPr>
            <a:r>
              <a:rPr lang="en-US" sz="3000" dirty="0"/>
              <a:t>    int low = 0, high = n - 1;</a:t>
            </a:r>
          </a:p>
          <a:p>
            <a:pPr marL="0" indent="0">
              <a:buNone/>
            </a:pPr>
            <a:r>
              <a:rPr lang="en-US" sz="3000" dirty="0"/>
              <a:t>    while(low &lt;= high) {</a:t>
            </a:r>
          </a:p>
          <a:p>
            <a:pPr marL="0" indent="0">
              <a:buNone/>
            </a:pPr>
            <a:r>
              <a:rPr lang="en-US" sz="3000" dirty="0"/>
              <a:t>        int mid = (low + high) / 2;</a:t>
            </a:r>
          </a:p>
          <a:p>
            <a:pPr marL="0" indent="0">
              <a:buNone/>
            </a:pPr>
            <a:r>
              <a:rPr lang="en-US" sz="3000" dirty="0"/>
              <a:t>        </a:t>
            </a:r>
          </a:p>
          <a:p>
            <a:pPr marL="0" indent="0">
              <a:buNone/>
            </a:pPr>
            <a:r>
              <a:rPr lang="en-US" sz="3000" dirty="0"/>
              <a:t>        if(</a:t>
            </a:r>
            <a:r>
              <a:rPr lang="en-US" sz="3000" dirty="0" err="1"/>
              <a:t>arr</a:t>
            </a:r>
            <a:r>
              <a:rPr lang="en-US" sz="3000" dirty="0"/>
              <a:t>[mid] == key)</a:t>
            </a:r>
          </a:p>
          <a:p>
            <a:pPr marL="0" indent="0">
              <a:buNone/>
            </a:pPr>
            <a:r>
              <a:rPr lang="en-US" sz="3000" dirty="0"/>
              <a:t>            return mid; // Found</a:t>
            </a:r>
          </a:p>
          <a:p>
            <a:pPr marL="0" indent="0">
              <a:buNone/>
            </a:pPr>
            <a:r>
              <a:rPr lang="en-US" sz="3000" dirty="0"/>
              <a:t>        else if(</a:t>
            </a:r>
            <a:r>
              <a:rPr lang="en-US" sz="3000" dirty="0" err="1"/>
              <a:t>arr</a:t>
            </a:r>
            <a:r>
              <a:rPr lang="en-US" sz="3000" dirty="0"/>
              <a:t>[mid] &lt; key)</a:t>
            </a:r>
          </a:p>
          <a:p>
            <a:pPr marL="0" indent="0">
              <a:buNone/>
            </a:pPr>
            <a:r>
              <a:rPr lang="en-US" sz="3000" dirty="0"/>
              <a:t>            low = mid + 1;</a:t>
            </a:r>
          </a:p>
          <a:p>
            <a:pPr marL="0" indent="0">
              <a:buNone/>
            </a:pPr>
            <a:r>
              <a:rPr lang="en-US" sz="3000" dirty="0"/>
              <a:t>        else</a:t>
            </a:r>
          </a:p>
          <a:p>
            <a:pPr marL="0" indent="0">
              <a:buNone/>
            </a:pPr>
            <a:r>
              <a:rPr lang="en-US" sz="3000" dirty="0"/>
              <a:t>            high = mid - 1;</a:t>
            </a:r>
          </a:p>
          <a:p>
            <a:pPr marL="0" indent="0">
              <a:buNone/>
            </a:pPr>
            <a:r>
              <a:rPr lang="en-US" sz="3000" dirty="0"/>
              <a:t>    }</a:t>
            </a:r>
          </a:p>
          <a:p>
            <a:pPr marL="0" indent="0">
              <a:buNone/>
            </a:pPr>
            <a:r>
              <a:rPr lang="en-US" sz="3000" dirty="0"/>
              <a:t>    return -1; // Not found</a:t>
            </a:r>
          </a:p>
          <a:p>
            <a:pPr marL="0" indent="0">
              <a:buNone/>
            </a:pPr>
            <a:r>
              <a:rPr lang="en-US" sz="3000" dirty="0"/>
              <a:t>}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4202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BAB5-CF6F-DF62-5ABB-F7523B14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90EC-5FD6-7249-1D5B-3B4C198B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Binary Search:⏱️ Time Complexity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13BF7F-5F6F-F645-6ACD-FB6175F5E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241927"/>
              </p:ext>
            </p:extLst>
          </p:nvPr>
        </p:nvGraphicFramePr>
        <p:xfrm>
          <a:off x="499872" y="1347628"/>
          <a:ext cx="8314945" cy="3468212"/>
        </p:xfrm>
        <a:graphic>
          <a:graphicData uri="http://schemas.openxmlformats.org/drawingml/2006/table">
            <a:tbl>
              <a:tblPr/>
              <a:tblGrid>
                <a:gridCol w="1556914">
                  <a:extLst>
                    <a:ext uri="{9D8B030D-6E8A-4147-A177-3AD203B41FA5}">
                      <a16:colId xmlns:a16="http://schemas.microsoft.com/office/drawing/2014/main" val="1778413321"/>
                    </a:ext>
                  </a:extLst>
                </a:gridCol>
                <a:gridCol w="5098464">
                  <a:extLst>
                    <a:ext uri="{9D8B030D-6E8A-4147-A177-3AD203B41FA5}">
                      <a16:colId xmlns:a16="http://schemas.microsoft.com/office/drawing/2014/main" val="2377067031"/>
                    </a:ext>
                  </a:extLst>
                </a:gridCol>
                <a:gridCol w="1659567">
                  <a:extLst>
                    <a:ext uri="{9D8B030D-6E8A-4147-A177-3AD203B41FA5}">
                      <a16:colId xmlns:a16="http://schemas.microsoft.com/office/drawing/2014/main" val="1018066476"/>
                    </a:ext>
                  </a:extLst>
                </a:gridCol>
              </a:tblGrid>
              <a:tr h="730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/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/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59032"/>
                  </a:ext>
                </a:extLst>
              </a:tr>
              <a:tr h="730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 dirty="0"/>
                        <a:t>Best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/>
                        <a:t>Element is at the 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355820"/>
                  </a:ext>
                </a:extLst>
              </a:tr>
              <a:tr h="7301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 dirty="0"/>
                        <a:t>Average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/>
                        <a:t>Cuts array in half until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/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059511"/>
                  </a:ext>
                </a:extLst>
              </a:tr>
              <a:tr h="12777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 dirty="0"/>
                        <a:t>Worst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/>
                        <a:t>Element not found or at extreme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/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3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1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6745-21D4-AC80-E048-7100D908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E9EF-FF9A-00BC-25CD-4D7DB386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60336"/>
            <a:ext cx="8894618" cy="1119823"/>
          </a:xfrm>
        </p:spPr>
        <p:txBody>
          <a:bodyPr>
            <a:noAutofit/>
          </a:bodyPr>
          <a:lstStyle/>
          <a:p>
            <a:r>
              <a:rPr sz="4000" dirty="0"/>
              <a:t>Basic Terminologies</a:t>
            </a:r>
            <a:r>
              <a:rPr lang="en-US" sz="4000" dirty="0"/>
              <a:t>: Elementary Data Organization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5CB7-B587-6841-B574-6706E14E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365504"/>
            <a:ext cx="8894617" cy="5332160"/>
          </a:xfrm>
        </p:spPr>
        <p:txBody>
          <a:bodyPr>
            <a:noAutofit/>
          </a:bodyPr>
          <a:lstStyle/>
          <a:p>
            <a:r>
              <a:rPr lang="en-US" sz="2800" b="1" dirty="0"/>
              <a:t>Primitive Data Types:</a:t>
            </a:r>
            <a:r>
              <a:rPr lang="en-US" sz="2800" dirty="0"/>
              <a:t> Basic building blocks provided by programming languages. </a:t>
            </a:r>
            <a:r>
              <a:rPr lang="en-US" sz="2800" b="1" dirty="0"/>
              <a:t>Examples:</a:t>
            </a:r>
            <a:r>
              <a:rPr lang="en-US" sz="2800" dirty="0"/>
              <a:t> int, float, char, Boolean</a:t>
            </a:r>
          </a:p>
          <a:p>
            <a:r>
              <a:rPr lang="en-US" sz="2800" b="1" dirty="0"/>
              <a:t>Derived Data Types</a:t>
            </a:r>
            <a:r>
              <a:rPr lang="en-US" sz="2800" dirty="0"/>
              <a:t>: Constructed using primitive types. </a:t>
            </a:r>
            <a:r>
              <a:rPr lang="en-US" sz="2800" b="1" dirty="0"/>
              <a:t>Examples: </a:t>
            </a:r>
            <a:r>
              <a:rPr lang="en-US" sz="2800" dirty="0"/>
              <a:t>Arrays, Strings, Pointers.</a:t>
            </a:r>
          </a:p>
          <a:p>
            <a:r>
              <a:rPr lang="en-US" sz="2800" b="1" dirty="0"/>
              <a:t>User-Defined Data Types</a:t>
            </a:r>
            <a:r>
              <a:rPr lang="en-US" sz="2800" dirty="0"/>
              <a:t>: Custom structures made using primitives. </a:t>
            </a:r>
            <a:r>
              <a:rPr lang="en-US" sz="2800" b="1" dirty="0"/>
              <a:t>Examples:</a:t>
            </a:r>
            <a:r>
              <a:rPr lang="en-US" sz="2800" dirty="0"/>
              <a:t> struct, union, class (in C++, Java).</a:t>
            </a:r>
          </a:p>
          <a:p>
            <a:r>
              <a:rPr lang="en-US" sz="2800" b="1" dirty="0"/>
              <a:t>Abstract Data Types (ADTs)</a:t>
            </a:r>
            <a:r>
              <a:rPr lang="en-US" sz="2800" dirty="0"/>
              <a:t>: Logical models that define what data is stored and what operations can be performed-not how they are implemented. </a:t>
            </a:r>
            <a:r>
              <a:rPr lang="en-US" sz="2800" b="1" dirty="0"/>
              <a:t>Examples:</a:t>
            </a:r>
            <a:r>
              <a:rPr lang="en-US" sz="2800" dirty="0"/>
              <a:t> Stack, Queue, List, Set, Map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6578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687C-E5D6-B0C0-265F-DF14454B6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2758-9806-1324-0F65-D7762F75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Binary Search: 💾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0D0B-680C-2575-DE6B-9555FE5A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1048512"/>
            <a:ext cx="8894617" cy="5649152"/>
          </a:xfrm>
        </p:spPr>
        <p:txBody>
          <a:bodyPr>
            <a:normAutofit/>
          </a:bodyPr>
          <a:lstStyle/>
          <a:p>
            <a:r>
              <a:rPr lang="en-US" sz="2800" b="1" dirty="0"/>
              <a:t>Iterative Binary Search</a:t>
            </a:r>
            <a:r>
              <a:rPr lang="en-US" sz="2800" dirty="0"/>
              <a:t> → O(1)</a:t>
            </a:r>
          </a:p>
          <a:p>
            <a:r>
              <a:rPr lang="en-US" sz="2800" b="1" dirty="0"/>
              <a:t>Recursive Binary Search</a:t>
            </a:r>
            <a:r>
              <a:rPr lang="en-US" sz="2800" dirty="0"/>
              <a:t> → O(log n) due to stack calls</a:t>
            </a:r>
          </a:p>
          <a:p>
            <a:pPr marL="0" indent="0">
              <a:buNone/>
            </a:pPr>
            <a:r>
              <a:rPr lang="en-US" sz="2800" dirty="0"/>
              <a:t>📊 </a:t>
            </a:r>
            <a:r>
              <a:rPr lang="en-US" sz="2800" b="1" dirty="0"/>
              <a:t>Binary Search Requirements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3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B78908-474A-E32D-46D3-2D4049DC1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72065"/>
              </p:ext>
            </p:extLst>
          </p:nvPr>
        </p:nvGraphicFramePr>
        <p:xfrm>
          <a:off x="609600" y="3059272"/>
          <a:ext cx="6827520" cy="2122329"/>
        </p:xfrm>
        <a:graphic>
          <a:graphicData uri="http://schemas.openxmlformats.org/drawingml/2006/table">
            <a:tbl>
              <a:tblPr/>
              <a:tblGrid>
                <a:gridCol w="2657626">
                  <a:extLst>
                    <a:ext uri="{9D8B030D-6E8A-4147-A177-3AD203B41FA5}">
                      <a16:colId xmlns:a16="http://schemas.microsoft.com/office/drawing/2014/main" val="1507344556"/>
                    </a:ext>
                  </a:extLst>
                </a:gridCol>
                <a:gridCol w="4169894">
                  <a:extLst>
                    <a:ext uri="{9D8B030D-6E8A-4147-A177-3AD203B41FA5}">
                      <a16:colId xmlns:a16="http://schemas.microsoft.com/office/drawing/2014/main" val="720917851"/>
                    </a:ext>
                  </a:extLst>
                </a:gridCol>
              </a:tblGrid>
              <a:tr h="7074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85482"/>
                  </a:ext>
                </a:extLst>
              </a:tr>
              <a:tr h="7074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✅ Sorted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Must be in ascending/descending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21104"/>
                  </a:ext>
                </a:extLst>
              </a:tr>
              <a:tr h="7074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❌ Unsorted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Won't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13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28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2B42-E452-3C31-A85A-46B89B0D0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162E-2A2A-D1C0-E6B1-712CB4D5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94618" cy="853440"/>
          </a:xfrm>
        </p:spPr>
        <p:txBody>
          <a:bodyPr>
            <a:noAutofit/>
          </a:bodyPr>
          <a:lstStyle/>
          <a:p>
            <a:r>
              <a:rPr lang="en-US" sz="4000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1FA7-F0F6-3DE9-8E76-7D47317F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53440"/>
            <a:ext cx="8894617" cy="5844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🧠 Real-World Use Cases</a:t>
            </a:r>
          </a:p>
          <a:p>
            <a:r>
              <a:rPr lang="en-US" sz="2800" dirty="0"/>
              <a:t>Searching names in a sorted phonebook</a:t>
            </a:r>
          </a:p>
          <a:p>
            <a:r>
              <a:rPr lang="en-US" sz="2800" dirty="0"/>
              <a:t>Dictionary word lookup</a:t>
            </a:r>
          </a:p>
          <a:p>
            <a:r>
              <a:rPr lang="en-US" sz="2800" dirty="0"/>
              <a:t>Auto-suggestions (search narrowing)</a:t>
            </a:r>
          </a:p>
          <a:p>
            <a:r>
              <a:rPr lang="en-US" sz="2800" dirty="0"/>
              <a:t>File search in OS directories</a:t>
            </a:r>
          </a:p>
          <a:p>
            <a:r>
              <a:rPr lang="en-US" sz="2800" dirty="0"/>
              <a:t>Competitive coding / placement interviews</a:t>
            </a:r>
          </a:p>
          <a:p>
            <a:pPr marL="0" indent="0">
              <a:buNone/>
            </a:pPr>
            <a:r>
              <a:rPr lang="en-US" dirty="0"/>
              <a:t>⚠️ Common Mistakes to Avoid:</a:t>
            </a:r>
          </a:p>
          <a:p>
            <a:r>
              <a:rPr lang="en-US" sz="2800" dirty="0"/>
              <a:t>Forgetting to sort the array before binary search</a:t>
            </a:r>
          </a:p>
          <a:p>
            <a:r>
              <a:rPr lang="en-US" sz="2800" dirty="0"/>
              <a:t>Integer overflow in mid calculation:</a:t>
            </a:r>
          </a:p>
          <a:p>
            <a:r>
              <a:rPr lang="en-US" sz="2800" dirty="0"/>
              <a:t>mid = low + (high - low) / 2 is safer than (low + high)/2</a:t>
            </a:r>
          </a:p>
          <a:p>
            <a:r>
              <a:rPr lang="en-US" sz="2800" dirty="0"/>
              <a:t>Infinite loops due to incorrect low/high update</a:t>
            </a:r>
          </a:p>
        </p:txBody>
      </p:sp>
    </p:spTree>
    <p:extLst>
      <p:ext uri="{BB962C8B-B14F-4D97-AF65-F5344CB8AC3E}">
        <p14:creationId xmlns:p14="http://schemas.microsoft.com/office/powerpoint/2010/main" val="361317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31024"/>
            <a:ext cx="8894618" cy="1234077"/>
          </a:xfrm>
        </p:spPr>
        <p:txBody>
          <a:bodyPr>
            <a:normAutofit/>
          </a:bodyPr>
          <a:lstStyle/>
          <a:p>
            <a:r>
              <a:rPr dirty="0"/>
              <a:t>Data Structure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808" y="1882094"/>
            <a:ext cx="6120384" cy="3640882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Insertion: Add new item </a:t>
            </a:r>
            <a:endParaRPr lang="en-US" sz="2800" dirty="0"/>
          </a:p>
          <a:p>
            <a:pPr>
              <a:defRPr sz="2000"/>
            </a:pPr>
            <a:r>
              <a:rPr sz="2800" dirty="0"/>
              <a:t>Deletion: Remove item </a:t>
            </a:r>
            <a:endParaRPr lang="en-US" sz="2800" dirty="0"/>
          </a:p>
          <a:p>
            <a:pPr>
              <a:defRPr sz="2000"/>
            </a:pPr>
            <a:r>
              <a:rPr sz="2800" dirty="0"/>
              <a:t>Traversal: Access all elements </a:t>
            </a:r>
            <a:endParaRPr lang="en-US" sz="2800" dirty="0"/>
          </a:p>
          <a:p>
            <a:pPr>
              <a:defRPr sz="2000"/>
            </a:pPr>
            <a:r>
              <a:rPr sz="2800" dirty="0"/>
              <a:t>Searching: Find an element</a:t>
            </a:r>
          </a:p>
          <a:p>
            <a:pPr>
              <a:defRPr sz="2000"/>
            </a:pPr>
            <a:r>
              <a:rPr sz="2800" dirty="0"/>
              <a:t>Sorting: Arrange elements in order</a:t>
            </a:r>
          </a:p>
          <a:p>
            <a:pPr>
              <a:defRPr sz="2000"/>
            </a:pPr>
            <a:r>
              <a:rPr sz="2800" dirty="0" err="1"/>
              <a:t>Updation</a:t>
            </a:r>
            <a:r>
              <a:rPr sz="2800" dirty="0"/>
              <a:t>: Modify existing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952C4-B52A-6706-4861-86A24D1C5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E908-0929-2B63-BB07-02E180F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65632"/>
          </a:xfrm>
        </p:spPr>
        <p:txBody>
          <a:bodyPr>
            <a:normAutofit/>
          </a:bodyPr>
          <a:lstStyle/>
          <a:p>
            <a:r>
              <a:rPr dirty="0"/>
              <a:t>DS</a:t>
            </a:r>
            <a:r>
              <a:rPr lang="en-US" dirty="0"/>
              <a:t> </a:t>
            </a:r>
            <a:r>
              <a:rPr dirty="0"/>
              <a:t>Operations</a:t>
            </a:r>
            <a:r>
              <a:rPr lang="en-US" dirty="0"/>
              <a:t>: Insertion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0D62-A80A-1987-7C1F-8CD67587A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65634"/>
            <a:ext cx="8894617" cy="5832030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/>
              <a:t>The process of adding a new element into the data structure.</a:t>
            </a:r>
          </a:p>
          <a:p>
            <a:pPr marL="0" indent="0">
              <a:buNone/>
            </a:pPr>
            <a:r>
              <a:rPr lang="en-US" sz="3300" b="1" dirty="0"/>
              <a:t>Where you insert:</a:t>
            </a:r>
          </a:p>
          <a:p>
            <a:r>
              <a:rPr lang="en-US" dirty="0"/>
              <a:t>At the beginning</a:t>
            </a:r>
          </a:p>
          <a:p>
            <a:r>
              <a:rPr lang="en-US" dirty="0"/>
              <a:t>At a specific position</a:t>
            </a:r>
          </a:p>
          <a:p>
            <a:r>
              <a:rPr lang="en-US" dirty="0"/>
              <a:t>At the end</a:t>
            </a:r>
          </a:p>
          <a:p>
            <a:pPr marL="0" indent="0">
              <a:buNone/>
            </a:pPr>
            <a:r>
              <a:rPr lang="en-US" sz="3300" b="1" dirty="0"/>
              <a:t>Examples:</a:t>
            </a:r>
          </a:p>
          <a:p>
            <a:r>
              <a:rPr lang="en-US" dirty="0"/>
              <a:t>Add an element to the end of an array.</a:t>
            </a:r>
          </a:p>
          <a:p>
            <a:r>
              <a:rPr lang="en-US" dirty="0"/>
              <a:t>Insert a node into a linked list.</a:t>
            </a:r>
          </a:p>
          <a:p>
            <a:pPr marL="0" indent="0">
              <a:buNone/>
            </a:pPr>
            <a:r>
              <a:rPr lang="en-US" sz="3300" b="1" dirty="0"/>
              <a:t>Time Complexity:</a:t>
            </a:r>
          </a:p>
          <a:p>
            <a:r>
              <a:rPr lang="en-US" dirty="0"/>
              <a:t>Array (unsorted): O(1) at end, O(n) at specific position</a:t>
            </a:r>
          </a:p>
          <a:p>
            <a:r>
              <a:rPr lang="en-US" dirty="0"/>
              <a:t>Linked List: O(1) at beginning, O(n) at specific position</a:t>
            </a:r>
          </a:p>
          <a:p>
            <a:r>
              <a:rPr lang="en-US" dirty="0"/>
              <a:t>Real-life Analogy: Adding a new book to a shelf-either at the end, in the middle, or in a sorted order.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7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9CB9-A106-0A1E-C084-90181D0E8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973-A90B-F8CB-B678-E84D0B11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65632"/>
          </a:xfrm>
        </p:spPr>
        <p:txBody>
          <a:bodyPr>
            <a:normAutofit/>
          </a:bodyPr>
          <a:lstStyle/>
          <a:p>
            <a:r>
              <a:rPr dirty="0"/>
              <a:t>DS</a:t>
            </a:r>
            <a:r>
              <a:rPr lang="en-US" dirty="0"/>
              <a:t> </a:t>
            </a:r>
            <a:r>
              <a:rPr dirty="0"/>
              <a:t>Operations</a:t>
            </a:r>
            <a:r>
              <a:rPr lang="en-US" dirty="0"/>
              <a:t>: Deletion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DF31-3F52-452F-8423-CF5CACBB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65634"/>
            <a:ext cx="8894617" cy="5832030"/>
          </a:xfrm>
        </p:spPr>
        <p:txBody>
          <a:bodyPr>
            <a:normAutofit fontScale="92500" lnSpcReduction="20000"/>
          </a:bodyPr>
          <a:lstStyle/>
          <a:p>
            <a:r>
              <a:rPr lang="en-US" sz="3300" b="1" dirty="0"/>
              <a:t>Removing an existing element from a data structure.</a:t>
            </a:r>
          </a:p>
          <a:p>
            <a:pPr marL="0" indent="0">
              <a:buNone/>
            </a:pPr>
            <a:r>
              <a:rPr lang="en-US" sz="3300" b="1" dirty="0"/>
              <a:t>Scenarios:</a:t>
            </a:r>
          </a:p>
          <a:p>
            <a:r>
              <a:rPr lang="en-US" dirty="0"/>
              <a:t>Deleting from the beginning, middle, or end.</a:t>
            </a:r>
          </a:p>
          <a:p>
            <a:r>
              <a:rPr lang="en-US" dirty="0"/>
              <a:t>In some structures, you must first search before deleting.</a:t>
            </a:r>
          </a:p>
          <a:p>
            <a:pPr marL="0" indent="0">
              <a:buNone/>
            </a:pPr>
            <a:r>
              <a:rPr lang="en-US" sz="3300" b="1" dirty="0"/>
              <a:t>Examples:</a:t>
            </a:r>
          </a:p>
          <a:p>
            <a:r>
              <a:rPr lang="en-US" dirty="0"/>
              <a:t>Remove a student’s record from a linked list.</a:t>
            </a:r>
          </a:p>
          <a:p>
            <a:r>
              <a:rPr lang="en-US" dirty="0"/>
              <a:t>Delete a value from a stack (only from the top).</a:t>
            </a:r>
          </a:p>
          <a:p>
            <a:pPr marL="0" indent="0">
              <a:buNone/>
            </a:pPr>
            <a:r>
              <a:rPr lang="en-US" sz="3300" b="1" dirty="0"/>
              <a:t>Time Complexity:</a:t>
            </a:r>
          </a:p>
          <a:p>
            <a:r>
              <a:rPr lang="en-US" dirty="0"/>
              <a:t>Array: O(n) due to shifting elements</a:t>
            </a:r>
          </a:p>
          <a:p>
            <a:r>
              <a:rPr lang="en-US" dirty="0"/>
              <a:t>Linked List: O(n) if you must search for the node</a:t>
            </a:r>
          </a:p>
        </p:txBody>
      </p:sp>
    </p:spTree>
    <p:extLst>
      <p:ext uri="{BB962C8B-B14F-4D97-AF65-F5344CB8AC3E}">
        <p14:creationId xmlns:p14="http://schemas.microsoft.com/office/powerpoint/2010/main" val="112641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1D59-12E0-0C0E-31FC-8B672D877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6C0-9A99-49D0-4959-9312F576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"/>
            <a:ext cx="8894618" cy="865632"/>
          </a:xfrm>
        </p:spPr>
        <p:txBody>
          <a:bodyPr>
            <a:normAutofit/>
          </a:bodyPr>
          <a:lstStyle/>
          <a:p>
            <a:r>
              <a:rPr dirty="0"/>
              <a:t>DS</a:t>
            </a:r>
            <a:r>
              <a:rPr lang="en-US" dirty="0"/>
              <a:t> </a:t>
            </a:r>
            <a:r>
              <a:rPr dirty="0"/>
              <a:t>Operations</a:t>
            </a:r>
            <a:r>
              <a:rPr lang="en-US" dirty="0"/>
              <a:t>: Traversal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B96B-F96D-13AA-0D58-E071D93C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865634"/>
            <a:ext cx="8894617" cy="5832030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/>
              <a:t>Visiting each element of a data structure once for processing (e.g., displaying, updating, searching).</a:t>
            </a:r>
          </a:p>
          <a:p>
            <a:pPr marL="0" indent="0">
              <a:buNone/>
            </a:pPr>
            <a:r>
              <a:rPr lang="en-US" sz="3500" b="1" dirty="0"/>
              <a:t>Types:</a:t>
            </a:r>
          </a:p>
          <a:p>
            <a:r>
              <a:rPr lang="en-US" dirty="0"/>
              <a:t>Linear Traversal (e.g., arrays, linked lists)</a:t>
            </a:r>
          </a:p>
          <a:p>
            <a:r>
              <a:rPr lang="en-US" dirty="0"/>
              <a:t>Non-linear Traversal (e.g., tree traversal: in-order, pre-order, post-order)</a:t>
            </a:r>
          </a:p>
          <a:p>
            <a:pPr marL="0" indent="0">
              <a:buNone/>
            </a:pPr>
            <a:r>
              <a:rPr lang="en-US" sz="3500" b="1" dirty="0"/>
              <a:t>Use Cases:</a:t>
            </a:r>
          </a:p>
          <a:p>
            <a:r>
              <a:rPr lang="en-US" dirty="0"/>
              <a:t>Printing all student names</a:t>
            </a:r>
          </a:p>
          <a:p>
            <a:r>
              <a:rPr lang="en-US" dirty="0"/>
              <a:t>Calculating total marks</a:t>
            </a:r>
          </a:p>
          <a:p>
            <a:pPr marL="0" indent="0">
              <a:buNone/>
            </a:pPr>
            <a:r>
              <a:rPr lang="en-US" sz="3500" b="1" dirty="0"/>
              <a:t>Time Complexity:</a:t>
            </a:r>
          </a:p>
          <a:p>
            <a:r>
              <a:rPr lang="en-US" dirty="0"/>
              <a:t>Almost always O(n) where n is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57011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3626</Words>
  <Application>Microsoft Office PowerPoint</Application>
  <PresentationFormat>On-screen Show (4:3)</PresentationFormat>
  <Paragraphs>463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Times New Roman</vt:lpstr>
      <vt:lpstr>Wingdings</vt:lpstr>
      <vt:lpstr>Office Theme</vt:lpstr>
      <vt:lpstr>Module 1: Introduction to Data Structures</vt:lpstr>
      <vt:lpstr>Basic Terminologies: Data</vt:lpstr>
      <vt:lpstr>Basic Terminologies: Information</vt:lpstr>
      <vt:lpstr>Basic Terminologies: Data Structure</vt:lpstr>
      <vt:lpstr>Basic Terminologies: Elementary Data Organization</vt:lpstr>
      <vt:lpstr>Data Structure Operations</vt:lpstr>
      <vt:lpstr>DS Operations: Insertion</vt:lpstr>
      <vt:lpstr>DS Operations: Deletion</vt:lpstr>
      <vt:lpstr>DS Operations: Traversal</vt:lpstr>
      <vt:lpstr>DS Operations: Searching</vt:lpstr>
      <vt:lpstr>DS Operations: Sorting</vt:lpstr>
      <vt:lpstr>DS Operations: Updating</vt:lpstr>
      <vt:lpstr>What is an Algorithm?</vt:lpstr>
      <vt:lpstr>Formal Properties of a Good Algorithm</vt:lpstr>
      <vt:lpstr>Goals of Algorithm Analysis</vt:lpstr>
      <vt:lpstr>How Do We Analyze?</vt:lpstr>
      <vt:lpstr>Example Algorithm: Sum of N Numbers</vt:lpstr>
      <vt:lpstr>✅ Why Analyze Algorithms?</vt:lpstr>
      <vt:lpstr>Best Case</vt:lpstr>
      <vt:lpstr>Average Case</vt:lpstr>
      <vt:lpstr>Worst Case</vt:lpstr>
      <vt:lpstr>Time Complexity</vt:lpstr>
      <vt:lpstr>Space Complexity</vt:lpstr>
      <vt:lpstr>Real-World Analogy: Searching in a Library</vt:lpstr>
      <vt:lpstr>Real-World Analogy: Searching in a Library</vt:lpstr>
      <vt:lpstr>Asymptotic Notations</vt:lpstr>
      <vt:lpstr>Big O Notation (O) — Worst Case</vt:lpstr>
      <vt:lpstr>Omega Notation (Ω) — Best Case</vt:lpstr>
      <vt:lpstr>Omega Notation (Ω) — Best Case</vt:lpstr>
      <vt:lpstr>Common Time Complexities</vt:lpstr>
      <vt:lpstr>Common Time Complexities</vt:lpstr>
      <vt:lpstr>Common Time Complexities</vt:lpstr>
      <vt:lpstr>Common Time Complexities</vt:lpstr>
      <vt:lpstr>Common Time Complexities</vt:lpstr>
      <vt:lpstr>Common Time Complexities: Comparison Table</vt:lpstr>
      <vt:lpstr>Time-Space Tradeoff</vt:lpstr>
      <vt:lpstr>Time-Space Tradeoff</vt:lpstr>
      <vt:lpstr>Time-Space Tradeoff</vt:lpstr>
      <vt:lpstr>Linear Search</vt:lpstr>
      <vt:lpstr>Linear Search: 📜 Algorithm Steps</vt:lpstr>
      <vt:lpstr>Linear Search: 📜 C Code Example</vt:lpstr>
      <vt:lpstr>Linear Search: ⏱️ Time Complexity</vt:lpstr>
      <vt:lpstr>Linear Search: 📦 Space Complexity</vt:lpstr>
      <vt:lpstr>📚 Where Linear Search is Useful</vt:lpstr>
      <vt:lpstr>📊 Linear Search vs. Binary Search</vt:lpstr>
      <vt:lpstr>Binary Search</vt:lpstr>
      <vt:lpstr>Binary Search: 📌 Example</vt:lpstr>
      <vt:lpstr>Binary Search: 🔣 C Code Example</vt:lpstr>
      <vt:lpstr>Binary Search:⏱️ Time Complexity</vt:lpstr>
      <vt:lpstr>Binary Search: 💾 Space Complexity</vt:lpstr>
      <vt:lpstr>Binary Search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Sukhdayal .</cp:lastModifiedBy>
  <cp:revision>11</cp:revision>
  <dcterms:created xsi:type="dcterms:W3CDTF">2013-01-27T09:14:16Z</dcterms:created>
  <dcterms:modified xsi:type="dcterms:W3CDTF">2025-07-29T10:14:22Z</dcterms:modified>
  <cp:category/>
</cp:coreProperties>
</file>