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5" r:id="rId5"/>
    <p:sldId id="266" r:id="rId6"/>
    <p:sldId id="279" r:id="rId7"/>
    <p:sldId id="267" r:id="rId8"/>
    <p:sldId id="268" r:id="rId9"/>
    <p:sldId id="269" r:id="rId10"/>
    <p:sldId id="270" r:id="rId11"/>
    <p:sldId id="271" r:id="rId12"/>
    <p:sldId id="272" r:id="rId13"/>
    <p:sldId id="273" r:id="rId14"/>
    <p:sldId id="274" r:id="rId15"/>
    <p:sldId id="275" r:id="rId16"/>
    <p:sldId id="276" r:id="rId17"/>
    <p:sldId id="277" r:id="rId18"/>
    <p:sldId id="259" r:id="rId19"/>
    <p:sldId id="280" r:id="rId20"/>
    <p:sldId id="286" r:id="rId21"/>
    <p:sldId id="285" r:id="rId22"/>
    <p:sldId id="282" r:id="rId23"/>
    <p:sldId id="283" r:id="rId24"/>
    <p:sldId id="284" r:id="rId25"/>
    <p:sldId id="281" r:id="rId26"/>
    <p:sldId id="260" r:id="rId27"/>
    <p:sldId id="26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dirty="0"/>
              <a:t>Exceptions in Python</a:t>
            </a:r>
          </a:p>
        </p:txBody>
      </p:sp>
      <p:sp>
        <p:nvSpPr>
          <p:cNvPr id="3" name="Subtitle 2"/>
          <p:cNvSpPr>
            <a:spLocks noGrp="1"/>
          </p:cNvSpPr>
          <p:nvPr>
            <p:ph type="subTitle" idx="1"/>
          </p:nvPr>
        </p:nvSpPr>
        <p:spPr/>
        <p:txBody>
          <a:bodyPr/>
          <a:lstStyle/>
          <a:p>
            <a:r>
              <a:rPr b="1" dirty="0"/>
              <a:t>Understanding and Handling Errors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IndexError</a:t>
            </a:r>
          </a:p>
        </p:txBody>
      </p:sp>
      <p:sp>
        <p:nvSpPr>
          <p:cNvPr id="3" name="Content Placeholder 2"/>
          <p:cNvSpPr>
            <a:spLocks noGrp="1"/>
          </p:cNvSpPr>
          <p:nvPr>
            <p:ph idx="1"/>
          </p:nvPr>
        </p:nvSpPr>
        <p:spPr/>
        <p:txBody>
          <a:bodyPr/>
          <a:lstStyle/>
          <a:p>
            <a:r>
              <a:t>An IndexError occurs when trying to access an index that is out of range.</a:t>
            </a:r>
          </a:p>
          <a:p>
            <a:r>
              <a:t>Example:</a:t>
            </a:r>
          </a:p>
          <a:p>
            <a:r>
              <a:t>list = [1, 2, 3]</a:t>
            </a:r>
          </a:p>
          <a:p>
            <a:r>
              <a:t>print(list[5])</a:t>
            </a:r>
          </a:p>
          <a:p>
            <a:r>
              <a:t># This will raise an IndexError because there is no index 5 in the list.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KeyError</a:t>
            </a:r>
          </a:p>
        </p:txBody>
      </p:sp>
      <p:sp>
        <p:nvSpPr>
          <p:cNvPr id="3" name="Content Placeholder 2"/>
          <p:cNvSpPr>
            <a:spLocks noGrp="1"/>
          </p:cNvSpPr>
          <p:nvPr>
            <p:ph idx="1"/>
          </p:nvPr>
        </p:nvSpPr>
        <p:spPr/>
        <p:txBody>
          <a:bodyPr/>
          <a:lstStyle/>
          <a:p>
            <a:r>
              <a:rPr dirty="0"/>
              <a:t>A </a:t>
            </a:r>
            <a:r>
              <a:rPr dirty="0" err="1"/>
              <a:t>KeyError</a:t>
            </a:r>
            <a:r>
              <a:rPr dirty="0"/>
              <a:t> occurs when trying to access a key that does not exist in a dictionary.</a:t>
            </a:r>
          </a:p>
          <a:p>
            <a:r>
              <a:rPr dirty="0"/>
              <a:t>Example:</a:t>
            </a:r>
          </a:p>
          <a:p>
            <a:r>
              <a:rPr dirty="0" err="1"/>
              <a:t>dict</a:t>
            </a:r>
            <a:r>
              <a:rPr dirty="0"/>
              <a:t> = {'name': 'Alice', 'age': 25}</a:t>
            </a:r>
          </a:p>
          <a:p>
            <a:r>
              <a:rPr dirty="0"/>
              <a:t>print(</a:t>
            </a:r>
            <a:r>
              <a:rPr dirty="0" err="1"/>
              <a:t>dict</a:t>
            </a:r>
            <a:r>
              <a:rPr dirty="0"/>
              <a:t>['gender'])</a:t>
            </a:r>
          </a:p>
          <a:p>
            <a:r>
              <a:rPr dirty="0"/>
              <a:t># This will raise a </a:t>
            </a:r>
            <a:r>
              <a:rPr dirty="0" err="1"/>
              <a:t>KeyError</a:t>
            </a:r>
            <a:r>
              <a:rPr dirty="0"/>
              <a:t> because 'gender' is not a key in the dictionary.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NameError</a:t>
            </a:r>
          </a:p>
        </p:txBody>
      </p:sp>
      <p:sp>
        <p:nvSpPr>
          <p:cNvPr id="3" name="Content Placeholder 2"/>
          <p:cNvSpPr>
            <a:spLocks noGrp="1"/>
          </p:cNvSpPr>
          <p:nvPr>
            <p:ph idx="1"/>
          </p:nvPr>
        </p:nvSpPr>
        <p:spPr/>
        <p:txBody>
          <a:bodyPr/>
          <a:lstStyle/>
          <a:p>
            <a:r>
              <a:t>A NameError occurs when a variable is not defined.</a:t>
            </a:r>
          </a:p>
          <a:p>
            <a:r>
              <a:t>Example:</a:t>
            </a:r>
          </a:p>
          <a:p>
            <a:r>
              <a:t>print(age)</a:t>
            </a:r>
          </a:p>
          <a:p>
            <a:r>
              <a:t># This will raise a NameError because the variable 'age' has not been defined.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AttributeError</a:t>
            </a:r>
          </a:p>
        </p:txBody>
      </p:sp>
      <p:sp>
        <p:nvSpPr>
          <p:cNvPr id="3" name="Content Placeholder 2"/>
          <p:cNvSpPr>
            <a:spLocks noGrp="1"/>
          </p:cNvSpPr>
          <p:nvPr>
            <p:ph idx="1"/>
          </p:nvPr>
        </p:nvSpPr>
        <p:spPr/>
        <p:txBody>
          <a:bodyPr/>
          <a:lstStyle/>
          <a:p>
            <a:r>
              <a:rPr dirty="0"/>
              <a:t>An </a:t>
            </a:r>
            <a:r>
              <a:rPr dirty="0" err="1"/>
              <a:t>AttributeError</a:t>
            </a:r>
            <a:r>
              <a:rPr dirty="0"/>
              <a:t> occurs when trying to access an attribute that does not exist.</a:t>
            </a:r>
          </a:p>
          <a:p>
            <a:r>
              <a:rPr dirty="0"/>
              <a:t>Example:</a:t>
            </a:r>
          </a:p>
          <a:p>
            <a:r>
              <a:rPr dirty="0"/>
              <a:t>x = 10</a:t>
            </a:r>
          </a:p>
          <a:p>
            <a:r>
              <a:rPr dirty="0" err="1"/>
              <a:t>x.append</a:t>
            </a:r>
            <a:r>
              <a:rPr dirty="0"/>
              <a:t>(5)</a:t>
            </a:r>
          </a:p>
          <a:p>
            <a:r>
              <a:rPr dirty="0"/>
              <a:t># This will raise an </a:t>
            </a:r>
            <a:r>
              <a:rPr dirty="0" err="1"/>
              <a:t>AttributeError</a:t>
            </a:r>
            <a:r>
              <a:rPr dirty="0"/>
              <a:t> because integers do not have an 'append' method.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IOError</a:t>
            </a:r>
          </a:p>
        </p:txBody>
      </p:sp>
      <p:sp>
        <p:nvSpPr>
          <p:cNvPr id="3" name="Content Placeholder 2"/>
          <p:cNvSpPr>
            <a:spLocks noGrp="1"/>
          </p:cNvSpPr>
          <p:nvPr>
            <p:ph idx="1"/>
          </p:nvPr>
        </p:nvSpPr>
        <p:spPr/>
        <p:txBody>
          <a:bodyPr/>
          <a:lstStyle/>
          <a:p>
            <a:r>
              <a:rPr dirty="0"/>
              <a:t>An </a:t>
            </a:r>
            <a:r>
              <a:rPr dirty="0" err="1"/>
              <a:t>IOError</a:t>
            </a:r>
            <a:r>
              <a:rPr dirty="0"/>
              <a:t> occurs when an input/output operation fails.</a:t>
            </a:r>
          </a:p>
          <a:p>
            <a:r>
              <a:rPr dirty="0"/>
              <a:t>Example:</a:t>
            </a:r>
          </a:p>
          <a:p>
            <a:r>
              <a:rPr dirty="0"/>
              <a:t>file = open('nonexistentfile.txt', 'r')</a:t>
            </a:r>
          </a:p>
          <a:p>
            <a:r>
              <a:rPr dirty="0"/>
              <a:t># This will raise an </a:t>
            </a:r>
            <a:r>
              <a:rPr dirty="0" err="1"/>
              <a:t>IOError</a:t>
            </a:r>
            <a:r>
              <a:rPr dirty="0"/>
              <a:t> because the file does not exist.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ZeroDivisionError</a:t>
            </a:r>
          </a:p>
        </p:txBody>
      </p:sp>
      <p:sp>
        <p:nvSpPr>
          <p:cNvPr id="3" name="Content Placeholder 2"/>
          <p:cNvSpPr>
            <a:spLocks noGrp="1"/>
          </p:cNvSpPr>
          <p:nvPr>
            <p:ph idx="1"/>
          </p:nvPr>
        </p:nvSpPr>
        <p:spPr/>
        <p:txBody>
          <a:bodyPr/>
          <a:lstStyle/>
          <a:p>
            <a:r>
              <a:t>A ZeroDivisionError occurs when dividing by zero.</a:t>
            </a:r>
          </a:p>
          <a:p>
            <a:r>
              <a:t>Example:</a:t>
            </a:r>
          </a:p>
          <a:p>
            <a:r>
              <a:t>x = 10</a:t>
            </a:r>
          </a:p>
          <a:p>
            <a:r>
              <a:t>y = 0</a:t>
            </a:r>
          </a:p>
          <a:p>
            <a:r>
              <a:t>result = x / y</a:t>
            </a:r>
          </a:p>
          <a:p>
            <a:r>
              <a:t># This will raise a ZeroDivisionError because you cannot divide a number by zero.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MemoryError</a:t>
            </a:r>
          </a:p>
        </p:txBody>
      </p:sp>
      <p:sp>
        <p:nvSpPr>
          <p:cNvPr id="3" name="Content Placeholder 2"/>
          <p:cNvSpPr>
            <a:spLocks noGrp="1"/>
          </p:cNvSpPr>
          <p:nvPr>
            <p:ph idx="1"/>
          </p:nvPr>
        </p:nvSpPr>
        <p:spPr/>
        <p:txBody>
          <a:bodyPr/>
          <a:lstStyle/>
          <a:p>
            <a:r>
              <a:t>A MemoryError occurs when an operation runs out of memory.</a:t>
            </a:r>
          </a:p>
          <a:p>
            <a:r>
              <a:t>Example:</a:t>
            </a:r>
          </a:p>
          <a:p>
            <a:r>
              <a:t>x = []</a:t>
            </a:r>
          </a:p>
          <a:p>
            <a:r>
              <a:t>while True:</a:t>
            </a:r>
          </a:p>
          <a:p>
            <a:r>
              <a:t>    x.append(1)</a:t>
            </a:r>
          </a:p>
          <a:p>
            <a:r>
              <a:t># This will eventually raise a MemoryError as the list grows indefinitely.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ImportError</a:t>
            </a:r>
          </a:p>
        </p:txBody>
      </p:sp>
      <p:sp>
        <p:nvSpPr>
          <p:cNvPr id="3" name="Content Placeholder 2"/>
          <p:cNvSpPr>
            <a:spLocks noGrp="1"/>
          </p:cNvSpPr>
          <p:nvPr>
            <p:ph idx="1"/>
          </p:nvPr>
        </p:nvSpPr>
        <p:spPr/>
        <p:txBody>
          <a:bodyPr/>
          <a:lstStyle/>
          <a:p>
            <a:r>
              <a:t>An ImportError occurs when an import statement fails to find the module definition.</a:t>
            </a:r>
          </a:p>
          <a:p>
            <a:r>
              <a:t>Example:</a:t>
            </a:r>
          </a:p>
          <a:p>
            <a:r>
              <a:t>import nonexistentmodule</a:t>
            </a:r>
          </a:p>
          <a:p>
            <a:r>
              <a:t># This will raise an ImportError because the module does not exist.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8410"/>
          </a:xfrm>
        </p:spPr>
        <p:txBody>
          <a:bodyPr>
            <a:normAutofit/>
          </a:bodyPr>
          <a:lstStyle/>
          <a:p>
            <a:r>
              <a:rPr b="1" dirty="0"/>
              <a:t>Handling Exceptions</a:t>
            </a:r>
          </a:p>
        </p:txBody>
      </p:sp>
      <p:pic>
        <p:nvPicPr>
          <p:cNvPr id="5" name="Content Placeholder 4">
            <a:extLst>
              <a:ext uri="{FF2B5EF4-FFF2-40B4-BE49-F238E27FC236}">
                <a16:creationId xmlns:a16="http://schemas.microsoft.com/office/drawing/2014/main" id="{4B4BE7B1-4F52-F406-0462-5F92F2E3602C}"/>
              </a:ext>
            </a:extLst>
          </p:cNvPr>
          <p:cNvPicPr>
            <a:picLocks noGrp="1" noChangeAspect="1"/>
          </p:cNvPicPr>
          <p:nvPr>
            <p:ph idx="1"/>
          </p:nvPr>
        </p:nvPicPr>
        <p:blipFill>
          <a:blip r:embed="rId2"/>
          <a:stretch>
            <a:fillRect/>
          </a:stretch>
        </p:blipFill>
        <p:spPr>
          <a:xfrm>
            <a:off x="457201" y="838410"/>
            <a:ext cx="8096864" cy="586293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148"/>
            <a:ext cx="8229600" cy="845575"/>
          </a:xfrm>
        </p:spPr>
        <p:txBody>
          <a:bodyPr>
            <a:normAutofit/>
          </a:bodyPr>
          <a:lstStyle/>
          <a:p>
            <a:r>
              <a:rPr lang="en-US" sz="4400" b="1" dirty="0"/>
              <a:t>Exception handling</a:t>
            </a:r>
            <a:endParaRPr b="1" dirty="0"/>
          </a:p>
        </p:txBody>
      </p:sp>
      <p:sp>
        <p:nvSpPr>
          <p:cNvPr id="3" name="Content Placeholder 2"/>
          <p:cNvSpPr>
            <a:spLocks noGrp="1"/>
          </p:cNvSpPr>
          <p:nvPr>
            <p:ph idx="1"/>
          </p:nvPr>
        </p:nvSpPr>
        <p:spPr>
          <a:xfrm>
            <a:off x="457200" y="1012724"/>
            <a:ext cx="8229600" cy="4955457"/>
          </a:xfrm>
        </p:spPr>
        <p:txBody>
          <a:bodyPr>
            <a:normAutofit/>
          </a:bodyPr>
          <a:lstStyle/>
          <a:p>
            <a:pPr algn="just">
              <a:buFont typeface="Wingdings" panose="05000000000000000000" pitchFamily="2" charset="2"/>
              <a:buChar char="Ø"/>
            </a:pPr>
            <a:r>
              <a:rPr lang="en-US" sz="4000" dirty="0"/>
              <a:t>When an error happens, it can cause the program to stop running unexpectedly. </a:t>
            </a:r>
          </a:p>
          <a:p>
            <a:pPr algn="just">
              <a:buFont typeface="Wingdings" panose="05000000000000000000" pitchFamily="2" charset="2"/>
              <a:buChar char="Ø"/>
            </a:pPr>
            <a:r>
              <a:rPr lang="en-US" sz="4000" dirty="0"/>
              <a:t>Exception handling provides a way to manage these errors so that the program can continue running or fail gracefully without crashing.</a:t>
            </a:r>
            <a:endParaRPr sz="4000" dirty="0"/>
          </a:p>
        </p:txBody>
      </p:sp>
    </p:spTree>
    <p:extLst>
      <p:ext uri="{BB962C8B-B14F-4D97-AF65-F5344CB8AC3E}">
        <p14:creationId xmlns:p14="http://schemas.microsoft.com/office/powerpoint/2010/main" val="358103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are Exceptions?</a:t>
            </a:r>
          </a:p>
        </p:txBody>
      </p:sp>
      <p:sp>
        <p:nvSpPr>
          <p:cNvPr id="3" name="Content Placeholder 2"/>
          <p:cNvSpPr>
            <a:spLocks noGrp="1"/>
          </p:cNvSpPr>
          <p:nvPr>
            <p:ph idx="1"/>
          </p:nvPr>
        </p:nvSpPr>
        <p:spPr>
          <a:xfrm>
            <a:off x="457200" y="1600200"/>
            <a:ext cx="8229600" cy="4983162"/>
          </a:xfrm>
        </p:spPr>
        <p:txBody>
          <a:bodyPr>
            <a:normAutofit fontScale="92500"/>
          </a:bodyPr>
          <a:lstStyle/>
          <a:p>
            <a:pPr algn="just">
              <a:buFont typeface="Wingdings" panose="05000000000000000000" pitchFamily="2" charset="2"/>
              <a:buChar char="Ø"/>
            </a:pPr>
            <a:r>
              <a:rPr lang="en-US" sz="3600" dirty="0"/>
              <a:t>Sometimes while executing a Python program, the program does not execute at all or the program executes </a:t>
            </a:r>
            <a:r>
              <a:rPr lang="en-US" sz="3600" b="1" dirty="0"/>
              <a:t>but generates unexpected output or behaves abnormally.</a:t>
            </a:r>
          </a:p>
          <a:p>
            <a:pPr algn="just">
              <a:buFont typeface="Wingdings" panose="05000000000000000000" pitchFamily="2" charset="2"/>
              <a:buChar char="Ø"/>
            </a:pPr>
            <a:r>
              <a:rPr lang="en-US" sz="3600" dirty="0"/>
              <a:t> These occur when there are </a:t>
            </a:r>
            <a:r>
              <a:rPr lang="en-US" sz="3600" b="1" dirty="0"/>
              <a:t>syntax errors, runtime errors or logical errors</a:t>
            </a:r>
            <a:r>
              <a:rPr lang="en-US" sz="3600" dirty="0"/>
              <a:t> in the code. </a:t>
            </a:r>
          </a:p>
          <a:p>
            <a:pPr algn="just">
              <a:buFont typeface="Wingdings" panose="05000000000000000000" pitchFamily="2" charset="2"/>
              <a:buChar char="Ø"/>
            </a:pPr>
            <a:r>
              <a:rPr lang="en-US" sz="3600" dirty="0"/>
              <a:t>In Python, exceptions are errors that get triggered automatically.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148"/>
            <a:ext cx="8229600" cy="845575"/>
          </a:xfrm>
        </p:spPr>
        <p:txBody>
          <a:bodyPr>
            <a:normAutofit fontScale="90000"/>
          </a:bodyPr>
          <a:lstStyle/>
          <a:p>
            <a:r>
              <a:rPr lang="en-US" sz="4400" b="1" dirty="0"/>
              <a:t>Why Exception Handling is Important</a:t>
            </a:r>
          </a:p>
        </p:txBody>
      </p:sp>
      <p:sp>
        <p:nvSpPr>
          <p:cNvPr id="3" name="Content Placeholder 2"/>
          <p:cNvSpPr>
            <a:spLocks noGrp="1"/>
          </p:cNvSpPr>
          <p:nvPr>
            <p:ph idx="1"/>
          </p:nvPr>
        </p:nvSpPr>
        <p:spPr>
          <a:xfrm>
            <a:off x="457200" y="1012724"/>
            <a:ext cx="8229600" cy="5397908"/>
          </a:xfrm>
        </p:spPr>
        <p:txBody>
          <a:bodyPr>
            <a:normAutofit fontScale="92500"/>
          </a:bodyPr>
          <a:lstStyle/>
          <a:p>
            <a:pPr algn="just">
              <a:buFont typeface="Wingdings" panose="05000000000000000000" pitchFamily="2" charset="2"/>
              <a:buChar char="Ø"/>
            </a:pPr>
            <a:r>
              <a:rPr lang="en-US" sz="4000" b="1" dirty="0"/>
              <a:t>Prevents Crashes:</a:t>
            </a:r>
            <a:r>
              <a:rPr lang="en-US" sz="4000" dirty="0"/>
              <a:t> Exception handling allows the program to manage the error and continue running.</a:t>
            </a:r>
          </a:p>
          <a:p>
            <a:pPr algn="just">
              <a:buFont typeface="Wingdings" panose="05000000000000000000" pitchFamily="2" charset="2"/>
              <a:buChar char="Ø"/>
            </a:pPr>
            <a:r>
              <a:rPr lang="en-US" sz="4000" b="1" dirty="0"/>
              <a:t>Provides Clear Error Messages: </a:t>
            </a:r>
            <a:r>
              <a:rPr lang="en-US" sz="4000" dirty="0"/>
              <a:t>It helps in providing meaningful error messages to the user or developer</a:t>
            </a:r>
          </a:p>
          <a:p>
            <a:pPr algn="just">
              <a:buFont typeface="Wingdings" panose="05000000000000000000" pitchFamily="2" charset="2"/>
              <a:buChar char="Ø"/>
            </a:pPr>
            <a:r>
              <a:rPr lang="en-US" sz="4000" b="1" dirty="0"/>
              <a:t>Allows Recovery:</a:t>
            </a:r>
            <a:r>
              <a:rPr lang="en-US" sz="4000" dirty="0"/>
              <a:t> Exception handling allows the program to recover from certain errors without stopping.</a:t>
            </a:r>
            <a:endParaRPr sz="4000" dirty="0"/>
          </a:p>
        </p:txBody>
      </p:sp>
    </p:spTree>
    <p:extLst>
      <p:ext uri="{BB962C8B-B14F-4D97-AF65-F5344CB8AC3E}">
        <p14:creationId xmlns:p14="http://schemas.microsoft.com/office/powerpoint/2010/main" val="215448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148"/>
            <a:ext cx="8229600" cy="845575"/>
          </a:xfrm>
        </p:spPr>
        <p:txBody>
          <a:bodyPr>
            <a:normAutofit/>
          </a:bodyPr>
          <a:lstStyle/>
          <a:p>
            <a:r>
              <a:rPr lang="en-US" b="1" dirty="0"/>
              <a:t>try</a:t>
            </a:r>
            <a:endParaRPr b="1" dirty="0"/>
          </a:p>
        </p:txBody>
      </p:sp>
      <p:sp>
        <p:nvSpPr>
          <p:cNvPr id="3" name="Content Placeholder 2"/>
          <p:cNvSpPr>
            <a:spLocks noGrp="1"/>
          </p:cNvSpPr>
          <p:nvPr>
            <p:ph idx="1"/>
          </p:nvPr>
        </p:nvSpPr>
        <p:spPr>
          <a:xfrm>
            <a:off x="457200" y="1012724"/>
            <a:ext cx="8229600" cy="5678128"/>
          </a:xfrm>
        </p:spPr>
        <p:txBody>
          <a:bodyPr>
            <a:normAutofit/>
          </a:bodyPr>
          <a:lstStyle/>
          <a:p>
            <a:pPr algn="just">
              <a:buFont typeface="Wingdings" panose="05000000000000000000" pitchFamily="2" charset="2"/>
              <a:buChar char="Ø"/>
            </a:pPr>
            <a:r>
              <a:rPr lang="en-US" sz="4000" b="1" dirty="0"/>
              <a:t>What it does:</a:t>
            </a:r>
            <a:r>
              <a:rPr lang="en-US" sz="4000" dirty="0"/>
              <a:t> The code inside the try block is where you place the code that might cause an error or exception.</a:t>
            </a:r>
          </a:p>
          <a:p>
            <a:pPr algn="just">
              <a:buFont typeface="Wingdings" panose="05000000000000000000" pitchFamily="2" charset="2"/>
              <a:buChar char="Ø"/>
            </a:pPr>
            <a:r>
              <a:rPr lang="en-US" sz="4000" b="1" dirty="0"/>
              <a:t>Explanation</a:t>
            </a:r>
            <a:r>
              <a:rPr lang="en-US" sz="4000" dirty="0"/>
              <a:t>: Python will "try" to run this code. If everything goes well and there are no errors, it will move on to the next part.</a:t>
            </a:r>
            <a:endParaRPr sz="4000" dirty="0"/>
          </a:p>
        </p:txBody>
      </p:sp>
    </p:spTree>
    <p:extLst>
      <p:ext uri="{BB962C8B-B14F-4D97-AF65-F5344CB8AC3E}">
        <p14:creationId xmlns:p14="http://schemas.microsoft.com/office/powerpoint/2010/main" val="170484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148"/>
            <a:ext cx="8229600" cy="845575"/>
          </a:xfrm>
        </p:spPr>
        <p:txBody>
          <a:bodyPr>
            <a:normAutofit/>
          </a:bodyPr>
          <a:lstStyle/>
          <a:p>
            <a:r>
              <a:rPr lang="en-US" sz="4400" b="1" dirty="0"/>
              <a:t>except</a:t>
            </a:r>
            <a:endParaRPr b="1" dirty="0"/>
          </a:p>
        </p:txBody>
      </p:sp>
      <p:sp>
        <p:nvSpPr>
          <p:cNvPr id="3" name="Content Placeholder 2"/>
          <p:cNvSpPr>
            <a:spLocks noGrp="1"/>
          </p:cNvSpPr>
          <p:nvPr>
            <p:ph idx="1"/>
          </p:nvPr>
        </p:nvSpPr>
        <p:spPr>
          <a:xfrm>
            <a:off x="457200" y="1012724"/>
            <a:ext cx="8229600" cy="5678128"/>
          </a:xfrm>
        </p:spPr>
        <p:txBody>
          <a:bodyPr>
            <a:normAutofit lnSpcReduction="10000"/>
          </a:bodyPr>
          <a:lstStyle/>
          <a:p>
            <a:pPr algn="just">
              <a:buFont typeface="Wingdings" panose="05000000000000000000" pitchFamily="2" charset="2"/>
              <a:buChar char="Ø"/>
            </a:pPr>
            <a:r>
              <a:rPr lang="en-US" sz="4000" b="1" dirty="0"/>
              <a:t>What it does: </a:t>
            </a:r>
            <a:r>
              <a:rPr lang="en-US" sz="4000" dirty="0"/>
              <a:t>The code inside the except block runs only if there is an error (an exception) in the try block.</a:t>
            </a:r>
          </a:p>
          <a:p>
            <a:pPr algn="just">
              <a:buFont typeface="Wingdings" panose="05000000000000000000" pitchFamily="2" charset="2"/>
              <a:buChar char="Ø"/>
            </a:pPr>
            <a:r>
              <a:rPr lang="en-US" sz="4000" b="1" dirty="0"/>
              <a:t>Simple Explanation:</a:t>
            </a:r>
            <a:r>
              <a:rPr lang="en-US" sz="4000" dirty="0"/>
              <a:t> If Python encounters an error while trying to run the code in the try block, it will "catch" the error and run the code inside this block instead. This way, the program doesn't crash.</a:t>
            </a:r>
            <a:endParaRPr sz="4000" dirty="0"/>
          </a:p>
        </p:txBody>
      </p:sp>
    </p:spTree>
    <p:extLst>
      <p:ext uri="{BB962C8B-B14F-4D97-AF65-F5344CB8AC3E}">
        <p14:creationId xmlns:p14="http://schemas.microsoft.com/office/powerpoint/2010/main" val="10263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148"/>
            <a:ext cx="8229600" cy="845575"/>
          </a:xfrm>
        </p:spPr>
        <p:txBody>
          <a:bodyPr>
            <a:normAutofit/>
          </a:bodyPr>
          <a:lstStyle/>
          <a:p>
            <a:r>
              <a:rPr lang="en-US" sz="4400" b="1" dirty="0"/>
              <a:t>else</a:t>
            </a:r>
            <a:endParaRPr b="1" dirty="0"/>
          </a:p>
        </p:txBody>
      </p:sp>
      <p:sp>
        <p:nvSpPr>
          <p:cNvPr id="3" name="Content Placeholder 2"/>
          <p:cNvSpPr>
            <a:spLocks noGrp="1"/>
          </p:cNvSpPr>
          <p:nvPr>
            <p:ph idx="1"/>
          </p:nvPr>
        </p:nvSpPr>
        <p:spPr>
          <a:xfrm>
            <a:off x="457200" y="1012724"/>
            <a:ext cx="8229600" cy="5678128"/>
          </a:xfrm>
        </p:spPr>
        <p:txBody>
          <a:bodyPr>
            <a:normAutofit lnSpcReduction="10000"/>
          </a:bodyPr>
          <a:lstStyle/>
          <a:p>
            <a:pPr algn="just">
              <a:buFont typeface="Wingdings" panose="05000000000000000000" pitchFamily="2" charset="2"/>
              <a:buChar char="Ø"/>
            </a:pPr>
            <a:r>
              <a:rPr lang="en-US" sz="4000" b="1" dirty="0"/>
              <a:t>What it does:</a:t>
            </a:r>
            <a:r>
              <a:rPr lang="en-US" sz="4000" dirty="0"/>
              <a:t> The code inside the else block runs if no errors occurred in the try block.</a:t>
            </a:r>
          </a:p>
          <a:p>
            <a:pPr algn="just">
              <a:buFont typeface="Wingdings" panose="05000000000000000000" pitchFamily="2" charset="2"/>
              <a:buChar char="Ø"/>
            </a:pPr>
            <a:r>
              <a:rPr lang="en-US" sz="4000" b="1" dirty="0"/>
              <a:t>Explanation: </a:t>
            </a:r>
            <a:r>
              <a:rPr lang="en-US" sz="4000" dirty="0"/>
              <a:t>If the try block runs without any problems (no exceptions), then Python will run the code in the else block. This is like saying, "If everything went fine, now do this."</a:t>
            </a:r>
            <a:endParaRPr sz="4000" dirty="0"/>
          </a:p>
        </p:txBody>
      </p:sp>
    </p:spTree>
    <p:extLst>
      <p:ext uri="{BB962C8B-B14F-4D97-AF65-F5344CB8AC3E}">
        <p14:creationId xmlns:p14="http://schemas.microsoft.com/office/powerpoint/2010/main" val="300530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148"/>
            <a:ext cx="8229600" cy="845575"/>
          </a:xfrm>
        </p:spPr>
        <p:txBody>
          <a:bodyPr>
            <a:normAutofit/>
          </a:bodyPr>
          <a:lstStyle/>
          <a:p>
            <a:r>
              <a:rPr lang="en-US" b="1" dirty="0"/>
              <a:t>finally</a:t>
            </a:r>
            <a:endParaRPr b="1" dirty="0"/>
          </a:p>
        </p:txBody>
      </p:sp>
      <p:sp>
        <p:nvSpPr>
          <p:cNvPr id="3" name="Content Placeholder 2"/>
          <p:cNvSpPr>
            <a:spLocks noGrp="1"/>
          </p:cNvSpPr>
          <p:nvPr>
            <p:ph idx="1"/>
          </p:nvPr>
        </p:nvSpPr>
        <p:spPr>
          <a:xfrm>
            <a:off x="457200" y="1012724"/>
            <a:ext cx="8229600" cy="5678128"/>
          </a:xfrm>
        </p:spPr>
        <p:txBody>
          <a:bodyPr>
            <a:normAutofit lnSpcReduction="10000"/>
          </a:bodyPr>
          <a:lstStyle/>
          <a:p>
            <a:pPr algn="just">
              <a:buFont typeface="Wingdings" panose="05000000000000000000" pitchFamily="2" charset="2"/>
              <a:buChar char="Ø"/>
            </a:pPr>
            <a:r>
              <a:rPr lang="en-US" sz="4000" b="1" dirty="0"/>
              <a:t>What it does:</a:t>
            </a:r>
            <a:r>
              <a:rPr lang="en-US" sz="4000" dirty="0"/>
              <a:t> The code inside the finally block will always run, no matter what happened before whether there was an error or not.</a:t>
            </a:r>
          </a:p>
          <a:p>
            <a:pPr algn="just">
              <a:buFont typeface="Wingdings" panose="05000000000000000000" pitchFamily="2" charset="2"/>
              <a:buChar char="Ø"/>
            </a:pPr>
            <a:r>
              <a:rPr lang="en-US" sz="4000" b="1" dirty="0"/>
              <a:t>Simple Explanation:</a:t>
            </a:r>
            <a:r>
              <a:rPr lang="en-US" sz="4000" dirty="0"/>
              <a:t> This block is for code that should always run at the end, whether there was an error or not. It's like saying, "Finally, always do this."</a:t>
            </a:r>
            <a:endParaRPr sz="4000" dirty="0"/>
          </a:p>
        </p:txBody>
      </p:sp>
    </p:spTree>
    <p:extLst>
      <p:ext uri="{BB962C8B-B14F-4D97-AF65-F5344CB8AC3E}">
        <p14:creationId xmlns:p14="http://schemas.microsoft.com/office/powerpoint/2010/main" val="3819050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148"/>
            <a:ext cx="8229600" cy="845575"/>
          </a:xfrm>
        </p:spPr>
        <p:txBody>
          <a:bodyPr>
            <a:normAutofit/>
          </a:bodyPr>
          <a:lstStyle/>
          <a:p>
            <a:r>
              <a:rPr b="1" dirty="0"/>
              <a:t>Handling Exceptions</a:t>
            </a:r>
          </a:p>
        </p:txBody>
      </p:sp>
      <p:sp>
        <p:nvSpPr>
          <p:cNvPr id="3" name="Content Placeholder 2"/>
          <p:cNvSpPr>
            <a:spLocks noGrp="1"/>
          </p:cNvSpPr>
          <p:nvPr>
            <p:ph idx="1"/>
          </p:nvPr>
        </p:nvSpPr>
        <p:spPr>
          <a:xfrm>
            <a:off x="457200" y="1012724"/>
            <a:ext cx="8229600" cy="5678128"/>
          </a:xfrm>
        </p:spPr>
        <p:txBody>
          <a:bodyPr>
            <a:normAutofit/>
          </a:bodyPr>
          <a:lstStyle/>
          <a:p>
            <a:pPr algn="just">
              <a:buFont typeface="Wingdings" panose="05000000000000000000" pitchFamily="2" charset="2"/>
              <a:buChar char="Ø"/>
            </a:pPr>
            <a:r>
              <a:rPr b="1" dirty="0"/>
              <a:t>Use `try` and `except` blocks to handle exceptions.</a:t>
            </a:r>
          </a:p>
          <a:p>
            <a:pPr algn="just">
              <a:buFont typeface="Wingdings" panose="05000000000000000000" pitchFamily="2" charset="2"/>
              <a:buChar char="Ø"/>
            </a:pPr>
            <a:r>
              <a:rPr dirty="0"/>
              <a:t>The </a:t>
            </a:r>
            <a:r>
              <a:rPr b="1" dirty="0"/>
              <a:t>`try`</a:t>
            </a:r>
            <a:r>
              <a:rPr dirty="0"/>
              <a:t> block contains the code that might throw an exception.</a:t>
            </a:r>
          </a:p>
          <a:p>
            <a:pPr algn="just">
              <a:buFont typeface="Wingdings" panose="05000000000000000000" pitchFamily="2" charset="2"/>
              <a:buChar char="Ø"/>
            </a:pPr>
            <a:r>
              <a:rPr dirty="0"/>
              <a:t>The </a:t>
            </a:r>
            <a:r>
              <a:rPr b="1" dirty="0"/>
              <a:t>`except`</a:t>
            </a:r>
            <a:r>
              <a:rPr dirty="0"/>
              <a:t> block contains the code to execute if an exception occurs.</a:t>
            </a:r>
          </a:p>
          <a:p>
            <a:pPr algn="just">
              <a:buFont typeface="Wingdings" panose="05000000000000000000" pitchFamily="2" charset="2"/>
              <a:buChar char="Ø"/>
            </a:pPr>
            <a:r>
              <a:rPr dirty="0"/>
              <a:t>Optionally, use </a:t>
            </a:r>
            <a:r>
              <a:rPr b="1" dirty="0"/>
              <a:t>`else`</a:t>
            </a:r>
            <a:r>
              <a:rPr dirty="0"/>
              <a:t> to execute code if no exceptions are raised.</a:t>
            </a:r>
          </a:p>
          <a:p>
            <a:pPr algn="just">
              <a:buFont typeface="Wingdings" panose="05000000000000000000" pitchFamily="2" charset="2"/>
              <a:buChar char="Ø"/>
            </a:pPr>
            <a:r>
              <a:rPr dirty="0"/>
              <a:t>The </a:t>
            </a:r>
            <a:r>
              <a:rPr b="1" dirty="0"/>
              <a:t>`finally`</a:t>
            </a:r>
            <a:r>
              <a:rPr dirty="0"/>
              <a:t> block can be used for code that must run regardless of exceptions.</a:t>
            </a:r>
          </a:p>
        </p:txBody>
      </p:sp>
    </p:spTree>
    <p:extLst>
      <p:ext uri="{BB962C8B-B14F-4D97-AF65-F5344CB8AC3E}">
        <p14:creationId xmlns:p14="http://schemas.microsoft.com/office/powerpoint/2010/main" val="347301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Example: Handling Exceptions</a:t>
            </a:r>
          </a:p>
        </p:txBody>
      </p:sp>
      <p:sp>
        <p:nvSpPr>
          <p:cNvPr id="3" name="Content Placeholder 2"/>
          <p:cNvSpPr>
            <a:spLocks noGrp="1"/>
          </p:cNvSpPr>
          <p:nvPr>
            <p:ph idx="1"/>
          </p:nvPr>
        </p:nvSpPr>
        <p:spPr/>
        <p:txBody>
          <a:bodyPr>
            <a:normAutofit lnSpcReduction="10000"/>
          </a:bodyPr>
          <a:lstStyle/>
          <a:p>
            <a:pPr marL="0" indent="0">
              <a:buNone/>
            </a:pPr>
            <a:r>
              <a:rPr dirty="0"/>
              <a:t>try:</a:t>
            </a:r>
          </a:p>
          <a:p>
            <a:pPr marL="0" indent="0">
              <a:buNone/>
            </a:pPr>
            <a:r>
              <a:rPr dirty="0"/>
              <a:t>    result = 10 / 0</a:t>
            </a:r>
          </a:p>
          <a:p>
            <a:pPr marL="0" indent="0">
              <a:buNone/>
            </a:pPr>
            <a:r>
              <a:rPr dirty="0"/>
              <a:t>except ZeroDivisionError:</a:t>
            </a:r>
          </a:p>
          <a:p>
            <a:pPr marL="0" indent="0">
              <a:buNone/>
            </a:pPr>
            <a:r>
              <a:rPr dirty="0"/>
              <a:t>    print('Cannot divide by zero')</a:t>
            </a:r>
          </a:p>
          <a:p>
            <a:pPr marL="0" indent="0">
              <a:buNone/>
            </a:pPr>
            <a:r>
              <a:rPr dirty="0"/>
              <a:t>else:</a:t>
            </a:r>
          </a:p>
          <a:p>
            <a:pPr marL="0" indent="0">
              <a:buNone/>
            </a:pPr>
            <a:r>
              <a:rPr dirty="0"/>
              <a:t>    print('Division successful')</a:t>
            </a:r>
          </a:p>
          <a:p>
            <a:pPr marL="0" indent="0">
              <a:buNone/>
            </a:pPr>
            <a:r>
              <a:rPr dirty="0"/>
              <a:t>finally:</a:t>
            </a:r>
          </a:p>
          <a:p>
            <a:pPr marL="0" indent="0">
              <a:buNone/>
            </a:pPr>
            <a:r>
              <a:rPr dirty="0"/>
              <a:t>    print('Execution complete')</a:t>
            </a:r>
          </a:p>
          <a:p>
            <a:pPr marL="0" indent="0">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 Exceptions are crucial for handling errors in Python.</a:t>
            </a:r>
          </a:p>
          <a:p>
            <a:r>
              <a:t>- Proper use of try-except blocks ensures robust and error-resistant code.</a:t>
            </a:r>
          </a:p>
          <a:p>
            <a:r>
              <a:t>- Understanding exceptions allows for better debugging and error handling.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5065"/>
          </a:xfrm>
        </p:spPr>
        <p:txBody>
          <a:bodyPr/>
          <a:lstStyle/>
          <a:p>
            <a:r>
              <a:rPr lang="en-US" sz="4400" dirty="0"/>
              <a:t>Syntax errors</a:t>
            </a:r>
            <a:endParaRPr dirty="0"/>
          </a:p>
        </p:txBody>
      </p:sp>
      <p:sp>
        <p:nvSpPr>
          <p:cNvPr id="3" name="Content Placeholder 2"/>
          <p:cNvSpPr>
            <a:spLocks noGrp="1"/>
          </p:cNvSpPr>
          <p:nvPr>
            <p:ph idx="1"/>
          </p:nvPr>
        </p:nvSpPr>
        <p:spPr>
          <a:xfrm>
            <a:off x="457200" y="1189703"/>
            <a:ext cx="8229600" cy="5393659"/>
          </a:xfrm>
        </p:spPr>
        <p:txBody>
          <a:bodyPr>
            <a:normAutofit/>
          </a:bodyPr>
          <a:lstStyle/>
          <a:p>
            <a:pPr algn="just">
              <a:buFont typeface="Wingdings" panose="05000000000000000000" pitchFamily="2" charset="2"/>
              <a:buChar char="Ø"/>
            </a:pPr>
            <a:r>
              <a:rPr lang="en-US" dirty="0"/>
              <a:t>Syntax errors are detected when we have not followed the rules of the particular programming language while writing a program.</a:t>
            </a:r>
            <a:endParaRPr lang="en-US" sz="4800" dirty="0"/>
          </a:p>
        </p:txBody>
      </p:sp>
      <p:pic>
        <p:nvPicPr>
          <p:cNvPr id="5" name="Picture 4">
            <a:extLst>
              <a:ext uri="{FF2B5EF4-FFF2-40B4-BE49-F238E27FC236}">
                <a16:creationId xmlns:a16="http://schemas.microsoft.com/office/drawing/2014/main" id="{FD3BF8D4-2933-92EF-46F9-40382CABF794}"/>
              </a:ext>
            </a:extLst>
          </p:cNvPr>
          <p:cNvPicPr>
            <a:picLocks noChangeAspect="1"/>
          </p:cNvPicPr>
          <p:nvPr/>
        </p:nvPicPr>
        <p:blipFill>
          <a:blip r:embed="rId2"/>
          <a:stretch>
            <a:fillRect/>
          </a:stretch>
        </p:blipFill>
        <p:spPr>
          <a:xfrm>
            <a:off x="270482" y="3274142"/>
            <a:ext cx="8745773" cy="3421626"/>
          </a:xfrm>
          <a:prstGeom prst="rect">
            <a:avLst/>
          </a:prstGeom>
        </p:spPr>
      </p:pic>
    </p:spTree>
    <p:extLst>
      <p:ext uri="{BB962C8B-B14F-4D97-AF65-F5344CB8AC3E}">
        <p14:creationId xmlns:p14="http://schemas.microsoft.com/office/powerpoint/2010/main" val="142148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5065"/>
          </a:xfrm>
        </p:spPr>
        <p:txBody>
          <a:bodyPr/>
          <a:lstStyle/>
          <a:p>
            <a:r>
              <a:rPr lang="en-US" sz="4400" dirty="0"/>
              <a:t>Logical Errors</a:t>
            </a:r>
          </a:p>
        </p:txBody>
      </p:sp>
      <p:sp>
        <p:nvSpPr>
          <p:cNvPr id="3" name="Content Placeholder 2"/>
          <p:cNvSpPr>
            <a:spLocks noGrp="1"/>
          </p:cNvSpPr>
          <p:nvPr>
            <p:ph idx="1"/>
          </p:nvPr>
        </p:nvSpPr>
        <p:spPr>
          <a:xfrm>
            <a:off x="457200" y="1189703"/>
            <a:ext cx="8229600" cy="5393659"/>
          </a:xfrm>
        </p:spPr>
        <p:txBody>
          <a:bodyPr>
            <a:normAutofit/>
          </a:bodyPr>
          <a:lstStyle/>
          <a:p>
            <a:pPr algn="just">
              <a:buFont typeface="Wingdings" panose="05000000000000000000" pitchFamily="2" charset="2"/>
              <a:buChar char="Ø"/>
            </a:pPr>
            <a:r>
              <a:rPr lang="en-US" dirty="0"/>
              <a:t>Logical errors occur when the program runs without crashing, but the output is not what you expected.</a:t>
            </a:r>
          </a:p>
          <a:p>
            <a:pPr algn="just">
              <a:buFont typeface="Wingdings" panose="05000000000000000000" pitchFamily="2" charset="2"/>
              <a:buChar char="Ø"/>
            </a:pPr>
            <a:r>
              <a:rPr lang="en-US" dirty="0"/>
              <a:t>These errors are typically caused by mistakes in the program's logic.</a:t>
            </a:r>
          </a:p>
          <a:p>
            <a:pPr algn="just">
              <a:buFont typeface="Wingdings" panose="05000000000000000000" pitchFamily="2" charset="2"/>
              <a:buChar char="Ø"/>
            </a:pPr>
            <a:r>
              <a:rPr lang="en-US" b="1" dirty="0"/>
              <a:t>Example:</a:t>
            </a:r>
            <a:r>
              <a:rPr lang="en-US" dirty="0"/>
              <a:t> Writing a program to add two numbers but getting an incorrect sum because of a mistake in the addition logic.</a:t>
            </a:r>
          </a:p>
        </p:txBody>
      </p:sp>
    </p:spTree>
    <p:extLst>
      <p:ext uri="{BB962C8B-B14F-4D97-AF65-F5344CB8AC3E}">
        <p14:creationId xmlns:p14="http://schemas.microsoft.com/office/powerpoint/2010/main" val="198995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1BD2-AB0E-972C-EFF0-0F45022E4889}"/>
              </a:ext>
            </a:extLst>
          </p:cNvPr>
          <p:cNvSpPr>
            <a:spLocks noGrp="1"/>
          </p:cNvSpPr>
          <p:nvPr>
            <p:ph type="title"/>
          </p:nvPr>
        </p:nvSpPr>
        <p:spPr/>
        <p:txBody>
          <a:bodyPr/>
          <a:lstStyle/>
          <a:p>
            <a:r>
              <a:rPr lang="en-US" dirty="0"/>
              <a:t>Runtime Error</a:t>
            </a:r>
          </a:p>
        </p:txBody>
      </p:sp>
      <p:sp>
        <p:nvSpPr>
          <p:cNvPr id="3" name="Content Placeholder 2">
            <a:extLst>
              <a:ext uri="{FF2B5EF4-FFF2-40B4-BE49-F238E27FC236}">
                <a16:creationId xmlns:a16="http://schemas.microsoft.com/office/drawing/2014/main" id="{8F5F9AC8-EB08-7A24-2770-0F101CDB4A3A}"/>
              </a:ext>
            </a:extLst>
          </p:cNvPr>
          <p:cNvSpPr>
            <a:spLocks noGrp="1"/>
          </p:cNvSpPr>
          <p:nvPr>
            <p:ph idx="1"/>
          </p:nvPr>
        </p:nvSpPr>
        <p:spPr/>
        <p:txBody>
          <a:bodyPr/>
          <a:lstStyle/>
          <a:p>
            <a:pPr algn="just">
              <a:buFont typeface="Wingdings" panose="05000000000000000000" pitchFamily="2" charset="2"/>
              <a:buChar char="Ø"/>
            </a:pPr>
            <a:r>
              <a:rPr lang="en-US" dirty="0"/>
              <a:t>Runtime errors occur when the program is running and encounters an operation that is illegal or impossible to execute.</a:t>
            </a:r>
          </a:p>
          <a:p>
            <a:pPr algn="just">
              <a:buFont typeface="Wingdings" panose="05000000000000000000" pitchFamily="2" charset="2"/>
              <a:buChar char="Ø"/>
            </a:pPr>
            <a:r>
              <a:rPr lang="en-US" dirty="0"/>
              <a:t>These errors cause the program to terminate unexpectedly.</a:t>
            </a:r>
          </a:p>
          <a:p>
            <a:pPr algn="just">
              <a:buFont typeface="Wingdings" panose="05000000000000000000" pitchFamily="2" charset="2"/>
              <a:buChar char="Ø"/>
            </a:pPr>
            <a:r>
              <a:rPr lang="en-US" b="1" dirty="0"/>
              <a:t>Example: </a:t>
            </a:r>
            <a:r>
              <a:rPr lang="en-US" dirty="0"/>
              <a:t>Dividing a number by zero will raise a ZeroDivisionError at runtime.</a:t>
            </a:r>
          </a:p>
        </p:txBody>
      </p:sp>
    </p:spTree>
    <p:extLst>
      <p:ext uri="{BB962C8B-B14F-4D97-AF65-F5344CB8AC3E}">
        <p14:creationId xmlns:p14="http://schemas.microsoft.com/office/powerpoint/2010/main" val="62538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AA54-B39D-9E9F-6191-8AD4B91ECE92}"/>
              </a:ext>
            </a:extLst>
          </p:cNvPr>
          <p:cNvSpPr>
            <a:spLocks noGrp="1"/>
          </p:cNvSpPr>
          <p:nvPr>
            <p:ph type="title"/>
          </p:nvPr>
        </p:nvSpPr>
        <p:spPr>
          <a:xfrm>
            <a:off x="457200" y="274638"/>
            <a:ext cx="8229600" cy="767581"/>
          </a:xfrm>
        </p:spPr>
        <p:txBody>
          <a:bodyPr/>
          <a:lstStyle/>
          <a:p>
            <a:r>
              <a:rPr lang="en-US" dirty="0"/>
              <a:t>Built-in Exceptions in Python</a:t>
            </a:r>
          </a:p>
        </p:txBody>
      </p:sp>
      <p:sp>
        <p:nvSpPr>
          <p:cNvPr id="3" name="Content Placeholder 2">
            <a:extLst>
              <a:ext uri="{FF2B5EF4-FFF2-40B4-BE49-F238E27FC236}">
                <a16:creationId xmlns:a16="http://schemas.microsoft.com/office/drawing/2014/main" id="{CD0B4F79-DFA4-8307-BAED-A62FB37D148D}"/>
              </a:ext>
            </a:extLst>
          </p:cNvPr>
          <p:cNvSpPr>
            <a:spLocks noGrp="1"/>
          </p:cNvSpPr>
          <p:nvPr>
            <p:ph idx="1"/>
          </p:nvPr>
        </p:nvSpPr>
        <p:spPr>
          <a:xfrm>
            <a:off x="678425" y="1337186"/>
            <a:ext cx="7836309" cy="4788977"/>
          </a:xfrm>
        </p:spPr>
        <p:txBody>
          <a:bodyPr>
            <a:normAutofit fontScale="85000" lnSpcReduction="20000"/>
          </a:bodyPr>
          <a:lstStyle/>
          <a:p>
            <a:pPr>
              <a:buFont typeface="Wingdings" panose="05000000000000000000" pitchFamily="2" charset="2"/>
              <a:buChar char="Ø"/>
            </a:pPr>
            <a:r>
              <a:rPr lang="en-US" dirty="0" err="1"/>
              <a:t>SyntaxError</a:t>
            </a:r>
            <a:endParaRPr lang="en-US" dirty="0"/>
          </a:p>
          <a:p>
            <a:pPr>
              <a:buFont typeface="Wingdings" panose="05000000000000000000" pitchFamily="2" charset="2"/>
              <a:buChar char="Ø"/>
            </a:pPr>
            <a:r>
              <a:rPr lang="en-US" dirty="0" err="1"/>
              <a:t>TypeError</a:t>
            </a:r>
            <a:endParaRPr lang="en-US" dirty="0"/>
          </a:p>
          <a:p>
            <a:pPr>
              <a:buFont typeface="Wingdings" panose="05000000000000000000" pitchFamily="2" charset="2"/>
              <a:buChar char="Ø"/>
            </a:pPr>
            <a:r>
              <a:rPr lang="en-US" dirty="0" err="1"/>
              <a:t>ValueError</a:t>
            </a:r>
            <a:endParaRPr lang="en-US" dirty="0"/>
          </a:p>
          <a:p>
            <a:pPr>
              <a:buFont typeface="Wingdings" panose="05000000000000000000" pitchFamily="2" charset="2"/>
              <a:buChar char="Ø"/>
            </a:pPr>
            <a:r>
              <a:rPr lang="en-US" dirty="0" err="1"/>
              <a:t>IndexError</a:t>
            </a:r>
            <a:endParaRPr lang="en-US" dirty="0"/>
          </a:p>
          <a:p>
            <a:pPr>
              <a:buFont typeface="Wingdings" panose="05000000000000000000" pitchFamily="2" charset="2"/>
              <a:buChar char="Ø"/>
            </a:pPr>
            <a:r>
              <a:rPr lang="en-US" dirty="0" err="1"/>
              <a:t>KeyError</a:t>
            </a:r>
            <a:endParaRPr lang="en-US" dirty="0"/>
          </a:p>
          <a:p>
            <a:pPr>
              <a:buFont typeface="Wingdings" panose="05000000000000000000" pitchFamily="2" charset="2"/>
              <a:buChar char="Ø"/>
            </a:pPr>
            <a:r>
              <a:rPr lang="en-US" dirty="0" err="1"/>
              <a:t>NameError</a:t>
            </a:r>
            <a:endParaRPr lang="en-US" dirty="0"/>
          </a:p>
          <a:p>
            <a:pPr>
              <a:buFont typeface="Wingdings" panose="05000000000000000000" pitchFamily="2" charset="2"/>
              <a:buChar char="Ø"/>
            </a:pPr>
            <a:r>
              <a:rPr lang="en-US" dirty="0" err="1"/>
              <a:t>AttributeError</a:t>
            </a:r>
            <a:endParaRPr lang="en-US" dirty="0"/>
          </a:p>
          <a:p>
            <a:pPr>
              <a:buFont typeface="Wingdings" panose="05000000000000000000" pitchFamily="2" charset="2"/>
              <a:buChar char="Ø"/>
            </a:pPr>
            <a:r>
              <a:rPr lang="en-US" dirty="0" err="1"/>
              <a:t>IOError</a:t>
            </a:r>
            <a:endParaRPr lang="en-US" dirty="0"/>
          </a:p>
          <a:p>
            <a:pPr>
              <a:buFont typeface="Wingdings" panose="05000000000000000000" pitchFamily="2" charset="2"/>
              <a:buChar char="Ø"/>
            </a:pPr>
            <a:r>
              <a:rPr lang="en-US" dirty="0"/>
              <a:t>ZeroDivisionError</a:t>
            </a:r>
          </a:p>
          <a:p>
            <a:pPr>
              <a:buFont typeface="Wingdings" panose="05000000000000000000" pitchFamily="2" charset="2"/>
              <a:buChar char="Ø"/>
            </a:pPr>
            <a:r>
              <a:rPr lang="en-US" dirty="0" err="1"/>
              <a:t>MemoryError</a:t>
            </a:r>
            <a:endParaRPr lang="en-US" dirty="0"/>
          </a:p>
          <a:p>
            <a:pPr>
              <a:buFont typeface="Wingdings" panose="05000000000000000000" pitchFamily="2" charset="2"/>
              <a:buChar char="Ø"/>
            </a:pPr>
            <a:r>
              <a:rPr lang="en-US" dirty="0" err="1"/>
              <a:t>ImportError</a:t>
            </a:r>
            <a:r>
              <a:rPr lang="en-US" dirty="0"/>
              <a:t> </a:t>
            </a:r>
          </a:p>
        </p:txBody>
      </p:sp>
    </p:spTree>
    <p:extLst>
      <p:ext uri="{BB962C8B-B14F-4D97-AF65-F5344CB8AC3E}">
        <p14:creationId xmlns:p14="http://schemas.microsoft.com/office/powerpoint/2010/main" val="339516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SyntaxError</a:t>
            </a:r>
          </a:p>
        </p:txBody>
      </p:sp>
      <p:sp>
        <p:nvSpPr>
          <p:cNvPr id="3" name="Content Placeholder 2"/>
          <p:cNvSpPr>
            <a:spLocks noGrp="1"/>
          </p:cNvSpPr>
          <p:nvPr>
            <p:ph idx="1"/>
          </p:nvPr>
        </p:nvSpPr>
        <p:spPr/>
        <p:txBody>
          <a:bodyPr/>
          <a:lstStyle/>
          <a:p>
            <a:r>
              <a:rPr dirty="0"/>
              <a:t>A </a:t>
            </a:r>
            <a:r>
              <a:rPr dirty="0" err="1"/>
              <a:t>SyntaxError</a:t>
            </a:r>
            <a:r>
              <a:rPr dirty="0"/>
              <a:t> occurs when the parser detects a syntactically incorrect statement.</a:t>
            </a:r>
          </a:p>
          <a:p>
            <a:r>
              <a:rPr dirty="0"/>
              <a:t>Example:</a:t>
            </a:r>
          </a:p>
          <a:p>
            <a:r>
              <a:rPr dirty="0"/>
              <a:t>if x &gt; 10</a:t>
            </a:r>
          </a:p>
          <a:p>
            <a:r>
              <a:rPr dirty="0"/>
              <a:t>    print('x is greater than 10')</a:t>
            </a:r>
          </a:p>
          <a:p>
            <a:r>
              <a:rPr dirty="0"/>
              <a:t># This will raise a </a:t>
            </a:r>
            <a:r>
              <a:rPr dirty="0" err="1"/>
              <a:t>SyntaxError</a:t>
            </a:r>
            <a:r>
              <a:rPr dirty="0"/>
              <a:t> because the colon (:) is missing after the if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TypeError</a:t>
            </a:r>
          </a:p>
        </p:txBody>
      </p:sp>
      <p:sp>
        <p:nvSpPr>
          <p:cNvPr id="3" name="Content Placeholder 2"/>
          <p:cNvSpPr>
            <a:spLocks noGrp="1"/>
          </p:cNvSpPr>
          <p:nvPr>
            <p:ph idx="1"/>
          </p:nvPr>
        </p:nvSpPr>
        <p:spPr/>
        <p:txBody>
          <a:bodyPr>
            <a:normAutofit fontScale="92500" lnSpcReduction="10000"/>
          </a:bodyPr>
          <a:lstStyle/>
          <a:p>
            <a:r>
              <a:t>A TypeError occurs when an operation or function is applied to an object of inappropriate type.</a:t>
            </a:r>
          </a:p>
          <a:p>
            <a:r>
              <a:t>Example:</a:t>
            </a:r>
          </a:p>
          <a:p>
            <a:r>
              <a:t>x = '10'</a:t>
            </a:r>
          </a:p>
          <a:p>
            <a:r>
              <a:t>y = 5</a:t>
            </a:r>
          </a:p>
          <a:p>
            <a:r>
              <a:t>result = x + y</a:t>
            </a:r>
          </a:p>
          <a:p>
            <a:r>
              <a:t># This will raise a TypeError because you cannot add a string and an integer.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ValueError</a:t>
            </a:r>
          </a:p>
        </p:txBody>
      </p:sp>
      <p:sp>
        <p:nvSpPr>
          <p:cNvPr id="3" name="Content Placeholder 2"/>
          <p:cNvSpPr>
            <a:spLocks noGrp="1"/>
          </p:cNvSpPr>
          <p:nvPr>
            <p:ph idx="1"/>
          </p:nvPr>
        </p:nvSpPr>
        <p:spPr/>
        <p:txBody>
          <a:bodyPr/>
          <a:lstStyle/>
          <a:p>
            <a:r>
              <a:t>A ValueError occurs when a function receives an argument of the correct type but inappropriate value.</a:t>
            </a:r>
          </a:p>
          <a:p>
            <a:r>
              <a:t>Example:</a:t>
            </a:r>
          </a:p>
          <a:p>
            <a:r>
              <a:t>x = int('abc')</a:t>
            </a:r>
          </a:p>
          <a:p>
            <a:r>
              <a:t># This will raise a ValueError because 'abc' cannot be converted to an integer.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265</TotalTime>
  <Words>1158</Words>
  <Application>Microsoft Office PowerPoint</Application>
  <PresentationFormat>On-screen Show (4:3)</PresentationFormat>
  <Paragraphs>132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Exceptions in Python</vt:lpstr>
      <vt:lpstr>What are Exceptions?</vt:lpstr>
      <vt:lpstr>Syntax errors</vt:lpstr>
      <vt:lpstr>Logical Errors</vt:lpstr>
      <vt:lpstr>Runtime Error</vt:lpstr>
      <vt:lpstr>Built-in Exceptions in Python</vt:lpstr>
      <vt:lpstr>SyntaxError</vt:lpstr>
      <vt:lpstr>TypeError</vt:lpstr>
      <vt:lpstr>ValueError</vt:lpstr>
      <vt:lpstr>IndexError</vt:lpstr>
      <vt:lpstr>KeyError</vt:lpstr>
      <vt:lpstr>NameError</vt:lpstr>
      <vt:lpstr>AttributeError</vt:lpstr>
      <vt:lpstr>IOError</vt:lpstr>
      <vt:lpstr>ZeroDivisionError</vt:lpstr>
      <vt:lpstr>MemoryError</vt:lpstr>
      <vt:lpstr>ImportError</vt:lpstr>
      <vt:lpstr>Handling Exceptions</vt:lpstr>
      <vt:lpstr>Exception handling</vt:lpstr>
      <vt:lpstr>Why Exception Handling is Important</vt:lpstr>
      <vt:lpstr>try</vt:lpstr>
      <vt:lpstr>except</vt:lpstr>
      <vt:lpstr>else</vt:lpstr>
      <vt:lpstr>finally</vt:lpstr>
      <vt:lpstr>Handling Exceptions</vt:lpstr>
      <vt:lpstr>Example: Handling Exceptions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Sukhdayal Dhanday</dc:creator>
  <cp:keywords/>
  <dc:description>generated using python-pptx</dc:description>
  <cp:lastModifiedBy>Sukhdayal .</cp:lastModifiedBy>
  <cp:revision>4</cp:revision>
  <dcterms:created xsi:type="dcterms:W3CDTF">2013-01-27T09:14:16Z</dcterms:created>
  <dcterms:modified xsi:type="dcterms:W3CDTF">2024-08-20T07:36:32Z</dcterms:modified>
  <cp:category/>
</cp:coreProperties>
</file>