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5"/>
  </p:notesMasterIdLst>
  <p:sldIdLst>
    <p:sldId id="256" r:id="rId2"/>
    <p:sldId id="262" r:id="rId3"/>
    <p:sldId id="289" r:id="rId4"/>
    <p:sldId id="266" r:id="rId5"/>
    <p:sldId id="264" r:id="rId6"/>
    <p:sldId id="268" r:id="rId7"/>
    <p:sldId id="269" r:id="rId8"/>
    <p:sldId id="271" r:id="rId9"/>
    <p:sldId id="282" r:id="rId10"/>
    <p:sldId id="272" r:id="rId11"/>
    <p:sldId id="273" r:id="rId12"/>
    <p:sldId id="275" r:id="rId13"/>
    <p:sldId id="276" r:id="rId14"/>
    <p:sldId id="277" r:id="rId15"/>
    <p:sldId id="278" r:id="rId16"/>
    <p:sldId id="279" r:id="rId17"/>
    <p:sldId id="280" r:id="rId18"/>
    <p:sldId id="281" r:id="rId19"/>
    <p:sldId id="283" r:id="rId20"/>
    <p:sldId id="284" r:id="rId21"/>
    <p:sldId id="285" r:id="rId22"/>
    <p:sldId id="287"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diagrams/_rels/data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diagrams/_rels/data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F2E98-B0EF-494B-B8F1-FB7CAD0C1E7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9055F6C-253E-4A4C-9AEF-DCC7D0443C59}">
      <dgm:prSet custT="1"/>
      <dgm:spPr/>
      <dgm:t>
        <a:bodyPr/>
        <a:lstStyle/>
        <a:p>
          <a:pPr>
            <a:lnSpc>
              <a:spcPct val="100000"/>
            </a:lnSpc>
          </a:pPr>
          <a:r>
            <a:rPr lang="en-US" sz="1500" dirty="0"/>
            <a:t>From the chart it is clearly visible that India &amp; USA have most number of restaurants.</a:t>
          </a:r>
        </a:p>
      </dgm:t>
    </dgm:pt>
    <dgm:pt modelId="{8EB88271-DF61-4456-B743-7B5878258715}" type="parTrans" cxnId="{58777746-8409-4F97-8A99-8ACC7B95F398}">
      <dgm:prSet/>
      <dgm:spPr/>
      <dgm:t>
        <a:bodyPr/>
        <a:lstStyle/>
        <a:p>
          <a:endParaRPr lang="en-US"/>
        </a:p>
      </dgm:t>
    </dgm:pt>
    <dgm:pt modelId="{139B70A5-2963-46D7-8DB8-FE7ADA5F3F1E}" type="sibTrans" cxnId="{58777746-8409-4F97-8A99-8ACC7B95F398}">
      <dgm:prSet/>
      <dgm:spPr/>
      <dgm:t>
        <a:bodyPr/>
        <a:lstStyle/>
        <a:p>
          <a:endParaRPr lang="en-US"/>
        </a:p>
      </dgm:t>
    </dgm:pt>
    <dgm:pt modelId="{2E5B635E-DE1A-4157-8018-D136AE047E1F}">
      <dgm:prSet custT="1"/>
      <dgm:spPr/>
      <dgm:t>
        <a:bodyPr/>
        <a:lstStyle/>
        <a:p>
          <a:pPr>
            <a:lnSpc>
              <a:spcPct val="100000"/>
            </a:lnSpc>
          </a:pPr>
          <a:r>
            <a:rPr lang="en-US" sz="1500" dirty="0"/>
            <a:t>Higher number of restaurants will create more competition resulting a heavily cluttered market</a:t>
          </a:r>
          <a:r>
            <a:rPr lang="en-US" sz="1300" dirty="0"/>
            <a:t>.</a:t>
          </a:r>
        </a:p>
      </dgm:t>
    </dgm:pt>
    <dgm:pt modelId="{41438377-19E5-4A99-9B5B-17EDBD0B9501}" type="parTrans" cxnId="{AC16488C-B840-450E-AA11-EDE7B0D218AA}">
      <dgm:prSet/>
      <dgm:spPr/>
      <dgm:t>
        <a:bodyPr/>
        <a:lstStyle/>
        <a:p>
          <a:endParaRPr lang="en-US"/>
        </a:p>
      </dgm:t>
    </dgm:pt>
    <dgm:pt modelId="{5B77308B-67DC-4981-AB5A-E1745A282A7F}" type="sibTrans" cxnId="{AC16488C-B840-450E-AA11-EDE7B0D218AA}">
      <dgm:prSet/>
      <dgm:spPr/>
      <dgm:t>
        <a:bodyPr/>
        <a:lstStyle/>
        <a:p>
          <a:endParaRPr lang="en-US"/>
        </a:p>
      </dgm:t>
    </dgm:pt>
    <dgm:pt modelId="{A35045DD-35FB-4609-9EC3-B36154A731F1}">
      <dgm:prSet custT="1"/>
      <dgm:spPr/>
      <dgm:t>
        <a:bodyPr/>
        <a:lstStyle/>
        <a:p>
          <a:pPr>
            <a:lnSpc>
              <a:spcPct val="100000"/>
            </a:lnSpc>
          </a:pPr>
          <a:r>
            <a:rPr lang="en-US" sz="1500" dirty="0"/>
            <a:t>So, we will exclude India &amp; USA.</a:t>
          </a:r>
        </a:p>
      </dgm:t>
    </dgm:pt>
    <dgm:pt modelId="{68E2E8AC-AC76-44F6-A887-F0A3080B915E}" type="parTrans" cxnId="{5194FDA5-32E0-4D8D-BB81-8074103B3C60}">
      <dgm:prSet/>
      <dgm:spPr/>
      <dgm:t>
        <a:bodyPr/>
        <a:lstStyle/>
        <a:p>
          <a:endParaRPr lang="en-US"/>
        </a:p>
      </dgm:t>
    </dgm:pt>
    <dgm:pt modelId="{E00983F9-EC5F-4CDF-8D59-12ABEBC73CF6}" type="sibTrans" cxnId="{5194FDA5-32E0-4D8D-BB81-8074103B3C60}">
      <dgm:prSet/>
      <dgm:spPr/>
      <dgm:t>
        <a:bodyPr/>
        <a:lstStyle/>
        <a:p>
          <a:endParaRPr lang="en-US"/>
        </a:p>
      </dgm:t>
    </dgm:pt>
    <dgm:pt modelId="{4382B7EA-0F76-44B9-A643-007190C5E9CB}" type="pres">
      <dgm:prSet presAssocID="{E81F2E98-B0EF-494B-B8F1-FB7CAD0C1E7F}" presName="root" presStyleCnt="0">
        <dgm:presLayoutVars>
          <dgm:dir/>
          <dgm:resizeHandles val="exact"/>
        </dgm:presLayoutVars>
      </dgm:prSet>
      <dgm:spPr/>
    </dgm:pt>
    <dgm:pt modelId="{43CF0468-620D-47F5-A09C-36C25E68D7B5}" type="pres">
      <dgm:prSet presAssocID="{29055F6C-253E-4A4C-9AEF-DCC7D0443C59}" presName="compNode" presStyleCnt="0"/>
      <dgm:spPr/>
    </dgm:pt>
    <dgm:pt modelId="{C392690C-2C9F-44DF-AB0D-999FC6388A0D}" type="pres">
      <dgm:prSet presAssocID="{29055F6C-253E-4A4C-9AEF-DCC7D0443C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A060F0E2-3DFB-4CF0-A3AA-195738FE912B}" type="pres">
      <dgm:prSet presAssocID="{29055F6C-253E-4A4C-9AEF-DCC7D0443C59}" presName="spaceRect" presStyleCnt="0"/>
      <dgm:spPr/>
    </dgm:pt>
    <dgm:pt modelId="{B3B96A40-8A99-43D6-9BB2-BC89B8DC31F5}" type="pres">
      <dgm:prSet presAssocID="{29055F6C-253E-4A4C-9AEF-DCC7D0443C59}" presName="textRect" presStyleLbl="revTx" presStyleIdx="0" presStyleCnt="3">
        <dgm:presLayoutVars>
          <dgm:chMax val="1"/>
          <dgm:chPref val="1"/>
        </dgm:presLayoutVars>
      </dgm:prSet>
      <dgm:spPr/>
    </dgm:pt>
    <dgm:pt modelId="{EB8CC6CF-3F29-4A86-BCA2-98887186EBDA}" type="pres">
      <dgm:prSet presAssocID="{139B70A5-2963-46D7-8DB8-FE7ADA5F3F1E}" presName="sibTrans" presStyleCnt="0"/>
      <dgm:spPr/>
    </dgm:pt>
    <dgm:pt modelId="{3BCAF0C1-11C3-4C28-8F86-0FB32D131B9C}" type="pres">
      <dgm:prSet presAssocID="{2E5B635E-DE1A-4157-8018-D136AE047E1F}" presName="compNode" presStyleCnt="0"/>
      <dgm:spPr/>
    </dgm:pt>
    <dgm:pt modelId="{8A5A9B35-B032-4219-A97B-38FC115404C0}" type="pres">
      <dgm:prSet presAssocID="{2E5B635E-DE1A-4157-8018-D136AE047E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rger and Drink"/>
        </a:ext>
      </dgm:extLst>
    </dgm:pt>
    <dgm:pt modelId="{53E376E1-A03E-4607-A71A-9AC337DDAF86}" type="pres">
      <dgm:prSet presAssocID="{2E5B635E-DE1A-4157-8018-D136AE047E1F}" presName="spaceRect" presStyleCnt="0"/>
      <dgm:spPr/>
    </dgm:pt>
    <dgm:pt modelId="{EAD7D1E9-1857-4DFF-8928-B4275D00123F}" type="pres">
      <dgm:prSet presAssocID="{2E5B635E-DE1A-4157-8018-D136AE047E1F}" presName="textRect" presStyleLbl="revTx" presStyleIdx="1" presStyleCnt="3">
        <dgm:presLayoutVars>
          <dgm:chMax val="1"/>
          <dgm:chPref val="1"/>
        </dgm:presLayoutVars>
      </dgm:prSet>
      <dgm:spPr/>
    </dgm:pt>
    <dgm:pt modelId="{E5E2D816-044C-45D0-9A86-24A4E1793151}" type="pres">
      <dgm:prSet presAssocID="{5B77308B-67DC-4981-AB5A-E1745A282A7F}" presName="sibTrans" presStyleCnt="0"/>
      <dgm:spPr/>
    </dgm:pt>
    <dgm:pt modelId="{341FCAED-605A-49DD-9238-510A773488F8}" type="pres">
      <dgm:prSet presAssocID="{A35045DD-35FB-4609-9EC3-B36154A731F1}" presName="compNode" presStyleCnt="0"/>
      <dgm:spPr/>
    </dgm:pt>
    <dgm:pt modelId="{10950298-1CC3-47B6-8149-F791130DC9FD}" type="pres">
      <dgm:prSet presAssocID="{A35045DD-35FB-4609-9EC3-B36154A731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Japanese Dolls"/>
        </a:ext>
      </dgm:extLst>
    </dgm:pt>
    <dgm:pt modelId="{4F4B3B07-2188-4B2E-A864-9D091021AB03}" type="pres">
      <dgm:prSet presAssocID="{A35045DD-35FB-4609-9EC3-B36154A731F1}" presName="spaceRect" presStyleCnt="0"/>
      <dgm:spPr/>
    </dgm:pt>
    <dgm:pt modelId="{AB17D028-1E19-479A-B578-ABA238B6155F}" type="pres">
      <dgm:prSet presAssocID="{A35045DD-35FB-4609-9EC3-B36154A731F1}" presName="textRect" presStyleLbl="revTx" presStyleIdx="2" presStyleCnt="3">
        <dgm:presLayoutVars>
          <dgm:chMax val="1"/>
          <dgm:chPref val="1"/>
        </dgm:presLayoutVars>
      </dgm:prSet>
      <dgm:spPr/>
    </dgm:pt>
  </dgm:ptLst>
  <dgm:cxnLst>
    <dgm:cxn modelId="{5F197E08-B112-4BCD-A351-672B7530EEFE}" type="presOf" srcId="{29055F6C-253E-4A4C-9AEF-DCC7D0443C59}" destId="{B3B96A40-8A99-43D6-9BB2-BC89B8DC31F5}" srcOrd="0" destOrd="0" presId="urn:microsoft.com/office/officeart/2018/2/layout/IconLabelList"/>
    <dgm:cxn modelId="{0727C760-F516-40D1-A7FE-44E76BC68B51}" type="presOf" srcId="{A35045DD-35FB-4609-9EC3-B36154A731F1}" destId="{AB17D028-1E19-479A-B578-ABA238B6155F}" srcOrd="0" destOrd="0" presId="urn:microsoft.com/office/officeart/2018/2/layout/IconLabelList"/>
    <dgm:cxn modelId="{58777746-8409-4F97-8A99-8ACC7B95F398}" srcId="{E81F2E98-B0EF-494B-B8F1-FB7CAD0C1E7F}" destId="{29055F6C-253E-4A4C-9AEF-DCC7D0443C59}" srcOrd="0" destOrd="0" parTransId="{8EB88271-DF61-4456-B743-7B5878258715}" sibTransId="{139B70A5-2963-46D7-8DB8-FE7ADA5F3F1E}"/>
    <dgm:cxn modelId="{1ABBFA68-4CC0-4718-A608-E39A6C9CD54D}" type="presOf" srcId="{2E5B635E-DE1A-4157-8018-D136AE047E1F}" destId="{EAD7D1E9-1857-4DFF-8928-B4275D00123F}" srcOrd="0" destOrd="0" presId="urn:microsoft.com/office/officeart/2018/2/layout/IconLabelList"/>
    <dgm:cxn modelId="{AC16488C-B840-450E-AA11-EDE7B0D218AA}" srcId="{E81F2E98-B0EF-494B-B8F1-FB7CAD0C1E7F}" destId="{2E5B635E-DE1A-4157-8018-D136AE047E1F}" srcOrd="1" destOrd="0" parTransId="{41438377-19E5-4A99-9B5B-17EDBD0B9501}" sibTransId="{5B77308B-67DC-4981-AB5A-E1745A282A7F}"/>
    <dgm:cxn modelId="{5194FDA5-32E0-4D8D-BB81-8074103B3C60}" srcId="{E81F2E98-B0EF-494B-B8F1-FB7CAD0C1E7F}" destId="{A35045DD-35FB-4609-9EC3-B36154A731F1}" srcOrd="2" destOrd="0" parTransId="{68E2E8AC-AC76-44F6-A887-F0A3080B915E}" sibTransId="{E00983F9-EC5F-4CDF-8D59-12ABEBC73CF6}"/>
    <dgm:cxn modelId="{72A7BBC8-3331-4558-AC14-5836191CA4F8}" type="presOf" srcId="{E81F2E98-B0EF-494B-B8F1-FB7CAD0C1E7F}" destId="{4382B7EA-0F76-44B9-A643-007190C5E9CB}" srcOrd="0" destOrd="0" presId="urn:microsoft.com/office/officeart/2018/2/layout/IconLabelList"/>
    <dgm:cxn modelId="{4119B711-54F1-44D5-90D3-D76A4590A244}" type="presParOf" srcId="{4382B7EA-0F76-44B9-A643-007190C5E9CB}" destId="{43CF0468-620D-47F5-A09C-36C25E68D7B5}" srcOrd="0" destOrd="0" presId="urn:microsoft.com/office/officeart/2018/2/layout/IconLabelList"/>
    <dgm:cxn modelId="{C7450BD5-BAC8-4127-A68B-922E904C2628}" type="presParOf" srcId="{43CF0468-620D-47F5-A09C-36C25E68D7B5}" destId="{C392690C-2C9F-44DF-AB0D-999FC6388A0D}" srcOrd="0" destOrd="0" presId="urn:microsoft.com/office/officeart/2018/2/layout/IconLabelList"/>
    <dgm:cxn modelId="{A8125A12-C02C-4086-ABF2-BE34E70BDA79}" type="presParOf" srcId="{43CF0468-620D-47F5-A09C-36C25E68D7B5}" destId="{A060F0E2-3DFB-4CF0-A3AA-195738FE912B}" srcOrd="1" destOrd="0" presId="urn:microsoft.com/office/officeart/2018/2/layout/IconLabelList"/>
    <dgm:cxn modelId="{5E3FA173-A782-4F98-8199-160F54E91A1E}" type="presParOf" srcId="{43CF0468-620D-47F5-A09C-36C25E68D7B5}" destId="{B3B96A40-8A99-43D6-9BB2-BC89B8DC31F5}" srcOrd="2" destOrd="0" presId="urn:microsoft.com/office/officeart/2018/2/layout/IconLabelList"/>
    <dgm:cxn modelId="{29708188-FF44-4518-8934-2567F4826758}" type="presParOf" srcId="{4382B7EA-0F76-44B9-A643-007190C5E9CB}" destId="{EB8CC6CF-3F29-4A86-BCA2-98887186EBDA}" srcOrd="1" destOrd="0" presId="urn:microsoft.com/office/officeart/2018/2/layout/IconLabelList"/>
    <dgm:cxn modelId="{29390C93-560A-4209-8FE9-98680F3F8591}" type="presParOf" srcId="{4382B7EA-0F76-44B9-A643-007190C5E9CB}" destId="{3BCAF0C1-11C3-4C28-8F86-0FB32D131B9C}" srcOrd="2" destOrd="0" presId="urn:microsoft.com/office/officeart/2018/2/layout/IconLabelList"/>
    <dgm:cxn modelId="{02930FDE-88ED-480D-9AE6-67BAA65FEAD3}" type="presParOf" srcId="{3BCAF0C1-11C3-4C28-8F86-0FB32D131B9C}" destId="{8A5A9B35-B032-4219-A97B-38FC115404C0}" srcOrd="0" destOrd="0" presId="urn:microsoft.com/office/officeart/2018/2/layout/IconLabelList"/>
    <dgm:cxn modelId="{60E4E02F-BC3F-40AC-B90E-14C3073B5381}" type="presParOf" srcId="{3BCAF0C1-11C3-4C28-8F86-0FB32D131B9C}" destId="{53E376E1-A03E-4607-A71A-9AC337DDAF86}" srcOrd="1" destOrd="0" presId="urn:microsoft.com/office/officeart/2018/2/layout/IconLabelList"/>
    <dgm:cxn modelId="{9599BC8A-9401-495D-A5B5-6F0AF66866C1}" type="presParOf" srcId="{3BCAF0C1-11C3-4C28-8F86-0FB32D131B9C}" destId="{EAD7D1E9-1857-4DFF-8928-B4275D00123F}" srcOrd="2" destOrd="0" presId="urn:microsoft.com/office/officeart/2018/2/layout/IconLabelList"/>
    <dgm:cxn modelId="{60D53AA6-F59B-49F8-AF20-7531CB02A577}" type="presParOf" srcId="{4382B7EA-0F76-44B9-A643-007190C5E9CB}" destId="{E5E2D816-044C-45D0-9A86-24A4E1793151}" srcOrd="3" destOrd="0" presId="urn:microsoft.com/office/officeart/2018/2/layout/IconLabelList"/>
    <dgm:cxn modelId="{F4AC1E4A-5641-42EF-9693-FAAEA3567F2F}" type="presParOf" srcId="{4382B7EA-0F76-44B9-A643-007190C5E9CB}" destId="{341FCAED-605A-49DD-9238-510A773488F8}" srcOrd="4" destOrd="0" presId="urn:microsoft.com/office/officeart/2018/2/layout/IconLabelList"/>
    <dgm:cxn modelId="{8962E1F3-137A-4936-93E2-04EEB34E65C0}" type="presParOf" srcId="{341FCAED-605A-49DD-9238-510A773488F8}" destId="{10950298-1CC3-47B6-8149-F791130DC9FD}" srcOrd="0" destOrd="0" presId="urn:microsoft.com/office/officeart/2018/2/layout/IconLabelList"/>
    <dgm:cxn modelId="{38C5261B-A9FC-4A21-A676-94893EA8A24B}" type="presParOf" srcId="{341FCAED-605A-49DD-9238-510A773488F8}" destId="{4F4B3B07-2188-4B2E-A864-9D091021AB03}" srcOrd="1" destOrd="0" presId="urn:microsoft.com/office/officeart/2018/2/layout/IconLabelList"/>
    <dgm:cxn modelId="{7F059A02-013F-4D3F-824E-F06F2C8A2EE9}" type="presParOf" srcId="{341FCAED-605A-49DD-9238-510A773488F8}" destId="{AB17D028-1E19-479A-B578-ABA238B615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1F2E98-B0EF-494B-B8F1-FB7CAD0C1E7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9055F6C-253E-4A4C-9AEF-DCC7D0443C59}">
      <dgm:prSet custT="1"/>
      <dgm:spPr/>
      <dgm:t>
        <a:bodyPr/>
        <a:lstStyle/>
        <a:p>
          <a:pPr>
            <a:lnSpc>
              <a:spcPct val="100000"/>
            </a:lnSpc>
          </a:pPr>
          <a:r>
            <a:rPr lang="en-US" sz="1500" dirty="0"/>
            <a:t>From the chart it is clearly visible that Turkey &amp; Sri Lanka has the lowest cost for 2 in rupees.</a:t>
          </a:r>
        </a:p>
      </dgm:t>
    </dgm:pt>
    <dgm:pt modelId="{8EB88271-DF61-4456-B743-7B5878258715}" type="parTrans" cxnId="{58777746-8409-4F97-8A99-8ACC7B95F398}">
      <dgm:prSet/>
      <dgm:spPr/>
      <dgm:t>
        <a:bodyPr/>
        <a:lstStyle/>
        <a:p>
          <a:endParaRPr lang="en-US"/>
        </a:p>
      </dgm:t>
    </dgm:pt>
    <dgm:pt modelId="{139B70A5-2963-46D7-8DB8-FE7ADA5F3F1E}" type="sibTrans" cxnId="{58777746-8409-4F97-8A99-8ACC7B95F398}">
      <dgm:prSet/>
      <dgm:spPr/>
      <dgm:t>
        <a:bodyPr/>
        <a:lstStyle/>
        <a:p>
          <a:endParaRPr lang="en-US"/>
        </a:p>
      </dgm:t>
    </dgm:pt>
    <dgm:pt modelId="{2E5B635E-DE1A-4157-8018-D136AE047E1F}">
      <dgm:prSet custT="1"/>
      <dgm:spPr/>
      <dgm:t>
        <a:bodyPr/>
        <a:lstStyle/>
        <a:p>
          <a:pPr>
            <a:lnSpc>
              <a:spcPct val="100000"/>
            </a:lnSpc>
          </a:pPr>
          <a:r>
            <a:rPr lang="en-US" sz="1500" b="0" i="0" dirty="0"/>
            <a:t>Because of the exceptionally low cost, achieving break-even might pose a challenge</a:t>
          </a:r>
          <a:r>
            <a:rPr lang="en-US" sz="1300" dirty="0"/>
            <a:t>.</a:t>
          </a:r>
        </a:p>
      </dgm:t>
    </dgm:pt>
    <dgm:pt modelId="{41438377-19E5-4A99-9B5B-17EDBD0B9501}" type="parTrans" cxnId="{AC16488C-B840-450E-AA11-EDE7B0D218AA}">
      <dgm:prSet/>
      <dgm:spPr/>
      <dgm:t>
        <a:bodyPr/>
        <a:lstStyle/>
        <a:p>
          <a:endParaRPr lang="en-US"/>
        </a:p>
      </dgm:t>
    </dgm:pt>
    <dgm:pt modelId="{5B77308B-67DC-4981-AB5A-E1745A282A7F}" type="sibTrans" cxnId="{AC16488C-B840-450E-AA11-EDE7B0D218AA}">
      <dgm:prSet/>
      <dgm:spPr/>
      <dgm:t>
        <a:bodyPr/>
        <a:lstStyle/>
        <a:p>
          <a:endParaRPr lang="en-US"/>
        </a:p>
      </dgm:t>
    </dgm:pt>
    <dgm:pt modelId="{A35045DD-35FB-4609-9EC3-B36154A731F1}">
      <dgm:prSet custT="1"/>
      <dgm:spPr/>
      <dgm:t>
        <a:bodyPr/>
        <a:lstStyle/>
        <a:p>
          <a:pPr>
            <a:lnSpc>
              <a:spcPct val="100000"/>
            </a:lnSpc>
          </a:pPr>
          <a:r>
            <a:rPr lang="en-US" sz="1500" dirty="0"/>
            <a:t>So, we will exclude Turkey &amp; Sri Lanka.</a:t>
          </a:r>
        </a:p>
      </dgm:t>
    </dgm:pt>
    <dgm:pt modelId="{68E2E8AC-AC76-44F6-A887-F0A3080B915E}" type="parTrans" cxnId="{5194FDA5-32E0-4D8D-BB81-8074103B3C60}">
      <dgm:prSet/>
      <dgm:spPr/>
      <dgm:t>
        <a:bodyPr/>
        <a:lstStyle/>
        <a:p>
          <a:endParaRPr lang="en-US"/>
        </a:p>
      </dgm:t>
    </dgm:pt>
    <dgm:pt modelId="{E00983F9-EC5F-4CDF-8D59-12ABEBC73CF6}" type="sibTrans" cxnId="{5194FDA5-32E0-4D8D-BB81-8074103B3C60}">
      <dgm:prSet/>
      <dgm:spPr/>
      <dgm:t>
        <a:bodyPr/>
        <a:lstStyle/>
        <a:p>
          <a:endParaRPr lang="en-US"/>
        </a:p>
      </dgm:t>
    </dgm:pt>
    <dgm:pt modelId="{4382B7EA-0F76-44B9-A643-007190C5E9CB}" type="pres">
      <dgm:prSet presAssocID="{E81F2E98-B0EF-494B-B8F1-FB7CAD0C1E7F}" presName="root" presStyleCnt="0">
        <dgm:presLayoutVars>
          <dgm:dir/>
          <dgm:resizeHandles val="exact"/>
        </dgm:presLayoutVars>
      </dgm:prSet>
      <dgm:spPr/>
    </dgm:pt>
    <dgm:pt modelId="{43CF0468-620D-47F5-A09C-36C25E68D7B5}" type="pres">
      <dgm:prSet presAssocID="{29055F6C-253E-4A4C-9AEF-DCC7D0443C59}" presName="compNode" presStyleCnt="0"/>
      <dgm:spPr/>
    </dgm:pt>
    <dgm:pt modelId="{C392690C-2C9F-44DF-AB0D-999FC6388A0D}" type="pres">
      <dgm:prSet presAssocID="{29055F6C-253E-4A4C-9AEF-DCC7D0443C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A060F0E2-3DFB-4CF0-A3AA-195738FE912B}" type="pres">
      <dgm:prSet presAssocID="{29055F6C-253E-4A4C-9AEF-DCC7D0443C59}" presName="spaceRect" presStyleCnt="0"/>
      <dgm:spPr/>
    </dgm:pt>
    <dgm:pt modelId="{B3B96A40-8A99-43D6-9BB2-BC89B8DC31F5}" type="pres">
      <dgm:prSet presAssocID="{29055F6C-253E-4A4C-9AEF-DCC7D0443C59}" presName="textRect" presStyleLbl="revTx" presStyleIdx="0" presStyleCnt="3">
        <dgm:presLayoutVars>
          <dgm:chMax val="1"/>
          <dgm:chPref val="1"/>
        </dgm:presLayoutVars>
      </dgm:prSet>
      <dgm:spPr/>
    </dgm:pt>
    <dgm:pt modelId="{EB8CC6CF-3F29-4A86-BCA2-98887186EBDA}" type="pres">
      <dgm:prSet presAssocID="{139B70A5-2963-46D7-8DB8-FE7ADA5F3F1E}" presName="sibTrans" presStyleCnt="0"/>
      <dgm:spPr/>
    </dgm:pt>
    <dgm:pt modelId="{3BCAF0C1-11C3-4C28-8F86-0FB32D131B9C}" type="pres">
      <dgm:prSet presAssocID="{2E5B635E-DE1A-4157-8018-D136AE047E1F}" presName="compNode" presStyleCnt="0"/>
      <dgm:spPr/>
    </dgm:pt>
    <dgm:pt modelId="{8A5A9B35-B032-4219-A97B-38FC115404C0}" type="pres">
      <dgm:prSet presAssocID="{2E5B635E-DE1A-4157-8018-D136AE047E1F}" presName="iconRect" presStyleLbl="node1" presStyleIdx="1" presStyleCnt="3" custScaleX="10548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dgm:spPr>
      <dgm:extLst>
        <a:ext uri="{E40237B7-FDA0-4F09-8148-C483321AD2D9}">
          <dgm14:cNvPr xmlns:dgm14="http://schemas.microsoft.com/office/drawing/2010/diagram" id="0" name="" descr="Dollar with solid fill"/>
        </a:ext>
      </dgm:extLst>
    </dgm:pt>
    <dgm:pt modelId="{53E376E1-A03E-4607-A71A-9AC337DDAF86}" type="pres">
      <dgm:prSet presAssocID="{2E5B635E-DE1A-4157-8018-D136AE047E1F}" presName="spaceRect" presStyleCnt="0"/>
      <dgm:spPr/>
    </dgm:pt>
    <dgm:pt modelId="{EAD7D1E9-1857-4DFF-8928-B4275D00123F}" type="pres">
      <dgm:prSet presAssocID="{2E5B635E-DE1A-4157-8018-D136AE047E1F}" presName="textRect" presStyleLbl="revTx" presStyleIdx="1" presStyleCnt="3">
        <dgm:presLayoutVars>
          <dgm:chMax val="1"/>
          <dgm:chPref val="1"/>
        </dgm:presLayoutVars>
      </dgm:prSet>
      <dgm:spPr/>
    </dgm:pt>
    <dgm:pt modelId="{E5E2D816-044C-45D0-9A86-24A4E1793151}" type="pres">
      <dgm:prSet presAssocID="{5B77308B-67DC-4981-AB5A-E1745A282A7F}" presName="sibTrans" presStyleCnt="0"/>
      <dgm:spPr/>
    </dgm:pt>
    <dgm:pt modelId="{341FCAED-605A-49DD-9238-510A773488F8}" type="pres">
      <dgm:prSet presAssocID="{A35045DD-35FB-4609-9EC3-B36154A731F1}" presName="compNode" presStyleCnt="0"/>
      <dgm:spPr/>
    </dgm:pt>
    <dgm:pt modelId="{10950298-1CC3-47B6-8149-F791130DC9FD}" type="pres">
      <dgm:prSet presAssocID="{A35045DD-35FB-4609-9EC3-B36154A731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Japanese Dolls"/>
        </a:ext>
      </dgm:extLst>
    </dgm:pt>
    <dgm:pt modelId="{4F4B3B07-2188-4B2E-A864-9D091021AB03}" type="pres">
      <dgm:prSet presAssocID="{A35045DD-35FB-4609-9EC3-B36154A731F1}" presName="spaceRect" presStyleCnt="0"/>
      <dgm:spPr/>
    </dgm:pt>
    <dgm:pt modelId="{AB17D028-1E19-479A-B578-ABA238B6155F}" type="pres">
      <dgm:prSet presAssocID="{A35045DD-35FB-4609-9EC3-B36154A731F1}" presName="textRect" presStyleLbl="revTx" presStyleIdx="2" presStyleCnt="3">
        <dgm:presLayoutVars>
          <dgm:chMax val="1"/>
          <dgm:chPref val="1"/>
        </dgm:presLayoutVars>
      </dgm:prSet>
      <dgm:spPr/>
    </dgm:pt>
  </dgm:ptLst>
  <dgm:cxnLst>
    <dgm:cxn modelId="{5F197E08-B112-4BCD-A351-672B7530EEFE}" type="presOf" srcId="{29055F6C-253E-4A4C-9AEF-DCC7D0443C59}" destId="{B3B96A40-8A99-43D6-9BB2-BC89B8DC31F5}" srcOrd="0" destOrd="0" presId="urn:microsoft.com/office/officeart/2018/2/layout/IconLabelList"/>
    <dgm:cxn modelId="{0727C760-F516-40D1-A7FE-44E76BC68B51}" type="presOf" srcId="{A35045DD-35FB-4609-9EC3-B36154A731F1}" destId="{AB17D028-1E19-479A-B578-ABA238B6155F}" srcOrd="0" destOrd="0" presId="urn:microsoft.com/office/officeart/2018/2/layout/IconLabelList"/>
    <dgm:cxn modelId="{58777746-8409-4F97-8A99-8ACC7B95F398}" srcId="{E81F2E98-B0EF-494B-B8F1-FB7CAD0C1E7F}" destId="{29055F6C-253E-4A4C-9AEF-DCC7D0443C59}" srcOrd="0" destOrd="0" parTransId="{8EB88271-DF61-4456-B743-7B5878258715}" sibTransId="{139B70A5-2963-46D7-8DB8-FE7ADA5F3F1E}"/>
    <dgm:cxn modelId="{1ABBFA68-4CC0-4718-A608-E39A6C9CD54D}" type="presOf" srcId="{2E5B635E-DE1A-4157-8018-D136AE047E1F}" destId="{EAD7D1E9-1857-4DFF-8928-B4275D00123F}" srcOrd="0" destOrd="0" presId="urn:microsoft.com/office/officeart/2018/2/layout/IconLabelList"/>
    <dgm:cxn modelId="{AC16488C-B840-450E-AA11-EDE7B0D218AA}" srcId="{E81F2E98-B0EF-494B-B8F1-FB7CAD0C1E7F}" destId="{2E5B635E-DE1A-4157-8018-D136AE047E1F}" srcOrd="1" destOrd="0" parTransId="{41438377-19E5-4A99-9B5B-17EDBD0B9501}" sibTransId="{5B77308B-67DC-4981-AB5A-E1745A282A7F}"/>
    <dgm:cxn modelId="{5194FDA5-32E0-4D8D-BB81-8074103B3C60}" srcId="{E81F2E98-B0EF-494B-B8F1-FB7CAD0C1E7F}" destId="{A35045DD-35FB-4609-9EC3-B36154A731F1}" srcOrd="2" destOrd="0" parTransId="{68E2E8AC-AC76-44F6-A887-F0A3080B915E}" sibTransId="{E00983F9-EC5F-4CDF-8D59-12ABEBC73CF6}"/>
    <dgm:cxn modelId="{72A7BBC8-3331-4558-AC14-5836191CA4F8}" type="presOf" srcId="{E81F2E98-B0EF-494B-B8F1-FB7CAD0C1E7F}" destId="{4382B7EA-0F76-44B9-A643-007190C5E9CB}" srcOrd="0" destOrd="0" presId="urn:microsoft.com/office/officeart/2018/2/layout/IconLabelList"/>
    <dgm:cxn modelId="{4119B711-54F1-44D5-90D3-D76A4590A244}" type="presParOf" srcId="{4382B7EA-0F76-44B9-A643-007190C5E9CB}" destId="{43CF0468-620D-47F5-A09C-36C25E68D7B5}" srcOrd="0" destOrd="0" presId="urn:microsoft.com/office/officeart/2018/2/layout/IconLabelList"/>
    <dgm:cxn modelId="{C7450BD5-BAC8-4127-A68B-922E904C2628}" type="presParOf" srcId="{43CF0468-620D-47F5-A09C-36C25E68D7B5}" destId="{C392690C-2C9F-44DF-AB0D-999FC6388A0D}" srcOrd="0" destOrd="0" presId="urn:microsoft.com/office/officeart/2018/2/layout/IconLabelList"/>
    <dgm:cxn modelId="{A8125A12-C02C-4086-ABF2-BE34E70BDA79}" type="presParOf" srcId="{43CF0468-620D-47F5-A09C-36C25E68D7B5}" destId="{A060F0E2-3DFB-4CF0-A3AA-195738FE912B}" srcOrd="1" destOrd="0" presId="urn:microsoft.com/office/officeart/2018/2/layout/IconLabelList"/>
    <dgm:cxn modelId="{5E3FA173-A782-4F98-8199-160F54E91A1E}" type="presParOf" srcId="{43CF0468-620D-47F5-A09C-36C25E68D7B5}" destId="{B3B96A40-8A99-43D6-9BB2-BC89B8DC31F5}" srcOrd="2" destOrd="0" presId="urn:microsoft.com/office/officeart/2018/2/layout/IconLabelList"/>
    <dgm:cxn modelId="{29708188-FF44-4518-8934-2567F4826758}" type="presParOf" srcId="{4382B7EA-0F76-44B9-A643-007190C5E9CB}" destId="{EB8CC6CF-3F29-4A86-BCA2-98887186EBDA}" srcOrd="1" destOrd="0" presId="urn:microsoft.com/office/officeart/2018/2/layout/IconLabelList"/>
    <dgm:cxn modelId="{29390C93-560A-4209-8FE9-98680F3F8591}" type="presParOf" srcId="{4382B7EA-0F76-44B9-A643-007190C5E9CB}" destId="{3BCAF0C1-11C3-4C28-8F86-0FB32D131B9C}" srcOrd="2" destOrd="0" presId="urn:microsoft.com/office/officeart/2018/2/layout/IconLabelList"/>
    <dgm:cxn modelId="{02930FDE-88ED-480D-9AE6-67BAA65FEAD3}" type="presParOf" srcId="{3BCAF0C1-11C3-4C28-8F86-0FB32D131B9C}" destId="{8A5A9B35-B032-4219-A97B-38FC115404C0}" srcOrd="0" destOrd="0" presId="urn:microsoft.com/office/officeart/2018/2/layout/IconLabelList"/>
    <dgm:cxn modelId="{60E4E02F-BC3F-40AC-B90E-14C3073B5381}" type="presParOf" srcId="{3BCAF0C1-11C3-4C28-8F86-0FB32D131B9C}" destId="{53E376E1-A03E-4607-A71A-9AC337DDAF86}" srcOrd="1" destOrd="0" presId="urn:microsoft.com/office/officeart/2018/2/layout/IconLabelList"/>
    <dgm:cxn modelId="{9599BC8A-9401-495D-A5B5-6F0AF66866C1}" type="presParOf" srcId="{3BCAF0C1-11C3-4C28-8F86-0FB32D131B9C}" destId="{EAD7D1E9-1857-4DFF-8928-B4275D00123F}" srcOrd="2" destOrd="0" presId="urn:microsoft.com/office/officeart/2018/2/layout/IconLabelList"/>
    <dgm:cxn modelId="{60D53AA6-F59B-49F8-AF20-7531CB02A577}" type="presParOf" srcId="{4382B7EA-0F76-44B9-A643-007190C5E9CB}" destId="{E5E2D816-044C-45D0-9A86-24A4E1793151}" srcOrd="3" destOrd="0" presId="urn:microsoft.com/office/officeart/2018/2/layout/IconLabelList"/>
    <dgm:cxn modelId="{F4AC1E4A-5641-42EF-9693-FAAEA3567F2F}" type="presParOf" srcId="{4382B7EA-0F76-44B9-A643-007190C5E9CB}" destId="{341FCAED-605A-49DD-9238-510A773488F8}" srcOrd="4" destOrd="0" presId="urn:microsoft.com/office/officeart/2018/2/layout/IconLabelList"/>
    <dgm:cxn modelId="{8962E1F3-137A-4936-93E2-04EEB34E65C0}" type="presParOf" srcId="{341FCAED-605A-49DD-9238-510A773488F8}" destId="{10950298-1CC3-47B6-8149-F791130DC9FD}" srcOrd="0" destOrd="0" presId="urn:microsoft.com/office/officeart/2018/2/layout/IconLabelList"/>
    <dgm:cxn modelId="{38C5261B-A9FC-4A21-A676-94893EA8A24B}" type="presParOf" srcId="{341FCAED-605A-49DD-9238-510A773488F8}" destId="{4F4B3B07-2188-4B2E-A864-9D091021AB03}" srcOrd="1" destOrd="0" presId="urn:microsoft.com/office/officeart/2018/2/layout/IconLabelList"/>
    <dgm:cxn modelId="{7F059A02-013F-4D3F-824E-F06F2C8A2EE9}" type="presParOf" srcId="{341FCAED-605A-49DD-9238-510A773488F8}" destId="{AB17D028-1E19-479A-B578-ABA238B615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1F2E98-B0EF-494B-B8F1-FB7CAD0C1E7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9055F6C-253E-4A4C-9AEF-DCC7D0443C59}">
      <dgm:prSet custT="1"/>
      <dgm:spPr/>
      <dgm:t>
        <a:bodyPr/>
        <a:lstStyle/>
        <a:p>
          <a:pPr>
            <a:lnSpc>
              <a:spcPct val="100000"/>
            </a:lnSpc>
          </a:pPr>
          <a:r>
            <a:rPr lang="en-US" sz="1500" dirty="0"/>
            <a:t>Brazil &amp; United Kingdom are two countries where people have given Very Bad rating.</a:t>
          </a:r>
        </a:p>
      </dgm:t>
    </dgm:pt>
    <dgm:pt modelId="{8EB88271-DF61-4456-B743-7B5878258715}" type="parTrans" cxnId="{58777746-8409-4F97-8A99-8ACC7B95F398}">
      <dgm:prSet/>
      <dgm:spPr/>
      <dgm:t>
        <a:bodyPr/>
        <a:lstStyle/>
        <a:p>
          <a:endParaRPr lang="en-US"/>
        </a:p>
      </dgm:t>
    </dgm:pt>
    <dgm:pt modelId="{139B70A5-2963-46D7-8DB8-FE7ADA5F3F1E}" type="sibTrans" cxnId="{58777746-8409-4F97-8A99-8ACC7B95F398}">
      <dgm:prSet/>
      <dgm:spPr/>
      <dgm:t>
        <a:bodyPr/>
        <a:lstStyle/>
        <a:p>
          <a:endParaRPr lang="en-US"/>
        </a:p>
      </dgm:t>
    </dgm:pt>
    <dgm:pt modelId="{2E5B635E-DE1A-4157-8018-D136AE047E1F}">
      <dgm:prSet custT="1"/>
      <dgm:spPr/>
      <dgm:t>
        <a:bodyPr/>
        <a:lstStyle/>
        <a:p>
          <a:pPr>
            <a:lnSpc>
              <a:spcPct val="100000"/>
            </a:lnSpc>
          </a:pPr>
          <a:r>
            <a:rPr lang="en-US" sz="1500" b="0" i="0" dirty="0"/>
            <a:t>Because of this we can consider people in these two countries are not so restaurant friendly.</a:t>
          </a:r>
          <a:endParaRPr lang="en-US" sz="1300" dirty="0"/>
        </a:p>
      </dgm:t>
    </dgm:pt>
    <dgm:pt modelId="{41438377-19E5-4A99-9B5B-17EDBD0B9501}" type="parTrans" cxnId="{AC16488C-B840-450E-AA11-EDE7B0D218AA}">
      <dgm:prSet/>
      <dgm:spPr/>
      <dgm:t>
        <a:bodyPr/>
        <a:lstStyle/>
        <a:p>
          <a:endParaRPr lang="en-US"/>
        </a:p>
      </dgm:t>
    </dgm:pt>
    <dgm:pt modelId="{5B77308B-67DC-4981-AB5A-E1745A282A7F}" type="sibTrans" cxnId="{AC16488C-B840-450E-AA11-EDE7B0D218AA}">
      <dgm:prSet/>
      <dgm:spPr/>
      <dgm:t>
        <a:bodyPr/>
        <a:lstStyle/>
        <a:p>
          <a:endParaRPr lang="en-US"/>
        </a:p>
      </dgm:t>
    </dgm:pt>
    <dgm:pt modelId="{A35045DD-35FB-4609-9EC3-B36154A731F1}">
      <dgm:prSet custT="1"/>
      <dgm:spPr/>
      <dgm:t>
        <a:bodyPr/>
        <a:lstStyle/>
        <a:p>
          <a:pPr>
            <a:lnSpc>
              <a:spcPct val="100000"/>
            </a:lnSpc>
          </a:pPr>
          <a:r>
            <a:rPr lang="en-US" sz="1500" dirty="0"/>
            <a:t>Therefore, we can exclude Brazil &amp; United Kingdom.</a:t>
          </a:r>
        </a:p>
      </dgm:t>
    </dgm:pt>
    <dgm:pt modelId="{68E2E8AC-AC76-44F6-A887-F0A3080B915E}" type="parTrans" cxnId="{5194FDA5-32E0-4D8D-BB81-8074103B3C60}">
      <dgm:prSet/>
      <dgm:spPr/>
      <dgm:t>
        <a:bodyPr/>
        <a:lstStyle/>
        <a:p>
          <a:endParaRPr lang="en-US"/>
        </a:p>
      </dgm:t>
    </dgm:pt>
    <dgm:pt modelId="{E00983F9-EC5F-4CDF-8D59-12ABEBC73CF6}" type="sibTrans" cxnId="{5194FDA5-32E0-4D8D-BB81-8074103B3C60}">
      <dgm:prSet/>
      <dgm:spPr/>
      <dgm:t>
        <a:bodyPr/>
        <a:lstStyle/>
        <a:p>
          <a:endParaRPr lang="en-US"/>
        </a:p>
      </dgm:t>
    </dgm:pt>
    <dgm:pt modelId="{4382B7EA-0F76-44B9-A643-007190C5E9CB}" type="pres">
      <dgm:prSet presAssocID="{E81F2E98-B0EF-494B-B8F1-FB7CAD0C1E7F}" presName="root" presStyleCnt="0">
        <dgm:presLayoutVars>
          <dgm:dir/>
          <dgm:resizeHandles val="exact"/>
        </dgm:presLayoutVars>
      </dgm:prSet>
      <dgm:spPr/>
    </dgm:pt>
    <dgm:pt modelId="{43CF0468-620D-47F5-A09C-36C25E68D7B5}" type="pres">
      <dgm:prSet presAssocID="{29055F6C-253E-4A4C-9AEF-DCC7D0443C59}" presName="compNode" presStyleCnt="0"/>
      <dgm:spPr/>
    </dgm:pt>
    <dgm:pt modelId="{C392690C-2C9F-44DF-AB0D-999FC6388A0D}" type="pres">
      <dgm:prSet presAssocID="{29055F6C-253E-4A4C-9AEF-DCC7D0443C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A060F0E2-3DFB-4CF0-A3AA-195738FE912B}" type="pres">
      <dgm:prSet presAssocID="{29055F6C-253E-4A4C-9AEF-DCC7D0443C59}" presName="spaceRect" presStyleCnt="0"/>
      <dgm:spPr/>
    </dgm:pt>
    <dgm:pt modelId="{B3B96A40-8A99-43D6-9BB2-BC89B8DC31F5}" type="pres">
      <dgm:prSet presAssocID="{29055F6C-253E-4A4C-9AEF-DCC7D0443C59}" presName="textRect" presStyleLbl="revTx" presStyleIdx="0" presStyleCnt="3">
        <dgm:presLayoutVars>
          <dgm:chMax val="1"/>
          <dgm:chPref val="1"/>
        </dgm:presLayoutVars>
      </dgm:prSet>
      <dgm:spPr/>
    </dgm:pt>
    <dgm:pt modelId="{EB8CC6CF-3F29-4A86-BCA2-98887186EBDA}" type="pres">
      <dgm:prSet presAssocID="{139B70A5-2963-46D7-8DB8-FE7ADA5F3F1E}" presName="sibTrans" presStyleCnt="0"/>
      <dgm:spPr/>
    </dgm:pt>
    <dgm:pt modelId="{3BCAF0C1-11C3-4C28-8F86-0FB32D131B9C}" type="pres">
      <dgm:prSet presAssocID="{2E5B635E-DE1A-4157-8018-D136AE047E1F}" presName="compNode" presStyleCnt="0"/>
      <dgm:spPr/>
    </dgm:pt>
    <dgm:pt modelId="{8A5A9B35-B032-4219-A97B-38FC115404C0}" type="pres">
      <dgm:prSet presAssocID="{2E5B635E-DE1A-4157-8018-D136AE047E1F}" presName="iconRect" presStyleLbl="node1" presStyleIdx="1" presStyleCnt="3" custScaleX="105485"/>
      <dgm:spPr>
        <a:blipFill>
          <a:blip xmlns:r="http://schemas.openxmlformats.org/officeDocument/2006/relationships" r:embed="rId3">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Five stars in speech bubble"/>
        </a:ext>
      </dgm:extLst>
    </dgm:pt>
    <dgm:pt modelId="{53E376E1-A03E-4607-A71A-9AC337DDAF86}" type="pres">
      <dgm:prSet presAssocID="{2E5B635E-DE1A-4157-8018-D136AE047E1F}" presName="spaceRect" presStyleCnt="0"/>
      <dgm:spPr/>
    </dgm:pt>
    <dgm:pt modelId="{EAD7D1E9-1857-4DFF-8928-B4275D00123F}" type="pres">
      <dgm:prSet presAssocID="{2E5B635E-DE1A-4157-8018-D136AE047E1F}" presName="textRect" presStyleLbl="revTx" presStyleIdx="1" presStyleCnt="3">
        <dgm:presLayoutVars>
          <dgm:chMax val="1"/>
          <dgm:chPref val="1"/>
        </dgm:presLayoutVars>
      </dgm:prSet>
      <dgm:spPr/>
    </dgm:pt>
    <dgm:pt modelId="{E5E2D816-044C-45D0-9A86-24A4E1793151}" type="pres">
      <dgm:prSet presAssocID="{5B77308B-67DC-4981-AB5A-E1745A282A7F}" presName="sibTrans" presStyleCnt="0"/>
      <dgm:spPr/>
    </dgm:pt>
    <dgm:pt modelId="{341FCAED-605A-49DD-9238-510A773488F8}" type="pres">
      <dgm:prSet presAssocID="{A35045DD-35FB-4609-9EC3-B36154A731F1}" presName="compNode" presStyleCnt="0"/>
      <dgm:spPr/>
    </dgm:pt>
    <dgm:pt modelId="{10950298-1CC3-47B6-8149-F791130DC9FD}" type="pres">
      <dgm:prSet presAssocID="{A35045DD-35FB-4609-9EC3-B36154A731F1}"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Japanese Dolls"/>
        </a:ext>
      </dgm:extLst>
    </dgm:pt>
    <dgm:pt modelId="{4F4B3B07-2188-4B2E-A864-9D091021AB03}" type="pres">
      <dgm:prSet presAssocID="{A35045DD-35FB-4609-9EC3-B36154A731F1}" presName="spaceRect" presStyleCnt="0"/>
      <dgm:spPr/>
    </dgm:pt>
    <dgm:pt modelId="{AB17D028-1E19-479A-B578-ABA238B6155F}" type="pres">
      <dgm:prSet presAssocID="{A35045DD-35FB-4609-9EC3-B36154A731F1}" presName="textRect" presStyleLbl="revTx" presStyleIdx="2" presStyleCnt="3">
        <dgm:presLayoutVars>
          <dgm:chMax val="1"/>
          <dgm:chPref val="1"/>
        </dgm:presLayoutVars>
      </dgm:prSet>
      <dgm:spPr/>
    </dgm:pt>
  </dgm:ptLst>
  <dgm:cxnLst>
    <dgm:cxn modelId="{5F197E08-B112-4BCD-A351-672B7530EEFE}" type="presOf" srcId="{29055F6C-253E-4A4C-9AEF-DCC7D0443C59}" destId="{B3B96A40-8A99-43D6-9BB2-BC89B8DC31F5}" srcOrd="0" destOrd="0" presId="urn:microsoft.com/office/officeart/2018/2/layout/IconLabelList"/>
    <dgm:cxn modelId="{0727C760-F516-40D1-A7FE-44E76BC68B51}" type="presOf" srcId="{A35045DD-35FB-4609-9EC3-B36154A731F1}" destId="{AB17D028-1E19-479A-B578-ABA238B6155F}" srcOrd="0" destOrd="0" presId="urn:microsoft.com/office/officeart/2018/2/layout/IconLabelList"/>
    <dgm:cxn modelId="{58777746-8409-4F97-8A99-8ACC7B95F398}" srcId="{E81F2E98-B0EF-494B-B8F1-FB7CAD0C1E7F}" destId="{29055F6C-253E-4A4C-9AEF-DCC7D0443C59}" srcOrd="0" destOrd="0" parTransId="{8EB88271-DF61-4456-B743-7B5878258715}" sibTransId="{139B70A5-2963-46D7-8DB8-FE7ADA5F3F1E}"/>
    <dgm:cxn modelId="{1ABBFA68-4CC0-4718-A608-E39A6C9CD54D}" type="presOf" srcId="{2E5B635E-DE1A-4157-8018-D136AE047E1F}" destId="{EAD7D1E9-1857-4DFF-8928-B4275D00123F}" srcOrd="0" destOrd="0" presId="urn:microsoft.com/office/officeart/2018/2/layout/IconLabelList"/>
    <dgm:cxn modelId="{AC16488C-B840-450E-AA11-EDE7B0D218AA}" srcId="{E81F2E98-B0EF-494B-B8F1-FB7CAD0C1E7F}" destId="{2E5B635E-DE1A-4157-8018-D136AE047E1F}" srcOrd="1" destOrd="0" parTransId="{41438377-19E5-4A99-9B5B-17EDBD0B9501}" sibTransId="{5B77308B-67DC-4981-AB5A-E1745A282A7F}"/>
    <dgm:cxn modelId="{5194FDA5-32E0-4D8D-BB81-8074103B3C60}" srcId="{E81F2E98-B0EF-494B-B8F1-FB7CAD0C1E7F}" destId="{A35045DD-35FB-4609-9EC3-B36154A731F1}" srcOrd="2" destOrd="0" parTransId="{68E2E8AC-AC76-44F6-A887-F0A3080B915E}" sibTransId="{E00983F9-EC5F-4CDF-8D59-12ABEBC73CF6}"/>
    <dgm:cxn modelId="{72A7BBC8-3331-4558-AC14-5836191CA4F8}" type="presOf" srcId="{E81F2E98-B0EF-494B-B8F1-FB7CAD0C1E7F}" destId="{4382B7EA-0F76-44B9-A643-007190C5E9CB}" srcOrd="0" destOrd="0" presId="urn:microsoft.com/office/officeart/2018/2/layout/IconLabelList"/>
    <dgm:cxn modelId="{4119B711-54F1-44D5-90D3-D76A4590A244}" type="presParOf" srcId="{4382B7EA-0F76-44B9-A643-007190C5E9CB}" destId="{43CF0468-620D-47F5-A09C-36C25E68D7B5}" srcOrd="0" destOrd="0" presId="urn:microsoft.com/office/officeart/2018/2/layout/IconLabelList"/>
    <dgm:cxn modelId="{C7450BD5-BAC8-4127-A68B-922E904C2628}" type="presParOf" srcId="{43CF0468-620D-47F5-A09C-36C25E68D7B5}" destId="{C392690C-2C9F-44DF-AB0D-999FC6388A0D}" srcOrd="0" destOrd="0" presId="urn:microsoft.com/office/officeart/2018/2/layout/IconLabelList"/>
    <dgm:cxn modelId="{A8125A12-C02C-4086-ABF2-BE34E70BDA79}" type="presParOf" srcId="{43CF0468-620D-47F5-A09C-36C25E68D7B5}" destId="{A060F0E2-3DFB-4CF0-A3AA-195738FE912B}" srcOrd="1" destOrd="0" presId="urn:microsoft.com/office/officeart/2018/2/layout/IconLabelList"/>
    <dgm:cxn modelId="{5E3FA173-A782-4F98-8199-160F54E91A1E}" type="presParOf" srcId="{43CF0468-620D-47F5-A09C-36C25E68D7B5}" destId="{B3B96A40-8A99-43D6-9BB2-BC89B8DC31F5}" srcOrd="2" destOrd="0" presId="urn:microsoft.com/office/officeart/2018/2/layout/IconLabelList"/>
    <dgm:cxn modelId="{29708188-FF44-4518-8934-2567F4826758}" type="presParOf" srcId="{4382B7EA-0F76-44B9-A643-007190C5E9CB}" destId="{EB8CC6CF-3F29-4A86-BCA2-98887186EBDA}" srcOrd="1" destOrd="0" presId="urn:microsoft.com/office/officeart/2018/2/layout/IconLabelList"/>
    <dgm:cxn modelId="{29390C93-560A-4209-8FE9-98680F3F8591}" type="presParOf" srcId="{4382B7EA-0F76-44B9-A643-007190C5E9CB}" destId="{3BCAF0C1-11C3-4C28-8F86-0FB32D131B9C}" srcOrd="2" destOrd="0" presId="urn:microsoft.com/office/officeart/2018/2/layout/IconLabelList"/>
    <dgm:cxn modelId="{02930FDE-88ED-480D-9AE6-67BAA65FEAD3}" type="presParOf" srcId="{3BCAF0C1-11C3-4C28-8F86-0FB32D131B9C}" destId="{8A5A9B35-B032-4219-A97B-38FC115404C0}" srcOrd="0" destOrd="0" presId="urn:microsoft.com/office/officeart/2018/2/layout/IconLabelList"/>
    <dgm:cxn modelId="{60E4E02F-BC3F-40AC-B90E-14C3073B5381}" type="presParOf" srcId="{3BCAF0C1-11C3-4C28-8F86-0FB32D131B9C}" destId="{53E376E1-A03E-4607-A71A-9AC337DDAF86}" srcOrd="1" destOrd="0" presId="urn:microsoft.com/office/officeart/2018/2/layout/IconLabelList"/>
    <dgm:cxn modelId="{9599BC8A-9401-495D-A5B5-6F0AF66866C1}" type="presParOf" srcId="{3BCAF0C1-11C3-4C28-8F86-0FB32D131B9C}" destId="{EAD7D1E9-1857-4DFF-8928-B4275D00123F}" srcOrd="2" destOrd="0" presId="urn:microsoft.com/office/officeart/2018/2/layout/IconLabelList"/>
    <dgm:cxn modelId="{60D53AA6-F59B-49F8-AF20-7531CB02A577}" type="presParOf" srcId="{4382B7EA-0F76-44B9-A643-007190C5E9CB}" destId="{E5E2D816-044C-45D0-9A86-24A4E1793151}" srcOrd="3" destOrd="0" presId="urn:microsoft.com/office/officeart/2018/2/layout/IconLabelList"/>
    <dgm:cxn modelId="{F4AC1E4A-5641-42EF-9693-FAAEA3567F2F}" type="presParOf" srcId="{4382B7EA-0F76-44B9-A643-007190C5E9CB}" destId="{341FCAED-605A-49DD-9238-510A773488F8}" srcOrd="4" destOrd="0" presId="urn:microsoft.com/office/officeart/2018/2/layout/IconLabelList"/>
    <dgm:cxn modelId="{8962E1F3-137A-4936-93E2-04EEB34E65C0}" type="presParOf" srcId="{341FCAED-605A-49DD-9238-510A773488F8}" destId="{10950298-1CC3-47B6-8149-F791130DC9FD}" srcOrd="0" destOrd="0" presId="urn:microsoft.com/office/officeart/2018/2/layout/IconLabelList"/>
    <dgm:cxn modelId="{38C5261B-A9FC-4A21-A676-94893EA8A24B}" type="presParOf" srcId="{341FCAED-605A-49DD-9238-510A773488F8}" destId="{4F4B3B07-2188-4B2E-A864-9D091021AB03}" srcOrd="1" destOrd="0" presId="urn:microsoft.com/office/officeart/2018/2/layout/IconLabelList"/>
    <dgm:cxn modelId="{7F059A02-013F-4D3F-824E-F06F2C8A2EE9}" type="presParOf" srcId="{341FCAED-605A-49DD-9238-510A773488F8}" destId="{AB17D028-1E19-479A-B578-ABA238B615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1F2E98-B0EF-494B-B8F1-FB7CAD0C1E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9055F6C-253E-4A4C-9AEF-DCC7D0443C59}">
      <dgm:prSet custT="1"/>
      <dgm:spPr/>
      <dgm:t>
        <a:bodyPr/>
        <a:lstStyle/>
        <a:p>
          <a:pPr>
            <a:lnSpc>
              <a:spcPct val="100000"/>
            </a:lnSpc>
          </a:pPr>
          <a:r>
            <a:rPr lang="en-US" sz="1600" dirty="0"/>
            <a:t>From the chart it is clearly visible that Australia, Canada, Singapore are three countries where number of restaurants with very good rating is extremely low. Rest all the countries have  high number of restaurants with very good rating that creates a highly cluttered market.</a:t>
          </a:r>
        </a:p>
        <a:p>
          <a:pPr>
            <a:lnSpc>
              <a:spcPct val="100000"/>
            </a:lnSpc>
          </a:pPr>
          <a:endParaRPr lang="en-US" sz="1500" dirty="0"/>
        </a:p>
      </dgm:t>
    </dgm:pt>
    <dgm:pt modelId="{8EB88271-DF61-4456-B743-7B5878258715}" type="parTrans" cxnId="{58777746-8409-4F97-8A99-8ACC7B95F398}">
      <dgm:prSet/>
      <dgm:spPr/>
      <dgm:t>
        <a:bodyPr/>
        <a:lstStyle/>
        <a:p>
          <a:endParaRPr lang="en-US"/>
        </a:p>
      </dgm:t>
    </dgm:pt>
    <dgm:pt modelId="{139B70A5-2963-46D7-8DB8-FE7ADA5F3F1E}" type="sibTrans" cxnId="{58777746-8409-4F97-8A99-8ACC7B95F398}">
      <dgm:prSet/>
      <dgm:spPr/>
      <dgm:t>
        <a:bodyPr/>
        <a:lstStyle/>
        <a:p>
          <a:endParaRPr lang="en-US"/>
        </a:p>
      </dgm:t>
    </dgm:pt>
    <dgm:pt modelId="{2E5B635E-DE1A-4157-8018-D136AE047E1F}">
      <dgm:prSet custT="1"/>
      <dgm:spPr/>
      <dgm:t>
        <a:bodyPr/>
        <a:lstStyle/>
        <a:p>
          <a:pPr>
            <a:lnSpc>
              <a:spcPct val="100000"/>
            </a:lnSpc>
          </a:pPr>
          <a:r>
            <a:rPr lang="en-US" sz="1600" dirty="0"/>
            <a:t>From this insight we can consider that Australia, Canada &amp; Singapore are three countries where there is demand for restaurants with very good rating. </a:t>
          </a:r>
        </a:p>
      </dgm:t>
    </dgm:pt>
    <dgm:pt modelId="{41438377-19E5-4A99-9B5B-17EDBD0B9501}" type="parTrans" cxnId="{AC16488C-B840-450E-AA11-EDE7B0D218AA}">
      <dgm:prSet/>
      <dgm:spPr/>
      <dgm:t>
        <a:bodyPr/>
        <a:lstStyle/>
        <a:p>
          <a:endParaRPr lang="en-US"/>
        </a:p>
      </dgm:t>
    </dgm:pt>
    <dgm:pt modelId="{5B77308B-67DC-4981-AB5A-E1745A282A7F}" type="sibTrans" cxnId="{AC16488C-B840-450E-AA11-EDE7B0D218AA}">
      <dgm:prSet/>
      <dgm:spPr/>
      <dgm:t>
        <a:bodyPr/>
        <a:lstStyle/>
        <a:p>
          <a:endParaRPr lang="en-US"/>
        </a:p>
      </dgm:t>
    </dgm:pt>
    <dgm:pt modelId="{A35045DD-35FB-4609-9EC3-B36154A731F1}">
      <dgm:prSet custT="1"/>
      <dgm:spPr/>
      <dgm:t>
        <a:bodyPr/>
        <a:lstStyle/>
        <a:p>
          <a:pPr>
            <a:lnSpc>
              <a:spcPct val="100000"/>
            </a:lnSpc>
          </a:pPr>
          <a:r>
            <a:rPr lang="en-US" sz="1600" dirty="0"/>
            <a:t>So, we will exclude rest all the countries</a:t>
          </a:r>
        </a:p>
      </dgm:t>
    </dgm:pt>
    <dgm:pt modelId="{68E2E8AC-AC76-44F6-A887-F0A3080B915E}" type="parTrans" cxnId="{5194FDA5-32E0-4D8D-BB81-8074103B3C60}">
      <dgm:prSet/>
      <dgm:spPr/>
      <dgm:t>
        <a:bodyPr/>
        <a:lstStyle/>
        <a:p>
          <a:endParaRPr lang="en-US"/>
        </a:p>
      </dgm:t>
    </dgm:pt>
    <dgm:pt modelId="{E00983F9-EC5F-4CDF-8D59-12ABEBC73CF6}" type="sibTrans" cxnId="{5194FDA5-32E0-4D8D-BB81-8074103B3C60}">
      <dgm:prSet/>
      <dgm:spPr/>
      <dgm:t>
        <a:bodyPr/>
        <a:lstStyle/>
        <a:p>
          <a:endParaRPr lang="en-US"/>
        </a:p>
      </dgm:t>
    </dgm:pt>
    <dgm:pt modelId="{1F2E01AB-B163-4BBB-86C0-900A3FA6A875}" type="pres">
      <dgm:prSet presAssocID="{E81F2E98-B0EF-494B-B8F1-FB7CAD0C1E7F}" presName="linear" presStyleCnt="0">
        <dgm:presLayoutVars>
          <dgm:animLvl val="lvl"/>
          <dgm:resizeHandles val="exact"/>
        </dgm:presLayoutVars>
      </dgm:prSet>
      <dgm:spPr/>
    </dgm:pt>
    <dgm:pt modelId="{28669528-D29D-4F10-ACE3-DAC71F13F49E}" type="pres">
      <dgm:prSet presAssocID="{29055F6C-253E-4A4C-9AEF-DCC7D0443C59}" presName="parentText" presStyleLbl="node1" presStyleIdx="0" presStyleCnt="3" custScaleY="149889">
        <dgm:presLayoutVars>
          <dgm:chMax val="0"/>
          <dgm:bulletEnabled val="1"/>
        </dgm:presLayoutVars>
      </dgm:prSet>
      <dgm:spPr/>
    </dgm:pt>
    <dgm:pt modelId="{15D5DF84-1CF3-44F2-98A9-1D7C4D1F5AC9}" type="pres">
      <dgm:prSet presAssocID="{139B70A5-2963-46D7-8DB8-FE7ADA5F3F1E}" presName="spacer" presStyleCnt="0"/>
      <dgm:spPr/>
    </dgm:pt>
    <dgm:pt modelId="{E2B61C30-8AC6-4F22-B77E-C0DEDDF30849}" type="pres">
      <dgm:prSet presAssocID="{2E5B635E-DE1A-4157-8018-D136AE047E1F}" presName="parentText" presStyleLbl="node1" presStyleIdx="1" presStyleCnt="3">
        <dgm:presLayoutVars>
          <dgm:chMax val="0"/>
          <dgm:bulletEnabled val="1"/>
        </dgm:presLayoutVars>
      </dgm:prSet>
      <dgm:spPr/>
    </dgm:pt>
    <dgm:pt modelId="{37A22692-C5C8-40F8-9334-E88A6AB352C6}" type="pres">
      <dgm:prSet presAssocID="{5B77308B-67DC-4981-AB5A-E1745A282A7F}" presName="spacer" presStyleCnt="0"/>
      <dgm:spPr/>
    </dgm:pt>
    <dgm:pt modelId="{396E45BE-06DE-4964-B76B-412A274575B2}" type="pres">
      <dgm:prSet presAssocID="{A35045DD-35FB-4609-9EC3-B36154A731F1}" presName="parentText" presStyleLbl="node1" presStyleIdx="2" presStyleCnt="3">
        <dgm:presLayoutVars>
          <dgm:chMax val="0"/>
          <dgm:bulletEnabled val="1"/>
        </dgm:presLayoutVars>
      </dgm:prSet>
      <dgm:spPr/>
    </dgm:pt>
  </dgm:ptLst>
  <dgm:cxnLst>
    <dgm:cxn modelId="{09F3C114-BFA3-4892-A958-37158F5DE108}" type="presOf" srcId="{A35045DD-35FB-4609-9EC3-B36154A731F1}" destId="{396E45BE-06DE-4964-B76B-412A274575B2}" srcOrd="0" destOrd="0" presId="urn:microsoft.com/office/officeart/2005/8/layout/vList2"/>
    <dgm:cxn modelId="{46EB5D16-5601-4F4E-A5DA-52B792459AB2}" type="presOf" srcId="{E81F2E98-B0EF-494B-B8F1-FB7CAD0C1E7F}" destId="{1F2E01AB-B163-4BBB-86C0-900A3FA6A875}" srcOrd="0" destOrd="0" presId="urn:microsoft.com/office/officeart/2005/8/layout/vList2"/>
    <dgm:cxn modelId="{17945030-89D0-4C7F-926F-1704226AE35F}" type="presOf" srcId="{2E5B635E-DE1A-4157-8018-D136AE047E1F}" destId="{E2B61C30-8AC6-4F22-B77E-C0DEDDF30849}" srcOrd="0" destOrd="0" presId="urn:microsoft.com/office/officeart/2005/8/layout/vList2"/>
    <dgm:cxn modelId="{58777746-8409-4F97-8A99-8ACC7B95F398}" srcId="{E81F2E98-B0EF-494B-B8F1-FB7CAD0C1E7F}" destId="{29055F6C-253E-4A4C-9AEF-DCC7D0443C59}" srcOrd="0" destOrd="0" parTransId="{8EB88271-DF61-4456-B743-7B5878258715}" sibTransId="{139B70A5-2963-46D7-8DB8-FE7ADA5F3F1E}"/>
    <dgm:cxn modelId="{AC16488C-B840-450E-AA11-EDE7B0D218AA}" srcId="{E81F2E98-B0EF-494B-B8F1-FB7CAD0C1E7F}" destId="{2E5B635E-DE1A-4157-8018-D136AE047E1F}" srcOrd="1" destOrd="0" parTransId="{41438377-19E5-4A99-9B5B-17EDBD0B9501}" sibTransId="{5B77308B-67DC-4981-AB5A-E1745A282A7F}"/>
    <dgm:cxn modelId="{5194FDA5-32E0-4D8D-BB81-8074103B3C60}" srcId="{E81F2E98-B0EF-494B-B8F1-FB7CAD0C1E7F}" destId="{A35045DD-35FB-4609-9EC3-B36154A731F1}" srcOrd="2" destOrd="0" parTransId="{68E2E8AC-AC76-44F6-A887-F0A3080B915E}" sibTransId="{E00983F9-EC5F-4CDF-8D59-12ABEBC73CF6}"/>
    <dgm:cxn modelId="{183715AA-C619-4451-8859-CD3909164A00}" type="presOf" srcId="{29055F6C-253E-4A4C-9AEF-DCC7D0443C59}" destId="{28669528-D29D-4F10-ACE3-DAC71F13F49E}" srcOrd="0" destOrd="0" presId="urn:microsoft.com/office/officeart/2005/8/layout/vList2"/>
    <dgm:cxn modelId="{59F17A06-4A45-4F79-A48A-F2FAE91B2D19}" type="presParOf" srcId="{1F2E01AB-B163-4BBB-86C0-900A3FA6A875}" destId="{28669528-D29D-4F10-ACE3-DAC71F13F49E}" srcOrd="0" destOrd="0" presId="urn:microsoft.com/office/officeart/2005/8/layout/vList2"/>
    <dgm:cxn modelId="{21BE3275-B5E4-44C0-BD94-63566D9BC9ED}" type="presParOf" srcId="{1F2E01AB-B163-4BBB-86C0-900A3FA6A875}" destId="{15D5DF84-1CF3-44F2-98A9-1D7C4D1F5AC9}" srcOrd="1" destOrd="0" presId="urn:microsoft.com/office/officeart/2005/8/layout/vList2"/>
    <dgm:cxn modelId="{150B2B91-651A-40D0-AFE8-B13980A30B98}" type="presParOf" srcId="{1F2E01AB-B163-4BBB-86C0-900A3FA6A875}" destId="{E2B61C30-8AC6-4F22-B77E-C0DEDDF30849}" srcOrd="2" destOrd="0" presId="urn:microsoft.com/office/officeart/2005/8/layout/vList2"/>
    <dgm:cxn modelId="{958A8EA4-25E9-4DBC-8C5D-6268535FA97B}" type="presParOf" srcId="{1F2E01AB-B163-4BBB-86C0-900A3FA6A875}" destId="{37A22692-C5C8-40F8-9334-E88A6AB352C6}" srcOrd="3" destOrd="0" presId="urn:microsoft.com/office/officeart/2005/8/layout/vList2"/>
    <dgm:cxn modelId="{DC43E31F-46A3-4C0F-B7E4-6482D36A6D9F}" type="presParOf" srcId="{1F2E01AB-B163-4BBB-86C0-900A3FA6A875}" destId="{396E45BE-06DE-4964-B76B-412A274575B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1F2E98-B0EF-494B-B8F1-FB7CAD0C1E7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055F6C-253E-4A4C-9AEF-DCC7D0443C59}">
      <dgm:prSet/>
      <dgm:spPr/>
      <dgm:t>
        <a:bodyPr/>
        <a:lstStyle/>
        <a:p>
          <a:r>
            <a:rPr lang="en-US"/>
            <a:t>Canada</a:t>
          </a:r>
        </a:p>
      </dgm:t>
    </dgm:pt>
    <dgm:pt modelId="{8EB88271-DF61-4456-B743-7B5878258715}" type="parTrans" cxnId="{58777746-8409-4F97-8A99-8ACC7B95F398}">
      <dgm:prSet/>
      <dgm:spPr/>
      <dgm:t>
        <a:bodyPr/>
        <a:lstStyle/>
        <a:p>
          <a:endParaRPr lang="en-US"/>
        </a:p>
      </dgm:t>
    </dgm:pt>
    <dgm:pt modelId="{139B70A5-2963-46D7-8DB8-FE7ADA5F3F1E}" type="sibTrans" cxnId="{58777746-8409-4F97-8A99-8ACC7B95F398}">
      <dgm:prSet/>
      <dgm:spPr/>
      <dgm:t>
        <a:bodyPr/>
        <a:lstStyle/>
        <a:p>
          <a:endParaRPr lang="en-US"/>
        </a:p>
      </dgm:t>
    </dgm:pt>
    <dgm:pt modelId="{2E5B635E-DE1A-4157-8018-D136AE047E1F}">
      <dgm:prSet/>
      <dgm:spPr/>
      <dgm:t>
        <a:bodyPr/>
        <a:lstStyle/>
        <a:p>
          <a:r>
            <a:rPr lang="en-US" b="0" i="0"/>
            <a:t>Singapore</a:t>
          </a:r>
          <a:endParaRPr lang="en-US"/>
        </a:p>
      </dgm:t>
    </dgm:pt>
    <dgm:pt modelId="{41438377-19E5-4A99-9B5B-17EDBD0B9501}" type="parTrans" cxnId="{AC16488C-B840-450E-AA11-EDE7B0D218AA}">
      <dgm:prSet/>
      <dgm:spPr/>
      <dgm:t>
        <a:bodyPr/>
        <a:lstStyle/>
        <a:p>
          <a:endParaRPr lang="en-US"/>
        </a:p>
      </dgm:t>
    </dgm:pt>
    <dgm:pt modelId="{5B77308B-67DC-4981-AB5A-E1745A282A7F}" type="sibTrans" cxnId="{AC16488C-B840-450E-AA11-EDE7B0D218AA}">
      <dgm:prSet/>
      <dgm:spPr/>
      <dgm:t>
        <a:bodyPr/>
        <a:lstStyle/>
        <a:p>
          <a:endParaRPr lang="en-US"/>
        </a:p>
      </dgm:t>
    </dgm:pt>
    <dgm:pt modelId="{A35045DD-35FB-4609-9EC3-B36154A731F1}">
      <dgm:prSet/>
      <dgm:spPr/>
      <dgm:t>
        <a:bodyPr/>
        <a:lstStyle/>
        <a:p>
          <a:r>
            <a:rPr lang="en-US"/>
            <a:t>Australia</a:t>
          </a:r>
        </a:p>
      </dgm:t>
    </dgm:pt>
    <dgm:pt modelId="{68E2E8AC-AC76-44F6-A887-F0A3080B915E}" type="parTrans" cxnId="{5194FDA5-32E0-4D8D-BB81-8074103B3C60}">
      <dgm:prSet/>
      <dgm:spPr/>
      <dgm:t>
        <a:bodyPr/>
        <a:lstStyle/>
        <a:p>
          <a:endParaRPr lang="en-US"/>
        </a:p>
      </dgm:t>
    </dgm:pt>
    <dgm:pt modelId="{E00983F9-EC5F-4CDF-8D59-12ABEBC73CF6}" type="sibTrans" cxnId="{5194FDA5-32E0-4D8D-BB81-8074103B3C60}">
      <dgm:prSet/>
      <dgm:spPr/>
      <dgm:t>
        <a:bodyPr/>
        <a:lstStyle/>
        <a:p>
          <a:endParaRPr lang="en-US"/>
        </a:p>
      </dgm:t>
    </dgm:pt>
    <dgm:pt modelId="{4382B7EA-0F76-44B9-A643-007190C5E9CB}" type="pres">
      <dgm:prSet presAssocID="{E81F2E98-B0EF-494B-B8F1-FB7CAD0C1E7F}" presName="root" presStyleCnt="0">
        <dgm:presLayoutVars>
          <dgm:dir/>
          <dgm:resizeHandles val="exact"/>
        </dgm:presLayoutVars>
      </dgm:prSet>
      <dgm:spPr/>
    </dgm:pt>
    <dgm:pt modelId="{43CF0468-620D-47F5-A09C-36C25E68D7B5}" type="pres">
      <dgm:prSet presAssocID="{29055F6C-253E-4A4C-9AEF-DCC7D0443C59}" presName="compNode" presStyleCnt="0"/>
      <dgm:spPr/>
    </dgm:pt>
    <dgm:pt modelId="{C392690C-2C9F-44DF-AB0D-999FC6388A0D}" type="pres">
      <dgm:prSet presAssocID="{29055F6C-253E-4A4C-9AEF-DCC7D0443C59}" presName="iconRect" presStyleLbl="node1" presStyleIdx="0" presStyleCnt="3" custScaleX="212567" custScaleY="129512"/>
      <dgm:spPr>
        <a:blipFill>
          <a:blip xmlns:r="http://schemas.openxmlformats.org/officeDocument/2006/relationships" r:embed="rId1"/>
          <a:srcRect/>
          <a:stretch>
            <a:fillRect l="-37000" r="-37000"/>
          </a:stretch>
        </a:blipFill>
        <a:ln>
          <a:noFill/>
        </a:ln>
      </dgm:spPr>
    </dgm:pt>
    <dgm:pt modelId="{A060F0E2-3DFB-4CF0-A3AA-195738FE912B}" type="pres">
      <dgm:prSet presAssocID="{29055F6C-253E-4A4C-9AEF-DCC7D0443C59}" presName="spaceRect" presStyleCnt="0"/>
      <dgm:spPr/>
    </dgm:pt>
    <dgm:pt modelId="{B3B96A40-8A99-43D6-9BB2-BC89B8DC31F5}" type="pres">
      <dgm:prSet presAssocID="{29055F6C-253E-4A4C-9AEF-DCC7D0443C59}" presName="textRect" presStyleLbl="revTx" presStyleIdx="0" presStyleCnt="3">
        <dgm:presLayoutVars>
          <dgm:chMax val="1"/>
          <dgm:chPref val="1"/>
        </dgm:presLayoutVars>
      </dgm:prSet>
      <dgm:spPr/>
    </dgm:pt>
    <dgm:pt modelId="{EB8CC6CF-3F29-4A86-BCA2-98887186EBDA}" type="pres">
      <dgm:prSet presAssocID="{139B70A5-2963-46D7-8DB8-FE7ADA5F3F1E}" presName="sibTrans" presStyleCnt="0"/>
      <dgm:spPr/>
    </dgm:pt>
    <dgm:pt modelId="{3BCAF0C1-11C3-4C28-8F86-0FB32D131B9C}" type="pres">
      <dgm:prSet presAssocID="{2E5B635E-DE1A-4157-8018-D136AE047E1F}" presName="compNode" presStyleCnt="0"/>
      <dgm:spPr/>
    </dgm:pt>
    <dgm:pt modelId="{8A5A9B35-B032-4219-A97B-38FC115404C0}" type="pres">
      <dgm:prSet presAssocID="{2E5B635E-DE1A-4157-8018-D136AE047E1F}" presName="iconRect" presStyleLbl="node1" presStyleIdx="1" presStyleCnt="3" custScaleX="188027" custScaleY="129512"/>
      <dgm:spPr>
        <a:blipFill>
          <a:blip xmlns:r="http://schemas.openxmlformats.org/officeDocument/2006/relationships" r:embed="rId2"/>
          <a:srcRect/>
          <a:stretch>
            <a:fillRect l="-26000" r="-26000"/>
          </a:stretch>
        </a:blipFill>
        <a:ln>
          <a:noFill/>
        </a:ln>
      </dgm:spPr>
    </dgm:pt>
    <dgm:pt modelId="{53E376E1-A03E-4607-A71A-9AC337DDAF86}" type="pres">
      <dgm:prSet presAssocID="{2E5B635E-DE1A-4157-8018-D136AE047E1F}" presName="spaceRect" presStyleCnt="0"/>
      <dgm:spPr/>
    </dgm:pt>
    <dgm:pt modelId="{EAD7D1E9-1857-4DFF-8928-B4275D00123F}" type="pres">
      <dgm:prSet presAssocID="{2E5B635E-DE1A-4157-8018-D136AE047E1F}" presName="textRect" presStyleLbl="revTx" presStyleIdx="1" presStyleCnt="3">
        <dgm:presLayoutVars>
          <dgm:chMax val="1"/>
          <dgm:chPref val="1"/>
        </dgm:presLayoutVars>
      </dgm:prSet>
      <dgm:spPr/>
    </dgm:pt>
    <dgm:pt modelId="{E5E2D816-044C-45D0-9A86-24A4E1793151}" type="pres">
      <dgm:prSet presAssocID="{5B77308B-67DC-4981-AB5A-E1745A282A7F}" presName="sibTrans" presStyleCnt="0"/>
      <dgm:spPr/>
    </dgm:pt>
    <dgm:pt modelId="{341FCAED-605A-49DD-9238-510A773488F8}" type="pres">
      <dgm:prSet presAssocID="{A35045DD-35FB-4609-9EC3-B36154A731F1}" presName="compNode" presStyleCnt="0"/>
      <dgm:spPr/>
    </dgm:pt>
    <dgm:pt modelId="{10950298-1CC3-47B6-8149-F791130DC9FD}" type="pres">
      <dgm:prSet presAssocID="{A35045DD-35FB-4609-9EC3-B36154A731F1}" presName="iconRect" presStyleLbl="node1" presStyleIdx="2" presStyleCnt="3" custScaleX="195815" custScaleY="129512"/>
      <dgm:spPr>
        <a:blipFill>
          <a:blip xmlns:r="http://schemas.openxmlformats.org/officeDocument/2006/relationships" r:embed="rId3"/>
          <a:srcRect/>
          <a:stretch>
            <a:fillRect l="-39000" r="-39000"/>
          </a:stretch>
        </a:blipFill>
        <a:ln>
          <a:noFill/>
        </a:ln>
      </dgm:spPr>
    </dgm:pt>
    <dgm:pt modelId="{4F4B3B07-2188-4B2E-A864-9D091021AB03}" type="pres">
      <dgm:prSet presAssocID="{A35045DD-35FB-4609-9EC3-B36154A731F1}" presName="spaceRect" presStyleCnt="0"/>
      <dgm:spPr/>
    </dgm:pt>
    <dgm:pt modelId="{AB17D028-1E19-479A-B578-ABA238B6155F}" type="pres">
      <dgm:prSet presAssocID="{A35045DD-35FB-4609-9EC3-B36154A731F1}" presName="textRect" presStyleLbl="revTx" presStyleIdx="2" presStyleCnt="3">
        <dgm:presLayoutVars>
          <dgm:chMax val="1"/>
          <dgm:chPref val="1"/>
        </dgm:presLayoutVars>
      </dgm:prSet>
      <dgm:spPr/>
    </dgm:pt>
  </dgm:ptLst>
  <dgm:cxnLst>
    <dgm:cxn modelId="{65B78B05-99CB-4A4D-BA3F-8280A6148FB6}" type="presOf" srcId="{29055F6C-253E-4A4C-9AEF-DCC7D0443C59}" destId="{B3B96A40-8A99-43D6-9BB2-BC89B8DC31F5}" srcOrd="0" destOrd="0" presId="urn:microsoft.com/office/officeart/2018/2/layout/IconLabelList"/>
    <dgm:cxn modelId="{B8B0C810-3C55-4C2A-8A24-505AB8E26C22}" type="presOf" srcId="{2E5B635E-DE1A-4157-8018-D136AE047E1F}" destId="{EAD7D1E9-1857-4DFF-8928-B4275D00123F}" srcOrd="0" destOrd="0" presId="urn:microsoft.com/office/officeart/2018/2/layout/IconLabelList"/>
    <dgm:cxn modelId="{FC866B1B-088B-42D1-A133-D1B3616694C7}" type="presOf" srcId="{E81F2E98-B0EF-494B-B8F1-FB7CAD0C1E7F}" destId="{4382B7EA-0F76-44B9-A643-007190C5E9CB}" srcOrd="0" destOrd="0" presId="urn:microsoft.com/office/officeart/2018/2/layout/IconLabelList"/>
    <dgm:cxn modelId="{58777746-8409-4F97-8A99-8ACC7B95F398}" srcId="{E81F2E98-B0EF-494B-B8F1-FB7CAD0C1E7F}" destId="{29055F6C-253E-4A4C-9AEF-DCC7D0443C59}" srcOrd="0" destOrd="0" parTransId="{8EB88271-DF61-4456-B743-7B5878258715}" sibTransId="{139B70A5-2963-46D7-8DB8-FE7ADA5F3F1E}"/>
    <dgm:cxn modelId="{AC16488C-B840-450E-AA11-EDE7B0D218AA}" srcId="{E81F2E98-B0EF-494B-B8F1-FB7CAD0C1E7F}" destId="{2E5B635E-DE1A-4157-8018-D136AE047E1F}" srcOrd="1" destOrd="0" parTransId="{41438377-19E5-4A99-9B5B-17EDBD0B9501}" sibTransId="{5B77308B-67DC-4981-AB5A-E1745A282A7F}"/>
    <dgm:cxn modelId="{5194FDA5-32E0-4D8D-BB81-8074103B3C60}" srcId="{E81F2E98-B0EF-494B-B8F1-FB7CAD0C1E7F}" destId="{A35045DD-35FB-4609-9EC3-B36154A731F1}" srcOrd="2" destOrd="0" parTransId="{68E2E8AC-AC76-44F6-A887-F0A3080B915E}" sibTransId="{E00983F9-EC5F-4CDF-8D59-12ABEBC73CF6}"/>
    <dgm:cxn modelId="{4D464EDC-011C-4869-81ED-6B103D91E81C}" type="presOf" srcId="{A35045DD-35FB-4609-9EC3-B36154A731F1}" destId="{AB17D028-1E19-479A-B578-ABA238B6155F}" srcOrd="0" destOrd="0" presId="urn:microsoft.com/office/officeart/2018/2/layout/IconLabelList"/>
    <dgm:cxn modelId="{B0802D98-40EB-4B75-A2F8-BBC1C71E2822}" type="presParOf" srcId="{4382B7EA-0F76-44B9-A643-007190C5E9CB}" destId="{43CF0468-620D-47F5-A09C-36C25E68D7B5}" srcOrd="0" destOrd="0" presId="urn:microsoft.com/office/officeart/2018/2/layout/IconLabelList"/>
    <dgm:cxn modelId="{CC803626-91C4-4E76-9CC3-7A977C7F8B7E}" type="presParOf" srcId="{43CF0468-620D-47F5-A09C-36C25E68D7B5}" destId="{C392690C-2C9F-44DF-AB0D-999FC6388A0D}" srcOrd="0" destOrd="0" presId="urn:microsoft.com/office/officeart/2018/2/layout/IconLabelList"/>
    <dgm:cxn modelId="{31516F93-E143-4B80-9D64-FB1DD75F71D4}" type="presParOf" srcId="{43CF0468-620D-47F5-A09C-36C25E68D7B5}" destId="{A060F0E2-3DFB-4CF0-A3AA-195738FE912B}" srcOrd="1" destOrd="0" presId="urn:microsoft.com/office/officeart/2018/2/layout/IconLabelList"/>
    <dgm:cxn modelId="{55AC7C28-4A76-4B98-9674-4C5692F3CD08}" type="presParOf" srcId="{43CF0468-620D-47F5-A09C-36C25E68D7B5}" destId="{B3B96A40-8A99-43D6-9BB2-BC89B8DC31F5}" srcOrd="2" destOrd="0" presId="urn:microsoft.com/office/officeart/2018/2/layout/IconLabelList"/>
    <dgm:cxn modelId="{3F48D66D-F237-4CD0-AC6A-89C6EE04618D}" type="presParOf" srcId="{4382B7EA-0F76-44B9-A643-007190C5E9CB}" destId="{EB8CC6CF-3F29-4A86-BCA2-98887186EBDA}" srcOrd="1" destOrd="0" presId="urn:microsoft.com/office/officeart/2018/2/layout/IconLabelList"/>
    <dgm:cxn modelId="{0B0C0A55-D03F-48FA-BC5F-E28887910C7B}" type="presParOf" srcId="{4382B7EA-0F76-44B9-A643-007190C5E9CB}" destId="{3BCAF0C1-11C3-4C28-8F86-0FB32D131B9C}" srcOrd="2" destOrd="0" presId="urn:microsoft.com/office/officeart/2018/2/layout/IconLabelList"/>
    <dgm:cxn modelId="{1AD0995A-9337-4079-8D4C-0B7232FCD852}" type="presParOf" srcId="{3BCAF0C1-11C3-4C28-8F86-0FB32D131B9C}" destId="{8A5A9B35-B032-4219-A97B-38FC115404C0}" srcOrd="0" destOrd="0" presId="urn:microsoft.com/office/officeart/2018/2/layout/IconLabelList"/>
    <dgm:cxn modelId="{620B7161-9E3C-42A0-AA9E-194C21721E0A}" type="presParOf" srcId="{3BCAF0C1-11C3-4C28-8F86-0FB32D131B9C}" destId="{53E376E1-A03E-4607-A71A-9AC337DDAF86}" srcOrd="1" destOrd="0" presId="urn:microsoft.com/office/officeart/2018/2/layout/IconLabelList"/>
    <dgm:cxn modelId="{EC6EC6E8-AA45-4D24-A50E-072F7F657CAE}" type="presParOf" srcId="{3BCAF0C1-11C3-4C28-8F86-0FB32D131B9C}" destId="{EAD7D1E9-1857-4DFF-8928-B4275D00123F}" srcOrd="2" destOrd="0" presId="urn:microsoft.com/office/officeart/2018/2/layout/IconLabelList"/>
    <dgm:cxn modelId="{F6CCF02C-AC78-406A-A7D3-3600BEDB3729}" type="presParOf" srcId="{4382B7EA-0F76-44B9-A643-007190C5E9CB}" destId="{E5E2D816-044C-45D0-9A86-24A4E1793151}" srcOrd="3" destOrd="0" presId="urn:microsoft.com/office/officeart/2018/2/layout/IconLabelList"/>
    <dgm:cxn modelId="{139CA6CC-200F-415C-8E4A-B7D1EC6922D8}" type="presParOf" srcId="{4382B7EA-0F76-44B9-A643-007190C5E9CB}" destId="{341FCAED-605A-49DD-9238-510A773488F8}" srcOrd="4" destOrd="0" presId="urn:microsoft.com/office/officeart/2018/2/layout/IconLabelList"/>
    <dgm:cxn modelId="{A8979487-07E8-4DCC-A47E-A45C85CE1D3D}" type="presParOf" srcId="{341FCAED-605A-49DD-9238-510A773488F8}" destId="{10950298-1CC3-47B6-8149-F791130DC9FD}" srcOrd="0" destOrd="0" presId="urn:microsoft.com/office/officeart/2018/2/layout/IconLabelList"/>
    <dgm:cxn modelId="{51200A0F-2CCB-4884-B390-C35DBBCDBAAE}" type="presParOf" srcId="{341FCAED-605A-49DD-9238-510A773488F8}" destId="{4F4B3B07-2188-4B2E-A864-9D091021AB03}" srcOrd="1" destOrd="0" presId="urn:microsoft.com/office/officeart/2018/2/layout/IconLabelList"/>
    <dgm:cxn modelId="{5B70B1C3-C253-409C-B08D-E60DBAD77906}" type="presParOf" srcId="{341FCAED-605A-49DD-9238-510A773488F8}" destId="{AB17D028-1E19-479A-B578-ABA238B6155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1F2E98-B0EF-494B-B8F1-FB7CAD0C1E7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9055F6C-253E-4A4C-9AEF-DCC7D0443C59}">
      <dgm:prSet custT="1"/>
      <dgm:spPr/>
      <dgm:t>
        <a:bodyPr/>
        <a:lstStyle/>
        <a:p>
          <a:pPr>
            <a:lnSpc>
              <a:spcPct val="100000"/>
            </a:lnSpc>
          </a:pPr>
          <a:r>
            <a:rPr lang="en-US" sz="1500" dirty="0"/>
            <a:t>From the chart it is clearly visible that Singapore, Middleton Beach &amp; Chatham-Kent are 3 cities where cost for 2 in rupees is maximum.</a:t>
          </a:r>
        </a:p>
      </dgm:t>
    </dgm:pt>
    <dgm:pt modelId="{8EB88271-DF61-4456-B743-7B5878258715}" type="parTrans" cxnId="{58777746-8409-4F97-8A99-8ACC7B95F398}">
      <dgm:prSet/>
      <dgm:spPr/>
      <dgm:t>
        <a:bodyPr/>
        <a:lstStyle/>
        <a:p>
          <a:endParaRPr lang="en-US"/>
        </a:p>
      </dgm:t>
    </dgm:pt>
    <dgm:pt modelId="{139B70A5-2963-46D7-8DB8-FE7ADA5F3F1E}" type="sibTrans" cxnId="{58777746-8409-4F97-8A99-8ACC7B95F398}">
      <dgm:prSet/>
      <dgm:spPr/>
      <dgm:t>
        <a:bodyPr/>
        <a:lstStyle/>
        <a:p>
          <a:endParaRPr lang="en-US"/>
        </a:p>
      </dgm:t>
    </dgm:pt>
    <dgm:pt modelId="{2E5B635E-DE1A-4157-8018-D136AE047E1F}">
      <dgm:prSet custT="1"/>
      <dgm:spPr/>
      <dgm:t>
        <a:bodyPr/>
        <a:lstStyle/>
        <a:p>
          <a:pPr>
            <a:lnSpc>
              <a:spcPct val="100000"/>
            </a:lnSpc>
          </a:pPr>
          <a:r>
            <a:rPr lang="en-US" sz="1500" b="0" i="0" dirty="0"/>
            <a:t>Because of the exceptionally low cost, achieving break-even might pose a challenge</a:t>
          </a:r>
          <a:r>
            <a:rPr lang="en-US" sz="1300" dirty="0"/>
            <a:t>.</a:t>
          </a:r>
        </a:p>
      </dgm:t>
    </dgm:pt>
    <dgm:pt modelId="{41438377-19E5-4A99-9B5B-17EDBD0B9501}" type="parTrans" cxnId="{AC16488C-B840-450E-AA11-EDE7B0D218AA}">
      <dgm:prSet/>
      <dgm:spPr/>
      <dgm:t>
        <a:bodyPr/>
        <a:lstStyle/>
        <a:p>
          <a:endParaRPr lang="en-US"/>
        </a:p>
      </dgm:t>
    </dgm:pt>
    <dgm:pt modelId="{5B77308B-67DC-4981-AB5A-E1745A282A7F}" type="sibTrans" cxnId="{AC16488C-B840-450E-AA11-EDE7B0D218AA}">
      <dgm:prSet/>
      <dgm:spPr/>
      <dgm:t>
        <a:bodyPr/>
        <a:lstStyle/>
        <a:p>
          <a:endParaRPr lang="en-US"/>
        </a:p>
      </dgm:t>
    </dgm:pt>
    <dgm:pt modelId="{A35045DD-35FB-4609-9EC3-B36154A731F1}">
      <dgm:prSet custT="1"/>
      <dgm:spPr/>
      <dgm:t>
        <a:bodyPr/>
        <a:lstStyle/>
        <a:p>
          <a:pPr>
            <a:lnSpc>
              <a:spcPct val="100000"/>
            </a:lnSpc>
          </a:pPr>
          <a:r>
            <a:rPr lang="en-US" sz="1500" dirty="0"/>
            <a:t>So, we will select top  3 cities Singapore, Middleton Beach &amp; Chatham-Kent</a:t>
          </a:r>
        </a:p>
      </dgm:t>
    </dgm:pt>
    <dgm:pt modelId="{68E2E8AC-AC76-44F6-A887-F0A3080B915E}" type="parTrans" cxnId="{5194FDA5-32E0-4D8D-BB81-8074103B3C60}">
      <dgm:prSet/>
      <dgm:spPr/>
      <dgm:t>
        <a:bodyPr/>
        <a:lstStyle/>
        <a:p>
          <a:endParaRPr lang="en-US"/>
        </a:p>
      </dgm:t>
    </dgm:pt>
    <dgm:pt modelId="{E00983F9-EC5F-4CDF-8D59-12ABEBC73CF6}" type="sibTrans" cxnId="{5194FDA5-32E0-4D8D-BB81-8074103B3C60}">
      <dgm:prSet/>
      <dgm:spPr/>
      <dgm:t>
        <a:bodyPr/>
        <a:lstStyle/>
        <a:p>
          <a:endParaRPr lang="en-US"/>
        </a:p>
      </dgm:t>
    </dgm:pt>
    <dgm:pt modelId="{4382B7EA-0F76-44B9-A643-007190C5E9CB}" type="pres">
      <dgm:prSet presAssocID="{E81F2E98-B0EF-494B-B8F1-FB7CAD0C1E7F}" presName="root" presStyleCnt="0">
        <dgm:presLayoutVars>
          <dgm:dir/>
          <dgm:resizeHandles val="exact"/>
        </dgm:presLayoutVars>
      </dgm:prSet>
      <dgm:spPr/>
    </dgm:pt>
    <dgm:pt modelId="{43CF0468-620D-47F5-A09C-36C25E68D7B5}" type="pres">
      <dgm:prSet presAssocID="{29055F6C-253E-4A4C-9AEF-DCC7D0443C59}" presName="compNode" presStyleCnt="0"/>
      <dgm:spPr/>
    </dgm:pt>
    <dgm:pt modelId="{C392690C-2C9F-44DF-AB0D-999FC6388A0D}" type="pres">
      <dgm:prSet presAssocID="{29055F6C-253E-4A4C-9AEF-DCC7D0443C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A060F0E2-3DFB-4CF0-A3AA-195738FE912B}" type="pres">
      <dgm:prSet presAssocID="{29055F6C-253E-4A4C-9AEF-DCC7D0443C59}" presName="spaceRect" presStyleCnt="0"/>
      <dgm:spPr/>
    </dgm:pt>
    <dgm:pt modelId="{B3B96A40-8A99-43D6-9BB2-BC89B8DC31F5}" type="pres">
      <dgm:prSet presAssocID="{29055F6C-253E-4A4C-9AEF-DCC7D0443C59}" presName="textRect" presStyleLbl="revTx" presStyleIdx="0" presStyleCnt="3">
        <dgm:presLayoutVars>
          <dgm:chMax val="1"/>
          <dgm:chPref val="1"/>
        </dgm:presLayoutVars>
      </dgm:prSet>
      <dgm:spPr/>
    </dgm:pt>
    <dgm:pt modelId="{EB8CC6CF-3F29-4A86-BCA2-98887186EBDA}" type="pres">
      <dgm:prSet presAssocID="{139B70A5-2963-46D7-8DB8-FE7ADA5F3F1E}" presName="sibTrans" presStyleCnt="0"/>
      <dgm:spPr/>
    </dgm:pt>
    <dgm:pt modelId="{3BCAF0C1-11C3-4C28-8F86-0FB32D131B9C}" type="pres">
      <dgm:prSet presAssocID="{2E5B635E-DE1A-4157-8018-D136AE047E1F}" presName="compNode" presStyleCnt="0"/>
      <dgm:spPr/>
    </dgm:pt>
    <dgm:pt modelId="{8A5A9B35-B032-4219-A97B-38FC115404C0}" type="pres">
      <dgm:prSet presAssocID="{2E5B635E-DE1A-4157-8018-D136AE047E1F}" presName="iconRect" presStyleLbl="node1" presStyleIdx="1" presStyleCnt="3" custScaleX="10548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dgm:spPr>
      <dgm:extLst>
        <a:ext uri="{E40237B7-FDA0-4F09-8148-C483321AD2D9}">
          <dgm14:cNvPr xmlns:dgm14="http://schemas.microsoft.com/office/drawing/2010/diagram" id="0" name="" descr="Dollar with solid fill"/>
        </a:ext>
      </dgm:extLst>
    </dgm:pt>
    <dgm:pt modelId="{53E376E1-A03E-4607-A71A-9AC337DDAF86}" type="pres">
      <dgm:prSet presAssocID="{2E5B635E-DE1A-4157-8018-D136AE047E1F}" presName="spaceRect" presStyleCnt="0"/>
      <dgm:spPr/>
    </dgm:pt>
    <dgm:pt modelId="{EAD7D1E9-1857-4DFF-8928-B4275D00123F}" type="pres">
      <dgm:prSet presAssocID="{2E5B635E-DE1A-4157-8018-D136AE047E1F}" presName="textRect" presStyleLbl="revTx" presStyleIdx="1" presStyleCnt="3">
        <dgm:presLayoutVars>
          <dgm:chMax val="1"/>
          <dgm:chPref val="1"/>
        </dgm:presLayoutVars>
      </dgm:prSet>
      <dgm:spPr/>
    </dgm:pt>
    <dgm:pt modelId="{E5E2D816-044C-45D0-9A86-24A4E1793151}" type="pres">
      <dgm:prSet presAssocID="{5B77308B-67DC-4981-AB5A-E1745A282A7F}" presName="sibTrans" presStyleCnt="0"/>
      <dgm:spPr/>
    </dgm:pt>
    <dgm:pt modelId="{341FCAED-605A-49DD-9238-510A773488F8}" type="pres">
      <dgm:prSet presAssocID="{A35045DD-35FB-4609-9EC3-B36154A731F1}" presName="compNode" presStyleCnt="0"/>
      <dgm:spPr/>
    </dgm:pt>
    <dgm:pt modelId="{10950298-1CC3-47B6-8149-F791130DC9FD}" type="pres">
      <dgm:prSet presAssocID="{A35045DD-35FB-4609-9EC3-B36154A731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Japanese Dolls"/>
        </a:ext>
      </dgm:extLst>
    </dgm:pt>
    <dgm:pt modelId="{4F4B3B07-2188-4B2E-A864-9D091021AB03}" type="pres">
      <dgm:prSet presAssocID="{A35045DD-35FB-4609-9EC3-B36154A731F1}" presName="spaceRect" presStyleCnt="0"/>
      <dgm:spPr/>
    </dgm:pt>
    <dgm:pt modelId="{AB17D028-1E19-479A-B578-ABA238B6155F}" type="pres">
      <dgm:prSet presAssocID="{A35045DD-35FB-4609-9EC3-B36154A731F1}" presName="textRect" presStyleLbl="revTx" presStyleIdx="2" presStyleCnt="3">
        <dgm:presLayoutVars>
          <dgm:chMax val="1"/>
          <dgm:chPref val="1"/>
        </dgm:presLayoutVars>
      </dgm:prSet>
      <dgm:spPr/>
    </dgm:pt>
  </dgm:ptLst>
  <dgm:cxnLst>
    <dgm:cxn modelId="{5F197E08-B112-4BCD-A351-672B7530EEFE}" type="presOf" srcId="{29055F6C-253E-4A4C-9AEF-DCC7D0443C59}" destId="{B3B96A40-8A99-43D6-9BB2-BC89B8DC31F5}" srcOrd="0" destOrd="0" presId="urn:microsoft.com/office/officeart/2018/2/layout/IconLabelList"/>
    <dgm:cxn modelId="{0727C760-F516-40D1-A7FE-44E76BC68B51}" type="presOf" srcId="{A35045DD-35FB-4609-9EC3-B36154A731F1}" destId="{AB17D028-1E19-479A-B578-ABA238B6155F}" srcOrd="0" destOrd="0" presId="urn:microsoft.com/office/officeart/2018/2/layout/IconLabelList"/>
    <dgm:cxn modelId="{58777746-8409-4F97-8A99-8ACC7B95F398}" srcId="{E81F2E98-B0EF-494B-B8F1-FB7CAD0C1E7F}" destId="{29055F6C-253E-4A4C-9AEF-DCC7D0443C59}" srcOrd="0" destOrd="0" parTransId="{8EB88271-DF61-4456-B743-7B5878258715}" sibTransId="{139B70A5-2963-46D7-8DB8-FE7ADA5F3F1E}"/>
    <dgm:cxn modelId="{1ABBFA68-4CC0-4718-A608-E39A6C9CD54D}" type="presOf" srcId="{2E5B635E-DE1A-4157-8018-D136AE047E1F}" destId="{EAD7D1E9-1857-4DFF-8928-B4275D00123F}" srcOrd="0" destOrd="0" presId="urn:microsoft.com/office/officeart/2018/2/layout/IconLabelList"/>
    <dgm:cxn modelId="{AC16488C-B840-450E-AA11-EDE7B0D218AA}" srcId="{E81F2E98-B0EF-494B-B8F1-FB7CAD0C1E7F}" destId="{2E5B635E-DE1A-4157-8018-D136AE047E1F}" srcOrd="1" destOrd="0" parTransId="{41438377-19E5-4A99-9B5B-17EDBD0B9501}" sibTransId="{5B77308B-67DC-4981-AB5A-E1745A282A7F}"/>
    <dgm:cxn modelId="{5194FDA5-32E0-4D8D-BB81-8074103B3C60}" srcId="{E81F2E98-B0EF-494B-B8F1-FB7CAD0C1E7F}" destId="{A35045DD-35FB-4609-9EC3-B36154A731F1}" srcOrd="2" destOrd="0" parTransId="{68E2E8AC-AC76-44F6-A887-F0A3080B915E}" sibTransId="{E00983F9-EC5F-4CDF-8D59-12ABEBC73CF6}"/>
    <dgm:cxn modelId="{72A7BBC8-3331-4558-AC14-5836191CA4F8}" type="presOf" srcId="{E81F2E98-B0EF-494B-B8F1-FB7CAD0C1E7F}" destId="{4382B7EA-0F76-44B9-A643-007190C5E9CB}" srcOrd="0" destOrd="0" presId="urn:microsoft.com/office/officeart/2018/2/layout/IconLabelList"/>
    <dgm:cxn modelId="{4119B711-54F1-44D5-90D3-D76A4590A244}" type="presParOf" srcId="{4382B7EA-0F76-44B9-A643-007190C5E9CB}" destId="{43CF0468-620D-47F5-A09C-36C25E68D7B5}" srcOrd="0" destOrd="0" presId="urn:microsoft.com/office/officeart/2018/2/layout/IconLabelList"/>
    <dgm:cxn modelId="{C7450BD5-BAC8-4127-A68B-922E904C2628}" type="presParOf" srcId="{43CF0468-620D-47F5-A09C-36C25E68D7B5}" destId="{C392690C-2C9F-44DF-AB0D-999FC6388A0D}" srcOrd="0" destOrd="0" presId="urn:microsoft.com/office/officeart/2018/2/layout/IconLabelList"/>
    <dgm:cxn modelId="{A8125A12-C02C-4086-ABF2-BE34E70BDA79}" type="presParOf" srcId="{43CF0468-620D-47F5-A09C-36C25E68D7B5}" destId="{A060F0E2-3DFB-4CF0-A3AA-195738FE912B}" srcOrd="1" destOrd="0" presId="urn:microsoft.com/office/officeart/2018/2/layout/IconLabelList"/>
    <dgm:cxn modelId="{5E3FA173-A782-4F98-8199-160F54E91A1E}" type="presParOf" srcId="{43CF0468-620D-47F5-A09C-36C25E68D7B5}" destId="{B3B96A40-8A99-43D6-9BB2-BC89B8DC31F5}" srcOrd="2" destOrd="0" presId="urn:microsoft.com/office/officeart/2018/2/layout/IconLabelList"/>
    <dgm:cxn modelId="{29708188-FF44-4518-8934-2567F4826758}" type="presParOf" srcId="{4382B7EA-0F76-44B9-A643-007190C5E9CB}" destId="{EB8CC6CF-3F29-4A86-BCA2-98887186EBDA}" srcOrd="1" destOrd="0" presId="urn:microsoft.com/office/officeart/2018/2/layout/IconLabelList"/>
    <dgm:cxn modelId="{29390C93-560A-4209-8FE9-98680F3F8591}" type="presParOf" srcId="{4382B7EA-0F76-44B9-A643-007190C5E9CB}" destId="{3BCAF0C1-11C3-4C28-8F86-0FB32D131B9C}" srcOrd="2" destOrd="0" presId="urn:microsoft.com/office/officeart/2018/2/layout/IconLabelList"/>
    <dgm:cxn modelId="{02930FDE-88ED-480D-9AE6-67BAA65FEAD3}" type="presParOf" srcId="{3BCAF0C1-11C3-4C28-8F86-0FB32D131B9C}" destId="{8A5A9B35-B032-4219-A97B-38FC115404C0}" srcOrd="0" destOrd="0" presId="urn:microsoft.com/office/officeart/2018/2/layout/IconLabelList"/>
    <dgm:cxn modelId="{60E4E02F-BC3F-40AC-B90E-14C3073B5381}" type="presParOf" srcId="{3BCAF0C1-11C3-4C28-8F86-0FB32D131B9C}" destId="{53E376E1-A03E-4607-A71A-9AC337DDAF86}" srcOrd="1" destOrd="0" presId="urn:microsoft.com/office/officeart/2018/2/layout/IconLabelList"/>
    <dgm:cxn modelId="{9599BC8A-9401-495D-A5B5-6F0AF66866C1}" type="presParOf" srcId="{3BCAF0C1-11C3-4C28-8F86-0FB32D131B9C}" destId="{EAD7D1E9-1857-4DFF-8928-B4275D00123F}" srcOrd="2" destOrd="0" presId="urn:microsoft.com/office/officeart/2018/2/layout/IconLabelList"/>
    <dgm:cxn modelId="{60D53AA6-F59B-49F8-AF20-7531CB02A577}" type="presParOf" srcId="{4382B7EA-0F76-44B9-A643-007190C5E9CB}" destId="{E5E2D816-044C-45D0-9A86-24A4E1793151}" srcOrd="3" destOrd="0" presId="urn:microsoft.com/office/officeart/2018/2/layout/IconLabelList"/>
    <dgm:cxn modelId="{F4AC1E4A-5641-42EF-9693-FAAEA3567F2F}" type="presParOf" srcId="{4382B7EA-0F76-44B9-A643-007190C5E9CB}" destId="{341FCAED-605A-49DD-9238-510A773488F8}" srcOrd="4" destOrd="0" presId="urn:microsoft.com/office/officeart/2018/2/layout/IconLabelList"/>
    <dgm:cxn modelId="{8962E1F3-137A-4936-93E2-04EEB34E65C0}" type="presParOf" srcId="{341FCAED-605A-49DD-9238-510A773488F8}" destId="{10950298-1CC3-47B6-8149-F791130DC9FD}" srcOrd="0" destOrd="0" presId="urn:microsoft.com/office/officeart/2018/2/layout/IconLabelList"/>
    <dgm:cxn modelId="{38C5261B-A9FC-4A21-A676-94893EA8A24B}" type="presParOf" srcId="{341FCAED-605A-49DD-9238-510A773488F8}" destId="{4F4B3B07-2188-4B2E-A864-9D091021AB03}" srcOrd="1" destOrd="0" presId="urn:microsoft.com/office/officeart/2018/2/layout/IconLabelList"/>
    <dgm:cxn modelId="{7F059A02-013F-4D3F-824E-F06F2C8A2EE9}" type="presParOf" srcId="{341FCAED-605A-49DD-9238-510A773488F8}" destId="{AB17D028-1E19-479A-B578-ABA238B615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1F2E98-B0EF-494B-B8F1-FB7CAD0C1E7F}" type="doc">
      <dgm:prSet loTypeId="urn:microsoft.com/office/officeart/2008/layout/LinedList" loCatId="list" qsTypeId="urn:microsoft.com/office/officeart/2005/8/quickstyle/simple1" qsCatId="simple" csTypeId="urn:microsoft.com/office/officeart/2018/5/colors/Iconchunking_neutralbg_colorful1" csCatId="colorful" phldr="1"/>
      <dgm:spPr/>
      <dgm:t>
        <a:bodyPr/>
        <a:lstStyle/>
        <a:p>
          <a:endParaRPr lang="en-US"/>
        </a:p>
      </dgm:t>
    </dgm:pt>
    <dgm:pt modelId="{29055F6C-253E-4A4C-9AEF-DCC7D0443C59}">
      <dgm:prSet/>
      <dgm:spPr/>
      <dgm:t>
        <a:bodyPr/>
        <a:lstStyle/>
        <a:p>
          <a:r>
            <a:rPr lang="en-IN" dirty="0"/>
            <a:t>Singapore</a:t>
          </a:r>
          <a:endParaRPr lang="en-US" dirty="0"/>
        </a:p>
      </dgm:t>
    </dgm:pt>
    <dgm:pt modelId="{8EB88271-DF61-4456-B743-7B5878258715}" type="parTrans" cxnId="{58777746-8409-4F97-8A99-8ACC7B95F398}">
      <dgm:prSet/>
      <dgm:spPr/>
      <dgm:t>
        <a:bodyPr/>
        <a:lstStyle/>
        <a:p>
          <a:endParaRPr lang="en-US"/>
        </a:p>
      </dgm:t>
    </dgm:pt>
    <dgm:pt modelId="{139B70A5-2963-46D7-8DB8-FE7ADA5F3F1E}" type="sibTrans" cxnId="{58777746-8409-4F97-8A99-8ACC7B95F398}">
      <dgm:prSet/>
      <dgm:spPr/>
      <dgm:t>
        <a:bodyPr/>
        <a:lstStyle/>
        <a:p>
          <a:endParaRPr lang="en-US"/>
        </a:p>
      </dgm:t>
    </dgm:pt>
    <dgm:pt modelId="{2E5B635E-DE1A-4157-8018-D136AE047E1F}">
      <dgm:prSet/>
      <dgm:spPr/>
      <dgm:t>
        <a:bodyPr/>
        <a:lstStyle/>
        <a:p>
          <a:r>
            <a:rPr lang="en-IN" b="0" i="0" dirty="0"/>
            <a:t>Middleton Beach</a:t>
          </a:r>
          <a:endParaRPr lang="en-US" dirty="0"/>
        </a:p>
      </dgm:t>
    </dgm:pt>
    <dgm:pt modelId="{41438377-19E5-4A99-9B5B-17EDBD0B9501}" type="parTrans" cxnId="{AC16488C-B840-450E-AA11-EDE7B0D218AA}">
      <dgm:prSet/>
      <dgm:spPr/>
      <dgm:t>
        <a:bodyPr/>
        <a:lstStyle/>
        <a:p>
          <a:endParaRPr lang="en-US"/>
        </a:p>
      </dgm:t>
    </dgm:pt>
    <dgm:pt modelId="{5B77308B-67DC-4981-AB5A-E1745A282A7F}" type="sibTrans" cxnId="{AC16488C-B840-450E-AA11-EDE7B0D218AA}">
      <dgm:prSet/>
      <dgm:spPr/>
      <dgm:t>
        <a:bodyPr/>
        <a:lstStyle/>
        <a:p>
          <a:endParaRPr lang="en-US"/>
        </a:p>
      </dgm:t>
    </dgm:pt>
    <dgm:pt modelId="{A35045DD-35FB-4609-9EC3-B36154A731F1}">
      <dgm:prSet/>
      <dgm:spPr/>
      <dgm:t>
        <a:bodyPr/>
        <a:lstStyle/>
        <a:p>
          <a:r>
            <a:rPr lang="en-IN" dirty="0"/>
            <a:t>Chatham-Kent</a:t>
          </a:r>
          <a:endParaRPr lang="en-US" dirty="0"/>
        </a:p>
      </dgm:t>
    </dgm:pt>
    <dgm:pt modelId="{68E2E8AC-AC76-44F6-A887-F0A3080B915E}" type="parTrans" cxnId="{5194FDA5-32E0-4D8D-BB81-8074103B3C60}">
      <dgm:prSet/>
      <dgm:spPr/>
      <dgm:t>
        <a:bodyPr/>
        <a:lstStyle/>
        <a:p>
          <a:endParaRPr lang="en-US"/>
        </a:p>
      </dgm:t>
    </dgm:pt>
    <dgm:pt modelId="{E00983F9-EC5F-4CDF-8D59-12ABEBC73CF6}" type="sibTrans" cxnId="{5194FDA5-32E0-4D8D-BB81-8074103B3C60}">
      <dgm:prSet/>
      <dgm:spPr/>
      <dgm:t>
        <a:bodyPr/>
        <a:lstStyle/>
        <a:p>
          <a:endParaRPr lang="en-US"/>
        </a:p>
      </dgm:t>
    </dgm:pt>
    <dgm:pt modelId="{142874F5-77FA-450D-AF57-B76FDC125402}" type="pres">
      <dgm:prSet presAssocID="{E81F2E98-B0EF-494B-B8F1-FB7CAD0C1E7F}" presName="vert0" presStyleCnt="0">
        <dgm:presLayoutVars>
          <dgm:dir/>
          <dgm:animOne val="branch"/>
          <dgm:animLvl val="lvl"/>
        </dgm:presLayoutVars>
      </dgm:prSet>
      <dgm:spPr/>
    </dgm:pt>
    <dgm:pt modelId="{B9271213-6651-4B00-9283-1657523EEB2C}" type="pres">
      <dgm:prSet presAssocID="{29055F6C-253E-4A4C-9AEF-DCC7D0443C59}" presName="thickLine" presStyleLbl="alignNode1" presStyleIdx="0" presStyleCnt="3"/>
      <dgm:spPr/>
    </dgm:pt>
    <dgm:pt modelId="{BDBE5597-3A57-4F51-8AB3-97B4087A4EB6}" type="pres">
      <dgm:prSet presAssocID="{29055F6C-253E-4A4C-9AEF-DCC7D0443C59}" presName="horz1" presStyleCnt="0"/>
      <dgm:spPr/>
    </dgm:pt>
    <dgm:pt modelId="{D284A8F5-DC08-42D6-A0D9-5214080F4FF4}" type="pres">
      <dgm:prSet presAssocID="{29055F6C-253E-4A4C-9AEF-DCC7D0443C59}" presName="tx1" presStyleLbl="revTx" presStyleIdx="0" presStyleCnt="3"/>
      <dgm:spPr/>
    </dgm:pt>
    <dgm:pt modelId="{43CB691E-C422-4B8B-AF0B-AF7846899081}" type="pres">
      <dgm:prSet presAssocID="{29055F6C-253E-4A4C-9AEF-DCC7D0443C59}" presName="vert1" presStyleCnt="0"/>
      <dgm:spPr/>
    </dgm:pt>
    <dgm:pt modelId="{6CC4C0B4-9A54-4FA2-A9F4-4278DC148115}" type="pres">
      <dgm:prSet presAssocID="{2E5B635E-DE1A-4157-8018-D136AE047E1F}" presName="thickLine" presStyleLbl="alignNode1" presStyleIdx="1" presStyleCnt="3"/>
      <dgm:spPr/>
    </dgm:pt>
    <dgm:pt modelId="{A262E12C-379C-4849-9815-26E8688C6CAB}" type="pres">
      <dgm:prSet presAssocID="{2E5B635E-DE1A-4157-8018-D136AE047E1F}" presName="horz1" presStyleCnt="0"/>
      <dgm:spPr/>
    </dgm:pt>
    <dgm:pt modelId="{998F5549-9FF1-4D65-B198-15773DA26BFF}" type="pres">
      <dgm:prSet presAssocID="{2E5B635E-DE1A-4157-8018-D136AE047E1F}" presName="tx1" presStyleLbl="revTx" presStyleIdx="1" presStyleCnt="3"/>
      <dgm:spPr/>
    </dgm:pt>
    <dgm:pt modelId="{8B88D9F0-EE23-4546-84BD-0F0BFA0516F8}" type="pres">
      <dgm:prSet presAssocID="{2E5B635E-DE1A-4157-8018-D136AE047E1F}" presName="vert1" presStyleCnt="0"/>
      <dgm:spPr/>
    </dgm:pt>
    <dgm:pt modelId="{3B4206D4-A04C-43D0-9D48-35014C128DDA}" type="pres">
      <dgm:prSet presAssocID="{A35045DD-35FB-4609-9EC3-B36154A731F1}" presName="thickLine" presStyleLbl="alignNode1" presStyleIdx="2" presStyleCnt="3"/>
      <dgm:spPr/>
    </dgm:pt>
    <dgm:pt modelId="{9A62F905-5BE6-42D2-8DAF-4EDF43B30AE5}" type="pres">
      <dgm:prSet presAssocID="{A35045DD-35FB-4609-9EC3-B36154A731F1}" presName="horz1" presStyleCnt="0"/>
      <dgm:spPr/>
    </dgm:pt>
    <dgm:pt modelId="{89C41618-DE46-482F-BC87-0D11B9303D03}" type="pres">
      <dgm:prSet presAssocID="{A35045DD-35FB-4609-9EC3-B36154A731F1}" presName="tx1" presStyleLbl="revTx" presStyleIdx="2" presStyleCnt="3"/>
      <dgm:spPr/>
    </dgm:pt>
    <dgm:pt modelId="{ACD84656-1631-4D2D-8F74-85F3C531B888}" type="pres">
      <dgm:prSet presAssocID="{A35045DD-35FB-4609-9EC3-B36154A731F1}" presName="vert1" presStyleCnt="0"/>
      <dgm:spPr/>
    </dgm:pt>
  </dgm:ptLst>
  <dgm:cxnLst>
    <dgm:cxn modelId="{43D75F46-1559-48D4-8E94-75A9C92396CB}" type="presOf" srcId="{E81F2E98-B0EF-494B-B8F1-FB7CAD0C1E7F}" destId="{142874F5-77FA-450D-AF57-B76FDC125402}" srcOrd="0" destOrd="0" presId="urn:microsoft.com/office/officeart/2008/layout/LinedList"/>
    <dgm:cxn modelId="{58777746-8409-4F97-8A99-8ACC7B95F398}" srcId="{E81F2E98-B0EF-494B-B8F1-FB7CAD0C1E7F}" destId="{29055F6C-253E-4A4C-9AEF-DCC7D0443C59}" srcOrd="0" destOrd="0" parTransId="{8EB88271-DF61-4456-B743-7B5878258715}" sibTransId="{139B70A5-2963-46D7-8DB8-FE7ADA5F3F1E}"/>
    <dgm:cxn modelId="{0662FA46-20A4-4FB7-B83B-6AE1C6B5C0C9}" type="presOf" srcId="{A35045DD-35FB-4609-9EC3-B36154A731F1}" destId="{89C41618-DE46-482F-BC87-0D11B9303D03}" srcOrd="0" destOrd="0" presId="urn:microsoft.com/office/officeart/2008/layout/LinedList"/>
    <dgm:cxn modelId="{F083F676-D5AC-4177-99EA-1C5BD74D2665}" type="presOf" srcId="{2E5B635E-DE1A-4157-8018-D136AE047E1F}" destId="{998F5549-9FF1-4D65-B198-15773DA26BFF}" srcOrd="0" destOrd="0" presId="urn:microsoft.com/office/officeart/2008/layout/LinedList"/>
    <dgm:cxn modelId="{C2C00B7A-7822-4A20-80B2-11B7EE32ACA7}" type="presOf" srcId="{29055F6C-253E-4A4C-9AEF-DCC7D0443C59}" destId="{D284A8F5-DC08-42D6-A0D9-5214080F4FF4}" srcOrd="0" destOrd="0" presId="urn:microsoft.com/office/officeart/2008/layout/LinedList"/>
    <dgm:cxn modelId="{AC16488C-B840-450E-AA11-EDE7B0D218AA}" srcId="{E81F2E98-B0EF-494B-B8F1-FB7CAD0C1E7F}" destId="{2E5B635E-DE1A-4157-8018-D136AE047E1F}" srcOrd="1" destOrd="0" parTransId="{41438377-19E5-4A99-9B5B-17EDBD0B9501}" sibTransId="{5B77308B-67DC-4981-AB5A-E1745A282A7F}"/>
    <dgm:cxn modelId="{5194FDA5-32E0-4D8D-BB81-8074103B3C60}" srcId="{E81F2E98-B0EF-494B-B8F1-FB7CAD0C1E7F}" destId="{A35045DD-35FB-4609-9EC3-B36154A731F1}" srcOrd="2" destOrd="0" parTransId="{68E2E8AC-AC76-44F6-A887-F0A3080B915E}" sibTransId="{E00983F9-EC5F-4CDF-8D59-12ABEBC73CF6}"/>
    <dgm:cxn modelId="{F4AA4539-FCFB-41C6-ABEC-2B0ACF9E5F60}" type="presParOf" srcId="{142874F5-77FA-450D-AF57-B76FDC125402}" destId="{B9271213-6651-4B00-9283-1657523EEB2C}" srcOrd="0" destOrd="0" presId="urn:microsoft.com/office/officeart/2008/layout/LinedList"/>
    <dgm:cxn modelId="{7D1079E4-2D50-4474-A9A8-F949F315F400}" type="presParOf" srcId="{142874F5-77FA-450D-AF57-B76FDC125402}" destId="{BDBE5597-3A57-4F51-8AB3-97B4087A4EB6}" srcOrd="1" destOrd="0" presId="urn:microsoft.com/office/officeart/2008/layout/LinedList"/>
    <dgm:cxn modelId="{60E3429E-B0D9-4962-A521-54E7A17A9369}" type="presParOf" srcId="{BDBE5597-3A57-4F51-8AB3-97B4087A4EB6}" destId="{D284A8F5-DC08-42D6-A0D9-5214080F4FF4}" srcOrd="0" destOrd="0" presId="urn:microsoft.com/office/officeart/2008/layout/LinedList"/>
    <dgm:cxn modelId="{EC714C27-8713-426B-87FD-1F633CCEE7F7}" type="presParOf" srcId="{BDBE5597-3A57-4F51-8AB3-97B4087A4EB6}" destId="{43CB691E-C422-4B8B-AF0B-AF7846899081}" srcOrd="1" destOrd="0" presId="urn:microsoft.com/office/officeart/2008/layout/LinedList"/>
    <dgm:cxn modelId="{79F22CDD-CD30-4615-A88C-260190FF0B9F}" type="presParOf" srcId="{142874F5-77FA-450D-AF57-B76FDC125402}" destId="{6CC4C0B4-9A54-4FA2-A9F4-4278DC148115}" srcOrd="2" destOrd="0" presId="urn:microsoft.com/office/officeart/2008/layout/LinedList"/>
    <dgm:cxn modelId="{9F098935-A67B-4F77-92BD-00C371F95B01}" type="presParOf" srcId="{142874F5-77FA-450D-AF57-B76FDC125402}" destId="{A262E12C-379C-4849-9815-26E8688C6CAB}" srcOrd="3" destOrd="0" presId="urn:microsoft.com/office/officeart/2008/layout/LinedList"/>
    <dgm:cxn modelId="{A020B9B9-0AB8-4D40-9270-9483C0E8C6DB}" type="presParOf" srcId="{A262E12C-379C-4849-9815-26E8688C6CAB}" destId="{998F5549-9FF1-4D65-B198-15773DA26BFF}" srcOrd="0" destOrd="0" presId="urn:microsoft.com/office/officeart/2008/layout/LinedList"/>
    <dgm:cxn modelId="{8E7970B0-9B1A-4EBE-9B01-CF457D648E34}" type="presParOf" srcId="{A262E12C-379C-4849-9815-26E8688C6CAB}" destId="{8B88D9F0-EE23-4546-84BD-0F0BFA0516F8}" srcOrd="1" destOrd="0" presId="urn:microsoft.com/office/officeart/2008/layout/LinedList"/>
    <dgm:cxn modelId="{DFFD9D66-BDA4-4837-88EF-B9E8F7A0CE3B}" type="presParOf" srcId="{142874F5-77FA-450D-AF57-B76FDC125402}" destId="{3B4206D4-A04C-43D0-9D48-35014C128DDA}" srcOrd="4" destOrd="0" presId="urn:microsoft.com/office/officeart/2008/layout/LinedList"/>
    <dgm:cxn modelId="{31E6683E-34BA-4607-A565-3F11E2E05CD3}" type="presParOf" srcId="{142874F5-77FA-450D-AF57-B76FDC125402}" destId="{9A62F905-5BE6-42D2-8DAF-4EDF43B30AE5}" srcOrd="5" destOrd="0" presId="urn:microsoft.com/office/officeart/2008/layout/LinedList"/>
    <dgm:cxn modelId="{12D139D7-3C81-4A49-A40D-057F593F61DE}" type="presParOf" srcId="{9A62F905-5BE6-42D2-8DAF-4EDF43B30AE5}" destId="{89C41618-DE46-482F-BC87-0D11B9303D03}" srcOrd="0" destOrd="0" presId="urn:microsoft.com/office/officeart/2008/layout/LinedList"/>
    <dgm:cxn modelId="{4C262657-AB9F-4F96-9118-99A6BA888F24}" type="presParOf" srcId="{9A62F905-5BE6-42D2-8DAF-4EDF43B30AE5}" destId="{ACD84656-1631-4D2D-8F74-85F3C531B88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1F2E98-B0EF-494B-B8F1-FB7CAD0C1E7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055F6C-253E-4A4C-9AEF-DCC7D0443C59}">
      <dgm:prSet/>
      <dgm:spPr/>
      <dgm:t>
        <a:bodyPr/>
        <a:lstStyle/>
        <a:p>
          <a:pPr>
            <a:lnSpc>
              <a:spcPct val="100000"/>
            </a:lnSpc>
          </a:pPr>
          <a:r>
            <a:rPr lang="en-US"/>
            <a:t>Canada</a:t>
          </a:r>
        </a:p>
      </dgm:t>
    </dgm:pt>
    <dgm:pt modelId="{8EB88271-DF61-4456-B743-7B5878258715}" type="parTrans" cxnId="{58777746-8409-4F97-8A99-8ACC7B95F398}">
      <dgm:prSet/>
      <dgm:spPr/>
      <dgm:t>
        <a:bodyPr/>
        <a:lstStyle/>
        <a:p>
          <a:endParaRPr lang="en-US"/>
        </a:p>
      </dgm:t>
    </dgm:pt>
    <dgm:pt modelId="{139B70A5-2963-46D7-8DB8-FE7ADA5F3F1E}" type="sibTrans" cxnId="{58777746-8409-4F97-8A99-8ACC7B95F398}">
      <dgm:prSet/>
      <dgm:spPr/>
      <dgm:t>
        <a:bodyPr/>
        <a:lstStyle/>
        <a:p>
          <a:endParaRPr lang="en-US"/>
        </a:p>
      </dgm:t>
    </dgm:pt>
    <dgm:pt modelId="{2E5B635E-DE1A-4157-8018-D136AE047E1F}">
      <dgm:prSet/>
      <dgm:spPr/>
      <dgm:t>
        <a:bodyPr/>
        <a:lstStyle/>
        <a:p>
          <a:pPr>
            <a:lnSpc>
              <a:spcPct val="100000"/>
            </a:lnSpc>
          </a:pPr>
          <a:r>
            <a:rPr lang="en-US" b="0" i="0"/>
            <a:t>Singapore</a:t>
          </a:r>
          <a:endParaRPr lang="en-US"/>
        </a:p>
      </dgm:t>
    </dgm:pt>
    <dgm:pt modelId="{41438377-19E5-4A99-9B5B-17EDBD0B9501}" type="parTrans" cxnId="{AC16488C-B840-450E-AA11-EDE7B0D218AA}">
      <dgm:prSet/>
      <dgm:spPr/>
      <dgm:t>
        <a:bodyPr/>
        <a:lstStyle/>
        <a:p>
          <a:endParaRPr lang="en-US"/>
        </a:p>
      </dgm:t>
    </dgm:pt>
    <dgm:pt modelId="{5B77308B-67DC-4981-AB5A-E1745A282A7F}" type="sibTrans" cxnId="{AC16488C-B840-450E-AA11-EDE7B0D218AA}">
      <dgm:prSet/>
      <dgm:spPr/>
      <dgm:t>
        <a:bodyPr/>
        <a:lstStyle/>
        <a:p>
          <a:endParaRPr lang="en-US"/>
        </a:p>
      </dgm:t>
    </dgm:pt>
    <dgm:pt modelId="{A35045DD-35FB-4609-9EC3-B36154A731F1}">
      <dgm:prSet/>
      <dgm:spPr/>
      <dgm:t>
        <a:bodyPr/>
        <a:lstStyle/>
        <a:p>
          <a:pPr>
            <a:lnSpc>
              <a:spcPct val="100000"/>
            </a:lnSpc>
          </a:pPr>
          <a:r>
            <a:rPr lang="en-US"/>
            <a:t>Australia</a:t>
          </a:r>
        </a:p>
      </dgm:t>
    </dgm:pt>
    <dgm:pt modelId="{68E2E8AC-AC76-44F6-A887-F0A3080B915E}" type="parTrans" cxnId="{5194FDA5-32E0-4D8D-BB81-8074103B3C60}">
      <dgm:prSet/>
      <dgm:spPr/>
      <dgm:t>
        <a:bodyPr/>
        <a:lstStyle/>
        <a:p>
          <a:endParaRPr lang="en-US"/>
        </a:p>
      </dgm:t>
    </dgm:pt>
    <dgm:pt modelId="{E00983F9-EC5F-4CDF-8D59-12ABEBC73CF6}" type="sibTrans" cxnId="{5194FDA5-32E0-4D8D-BB81-8074103B3C60}">
      <dgm:prSet/>
      <dgm:spPr/>
      <dgm:t>
        <a:bodyPr/>
        <a:lstStyle/>
        <a:p>
          <a:endParaRPr lang="en-US"/>
        </a:p>
      </dgm:t>
    </dgm:pt>
    <dgm:pt modelId="{78CAD7B8-FA97-4778-96A4-9231B78A3CAE}" type="pres">
      <dgm:prSet presAssocID="{E81F2E98-B0EF-494B-B8F1-FB7CAD0C1E7F}" presName="root" presStyleCnt="0">
        <dgm:presLayoutVars>
          <dgm:dir/>
          <dgm:resizeHandles val="exact"/>
        </dgm:presLayoutVars>
      </dgm:prSet>
      <dgm:spPr/>
    </dgm:pt>
    <dgm:pt modelId="{4569D90F-72A5-455D-B21B-2B7B1A6FD70F}" type="pres">
      <dgm:prSet presAssocID="{29055F6C-253E-4A4C-9AEF-DCC7D0443C59}" presName="compNode" presStyleCnt="0"/>
      <dgm:spPr/>
    </dgm:pt>
    <dgm:pt modelId="{B8F3FA4F-2797-4A53-B9A4-263D427CC77C}" type="pres">
      <dgm:prSet presAssocID="{29055F6C-253E-4A4C-9AEF-DCC7D0443C59}" presName="iconRect" presStyleLbl="node1" presStyleIdx="0" presStyleCnt="3" custScaleX="141659"/>
      <dgm:spPr>
        <a:blipFill>
          <a:blip xmlns:r="http://schemas.openxmlformats.org/officeDocument/2006/relationships" r:embed="rId1">
            <a:extLst>
              <a:ext uri="{28A0092B-C50C-407E-A947-70E740481C1C}">
                <a14:useLocalDpi xmlns:a14="http://schemas.microsoft.com/office/drawing/2010/main" val="0"/>
              </a:ext>
            </a:extLst>
          </a:blip>
          <a:srcRect/>
          <a:stretch>
            <a:fillRect l="-37000" r="-37000"/>
          </a:stretch>
        </a:blipFill>
      </dgm:spPr>
    </dgm:pt>
    <dgm:pt modelId="{A0AE13BC-A4E3-47D8-9A31-AF44BABA9F05}" type="pres">
      <dgm:prSet presAssocID="{29055F6C-253E-4A4C-9AEF-DCC7D0443C59}" presName="spaceRect" presStyleCnt="0"/>
      <dgm:spPr/>
    </dgm:pt>
    <dgm:pt modelId="{D1EF1854-A007-48C0-85C5-F5796B593DB9}" type="pres">
      <dgm:prSet presAssocID="{29055F6C-253E-4A4C-9AEF-DCC7D0443C59}" presName="textRect" presStyleLbl="revTx" presStyleIdx="0" presStyleCnt="3">
        <dgm:presLayoutVars>
          <dgm:chMax val="1"/>
          <dgm:chPref val="1"/>
        </dgm:presLayoutVars>
      </dgm:prSet>
      <dgm:spPr/>
    </dgm:pt>
    <dgm:pt modelId="{21DDAD66-AC34-46E0-8F55-E5A7CFE7461C}" type="pres">
      <dgm:prSet presAssocID="{139B70A5-2963-46D7-8DB8-FE7ADA5F3F1E}" presName="sibTrans" presStyleCnt="0"/>
      <dgm:spPr/>
    </dgm:pt>
    <dgm:pt modelId="{FA1776DB-0E83-48E2-8C92-EE766D5FC9B2}" type="pres">
      <dgm:prSet presAssocID="{2E5B635E-DE1A-4157-8018-D136AE047E1F}" presName="compNode" presStyleCnt="0"/>
      <dgm:spPr/>
    </dgm:pt>
    <dgm:pt modelId="{ABF93D08-7603-474D-9CA0-4AC6BA5A1690}" type="pres">
      <dgm:prSet presAssocID="{2E5B635E-DE1A-4157-8018-D136AE047E1F}" presName="iconRect" presStyleLbl="node1" presStyleIdx="1" presStyleCnt="3" custScaleX="157995"/>
      <dgm:spPr>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dgm:spPr>
    </dgm:pt>
    <dgm:pt modelId="{794D465B-D53F-4F8D-9849-4BC06EF131D5}" type="pres">
      <dgm:prSet presAssocID="{2E5B635E-DE1A-4157-8018-D136AE047E1F}" presName="spaceRect" presStyleCnt="0"/>
      <dgm:spPr/>
    </dgm:pt>
    <dgm:pt modelId="{4F78FD1A-41B0-48BC-989F-C8AB8B835057}" type="pres">
      <dgm:prSet presAssocID="{2E5B635E-DE1A-4157-8018-D136AE047E1F}" presName="textRect" presStyleLbl="revTx" presStyleIdx="1" presStyleCnt="3">
        <dgm:presLayoutVars>
          <dgm:chMax val="1"/>
          <dgm:chPref val="1"/>
        </dgm:presLayoutVars>
      </dgm:prSet>
      <dgm:spPr/>
    </dgm:pt>
    <dgm:pt modelId="{788D0C11-AC2E-41B5-9468-1088D70045A8}" type="pres">
      <dgm:prSet presAssocID="{5B77308B-67DC-4981-AB5A-E1745A282A7F}" presName="sibTrans" presStyleCnt="0"/>
      <dgm:spPr/>
    </dgm:pt>
    <dgm:pt modelId="{89764BFD-283B-4506-89DD-3B0F9DDD1C8E}" type="pres">
      <dgm:prSet presAssocID="{A35045DD-35FB-4609-9EC3-B36154A731F1}" presName="compNode" presStyleCnt="0"/>
      <dgm:spPr/>
    </dgm:pt>
    <dgm:pt modelId="{1507A0B1-944D-4EBA-A770-CBCEE76B8727}" type="pres">
      <dgm:prSet presAssocID="{A35045DD-35FB-4609-9EC3-B36154A731F1}" presName="iconRect" presStyleLbl="node1" presStyleIdx="2" presStyleCnt="3" custScaleX="135555"/>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CCFF7F7D-A916-48CD-B92A-0FD36B7BED3A}" type="pres">
      <dgm:prSet presAssocID="{A35045DD-35FB-4609-9EC3-B36154A731F1}" presName="spaceRect" presStyleCnt="0"/>
      <dgm:spPr/>
    </dgm:pt>
    <dgm:pt modelId="{64D4B62A-F7B4-4645-8981-1B16EFECA87B}" type="pres">
      <dgm:prSet presAssocID="{A35045DD-35FB-4609-9EC3-B36154A731F1}" presName="textRect" presStyleLbl="revTx" presStyleIdx="2" presStyleCnt="3">
        <dgm:presLayoutVars>
          <dgm:chMax val="1"/>
          <dgm:chPref val="1"/>
        </dgm:presLayoutVars>
      </dgm:prSet>
      <dgm:spPr/>
    </dgm:pt>
  </dgm:ptLst>
  <dgm:cxnLst>
    <dgm:cxn modelId="{B112531D-B1FA-4BEA-8D05-EFB950395B6A}" type="presOf" srcId="{E81F2E98-B0EF-494B-B8F1-FB7CAD0C1E7F}" destId="{78CAD7B8-FA97-4778-96A4-9231B78A3CAE}" srcOrd="0" destOrd="0" presId="urn:microsoft.com/office/officeart/2018/2/layout/IconLabelList"/>
    <dgm:cxn modelId="{58777746-8409-4F97-8A99-8ACC7B95F398}" srcId="{E81F2E98-B0EF-494B-B8F1-FB7CAD0C1E7F}" destId="{29055F6C-253E-4A4C-9AEF-DCC7D0443C59}" srcOrd="0" destOrd="0" parTransId="{8EB88271-DF61-4456-B743-7B5878258715}" sibTransId="{139B70A5-2963-46D7-8DB8-FE7ADA5F3F1E}"/>
    <dgm:cxn modelId="{4B940157-3B55-4057-B261-4DC229D5BF21}" type="presOf" srcId="{A35045DD-35FB-4609-9EC3-B36154A731F1}" destId="{64D4B62A-F7B4-4645-8981-1B16EFECA87B}" srcOrd="0" destOrd="0" presId="urn:microsoft.com/office/officeart/2018/2/layout/IconLabelList"/>
    <dgm:cxn modelId="{AC16488C-B840-450E-AA11-EDE7B0D218AA}" srcId="{E81F2E98-B0EF-494B-B8F1-FB7CAD0C1E7F}" destId="{2E5B635E-DE1A-4157-8018-D136AE047E1F}" srcOrd="1" destOrd="0" parTransId="{41438377-19E5-4A99-9B5B-17EDBD0B9501}" sibTransId="{5B77308B-67DC-4981-AB5A-E1745A282A7F}"/>
    <dgm:cxn modelId="{5194FDA5-32E0-4D8D-BB81-8074103B3C60}" srcId="{E81F2E98-B0EF-494B-B8F1-FB7CAD0C1E7F}" destId="{A35045DD-35FB-4609-9EC3-B36154A731F1}" srcOrd="2" destOrd="0" parTransId="{68E2E8AC-AC76-44F6-A887-F0A3080B915E}" sibTransId="{E00983F9-EC5F-4CDF-8D59-12ABEBC73CF6}"/>
    <dgm:cxn modelId="{D627ECAE-8336-48F1-B8CA-91F570B563EF}" type="presOf" srcId="{29055F6C-253E-4A4C-9AEF-DCC7D0443C59}" destId="{D1EF1854-A007-48C0-85C5-F5796B593DB9}" srcOrd="0" destOrd="0" presId="urn:microsoft.com/office/officeart/2018/2/layout/IconLabelList"/>
    <dgm:cxn modelId="{8C59E5CF-9C94-4627-B8F8-1C04394C2CBC}" type="presOf" srcId="{2E5B635E-DE1A-4157-8018-D136AE047E1F}" destId="{4F78FD1A-41B0-48BC-989F-C8AB8B835057}" srcOrd="0" destOrd="0" presId="urn:microsoft.com/office/officeart/2018/2/layout/IconLabelList"/>
    <dgm:cxn modelId="{FF5DEEDE-0532-4322-8D24-45EA2BFBC8A1}" type="presParOf" srcId="{78CAD7B8-FA97-4778-96A4-9231B78A3CAE}" destId="{4569D90F-72A5-455D-B21B-2B7B1A6FD70F}" srcOrd="0" destOrd="0" presId="urn:microsoft.com/office/officeart/2018/2/layout/IconLabelList"/>
    <dgm:cxn modelId="{50B1CD66-3DD4-44DD-8E01-B19EA08316B5}" type="presParOf" srcId="{4569D90F-72A5-455D-B21B-2B7B1A6FD70F}" destId="{B8F3FA4F-2797-4A53-B9A4-263D427CC77C}" srcOrd="0" destOrd="0" presId="urn:microsoft.com/office/officeart/2018/2/layout/IconLabelList"/>
    <dgm:cxn modelId="{11B6AB91-5EA7-4839-95A8-38288108B280}" type="presParOf" srcId="{4569D90F-72A5-455D-B21B-2B7B1A6FD70F}" destId="{A0AE13BC-A4E3-47D8-9A31-AF44BABA9F05}" srcOrd="1" destOrd="0" presId="urn:microsoft.com/office/officeart/2018/2/layout/IconLabelList"/>
    <dgm:cxn modelId="{F7C0B483-DCEE-47C7-8F44-7038A1950DE2}" type="presParOf" srcId="{4569D90F-72A5-455D-B21B-2B7B1A6FD70F}" destId="{D1EF1854-A007-48C0-85C5-F5796B593DB9}" srcOrd="2" destOrd="0" presId="urn:microsoft.com/office/officeart/2018/2/layout/IconLabelList"/>
    <dgm:cxn modelId="{91519BC9-B950-4681-8CEB-C0A21AA33EA0}" type="presParOf" srcId="{78CAD7B8-FA97-4778-96A4-9231B78A3CAE}" destId="{21DDAD66-AC34-46E0-8F55-E5A7CFE7461C}" srcOrd="1" destOrd="0" presId="urn:microsoft.com/office/officeart/2018/2/layout/IconLabelList"/>
    <dgm:cxn modelId="{2537CCA1-17EC-49B1-9FAF-77002E45F40C}" type="presParOf" srcId="{78CAD7B8-FA97-4778-96A4-9231B78A3CAE}" destId="{FA1776DB-0E83-48E2-8C92-EE766D5FC9B2}" srcOrd="2" destOrd="0" presId="urn:microsoft.com/office/officeart/2018/2/layout/IconLabelList"/>
    <dgm:cxn modelId="{92E469D2-89BA-46EE-9878-5EBFFD84E068}" type="presParOf" srcId="{FA1776DB-0E83-48E2-8C92-EE766D5FC9B2}" destId="{ABF93D08-7603-474D-9CA0-4AC6BA5A1690}" srcOrd="0" destOrd="0" presId="urn:microsoft.com/office/officeart/2018/2/layout/IconLabelList"/>
    <dgm:cxn modelId="{9DBFEEB1-1A4C-4F29-BA4B-1597D947BF1E}" type="presParOf" srcId="{FA1776DB-0E83-48E2-8C92-EE766D5FC9B2}" destId="{794D465B-D53F-4F8D-9849-4BC06EF131D5}" srcOrd="1" destOrd="0" presId="urn:microsoft.com/office/officeart/2018/2/layout/IconLabelList"/>
    <dgm:cxn modelId="{50318710-AFA3-4432-BCC0-250E42B3EE4F}" type="presParOf" srcId="{FA1776DB-0E83-48E2-8C92-EE766D5FC9B2}" destId="{4F78FD1A-41B0-48BC-989F-C8AB8B835057}" srcOrd="2" destOrd="0" presId="urn:microsoft.com/office/officeart/2018/2/layout/IconLabelList"/>
    <dgm:cxn modelId="{150B6A2D-ED41-4573-9CFB-7ACC13AFD090}" type="presParOf" srcId="{78CAD7B8-FA97-4778-96A4-9231B78A3CAE}" destId="{788D0C11-AC2E-41B5-9468-1088D70045A8}" srcOrd="3" destOrd="0" presId="urn:microsoft.com/office/officeart/2018/2/layout/IconLabelList"/>
    <dgm:cxn modelId="{A9FAEF23-5C12-47E9-84C1-8E0BF6BCF19F}" type="presParOf" srcId="{78CAD7B8-FA97-4778-96A4-9231B78A3CAE}" destId="{89764BFD-283B-4506-89DD-3B0F9DDD1C8E}" srcOrd="4" destOrd="0" presId="urn:microsoft.com/office/officeart/2018/2/layout/IconLabelList"/>
    <dgm:cxn modelId="{E5EFF869-AE47-4478-A8E2-840CA98CD731}" type="presParOf" srcId="{89764BFD-283B-4506-89DD-3B0F9DDD1C8E}" destId="{1507A0B1-944D-4EBA-A770-CBCEE76B8727}" srcOrd="0" destOrd="0" presId="urn:microsoft.com/office/officeart/2018/2/layout/IconLabelList"/>
    <dgm:cxn modelId="{FB8A7FCA-35FE-4D87-AB6F-E3491BDABA68}" type="presParOf" srcId="{89764BFD-283B-4506-89DD-3B0F9DDD1C8E}" destId="{CCFF7F7D-A916-48CD-B92A-0FD36B7BED3A}" srcOrd="1" destOrd="0" presId="urn:microsoft.com/office/officeart/2018/2/layout/IconLabelList"/>
    <dgm:cxn modelId="{9C4C7F11-625F-4A2F-A768-A6E18101C7A7}" type="presParOf" srcId="{89764BFD-283B-4506-89DD-3B0F9DDD1C8E}" destId="{64D4B62A-F7B4-4645-8981-1B16EFECA87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2690C-2C9F-44DF-AB0D-999FC6388A0D}">
      <dsp:nvSpPr>
        <dsp:cNvPr id="0" name=""/>
        <dsp:cNvSpPr/>
      </dsp:nvSpPr>
      <dsp:spPr>
        <a:xfrm>
          <a:off x="704400" y="536991"/>
          <a:ext cx="881642" cy="881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96A40-8A99-43D6-9BB2-BC89B8DC31F5}">
      <dsp:nvSpPr>
        <dsp:cNvPr id="0" name=""/>
        <dsp:cNvSpPr/>
      </dsp:nvSpPr>
      <dsp:spPr>
        <a:xfrm>
          <a:off x="165618" y="1780388"/>
          <a:ext cx="1959205" cy="116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From the chart it is clearly visible that India &amp; USA have most number of restaurants.</a:t>
          </a:r>
        </a:p>
      </dsp:txBody>
      <dsp:txXfrm>
        <a:off x="165618" y="1780388"/>
        <a:ext cx="1959205" cy="1166484"/>
      </dsp:txXfrm>
    </dsp:sp>
    <dsp:sp modelId="{8A5A9B35-B032-4219-A97B-38FC115404C0}">
      <dsp:nvSpPr>
        <dsp:cNvPr id="0" name=""/>
        <dsp:cNvSpPr/>
      </dsp:nvSpPr>
      <dsp:spPr>
        <a:xfrm>
          <a:off x="3006466" y="536991"/>
          <a:ext cx="881642" cy="881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D7D1E9-1857-4DFF-8928-B4275D00123F}">
      <dsp:nvSpPr>
        <dsp:cNvPr id="0" name=""/>
        <dsp:cNvSpPr/>
      </dsp:nvSpPr>
      <dsp:spPr>
        <a:xfrm>
          <a:off x="2467685" y="1780388"/>
          <a:ext cx="1959205" cy="116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Higher number of restaurants will create more competition resulting a heavily cluttered market</a:t>
          </a:r>
          <a:r>
            <a:rPr lang="en-US" sz="1300" kern="1200" dirty="0"/>
            <a:t>.</a:t>
          </a:r>
        </a:p>
      </dsp:txBody>
      <dsp:txXfrm>
        <a:off x="2467685" y="1780388"/>
        <a:ext cx="1959205" cy="1166484"/>
      </dsp:txXfrm>
    </dsp:sp>
    <dsp:sp modelId="{10950298-1CC3-47B6-8149-F791130DC9FD}">
      <dsp:nvSpPr>
        <dsp:cNvPr id="0" name=""/>
        <dsp:cNvSpPr/>
      </dsp:nvSpPr>
      <dsp:spPr>
        <a:xfrm>
          <a:off x="5308533" y="536991"/>
          <a:ext cx="881642" cy="881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17D028-1E19-479A-B578-ABA238B6155F}">
      <dsp:nvSpPr>
        <dsp:cNvPr id="0" name=""/>
        <dsp:cNvSpPr/>
      </dsp:nvSpPr>
      <dsp:spPr>
        <a:xfrm>
          <a:off x="4769751" y="1780388"/>
          <a:ext cx="1959205" cy="116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So, we will exclude India &amp; USA.</a:t>
          </a:r>
        </a:p>
      </dsp:txBody>
      <dsp:txXfrm>
        <a:off x="4769751" y="1780388"/>
        <a:ext cx="1959205" cy="1166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2690C-2C9F-44DF-AB0D-999FC6388A0D}">
      <dsp:nvSpPr>
        <dsp:cNvPr id="0" name=""/>
        <dsp:cNvSpPr/>
      </dsp:nvSpPr>
      <dsp:spPr>
        <a:xfrm>
          <a:off x="699572" y="57719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96A40-8A99-43D6-9BB2-BC89B8DC31F5}">
      <dsp:nvSpPr>
        <dsp:cNvPr id="0" name=""/>
        <dsp:cNvSpPr/>
      </dsp:nvSpPr>
      <dsp:spPr>
        <a:xfrm>
          <a:off x="204572" y="1736669"/>
          <a:ext cx="180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From the chart it is clearly visible that Turkey &amp; Sri Lanka has the lowest cost for 2 in rupees.</a:t>
          </a:r>
        </a:p>
      </dsp:txBody>
      <dsp:txXfrm>
        <a:off x="204572" y="1736669"/>
        <a:ext cx="1800000" cy="1170000"/>
      </dsp:txXfrm>
    </dsp:sp>
    <dsp:sp modelId="{8A5A9B35-B032-4219-A97B-38FC115404C0}">
      <dsp:nvSpPr>
        <dsp:cNvPr id="0" name=""/>
        <dsp:cNvSpPr/>
      </dsp:nvSpPr>
      <dsp:spPr>
        <a:xfrm>
          <a:off x="2792358" y="577194"/>
          <a:ext cx="854428"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D7D1E9-1857-4DFF-8928-B4275D00123F}">
      <dsp:nvSpPr>
        <dsp:cNvPr id="0" name=""/>
        <dsp:cNvSpPr/>
      </dsp:nvSpPr>
      <dsp:spPr>
        <a:xfrm>
          <a:off x="2319572" y="1736669"/>
          <a:ext cx="180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dirty="0"/>
            <a:t>Because of the exceptionally low cost, achieving break-even might pose a challenge</a:t>
          </a:r>
          <a:r>
            <a:rPr lang="en-US" sz="1300" kern="1200" dirty="0"/>
            <a:t>.</a:t>
          </a:r>
        </a:p>
      </dsp:txBody>
      <dsp:txXfrm>
        <a:off x="2319572" y="1736669"/>
        <a:ext cx="1800000" cy="1170000"/>
      </dsp:txXfrm>
    </dsp:sp>
    <dsp:sp modelId="{10950298-1CC3-47B6-8149-F791130DC9FD}">
      <dsp:nvSpPr>
        <dsp:cNvPr id="0" name=""/>
        <dsp:cNvSpPr/>
      </dsp:nvSpPr>
      <dsp:spPr>
        <a:xfrm>
          <a:off x="4929573" y="57719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17D028-1E19-479A-B578-ABA238B6155F}">
      <dsp:nvSpPr>
        <dsp:cNvPr id="0" name=""/>
        <dsp:cNvSpPr/>
      </dsp:nvSpPr>
      <dsp:spPr>
        <a:xfrm>
          <a:off x="4434573" y="1736669"/>
          <a:ext cx="180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So, we will exclude Turkey &amp; Sri Lanka.</a:t>
          </a:r>
        </a:p>
      </dsp:txBody>
      <dsp:txXfrm>
        <a:off x="4434573" y="1736669"/>
        <a:ext cx="1800000" cy="117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2690C-2C9F-44DF-AB0D-999FC6388A0D}">
      <dsp:nvSpPr>
        <dsp:cNvPr id="0" name=""/>
        <dsp:cNvSpPr/>
      </dsp:nvSpPr>
      <dsp:spPr>
        <a:xfrm>
          <a:off x="699572" y="57719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96A40-8A99-43D6-9BB2-BC89B8DC31F5}">
      <dsp:nvSpPr>
        <dsp:cNvPr id="0" name=""/>
        <dsp:cNvSpPr/>
      </dsp:nvSpPr>
      <dsp:spPr>
        <a:xfrm>
          <a:off x="204572" y="1736669"/>
          <a:ext cx="180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Brazil &amp; United Kingdom are two countries where people have given Very Bad rating.</a:t>
          </a:r>
        </a:p>
      </dsp:txBody>
      <dsp:txXfrm>
        <a:off x="204572" y="1736669"/>
        <a:ext cx="1800000" cy="1170000"/>
      </dsp:txXfrm>
    </dsp:sp>
    <dsp:sp modelId="{8A5A9B35-B032-4219-A97B-38FC115404C0}">
      <dsp:nvSpPr>
        <dsp:cNvPr id="0" name=""/>
        <dsp:cNvSpPr/>
      </dsp:nvSpPr>
      <dsp:spPr>
        <a:xfrm>
          <a:off x="2792358" y="577194"/>
          <a:ext cx="854428" cy="81000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1000" r="-21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D7D1E9-1857-4DFF-8928-B4275D00123F}">
      <dsp:nvSpPr>
        <dsp:cNvPr id="0" name=""/>
        <dsp:cNvSpPr/>
      </dsp:nvSpPr>
      <dsp:spPr>
        <a:xfrm>
          <a:off x="2319572" y="1736669"/>
          <a:ext cx="180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dirty="0"/>
            <a:t>Because of this we can consider people in these two countries are not so restaurant friendly.</a:t>
          </a:r>
          <a:endParaRPr lang="en-US" sz="1300" kern="1200" dirty="0"/>
        </a:p>
      </dsp:txBody>
      <dsp:txXfrm>
        <a:off x="2319572" y="1736669"/>
        <a:ext cx="1800000" cy="1170000"/>
      </dsp:txXfrm>
    </dsp:sp>
    <dsp:sp modelId="{10950298-1CC3-47B6-8149-F791130DC9FD}">
      <dsp:nvSpPr>
        <dsp:cNvPr id="0" name=""/>
        <dsp:cNvSpPr/>
      </dsp:nvSpPr>
      <dsp:spPr>
        <a:xfrm>
          <a:off x="4929573" y="577194"/>
          <a:ext cx="810000" cy="810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17D028-1E19-479A-B578-ABA238B6155F}">
      <dsp:nvSpPr>
        <dsp:cNvPr id="0" name=""/>
        <dsp:cNvSpPr/>
      </dsp:nvSpPr>
      <dsp:spPr>
        <a:xfrm>
          <a:off x="4434573" y="1736669"/>
          <a:ext cx="18000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Therefore, we can exclude Brazil &amp; United Kingdom.</a:t>
          </a:r>
        </a:p>
      </dsp:txBody>
      <dsp:txXfrm>
        <a:off x="4434573" y="1736669"/>
        <a:ext cx="1800000" cy="117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69528-D29D-4F10-ACE3-DAC71F13F49E}">
      <dsp:nvSpPr>
        <dsp:cNvPr id="0" name=""/>
        <dsp:cNvSpPr/>
      </dsp:nvSpPr>
      <dsp:spPr>
        <a:xfrm>
          <a:off x="0" y="1946"/>
          <a:ext cx="5731222" cy="229899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From the chart it is clearly visible that Australia, Canada, Singapore are three countries where number of restaurants with very good rating is extremely low. Rest all the countries have  high number of restaurants with very good rating that creates a highly cluttered market.</a:t>
          </a:r>
        </a:p>
        <a:p>
          <a:pPr marL="0" lvl="0" indent="0" algn="l" defTabSz="711200">
            <a:lnSpc>
              <a:spcPct val="100000"/>
            </a:lnSpc>
            <a:spcBef>
              <a:spcPct val="0"/>
            </a:spcBef>
            <a:spcAft>
              <a:spcPct val="35000"/>
            </a:spcAft>
            <a:buNone/>
          </a:pPr>
          <a:endParaRPr lang="en-US" sz="1500" kern="1200" dirty="0"/>
        </a:p>
      </dsp:txBody>
      <dsp:txXfrm>
        <a:off x="112228" y="114174"/>
        <a:ext cx="5506766" cy="2074536"/>
      </dsp:txXfrm>
    </dsp:sp>
    <dsp:sp modelId="{E2B61C30-8AC6-4F22-B77E-C0DEDDF30849}">
      <dsp:nvSpPr>
        <dsp:cNvPr id="0" name=""/>
        <dsp:cNvSpPr/>
      </dsp:nvSpPr>
      <dsp:spPr>
        <a:xfrm>
          <a:off x="0" y="2312737"/>
          <a:ext cx="5731222" cy="153379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From this insight we can consider that Australia, Canada &amp; Singapore are three countries where there is demand for restaurants with very good rating. </a:t>
          </a:r>
        </a:p>
      </dsp:txBody>
      <dsp:txXfrm>
        <a:off x="74874" y="2387611"/>
        <a:ext cx="5581474" cy="1384048"/>
      </dsp:txXfrm>
    </dsp:sp>
    <dsp:sp modelId="{396E45BE-06DE-4964-B76B-412A274575B2}">
      <dsp:nvSpPr>
        <dsp:cNvPr id="0" name=""/>
        <dsp:cNvSpPr/>
      </dsp:nvSpPr>
      <dsp:spPr>
        <a:xfrm>
          <a:off x="0" y="3858332"/>
          <a:ext cx="5731222" cy="153379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So, we will exclude rest all the countries</a:t>
          </a:r>
        </a:p>
      </dsp:txBody>
      <dsp:txXfrm>
        <a:off x="74874" y="3933206"/>
        <a:ext cx="5581474" cy="13840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2690C-2C9F-44DF-AB0D-999FC6388A0D}">
      <dsp:nvSpPr>
        <dsp:cNvPr id="0" name=""/>
        <dsp:cNvSpPr/>
      </dsp:nvSpPr>
      <dsp:spPr>
        <a:xfrm>
          <a:off x="754860" y="171823"/>
          <a:ext cx="1395593" cy="850301"/>
        </a:xfrm>
        <a:prstGeom prst="rect">
          <a:avLst/>
        </a:prstGeom>
        <a:blipFill>
          <a:blip xmlns:r="http://schemas.openxmlformats.org/officeDocument/2006/relationships" r:embed="rId1"/>
          <a:srcRect/>
          <a:stretch>
            <a:fillRect l="-37000" r="-37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B96A40-8A99-43D6-9BB2-BC89B8DC31F5}">
      <dsp:nvSpPr>
        <dsp:cNvPr id="0" name=""/>
        <dsp:cNvSpPr/>
      </dsp:nvSpPr>
      <dsp:spPr>
        <a:xfrm>
          <a:off x="723164" y="1155866"/>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Canada</a:t>
          </a:r>
        </a:p>
      </dsp:txBody>
      <dsp:txXfrm>
        <a:off x="723164" y="1155866"/>
        <a:ext cx="1458984" cy="583593"/>
      </dsp:txXfrm>
    </dsp:sp>
    <dsp:sp modelId="{8A5A9B35-B032-4219-A97B-38FC115404C0}">
      <dsp:nvSpPr>
        <dsp:cNvPr id="0" name=""/>
        <dsp:cNvSpPr/>
      </dsp:nvSpPr>
      <dsp:spPr>
        <a:xfrm>
          <a:off x="2549724" y="171823"/>
          <a:ext cx="1234478" cy="850301"/>
        </a:xfrm>
        <a:prstGeom prst="rect">
          <a:avLst/>
        </a:prstGeom>
        <a:blipFill>
          <a:blip xmlns:r="http://schemas.openxmlformats.org/officeDocument/2006/relationships" r:embed="rId2"/>
          <a:srcRect/>
          <a:stretch>
            <a:fillRect l="-26000" r="-26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D7D1E9-1857-4DFF-8928-B4275D00123F}">
      <dsp:nvSpPr>
        <dsp:cNvPr id="0" name=""/>
        <dsp:cNvSpPr/>
      </dsp:nvSpPr>
      <dsp:spPr>
        <a:xfrm>
          <a:off x="2437471" y="1155866"/>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b="0" i="0" kern="1200"/>
            <a:t>Singapore</a:t>
          </a:r>
          <a:endParaRPr lang="en-US" sz="2600" kern="1200"/>
        </a:p>
      </dsp:txBody>
      <dsp:txXfrm>
        <a:off x="2437471" y="1155866"/>
        <a:ext cx="1458984" cy="583593"/>
      </dsp:txXfrm>
    </dsp:sp>
    <dsp:sp modelId="{10950298-1CC3-47B6-8149-F791130DC9FD}">
      <dsp:nvSpPr>
        <dsp:cNvPr id="0" name=""/>
        <dsp:cNvSpPr/>
      </dsp:nvSpPr>
      <dsp:spPr>
        <a:xfrm>
          <a:off x="1667005" y="2104206"/>
          <a:ext cx="1285609" cy="850301"/>
        </a:xfrm>
        <a:prstGeom prst="rect">
          <a:avLst/>
        </a:prstGeom>
        <a:blipFill>
          <a:blip xmlns:r="http://schemas.openxmlformats.org/officeDocument/2006/relationships" r:embed="rId3"/>
          <a:srcRect/>
          <a:stretch>
            <a:fillRect l="-39000" r="-39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17D028-1E19-479A-B578-ABA238B6155F}">
      <dsp:nvSpPr>
        <dsp:cNvPr id="0" name=""/>
        <dsp:cNvSpPr/>
      </dsp:nvSpPr>
      <dsp:spPr>
        <a:xfrm>
          <a:off x="1580318" y="3088248"/>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Australia</a:t>
          </a:r>
        </a:p>
      </dsp:txBody>
      <dsp:txXfrm>
        <a:off x="1580318" y="3088248"/>
        <a:ext cx="1458984" cy="5835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2690C-2C9F-44DF-AB0D-999FC6388A0D}">
      <dsp:nvSpPr>
        <dsp:cNvPr id="0" name=""/>
        <dsp:cNvSpPr/>
      </dsp:nvSpPr>
      <dsp:spPr>
        <a:xfrm>
          <a:off x="699572" y="28601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96A40-8A99-43D6-9BB2-BC89B8DC31F5}">
      <dsp:nvSpPr>
        <dsp:cNvPr id="0" name=""/>
        <dsp:cNvSpPr/>
      </dsp:nvSpPr>
      <dsp:spPr>
        <a:xfrm>
          <a:off x="204572" y="1532853"/>
          <a:ext cx="180000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From the chart it is clearly visible that Singapore, Middleton Beach &amp; Chatham-Kent are 3 cities where cost for 2 in rupees is maximum.</a:t>
          </a:r>
        </a:p>
      </dsp:txBody>
      <dsp:txXfrm>
        <a:off x="204572" y="1532853"/>
        <a:ext cx="1800000" cy="1665000"/>
      </dsp:txXfrm>
    </dsp:sp>
    <dsp:sp modelId="{8A5A9B35-B032-4219-A97B-38FC115404C0}">
      <dsp:nvSpPr>
        <dsp:cNvPr id="0" name=""/>
        <dsp:cNvSpPr/>
      </dsp:nvSpPr>
      <dsp:spPr>
        <a:xfrm>
          <a:off x="2792358" y="286010"/>
          <a:ext cx="854428"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3000" b="-3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D7D1E9-1857-4DFF-8928-B4275D00123F}">
      <dsp:nvSpPr>
        <dsp:cNvPr id="0" name=""/>
        <dsp:cNvSpPr/>
      </dsp:nvSpPr>
      <dsp:spPr>
        <a:xfrm>
          <a:off x="2319572" y="1532853"/>
          <a:ext cx="180000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dirty="0"/>
            <a:t>Because of the exceptionally low cost, achieving break-even might pose a challenge</a:t>
          </a:r>
          <a:r>
            <a:rPr lang="en-US" sz="1300" kern="1200" dirty="0"/>
            <a:t>.</a:t>
          </a:r>
        </a:p>
      </dsp:txBody>
      <dsp:txXfrm>
        <a:off x="2319572" y="1532853"/>
        <a:ext cx="1800000" cy="1665000"/>
      </dsp:txXfrm>
    </dsp:sp>
    <dsp:sp modelId="{10950298-1CC3-47B6-8149-F791130DC9FD}">
      <dsp:nvSpPr>
        <dsp:cNvPr id="0" name=""/>
        <dsp:cNvSpPr/>
      </dsp:nvSpPr>
      <dsp:spPr>
        <a:xfrm>
          <a:off x="4929573" y="28601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17D028-1E19-479A-B578-ABA238B6155F}">
      <dsp:nvSpPr>
        <dsp:cNvPr id="0" name=""/>
        <dsp:cNvSpPr/>
      </dsp:nvSpPr>
      <dsp:spPr>
        <a:xfrm>
          <a:off x="4434573" y="1532853"/>
          <a:ext cx="1800000"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So, we will select top  3 cities Singapore, Middleton Beach &amp; Chatham-Kent</a:t>
          </a:r>
        </a:p>
      </dsp:txBody>
      <dsp:txXfrm>
        <a:off x="4434573" y="1532853"/>
        <a:ext cx="1800000" cy="166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71213-6651-4B00-9283-1657523EEB2C}">
      <dsp:nvSpPr>
        <dsp:cNvPr id="0" name=""/>
        <dsp:cNvSpPr/>
      </dsp:nvSpPr>
      <dsp:spPr>
        <a:xfrm>
          <a:off x="0" y="1876"/>
          <a:ext cx="461962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4A8F5-DC08-42D6-A0D9-5214080F4FF4}">
      <dsp:nvSpPr>
        <dsp:cNvPr id="0" name=""/>
        <dsp:cNvSpPr/>
      </dsp:nvSpPr>
      <dsp:spPr>
        <a:xfrm>
          <a:off x="0" y="1876"/>
          <a:ext cx="4619621" cy="127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IN" sz="4600" kern="1200" dirty="0"/>
            <a:t>Singapore</a:t>
          </a:r>
          <a:endParaRPr lang="en-US" sz="4600" kern="1200" dirty="0"/>
        </a:p>
      </dsp:txBody>
      <dsp:txXfrm>
        <a:off x="0" y="1876"/>
        <a:ext cx="4619621" cy="1279970"/>
      </dsp:txXfrm>
    </dsp:sp>
    <dsp:sp modelId="{6CC4C0B4-9A54-4FA2-A9F4-4278DC148115}">
      <dsp:nvSpPr>
        <dsp:cNvPr id="0" name=""/>
        <dsp:cNvSpPr/>
      </dsp:nvSpPr>
      <dsp:spPr>
        <a:xfrm>
          <a:off x="0" y="1281847"/>
          <a:ext cx="461962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F5549-9FF1-4D65-B198-15773DA26BFF}">
      <dsp:nvSpPr>
        <dsp:cNvPr id="0" name=""/>
        <dsp:cNvSpPr/>
      </dsp:nvSpPr>
      <dsp:spPr>
        <a:xfrm>
          <a:off x="0" y="1281847"/>
          <a:ext cx="4619621" cy="127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IN" sz="4600" b="0" i="0" kern="1200" dirty="0"/>
            <a:t>Middleton Beach</a:t>
          </a:r>
          <a:endParaRPr lang="en-US" sz="4600" kern="1200" dirty="0"/>
        </a:p>
      </dsp:txBody>
      <dsp:txXfrm>
        <a:off x="0" y="1281847"/>
        <a:ext cx="4619621" cy="1279970"/>
      </dsp:txXfrm>
    </dsp:sp>
    <dsp:sp modelId="{3B4206D4-A04C-43D0-9D48-35014C128DDA}">
      <dsp:nvSpPr>
        <dsp:cNvPr id="0" name=""/>
        <dsp:cNvSpPr/>
      </dsp:nvSpPr>
      <dsp:spPr>
        <a:xfrm>
          <a:off x="0" y="2561818"/>
          <a:ext cx="4619621"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41618-DE46-482F-BC87-0D11B9303D03}">
      <dsp:nvSpPr>
        <dsp:cNvPr id="0" name=""/>
        <dsp:cNvSpPr/>
      </dsp:nvSpPr>
      <dsp:spPr>
        <a:xfrm>
          <a:off x="0" y="2561818"/>
          <a:ext cx="4619621" cy="1279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IN" sz="4600" kern="1200" dirty="0"/>
            <a:t>Chatham-Kent</a:t>
          </a:r>
          <a:endParaRPr lang="en-US" sz="4600" kern="1200" dirty="0"/>
        </a:p>
      </dsp:txBody>
      <dsp:txXfrm>
        <a:off x="0" y="2561818"/>
        <a:ext cx="4619621" cy="12799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3FA4F-2797-4A53-B9A4-263D427CC77C}">
      <dsp:nvSpPr>
        <dsp:cNvPr id="0" name=""/>
        <dsp:cNvSpPr/>
      </dsp:nvSpPr>
      <dsp:spPr>
        <a:xfrm>
          <a:off x="2623515" y="145628"/>
          <a:ext cx="646554" cy="45641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7000" r="-37000"/>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F1854-A007-48C0-85C5-F5796B593DB9}">
      <dsp:nvSpPr>
        <dsp:cNvPr id="0" name=""/>
        <dsp:cNvSpPr/>
      </dsp:nvSpPr>
      <dsp:spPr>
        <a:xfrm>
          <a:off x="2439663" y="754193"/>
          <a:ext cx="1014257" cy="40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Canada</a:t>
          </a:r>
        </a:p>
      </dsp:txBody>
      <dsp:txXfrm>
        <a:off x="2439663" y="754193"/>
        <a:ext cx="1014257" cy="405703"/>
      </dsp:txXfrm>
    </dsp:sp>
    <dsp:sp modelId="{ABF93D08-7603-474D-9CA0-4AC6BA5A1690}">
      <dsp:nvSpPr>
        <dsp:cNvPr id="0" name=""/>
        <dsp:cNvSpPr/>
      </dsp:nvSpPr>
      <dsp:spPr>
        <a:xfrm>
          <a:off x="3777988" y="145628"/>
          <a:ext cx="721114" cy="45641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8FD1A-41B0-48BC-989F-C8AB8B835057}">
      <dsp:nvSpPr>
        <dsp:cNvPr id="0" name=""/>
        <dsp:cNvSpPr/>
      </dsp:nvSpPr>
      <dsp:spPr>
        <a:xfrm>
          <a:off x="3631416" y="754193"/>
          <a:ext cx="1014257" cy="40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a:t>Singapore</a:t>
          </a:r>
          <a:endParaRPr lang="en-US" sz="1800" kern="1200"/>
        </a:p>
      </dsp:txBody>
      <dsp:txXfrm>
        <a:off x="3631416" y="754193"/>
        <a:ext cx="1014257" cy="405703"/>
      </dsp:txXfrm>
    </dsp:sp>
    <dsp:sp modelId="{1507A0B1-944D-4EBA-A770-CBCEE76B8727}">
      <dsp:nvSpPr>
        <dsp:cNvPr id="0" name=""/>
        <dsp:cNvSpPr/>
      </dsp:nvSpPr>
      <dsp:spPr>
        <a:xfrm>
          <a:off x="5020951" y="145628"/>
          <a:ext cx="618694" cy="45641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D4B62A-F7B4-4645-8981-1B16EFECA87B}">
      <dsp:nvSpPr>
        <dsp:cNvPr id="0" name=""/>
        <dsp:cNvSpPr/>
      </dsp:nvSpPr>
      <dsp:spPr>
        <a:xfrm>
          <a:off x="4823169" y="754193"/>
          <a:ext cx="1014257" cy="40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Australia</a:t>
          </a:r>
        </a:p>
      </dsp:txBody>
      <dsp:txXfrm>
        <a:off x="4823169" y="754193"/>
        <a:ext cx="1014257" cy="40570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9681B-042E-4F33-ABC5-1D3ADBBFC808}"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2F033-4D85-4109-85A2-EDB2A71B14E4}" type="slidenum">
              <a:rPr lang="en-IN" smtClean="0"/>
              <a:t>‹#›</a:t>
            </a:fld>
            <a:endParaRPr lang="en-IN"/>
          </a:p>
        </p:txBody>
      </p:sp>
    </p:spTree>
    <p:extLst>
      <p:ext uri="{BB962C8B-B14F-4D97-AF65-F5344CB8AC3E}">
        <p14:creationId xmlns:p14="http://schemas.microsoft.com/office/powerpoint/2010/main" val="419420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D2F033-4D85-4109-85A2-EDB2A71B14E4}" type="slidenum">
              <a:rPr lang="en-IN" smtClean="0"/>
              <a:t>14</a:t>
            </a:fld>
            <a:endParaRPr lang="en-IN"/>
          </a:p>
        </p:txBody>
      </p:sp>
    </p:spTree>
    <p:extLst>
      <p:ext uri="{BB962C8B-B14F-4D97-AF65-F5344CB8AC3E}">
        <p14:creationId xmlns:p14="http://schemas.microsoft.com/office/powerpoint/2010/main" val="349258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D2F033-4D85-4109-85A2-EDB2A71B14E4}" type="slidenum">
              <a:rPr lang="en-IN" smtClean="0"/>
              <a:t>18</a:t>
            </a:fld>
            <a:endParaRPr lang="en-IN"/>
          </a:p>
        </p:txBody>
      </p:sp>
    </p:spTree>
    <p:extLst>
      <p:ext uri="{BB962C8B-B14F-4D97-AF65-F5344CB8AC3E}">
        <p14:creationId xmlns:p14="http://schemas.microsoft.com/office/powerpoint/2010/main" val="121770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7/17/2024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6783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961452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375732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540423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7/17/2024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25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7/17/2024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67696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7/17/2024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66845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7/17/2024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2193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7/17/2024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5232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7/17/2024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67625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7/17/2024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227493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F45AC6-C491-4585-A584-9CE2AF7D5500}" type="datetime1">
              <a:rPr lang="en-US" smtClean="0"/>
              <a:t>7/17/2024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81840189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Layout" Target="../diagrams/layout3.xml"/><Relationship Id="rId7"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Layout" Target="../diagrams/layout4.xml"/><Relationship Id="rId7" Type="http://schemas.openxmlformats.org/officeDocument/2006/relationships/image" Target="../media/image1.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6.xml"/><Relationship Id="rId7" Type="http://schemas.openxmlformats.org/officeDocument/2006/relationships/image" Target="../media/image1.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srcRect t="17279"/>
          <a:stretch/>
        </p:blipFill>
        <p:spPr>
          <a:xfrm>
            <a:off x="20" y="10"/>
            <a:ext cx="12191980" cy="6857990"/>
          </a:xfrm>
          <a:prstGeom prst="rect">
            <a:avLst/>
          </a:prstGeom>
        </p:spPr>
      </p:pic>
      <p:sp>
        <p:nvSpPr>
          <p:cNvPr id="57"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8" name="Title 47">
            <a:extLst>
              <a:ext uri="{FF2B5EF4-FFF2-40B4-BE49-F238E27FC236}">
                <a16:creationId xmlns:a16="http://schemas.microsoft.com/office/drawing/2014/main" id="{4D00465C-507C-AFDD-46CC-813247213302}"/>
              </a:ext>
            </a:extLst>
          </p:cNvPr>
          <p:cNvSpPr>
            <a:spLocks noGrp="1"/>
          </p:cNvSpPr>
          <p:nvPr>
            <p:ph type="ctrTitle"/>
          </p:nvPr>
        </p:nvSpPr>
        <p:spPr>
          <a:xfrm>
            <a:off x="3325473" y="1924619"/>
            <a:ext cx="5541054" cy="1655378"/>
          </a:xfrm>
        </p:spPr>
        <p:txBody>
          <a:bodyPr>
            <a:normAutofit/>
          </a:bodyPr>
          <a:lstStyle/>
          <a:p>
            <a:r>
              <a:rPr lang="en-US" sz="3700" b="1">
                <a:latin typeface="+mj-lt"/>
              </a:rPr>
              <a:t>Zomato data analysis for opening new restaurants</a:t>
            </a:r>
            <a:br>
              <a:rPr lang="en-IN" sz="3700" b="1">
                <a:latin typeface="+mj-lt"/>
              </a:rPr>
            </a:br>
            <a:endParaRPr lang="en-IN" sz="3700"/>
          </a:p>
        </p:txBody>
      </p:sp>
      <p:sp>
        <p:nvSpPr>
          <p:cNvPr id="50" name="Subtitle 49">
            <a:extLst>
              <a:ext uri="{FF2B5EF4-FFF2-40B4-BE49-F238E27FC236}">
                <a16:creationId xmlns:a16="http://schemas.microsoft.com/office/drawing/2014/main" id="{EEA52399-30AD-CFED-EFA1-AB1B04C9D16F}"/>
              </a:ext>
            </a:extLst>
          </p:cNvPr>
          <p:cNvSpPr>
            <a:spLocks noGrp="1"/>
          </p:cNvSpPr>
          <p:nvPr>
            <p:ph type="subTitle" idx="1"/>
          </p:nvPr>
        </p:nvSpPr>
        <p:spPr>
          <a:xfrm>
            <a:off x="3880418" y="3668285"/>
            <a:ext cx="4585155" cy="1337967"/>
          </a:xfrm>
        </p:spPr>
        <p:txBody>
          <a:bodyPr>
            <a:normAutofit/>
          </a:bodyPr>
          <a:lstStyle/>
          <a:p>
            <a:r>
              <a:rPr lang="en-US" b="1" dirty="0">
                <a:latin typeface="+mj-lt"/>
              </a:rPr>
              <a:t>Submitted by Sukhendu Senapati</a:t>
            </a:r>
            <a:endParaRPr lang="en-IN" b="1" dirty="0">
              <a:latin typeface="+mj-lt"/>
            </a:endParaRPr>
          </a:p>
          <a:p>
            <a:endParaRPr lang="en-IN" dirty="0"/>
          </a:p>
          <a:p>
            <a:endParaRPr lang="en-IN" dirty="0"/>
          </a:p>
        </p:txBody>
      </p:sp>
    </p:spTree>
    <p:extLst>
      <p:ext uri="{BB962C8B-B14F-4D97-AF65-F5344CB8AC3E}">
        <p14:creationId xmlns:p14="http://schemas.microsoft.com/office/powerpoint/2010/main" val="285167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640080" y="329184"/>
            <a:ext cx="6894576" cy="1783080"/>
          </a:xfrm>
        </p:spPr>
        <p:txBody>
          <a:bodyPr anchor="b">
            <a:normAutofit/>
          </a:bodyPr>
          <a:lstStyle/>
          <a:p>
            <a:pPr>
              <a:spcBef>
                <a:spcPct val="0"/>
              </a:spcBef>
              <a:spcAft>
                <a:spcPts val="600"/>
              </a:spcAft>
            </a:pPr>
            <a:r>
              <a:rPr lang="en-US" sz="3800" b="1" dirty="0"/>
              <a:t>Countries left after exclusion</a:t>
            </a:r>
            <a:br>
              <a:rPr lang="en-US" sz="3800" b="1" dirty="0">
                <a:latin typeface="+mj-lt"/>
                <a:ea typeface="+mj-ea"/>
                <a:cs typeface="+mj-cs"/>
              </a:rPr>
            </a:br>
            <a:endParaRPr lang="en-US" sz="3800" b="1" dirty="0">
              <a:latin typeface="+mj-lt"/>
              <a:ea typeface="+mj-ea"/>
              <a:cs typeface="+mj-cs"/>
            </a:endParaRPr>
          </a:p>
        </p:txBody>
      </p:sp>
      <p:graphicFrame>
        <p:nvGraphicFramePr>
          <p:cNvPr id="124" name="Content Placeholder 83">
            <a:extLst>
              <a:ext uri="{FF2B5EF4-FFF2-40B4-BE49-F238E27FC236}">
                <a16:creationId xmlns:a16="http://schemas.microsoft.com/office/drawing/2014/main" id="{53F3A386-456F-C39E-49F4-F0451207AD9A}"/>
              </a:ext>
            </a:extLst>
          </p:cNvPr>
          <p:cNvGraphicFramePr>
            <a:graphicFrameLocks noGrp="1"/>
          </p:cNvGraphicFramePr>
          <p:nvPr>
            <p:ph idx="1"/>
            <p:extLst>
              <p:ext uri="{D42A27DB-BD31-4B8C-83A1-F6EECF244321}">
                <p14:modId xmlns:p14="http://schemas.microsoft.com/office/powerpoint/2010/main" val="1538747473"/>
              </p:ext>
            </p:extLst>
          </p:nvPr>
        </p:nvGraphicFramePr>
        <p:xfrm>
          <a:off x="640080" y="2706624"/>
          <a:ext cx="6439146"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7"/>
          <a:srcRect l="15897" r="15896" b="-1"/>
          <a:stretch/>
        </p:blipFill>
        <p:spPr>
          <a:xfrm>
            <a:off x="7197213" y="36577"/>
            <a:ext cx="4866967" cy="2851429"/>
          </a:xfrm>
          <a:prstGeom prst="rect">
            <a:avLst/>
          </a:prstGeom>
        </p:spPr>
      </p:pic>
      <p:sp>
        <p:nvSpPr>
          <p:cNvPr id="9" name="TextBox 8">
            <a:extLst>
              <a:ext uri="{FF2B5EF4-FFF2-40B4-BE49-F238E27FC236}">
                <a16:creationId xmlns:a16="http://schemas.microsoft.com/office/drawing/2014/main" id="{0BE5198A-F0A4-F08D-EC04-F220A916563E}"/>
              </a:ext>
            </a:extLst>
          </p:cNvPr>
          <p:cNvSpPr txBox="1"/>
          <p:nvPr/>
        </p:nvSpPr>
        <p:spPr>
          <a:xfrm>
            <a:off x="7534656" y="324030"/>
            <a:ext cx="1553203" cy="2308324"/>
          </a:xfrm>
          <a:prstGeom prst="rect">
            <a:avLst/>
          </a:prstGeom>
          <a:noFill/>
        </p:spPr>
        <p:txBody>
          <a:bodyPr wrap="square" rtlCol="0">
            <a:spAutoFit/>
          </a:bodyPr>
          <a:lstStyle/>
          <a:p>
            <a:pPr marL="171450" indent="-171450">
              <a:buFont typeface="Arial" panose="020B0604020202020204" pitchFamily="34" charset="0"/>
              <a:buChar char="•"/>
            </a:pPr>
            <a:r>
              <a:rPr lang="en-US" sz="1600" b="1" dirty="0">
                <a:solidFill>
                  <a:schemeClr val="bg1">
                    <a:lumMod val="95000"/>
                  </a:schemeClr>
                </a:solidFill>
              </a:rPr>
              <a:t>Canada</a:t>
            </a:r>
          </a:p>
          <a:p>
            <a:pPr marL="171450" indent="-171450">
              <a:buFont typeface="Arial" panose="020B0604020202020204" pitchFamily="34" charset="0"/>
              <a:buChar char="•"/>
            </a:pPr>
            <a:r>
              <a:rPr lang="en-US" sz="1600" b="1" dirty="0">
                <a:solidFill>
                  <a:schemeClr val="bg1">
                    <a:lumMod val="95000"/>
                  </a:schemeClr>
                </a:solidFill>
              </a:rPr>
              <a:t>Qatar</a:t>
            </a:r>
          </a:p>
          <a:p>
            <a:pPr marL="171450" indent="-171450">
              <a:buFont typeface="Arial" panose="020B0604020202020204" pitchFamily="34" charset="0"/>
              <a:buChar char="•"/>
            </a:pPr>
            <a:r>
              <a:rPr lang="en-US" sz="1600" b="1" dirty="0">
                <a:solidFill>
                  <a:schemeClr val="bg1">
                    <a:lumMod val="95000"/>
                  </a:schemeClr>
                </a:solidFill>
              </a:rPr>
              <a:t>Singapore</a:t>
            </a:r>
          </a:p>
          <a:p>
            <a:pPr marL="171450" indent="-171450">
              <a:buFont typeface="Arial" panose="020B0604020202020204" pitchFamily="34" charset="0"/>
              <a:buChar char="•"/>
            </a:pPr>
            <a:r>
              <a:rPr lang="en-US" sz="1600" b="1" dirty="0">
                <a:solidFill>
                  <a:schemeClr val="bg1">
                    <a:lumMod val="95000"/>
                  </a:schemeClr>
                </a:solidFill>
              </a:rPr>
              <a:t>Indonesia</a:t>
            </a:r>
          </a:p>
          <a:p>
            <a:pPr marL="171450" indent="-171450">
              <a:buFont typeface="Arial" panose="020B0604020202020204" pitchFamily="34" charset="0"/>
              <a:buChar char="•"/>
            </a:pPr>
            <a:r>
              <a:rPr lang="en-US" sz="1600" b="1" dirty="0">
                <a:solidFill>
                  <a:schemeClr val="bg1">
                    <a:lumMod val="95000"/>
                  </a:schemeClr>
                </a:solidFill>
              </a:rPr>
              <a:t>Philippines</a:t>
            </a:r>
          </a:p>
          <a:p>
            <a:pPr marL="171450" indent="-171450">
              <a:buFont typeface="Arial" panose="020B0604020202020204" pitchFamily="34" charset="0"/>
              <a:buChar char="•"/>
            </a:pPr>
            <a:r>
              <a:rPr lang="en-US" sz="1600" b="1" dirty="0">
                <a:solidFill>
                  <a:schemeClr val="bg1">
                    <a:lumMod val="95000"/>
                  </a:schemeClr>
                </a:solidFill>
              </a:rPr>
              <a:t>Australia</a:t>
            </a:r>
          </a:p>
          <a:p>
            <a:pPr marL="171450" indent="-171450">
              <a:buFont typeface="Arial" panose="020B0604020202020204" pitchFamily="34" charset="0"/>
              <a:buChar char="•"/>
            </a:pPr>
            <a:r>
              <a:rPr lang="en-US" sz="1600" b="1" dirty="0">
                <a:solidFill>
                  <a:schemeClr val="bg1">
                    <a:lumMod val="95000"/>
                  </a:schemeClr>
                </a:solidFill>
              </a:rPr>
              <a:t>New Zealand</a:t>
            </a:r>
          </a:p>
          <a:p>
            <a:pPr marL="171450" indent="-171450">
              <a:buFont typeface="Arial" panose="020B0604020202020204" pitchFamily="34" charset="0"/>
              <a:buChar char="•"/>
            </a:pPr>
            <a:r>
              <a:rPr lang="en-US" sz="1600" b="1" dirty="0">
                <a:solidFill>
                  <a:schemeClr val="bg1">
                    <a:lumMod val="95000"/>
                  </a:schemeClr>
                </a:solidFill>
              </a:rPr>
              <a:t>South Africa</a:t>
            </a:r>
          </a:p>
        </p:txBody>
      </p:sp>
      <p:pic>
        <p:nvPicPr>
          <p:cNvPr id="3" name="Picture 2">
            <a:extLst>
              <a:ext uri="{FF2B5EF4-FFF2-40B4-BE49-F238E27FC236}">
                <a16:creationId xmlns:a16="http://schemas.microsoft.com/office/drawing/2014/main" id="{6FC6E663-138C-7D41-0D1E-B852CA0B8E24}"/>
              </a:ext>
            </a:extLst>
          </p:cNvPr>
          <p:cNvPicPr>
            <a:picLocks noChangeAspect="1"/>
          </p:cNvPicPr>
          <p:nvPr/>
        </p:nvPicPr>
        <p:blipFill>
          <a:blip r:embed="rId8"/>
          <a:stretch>
            <a:fillRect/>
          </a:stretch>
        </p:blipFill>
        <p:spPr>
          <a:xfrm>
            <a:off x="7197212" y="2989006"/>
            <a:ext cx="4866967" cy="3201482"/>
          </a:xfrm>
          <a:prstGeom prst="rect">
            <a:avLst/>
          </a:prstGeom>
        </p:spPr>
      </p:pic>
    </p:spTree>
    <p:extLst>
      <p:ext uri="{BB962C8B-B14F-4D97-AF65-F5344CB8AC3E}">
        <p14:creationId xmlns:p14="http://schemas.microsoft.com/office/powerpoint/2010/main" val="89210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302637" y="70498"/>
            <a:ext cx="6894576" cy="1210253"/>
          </a:xfrm>
        </p:spPr>
        <p:txBody>
          <a:bodyPr anchor="b">
            <a:normAutofit/>
          </a:bodyPr>
          <a:lstStyle/>
          <a:p>
            <a:pPr>
              <a:spcBef>
                <a:spcPct val="0"/>
              </a:spcBef>
              <a:spcAft>
                <a:spcPts val="600"/>
              </a:spcAft>
            </a:pPr>
            <a:r>
              <a:rPr lang="en-US" sz="3800" b="1"/>
              <a:t>Countries left after exclusion</a:t>
            </a:r>
            <a:br>
              <a:rPr lang="en-US" sz="3800" b="1">
                <a:latin typeface="+mj-lt"/>
                <a:ea typeface="+mj-ea"/>
                <a:cs typeface="+mj-cs"/>
              </a:rPr>
            </a:br>
            <a:endParaRPr lang="en-US" sz="3800" b="1" dirty="0">
              <a:latin typeface="+mj-lt"/>
              <a:ea typeface="+mj-ea"/>
              <a:cs typeface="+mj-cs"/>
            </a:endParaRPr>
          </a:p>
        </p:txBody>
      </p:sp>
      <p:graphicFrame>
        <p:nvGraphicFramePr>
          <p:cNvPr id="124" name="Content Placeholder 83">
            <a:extLst>
              <a:ext uri="{FF2B5EF4-FFF2-40B4-BE49-F238E27FC236}">
                <a16:creationId xmlns:a16="http://schemas.microsoft.com/office/drawing/2014/main" id="{53F3A386-456F-C39E-49F4-F0451207AD9A}"/>
              </a:ext>
            </a:extLst>
          </p:cNvPr>
          <p:cNvGraphicFramePr>
            <a:graphicFrameLocks noGrp="1"/>
          </p:cNvGraphicFramePr>
          <p:nvPr>
            <p:ph idx="1"/>
            <p:extLst>
              <p:ext uri="{D42A27DB-BD31-4B8C-83A1-F6EECF244321}">
                <p14:modId xmlns:p14="http://schemas.microsoft.com/office/powerpoint/2010/main" val="898486117"/>
              </p:ext>
            </p:extLst>
          </p:nvPr>
        </p:nvGraphicFramePr>
        <p:xfrm>
          <a:off x="649913" y="1393426"/>
          <a:ext cx="5731223" cy="5394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7"/>
          <a:srcRect l="15897" r="15896" b="-1"/>
          <a:stretch/>
        </p:blipFill>
        <p:spPr>
          <a:xfrm>
            <a:off x="7079227" y="36577"/>
            <a:ext cx="4984954" cy="2854107"/>
          </a:xfrm>
          <a:prstGeom prst="rect">
            <a:avLst/>
          </a:prstGeom>
        </p:spPr>
      </p:pic>
      <p:sp>
        <p:nvSpPr>
          <p:cNvPr id="9" name="TextBox 8">
            <a:extLst>
              <a:ext uri="{FF2B5EF4-FFF2-40B4-BE49-F238E27FC236}">
                <a16:creationId xmlns:a16="http://schemas.microsoft.com/office/drawing/2014/main" id="{0BE5198A-F0A4-F08D-EC04-F220A916563E}"/>
              </a:ext>
            </a:extLst>
          </p:cNvPr>
          <p:cNvSpPr txBox="1"/>
          <p:nvPr/>
        </p:nvSpPr>
        <p:spPr>
          <a:xfrm>
            <a:off x="7534656" y="324030"/>
            <a:ext cx="1648673" cy="830997"/>
          </a:xfrm>
          <a:prstGeom prst="rect">
            <a:avLst/>
          </a:prstGeom>
          <a:noFill/>
        </p:spPr>
        <p:txBody>
          <a:bodyPr wrap="square" rtlCol="0">
            <a:spAutoFit/>
          </a:bodyPr>
          <a:lstStyle/>
          <a:p>
            <a:pPr marL="171450" indent="-171450">
              <a:buFont typeface="Arial" panose="020B0604020202020204" pitchFamily="34" charset="0"/>
              <a:buChar char="•"/>
            </a:pPr>
            <a:r>
              <a:rPr lang="en-US" sz="1600" b="1" dirty="0">
                <a:solidFill>
                  <a:schemeClr val="bg1">
                    <a:lumMod val="95000"/>
                  </a:schemeClr>
                </a:solidFill>
              </a:rPr>
              <a:t>Canada</a:t>
            </a:r>
          </a:p>
          <a:p>
            <a:pPr marL="171450" indent="-171450">
              <a:buFont typeface="Arial" panose="020B0604020202020204" pitchFamily="34" charset="0"/>
              <a:buChar char="•"/>
            </a:pPr>
            <a:r>
              <a:rPr lang="en-US" sz="1600" b="1" dirty="0">
                <a:solidFill>
                  <a:schemeClr val="bg1">
                    <a:lumMod val="95000"/>
                  </a:schemeClr>
                </a:solidFill>
              </a:rPr>
              <a:t>Singapore</a:t>
            </a:r>
          </a:p>
          <a:p>
            <a:pPr marL="171450" indent="-171450">
              <a:buFont typeface="Arial" panose="020B0604020202020204" pitchFamily="34" charset="0"/>
              <a:buChar char="•"/>
            </a:pPr>
            <a:r>
              <a:rPr lang="en-US" sz="1600" b="1" dirty="0">
                <a:solidFill>
                  <a:schemeClr val="bg1">
                    <a:lumMod val="95000"/>
                  </a:schemeClr>
                </a:solidFill>
              </a:rPr>
              <a:t>Australia</a:t>
            </a:r>
          </a:p>
        </p:txBody>
      </p:sp>
      <p:pic>
        <p:nvPicPr>
          <p:cNvPr id="2" name="Picture 1">
            <a:extLst>
              <a:ext uri="{FF2B5EF4-FFF2-40B4-BE49-F238E27FC236}">
                <a16:creationId xmlns:a16="http://schemas.microsoft.com/office/drawing/2014/main" id="{D6F70D82-FBAE-E7B3-02A3-7AFBFFFA8D29}"/>
              </a:ext>
            </a:extLst>
          </p:cNvPr>
          <p:cNvPicPr>
            <a:picLocks noChangeAspect="1"/>
          </p:cNvPicPr>
          <p:nvPr/>
        </p:nvPicPr>
        <p:blipFill>
          <a:blip r:embed="rId8"/>
          <a:stretch>
            <a:fillRect/>
          </a:stretch>
        </p:blipFill>
        <p:spPr>
          <a:xfrm>
            <a:off x="7197213" y="2961827"/>
            <a:ext cx="4866967" cy="3516114"/>
          </a:xfrm>
          <a:prstGeom prst="rect">
            <a:avLst/>
          </a:prstGeom>
        </p:spPr>
      </p:pic>
    </p:spTree>
    <p:extLst>
      <p:ext uri="{BB962C8B-B14F-4D97-AF65-F5344CB8AC3E}">
        <p14:creationId xmlns:p14="http://schemas.microsoft.com/office/powerpoint/2010/main" val="349975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838201" y="365125"/>
            <a:ext cx="5251316" cy="1807305"/>
          </a:xfrm>
        </p:spPr>
        <p:txBody>
          <a:bodyPr>
            <a:normAutofit/>
          </a:bodyPr>
          <a:lstStyle/>
          <a:p>
            <a:pPr>
              <a:spcBef>
                <a:spcPct val="0"/>
              </a:spcBef>
              <a:spcAft>
                <a:spcPts val="600"/>
              </a:spcAft>
            </a:pPr>
            <a:r>
              <a:rPr lang="en-US" sz="2400" b="1" dirty="0">
                <a:solidFill>
                  <a:schemeClr val="tx2">
                    <a:lumMod val="90000"/>
                    <a:lumOff val="10000"/>
                  </a:schemeClr>
                </a:solidFill>
              </a:rPr>
              <a:t>After doing extensive analysis I will suggest below three countries for opening restaurants.</a:t>
            </a:r>
            <a:br>
              <a:rPr lang="en-US" sz="2400" b="1" dirty="0">
                <a:solidFill>
                  <a:schemeClr val="tx2">
                    <a:lumMod val="90000"/>
                    <a:lumOff val="10000"/>
                  </a:schemeClr>
                </a:solidFill>
                <a:latin typeface="+mj-lt"/>
                <a:ea typeface="+mj-ea"/>
                <a:cs typeface="+mj-cs"/>
              </a:rPr>
            </a:br>
            <a:br>
              <a:rPr lang="en-US" sz="2400" b="1" dirty="0">
                <a:latin typeface="+mj-lt"/>
                <a:ea typeface="+mj-ea"/>
                <a:cs typeface="+mj-cs"/>
              </a:rPr>
            </a:br>
            <a:endParaRPr lang="en-US" sz="2400" b="1" dirty="0">
              <a:latin typeface="+mj-lt"/>
              <a:ea typeface="+mj-ea"/>
              <a:cs typeface="+mj-cs"/>
            </a:endParaRPr>
          </a:p>
        </p:txBody>
      </p:sp>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srcRect l="24390" r="1648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graphicFrame>
        <p:nvGraphicFramePr>
          <p:cNvPr id="124" name="Content Placeholder 83">
            <a:extLst>
              <a:ext uri="{FF2B5EF4-FFF2-40B4-BE49-F238E27FC236}">
                <a16:creationId xmlns:a16="http://schemas.microsoft.com/office/drawing/2014/main" id="{53F3A386-456F-C39E-49F4-F0451207AD9A}"/>
              </a:ext>
            </a:extLst>
          </p:cNvPr>
          <p:cNvGraphicFramePr>
            <a:graphicFrameLocks noGrp="1"/>
          </p:cNvGraphicFramePr>
          <p:nvPr>
            <p:ph idx="1"/>
            <p:extLst>
              <p:ext uri="{D42A27DB-BD31-4B8C-83A1-F6EECF244321}">
                <p14:modId xmlns:p14="http://schemas.microsoft.com/office/powerpoint/2010/main" val="3287175817"/>
              </p:ext>
            </p:extLst>
          </p:nvPr>
        </p:nvGraphicFramePr>
        <p:xfrm>
          <a:off x="838200" y="2333297"/>
          <a:ext cx="4619621" cy="3843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246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Rectangle 14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alphaModFix amt="35000"/>
          </a:blip>
          <a:srcRect t="17279"/>
          <a:stretch/>
        </p:blipFill>
        <p:spPr>
          <a:xfrm>
            <a:off x="20" y="1"/>
            <a:ext cx="12191980" cy="6857999"/>
          </a:xfrm>
          <a:prstGeom prst="rect">
            <a:avLst/>
          </a:prstGeom>
        </p:spPr>
      </p:pic>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838199" y="1065862"/>
            <a:ext cx="6052955" cy="4726276"/>
          </a:xfrm>
        </p:spPr>
        <p:txBody>
          <a:bodyPr>
            <a:normAutofit/>
          </a:bodyPr>
          <a:lstStyle/>
          <a:p>
            <a:pPr algn="r">
              <a:spcBef>
                <a:spcPct val="0"/>
              </a:spcBef>
              <a:spcAft>
                <a:spcPts val="600"/>
              </a:spcAft>
            </a:pPr>
            <a:r>
              <a:rPr lang="en-US" sz="8000" b="1" dirty="0">
                <a:ln w="22225">
                  <a:solidFill>
                    <a:srgbClr val="FFFFFF"/>
                  </a:solidFill>
                </a:ln>
                <a:noFill/>
              </a:rPr>
              <a:t>Analysis of Cities</a:t>
            </a:r>
            <a:br>
              <a:rPr lang="en-US" sz="8000" b="1" dirty="0">
                <a:ln w="22225">
                  <a:solidFill>
                    <a:srgbClr val="FFFFFF"/>
                  </a:solidFill>
                </a:ln>
                <a:noFill/>
                <a:latin typeface="+mj-lt"/>
                <a:ea typeface="+mj-ea"/>
                <a:cs typeface="+mj-cs"/>
              </a:rPr>
            </a:br>
            <a:endParaRPr lang="en-US" sz="8000" b="1" dirty="0">
              <a:ln w="22225">
                <a:solidFill>
                  <a:srgbClr val="FFFFFF"/>
                </a:solidFill>
              </a:ln>
              <a:noFill/>
              <a:latin typeface="+mj-lt"/>
              <a:ea typeface="+mj-ea"/>
              <a:cs typeface="+mj-cs"/>
            </a:endParaRPr>
          </a:p>
        </p:txBody>
      </p:sp>
      <p:cxnSp>
        <p:nvCxnSpPr>
          <p:cNvPr id="146" name="Straight Connector 145">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20593C-65E3-956B-FE6A-C07F1BAF0ED8}"/>
              </a:ext>
            </a:extLst>
          </p:cNvPr>
          <p:cNvSpPr>
            <a:spLocks noGrp="1"/>
          </p:cNvSpPr>
          <p:nvPr>
            <p:ph idx="1"/>
          </p:nvPr>
        </p:nvSpPr>
        <p:spPr>
          <a:xfrm>
            <a:off x="7534641" y="1065862"/>
            <a:ext cx="3860002" cy="4726276"/>
          </a:xfrm>
        </p:spPr>
        <p:txBody>
          <a:bodyPr anchor="ctr">
            <a:normAutofit/>
          </a:bodyPr>
          <a:lstStyle/>
          <a:p>
            <a:r>
              <a:rPr lang="en-US" sz="2000" dirty="0">
                <a:solidFill>
                  <a:srgbClr val="FFFFFF"/>
                </a:solidFill>
              </a:rPr>
              <a:t>Now as we have selected countries its time to do further analysis for finding cities.</a:t>
            </a:r>
          </a:p>
          <a:p>
            <a:r>
              <a:rPr lang="en-US" sz="2000" dirty="0">
                <a:solidFill>
                  <a:srgbClr val="FFFFFF"/>
                </a:solidFill>
              </a:rPr>
              <a:t>I will try to find cities based on number of restaurants, ratings of restaurants, expenditure on food etc.</a:t>
            </a:r>
          </a:p>
          <a:p>
            <a:endParaRPr lang="en-IN" sz="2000" dirty="0">
              <a:solidFill>
                <a:srgbClr val="FFFFFF"/>
              </a:solidFill>
            </a:endParaRPr>
          </a:p>
        </p:txBody>
      </p:sp>
    </p:spTree>
    <p:extLst>
      <p:ext uri="{BB962C8B-B14F-4D97-AF65-F5344CB8AC3E}">
        <p14:creationId xmlns:p14="http://schemas.microsoft.com/office/powerpoint/2010/main" val="191611268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1144506" y="457201"/>
            <a:ext cx="4065669" cy="1933574"/>
          </a:xfrm>
        </p:spPr>
        <p:txBody>
          <a:bodyPr vert="horz" lIns="91440" tIns="45720" rIns="91440" bIns="45720" rtlCol="0" anchor="b">
            <a:normAutofit/>
          </a:bodyPr>
          <a:lstStyle/>
          <a:p>
            <a:pPr>
              <a:spcAft>
                <a:spcPts val="600"/>
              </a:spcAft>
            </a:pPr>
            <a:r>
              <a:rPr lang="en-US" sz="4000" b="1"/>
              <a:t>Analysis of cities based on average rating</a:t>
            </a:r>
            <a:endParaRPr lang="en-US" sz="4000" b="1" dirty="0"/>
          </a:p>
        </p:txBody>
      </p:sp>
      <p:sp>
        <p:nvSpPr>
          <p:cNvPr id="19" name="TextBox 18">
            <a:extLst>
              <a:ext uri="{FF2B5EF4-FFF2-40B4-BE49-F238E27FC236}">
                <a16:creationId xmlns:a16="http://schemas.microsoft.com/office/drawing/2014/main" id="{4A24B089-2B2D-35A0-1160-555BD02F9894}"/>
              </a:ext>
            </a:extLst>
          </p:cNvPr>
          <p:cNvSpPr txBox="1"/>
          <p:nvPr/>
        </p:nvSpPr>
        <p:spPr>
          <a:xfrm>
            <a:off x="1144505" y="2390775"/>
            <a:ext cx="4065668" cy="3347416"/>
          </a:xfrm>
          <a:prstGeom prst="rect">
            <a:avLst/>
          </a:prstGeom>
        </p:spPr>
        <p:txBody>
          <a:bodyPr vert="horz" lIns="91440" tIns="45720" rIns="91440" bIns="45720" rtlCol="0">
            <a:normAutofit fontScale="92500"/>
          </a:bodyPr>
          <a:lstStyle/>
          <a:p>
            <a:pPr marL="285750" indent="-228600" defTabSz="914400">
              <a:lnSpc>
                <a:spcPct val="90000"/>
              </a:lnSpc>
              <a:spcAft>
                <a:spcPts val="600"/>
              </a:spcAft>
              <a:buFont typeface="Arial" panose="020B0604020202020204" pitchFamily="34" charset="0"/>
              <a:buChar char="•"/>
            </a:pPr>
            <a:r>
              <a:rPr lang="en-US" sz="1600" b="1" dirty="0"/>
              <a:t>Cities in green colour have  rating of more than 4. If we open restaurants in these cities, we have to face tough competition from existing restaurants of  these cities.</a:t>
            </a:r>
          </a:p>
          <a:p>
            <a:pPr marL="285750" indent="-228600" defTabSz="914400">
              <a:lnSpc>
                <a:spcPct val="90000"/>
              </a:lnSpc>
              <a:spcAft>
                <a:spcPts val="600"/>
              </a:spcAft>
              <a:buFont typeface="Arial" panose="020B0604020202020204" pitchFamily="34" charset="0"/>
              <a:buChar char="•"/>
            </a:pPr>
            <a:r>
              <a:rPr lang="en-US" sz="1600" b="1" dirty="0"/>
              <a:t> Cities in red colour have a rating of  less than 3.5. From this we can assume that these cities are not so much restaurant friendly.</a:t>
            </a:r>
          </a:p>
          <a:p>
            <a:pPr marL="285750" indent="-228600" defTabSz="914400">
              <a:lnSpc>
                <a:spcPct val="90000"/>
              </a:lnSpc>
              <a:spcAft>
                <a:spcPts val="600"/>
              </a:spcAft>
              <a:buFont typeface="Arial" panose="020B0604020202020204" pitchFamily="34" charset="0"/>
              <a:buChar char="•"/>
            </a:pPr>
            <a:r>
              <a:rPr lang="en-US" sz="1600" b="1" dirty="0"/>
              <a:t>Cities in yellow colour have a rating of greater than 3.5 but less than 4. From this we can consider that these cities have scope of opening new restaurants</a:t>
            </a:r>
            <a:r>
              <a:rPr lang="en-US" sz="1400" dirty="0"/>
              <a:t>. </a:t>
            </a:r>
          </a:p>
          <a:p>
            <a:pPr marL="285750" indent="-228600" defTabSz="914400">
              <a:lnSpc>
                <a:spcPct val="90000"/>
              </a:lnSpc>
              <a:spcAft>
                <a:spcPts val="600"/>
              </a:spcAft>
              <a:buFont typeface="Arial" panose="020B0604020202020204" pitchFamily="34" charset="0"/>
              <a:buChar char="•"/>
            </a:pPr>
            <a:r>
              <a:rPr lang="en-US" sz="1600" b="1" dirty="0"/>
              <a:t>We will do further analysis on cities in yellow colour range</a:t>
            </a:r>
          </a:p>
        </p:txBody>
      </p:sp>
      <p:pic>
        <p:nvPicPr>
          <p:cNvPr id="17" name="Content Placeholder 16" descr="A yellow and red table with black text&#10;&#10;Description automatically generated">
            <a:extLst>
              <a:ext uri="{FF2B5EF4-FFF2-40B4-BE49-F238E27FC236}">
                <a16:creationId xmlns:a16="http://schemas.microsoft.com/office/drawing/2014/main" id="{690D6369-7638-67A1-8F2F-BD1338588A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3716" y="457201"/>
            <a:ext cx="2851355" cy="5461817"/>
          </a:xfrm>
          <a:prstGeom prst="rect">
            <a:avLst/>
          </a:prstGeom>
        </p:spPr>
      </p:pic>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4"/>
          <a:srcRect l="24390" r="16486" b="-1"/>
          <a:stretch/>
        </p:blipFill>
        <p:spPr>
          <a:xfrm>
            <a:off x="9039256" y="1772365"/>
            <a:ext cx="2682054" cy="3084728"/>
          </a:xfrm>
          <a:prstGeom prst="rect">
            <a:avLst/>
          </a:prstGeom>
        </p:spPr>
      </p:pic>
      <p:sp>
        <p:nvSpPr>
          <p:cNvPr id="193" name="Rectangle 19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512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640080" y="329184"/>
            <a:ext cx="6894576" cy="1783080"/>
          </a:xfrm>
        </p:spPr>
        <p:txBody>
          <a:bodyPr anchor="b">
            <a:normAutofit/>
          </a:bodyPr>
          <a:lstStyle/>
          <a:p>
            <a:pPr>
              <a:spcBef>
                <a:spcPct val="0"/>
              </a:spcBef>
              <a:spcAft>
                <a:spcPts val="600"/>
              </a:spcAft>
            </a:pPr>
            <a:r>
              <a:rPr lang="en-US" sz="3800" b="1" dirty="0"/>
              <a:t>Cities left after exclusion</a:t>
            </a:r>
            <a:br>
              <a:rPr lang="en-US" sz="3800" b="1" dirty="0">
                <a:latin typeface="+mj-lt"/>
                <a:ea typeface="+mj-ea"/>
                <a:cs typeface="+mj-cs"/>
              </a:rPr>
            </a:br>
            <a:endParaRPr lang="en-US" sz="3800" b="1" dirty="0">
              <a:latin typeface="+mj-lt"/>
              <a:ea typeface="+mj-ea"/>
              <a:cs typeface="+mj-cs"/>
            </a:endParaRPr>
          </a:p>
        </p:txBody>
      </p:sp>
      <p:graphicFrame>
        <p:nvGraphicFramePr>
          <p:cNvPr id="124" name="Content Placeholder 83">
            <a:extLst>
              <a:ext uri="{FF2B5EF4-FFF2-40B4-BE49-F238E27FC236}">
                <a16:creationId xmlns:a16="http://schemas.microsoft.com/office/drawing/2014/main" id="{53F3A386-456F-C39E-49F4-F0451207AD9A}"/>
              </a:ext>
            </a:extLst>
          </p:cNvPr>
          <p:cNvGraphicFramePr>
            <a:graphicFrameLocks noGrp="1"/>
          </p:cNvGraphicFramePr>
          <p:nvPr>
            <p:ph idx="1"/>
            <p:extLst>
              <p:ext uri="{D42A27DB-BD31-4B8C-83A1-F6EECF244321}">
                <p14:modId xmlns:p14="http://schemas.microsoft.com/office/powerpoint/2010/main" val="893933768"/>
              </p:ext>
            </p:extLst>
          </p:nvPr>
        </p:nvGraphicFramePr>
        <p:xfrm>
          <a:off x="640080" y="2706624"/>
          <a:ext cx="6439146"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7"/>
          <a:srcRect l="15897" r="15896" b="-1"/>
          <a:stretch/>
        </p:blipFill>
        <p:spPr>
          <a:xfrm>
            <a:off x="7095509" y="36577"/>
            <a:ext cx="4968671" cy="2851429"/>
          </a:xfrm>
          <a:prstGeom prst="rect">
            <a:avLst/>
          </a:prstGeom>
        </p:spPr>
      </p:pic>
      <p:sp>
        <p:nvSpPr>
          <p:cNvPr id="9" name="TextBox 8">
            <a:extLst>
              <a:ext uri="{FF2B5EF4-FFF2-40B4-BE49-F238E27FC236}">
                <a16:creationId xmlns:a16="http://schemas.microsoft.com/office/drawing/2014/main" id="{0BE5198A-F0A4-F08D-EC04-F220A916563E}"/>
              </a:ext>
            </a:extLst>
          </p:cNvPr>
          <p:cNvSpPr txBox="1"/>
          <p:nvPr/>
        </p:nvSpPr>
        <p:spPr>
          <a:xfrm>
            <a:off x="7534656" y="324030"/>
            <a:ext cx="2150118" cy="1215717"/>
          </a:xfrm>
          <a:prstGeom prst="rect">
            <a:avLst/>
          </a:prstGeom>
          <a:noFill/>
        </p:spPr>
        <p:txBody>
          <a:bodyPr wrap="square" rtlCol="0">
            <a:spAutoFit/>
          </a:bodyPr>
          <a:lstStyle/>
          <a:p>
            <a:endParaRPr lang="en-US" sz="1250" b="1" dirty="0">
              <a:solidFill>
                <a:schemeClr val="bg1">
                  <a:lumMod val="95000"/>
                </a:schemeClr>
              </a:solidFill>
            </a:endParaRPr>
          </a:p>
          <a:p>
            <a:pPr marL="171450" indent="-171450">
              <a:buFont typeface="Arial" panose="020B0604020202020204" pitchFamily="34" charset="0"/>
              <a:buChar char="•"/>
            </a:pPr>
            <a:r>
              <a:rPr lang="en-US" sz="1600" b="1" dirty="0">
                <a:solidFill>
                  <a:schemeClr val="bg1">
                    <a:lumMod val="95000"/>
                  </a:schemeClr>
                </a:solidFill>
              </a:rPr>
              <a:t>Singapore</a:t>
            </a:r>
          </a:p>
          <a:p>
            <a:pPr marL="171450" indent="-171450">
              <a:buFont typeface="Arial" panose="020B0604020202020204" pitchFamily="34" charset="0"/>
              <a:buChar char="•"/>
            </a:pPr>
            <a:r>
              <a:rPr lang="en-US" sz="1600" b="1" dirty="0">
                <a:solidFill>
                  <a:schemeClr val="bg1">
                    <a:lumMod val="95000"/>
                  </a:schemeClr>
                </a:solidFill>
              </a:rPr>
              <a:t>Middleton Beach</a:t>
            </a:r>
          </a:p>
          <a:p>
            <a:pPr marL="171450" indent="-171450">
              <a:buFont typeface="Arial" panose="020B0604020202020204" pitchFamily="34" charset="0"/>
              <a:buChar char="•"/>
            </a:pPr>
            <a:r>
              <a:rPr lang="en-US" sz="1600" b="1" dirty="0">
                <a:solidFill>
                  <a:schemeClr val="bg1">
                    <a:lumMod val="95000"/>
                  </a:schemeClr>
                </a:solidFill>
              </a:rPr>
              <a:t>Chatham-Kent</a:t>
            </a:r>
          </a:p>
          <a:p>
            <a:endParaRPr lang="en-US" sz="1250" b="1" dirty="0">
              <a:solidFill>
                <a:schemeClr val="bg1">
                  <a:lumMod val="95000"/>
                </a:schemeClr>
              </a:solidFill>
            </a:endParaRPr>
          </a:p>
        </p:txBody>
      </p:sp>
      <p:pic>
        <p:nvPicPr>
          <p:cNvPr id="2" name="Picture 1">
            <a:extLst>
              <a:ext uri="{FF2B5EF4-FFF2-40B4-BE49-F238E27FC236}">
                <a16:creationId xmlns:a16="http://schemas.microsoft.com/office/drawing/2014/main" id="{EE1F80D1-DC3E-2604-A0AB-C6EED7E7A9DD}"/>
              </a:ext>
            </a:extLst>
          </p:cNvPr>
          <p:cNvPicPr>
            <a:picLocks noChangeAspect="1"/>
          </p:cNvPicPr>
          <p:nvPr/>
        </p:nvPicPr>
        <p:blipFill>
          <a:blip r:embed="rId8"/>
          <a:stretch>
            <a:fillRect/>
          </a:stretch>
        </p:blipFill>
        <p:spPr>
          <a:xfrm>
            <a:off x="7095510" y="3175458"/>
            <a:ext cx="4968670" cy="3015029"/>
          </a:xfrm>
          <a:prstGeom prst="rect">
            <a:avLst/>
          </a:prstGeom>
        </p:spPr>
      </p:pic>
    </p:spTree>
    <p:extLst>
      <p:ext uri="{BB962C8B-B14F-4D97-AF65-F5344CB8AC3E}">
        <p14:creationId xmlns:p14="http://schemas.microsoft.com/office/powerpoint/2010/main" val="399052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838201" y="365125"/>
            <a:ext cx="5251316" cy="1807305"/>
          </a:xfrm>
        </p:spPr>
        <p:txBody>
          <a:bodyPr>
            <a:normAutofit/>
          </a:bodyPr>
          <a:lstStyle/>
          <a:p>
            <a:pPr>
              <a:spcBef>
                <a:spcPct val="0"/>
              </a:spcBef>
              <a:spcAft>
                <a:spcPts val="600"/>
              </a:spcAft>
            </a:pPr>
            <a:r>
              <a:rPr lang="en-US" sz="2400" b="1" dirty="0">
                <a:solidFill>
                  <a:schemeClr val="tx2">
                    <a:lumMod val="90000"/>
                    <a:lumOff val="10000"/>
                  </a:schemeClr>
                </a:solidFill>
              </a:rPr>
              <a:t>After doing extensive analysis I will suggest below three cities for opening restaurants.</a:t>
            </a:r>
            <a:br>
              <a:rPr lang="en-US" sz="2400" b="1" dirty="0">
                <a:solidFill>
                  <a:schemeClr val="tx2">
                    <a:lumMod val="90000"/>
                    <a:lumOff val="10000"/>
                  </a:schemeClr>
                </a:solidFill>
                <a:latin typeface="+mj-lt"/>
                <a:ea typeface="+mj-ea"/>
                <a:cs typeface="+mj-cs"/>
              </a:rPr>
            </a:br>
            <a:br>
              <a:rPr lang="en-US" sz="2400" b="1" dirty="0">
                <a:latin typeface="+mj-lt"/>
                <a:ea typeface="+mj-ea"/>
                <a:cs typeface="+mj-cs"/>
              </a:rPr>
            </a:br>
            <a:endParaRPr lang="en-US" sz="2400" b="1" dirty="0">
              <a:latin typeface="+mj-lt"/>
              <a:ea typeface="+mj-ea"/>
              <a:cs typeface="+mj-cs"/>
            </a:endParaRPr>
          </a:p>
        </p:txBody>
      </p:sp>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srcRect l="24390" r="1648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graphicFrame>
        <p:nvGraphicFramePr>
          <p:cNvPr id="124" name="Content Placeholder 83">
            <a:extLst>
              <a:ext uri="{FF2B5EF4-FFF2-40B4-BE49-F238E27FC236}">
                <a16:creationId xmlns:a16="http://schemas.microsoft.com/office/drawing/2014/main" id="{53F3A386-456F-C39E-49F4-F0451207AD9A}"/>
              </a:ext>
            </a:extLst>
          </p:cNvPr>
          <p:cNvGraphicFramePr>
            <a:graphicFrameLocks noGrp="1"/>
          </p:cNvGraphicFramePr>
          <p:nvPr>
            <p:ph idx="1"/>
            <p:extLst>
              <p:ext uri="{D42A27DB-BD31-4B8C-83A1-F6EECF244321}">
                <p14:modId xmlns:p14="http://schemas.microsoft.com/office/powerpoint/2010/main" val="2568428828"/>
              </p:ext>
            </p:extLst>
          </p:nvPr>
        </p:nvGraphicFramePr>
        <p:xfrm>
          <a:off x="838200" y="2333297"/>
          <a:ext cx="4619621" cy="3843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891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838201" y="365126"/>
            <a:ext cx="5251316" cy="834409"/>
          </a:xfrm>
        </p:spPr>
        <p:txBody>
          <a:bodyPr>
            <a:normAutofit/>
          </a:bodyPr>
          <a:lstStyle/>
          <a:p>
            <a:pPr>
              <a:spcBef>
                <a:spcPct val="0"/>
              </a:spcBef>
              <a:spcAft>
                <a:spcPts val="600"/>
              </a:spcAft>
            </a:pPr>
            <a:r>
              <a:rPr lang="en-US" sz="4100" b="1" dirty="0"/>
              <a:t>Further deep diving</a:t>
            </a:r>
            <a:endParaRPr lang="en-US" sz="4100" b="1" dirty="0">
              <a:latin typeface="+mj-lt"/>
              <a:ea typeface="+mj-ea"/>
              <a:cs typeface="+mj-cs"/>
            </a:endParaRPr>
          </a:p>
        </p:txBody>
      </p:sp>
      <p:sp>
        <p:nvSpPr>
          <p:cNvPr id="50" name="Subtitle 49">
            <a:extLst>
              <a:ext uri="{FF2B5EF4-FFF2-40B4-BE49-F238E27FC236}">
                <a16:creationId xmlns:a16="http://schemas.microsoft.com/office/drawing/2014/main" id="{EEA52399-30AD-CFED-EFA1-AB1B04C9D16F}"/>
              </a:ext>
            </a:extLst>
          </p:cNvPr>
          <p:cNvSpPr>
            <a:spLocks noGrp="1"/>
          </p:cNvSpPr>
          <p:nvPr>
            <p:ph idx="1"/>
          </p:nvPr>
        </p:nvSpPr>
        <p:spPr>
          <a:xfrm>
            <a:off x="838200" y="2333297"/>
            <a:ext cx="4619621" cy="2671322"/>
          </a:xfrm>
        </p:spPr>
        <p:txBody>
          <a:bodyPr>
            <a:normAutofit/>
          </a:bodyPr>
          <a:lstStyle/>
          <a:p>
            <a:r>
              <a:rPr lang="en-US" sz="2000" dirty="0"/>
              <a:t>Cuisines</a:t>
            </a:r>
          </a:p>
          <a:p>
            <a:r>
              <a:rPr lang="en-US" sz="2000" dirty="0"/>
              <a:t>Online delivery</a:t>
            </a:r>
          </a:p>
          <a:p>
            <a:r>
              <a:rPr lang="en-US" sz="2000" dirty="0"/>
              <a:t>Expenditure on food</a:t>
            </a:r>
          </a:p>
          <a:p>
            <a:r>
              <a:rPr lang="en-US" sz="2000" dirty="0"/>
              <a:t>Ratings of restaurants</a:t>
            </a:r>
          </a:p>
          <a:p>
            <a:r>
              <a:rPr lang="en-US" sz="2000" dirty="0"/>
              <a:t>Competitor analysis</a:t>
            </a:r>
          </a:p>
          <a:p>
            <a:endParaRPr lang="en-IN" sz="2000" dirty="0"/>
          </a:p>
        </p:txBody>
      </p:sp>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srcRect l="24390" r="1648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itle 47">
            <a:extLst>
              <a:ext uri="{FF2B5EF4-FFF2-40B4-BE49-F238E27FC236}">
                <a16:creationId xmlns:a16="http://schemas.microsoft.com/office/drawing/2014/main" id="{42C20527-E146-50BF-FC2B-9707E7F22B15}"/>
              </a:ext>
            </a:extLst>
          </p:cNvPr>
          <p:cNvSpPr txBox="1">
            <a:spLocks/>
          </p:cNvSpPr>
          <p:nvPr/>
        </p:nvSpPr>
        <p:spPr>
          <a:xfrm>
            <a:off x="844684" y="1235055"/>
            <a:ext cx="5251316" cy="834409"/>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b="1" dirty="0"/>
              <a:t>As I have selected states &amp; cities, I will start further analysis on below mentioned points.</a:t>
            </a:r>
          </a:p>
        </p:txBody>
      </p:sp>
    </p:spTree>
    <p:extLst>
      <p:ext uri="{BB962C8B-B14F-4D97-AF65-F5344CB8AC3E}">
        <p14:creationId xmlns:p14="http://schemas.microsoft.com/office/powerpoint/2010/main" val="475379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D7D50-891B-EE74-640B-B9F281050A26}"/>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6600" kern="1200">
                <a:solidFill>
                  <a:schemeClr val="tx1"/>
                </a:solidFill>
                <a:latin typeface="+mj-lt"/>
                <a:ea typeface="+mj-ea"/>
                <a:cs typeface="+mj-cs"/>
              </a:rPr>
              <a:t>Cuisine analysis</a:t>
            </a:r>
          </a:p>
        </p:txBody>
      </p:sp>
      <p:sp>
        <p:nvSpPr>
          <p:cNvPr id="50"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2C8D1-726D-E511-686C-FCA90CE09ED7}"/>
              </a:ext>
            </a:extLst>
          </p:cNvPr>
          <p:cNvSpPr>
            <a:spLocks noGrp="1"/>
          </p:cNvSpPr>
          <p:nvPr>
            <p:ph sz="half" idx="1"/>
          </p:nvPr>
        </p:nvSpPr>
        <p:spPr>
          <a:xfrm>
            <a:off x="640080" y="2706624"/>
            <a:ext cx="6894576" cy="3483864"/>
          </a:xfrm>
        </p:spPr>
        <p:txBody>
          <a:bodyPr vert="horz" lIns="91440" tIns="45720" rIns="91440" bIns="45720" rtlCol="0">
            <a:normAutofit/>
          </a:bodyPr>
          <a:lstStyle/>
          <a:p>
            <a:r>
              <a:rPr lang="en-US" sz="2200" dirty="0"/>
              <a:t>From the chart we can consider that most common cuisine  of my recommended cities.</a:t>
            </a:r>
          </a:p>
          <a:p>
            <a:r>
              <a:rPr lang="en-US" sz="2200" dirty="0"/>
              <a:t> Singapore : American &amp; French</a:t>
            </a:r>
          </a:p>
          <a:p>
            <a:r>
              <a:rPr lang="en-US" sz="2200" dirty="0"/>
              <a:t>Middleton Beach : Bar Food</a:t>
            </a:r>
          </a:p>
          <a:p>
            <a:r>
              <a:rPr lang="en-US" sz="2200" dirty="0"/>
              <a:t>Chatham-Kent : Japanese</a:t>
            </a:r>
          </a:p>
        </p:txBody>
      </p:sp>
      <p:pic>
        <p:nvPicPr>
          <p:cNvPr id="5" name="Content Placeholder 4">
            <a:extLst>
              <a:ext uri="{FF2B5EF4-FFF2-40B4-BE49-F238E27FC236}">
                <a16:creationId xmlns:a16="http://schemas.microsoft.com/office/drawing/2014/main" id="{588A6949-0101-BBD3-FD7C-57B90B421344}"/>
              </a:ext>
            </a:extLst>
          </p:cNvPr>
          <p:cNvPicPr>
            <a:picLocks noGrp="1" noChangeAspect="1"/>
          </p:cNvPicPr>
          <p:nvPr>
            <p:ph sz="half" idx="2"/>
          </p:nvPr>
        </p:nvPicPr>
        <p:blipFill rotWithShape="1">
          <a:blip r:embed="rId3"/>
          <a:srcRect r="26121" b="-2"/>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6" name="Picture 5" descr="Vector background of vibrant colors splashing">
            <a:extLst>
              <a:ext uri="{FF2B5EF4-FFF2-40B4-BE49-F238E27FC236}">
                <a16:creationId xmlns:a16="http://schemas.microsoft.com/office/drawing/2014/main" id="{30EC88DB-74BB-74D6-0256-2D205A2CAFFC}"/>
              </a:ext>
            </a:extLst>
          </p:cNvPr>
          <p:cNvPicPr>
            <a:picLocks noChangeAspect="1"/>
          </p:cNvPicPr>
          <p:nvPr/>
        </p:nvPicPr>
        <p:blipFill rotWithShape="1">
          <a:blip r:embed="rId4"/>
          <a:srcRect t="5871" r="-1" b="-1"/>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87975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EB6D6B1-52B8-45C8-9C83-B5042CDAB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290B888-1DA2-4603-9690-BF863DCD1E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a:extLst>
                <a:ext uri="{FF2B5EF4-FFF2-40B4-BE49-F238E27FC236}">
                  <a16:creationId xmlns:a16="http://schemas.microsoft.com/office/drawing/2014/main" id="{319E1F81-615A-4E66-9C66-443AC7239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7E60507-4771-49E2-9E47-9D6881CF8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4DF1523-D077-1B6F-E3CC-D3501A15A4FB}"/>
              </a:ext>
            </a:extLst>
          </p:cNvPr>
          <p:cNvSpPr>
            <a:spLocks noGrp="1"/>
          </p:cNvSpPr>
          <p:nvPr>
            <p:ph type="title"/>
          </p:nvPr>
        </p:nvSpPr>
        <p:spPr>
          <a:xfrm>
            <a:off x="0" y="0"/>
            <a:ext cx="12191999" cy="1071716"/>
          </a:xfrm>
          <a:solidFill>
            <a:schemeClr val="accent1">
              <a:lumMod val="20000"/>
              <a:lumOff val="80000"/>
            </a:schemeClr>
          </a:solidFill>
        </p:spPr>
        <p:txBody>
          <a:bodyPr vert="horz" lIns="91440" tIns="45720" rIns="91440" bIns="45720" rtlCol="0" anchor="ctr">
            <a:noAutofit/>
          </a:bodyPr>
          <a:lstStyle/>
          <a:p>
            <a:pPr algn="ctr"/>
            <a:r>
              <a:rPr lang="en-US" sz="2800" kern="1200" dirty="0">
                <a:solidFill>
                  <a:schemeClr val="tx1"/>
                </a:solidFill>
                <a:latin typeface="+mj-lt"/>
                <a:ea typeface="+mj-ea"/>
                <a:cs typeface="+mj-cs"/>
              </a:rPr>
              <a:t>Online delivery &amp; table booking</a:t>
            </a:r>
          </a:p>
        </p:txBody>
      </p:sp>
      <p:sp>
        <p:nvSpPr>
          <p:cNvPr id="3" name="Text Placeholder 2">
            <a:extLst>
              <a:ext uri="{FF2B5EF4-FFF2-40B4-BE49-F238E27FC236}">
                <a16:creationId xmlns:a16="http://schemas.microsoft.com/office/drawing/2014/main" id="{400F072C-AEF1-9ECF-3BC2-EE1C70A250CD}"/>
              </a:ext>
            </a:extLst>
          </p:cNvPr>
          <p:cNvSpPr>
            <a:spLocks/>
          </p:cNvSpPr>
          <p:nvPr/>
        </p:nvSpPr>
        <p:spPr>
          <a:xfrm>
            <a:off x="554213" y="1363424"/>
            <a:ext cx="5438016" cy="868676"/>
          </a:xfrm>
          <a:prstGeom prst="rect">
            <a:avLst/>
          </a:prstGeom>
        </p:spPr>
        <p:txBody>
          <a:bodyPr>
            <a:normAutofit/>
          </a:bodyPr>
          <a:lstStyle/>
          <a:p>
            <a:pPr defTabSz="480060">
              <a:spcAft>
                <a:spcPts val="600"/>
              </a:spcAft>
            </a:pPr>
            <a:r>
              <a:rPr lang="en-IN" sz="1890" kern="1200">
                <a:solidFill>
                  <a:schemeClr val="tx1"/>
                </a:solidFill>
                <a:latin typeface="+mn-lt"/>
                <a:ea typeface="+mn-ea"/>
                <a:cs typeface="+mn-cs"/>
              </a:rPr>
              <a:t>From below chart it is clearly visible that restaurants with online delivery has  greater rating.</a:t>
            </a:r>
            <a:endParaRPr lang="en-IN"/>
          </a:p>
        </p:txBody>
      </p:sp>
      <p:pic>
        <p:nvPicPr>
          <p:cNvPr id="7" name="Content Placeholder 6">
            <a:extLst>
              <a:ext uri="{FF2B5EF4-FFF2-40B4-BE49-F238E27FC236}">
                <a16:creationId xmlns:a16="http://schemas.microsoft.com/office/drawing/2014/main" id="{09875865-3484-698B-4BE9-CAE45600F6E5}"/>
              </a:ext>
            </a:extLst>
          </p:cNvPr>
          <p:cNvPicPr>
            <a:picLocks noChangeAspect="1"/>
          </p:cNvPicPr>
          <p:nvPr/>
        </p:nvPicPr>
        <p:blipFill>
          <a:blip r:embed="rId2"/>
          <a:stretch>
            <a:fillRect/>
          </a:stretch>
        </p:blipFill>
        <p:spPr>
          <a:xfrm>
            <a:off x="550864" y="2523808"/>
            <a:ext cx="5464798" cy="3593068"/>
          </a:xfrm>
          <a:prstGeom prst="rect">
            <a:avLst/>
          </a:prstGeom>
        </p:spPr>
      </p:pic>
      <p:sp>
        <p:nvSpPr>
          <p:cNvPr id="5" name="Text Placeholder 4">
            <a:extLst>
              <a:ext uri="{FF2B5EF4-FFF2-40B4-BE49-F238E27FC236}">
                <a16:creationId xmlns:a16="http://schemas.microsoft.com/office/drawing/2014/main" id="{88288E44-366A-49AC-0EF6-E19B3CDA7293}"/>
              </a:ext>
            </a:extLst>
          </p:cNvPr>
          <p:cNvSpPr>
            <a:spLocks/>
          </p:cNvSpPr>
          <p:nvPr/>
        </p:nvSpPr>
        <p:spPr>
          <a:xfrm>
            <a:off x="6176341" y="1363424"/>
            <a:ext cx="5464797" cy="868676"/>
          </a:xfrm>
          <a:prstGeom prst="rect">
            <a:avLst/>
          </a:prstGeom>
        </p:spPr>
        <p:txBody>
          <a:bodyPr>
            <a:normAutofit/>
          </a:bodyPr>
          <a:lstStyle/>
          <a:p>
            <a:pPr defTabSz="480060">
              <a:spcAft>
                <a:spcPts val="600"/>
              </a:spcAft>
            </a:pPr>
            <a:r>
              <a:rPr lang="en-IN" sz="1700" kern="1200">
                <a:solidFill>
                  <a:schemeClr val="tx1"/>
                </a:solidFill>
                <a:latin typeface="+mn-lt"/>
                <a:ea typeface="+mn-ea"/>
                <a:cs typeface="+mn-cs"/>
              </a:rPr>
              <a:t>From below chart it is clearly visible that restaurants with table booking facility has received greater rating.</a:t>
            </a:r>
            <a:endParaRPr lang="en-IN" sz="1700"/>
          </a:p>
        </p:txBody>
      </p:sp>
      <p:pic>
        <p:nvPicPr>
          <p:cNvPr id="8" name="Content Placeholder 7">
            <a:extLst>
              <a:ext uri="{FF2B5EF4-FFF2-40B4-BE49-F238E27FC236}">
                <a16:creationId xmlns:a16="http://schemas.microsoft.com/office/drawing/2014/main" id="{9B331F9A-5341-1A84-9792-D1EB50282C56}"/>
              </a:ext>
            </a:extLst>
          </p:cNvPr>
          <p:cNvPicPr>
            <a:picLocks noChangeAspect="1"/>
          </p:cNvPicPr>
          <p:nvPr/>
        </p:nvPicPr>
        <p:blipFill>
          <a:blip r:embed="rId3"/>
          <a:stretch>
            <a:fillRect/>
          </a:stretch>
        </p:blipFill>
        <p:spPr>
          <a:xfrm>
            <a:off x="6176341" y="2523808"/>
            <a:ext cx="5464796" cy="3593068"/>
          </a:xfrm>
          <a:prstGeom prst="rect">
            <a:avLst/>
          </a:prstGeom>
        </p:spPr>
      </p:pic>
    </p:spTree>
    <p:extLst>
      <p:ext uri="{BB962C8B-B14F-4D97-AF65-F5344CB8AC3E}">
        <p14:creationId xmlns:p14="http://schemas.microsoft.com/office/powerpoint/2010/main" val="157894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838201" y="365125"/>
            <a:ext cx="5251316" cy="1807305"/>
          </a:xfrm>
        </p:spPr>
        <p:txBody>
          <a:bodyPr>
            <a:normAutofit/>
          </a:bodyPr>
          <a:lstStyle/>
          <a:p>
            <a:pPr>
              <a:spcBef>
                <a:spcPct val="0"/>
              </a:spcBef>
              <a:spcAft>
                <a:spcPts val="600"/>
              </a:spcAft>
            </a:pPr>
            <a:r>
              <a:rPr lang="en-US" b="1">
                <a:latin typeface="+mj-lt"/>
                <a:ea typeface="+mj-ea"/>
                <a:cs typeface="+mj-cs"/>
              </a:rPr>
              <a:t>Introduction</a:t>
            </a:r>
            <a:br>
              <a:rPr lang="en-US" b="1">
                <a:latin typeface="+mj-lt"/>
                <a:ea typeface="+mj-ea"/>
                <a:cs typeface="+mj-cs"/>
              </a:rPr>
            </a:br>
            <a:endParaRPr lang="en-US" b="1">
              <a:latin typeface="+mj-lt"/>
              <a:ea typeface="+mj-ea"/>
              <a:cs typeface="+mj-cs"/>
            </a:endParaRPr>
          </a:p>
        </p:txBody>
      </p:sp>
      <p:sp>
        <p:nvSpPr>
          <p:cNvPr id="50" name="Subtitle 49">
            <a:extLst>
              <a:ext uri="{FF2B5EF4-FFF2-40B4-BE49-F238E27FC236}">
                <a16:creationId xmlns:a16="http://schemas.microsoft.com/office/drawing/2014/main" id="{EEA52399-30AD-CFED-EFA1-AB1B04C9D16F}"/>
              </a:ext>
            </a:extLst>
          </p:cNvPr>
          <p:cNvSpPr>
            <a:spLocks noGrp="1"/>
          </p:cNvSpPr>
          <p:nvPr>
            <p:ph idx="1"/>
          </p:nvPr>
        </p:nvSpPr>
        <p:spPr>
          <a:xfrm>
            <a:off x="838200" y="2333297"/>
            <a:ext cx="4619621" cy="3843666"/>
          </a:xfrm>
        </p:spPr>
        <p:txBody>
          <a:bodyPr>
            <a:normAutofit/>
          </a:bodyPr>
          <a:lstStyle/>
          <a:p>
            <a:pPr indent="-228600">
              <a:buFont typeface="Arial" panose="020B0604020202020204" pitchFamily="34" charset="0"/>
              <a:buChar char="•"/>
            </a:pPr>
            <a:r>
              <a:rPr lang="en-US" sz="1700"/>
              <a:t>This presentation will help us to take decisions for opening of new restaurants.</a:t>
            </a:r>
          </a:p>
          <a:p>
            <a:pPr indent="-228600">
              <a:buFont typeface="Arial" panose="020B0604020202020204" pitchFamily="34" charset="0"/>
              <a:buChar char="•"/>
            </a:pPr>
            <a:r>
              <a:rPr lang="en-US" sz="1700"/>
              <a:t>We will use the data of 15 countries for 9 years from 2010 to 2018.</a:t>
            </a:r>
          </a:p>
          <a:p>
            <a:pPr indent="-228600">
              <a:buFont typeface="Arial" panose="020B0604020202020204" pitchFamily="34" charset="0"/>
              <a:buChar char="•"/>
            </a:pPr>
            <a:r>
              <a:rPr lang="en-US" sz="1700"/>
              <a:t>My  analysis shows several strategic requirements for the opening of new restaurants.</a:t>
            </a:r>
          </a:p>
          <a:p>
            <a:pPr indent="-228600">
              <a:buFont typeface="Arial" panose="020B0604020202020204" pitchFamily="34" charset="0"/>
              <a:buChar char="•"/>
            </a:pPr>
            <a:r>
              <a:rPr lang="en-US" sz="1700"/>
              <a:t>By analyzing the data of multiple locations, it is possible to  identify countries with strong demand &amp; minimum competition.</a:t>
            </a:r>
          </a:p>
          <a:p>
            <a:pPr indent="-228600">
              <a:buFont typeface="Arial" panose="020B0604020202020204" pitchFamily="34" charset="0"/>
              <a:buChar char="•"/>
            </a:pPr>
            <a:r>
              <a:rPr lang="en-US" sz="1700"/>
              <a:t>The parameters that we have used for analysis are no. of restaurants, expenditure, cuisines, ratings etc. to get insights.</a:t>
            </a:r>
          </a:p>
          <a:p>
            <a:endParaRPr lang="en-IN" sz="1700"/>
          </a:p>
        </p:txBody>
      </p:sp>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srcRect l="24390" r="1648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7380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3" name="Rectangle 12">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99B468-0878-46DC-4BC5-1D8AEFCFBF90}"/>
              </a:ext>
            </a:extLst>
          </p:cNvPr>
          <p:cNvSpPr>
            <a:spLocks noGrp="1"/>
          </p:cNvSpPr>
          <p:nvPr>
            <p:ph type="title"/>
          </p:nvPr>
        </p:nvSpPr>
        <p:spPr>
          <a:xfrm>
            <a:off x="876691" y="301843"/>
            <a:ext cx="10477109" cy="1003532"/>
          </a:xfrm>
        </p:spPr>
        <p:txBody>
          <a:bodyPr anchor="ctr">
            <a:normAutofit/>
          </a:bodyPr>
          <a:lstStyle/>
          <a:p>
            <a:r>
              <a:rPr lang="en-IN" sz="3200">
                <a:solidFill>
                  <a:srgbClr val="FFFFFF"/>
                </a:solidFill>
              </a:rPr>
              <a:t>Conclusion</a:t>
            </a:r>
          </a:p>
        </p:txBody>
      </p:sp>
      <p:sp>
        <p:nvSpPr>
          <p:cNvPr id="3" name="Content Placeholder 2">
            <a:extLst>
              <a:ext uri="{FF2B5EF4-FFF2-40B4-BE49-F238E27FC236}">
                <a16:creationId xmlns:a16="http://schemas.microsoft.com/office/drawing/2014/main" id="{8838B66E-5214-F614-FD71-0AD39DF5B580}"/>
              </a:ext>
            </a:extLst>
          </p:cNvPr>
          <p:cNvSpPr>
            <a:spLocks/>
          </p:cNvSpPr>
          <p:nvPr/>
        </p:nvSpPr>
        <p:spPr>
          <a:xfrm>
            <a:off x="1880256" y="4834483"/>
            <a:ext cx="8277091" cy="1147217"/>
          </a:xfrm>
          <a:prstGeom prst="rect">
            <a:avLst/>
          </a:prstGeom>
        </p:spPr>
        <p:txBody>
          <a:bodyPr>
            <a:normAutofit/>
          </a:bodyPr>
          <a:lstStyle/>
          <a:p>
            <a:pPr defTabSz="356616">
              <a:spcAft>
                <a:spcPts val="600"/>
              </a:spcAft>
            </a:pPr>
            <a:r>
              <a:rPr lang="en-IN" sz="1404" kern="1200" dirty="0">
                <a:solidFill>
                  <a:schemeClr val="tx1"/>
                </a:solidFill>
                <a:latin typeface="+mn-lt"/>
                <a:ea typeface="+mn-ea"/>
                <a:cs typeface="+mn-cs"/>
              </a:rPr>
              <a:t>	Chatham-Kent</a:t>
            </a:r>
            <a:endParaRPr lang="en-US" sz="1404" kern="1200" dirty="0">
              <a:solidFill>
                <a:schemeClr val="tx1"/>
              </a:solidFill>
              <a:latin typeface="+mn-lt"/>
              <a:ea typeface="+mn-ea"/>
              <a:cs typeface="+mn-cs"/>
            </a:endParaRPr>
          </a:p>
          <a:p>
            <a:pPr defTabSz="356616">
              <a:spcAft>
                <a:spcPts val="600"/>
              </a:spcAft>
            </a:pPr>
            <a:r>
              <a:rPr lang="en-IN" sz="1404" kern="1200" dirty="0">
                <a:solidFill>
                  <a:schemeClr val="tx1"/>
                </a:solidFill>
                <a:latin typeface="+mn-lt"/>
                <a:ea typeface="+mn-ea"/>
                <a:cs typeface="+mn-cs"/>
              </a:rPr>
              <a:t>	Middleton Beach</a:t>
            </a:r>
            <a:endParaRPr lang="en-US" sz="1404" kern="1200" dirty="0">
              <a:solidFill>
                <a:schemeClr val="tx1"/>
              </a:solidFill>
              <a:latin typeface="+mn-lt"/>
              <a:ea typeface="+mn-ea"/>
              <a:cs typeface="+mn-cs"/>
            </a:endParaRPr>
          </a:p>
          <a:p>
            <a:pPr defTabSz="356616">
              <a:spcAft>
                <a:spcPts val="600"/>
              </a:spcAft>
            </a:pPr>
            <a:r>
              <a:rPr lang="en-IN" sz="1404" kern="1200" dirty="0">
                <a:solidFill>
                  <a:schemeClr val="tx1"/>
                </a:solidFill>
                <a:latin typeface="+mn-lt"/>
                <a:ea typeface="+mn-ea"/>
                <a:cs typeface="+mn-cs"/>
              </a:rPr>
              <a:t>	Chatham-Kent</a:t>
            </a:r>
            <a:endParaRPr lang="en-US" sz="1404" kern="1200" dirty="0">
              <a:solidFill>
                <a:schemeClr val="tx1"/>
              </a:solidFill>
              <a:latin typeface="+mn-lt"/>
              <a:ea typeface="+mn-ea"/>
              <a:cs typeface="+mn-cs"/>
            </a:endParaRPr>
          </a:p>
          <a:p>
            <a:pPr>
              <a:spcAft>
                <a:spcPts val="600"/>
              </a:spcAft>
            </a:pPr>
            <a:endParaRPr lang="en-IN" dirty="0"/>
          </a:p>
        </p:txBody>
      </p:sp>
      <p:sp>
        <p:nvSpPr>
          <p:cNvPr id="4" name="Title 1">
            <a:extLst>
              <a:ext uri="{FF2B5EF4-FFF2-40B4-BE49-F238E27FC236}">
                <a16:creationId xmlns:a16="http://schemas.microsoft.com/office/drawing/2014/main" id="{A44CF300-6E55-9451-3357-73976FF8DB60}"/>
              </a:ext>
            </a:extLst>
          </p:cNvPr>
          <p:cNvSpPr txBox="1">
            <a:spLocks/>
          </p:cNvSpPr>
          <p:nvPr/>
        </p:nvSpPr>
        <p:spPr>
          <a:xfrm>
            <a:off x="1891865" y="2184851"/>
            <a:ext cx="8277091" cy="4942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13232">
              <a:spcAft>
                <a:spcPts val="600"/>
              </a:spcAft>
            </a:pPr>
            <a:r>
              <a:rPr lang="en-IN" sz="1800" b="1" kern="1200" dirty="0">
                <a:solidFill>
                  <a:srgbClr val="00B0F0"/>
                </a:solidFill>
                <a:latin typeface="+mj-lt"/>
                <a:ea typeface="+mj-ea"/>
                <a:cs typeface="+mj-cs"/>
              </a:rPr>
              <a:t>Countries to be considered</a:t>
            </a:r>
            <a:endParaRPr lang="en-IN" sz="1800" b="1" dirty="0">
              <a:solidFill>
                <a:srgbClr val="00B0F0"/>
              </a:solidFill>
            </a:endParaRPr>
          </a:p>
        </p:txBody>
      </p:sp>
      <p:graphicFrame>
        <p:nvGraphicFramePr>
          <p:cNvPr id="5" name="Content Placeholder 83">
            <a:extLst>
              <a:ext uri="{FF2B5EF4-FFF2-40B4-BE49-F238E27FC236}">
                <a16:creationId xmlns:a16="http://schemas.microsoft.com/office/drawing/2014/main" id="{E43F7469-000F-46DE-5BBD-ED8E4EFF9DEE}"/>
              </a:ext>
            </a:extLst>
          </p:cNvPr>
          <p:cNvGraphicFramePr>
            <a:graphicFrameLocks/>
          </p:cNvGraphicFramePr>
          <p:nvPr>
            <p:extLst>
              <p:ext uri="{D42A27DB-BD31-4B8C-83A1-F6EECF244321}">
                <p14:modId xmlns:p14="http://schemas.microsoft.com/office/powerpoint/2010/main" val="300242058"/>
              </p:ext>
            </p:extLst>
          </p:nvPr>
        </p:nvGraphicFramePr>
        <p:xfrm>
          <a:off x="1891865" y="2871124"/>
          <a:ext cx="8277091" cy="1305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C657F735-5A73-037E-6136-FCDD14AEF8D3}"/>
              </a:ext>
            </a:extLst>
          </p:cNvPr>
          <p:cNvSpPr txBox="1">
            <a:spLocks/>
          </p:cNvSpPr>
          <p:nvPr/>
        </p:nvSpPr>
        <p:spPr>
          <a:xfrm>
            <a:off x="2035041" y="4057740"/>
            <a:ext cx="8277091" cy="4942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13232">
              <a:spcAft>
                <a:spcPts val="600"/>
              </a:spcAft>
            </a:pPr>
            <a:r>
              <a:rPr lang="en-IN" sz="1800" b="1" kern="1200" dirty="0">
                <a:solidFill>
                  <a:srgbClr val="00B0F0"/>
                </a:solidFill>
                <a:latin typeface="+mj-lt"/>
                <a:ea typeface="+mj-ea"/>
                <a:cs typeface="+mj-cs"/>
              </a:rPr>
              <a:t>Cities to be considered</a:t>
            </a:r>
            <a:endParaRPr lang="en-IN" sz="1800" b="1" dirty="0">
              <a:solidFill>
                <a:srgbClr val="00B0F0"/>
              </a:solidFill>
            </a:endParaRPr>
          </a:p>
        </p:txBody>
      </p:sp>
    </p:spTree>
    <p:extLst>
      <p:ext uri="{BB962C8B-B14F-4D97-AF65-F5344CB8AC3E}">
        <p14:creationId xmlns:p14="http://schemas.microsoft.com/office/powerpoint/2010/main" val="998284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m sum food">
            <a:extLst>
              <a:ext uri="{FF2B5EF4-FFF2-40B4-BE49-F238E27FC236}">
                <a16:creationId xmlns:a16="http://schemas.microsoft.com/office/drawing/2014/main" id="{9CFED0DB-BEE6-8193-A0A1-E2726BCE0117}"/>
              </a:ext>
            </a:extLst>
          </p:cNvPr>
          <p:cNvPicPr>
            <a:picLocks noChangeAspect="1"/>
          </p:cNvPicPr>
          <p:nvPr/>
        </p:nvPicPr>
        <p:blipFill rotWithShape="1">
          <a:blip r:embed="rId2"/>
          <a:srcRect l="3665" r="2217" b="-1"/>
          <a:stretch/>
        </p:blipFill>
        <p:spPr>
          <a:xfrm>
            <a:off x="2522356"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A34E24-93C8-97C3-8489-37E4F7EF4469}"/>
              </a:ext>
            </a:extLst>
          </p:cNvPr>
          <p:cNvSpPr>
            <a:spLocks noGrp="1"/>
          </p:cNvSpPr>
          <p:nvPr>
            <p:ph type="title"/>
          </p:nvPr>
        </p:nvSpPr>
        <p:spPr>
          <a:xfrm>
            <a:off x="838200" y="365125"/>
            <a:ext cx="3822189" cy="1899912"/>
          </a:xfrm>
        </p:spPr>
        <p:txBody>
          <a:bodyPr>
            <a:normAutofit/>
          </a:bodyPr>
          <a:lstStyle/>
          <a:p>
            <a:r>
              <a:rPr lang="en-IN" sz="4000"/>
              <a:t>Conclusion</a:t>
            </a:r>
          </a:p>
        </p:txBody>
      </p:sp>
      <p:sp>
        <p:nvSpPr>
          <p:cNvPr id="3" name="Content Placeholder 2">
            <a:extLst>
              <a:ext uri="{FF2B5EF4-FFF2-40B4-BE49-F238E27FC236}">
                <a16:creationId xmlns:a16="http://schemas.microsoft.com/office/drawing/2014/main" id="{85C68377-521C-74E8-3E21-C0F964A77162}"/>
              </a:ext>
            </a:extLst>
          </p:cNvPr>
          <p:cNvSpPr>
            <a:spLocks noGrp="1"/>
          </p:cNvSpPr>
          <p:nvPr>
            <p:ph idx="1"/>
          </p:nvPr>
        </p:nvSpPr>
        <p:spPr>
          <a:xfrm>
            <a:off x="838200" y="2265038"/>
            <a:ext cx="3822189" cy="4066936"/>
          </a:xfrm>
        </p:spPr>
        <p:txBody>
          <a:bodyPr>
            <a:normAutofit/>
          </a:bodyPr>
          <a:lstStyle/>
          <a:p>
            <a:r>
              <a:rPr lang="en-IN" sz="1700" dirty="0"/>
              <a:t>I will recommend to serve following cuisines</a:t>
            </a:r>
          </a:p>
          <a:p>
            <a:pPr marL="971550" lvl="1" indent="-514350">
              <a:buFont typeface="+mj-lt"/>
              <a:buAutoNum type="arabicPeriod"/>
            </a:pPr>
            <a:r>
              <a:rPr lang="en-US" sz="1700" dirty="0"/>
              <a:t>Singapore : American &amp; French</a:t>
            </a:r>
          </a:p>
          <a:p>
            <a:pPr marL="971550" lvl="1" indent="-514350">
              <a:buFont typeface="+mj-lt"/>
              <a:buAutoNum type="arabicPeriod"/>
            </a:pPr>
            <a:r>
              <a:rPr lang="en-US" sz="1700" dirty="0"/>
              <a:t>Middleton Beach : Bar Food</a:t>
            </a:r>
          </a:p>
          <a:p>
            <a:pPr marL="971550" lvl="1" indent="-514350">
              <a:buFont typeface="+mj-lt"/>
              <a:buAutoNum type="arabicPeriod"/>
            </a:pPr>
            <a:r>
              <a:rPr lang="en-US" sz="1700" dirty="0"/>
              <a:t>Chatham-Kent : Japanese</a:t>
            </a:r>
          </a:p>
          <a:p>
            <a:r>
              <a:rPr lang="en-IN" sz="1700" dirty="0"/>
              <a:t>I will recommend to provide online booking</a:t>
            </a:r>
          </a:p>
          <a:p>
            <a:r>
              <a:rPr lang="en-IN" sz="1700" dirty="0"/>
              <a:t>I will suggest to have table booking facility</a:t>
            </a:r>
          </a:p>
          <a:p>
            <a:r>
              <a:rPr lang="en-IN" sz="1700" dirty="0"/>
              <a:t>Correlation between rating &amp; cost in rupees is 0.33. Therefore, I will suggest to keep price competitive</a:t>
            </a:r>
          </a:p>
          <a:p>
            <a:endParaRPr lang="en-IN" sz="1700" dirty="0"/>
          </a:p>
          <a:p>
            <a:endParaRPr lang="en-IN" sz="1700" dirty="0"/>
          </a:p>
        </p:txBody>
      </p:sp>
    </p:spTree>
    <p:extLst>
      <p:ext uri="{BB962C8B-B14F-4D97-AF65-F5344CB8AC3E}">
        <p14:creationId xmlns:p14="http://schemas.microsoft.com/office/powerpoint/2010/main" val="1062210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
            <a:extLst>
              <a:ext uri="{FF2B5EF4-FFF2-40B4-BE49-F238E27FC236}">
                <a16:creationId xmlns:a16="http://schemas.microsoft.com/office/drawing/2014/main" id="{CFD7DA5C-7DCD-89F2-57D3-FE6A31243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10097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308DC-FDDC-B5A6-A57E-99709C8047DB}"/>
              </a:ext>
            </a:extLst>
          </p:cNvPr>
          <p:cNvSpPr>
            <a:spLocks noGrp="1"/>
          </p:cNvSpPr>
          <p:nvPr>
            <p:ph type="title"/>
          </p:nvPr>
        </p:nvSpPr>
        <p:spPr>
          <a:xfrm>
            <a:off x="640080" y="4777739"/>
            <a:ext cx="3418990" cy="1412119"/>
          </a:xfrm>
        </p:spPr>
        <p:txBody>
          <a:bodyPr>
            <a:normAutofit/>
          </a:bodyPr>
          <a:lstStyle/>
          <a:p>
            <a:r>
              <a:rPr lang="en-IN" sz="4800"/>
              <a:t>Thank You</a:t>
            </a:r>
          </a:p>
        </p:txBody>
      </p:sp>
      <p:pic>
        <p:nvPicPr>
          <p:cNvPr id="28" name="Picture 27" descr="Magnifying glass on clear background">
            <a:extLst>
              <a:ext uri="{FF2B5EF4-FFF2-40B4-BE49-F238E27FC236}">
                <a16:creationId xmlns:a16="http://schemas.microsoft.com/office/drawing/2014/main" id="{268291CF-DF51-E034-9897-9F8465BD40C8}"/>
              </a:ext>
            </a:extLst>
          </p:cNvPr>
          <p:cNvPicPr>
            <a:picLocks noChangeAspect="1"/>
          </p:cNvPicPr>
          <p:nvPr/>
        </p:nvPicPr>
        <p:blipFill rotWithShape="1">
          <a:blip r:embed="rId2"/>
          <a:srcRect t="12890" b="31097"/>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34"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A83648-7A90-0F36-F173-BB330FDD221C}"/>
              </a:ext>
            </a:extLst>
          </p:cNvPr>
          <p:cNvSpPr>
            <a:spLocks noGrp="1"/>
          </p:cNvSpPr>
          <p:nvPr>
            <p:ph idx="1"/>
          </p:nvPr>
        </p:nvSpPr>
        <p:spPr>
          <a:xfrm>
            <a:off x="4654294" y="4777739"/>
            <a:ext cx="6897626" cy="1399223"/>
          </a:xfrm>
        </p:spPr>
        <p:txBody>
          <a:bodyPr anchor="ctr">
            <a:normAutofit/>
          </a:bodyPr>
          <a:lstStyle/>
          <a:p>
            <a:pPr marL="0" indent="0">
              <a:buNone/>
            </a:pPr>
            <a:r>
              <a:rPr lang="en-IN" sz="2200"/>
              <a:t>Sukhendu Senapati</a:t>
            </a:r>
          </a:p>
          <a:p>
            <a:pPr marL="0" indent="0">
              <a:buNone/>
            </a:pPr>
            <a:r>
              <a:rPr lang="en-IN" sz="2200"/>
              <a:t>7003452544</a:t>
            </a:r>
          </a:p>
          <a:p>
            <a:pPr marL="0" indent="0">
              <a:buNone/>
            </a:pPr>
            <a:r>
              <a:rPr lang="en-IN" sz="2200"/>
              <a:t>Sukhendu.senapati94@gmail.com</a:t>
            </a:r>
          </a:p>
          <a:p>
            <a:pPr marL="0" indent="0">
              <a:buNone/>
            </a:pPr>
            <a:endParaRPr lang="en-IN" sz="2200"/>
          </a:p>
        </p:txBody>
      </p:sp>
    </p:spTree>
    <p:extLst>
      <p:ext uri="{BB962C8B-B14F-4D97-AF65-F5344CB8AC3E}">
        <p14:creationId xmlns:p14="http://schemas.microsoft.com/office/powerpoint/2010/main" val="62880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838201" y="365125"/>
            <a:ext cx="5251316" cy="1070385"/>
          </a:xfrm>
        </p:spPr>
        <p:txBody>
          <a:bodyPr>
            <a:normAutofit fontScale="90000"/>
          </a:bodyPr>
          <a:lstStyle/>
          <a:p>
            <a:pPr algn="ctr">
              <a:spcBef>
                <a:spcPct val="0"/>
              </a:spcBef>
              <a:spcAft>
                <a:spcPts val="600"/>
              </a:spcAft>
            </a:pPr>
            <a:r>
              <a:rPr lang="en-US" b="1" dirty="0"/>
              <a:t>Problem Description</a:t>
            </a:r>
            <a:br>
              <a:rPr lang="en-US" b="1" dirty="0">
                <a:latin typeface="+mj-lt"/>
                <a:ea typeface="+mj-ea"/>
                <a:cs typeface="+mj-cs"/>
              </a:rPr>
            </a:br>
            <a:endParaRPr lang="en-US" b="1" dirty="0">
              <a:latin typeface="+mj-lt"/>
              <a:ea typeface="+mj-ea"/>
              <a:cs typeface="+mj-cs"/>
            </a:endParaRPr>
          </a:p>
        </p:txBody>
      </p:sp>
      <p:sp>
        <p:nvSpPr>
          <p:cNvPr id="50" name="Subtitle 49">
            <a:extLst>
              <a:ext uri="{FF2B5EF4-FFF2-40B4-BE49-F238E27FC236}">
                <a16:creationId xmlns:a16="http://schemas.microsoft.com/office/drawing/2014/main" id="{EEA52399-30AD-CFED-EFA1-AB1B04C9D16F}"/>
              </a:ext>
            </a:extLst>
          </p:cNvPr>
          <p:cNvSpPr>
            <a:spLocks noGrp="1"/>
          </p:cNvSpPr>
          <p:nvPr>
            <p:ph idx="1"/>
          </p:nvPr>
        </p:nvSpPr>
        <p:spPr>
          <a:xfrm>
            <a:off x="838200" y="1927123"/>
            <a:ext cx="4619621" cy="4249840"/>
          </a:xfrm>
        </p:spPr>
        <p:txBody>
          <a:bodyPr>
            <a:normAutofit fontScale="70000" lnSpcReduction="20000"/>
          </a:bodyPr>
          <a:lstStyle/>
          <a:p>
            <a:pPr indent="-228600">
              <a:buFont typeface="Arial" panose="020B0604020202020204" pitchFamily="34" charset="0"/>
              <a:buChar char="•"/>
            </a:pPr>
            <a:r>
              <a:rPr lang="en-US" sz="1900" b="0" i="0" u="none" strike="noStrike" dirty="0">
                <a:solidFill>
                  <a:srgbClr val="000000"/>
                </a:solidFill>
                <a:effectLst/>
                <a:latin typeface="Arial" panose="020B0604020202020204" pitchFamily="34" charset="0"/>
              </a:rPr>
              <a:t>Countries where the team can open newer restaurants with lesser competition</a:t>
            </a:r>
            <a:r>
              <a:rPr lang="en-US" sz="1900" dirty="0"/>
              <a:t>.</a:t>
            </a:r>
          </a:p>
          <a:p>
            <a:r>
              <a:rPr lang="en-US" sz="1900" dirty="0">
                <a:solidFill>
                  <a:srgbClr val="000000"/>
                </a:solidFill>
                <a:latin typeface="Arial" panose="020B0604020202020204" pitchFamily="34" charset="0"/>
              </a:rPr>
              <a:t>C</a:t>
            </a:r>
            <a:r>
              <a:rPr lang="en-US" sz="1900" b="0" i="0" u="none" strike="noStrike" dirty="0">
                <a:solidFill>
                  <a:srgbClr val="000000"/>
                </a:solidFill>
                <a:effectLst/>
                <a:latin typeface="Arial" panose="020B0604020202020204" pitchFamily="34" charset="0"/>
              </a:rPr>
              <a:t>ities in the suggested countries suitable for opening restaurants.</a:t>
            </a:r>
            <a:r>
              <a:rPr lang="en-US" sz="1900" dirty="0"/>
              <a:t>.</a:t>
            </a:r>
          </a:p>
          <a:p>
            <a:pPr indent="-228600">
              <a:buFont typeface="Arial" panose="020B0604020202020204" pitchFamily="34" charset="0"/>
              <a:buChar char="•"/>
            </a:pPr>
            <a:r>
              <a:rPr lang="en-US" sz="1900" dirty="0">
                <a:solidFill>
                  <a:srgbClr val="000000"/>
                </a:solidFill>
                <a:latin typeface="Arial" panose="020B0604020202020204" pitchFamily="34" charset="0"/>
              </a:rPr>
              <a:t>W</a:t>
            </a:r>
            <a:r>
              <a:rPr lang="en-US" sz="1900" b="0" i="0" u="none" strike="noStrike" dirty="0">
                <a:solidFill>
                  <a:srgbClr val="000000"/>
                </a:solidFill>
                <a:effectLst/>
                <a:latin typeface="Arial" panose="020B0604020202020204" pitchFamily="34" charset="0"/>
              </a:rPr>
              <a:t>hat is the current quality regarding ratings for restaurants that are open in suggested countries?</a:t>
            </a:r>
          </a:p>
          <a:p>
            <a:pPr indent="-228600">
              <a:buFont typeface="Arial" panose="020B0604020202020204" pitchFamily="34" charset="0"/>
              <a:buChar char="•"/>
            </a:pPr>
            <a:r>
              <a:rPr lang="en-US" sz="1900" dirty="0">
                <a:solidFill>
                  <a:srgbClr val="000000"/>
                </a:solidFill>
                <a:latin typeface="Arial" panose="020B0604020202020204" pitchFamily="34" charset="0"/>
              </a:rPr>
              <a:t>C</a:t>
            </a:r>
            <a:r>
              <a:rPr lang="en-US" sz="1900" b="0" i="0" u="none" strike="noStrike" dirty="0">
                <a:solidFill>
                  <a:srgbClr val="000000"/>
                </a:solidFill>
                <a:effectLst/>
                <a:latin typeface="Arial" panose="020B0604020202020204" pitchFamily="34" charset="0"/>
              </a:rPr>
              <a:t>urrent expenditure on food in the suggested countries.</a:t>
            </a:r>
          </a:p>
          <a:p>
            <a:r>
              <a:rPr lang="en-US" sz="1900" b="0" i="0" u="none" strike="noStrike" dirty="0">
                <a:solidFill>
                  <a:srgbClr val="000000"/>
                </a:solidFill>
                <a:effectLst/>
                <a:latin typeface="Arial" panose="020B0604020202020204" pitchFamily="34" charset="0"/>
              </a:rPr>
              <a:t>restaurants from the recommended states that are our biggest competitors and also those that are rated in the lower brackets, i.e. 1-2 or 2-3.</a:t>
            </a:r>
          </a:p>
          <a:p>
            <a:r>
              <a:rPr lang="en-US" sz="1900" b="0" i="0" u="none" strike="noStrike" dirty="0">
                <a:solidFill>
                  <a:srgbClr val="000000"/>
                </a:solidFill>
                <a:effectLst/>
                <a:latin typeface="Arial" panose="020B0604020202020204" pitchFamily="34" charset="0"/>
              </a:rPr>
              <a:t>Which cuisines should we focus on in the newer restaurants to get better feedback? Does the choice of cuisines affect the restaurant ratings?</a:t>
            </a:r>
            <a:endParaRPr lang="en-US" sz="1900" b="1" i="0" u="none" strike="noStrike" dirty="0">
              <a:solidFill>
                <a:srgbClr val="000000"/>
              </a:solidFill>
              <a:effectLst/>
              <a:latin typeface="Arial" panose="020B0604020202020204" pitchFamily="34" charset="0"/>
            </a:endParaRPr>
          </a:p>
          <a:p>
            <a:r>
              <a:rPr lang="en-US" sz="1900" b="0" i="0" u="none" strike="noStrike" dirty="0">
                <a:solidFill>
                  <a:srgbClr val="000000"/>
                </a:solidFill>
                <a:effectLst/>
                <a:latin typeface="Arial" panose="020B0604020202020204" pitchFamily="34" charset="0"/>
              </a:rPr>
              <a:t>According to our current data, should we go for online delivery and table booking? Does that affect the customer’s ratings?</a:t>
            </a:r>
            <a:endParaRPr lang="en-US" sz="1900" b="1" i="0" u="none" strike="noStrike" dirty="0">
              <a:solidFill>
                <a:srgbClr val="000000"/>
              </a:solidFill>
              <a:effectLst/>
              <a:latin typeface="Arial" panose="020B0604020202020204" pitchFamily="34" charset="0"/>
            </a:endParaRPr>
          </a:p>
          <a:p>
            <a:r>
              <a:rPr lang="en-US" sz="1900" b="0" i="0" u="none" strike="noStrike" dirty="0">
                <a:solidFill>
                  <a:srgbClr val="000000"/>
                </a:solidFill>
                <a:effectLst/>
                <a:latin typeface="Arial" panose="020B0604020202020204" pitchFamily="34" charset="0"/>
              </a:rPr>
              <a:t>Should the team keep the rate of cuisines higher? Will that affect the feedback? According to our data are the rates of cuisines and ratings, correlated?</a:t>
            </a:r>
          </a:p>
          <a:p>
            <a:pPr marL="0" indent="0">
              <a:buNone/>
            </a:pPr>
            <a:endParaRPr lang="en-US" sz="1800" b="0" i="0" u="none" strike="noStrike" dirty="0">
              <a:solidFill>
                <a:srgbClr val="000000"/>
              </a:solidFill>
              <a:effectLst/>
              <a:latin typeface="Arial" panose="020B0604020202020204" pitchFamily="34" charset="0"/>
            </a:endParaRPr>
          </a:p>
        </p:txBody>
      </p:sp>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srcRect l="24390" r="1648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5541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838201" y="365125"/>
            <a:ext cx="5251316" cy="1807305"/>
          </a:xfrm>
        </p:spPr>
        <p:txBody>
          <a:bodyPr>
            <a:normAutofit/>
          </a:bodyPr>
          <a:lstStyle/>
          <a:p>
            <a:pPr>
              <a:spcBef>
                <a:spcPct val="0"/>
              </a:spcBef>
              <a:spcAft>
                <a:spcPts val="600"/>
              </a:spcAft>
            </a:pPr>
            <a:r>
              <a:rPr lang="en-US" b="1"/>
              <a:t>Assumption</a:t>
            </a:r>
            <a:endParaRPr lang="en-US" b="1">
              <a:latin typeface="+mj-lt"/>
              <a:ea typeface="+mj-ea"/>
              <a:cs typeface="+mj-cs"/>
            </a:endParaRPr>
          </a:p>
        </p:txBody>
      </p:sp>
      <p:sp>
        <p:nvSpPr>
          <p:cNvPr id="50" name="Subtitle 49">
            <a:extLst>
              <a:ext uri="{FF2B5EF4-FFF2-40B4-BE49-F238E27FC236}">
                <a16:creationId xmlns:a16="http://schemas.microsoft.com/office/drawing/2014/main" id="{EEA52399-30AD-CFED-EFA1-AB1B04C9D16F}"/>
              </a:ext>
            </a:extLst>
          </p:cNvPr>
          <p:cNvSpPr>
            <a:spLocks noGrp="1"/>
          </p:cNvSpPr>
          <p:nvPr>
            <p:ph idx="1"/>
          </p:nvPr>
        </p:nvSpPr>
        <p:spPr>
          <a:xfrm>
            <a:off x="838200" y="2333297"/>
            <a:ext cx="4619621" cy="3843666"/>
          </a:xfrm>
        </p:spPr>
        <p:txBody>
          <a:bodyPr>
            <a:normAutofit/>
          </a:bodyPr>
          <a:lstStyle/>
          <a:p>
            <a:r>
              <a:rPr lang="en-US" sz="1700"/>
              <a:t>Where multiple cuisines are merged, we considered the first one as cuisine category for our analysis. A new column named ‘cuisines updated’ has been added for this.</a:t>
            </a:r>
          </a:p>
          <a:p>
            <a:r>
              <a:rPr lang="en-US" sz="1700"/>
              <a:t>We converted Average_cost_for_two in dollar value so that we can compare expenditure of multiple countries.</a:t>
            </a:r>
          </a:p>
          <a:p>
            <a:r>
              <a:rPr lang="en-US" sz="1700"/>
              <a:t>Based on average cost we created 4 buckets named ‘$0 to $10’, ‘$10 to $20’, ‘$20 to $40’, ‘&gt; $40’.</a:t>
            </a:r>
          </a:p>
          <a:p>
            <a:r>
              <a:rPr lang="en-US" sz="1700"/>
              <a:t>Based on rating we created 4 category called ‘Very Bad’, ‘Bad’, ‘Good’, ‘Very Good’</a:t>
            </a:r>
            <a:endParaRPr lang="en-IN" sz="1700"/>
          </a:p>
        </p:txBody>
      </p:sp>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srcRect l="24390" r="1648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4157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838201" y="365125"/>
            <a:ext cx="5251316" cy="1807305"/>
          </a:xfrm>
        </p:spPr>
        <p:txBody>
          <a:bodyPr>
            <a:normAutofit/>
          </a:bodyPr>
          <a:lstStyle/>
          <a:p>
            <a:pPr>
              <a:spcBef>
                <a:spcPct val="0"/>
              </a:spcBef>
              <a:spcAft>
                <a:spcPts val="600"/>
              </a:spcAft>
            </a:pPr>
            <a:r>
              <a:rPr lang="en-US" sz="4100" b="1"/>
              <a:t>Suitable countries to open new restaurants</a:t>
            </a:r>
            <a:br>
              <a:rPr lang="en-US" sz="4100" b="1">
                <a:latin typeface="+mj-lt"/>
                <a:ea typeface="+mj-ea"/>
                <a:cs typeface="+mj-cs"/>
              </a:rPr>
            </a:br>
            <a:endParaRPr lang="en-US" sz="4100" b="1">
              <a:latin typeface="+mj-lt"/>
              <a:ea typeface="+mj-ea"/>
              <a:cs typeface="+mj-cs"/>
            </a:endParaRPr>
          </a:p>
        </p:txBody>
      </p:sp>
      <p:sp>
        <p:nvSpPr>
          <p:cNvPr id="50" name="Subtitle 49">
            <a:extLst>
              <a:ext uri="{FF2B5EF4-FFF2-40B4-BE49-F238E27FC236}">
                <a16:creationId xmlns:a16="http://schemas.microsoft.com/office/drawing/2014/main" id="{EEA52399-30AD-CFED-EFA1-AB1B04C9D16F}"/>
              </a:ext>
            </a:extLst>
          </p:cNvPr>
          <p:cNvSpPr>
            <a:spLocks noGrp="1"/>
          </p:cNvSpPr>
          <p:nvPr>
            <p:ph idx="1"/>
          </p:nvPr>
        </p:nvSpPr>
        <p:spPr>
          <a:xfrm>
            <a:off x="838200" y="2333297"/>
            <a:ext cx="4619621" cy="3843666"/>
          </a:xfrm>
        </p:spPr>
        <p:txBody>
          <a:bodyPr>
            <a:normAutofit/>
          </a:bodyPr>
          <a:lstStyle/>
          <a:p>
            <a:r>
              <a:rPr lang="en-US" sz="2000"/>
              <a:t>We tried to find countries to open new restaurants based on following principles.</a:t>
            </a:r>
          </a:p>
          <a:p>
            <a:r>
              <a:rPr lang="en-US" sz="2000"/>
              <a:t>Number of restaurants present in country</a:t>
            </a:r>
          </a:p>
          <a:p>
            <a:r>
              <a:rPr lang="en-US" sz="2000"/>
              <a:t>Expenditure on food</a:t>
            </a:r>
          </a:p>
          <a:p>
            <a:r>
              <a:rPr lang="en-US" sz="2000"/>
              <a:t>Ratings of restaurants</a:t>
            </a:r>
          </a:p>
          <a:p>
            <a:endParaRPr lang="en-IN" sz="2000"/>
          </a:p>
        </p:txBody>
      </p:sp>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srcRect l="24390" r="1648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8656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640080" y="329184"/>
            <a:ext cx="6894576" cy="1783080"/>
          </a:xfrm>
        </p:spPr>
        <p:txBody>
          <a:bodyPr anchor="b">
            <a:normAutofit/>
          </a:bodyPr>
          <a:lstStyle/>
          <a:p>
            <a:pPr>
              <a:spcBef>
                <a:spcPct val="0"/>
              </a:spcBef>
              <a:spcAft>
                <a:spcPts val="600"/>
              </a:spcAft>
            </a:pPr>
            <a:r>
              <a:rPr lang="en-US" sz="3800" b="1" dirty="0"/>
              <a:t>Countries based on number of restaurants</a:t>
            </a:r>
            <a:br>
              <a:rPr lang="en-US" sz="3800" b="1" dirty="0">
                <a:latin typeface="+mj-lt"/>
                <a:ea typeface="+mj-ea"/>
                <a:cs typeface="+mj-cs"/>
              </a:rPr>
            </a:br>
            <a:endParaRPr lang="en-US" sz="3800" b="1" dirty="0">
              <a:latin typeface="+mj-lt"/>
              <a:ea typeface="+mj-ea"/>
              <a:cs typeface="+mj-cs"/>
            </a:endParaRPr>
          </a:p>
        </p:txBody>
      </p:sp>
      <p:graphicFrame>
        <p:nvGraphicFramePr>
          <p:cNvPr id="124" name="Content Placeholder 83">
            <a:extLst>
              <a:ext uri="{FF2B5EF4-FFF2-40B4-BE49-F238E27FC236}">
                <a16:creationId xmlns:a16="http://schemas.microsoft.com/office/drawing/2014/main" id="{53F3A386-456F-C39E-49F4-F0451207AD9A}"/>
              </a:ext>
            </a:extLst>
          </p:cNvPr>
          <p:cNvGraphicFramePr>
            <a:graphicFrameLocks noGrp="1"/>
          </p:cNvGraphicFramePr>
          <p:nvPr>
            <p:ph idx="1"/>
            <p:extLst>
              <p:ext uri="{D42A27DB-BD31-4B8C-83A1-F6EECF244321}">
                <p14:modId xmlns:p14="http://schemas.microsoft.com/office/powerpoint/2010/main" val="3332667591"/>
              </p:ext>
            </p:extLst>
          </p:nvPr>
        </p:nvGraphicFramePr>
        <p:xfrm>
          <a:off x="640080" y="2706624"/>
          <a:ext cx="6894576"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7"/>
          <a:srcRect l="15897" r="15896" b="-1"/>
          <a:stretch/>
        </p:blipFill>
        <p:spPr>
          <a:xfrm>
            <a:off x="7197213" y="36577"/>
            <a:ext cx="4866967" cy="2851429"/>
          </a:xfrm>
          <a:prstGeom prst="rect">
            <a:avLst/>
          </a:prstGeom>
        </p:spPr>
      </p:pic>
      <p:pic>
        <p:nvPicPr>
          <p:cNvPr id="3" name="Picture 2">
            <a:extLst>
              <a:ext uri="{FF2B5EF4-FFF2-40B4-BE49-F238E27FC236}">
                <a16:creationId xmlns:a16="http://schemas.microsoft.com/office/drawing/2014/main" id="{F4F33D3A-17D2-0130-5A25-F0728C9C9E6E}"/>
              </a:ext>
            </a:extLst>
          </p:cNvPr>
          <p:cNvPicPr>
            <a:picLocks noChangeAspect="1"/>
          </p:cNvPicPr>
          <p:nvPr/>
        </p:nvPicPr>
        <p:blipFill>
          <a:blip r:embed="rId8"/>
          <a:stretch>
            <a:fillRect/>
          </a:stretch>
        </p:blipFill>
        <p:spPr>
          <a:xfrm>
            <a:off x="7197213" y="2953838"/>
            <a:ext cx="4866967" cy="3712433"/>
          </a:xfrm>
          <a:prstGeom prst="rect">
            <a:avLst/>
          </a:prstGeom>
        </p:spPr>
      </p:pic>
      <p:sp>
        <p:nvSpPr>
          <p:cNvPr id="9" name="TextBox 8">
            <a:extLst>
              <a:ext uri="{FF2B5EF4-FFF2-40B4-BE49-F238E27FC236}">
                <a16:creationId xmlns:a16="http://schemas.microsoft.com/office/drawing/2014/main" id="{0BE5198A-F0A4-F08D-EC04-F220A916563E}"/>
              </a:ext>
            </a:extLst>
          </p:cNvPr>
          <p:cNvSpPr txBox="1"/>
          <p:nvPr/>
        </p:nvSpPr>
        <p:spPr>
          <a:xfrm>
            <a:off x="7603483" y="102628"/>
            <a:ext cx="1553203" cy="2785378"/>
          </a:xfrm>
          <a:prstGeom prst="rect">
            <a:avLst/>
          </a:prstGeom>
          <a:noFill/>
        </p:spPr>
        <p:txBody>
          <a:bodyPr wrap="square" rtlCol="0">
            <a:spAutoFit/>
          </a:bodyPr>
          <a:lstStyle/>
          <a:p>
            <a:pPr marL="171450" indent="-171450">
              <a:buFont typeface="Arial" panose="020B0604020202020204" pitchFamily="34" charset="0"/>
              <a:buChar char="•"/>
            </a:pPr>
            <a:r>
              <a:rPr lang="en-US" sz="1250" b="1" dirty="0">
                <a:solidFill>
                  <a:schemeClr val="bg1">
                    <a:lumMod val="95000"/>
                  </a:schemeClr>
                </a:solidFill>
              </a:rPr>
              <a:t>Canada</a:t>
            </a:r>
          </a:p>
          <a:p>
            <a:pPr marL="171450" indent="-171450">
              <a:buFont typeface="Arial" panose="020B0604020202020204" pitchFamily="34" charset="0"/>
              <a:buChar char="•"/>
            </a:pPr>
            <a:r>
              <a:rPr lang="en-US" sz="1250" b="1" dirty="0">
                <a:solidFill>
                  <a:schemeClr val="bg1">
                    <a:lumMod val="95000"/>
                  </a:schemeClr>
                </a:solidFill>
              </a:rPr>
              <a:t>Qatar</a:t>
            </a:r>
          </a:p>
          <a:p>
            <a:pPr marL="171450" indent="-171450">
              <a:buFont typeface="Arial" panose="020B0604020202020204" pitchFamily="34" charset="0"/>
              <a:buChar char="•"/>
            </a:pPr>
            <a:r>
              <a:rPr lang="en-US" sz="1250" b="1" dirty="0">
                <a:solidFill>
                  <a:schemeClr val="bg1">
                    <a:lumMod val="95000"/>
                  </a:schemeClr>
                </a:solidFill>
              </a:rPr>
              <a:t>Singapore</a:t>
            </a:r>
          </a:p>
          <a:p>
            <a:pPr marL="171450" indent="-171450">
              <a:buFont typeface="Arial" panose="020B0604020202020204" pitchFamily="34" charset="0"/>
              <a:buChar char="•"/>
            </a:pPr>
            <a:r>
              <a:rPr lang="en-US" sz="1250" b="1" dirty="0">
                <a:solidFill>
                  <a:schemeClr val="bg1">
                    <a:lumMod val="95000"/>
                  </a:schemeClr>
                </a:solidFill>
              </a:rPr>
              <a:t>Sri Lanka</a:t>
            </a:r>
          </a:p>
          <a:p>
            <a:pPr marL="171450" indent="-171450">
              <a:buFont typeface="Arial" panose="020B0604020202020204" pitchFamily="34" charset="0"/>
              <a:buChar char="•"/>
            </a:pPr>
            <a:r>
              <a:rPr lang="en-US" sz="1250" b="1" dirty="0">
                <a:solidFill>
                  <a:schemeClr val="bg1">
                    <a:lumMod val="95000"/>
                  </a:schemeClr>
                </a:solidFill>
              </a:rPr>
              <a:t>Indonesia</a:t>
            </a:r>
          </a:p>
          <a:p>
            <a:pPr marL="171450" indent="-171450">
              <a:buFont typeface="Arial" panose="020B0604020202020204" pitchFamily="34" charset="0"/>
              <a:buChar char="•"/>
            </a:pPr>
            <a:r>
              <a:rPr lang="en-US" sz="1250" b="1" dirty="0">
                <a:solidFill>
                  <a:schemeClr val="bg1">
                    <a:lumMod val="95000"/>
                  </a:schemeClr>
                </a:solidFill>
              </a:rPr>
              <a:t>Philippines</a:t>
            </a:r>
          </a:p>
          <a:p>
            <a:pPr marL="171450" indent="-171450">
              <a:buFont typeface="Arial" panose="020B0604020202020204" pitchFamily="34" charset="0"/>
              <a:buChar char="•"/>
            </a:pPr>
            <a:r>
              <a:rPr lang="en-US" sz="1250" b="1" dirty="0">
                <a:solidFill>
                  <a:schemeClr val="bg1">
                    <a:lumMod val="95000"/>
                  </a:schemeClr>
                </a:solidFill>
              </a:rPr>
              <a:t>Australia</a:t>
            </a:r>
          </a:p>
          <a:p>
            <a:pPr marL="171450" indent="-171450">
              <a:buFont typeface="Arial" panose="020B0604020202020204" pitchFamily="34" charset="0"/>
              <a:buChar char="•"/>
            </a:pPr>
            <a:r>
              <a:rPr lang="en-US" sz="1250" b="1" dirty="0">
                <a:solidFill>
                  <a:schemeClr val="bg1">
                    <a:lumMod val="95000"/>
                  </a:schemeClr>
                </a:solidFill>
              </a:rPr>
              <a:t>Turkey</a:t>
            </a:r>
          </a:p>
          <a:p>
            <a:pPr marL="171450" indent="-171450">
              <a:buFont typeface="Arial" panose="020B0604020202020204" pitchFamily="34" charset="0"/>
              <a:buChar char="•"/>
            </a:pPr>
            <a:r>
              <a:rPr lang="en-US" sz="1250" b="1" dirty="0">
                <a:solidFill>
                  <a:schemeClr val="bg1">
                    <a:lumMod val="95000"/>
                  </a:schemeClr>
                </a:solidFill>
              </a:rPr>
              <a:t>New Zealand</a:t>
            </a:r>
          </a:p>
          <a:p>
            <a:pPr marL="171450" indent="-171450">
              <a:buFont typeface="Arial" panose="020B0604020202020204" pitchFamily="34" charset="0"/>
              <a:buChar char="•"/>
            </a:pPr>
            <a:r>
              <a:rPr lang="en-US" sz="1250" b="1" dirty="0">
                <a:solidFill>
                  <a:schemeClr val="bg1">
                    <a:lumMod val="95000"/>
                  </a:schemeClr>
                </a:solidFill>
              </a:rPr>
              <a:t>Brazil</a:t>
            </a:r>
          </a:p>
          <a:p>
            <a:pPr marL="171450" indent="-171450">
              <a:buFont typeface="Arial" panose="020B0604020202020204" pitchFamily="34" charset="0"/>
              <a:buChar char="•"/>
            </a:pPr>
            <a:r>
              <a:rPr lang="en-US" sz="1250" b="1" dirty="0">
                <a:solidFill>
                  <a:schemeClr val="bg1">
                    <a:lumMod val="95000"/>
                  </a:schemeClr>
                </a:solidFill>
              </a:rPr>
              <a:t>United Arab Emirates</a:t>
            </a:r>
          </a:p>
          <a:p>
            <a:pPr marL="171450" indent="-171450">
              <a:buFont typeface="Arial" panose="020B0604020202020204" pitchFamily="34" charset="0"/>
              <a:buChar char="•"/>
            </a:pPr>
            <a:r>
              <a:rPr lang="en-US" sz="1250" b="1" dirty="0">
                <a:solidFill>
                  <a:schemeClr val="bg1">
                    <a:lumMod val="95000"/>
                  </a:schemeClr>
                </a:solidFill>
              </a:rPr>
              <a:t>South Africa</a:t>
            </a:r>
          </a:p>
          <a:p>
            <a:pPr marL="171450" indent="-171450">
              <a:buFont typeface="Arial" panose="020B0604020202020204" pitchFamily="34" charset="0"/>
              <a:buChar char="•"/>
            </a:pPr>
            <a:r>
              <a:rPr lang="en-US" sz="1250" b="1" dirty="0">
                <a:solidFill>
                  <a:schemeClr val="bg1">
                    <a:lumMod val="95000"/>
                  </a:schemeClr>
                </a:solidFill>
              </a:rPr>
              <a:t>United Kingdom</a:t>
            </a:r>
          </a:p>
        </p:txBody>
      </p:sp>
    </p:spTree>
    <p:extLst>
      <p:ext uri="{BB962C8B-B14F-4D97-AF65-F5344CB8AC3E}">
        <p14:creationId xmlns:p14="http://schemas.microsoft.com/office/powerpoint/2010/main" val="237012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2"/>
          <a:srcRect l="16597" r="8693" b="-1"/>
          <a:stretch/>
        </p:blipFill>
        <p:spPr>
          <a:xfrm>
            <a:off x="20" y="10"/>
            <a:ext cx="7534636" cy="6857990"/>
          </a:xfrm>
          <a:custGeom>
            <a:avLst/>
            <a:gdLst/>
            <a:ahLst/>
            <a:cxnLst/>
            <a:rect l="l" t="t" r="r" b="b"/>
            <a:pathLst>
              <a:path w="7534656" h="6858000">
                <a:moveTo>
                  <a:pt x="4678390" y="3089451"/>
                </a:moveTo>
                <a:cubicBezTo>
                  <a:pt x="4704756" y="3107456"/>
                  <a:pt x="4731118" y="3125461"/>
                  <a:pt x="4757484" y="3143466"/>
                </a:cubicBezTo>
                <a:cubicBezTo>
                  <a:pt x="4742694" y="3138965"/>
                  <a:pt x="4726618" y="3134464"/>
                  <a:pt x="4711185" y="3129962"/>
                </a:cubicBezTo>
                <a:cubicBezTo>
                  <a:pt x="4698324" y="3119029"/>
                  <a:pt x="4684820" y="3108743"/>
                  <a:pt x="4671961" y="3097166"/>
                </a:cubicBezTo>
                <a:cubicBezTo>
                  <a:pt x="4673888" y="3094594"/>
                  <a:pt x="4676460" y="3092024"/>
                  <a:pt x="4678390" y="3089451"/>
                </a:cubicBezTo>
                <a:close/>
                <a:moveTo>
                  <a:pt x="5151664" y="2187270"/>
                </a:moveTo>
                <a:cubicBezTo>
                  <a:pt x="5309853" y="2295300"/>
                  <a:pt x="5468040" y="2403973"/>
                  <a:pt x="5626227" y="2512004"/>
                </a:cubicBezTo>
                <a:cubicBezTo>
                  <a:pt x="5623653" y="2514576"/>
                  <a:pt x="5621726" y="2517148"/>
                  <a:pt x="5619152" y="2519721"/>
                </a:cubicBezTo>
                <a:cubicBezTo>
                  <a:pt x="5445533" y="2428409"/>
                  <a:pt x="5281559" y="2326810"/>
                  <a:pt x="5151664" y="2187270"/>
                </a:cubicBezTo>
                <a:close/>
                <a:moveTo>
                  <a:pt x="0" y="0"/>
                </a:moveTo>
                <a:lnTo>
                  <a:pt x="7534656" y="0"/>
                </a:lnTo>
                <a:lnTo>
                  <a:pt x="7534656" y="2520617"/>
                </a:lnTo>
                <a:lnTo>
                  <a:pt x="7532186" y="2520363"/>
                </a:lnTo>
                <a:cubicBezTo>
                  <a:pt x="7340561" y="2495285"/>
                  <a:pt x="6360574" y="2283083"/>
                  <a:pt x="6073136" y="2103675"/>
                </a:cubicBezTo>
                <a:cubicBezTo>
                  <a:pt x="5779268" y="1919767"/>
                  <a:pt x="5502120" y="1716567"/>
                  <a:pt x="5226257" y="1512725"/>
                </a:cubicBezTo>
                <a:cubicBezTo>
                  <a:pt x="5106652" y="1424628"/>
                  <a:pt x="4979331" y="1344249"/>
                  <a:pt x="4871300" y="1243293"/>
                </a:cubicBezTo>
                <a:cubicBezTo>
                  <a:pt x="4763272" y="1141694"/>
                  <a:pt x="4660386" y="1036235"/>
                  <a:pt x="4543354" y="942352"/>
                </a:cubicBezTo>
                <a:cubicBezTo>
                  <a:pt x="4509916" y="915344"/>
                  <a:pt x="4476478" y="886408"/>
                  <a:pt x="4427606" y="881906"/>
                </a:cubicBezTo>
                <a:cubicBezTo>
                  <a:pt x="4416676" y="880620"/>
                  <a:pt x="4405100" y="881263"/>
                  <a:pt x="4394168" y="882548"/>
                </a:cubicBezTo>
                <a:cubicBezTo>
                  <a:pt x="4381952" y="883835"/>
                  <a:pt x="4372305" y="890265"/>
                  <a:pt x="4367803" y="901197"/>
                </a:cubicBezTo>
                <a:cubicBezTo>
                  <a:pt x="4363304" y="913416"/>
                  <a:pt x="4371019" y="920488"/>
                  <a:pt x="4380021" y="926918"/>
                </a:cubicBezTo>
                <a:cubicBezTo>
                  <a:pt x="4386451" y="931420"/>
                  <a:pt x="4392881" y="938494"/>
                  <a:pt x="4401241" y="939779"/>
                </a:cubicBezTo>
                <a:cubicBezTo>
                  <a:pt x="4454614" y="947496"/>
                  <a:pt x="4474548" y="986721"/>
                  <a:pt x="4499626" y="1021444"/>
                </a:cubicBezTo>
                <a:cubicBezTo>
                  <a:pt x="4510559" y="1036235"/>
                  <a:pt x="4522132" y="1047810"/>
                  <a:pt x="4502199" y="1069029"/>
                </a:cubicBezTo>
                <a:cubicBezTo>
                  <a:pt x="4484838" y="1087677"/>
                  <a:pt x="4502841" y="1097324"/>
                  <a:pt x="4520845" y="1102469"/>
                </a:cubicBezTo>
                <a:cubicBezTo>
                  <a:pt x="4545924" y="1109541"/>
                  <a:pt x="4575503" y="1108256"/>
                  <a:pt x="4603797" y="1131405"/>
                </a:cubicBezTo>
                <a:cubicBezTo>
                  <a:pt x="4497696" y="1133334"/>
                  <a:pt x="4452684" y="1072246"/>
                  <a:pt x="4404457" y="1015657"/>
                </a:cubicBezTo>
                <a:cubicBezTo>
                  <a:pt x="4386451" y="995081"/>
                  <a:pt x="4374235" y="970645"/>
                  <a:pt x="4358802" y="947496"/>
                </a:cubicBezTo>
                <a:cubicBezTo>
                  <a:pt x="4339510" y="919203"/>
                  <a:pt x="4317003" y="917916"/>
                  <a:pt x="4288710" y="942994"/>
                </a:cubicBezTo>
                <a:cubicBezTo>
                  <a:pt x="4263632" y="965500"/>
                  <a:pt x="4251416" y="963572"/>
                  <a:pt x="4243055" y="932705"/>
                </a:cubicBezTo>
                <a:cubicBezTo>
                  <a:pt x="4230195" y="884478"/>
                  <a:pt x="4200613" y="850398"/>
                  <a:pt x="4150456" y="833036"/>
                </a:cubicBezTo>
                <a:cubicBezTo>
                  <a:pt x="4144991" y="831106"/>
                  <a:pt x="4138882" y="828052"/>
                  <a:pt x="4132854" y="827007"/>
                </a:cubicBezTo>
                <a:cubicBezTo>
                  <a:pt x="4126826" y="825962"/>
                  <a:pt x="4120878" y="826927"/>
                  <a:pt x="4115733" y="833036"/>
                </a:cubicBezTo>
                <a:cubicBezTo>
                  <a:pt x="4106731" y="843323"/>
                  <a:pt x="4114446" y="855542"/>
                  <a:pt x="4120878" y="864544"/>
                </a:cubicBezTo>
                <a:cubicBezTo>
                  <a:pt x="4132452" y="880620"/>
                  <a:pt x="4142741" y="896052"/>
                  <a:pt x="4147242" y="915344"/>
                </a:cubicBezTo>
                <a:cubicBezTo>
                  <a:pt x="4150456" y="928205"/>
                  <a:pt x="4153673" y="942352"/>
                  <a:pt x="4144669" y="951996"/>
                </a:cubicBezTo>
                <a:cubicBezTo>
                  <a:pt x="4107374" y="993151"/>
                  <a:pt x="4134382" y="1012442"/>
                  <a:pt x="4166533" y="1034306"/>
                </a:cubicBezTo>
                <a:cubicBezTo>
                  <a:pt x="4210902" y="1063886"/>
                  <a:pt x="4228266" y="1107611"/>
                  <a:pt x="4217977" y="1159698"/>
                </a:cubicBezTo>
                <a:cubicBezTo>
                  <a:pt x="4214117" y="1180919"/>
                  <a:pt x="4216690" y="1193778"/>
                  <a:pt x="4243055" y="1193136"/>
                </a:cubicBezTo>
                <a:cubicBezTo>
                  <a:pt x="4253342" y="1193136"/>
                  <a:pt x="4255915" y="1200210"/>
                  <a:pt x="4259774" y="1207925"/>
                </a:cubicBezTo>
                <a:cubicBezTo>
                  <a:pt x="4342082" y="1389905"/>
                  <a:pt x="4461044" y="1549378"/>
                  <a:pt x="4600583" y="1695991"/>
                </a:cubicBezTo>
                <a:cubicBezTo>
                  <a:pt x="4713758" y="1814953"/>
                  <a:pt x="4838507" y="1922339"/>
                  <a:pt x="4967756" y="2026512"/>
                </a:cubicBezTo>
                <a:cubicBezTo>
                  <a:pt x="4971614" y="2029727"/>
                  <a:pt x="4975473" y="2033584"/>
                  <a:pt x="4977403" y="2040014"/>
                </a:cubicBezTo>
                <a:cubicBezTo>
                  <a:pt x="4916314" y="2027155"/>
                  <a:pt x="4863586" y="2000789"/>
                  <a:pt x="4812784" y="1971210"/>
                </a:cubicBezTo>
                <a:cubicBezTo>
                  <a:pt x="4677748" y="1892760"/>
                  <a:pt x="4563930" y="1791160"/>
                  <a:pt x="4448827" y="1691489"/>
                </a:cubicBezTo>
                <a:cubicBezTo>
                  <a:pt x="4378737" y="1630400"/>
                  <a:pt x="4306715" y="1571241"/>
                  <a:pt x="4229552" y="1517227"/>
                </a:cubicBezTo>
                <a:cubicBezTo>
                  <a:pt x="4216690" y="1508223"/>
                  <a:pt x="4207687" y="1496649"/>
                  <a:pt x="4198686" y="1485074"/>
                </a:cubicBezTo>
                <a:cubicBezTo>
                  <a:pt x="4193541" y="1478645"/>
                  <a:pt x="4187111" y="1472857"/>
                  <a:pt x="4176822" y="1475430"/>
                </a:cubicBezTo>
                <a:cubicBezTo>
                  <a:pt x="4163961" y="1478645"/>
                  <a:pt x="4162675" y="1488289"/>
                  <a:pt x="4161388" y="1497936"/>
                </a:cubicBezTo>
                <a:cubicBezTo>
                  <a:pt x="4157531" y="1528801"/>
                  <a:pt x="4165890" y="1556452"/>
                  <a:pt x="4181966" y="1582816"/>
                </a:cubicBezTo>
                <a:cubicBezTo>
                  <a:pt x="4223765" y="1650334"/>
                  <a:pt x="4285495" y="1702421"/>
                  <a:pt x="4349155" y="1751935"/>
                </a:cubicBezTo>
                <a:cubicBezTo>
                  <a:pt x="4431464" y="1815596"/>
                  <a:pt x="4511200" y="1881828"/>
                  <a:pt x="4583864" y="1954492"/>
                </a:cubicBezTo>
                <a:cubicBezTo>
                  <a:pt x="4589008" y="1959636"/>
                  <a:pt x="4598653" y="1962851"/>
                  <a:pt x="4595438" y="1977640"/>
                </a:cubicBezTo>
                <a:cubicBezTo>
                  <a:pt x="4549783" y="1943560"/>
                  <a:pt x="4506699" y="1910122"/>
                  <a:pt x="4462973" y="1877969"/>
                </a:cubicBezTo>
                <a:cubicBezTo>
                  <a:pt x="4419889" y="1845818"/>
                  <a:pt x="4376162" y="1813666"/>
                  <a:pt x="4333080" y="1782158"/>
                </a:cubicBezTo>
                <a:cubicBezTo>
                  <a:pt x="4322790" y="1774441"/>
                  <a:pt x="4311858" y="1763509"/>
                  <a:pt x="4297070" y="1773155"/>
                </a:cubicBezTo>
                <a:cubicBezTo>
                  <a:pt x="4281639" y="1782800"/>
                  <a:pt x="4283566" y="1798877"/>
                  <a:pt x="4287426" y="1811736"/>
                </a:cubicBezTo>
                <a:cubicBezTo>
                  <a:pt x="4299642" y="1849676"/>
                  <a:pt x="4320864" y="1883114"/>
                  <a:pt x="4349155" y="1912694"/>
                </a:cubicBezTo>
                <a:cubicBezTo>
                  <a:pt x="4445611" y="2010436"/>
                  <a:pt x="4556856" y="2094673"/>
                  <a:pt x="4660386" y="2185984"/>
                </a:cubicBezTo>
                <a:cubicBezTo>
                  <a:pt x="4716330" y="2235499"/>
                  <a:pt x="4767772" y="2288228"/>
                  <a:pt x="4816643" y="2342884"/>
                </a:cubicBezTo>
                <a:cubicBezTo>
                  <a:pt x="4827576" y="2355104"/>
                  <a:pt x="4826931" y="2366678"/>
                  <a:pt x="4823716" y="2380824"/>
                </a:cubicBezTo>
                <a:cubicBezTo>
                  <a:pt x="4810857" y="2438056"/>
                  <a:pt x="4830791" y="2457346"/>
                  <a:pt x="4895093" y="2446415"/>
                </a:cubicBezTo>
                <a:cubicBezTo>
                  <a:pt x="4915027" y="2443198"/>
                  <a:pt x="4928532" y="2446415"/>
                  <a:pt x="4940748" y="2459917"/>
                </a:cubicBezTo>
                <a:cubicBezTo>
                  <a:pt x="5088648" y="2627107"/>
                  <a:pt x="5263553" y="2767932"/>
                  <a:pt x="5454535" y="2893324"/>
                </a:cubicBezTo>
                <a:cubicBezTo>
                  <a:pt x="5532343" y="2944123"/>
                  <a:pt x="5612723" y="2992353"/>
                  <a:pt x="5694388" y="3037365"/>
                </a:cubicBezTo>
                <a:cubicBezTo>
                  <a:pt x="5694388" y="3040580"/>
                  <a:pt x="5694388" y="3044439"/>
                  <a:pt x="5694388" y="3047654"/>
                </a:cubicBezTo>
                <a:cubicBezTo>
                  <a:pt x="5693745" y="3052154"/>
                  <a:pt x="5693102" y="3054726"/>
                  <a:pt x="5692459" y="3058585"/>
                </a:cubicBezTo>
                <a:cubicBezTo>
                  <a:pt x="5577355" y="2989137"/>
                  <a:pt x="5463536" y="2917760"/>
                  <a:pt x="5352292" y="2842525"/>
                </a:cubicBezTo>
                <a:cubicBezTo>
                  <a:pt x="5050709" y="2638683"/>
                  <a:pt x="4762627" y="2420050"/>
                  <a:pt x="4470046" y="2206561"/>
                </a:cubicBezTo>
                <a:cubicBezTo>
                  <a:pt x="4371661" y="2134541"/>
                  <a:pt x="4293855" y="2042587"/>
                  <a:pt x="4205115" y="1961564"/>
                </a:cubicBezTo>
                <a:cubicBezTo>
                  <a:pt x="4145956" y="1907550"/>
                  <a:pt x="4089368" y="1850963"/>
                  <a:pt x="4020564" y="1806593"/>
                </a:cubicBezTo>
                <a:cubicBezTo>
                  <a:pt x="3992271" y="1788587"/>
                  <a:pt x="3962691" y="1772511"/>
                  <a:pt x="3924751" y="1777013"/>
                </a:cubicBezTo>
                <a:cubicBezTo>
                  <a:pt x="3909962" y="1778943"/>
                  <a:pt x="3893242" y="1782800"/>
                  <a:pt x="3888098" y="1799519"/>
                </a:cubicBezTo>
                <a:cubicBezTo>
                  <a:pt x="3883596" y="1816238"/>
                  <a:pt x="3897100" y="1823955"/>
                  <a:pt x="3909319" y="1831028"/>
                </a:cubicBezTo>
                <a:cubicBezTo>
                  <a:pt x="3912534" y="1832957"/>
                  <a:pt x="3915749" y="1835530"/>
                  <a:pt x="3918964" y="1835530"/>
                </a:cubicBezTo>
                <a:cubicBezTo>
                  <a:pt x="3980052" y="1839387"/>
                  <a:pt x="3994199" y="1888258"/>
                  <a:pt x="4023137" y="1923626"/>
                </a:cubicBezTo>
                <a:cubicBezTo>
                  <a:pt x="4032139" y="1934558"/>
                  <a:pt x="4032781" y="1945489"/>
                  <a:pt x="4023137" y="1958349"/>
                </a:cubicBezTo>
                <a:cubicBezTo>
                  <a:pt x="4005773" y="1981498"/>
                  <a:pt x="4017992" y="1991787"/>
                  <a:pt x="4041141" y="1998217"/>
                </a:cubicBezTo>
                <a:cubicBezTo>
                  <a:pt x="4064289" y="2004648"/>
                  <a:pt x="4089368" y="2006576"/>
                  <a:pt x="4114446" y="2021367"/>
                </a:cubicBezTo>
                <a:cubicBezTo>
                  <a:pt x="4074579" y="2033584"/>
                  <a:pt x="4046928" y="2020725"/>
                  <a:pt x="4021207" y="2004648"/>
                </a:cubicBezTo>
                <a:cubicBezTo>
                  <a:pt x="3963333" y="1969281"/>
                  <a:pt x="3926038" y="1917194"/>
                  <a:pt x="3890670" y="1863823"/>
                </a:cubicBezTo>
                <a:cubicBezTo>
                  <a:pt x="3883596" y="1853534"/>
                  <a:pt x="3877809" y="1841959"/>
                  <a:pt x="3868164" y="1833600"/>
                </a:cubicBezTo>
                <a:cubicBezTo>
                  <a:pt x="3850158" y="1816881"/>
                  <a:pt x="3830867" y="1814953"/>
                  <a:pt x="3809005" y="1835530"/>
                </a:cubicBezTo>
                <a:cubicBezTo>
                  <a:pt x="3780067" y="1862537"/>
                  <a:pt x="3769780" y="1860608"/>
                  <a:pt x="3760134" y="1825885"/>
                </a:cubicBezTo>
                <a:cubicBezTo>
                  <a:pt x="3747272" y="1778943"/>
                  <a:pt x="3718336" y="1746147"/>
                  <a:pt x="3668822" y="1728786"/>
                </a:cubicBezTo>
                <a:cubicBezTo>
                  <a:pt x="3658535" y="1724927"/>
                  <a:pt x="3647603" y="1719782"/>
                  <a:pt x="3636671" y="1728142"/>
                </a:cubicBezTo>
                <a:cubicBezTo>
                  <a:pt x="3625097" y="1737788"/>
                  <a:pt x="3632812" y="1747433"/>
                  <a:pt x="3637314" y="1756437"/>
                </a:cubicBezTo>
                <a:cubicBezTo>
                  <a:pt x="3643744" y="1770583"/>
                  <a:pt x="3651461" y="1784730"/>
                  <a:pt x="3657248" y="1799519"/>
                </a:cubicBezTo>
                <a:cubicBezTo>
                  <a:pt x="3667537" y="1823312"/>
                  <a:pt x="3669467" y="1848391"/>
                  <a:pt x="3650175" y="1871539"/>
                </a:cubicBezTo>
                <a:cubicBezTo>
                  <a:pt x="3636027" y="1888258"/>
                  <a:pt x="3637314" y="1899190"/>
                  <a:pt x="3655963" y="1910765"/>
                </a:cubicBezTo>
                <a:cubicBezTo>
                  <a:pt x="3715764" y="1946775"/>
                  <a:pt x="3753704" y="1993716"/>
                  <a:pt x="3733126" y="2067022"/>
                </a:cubicBezTo>
                <a:cubicBezTo>
                  <a:pt x="3729911" y="2077311"/>
                  <a:pt x="3733770" y="2087600"/>
                  <a:pt x="3745987" y="2086956"/>
                </a:cubicBezTo>
                <a:cubicBezTo>
                  <a:pt x="3772995" y="2085028"/>
                  <a:pt x="3777495" y="2101747"/>
                  <a:pt x="3785212" y="2119109"/>
                </a:cubicBezTo>
                <a:cubicBezTo>
                  <a:pt x="3860447" y="2285655"/>
                  <a:pt x="3969120" y="2430981"/>
                  <a:pt x="4094512" y="2567305"/>
                </a:cubicBezTo>
                <a:cubicBezTo>
                  <a:pt x="4218619" y="2702344"/>
                  <a:pt x="4358159" y="2823234"/>
                  <a:pt x="4506699" y="2938980"/>
                </a:cubicBezTo>
                <a:cubicBezTo>
                  <a:pt x="4464901" y="2935122"/>
                  <a:pt x="4410886" y="2911330"/>
                  <a:pt x="4358802" y="2883679"/>
                </a:cubicBezTo>
                <a:cubicBezTo>
                  <a:pt x="4221193" y="2809730"/>
                  <a:pt x="4108016" y="2709416"/>
                  <a:pt x="3992913" y="2611032"/>
                </a:cubicBezTo>
                <a:cubicBezTo>
                  <a:pt x="3912534" y="2542227"/>
                  <a:pt x="3834084" y="2471493"/>
                  <a:pt x="3744057" y="2412332"/>
                </a:cubicBezTo>
                <a:cubicBezTo>
                  <a:pt x="3733770" y="2405903"/>
                  <a:pt x="3726696" y="2397543"/>
                  <a:pt x="3720909" y="2387254"/>
                </a:cubicBezTo>
                <a:cubicBezTo>
                  <a:pt x="3715764" y="2378252"/>
                  <a:pt x="3708047" y="2369893"/>
                  <a:pt x="3694545" y="2373750"/>
                </a:cubicBezTo>
                <a:cubicBezTo>
                  <a:pt x="3681041" y="2378252"/>
                  <a:pt x="3679754" y="2389827"/>
                  <a:pt x="3679754" y="2400116"/>
                </a:cubicBezTo>
                <a:cubicBezTo>
                  <a:pt x="3681684" y="2438698"/>
                  <a:pt x="3692615" y="2473421"/>
                  <a:pt x="3716407" y="2504287"/>
                </a:cubicBezTo>
                <a:cubicBezTo>
                  <a:pt x="3762706" y="2566020"/>
                  <a:pt x="3824437" y="2614247"/>
                  <a:pt x="3886168" y="2662474"/>
                </a:cubicBezTo>
                <a:cubicBezTo>
                  <a:pt x="3971693" y="2728707"/>
                  <a:pt x="4050787" y="2800727"/>
                  <a:pt x="4122163" y="2881107"/>
                </a:cubicBezTo>
                <a:cubicBezTo>
                  <a:pt x="4070721" y="2841882"/>
                  <a:pt x="4019277" y="2802013"/>
                  <a:pt x="3967191" y="2762788"/>
                </a:cubicBezTo>
                <a:cubicBezTo>
                  <a:pt x="3927966" y="2733209"/>
                  <a:pt x="3887455" y="2704914"/>
                  <a:pt x="3847588" y="2675978"/>
                </a:cubicBezTo>
                <a:cubicBezTo>
                  <a:pt x="3837941" y="2668905"/>
                  <a:pt x="3827652" y="2661189"/>
                  <a:pt x="3814150" y="2670833"/>
                </a:cubicBezTo>
                <a:cubicBezTo>
                  <a:pt x="3801931" y="2679193"/>
                  <a:pt x="3803861" y="2691412"/>
                  <a:pt x="3806433" y="2702986"/>
                </a:cubicBezTo>
                <a:cubicBezTo>
                  <a:pt x="3816078" y="2748641"/>
                  <a:pt x="3843086" y="2785294"/>
                  <a:pt x="3876524" y="2818089"/>
                </a:cubicBezTo>
                <a:cubicBezTo>
                  <a:pt x="3917034" y="2857314"/>
                  <a:pt x="3959476" y="2894611"/>
                  <a:pt x="4003201" y="2931907"/>
                </a:cubicBezTo>
                <a:cubicBezTo>
                  <a:pt x="3956261" y="2921618"/>
                  <a:pt x="3909319" y="2911330"/>
                  <a:pt x="3862377" y="2902971"/>
                </a:cubicBezTo>
                <a:cubicBezTo>
                  <a:pt x="3883596" y="2977562"/>
                  <a:pt x="3933110" y="2992353"/>
                  <a:pt x="3977480" y="3003927"/>
                </a:cubicBezTo>
                <a:cubicBezTo>
                  <a:pt x="4037283" y="3018716"/>
                  <a:pt x="4094512" y="3037365"/>
                  <a:pt x="4151101" y="3058585"/>
                </a:cubicBezTo>
                <a:cubicBezTo>
                  <a:pt x="4174892" y="3079805"/>
                  <a:pt x="4198686" y="3100383"/>
                  <a:pt x="4221834" y="3122245"/>
                </a:cubicBezTo>
                <a:cubicBezTo>
                  <a:pt x="4245627" y="3144753"/>
                  <a:pt x="4268133" y="3167259"/>
                  <a:pt x="4290640" y="3191050"/>
                </a:cubicBezTo>
                <a:cubicBezTo>
                  <a:pt x="4306715" y="3208411"/>
                  <a:pt x="4326007" y="3223203"/>
                  <a:pt x="4307359" y="3252781"/>
                </a:cubicBezTo>
                <a:cubicBezTo>
                  <a:pt x="4298999" y="3266285"/>
                  <a:pt x="4353655" y="3339593"/>
                  <a:pt x="4371019" y="3344093"/>
                </a:cubicBezTo>
                <a:cubicBezTo>
                  <a:pt x="4373591" y="3344735"/>
                  <a:pt x="4376162" y="3345380"/>
                  <a:pt x="4378091" y="3345380"/>
                </a:cubicBezTo>
                <a:cubicBezTo>
                  <a:pt x="4415390" y="3342808"/>
                  <a:pt x="4423749" y="3364671"/>
                  <a:pt x="4424390" y="3392322"/>
                </a:cubicBezTo>
                <a:cubicBezTo>
                  <a:pt x="4425034" y="3419328"/>
                  <a:pt x="4418604" y="3452766"/>
                  <a:pt x="4469403" y="3439262"/>
                </a:cubicBezTo>
                <a:cubicBezTo>
                  <a:pt x="4475190" y="3437977"/>
                  <a:pt x="4476478" y="3441834"/>
                  <a:pt x="4479048" y="3446336"/>
                </a:cubicBezTo>
                <a:cubicBezTo>
                  <a:pt x="4534350" y="3561439"/>
                  <a:pt x="4627590" y="3650178"/>
                  <a:pt x="4719544" y="3738917"/>
                </a:cubicBezTo>
                <a:cubicBezTo>
                  <a:pt x="4724691" y="3743419"/>
                  <a:pt x="4729833" y="3747920"/>
                  <a:pt x="4734977" y="3752421"/>
                </a:cubicBezTo>
                <a:cubicBezTo>
                  <a:pt x="4638523" y="3729915"/>
                  <a:pt x="4320218" y="3700977"/>
                  <a:pt x="4226978" y="3710624"/>
                </a:cubicBezTo>
                <a:cubicBezTo>
                  <a:pt x="4144027" y="3718984"/>
                  <a:pt x="3675254" y="3578802"/>
                  <a:pt x="3578155" y="3495850"/>
                </a:cubicBezTo>
                <a:cubicBezTo>
                  <a:pt x="3564651" y="3560796"/>
                  <a:pt x="3593587" y="3586517"/>
                  <a:pt x="3616738" y="3616098"/>
                </a:cubicBezTo>
                <a:cubicBezTo>
                  <a:pt x="3649531" y="3657895"/>
                  <a:pt x="3654676" y="3687475"/>
                  <a:pt x="3592944" y="3720913"/>
                </a:cubicBezTo>
                <a:cubicBezTo>
                  <a:pt x="3416109" y="3816082"/>
                  <a:pt x="3418038" y="3819297"/>
                  <a:pt x="3583942" y="3948546"/>
                </a:cubicBezTo>
                <a:cubicBezTo>
                  <a:pt x="3591659" y="3954335"/>
                  <a:pt x="3587800" y="3972982"/>
                  <a:pt x="3589730" y="3985844"/>
                </a:cubicBezTo>
                <a:cubicBezTo>
                  <a:pt x="3546645" y="4005135"/>
                  <a:pt x="3495846" y="3954978"/>
                  <a:pt x="3444404" y="4008992"/>
                </a:cubicBezTo>
                <a:cubicBezTo>
                  <a:pt x="3666250" y="4246272"/>
                  <a:pt x="4003845" y="4471979"/>
                  <a:pt x="4309931" y="4650101"/>
                </a:cubicBezTo>
                <a:cubicBezTo>
                  <a:pt x="4062362" y="4708617"/>
                  <a:pt x="3913819" y="4502845"/>
                  <a:pt x="3731840" y="4529209"/>
                </a:cubicBezTo>
                <a:cubicBezTo>
                  <a:pt x="3641172" y="4593512"/>
                  <a:pt x="3911247" y="4697685"/>
                  <a:pt x="3653390" y="4727908"/>
                </a:cubicBezTo>
                <a:cubicBezTo>
                  <a:pt x="3765278" y="4784495"/>
                  <a:pt x="3848230" y="4839796"/>
                  <a:pt x="3925393" y="4904742"/>
                </a:cubicBezTo>
                <a:cubicBezTo>
                  <a:pt x="4062362" y="5021132"/>
                  <a:pt x="4089368" y="5098297"/>
                  <a:pt x="4026352" y="5254555"/>
                </a:cubicBezTo>
                <a:cubicBezTo>
                  <a:pt x="3984554" y="5357440"/>
                  <a:pt x="3924108" y="5451967"/>
                  <a:pt x="3977480" y="5574787"/>
                </a:cubicBezTo>
                <a:cubicBezTo>
                  <a:pt x="4014133" y="5659024"/>
                  <a:pt x="3999986" y="5714325"/>
                  <a:pt x="3861090" y="5676385"/>
                </a:cubicBezTo>
                <a:cubicBezTo>
                  <a:pt x="3711264" y="5635875"/>
                  <a:pt x="3654676" y="5711753"/>
                  <a:pt x="3692615" y="5859008"/>
                </a:cubicBezTo>
                <a:cubicBezTo>
                  <a:pt x="3717051" y="5953535"/>
                  <a:pt x="3691328" y="5983115"/>
                  <a:pt x="3588443" y="5972183"/>
                </a:cubicBezTo>
                <a:cubicBezTo>
                  <a:pt x="3474625" y="5959965"/>
                  <a:pt x="3366596" y="5898233"/>
                  <a:pt x="3225771" y="5927814"/>
                </a:cubicBezTo>
                <a:cubicBezTo>
                  <a:pt x="3338301" y="6100148"/>
                  <a:pt x="3578798" y="6051276"/>
                  <a:pt x="3709977" y="6215251"/>
                </a:cubicBezTo>
                <a:cubicBezTo>
                  <a:pt x="3553719" y="6215893"/>
                  <a:pt x="3434115" y="6215251"/>
                  <a:pt x="3318367" y="6179240"/>
                </a:cubicBezTo>
                <a:cubicBezTo>
                  <a:pt x="3270140" y="6164451"/>
                  <a:pt x="3217411" y="6149662"/>
                  <a:pt x="3190403" y="6199174"/>
                </a:cubicBezTo>
                <a:cubicBezTo>
                  <a:pt x="3158252" y="6258978"/>
                  <a:pt x="3223841" y="6281484"/>
                  <a:pt x="3263066" y="6292415"/>
                </a:cubicBezTo>
                <a:cubicBezTo>
                  <a:pt x="3373669" y="6322638"/>
                  <a:pt x="3458550" y="6394014"/>
                  <a:pt x="3550504" y="6449958"/>
                </a:cubicBezTo>
                <a:cubicBezTo>
                  <a:pt x="3726616" y="6557427"/>
                  <a:pt x="3917990" y="6649139"/>
                  <a:pt x="4077239" y="6805655"/>
                </a:cubicBezTo>
                <a:lnTo>
                  <a:pt x="4125813" y="6858000"/>
                </a:lnTo>
                <a:lnTo>
                  <a:pt x="4084568" y="6858000"/>
                </a:lnTo>
                <a:lnTo>
                  <a:pt x="3991456" y="6828025"/>
                </a:lnTo>
                <a:cubicBezTo>
                  <a:pt x="3846743" y="6771357"/>
                  <a:pt x="3719301" y="6699136"/>
                  <a:pt x="3569795" y="6680810"/>
                </a:cubicBezTo>
                <a:cubicBezTo>
                  <a:pt x="3613040" y="6726948"/>
                  <a:pt x="3659338" y="6769067"/>
                  <a:pt x="3707747" y="6808392"/>
                </a:cubicBezTo>
                <a:lnTo>
                  <a:pt x="3775165" y="6858000"/>
                </a:lnTo>
                <a:lnTo>
                  <a:pt x="0" y="6858000"/>
                </a:lnTo>
                <a:close/>
              </a:path>
            </a:pathLst>
          </a:custGeom>
        </p:spPr>
      </p:pic>
      <p:pic>
        <p:nvPicPr>
          <p:cNvPr id="15" name="Content Placeholder 14">
            <a:extLst>
              <a:ext uri="{FF2B5EF4-FFF2-40B4-BE49-F238E27FC236}">
                <a16:creationId xmlns:a16="http://schemas.microsoft.com/office/drawing/2014/main" id="{613614D3-95D7-7D2E-52D9-5B63D90B5685}"/>
              </a:ext>
            </a:extLst>
          </p:cNvPr>
          <p:cNvPicPr>
            <a:picLocks noGrp="1" noChangeAspect="1"/>
          </p:cNvPicPr>
          <p:nvPr>
            <p:ph idx="1"/>
          </p:nvPr>
        </p:nvPicPr>
        <p:blipFill rotWithShape="1">
          <a:blip r:embed="rId3"/>
          <a:srcRect r="2" b="5133"/>
          <a:stretch/>
        </p:blipFill>
        <p:spPr>
          <a:xfrm>
            <a:off x="7653520" y="9"/>
            <a:ext cx="4538480" cy="3254467"/>
          </a:xfrm>
          <a:custGeom>
            <a:avLst/>
            <a:gdLst/>
            <a:ahLst/>
            <a:cxnLst/>
            <a:rect l="l" t="t" r="r" b="b"/>
            <a:pathLst>
              <a:path w="4538480" h="2624966">
                <a:moveTo>
                  <a:pt x="0" y="0"/>
                </a:moveTo>
                <a:lnTo>
                  <a:pt x="4538480" y="0"/>
                </a:lnTo>
                <a:lnTo>
                  <a:pt x="4538480" y="2278570"/>
                </a:lnTo>
                <a:lnTo>
                  <a:pt x="4520384" y="2284270"/>
                </a:lnTo>
                <a:cubicBezTo>
                  <a:pt x="3945063" y="2457853"/>
                  <a:pt x="2850619" y="2701056"/>
                  <a:pt x="1497830" y="2602030"/>
                </a:cubicBezTo>
                <a:cubicBezTo>
                  <a:pt x="1428382" y="2596885"/>
                  <a:pt x="1362793" y="2593669"/>
                  <a:pt x="1295917" y="2591098"/>
                </a:cubicBezTo>
                <a:cubicBezTo>
                  <a:pt x="852222" y="2571324"/>
                  <a:pt x="414677" y="2559146"/>
                  <a:pt x="120277" y="2541000"/>
                </a:cubicBezTo>
                <a:lnTo>
                  <a:pt x="0" y="2532395"/>
                </a:lnTo>
                <a:close/>
              </a:path>
            </a:pathLst>
          </a:custGeom>
        </p:spPr>
      </p:pic>
      <p:sp>
        <p:nvSpPr>
          <p:cNvPr id="18" name="Title 47">
            <a:extLst>
              <a:ext uri="{FF2B5EF4-FFF2-40B4-BE49-F238E27FC236}">
                <a16:creationId xmlns:a16="http://schemas.microsoft.com/office/drawing/2014/main" id="{4D00465C-507C-AFDD-46CC-813247213302}"/>
              </a:ext>
            </a:extLst>
          </p:cNvPr>
          <p:cNvSpPr txBox="1">
            <a:spLocks/>
          </p:cNvSpPr>
          <p:nvPr/>
        </p:nvSpPr>
        <p:spPr>
          <a:xfrm>
            <a:off x="4952999" y="4114801"/>
            <a:ext cx="6400800" cy="2023608"/>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28600">
              <a:spcAft>
                <a:spcPts val="600"/>
              </a:spcAft>
              <a:buFont typeface="Arial" panose="020B0604020202020204" pitchFamily="34" charset="0"/>
              <a:buChar char="•"/>
            </a:pPr>
            <a:r>
              <a:rPr lang="en-US" sz="2000" b="1" dirty="0">
                <a:latin typeface="+mn-lt"/>
                <a:ea typeface="+mn-ea"/>
                <a:cs typeface="+mn-cs"/>
              </a:rPr>
              <a:t>United Arab Emirates is a country where Online delivery is already available. </a:t>
            </a:r>
          </a:p>
          <a:p>
            <a:pPr marL="285750" indent="-228600">
              <a:spcAft>
                <a:spcPts val="600"/>
              </a:spcAft>
              <a:buFont typeface="Arial" panose="020B0604020202020204" pitchFamily="34" charset="0"/>
              <a:buChar char="•"/>
            </a:pPr>
            <a:r>
              <a:rPr lang="en-US" sz="2000" b="1" dirty="0">
                <a:latin typeface="+mn-lt"/>
                <a:ea typeface="+mn-ea"/>
                <a:cs typeface="+mn-cs"/>
              </a:rPr>
              <a:t>Opening new restaurants in UAE means facing competition from existing players.</a:t>
            </a:r>
          </a:p>
          <a:p>
            <a:pPr marL="285750" indent="-228600">
              <a:spcAft>
                <a:spcPts val="600"/>
              </a:spcAft>
              <a:buFont typeface="Arial" panose="020B0604020202020204" pitchFamily="34" charset="0"/>
              <a:buChar char="•"/>
            </a:pPr>
            <a:r>
              <a:rPr lang="en-US" sz="2000" b="1" dirty="0">
                <a:latin typeface="+mn-lt"/>
                <a:ea typeface="+mn-ea"/>
                <a:cs typeface="+mn-cs"/>
              </a:rPr>
              <a:t>Therefore, we can exclude UAE also</a:t>
            </a:r>
            <a:br>
              <a:rPr lang="en-US" sz="2000" b="1" dirty="0">
                <a:latin typeface="+mn-lt"/>
                <a:ea typeface="+mn-ea"/>
                <a:cs typeface="+mn-cs"/>
              </a:rPr>
            </a:br>
            <a:br>
              <a:rPr lang="en-US" sz="2000" b="1" dirty="0">
                <a:latin typeface="+mn-lt"/>
                <a:ea typeface="+mn-ea"/>
                <a:cs typeface="+mn-cs"/>
              </a:rPr>
            </a:br>
            <a:br>
              <a:rPr lang="en-US" sz="2000" b="1" dirty="0">
                <a:latin typeface="+mn-lt"/>
                <a:ea typeface="+mn-ea"/>
                <a:cs typeface="+mn-cs"/>
              </a:rPr>
            </a:br>
            <a:endParaRPr lang="en-US" sz="2000" b="1" dirty="0">
              <a:latin typeface="+mn-lt"/>
              <a:ea typeface="+mn-ea"/>
              <a:cs typeface="+mn-cs"/>
            </a:endParaRPr>
          </a:p>
        </p:txBody>
      </p:sp>
    </p:spTree>
    <p:extLst>
      <p:ext uri="{BB962C8B-B14F-4D97-AF65-F5344CB8AC3E}">
        <p14:creationId xmlns:p14="http://schemas.microsoft.com/office/powerpoint/2010/main" val="386617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D00465C-507C-AFDD-46CC-813247213302}"/>
              </a:ext>
            </a:extLst>
          </p:cNvPr>
          <p:cNvSpPr>
            <a:spLocks noGrp="1"/>
          </p:cNvSpPr>
          <p:nvPr>
            <p:ph type="title"/>
          </p:nvPr>
        </p:nvSpPr>
        <p:spPr>
          <a:xfrm>
            <a:off x="640080" y="329184"/>
            <a:ext cx="6894576" cy="1783080"/>
          </a:xfrm>
        </p:spPr>
        <p:txBody>
          <a:bodyPr anchor="b">
            <a:normAutofit/>
          </a:bodyPr>
          <a:lstStyle/>
          <a:p>
            <a:pPr>
              <a:spcBef>
                <a:spcPct val="0"/>
              </a:spcBef>
              <a:spcAft>
                <a:spcPts val="600"/>
              </a:spcAft>
            </a:pPr>
            <a:r>
              <a:rPr lang="en-US" sz="3800" b="1" dirty="0"/>
              <a:t>Countries left after exclusion</a:t>
            </a:r>
            <a:br>
              <a:rPr lang="en-US" sz="3800" b="1" dirty="0">
                <a:latin typeface="+mj-lt"/>
                <a:ea typeface="+mj-ea"/>
                <a:cs typeface="+mj-cs"/>
              </a:rPr>
            </a:br>
            <a:endParaRPr lang="en-US" sz="3800" b="1" dirty="0">
              <a:latin typeface="+mj-lt"/>
              <a:ea typeface="+mj-ea"/>
              <a:cs typeface="+mj-cs"/>
            </a:endParaRPr>
          </a:p>
        </p:txBody>
      </p:sp>
      <p:graphicFrame>
        <p:nvGraphicFramePr>
          <p:cNvPr id="124" name="Content Placeholder 83">
            <a:extLst>
              <a:ext uri="{FF2B5EF4-FFF2-40B4-BE49-F238E27FC236}">
                <a16:creationId xmlns:a16="http://schemas.microsoft.com/office/drawing/2014/main" id="{53F3A386-456F-C39E-49F4-F0451207AD9A}"/>
              </a:ext>
            </a:extLst>
          </p:cNvPr>
          <p:cNvGraphicFramePr>
            <a:graphicFrameLocks noGrp="1"/>
          </p:cNvGraphicFramePr>
          <p:nvPr>
            <p:ph idx="1"/>
            <p:extLst>
              <p:ext uri="{D42A27DB-BD31-4B8C-83A1-F6EECF244321}">
                <p14:modId xmlns:p14="http://schemas.microsoft.com/office/powerpoint/2010/main" val="1325050457"/>
              </p:ext>
            </p:extLst>
          </p:nvPr>
        </p:nvGraphicFramePr>
        <p:xfrm>
          <a:off x="640080" y="2706624"/>
          <a:ext cx="6439146" cy="348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Vector background of vibrant colors splashing">
            <a:extLst>
              <a:ext uri="{FF2B5EF4-FFF2-40B4-BE49-F238E27FC236}">
                <a16:creationId xmlns:a16="http://schemas.microsoft.com/office/drawing/2014/main" id="{116B7D7C-6CD9-3BFD-0608-3CB7400C6F29}"/>
              </a:ext>
            </a:extLst>
          </p:cNvPr>
          <p:cNvPicPr>
            <a:picLocks noChangeAspect="1"/>
          </p:cNvPicPr>
          <p:nvPr/>
        </p:nvPicPr>
        <p:blipFill rotWithShape="1">
          <a:blip r:embed="rId7"/>
          <a:srcRect l="15897" r="15896" b="-1"/>
          <a:stretch/>
        </p:blipFill>
        <p:spPr>
          <a:xfrm>
            <a:off x="7197213" y="36577"/>
            <a:ext cx="4866967" cy="2851429"/>
          </a:xfrm>
          <a:prstGeom prst="rect">
            <a:avLst/>
          </a:prstGeom>
        </p:spPr>
      </p:pic>
      <p:sp>
        <p:nvSpPr>
          <p:cNvPr id="9" name="TextBox 8">
            <a:extLst>
              <a:ext uri="{FF2B5EF4-FFF2-40B4-BE49-F238E27FC236}">
                <a16:creationId xmlns:a16="http://schemas.microsoft.com/office/drawing/2014/main" id="{0BE5198A-F0A4-F08D-EC04-F220A916563E}"/>
              </a:ext>
            </a:extLst>
          </p:cNvPr>
          <p:cNvSpPr txBox="1"/>
          <p:nvPr/>
        </p:nvSpPr>
        <p:spPr>
          <a:xfrm>
            <a:off x="7534656" y="324030"/>
            <a:ext cx="1553203" cy="2015936"/>
          </a:xfrm>
          <a:prstGeom prst="rect">
            <a:avLst/>
          </a:prstGeom>
          <a:noFill/>
        </p:spPr>
        <p:txBody>
          <a:bodyPr wrap="square" rtlCol="0">
            <a:spAutoFit/>
          </a:bodyPr>
          <a:lstStyle/>
          <a:p>
            <a:pPr marL="171450" indent="-171450">
              <a:buFont typeface="Arial" panose="020B0604020202020204" pitchFamily="34" charset="0"/>
              <a:buChar char="•"/>
            </a:pPr>
            <a:r>
              <a:rPr lang="en-US" sz="1250" b="1" dirty="0">
                <a:solidFill>
                  <a:schemeClr val="bg1">
                    <a:lumMod val="95000"/>
                  </a:schemeClr>
                </a:solidFill>
              </a:rPr>
              <a:t>Canada</a:t>
            </a:r>
          </a:p>
          <a:p>
            <a:pPr marL="171450" indent="-171450">
              <a:buFont typeface="Arial" panose="020B0604020202020204" pitchFamily="34" charset="0"/>
              <a:buChar char="•"/>
            </a:pPr>
            <a:r>
              <a:rPr lang="en-US" sz="1250" b="1" dirty="0">
                <a:solidFill>
                  <a:schemeClr val="bg1">
                    <a:lumMod val="95000"/>
                  </a:schemeClr>
                </a:solidFill>
              </a:rPr>
              <a:t>Qatar</a:t>
            </a:r>
          </a:p>
          <a:p>
            <a:pPr marL="171450" indent="-171450">
              <a:buFont typeface="Arial" panose="020B0604020202020204" pitchFamily="34" charset="0"/>
              <a:buChar char="•"/>
            </a:pPr>
            <a:r>
              <a:rPr lang="en-US" sz="1250" b="1" dirty="0">
                <a:solidFill>
                  <a:schemeClr val="bg1">
                    <a:lumMod val="95000"/>
                  </a:schemeClr>
                </a:solidFill>
              </a:rPr>
              <a:t>Singapore</a:t>
            </a:r>
          </a:p>
          <a:p>
            <a:pPr marL="171450" indent="-171450">
              <a:buFont typeface="Arial" panose="020B0604020202020204" pitchFamily="34" charset="0"/>
              <a:buChar char="•"/>
            </a:pPr>
            <a:r>
              <a:rPr lang="en-US" sz="1250" b="1" dirty="0">
                <a:solidFill>
                  <a:schemeClr val="bg1">
                    <a:lumMod val="95000"/>
                  </a:schemeClr>
                </a:solidFill>
              </a:rPr>
              <a:t>Indonesia</a:t>
            </a:r>
          </a:p>
          <a:p>
            <a:pPr marL="171450" indent="-171450">
              <a:buFont typeface="Arial" panose="020B0604020202020204" pitchFamily="34" charset="0"/>
              <a:buChar char="•"/>
            </a:pPr>
            <a:r>
              <a:rPr lang="en-US" sz="1250" b="1" dirty="0">
                <a:solidFill>
                  <a:schemeClr val="bg1">
                    <a:lumMod val="95000"/>
                  </a:schemeClr>
                </a:solidFill>
              </a:rPr>
              <a:t>Philippines</a:t>
            </a:r>
          </a:p>
          <a:p>
            <a:pPr marL="171450" indent="-171450">
              <a:buFont typeface="Arial" panose="020B0604020202020204" pitchFamily="34" charset="0"/>
              <a:buChar char="•"/>
            </a:pPr>
            <a:r>
              <a:rPr lang="en-US" sz="1250" b="1" dirty="0">
                <a:solidFill>
                  <a:schemeClr val="bg1">
                    <a:lumMod val="95000"/>
                  </a:schemeClr>
                </a:solidFill>
              </a:rPr>
              <a:t>Australia</a:t>
            </a:r>
          </a:p>
          <a:p>
            <a:pPr marL="171450" indent="-171450">
              <a:buFont typeface="Arial" panose="020B0604020202020204" pitchFamily="34" charset="0"/>
              <a:buChar char="•"/>
            </a:pPr>
            <a:r>
              <a:rPr lang="en-US" sz="1250" b="1" dirty="0">
                <a:solidFill>
                  <a:schemeClr val="bg1">
                    <a:lumMod val="95000"/>
                  </a:schemeClr>
                </a:solidFill>
              </a:rPr>
              <a:t>New Zealand</a:t>
            </a:r>
          </a:p>
          <a:p>
            <a:pPr marL="171450" indent="-171450">
              <a:buFont typeface="Arial" panose="020B0604020202020204" pitchFamily="34" charset="0"/>
              <a:buChar char="•"/>
            </a:pPr>
            <a:r>
              <a:rPr lang="en-US" sz="1250" b="1" dirty="0">
                <a:solidFill>
                  <a:schemeClr val="bg1">
                    <a:lumMod val="95000"/>
                  </a:schemeClr>
                </a:solidFill>
              </a:rPr>
              <a:t>Brazil</a:t>
            </a:r>
          </a:p>
          <a:p>
            <a:pPr marL="171450" indent="-171450">
              <a:buFont typeface="Arial" panose="020B0604020202020204" pitchFamily="34" charset="0"/>
              <a:buChar char="•"/>
            </a:pPr>
            <a:r>
              <a:rPr lang="en-US" sz="1250" b="1" dirty="0">
                <a:solidFill>
                  <a:schemeClr val="bg1">
                    <a:lumMod val="95000"/>
                  </a:schemeClr>
                </a:solidFill>
              </a:rPr>
              <a:t>South Africa</a:t>
            </a:r>
          </a:p>
          <a:p>
            <a:pPr marL="171450" indent="-171450">
              <a:buFont typeface="Arial" panose="020B0604020202020204" pitchFamily="34" charset="0"/>
              <a:buChar char="•"/>
            </a:pPr>
            <a:r>
              <a:rPr lang="en-US" sz="1250" b="1" dirty="0">
                <a:solidFill>
                  <a:schemeClr val="bg1">
                    <a:lumMod val="95000"/>
                  </a:schemeClr>
                </a:solidFill>
              </a:rPr>
              <a:t>United Kingdom</a:t>
            </a:r>
          </a:p>
        </p:txBody>
      </p:sp>
      <p:pic>
        <p:nvPicPr>
          <p:cNvPr id="3" name="Picture 2">
            <a:extLst>
              <a:ext uri="{FF2B5EF4-FFF2-40B4-BE49-F238E27FC236}">
                <a16:creationId xmlns:a16="http://schemas.microsoft.com/office/drawing/2014/main" id="{25BB943E-7746-5DCB-CF41-C86BB06DF140}"/>
              </a:ext>
            </a:extLst>
          </p:cNvPr>
          <p:cNvPicPr>
            <a:picLocks noChangeAspect="1"/>
          </p:cNvPicPr>
          <p:nvPr/>
        </p:nvPicPr>
        <p:blipFill>
          <a:blip r:embed="rId8"/>
          <a:stretch>
            <a:fillRect/>
          </a:stretch>
        </p:blipFill>
        <p:spPr>
          <a:xfrm>
            <a:off x="7197213" y="3360813"/>
            <a:ext cx="4831080" cy="2857500"/>
          </a:xfrm>
          <a:prstGeom prst="rect">
            <a:avLst/>
          </a:prstGeom>
          <a:ln>
            <a:noFill/>
          </a:ln>
        </p:spPr>
      </p:pic>
    </p:spTree>
    <p:extLst>
      <p:ext uri="{BB962C8B-B14F-4D97-AF65-F5344CB8AC3E}">
        <p14:creationId xmlns:p14="http://schemas.microsoft.com/office/powerpoint/2010/main" val="317806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4B34F-411F-5819-C70A-E62AF501BF9B}"/>
              </a:ext>
            </a:extLst>
          </p:cNvPr>
          <p:cNvSpPr>
            <a:spLocks noGrp="1"/>
          </p:cNvSpPr>
          <p:nvPr>
            <p:ph type="title"/>
          </p:nvPr>
        </p:nvSpPr>
        <p:spPr>
          <a:xfrm>
            <a:off x="640080" y="4777739"/>
            <a:ext cx="3418990" cy="1412119"/>
          </a:xfrm>
        </p:spPr>
        <p:txBody>
          <a:bodyPr>
            <a:normAutofit/>
          </a:bodyPr>
          <a:lstStyle/>
          <a:p>
            <a:r>
              <a:rPr lang="en-US" dirty="0"/>
              <a:t>Rating Bucket</a:t>
            </a:r>
            <a:endParaRPr lang="en-IN" dirty="0"/>
          </a:p>
        </p:txBody>
      </p:sp>
      <p:pic>
        <p:nvPicPr>
          <p:cNvPr id="5" name="Picture 4" descr="Hand placing stars">
            <a:extLst>
              <a:ext uri="{FF2B5EF4-FFF2-40B4-BE49-F238E27FC236}">
                <a16:creationId xmlns:a16="http://schemas.microsoft.com/office/drawing/2014/main" id="{85E4E72B-17B6-640D-F2BA-94ADA414AE71}"/>
              </a:ext>
            </a:extLst>
          </p:cNvPr>
          <p:cNvPicPr>
            <a:picLocks noChangeAspect="1"/>
          </p:cNvPicPr>
          <p:nvPr/>
        </p:nvPicPr>
        <p:blipFill rotWithShape="1">
          <a:blip r:embed="rId2"/>
          <a:srcRect t="35023" b="8964"/>
          <a:stretch/>
        </p:blipFill>
        <p:spPr>
          <a:xfrm>
            <a:off x="20" y="11"/>
            <a:ext cx="12191980" cy="373670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42"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95F39F39-BC5A-7D79-1CAB-3EBCC1A4671A}"/>
              </a:ext>
            </a:extLst>
          </p:cNvPr>
          <p:cNvGraphicFramePr>
            <a:graphicFrameLocks noGrp="1"/>
          </p:cNvGraphicFramePr>
          <p:nvPr>
            <p:ph idx="1"/>
            <p:extLst>
              <p:ext uri="{D42A27DB-BD31-4B8C-83A1-F6EECF244321}">
                <p14:modId xmlns:p14="http://schemas.microsoft.com/office/powerpoint/2010/main" val="2346417310"/>
              </p:ext>
            </p:extLst>
          </p:nvPr>
        </p:nvGraphicFramePr>
        <p:xfrm>
          <a:off x="5332476" y="4296697"/>
          <a:ext cx="5356564" cy="2202425"/>
        </p:xfrm>
        <a:graphic>
          <a:graphicData uri="http://schemas.openxmlformats.org/drawingml/2006/table">
            <a:tbl>
              <a:tblPr>
                <a:tableStyleId>{5C22544A-7EE6-4342-B048-85BDC9FD1C3A}</a:tableStyleId>
              </a:tblPr>
              <a:tblGrid>
                <a:gridCol w="3585922">
                  <a:extLst>
                    <a:ext uri="{9D8B030D-6E8A-4147-A177-3AD203B41FA5}">
                      <a16:colId xmlns:a16="http://schemas.microsoft.com/office/drawing/2014/main" val="735690835"/>
                    </a:ext>
                  </a:extLst>
                </a:gridCol>
                <a:gridCol w="1770642">
                  <a:extLst>
                    <a:ext uri="{9D8B030D-6E8A-4147-A177-3AD203B41FA5}">
                      <a16:colId xmlns:a16="http://schemas.microsoft.com/office/drawing/2014/main" val="2444367145"/>
                    </a:ext>
                  </a:extLst>
                </a:gridCol>
              </a:tblGrid>
              <a:tr h="423941">
                <a:tc>
                  <a:txBody>
                    <a:bodyPr/>
                    <a:lstStyle/>
                    <a:p>
                      <a:pPr algn="l" rtl="0" fontAlgn="ctr"/>
                      <a:r>
                        <a:rPr lang="en-IN" sz="2000" u="none" strike="noStrike" dirty="0">
                          <a:effectLst/>
                          <a:highlight>
                            <a:srgbClr val="E2EFDA"/>
                          </a:highlight>
                        </a:rPr>
                        <a:t>Rating</a:t>
                      </a:r>
                      <a:endParaRPr lang="en-IN" sz="2000" b="1" i="0" u="none" strike="noStrike" dirty="0">
                        <a:solidFill>
                          <a:srgbClr val="000000"/>
                        </a:solidFill>
                        <a:effectLst/>
                        <a:highlight>
                          <a:srgbClr val="E2EFDA"/>
                        </a:highlight>
                        <a:latin typeface="Arial" panose="020B0604020202020204" pitchFamily="34" charset="0"/>
                      </a:endParaRPr>
                    </a:p>
                  </a:txBody>
                  <a:tcPr marL="228600" marR="7620" marT="7620" marB="0" anchor="ctr"/>
                </a:tc>
                <a:tc>
                  <a:txBody>
                    <a:bodyPr/>
                    <a:lstStyle/>
                    <a:p>
                      <a:pPr algn="l" rtl="0" fontAlgn="ctr"/>
                      <a:r>
                        <a:rPr lang="en-IN" sz="2000" u="none" strike="noStrike">
                          <a:effectLst/>
                          <a:highlight>
                            <a:srgbClr val="E2EFDA"/>
                          </a:highlight>
                        </a:rPr>
                        <a:t>Bucket</a:t>
                      </a:r>
                      <a:endParaRPr lang="en-IN" sz="2000" b="1" i="0" u="none" strike="noStrike">
                        <a:solidFill>
                          <a:srgbClr val="000000"/>
                        </a:solidFill>
                        <a:effectLst/>
                        <a:highlight>
                          <a:srgbClr val="E2EFDA"/>
                        </a:highlight>
                        <a:latin typeface="Arial" panose="020B0604020202020204" pitchFamily="34" charset="0"/>
                      </a:endParaRPr>
                    </a:p>
                  </a:txBody>
                  <a:tcPr marL="228600" marR="7620" marT="7620" marB="0" anchor="ctr"/>
                </a:tc>
                <a:extLst>
                  <a:ext uri="{0D108BD9-81ED-4DB2-BD59-A6C34878D82A}">
                    <a16:rowId xmlns:a16="http://schemas.microsoft.com/office/drawing/2014/main" val="1098494124"/>
                  </a:ext>
                </a:extLst>
              </a:tr>
              <a:tr h="444621">
                <a:tc>
                  <a:txBody>
                    <a:bodyPr/>
                    <a:lstStyle/>
                    <a:p>
                      <a:pPr algn="l" rtl="0" fontAlgn="ctr">
                        <a:buClr>
                          <a:srgbClr val="000000"/>
                        </a:buClr>
                        <a:buSzPts val="2000"/>
                        <a:buFont typeface="Arial" panose="020B0604020202020204" pitchFamily="34" charset="0"/>
                        <a:buChar char="•"/>
                      </a:pPr>
                      <a:r>
                        <a:rPr lang="en-IN" sz="2000" u="none" strike="noStrike">
                          <a:effectLst/>
                          <a:highlight>
                            <a:srgbClr val="C6E0B4"/>
                          </a:highlight>
                        </a:rPr>
                        <a:t>Rating less than 2  </a:t>
                      </a:r>
                      <a:endParaRPr lang="en-IN" sz="2000" b="0" i="0" u="none" strike="noStrike">
                        <a:solidFill>
                          <a:srgbClr val="000000"/>
                        </a:solidFill>
                        <a:effectLst/>
                        <a:highlight>
                          <a:srgbClr val="C6E0B4"/>
                        </a:highlight>
                        <a:latin typeface="Arial" panose="020B0604020202020204" pitchFamily="34" charset="0"/>
                      </a:endParaRPr>
                    </a:p>
                  </a:txBody>
                  <a:tcPr marL="228600" marR="7620" marT="7620" marB="0" anchor="ctr"/>
                </a:tc>
                <a:tc>
                  <a:txBody>
                    <a:bodyPr/>
                    <a:lstStyle/>
                    <a:p>
                      <a:pPr algn="l" rtl="0" fontAlgn="ctr"/>
                      <a:r>
                        <a:rPr lang="en-IN" sz="2000" u="none" strike="noStrike">
                          <a:effectLst/>
                          <a:highlight>
                            <a:srgbClr val="C6E0B4"/>
                          </a:highlight>
                        </a:rPr>
                        <a:t>Very bad</a:t>
                      </a:r>
                      <a:endParaRPr lang="en-IN" sz="2000" b="0" i="0" u="none" strike="noStrike">
                        <a:solidFill>
                          <a:srgbClr val="000000"/>
                        </a:solidFill>
                        <a:effectLst/>
                        <a:highlight>
                          <a:srgbClr val="C6E0B4"/>
                        </a:highlight>
                        <a:latin typeface="Arial" panose="020B0604020202020204" pitchFamily="34" charset="0"/>
                      </a:endParaRPr>
                    </a:p>
                  </a:txBody>
                  <a:tcPr marL="228600" marR="7620" marT="7620" marB="0" anchor="ctr"/>
                </a:tc>
                <a:extLst>
                  <a:ext uri="{0D108BD9-81ED-4DB2-BD59-A6C34878D82A}">
                    <a16:rowId xmlns:a16="http://schemas.microsoft.com/office/drawing/2014/main" val="399175269"/>
                  </a:ext>
                </a:extLst>
              </a:tr>
              <a:tr h="444621">
                <a:tc>
                  <a:txBody>
                    <a:bodyPr/>
                    <a:lstStyle/>
                    <a:p>
                      <a:pPr algn="l" rtl="0" fontAlgn="ctr">
                        <a:buClr>
                          <a:srgbClr val="000000"/>
                        </a:buClr>
                        <a:buSzPts val="2000"/>
                        <a:buFont typeface="Arial" panose="020B0604020202020204" pitchFamily="34" charset="0"/>
                        <a:buChar char="•"/>
                      </a:pPr>
                      <a:r>
                        <a:rPr lang="en-US" sz="2000" u="none" strike="noStrike">
                          <a:effectLst/>
                          <a:highlight>
                            <a:srgbClr val="E2EFDA"/>
                          </a:highlight>
                        </a:rPr>
                        <a:t>Rating between  2 and 3 </a:t>
                      </a:r>
                      <a:endParaRPr lang="en-US" sz="2000" b="0" i="0" u="none" strike="noStrike">
                        <a:solidFill>
                          <a:srgbClr val="000000"/>
                        </a:solidFill>
                        <a:effectLst/>
                        <a:highlight>
                          <a:srgbClr val="E2EFDA"/>
                        </a:highlight>
                        <a:latin typeface="Arial" panose="020B0604020202020204" pitchFamily="34" charset="0"/>
                      </a:endParaRPr>
                    </a:p>
                  </a:txBody>
                  <a:tcPr marL="228600" marR="7620" marT="7620" marB="0" anchor="ctr"/>
                </a:tc>
                <a:tc>
                  <a:txBody>
                    <a:bodyPr/>
                    <a:lstStyle/>
                    <a:p>
                      <a:pPr algn="l" rtl="0" fontAlgn="ctr"/>
                      <a:r>
                        <a:rPr lang="en-IN" sz="2000" u="none" strike="noStrike">
                          <a:effectLst/>
                          <a:highlight>
                            <a:srgbClr val="E2EFDA"/>
                          </a:highlight>
                        </a:rPr>
                        <a:t>Bad</a:t>
                      </a:r>
                      <a:endParaRPr lang="en-IN" sz="2000" b="0" i="0" u="none" strike="noStrike">
                        <a:solidFill>
                          <a:srgbClr val="000000"/>
                        </a:solidFill>
                        <a:effectLst/>
                        <a:highlight>
                          <a:srgbClr val="E2EFDA"/>
                        </a:highlight>
                        <a:latin typeface="Arial" panose="020B0604020202020204" pitchFamily="34" charset="0"/>
                      </a:endParaRPr>
                    </a:p>
                  </a:txBody>
                  <a:tcPr marL="228600" marR="7620" marT="7620" marB="0" anchor="ctr"/>
                </a:tc>
                <a:extLst>
                  <a:ext uri="{0D108BD9-81ED-4DB2-BD59-A6C34878D82A}">
                    <a16:rowId xmlns:a16="http://schemas.microsoft.com/office/drawing/2014/main" val="926168981"/>
                  </a:ext>
                </a:extLst>
              </a:tr>
              <a:tr h="444621">
                <a:tc>
                  <a:txBody>
                    <a:bodyPr/>
                    <a:lstStyle/>
                    <a:p>
                      <a:pPr algn="l" rtl="0" fontAlgn="ctr">
                        <a:buClr>
                          <a:srgbClr val="000000"/>
                        </a:buClr>
                        <a:buSzPts val="2000"/>
                        <a:buFont typeface="Arial" panose="020B0604020202020204" pitchFamily="34" charset="0"/>
                        <a:buChar char="•"/>
                      </a:pPr>
                      <a:r>
                        <a:rPr lang="en-US" sz="2000" u="none" strike="noStrike">
                          <a:effectLst/>
                          <a:highlight>
                            <a:srgbClr val="C6E0B4"/>
                          </a:highlight>
                        </a:rPr>
                        <a:t>Rating between 3 and 4 </a:t>
                      </a:r>
                      <a:endParaRPr lang="en-US" sz="2000" b="0" i="0" u="none" strike="noStrike">
                        <a:solidFill>
                          <a:srgbClr val="000000"/>
                        </a:solidFill>
                        <a:effectLst/>
                        <a:highlight>
                          <a:srgbClr val="C6E0B4"/>
                        </a:highlight>
                        <a:latin typeface="Arial" panose="020B0604020202020204" pitchFamily="34" charset="0"/>
                      </a:endParaRPr>
                    </a:p>
                  </a:txBody>
                  <a:tcPr marL="228600" marR="7620" marT="7620" marB="0" anchor="ctr"/>
                </a:tc>
                <a:tc>
                  <a:txBody>
                    <a:bodyPr/>
                    <a:lstStyle/>
                    <a:p>
                      <a:pPr algn="l" rtl="0" fontAlgn="ctr"/>
                      <a:r>
                        <a:rPr lang="en-IN" sz="2000" u="none" strike="noStrike">
                          <a:effectLst/>
                          <a:highlight>
                            <a:srgbClr val="C6E0B4"/>
                          </a:highlight>
                        </a:rPr>
                        <a:t>Good</a:t>
                      </a:r>
                      <a:endParaRPr lang="en-IN" sz="2000" b="0" i="0" u="none" strike="noStrike">
                        <a:solidFill>
                          <a:srgbClr val="000000"/>
                        </a:solidFill>
                        <a:effectLst/>
                        <a:highlight>
                          <a:srgbClr val="C6E0B4"/>
                        </a:highlight>
                        <a:latin typeface="Arial" panose="020B0604020202020204" pitchFamily="34" charset="0"/>
                      </a:endParaRPr>
                    </a:p>
                  </a:txBody>
                  <a:tcPr marL="228600" marR="7620" marT="7620" marB="0" anchor="ctr"/>
                </a:tc>
                <a:extLst>
                  <a:ext uri="{0D108BD9-81ED-4DB2-BD59-A6C34878D82A}">
                    <a16:rowId xmlns:a16="http://schemas.microsoft.com/office/drawing/2014/main" val="1708682362"/>
                  </a:ext>
                </a:extLst>
              </a:tr>
              <a:tr h="444621">
                <a:tc>
                  <a:txBody>
                    <a:bodyPr/>
                    <a:lstStyle/>
                    <a:p>
                      <a:pPr algn="l" rtl="0" fontAlgn="ctr">
                        <a:buClr>
                          <a:srgbClr val="000000"/>
                        </a:buClr>
                        <a:buSzPts val="2000"/>
                        <a:buFont typeface="Arial" panose="020B0604020202020204" pitchFamily="34" charset="0"/>
                        <a:buChar char="•"/>
                      </a:pPr>
                      <a:r>
                        <a:rPr lang="en-IN" sz="2000" u="none" strike="noStrike">
                          <a:effectLst/>
                          <a:highlight>
                            <a:srgbClr val="E2EFDA"/>
                          </a:highlight>
                        </a:rPr>
                        <a:t>Rating greater than 4 </a:t>
                      </a:r>
                      <a:endParaRPr lang="en-IN" sz="2000" b="0" i="0" u="none" strike="noStrike">
                        <a:solidFill>
                          <a:srgbClr val="000000"/>
                        </a:solidFill>
                        <a:effectLst/>
                        <a:highlight>
                          <a:srgbClr val="E2EFDA"/>
                        </a:highlight>
                        <a:latin typeface="Arial" panose="020B0604020202020204" pitchFamily="34" charset="0"/>
                      </a:endParaRPr>
                    </a:p>
                  </a:txBody>
                  <a:tcPr marL="228600" marR="7620" marT="7620" marB="0" anchor="ctr"/>
                </a:tc>
                <a:tc>
                  <a:txBody>
                    <a:bodyPr/>
                    <a:lstStyle/>
                    <a:p>
                      <a:pPr algn="l" rtl="0" fontAlgn="ctr"/>
                      <a:r>
                        <a:rPr lang="en-IN" sz="2000" u="none" strike="noStrike" dirty="0">
                          <a:effectLst/>
                          <a:highlight>
                            <a:srgbClr val="E2EFDA"/>
                          </a:highlight>
                        </a:rPr>
                        <a:t>Very Good</a:t>
                      </a:r>
                      <a:endParaRPr lang="en-IN" sz="2000" b="0" i="0" u="none" strike="noStrike" dirty="0">
                        <a:solidFill>
                          <a:srgbClr val="000000"/>
                        </a:solidFill>
                        <a:effectLst/>
                        <a:highlight>
                          <a:srgbClr val="E2EFDA"/>
                        </a:highlight>
                        <a:latin typeface="Arial" panose="020B0604020202020204" pitchFamily="34" charset="0"/>
                      </a:endParaRPr>
                    </a:p>
                  </a:txBody>
                  <a:tcPr marL="228600" marR="7620" marT="7620" marB="0" anchor="ctr"/>
                </a:tc>
                <a:extLst>
                  <a:ext uri="{0D108BD9-81ED-4DB2-BD59-A6C34878D82A}">
                    <a16:rowId xmlns:a16="http://schemas.microsoft.com/office/drawing/2014/main" val="2926542765"/>
                  </a:ext>
                </a:extLst>
              </a:tr>
            </a:tbl>
          </a:graphicData>
        </a:graphic>
      </p:graphicFrame>
    </p:spTree>
    <p:extLst>
      <p:ext uri="{BB962C8B-B14F-4D97-AF65-F5344CB8AC3E}">
        <p14:creationId xmlns:p14="http://schemas.microsoft.com/office/powerpoint/2010/main" val="31960022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2369</TotalTime>
  <Words>1183</Words>
  <Application>Microsoft Office PowerPoint</Application>
  <PresentationFormat>Widescreen</PresentationFormat>
  <Paragraphs>153</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Zomato data analysis for opening new restaurants </vt:lpstr>
      <vt:lpstr>Introduction </vt:lpstr>
      <vt:lpstr>Problem Description </vt:lpstr>
      <vt:lpstr>Assumption</vt:lpstr>
      <vt:lpstr>Suitable countries to open new restaurants </vt:lpstr>
      <vt:lpstr>Countries based on number of restaurants </vt:lpstr>
      <vt:lpstr>PowerPoint Presentation</vt:lpstr>
      <vt:lpstr>Countries left after exclusion </vt:lpstr>
      <vt:lpstr>Rating Bucket</vt:lpstr>
      <vt:lpstr>Countries left after exclusion </vt:lpstr>
      <vt:lpstr>Countries left after exclusion </vt:lpstr>
      <vt:lpstr>After doing extensive analysis I will suggest below three countries for opening restaurants.  </vt:lpstr>
      <vt:lpstr>Analysis of Cities </vt:lpstr>
      <vt:lpstr>Analysis of cities based on average rating</vt:lpstr>
      <vt:lpstr>Cities left after exclusion </vt:lpstr>
      <vt:lpstr>After doing extensive analysis I will suggest below three cities for opening restaurants.  </vt:lpstr>
      <vt:lpstr>Further deep diving</vt:lpstr>
      <vt:lpstr>Cuisine analysis</vt:lpstr>
      <vt:lpstr>Online delivery &amp; table booking</vt:lpstr>
      <vt:lpstr>Conclusion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Sukhendu Senapati</dc:creator>
  <cp:lastModifiedBy>Sukhendu Senapati</cp:lastModifiedBy>
  <cp:revision>22</cp:revision>
  <dcterms:created xsi:type="dcterms:W3CDTF">2024-06-17T07:52:23Z</dcterms:created>
  <dcterms:modified xsi:type="dcterms:W3CDTF">2024-07-17T09:02:51Z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2024-06-17T08:06:34Z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a0a3c79f-cdd4-4500-9781-2f2fd2c9e305</vt:lpwstr>
  </property>
  <property fmtid="{D5CDD505-2E9C-101B-9397-08002B2CF9AE}" pid="7" name="MSIP_Label_defa4170-0d19-0005-0004-bc88714345d2_ActionId">
    <vt:lpwstr>6b05a52f-ce89-4f95-9a0b-5d67c761c2bc</vt:lpwstr>
  </property>
  <property fmtid="{D5CDD505-2E9C-101B-9397-08002B2CF9AE}" pid="8" name="MSIP_Label_defa4170-0d19-0005-0004-bc88714345d2_ContentBits">
    <vt:lpwstr>0</vt:lpwstr>
  </property>
</Properties>
</file>