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Fraunces 9pt SemiBold" pitchFamily="2" charset="0"/>
      <p:bold r:id="rId14"/>
      <p:boldItalic r:id="rId15"/>
    </p:embeddedFont>
    <p:embeddedFont>
      <p:font typeface="Roboto" panose="02000000000000000000" pitchFamily="2" charset="0"/>
      <p:regular r:id="rId16"/>
      <p:bold r:id="rId17"/>
    </p:embeddedFont>
    <p:embeddedFont>
      <p:font typeface="Roboto Medium" panose="02000000000000000000" pitchFamily="2" charset="0"/>
      <p:regular r:id="rId18"/>
    </p:embeddedFont>
    <p:embeddedFont>
      <p:font typeface="Sitka Text Semibold" pitchFamily="2" charset="0"/>
      <p:bold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48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548640" y="822960"/>
            <a:ext cx="4389120" cy="6583680"/>
          </a:xfrm>
          <a:prstGeom prst="rect">
            <a:avLst/>
          </a:prstGeom>
        </p:spPr>
      </p:pic>
      <p:sp>
        <p:nvSpPr>
          <p:cNvPr id="4" name="Text 0"/>
          <p:cNvSpPr/>
          <p:nvPr/>
        </p:nvSpPr>
        <p:spPr>
          <a:xfrm>
            <a:off x="6205657" y="565071"/>
            <a:ext cx="7705487" cy="2658547"/>
          </a:xfrm>
          <a:prstGeom prst="rect">
            <a:avLst/>
          </a:prstGeom>
          <a:noFill/>
          <a:ln/>
        </p:spPr>
        <p:txBody>
          <a:bodyPr wrap="square" lIns="0" tIns="0" rIns="0" bIns="0" rtlCol="0" anchor="t"/>
          <a:lstStyle/>
          <a:p>
            <a:pPr marL="0" indent="0">
              <a:lnSpc>
                <a:spcPts val="6950"/>
              </a:lnSpc>
              <a:buNone/>
            </a:pPr>
            <a:r>
              <a:rPr lang="en-US" sz="5550" dirty="0">
                <a:solidFill>
                  <a:srgbClr val="FFFFFF"/>
                </a:solidFill>
                <a:latin typeface="Fraunces 9pt SemiBold" pitchFamily="2" charset="0"/>
                <a:ea typeface="Roboto Medium" pitchFamily="34" charset="-122"/>
                <a:cs typeface="Roboto Medium" pitchFamily="34" charset="-120"/>
              </a:rPr>
              <a:t>Facial Reconstruction from Low-Quality CCTV Footage</a:t>
            </a:r>
            <a:endParaRPr lang="en-US" sz="5550" dirty="0">
              <a:latin typeface="Fraunces 9pt SemiBold" pitchFamily="2" charset="0"/>
            </a:endParaRPr>
          </a:p>
        </p:txBody>
      </p:sp>
      <p:sp>
        <p:nvSpPr>
          <p:cNvPr id="5" name="Text 1"/>
          <p:cNvSpPr/>
          <p:nvPr/>
        </p:nvSpPr>
        <p:spPr>
          <a:xfrm>
            <a:off x="6205657" y="3543448"/>
            <a:ext cx="3925491" cy="385286"/>
          </a:xfrm>
          <a:prstGeom prst="rect">
            <a:avLst/>
          </a:prstGeom>
          <a:noFill/>
          <a:ln/>
        </p:spPr>
        <p:txBody>
          <a:bodyPr wrap="none" lIns="0" tIns="0" rIns="0" bIns="0" rtlCol="0" anchor="t"/>
          <a:lstStyle/>
          <a:p>
            <a:pPr marL="0" indent="0">
              <a:lnSpc>
                <a:spcPts val="3000"/>
              </a:lnSpc>
              <a:buNone/>
            </a:pPr>
            <a:r>
              <a:rPr lang="en-US" sz="2400" b="1" dirty="0">
                <a:solidFill>
                  <a:srgbClr val="FFFFFF"/>
                </a:solidFill>
                <a:latin typeface="Fraunces 9pt SemiBold" pitchFamily="2" charset="0"/>
                <a:ea typeface="Roboto Medium" pitchFamily="34" charset="-122"/>
                <a:cs typeface="Roboto Medium" pitchFamily="34" charset="-120"/>
              </a:rPr>
              <a:t>Team Name</a:t>
            </a:r>
            <a:r>
              <a:rPr lang="en-US" sz="2400" dirty="0">
                <a:solidFill>
                  <a:srgbClr val="FFFFFF"/>
                </a:solidFill>
                <a:latin typeface="Fraunces 9pt SemiBold" pitchFamily="2" charset="0"/>
                <a:ea typeface="Roboto Medium" pitchFamily="34" charset="-122"/>
                <a:cs typeface="Roboto Medium" pitchFamily="34" charset="-120"/>
              </a:rPr>
              <a:t> </a:t>
            </a:r>
            <a:r>
              <a:rPr lang="en-US" sz="2400" dirty="0">
                <a:solidFill>
                  <a:srgbClr val="FFFFFF"/>
                </a:solidFill>
                <a:latin typeface="Roboto Medium" pitchFamily="34" charset="0"/>
                <a:ea typeface="Roboto Medium" pitchFamily="34" charset="-122"/>
                <a:cs typeface="Roboto Medium" pitchFamily="34" charset="-120"/>
              </a:rPr>
              <a:t>: </a:t>
            </a:r>
            <a:r>
              <a:rPr lang="en-US" sz="2400" dirty="0">
                <a:solidFill>
                  <a:srgbClr val="FFFFFF"/>
                </a:solidFill>
                <a:latin typeface="Sitka Text Semibold" pitchFamily="2" charset="0"/>
                <a:ea typeface="Roboto Medium" pitchFamily="34" charset="-122"/>
                <a:cs typeface="Roboto Medium" pitchFamily="34" charset="-120"/>
              </a:rPr>
              <a:t>TEAM NEBULA</a:t>
            </a:r>
            <a:endParaRPr lang="en-US" sz="2400" dirty="0">
              <a:latin typeface="Sitka Text Semibold" pitchFamily="2" charset="0"/>
            </a:endParaRPr>
          </a:p>
        </p:txBody>
      </p:sp>
      <p:sp>
        <p:nvSpPr>
          <p:cNvPr id="6" name="Text 2"/>
          <p:cNvSpPr/>
          <p:nvPr/>
        </p:nvSpPr>
        <p:spPr>
          <a:xfrm>
            <a:off x="6205657" y="4236987"/>
            <a:ext cx="3579971" cy="385286"/>
          </a:xfrm>
          <a:prstGeom prst="rect">
            <a:avLst/>
          </a:prstGeom>
          <a:noFill/>
          <a:ln/>
        </p:spPr>
        <p:txBody>
          <a:bodyPr wrap="none" lIns="0" tIns="0" rIns="0" bIns="0" rtlCol="0" anchor="t"/>
          <a:lstStyle/>
          <a:p>
            <a:pPr marL="0" indent="0">
              <a:lnSpc>
                <a:spcPts val="3000"/>
              </a:lnSpc>
              <a:buNone/>
            </a:pPr>
            <a:r>
              <a:rPr lang="en-US" sz="2400" dirty="0">
                <a:solidFill>
                  <a:srgbClr val="FFFFFF"/>
                </a:solidFill>
                <a:latin typeface="Fraunces 9pt SemiBold" pitchFamily="2" charset="0"/>
                <a:ea typeface="Roboto Medium" pitchFamily="34" charset="-122"/>
                <a:cs typeface="Roboto Medium" pitchFamily="34" charset="-120"/>
              </a:rPr>
              <a:t>Names of Team Members </a:t>
            </a:r>
            <a:endParaRPr lang="en-US" sz="2400" dirty="0">
              <a:latin typeface="Fraunces 9pt SemiBold" pitchFamily="2" charset="0"/>
            </a:endParaRPr>
          </a:p>
        </p:txBody>
      </p:sp>
      <p:sp>
        <p:nvSpPr>
          <p:cNvPr id="7" name="Text 3"/>
          <p:cNvSpPr/>
          <p:nvPr/>
        </p:nvSpPr>
        <p:spPr>
          <a:xfrm>
            <a:off x="6616660" y="4930526"/>
            <a:ext cx="7294483" cy="411004"/>
          </a:xfrm>
          <a:prstGeom prst="rect">
            <a:avLst/>
          </a:prstGeom>
          <a:noFill/>
          <a:ln/>
        </p:spPr>
        <p:txBody>
          <a:bodyPr wrap="none" lIns="0" tIns="0" rIns="0" bIns="0" rtlCol="0" anchor="t"/>
          <a:lstStyle/>
          <a:p>
            <a:pPr marL="342900" indent="-342900" algn="l">
              <a:lnSpc>
                <a:spcPts val="3200"/>
              </a:lnSpc>
              <a:buSzPct val="100000"/>
              <a:buChar char="•"/>
            </a:pPr>
            <a:r>
              <a:rPr lang="en-US" sz="2000" b="1" dirty="0">
                <a:solidFill>
                  <a:schemeClr val="bg1"/>
                </a:solidFill>
                <a:latin typeface="Fraunces 9pt SemiBold" pitchFamily="2" charset="0"/>
                <a:ea typeface="Roboto" pitchFamily="34" charset="-122"/>
                <a:cs typeface="Roboto" pitchFamily="34" charset="-120"/>
              </a:rPr>
              <a:t>JUPITER </a:t>
            </a:r>
            <a:endParaRPr lang="en-US" sz="2000" dirty="0">
              <a:solidFill>
                <a:schemeClr val="bg1"/>
              </a:solidFill>
              <a:latin typeface="Fraunces 9pt SemiBold" pitchFamily="2" charset="0"/>
            </a:endParaRPr>
          </a:p>
        </p:txBody>
      </p:sp>
      <p:sp>
        <p:nvSpPr>
          <p:cNvPr id="8" name="Text 4"/>
          <p:cNvSpPr/>
          <p:nvPr/>
        </p:nvSpPr>
        <p:spPr>
          <a:xfrm>
            <a:off x="6616660" y="5413444"/>
            <a:ext cx="7294483" cy="411004"/>
          </a:xfrm>
          <a:prstGeom prst="rect">
            <a:avLst/>
          </a:prstGeom>
          <a:noFill/>
          <a:ln/>
        </p:spPr>
        <p:txBody>
          <a:bodyPr wrap="none" lIns="0" tIns="0" rIns="0" bIns="0" rtlCol="0" anchor="t"/>
          <a:lstStyle/>
          <a:p>
            <a:pPr marL="342900" indent="-342900" algn="l">
              <a:lnSpc>
                <a:spcPts val="3200"/>
              </a:lnSpc>
              <a:buSzPct val="100000"/>
              <a:buChar char="•"/>
            </a:pPr>
            <a:r>
              <a:rPr lang="en-US" sz="2000" b="1" dirty="0">
                <a:solidFill>
                  <a:schemeClr val="bg1"/>
                </a:solidFill>
                <a:latin typeface="Fraunces 9pt SemiBold" pitchFamily="2" charset="0"/>
                <a:ea typeface="Roboto" pitchFamily="34" charset="-122"/>
                <a:cs typeface="Roboto" pitchFamily="34" charset="-120"/>
              </a:rPr>
              <a:t>SUKHESH RAM</a:t>
            </a:r>
            <a:endParaRPr lang="en-US" sz="2000" dirty="0">
              <a:solidFill>
                <a:schemeClr val="bg1"/>
              </a:solidFill>
              <a:latin typeface="Fraunces 9pt SemiBold" pitchFamily="2" charset="0"/>
            </a:endParaRPr>
          </a:p>
        </p:txBody>
      </p:sp>
      <p:sp>
        <p:nvSpPr>
          <p:cNvPr id="9" name="Text 5"/>
          <p:cNvSpPr/>
          <p:nvPr/>
        </p:nvSpPr>
        <p:spPr>
          <a:xfrm>
            <a:off x="6616660" y="5896361"/>
            <a:ext cx="7294483" cy="411004"/>
          </a:xfrm>
          <a:prstGeom prst="rect">
            <a:avLst/>
          </a:prstGeom>
          <a:noFill/>
          <a:ln/>
        </p:spPr>
        <p:txBody>
          <a:bodyPr wrap="none" lIns="0" tIns="0" rIns="0" bIns="0" rtlCol="0" anchor="t"/>
          <a:lstStyle/>
          <a:p>
            <a:pPr marL="342900" indent="-342900" algn="l">
              <a:lnSpc>
                <a:spcPts val="3200"/>
              </a:lnSpc>
              <a:buSzPct val="100000"/>
              <a:buChar char="•"/>
            </a:pPr>
            <a:r>
              <a:rPr lang="en-US" sz="2000" b="1" dirty="0">
                <a:solidFill>
                  <a:schemeClr val="bg1"/>
                </a:solidFill>
                <a:latin typeface="Fraunces 9pt SemiBold" pitchFamily="2" charset="0"/>
                <a:ea typeface="Roboto" pitchFamily="34" charset="-122"/>
                <a:cs typeface="Roboto" pitchFamily="34" charset="-120"/>
              </a:rPr>
              <a:t>JOELRAJ</a:t>
            </a:r>
            <a:endParaRPr lang="en-US" sz="2000" dirty="0">
              <a:solidFill>
                <a:schemeClr val="bg1"/>
              </a:solidFill>
              <a:latin typeface="Fraunces 9pt SemiBold" pitchFamily="2" charset="0"/>
            </a:endParaRPr>
          </a:p>
        </p:txBody>
      </p:sp>
      <p:sp>
        <p:nvSpPr>
          <p:cNvPr id="10" name="Text 6"/>
          <p:cNvSpPr/>
          <p:nvPr/>
        </p:nvSpPr>
        <p:spPr>
          <a:xfrm>
            <a:off x="6616660" y="6379279"/>
            <a:ext cx="7294483" cy="411004"/>
          </a:xfrm>
          <a:prstGeom prst="rect">
            <a:avLst/>
          </a:prstGeom>
          <a:noFill/>
          <a:ln/>
        </p:spPr>
        <p:txBody>
          <a:bodyPr wrap="none" lIns="0" tIns="0" rIns="0" bIns="0" rtlCol="0" anchor="t"/>
          <a:lstStyle/>
          <a:p>
            <a:pPr marL="342900" indent="-342900" algn="l">
              <a:lnSpc>
                <a:spcPts val="3200"/>
              </a:lnSpc>
              <a:buSzPct val="100000"/>
              <a:buChar char="•"/>
            </a:pPr>
            <a:r>
              <a:rPr lang="en-US" sz="2000" b="1" dirty="0">
                <a:solidFill>
                  <a:schemeClr val="bg1"/>
                </a:solidFill>
                <a:latin typeface="Fraunces 9pt SemiBold" pitchFamily="2" charset="0"/>
                <a:ea typeface="Roboto" pitchFamily="34" charset="-122"/>
                <a:cs typeface="Roboto" pitchFamily="34" charset="-120"/>
              </a:rPr>
              <a:t>MANIMARAN</a:t>
            </a:r>
            <a:endParaRPr lang="en-US" sz="2000" dirty="0">
              <a:solidFill>
                <a:schemeClr val="bg1"/>
              </a:solidFill>
              <a:latin typeface="Fraunces 9pt SemiBold" pitchFamily="2" charset="0"/>
            </a:endParaRPr>
          </a:p>
        </p:txBody>
      </p:sp>
      <p:sp>
        <p:nvSpPr>
          <p:cNvPr id="11" name="Rectangle 10">
            <a:extLst>
              <a:ext uri="{FF2B5EF4-FFF2-40B4-BE49-F238E27FC236}">
                <a16:creationId xmlns:a16="http://schemas.microsoft.com/office/drawing/2014/main" id="{C9E6E66E-77E6-A339-6AAA-B2432CE2E8A7}"/>
              </a:ext>
            </a:extLst>
          </p:cNvPr>
          <p:cNvSpPr/>
          <p:nvPr/>
        </p:nvSpPr>
        <p:spPr>
          <a:xfrm>
            <a:off x="12847899" y="7789762"/>
            <a:ext cx="1782501" cy="335666"/>
          </a:xfrm>
          <a:prstGeom prst="rect">
            <a:avLst/>
          </a:prstGeom>
          <a:solidFill>
            <a:srgbClr val="0000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91000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9pt SemiBold" pitchFamily="2" charset="0"/>
                <a:ea typeface="Roboto Medium" pitchFamily="34" charset="-122"/>
                <a:cs typeface="Roboto Medium" pitchFamily="34" charset="-120"/>
              </a:rPr>
              <a:t>Results and Findings</a:t>
            </a:r>
            <a:endParaRPr lang="en-US" sz="4450" dirty="0">
              <a:latin typeface="Fraunces 9pt SemiBold" pitchFamily="2" charset="0"/>
            </a:endParaRPr>
          </a:p>
        </p:txBody>
      </p:sp>
      <p:sp>
        <p:nvSpPr>
          <p:cNvPr id="3" name="Text 1"/>
          <p:cNvSpPr/>
          <p:nvPr/>
        </p:nvSpPr>
        <p:spPr>
          <a:xfrm>
            <a:off x="793790" y="3958947"/>
            <a:ext cx="13042821" cy="1360527"/>
          </a:xfrm>
          <a:prstGeom prst="rect">
            <a:avLst/>
          </a:prstGeom>
          <a:noFill/>
          <a:ln/>
        </p:spPr>
        <p:txBody>
          <a:bodyPr wrap="squar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The project has yielded promising results in the field of facial reconstruction from low-quality CCTV footage. The team's efforts have demonstrated the effectiveness of the GFPGAN model in enhancing image clarity and restoring facial details, paving the way for improved security applications.</a:t>
            </a:r>
            <a:endParaRPr lang="en-US" sz="2200" dirty="0"/>
          </a:p>
        </p:txBody>
      </p:sp>
      <p:sp>
        <p:nvSpPr>
          <p:cNvPr id="4" name="Rectangle 3">
            <a:extLst>
              <a:ext uri="{FF2B5EF4-FFF2-40B4-BE49-F238E27FC236}">
                <a16:creationId xmlns:a16="http://schemas.microsoft.com/office/drawing/2014/main" id="{90EF01B8-3D7F-49D0-EE47-75E8DE66E697}"/>
              </a:ext>
            </a:extLst>
          </p:cNvPr>
          <p:cNvSpPr/>
          <p:nvPr/>
        </p:nvSpPr>
        <p:spPr>
          <a:xfrm>
            <a:off x="12847899" y="7789762"/>
            <a:ext cx="1782501" cy="335666"/>
          </a:xfrm>
          <a:prstGeom prst="rect">
            <a:avLst/>
          </a:prstGeom>
          <a:solidFill>
            <a:srgbClr val="0000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245649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9pt SemiBold" pitchFamily="2" charset="0"/>
                <a:ea typeface="Roboto Medium" pitchFamily="34" charset="-122"/>
                <a:cs typeface="Roboto Medium" pitchFamily="34" charset="-120"/>
              </a:rPr>
              <a:t>Conclusion</a:t>
            </a:r>
            <a:endParaRPr lang="en-US" sz="4450" dirty="0">
              <a:latin typeface="Fraunces 9pt SemiBold" pitchFamily="2" charset="0"/>
            </a:endParaRPr>
          </a:p>
        </p:txBody>
      </p:sp>
      <p:sp>
        <p:nvSpPr>
          <p:cNvPr id="3" name="Text 1"/>
          <p:cNvSpPr/>
          <p:nvPr/>
        </p:nvSpPr>
        <p:spPr>
          <a:xfrm>
            <a:off x="793790" y="3505438"/>
            <a:ext cx="13042821" cy="2267545"/>
          </a:xfrm>
          <a:prstGeom prst="rect">
            <a:avLst/>
          </a:prstGeom>
          <a:noFill/>
          <a:ln/>
        </p:spPr>
        <p:txBody>
          <a:bodyPr wrap="squar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In conclusion, the project successfully demonstrated the capability of the GFPGAN model to enhance facial images from low-quality sources. By applying advanced super-resolution and image restoration techniques, the model proved effective in improving image clarity, making it a valuable tool for security and surveillance applications. The findings suggest a significant potential for future developments in image processing and facial reconstruction, contributing to more reliable identification systems.</a:t>
            </a:r>
            <a:endParaRPr lang="en-US" sz="2200" dirty="0"/>
          </a:p>
        </p:txBody>
      </p:sp>
      <p:sp>
        <p:nvSpPr>
          <p:cNvPr id="4" name="Rectangle 3">
            <a:extLst>
              <a:ext uri="{FF2B5EF4-FFF2-40B4-BE49-F238E27FC236}">
                <a16:creationId xmlns:a16="http://schemas.microsoft.com/office/drawing/2014/main" id="{6A1EDAFF-75D5-A2F9-D9C1-1EE6689376F6}"/>
              </a:ext>
            </a:extLst>
          </p:cNvPr>
          <p:cNvSpPr/>
          <p:nvPr/>
        </p:nvSpPr>
        <p:spPr>
          <a:xfrm>
            <a:off x="12847899" y="7789762"/>
            <a:ext cx="1782501" cy="335666"/>
          </a:xfrm>
          <a:prstGeom prst="rect">
            <a:avLst/>
          </a:prstGeom>
          <a:solidFill>
            <a:srgbClr val="0000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54947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9pt SemiBold" pitchFamily="2" charset="0"/>
                <a:ea typeface="Roboto Medium" pitchFamily="34" charset="-122"/>
                <a:cs typeface="Roboto Medium" pitchFamily="34" charset="-120"/>
              </a:rPr>
              <a:t>Challenge Overview</a:t>
            </a:r>
            <a:endParaRPr lang="en-US" sz="4450" dirty="0">
              <a:latin typeface="Fraunces 9pt SemiBold" pitchFamily="2" charset="0"/>
            </a:endParaRPr>
          </a:p>
        </p:txBody>
      </p:sp>
      <p:sp>
        <p:nvSpPr>
          <p:cNvPr id="4" name="Text 1"/>
          <p:cNvSpPr/>
          <p:nvPr/>
        </p:nvSpPr>
        <p:spPr>
          <a:xfrm>
            <a:off x="793790" y="2598420"/>
            <a:ext cx="7556421" cy="4081582"/>
          </a:xfrm>
          <a:prstGeom prst="rect">
            <a:avLst/>
          </a:prstGeom>
          <a:noFill/>
          <a:ln/>
        </p:spPr>
        <p:txBody>
          <a:bodyPr wrap="squar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The challenge is to develop an advanced machine learning solution capable of reconstructing human faces from low-quality CCTV footage. The goal is to enhance blurry or distorted images using state-of-the-art computer vision techniques, helping investigators identify suspects with greater accuracy. This project encourages participants to solve real-world security and surveillance issues by addressing key challenges such as motion blur, poor lighting, and low resolution.</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80000"/>
            </a:srgbClr>
          </a:solidFill>
          <a:ln/>
        </p:spPr>
      </p:sp>
      <p:sp>
        <p:nvSpPr>
          <p:cNvPr id="4" name="Text 1"/>
          <p:cNvSpPr/>
          <p:nvPr/>
        </p:nvSpPr>
        <p:spPr>
          <a:xfrm>
            <a:off x="793790" y="268331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9pt SemiBold" pitchFamily="2" charset="0"/>
                <a:ea typeface="Roboto Medium" pitchFamily="34" charset="-122"/>
                <a:cs typeface="Roboto Medium" pitchFamily="34" charset="-120"/>
              </a:rPr>
              <a:t>Objectives</a:t>
            </a:r>
            <a:endParaRPr lang="en-US" sz="4450" dirty="0">
              <a:latin typeface="Fraunces 9pt SemiBold" pitchFamily="2" charset="0"/>
            </a:endParaRPr>
          </a:p>
        </p:txBody>
      </p:sp>
      <p:sp>
        <p:nvSpPr>
          <p:cNvPr id="5" name="Text 2"/>
          <p:cNvSpPr/>
          <p:nvPr/>
        </p:nvSpPr>
        <p:spPr>
          <a:xfrm>
            <a:off x="793790" y="3732252"/>
            <a:ext cx="13042821" cy="1814036"/>
          </a:xfrm>
          <a:prstGeom prst="rect">
            <a:avLst/>
          </a:prstGeom>
          <a:noFill/>
          <a:ln/>
        </p:spPr>
        <p:txBody>
          <a:bodyPr wrap="squar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The </a:t>
            </a:r>
            <a:r>
              <a:rPr lang="en-US" sz="2200" b="1" dirty="0">
                <a:solidFill>
                  <a:srgbClr val="CFD0D8"/>
                </a:solidFill>
                <a:latin typeface="Roboto" pitchFamily="34" charset="0"/>
                <a:ea typeface="Roboto" pitchFamily="34" charset="-122"/>
                <a:cs typeface="Roboto" pitchFamily="34" charset="-120"/>
              </a:rPr>
              <a:t>objective</a:t>
            </a:r>
            <a:r>
              <a:rPr lang="en-US" sz="2200" dirty="0">
                <a:solidFill>
                  <a:srgbClr val="CFD0D8"/>
                </a:solidFill>
                <a:latin typeface="Roboto" pitchFamily="34" charset="0"/>
                <a:ea typeface="Roboto" pitchFamily="34" charset="-122"/>
                <a:cs typeface="Roboto" pitchFamily="34" charset="-120"/>
              </a:rPr>
              <a:t> of a project refers to its primary goal or purpose. In this case, the </a:t>
            </a:r>
            <a:r>
              <a:rPr lang="en-US" sz="2200" b="1" dirty="0">
                <a:solidFill>
                  <a:srgbClr val="CFD0D8"/>
                </a:solidFill>
                <a:latin typeface="Roboto" pitchFamily="34" charset="0"/>
                <a:ea typeface="Roboto" pitchFamily="34" charset="-122"/>
                <a:cs typeface="Roboto" pitchFamily="34" charset="-120"/>
              </a:rPr>
              <a:t>objective</a:t>
            </a:r>
            <a:r>
              <a:rPr lang="en-US" sz="2200" dirty="0">
                <a:solidFill>
                  <a:srgbClr val="CFD0D8"/>
                </a:solidFill>
                <a:latin typeface="Roboto" pitchFamily="34" charset="0"/>
                <a:ea typeface="Roboto" pitchFamily="34" charset="-122"/>
                <a:cs typeface="Roboto" pitchFamily="34" charset="-120"/>
              </a:rPr>
              <a:t> is to create a solution that can improve the quality of blurry or low-resolution images from CCTV footage, making it easier to identify people. Essentially, it's about enhancing poor-quality images using machine learning, especially in scenarios like security and surveillance, to assist in more accurate identification.</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80000"/>
            </a:srgbClr>
          </a:solidFill>
          <a:ln/>
        </p:spPr>
      </p:sp>
      <p:sp>
        <p:nvSpPr>
          <p:cNvPr id="4" name="Text 1"/>
          <p:cNvSpPr/>
          <p:nvPr/>
        </p:nvSpPr>
        <p:spPr>
          <a:xfrm>
            <a:off x="793790" y="1164193"/>
            <a:ext cx="5803583"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9pt SemiBold" pitchFamily="2" charset="0"/>
                <a:ea typeface="Roboto Medium" pitchFamily="34" charset="-122"/>
                <a:cs typeface="Roboto Medium" pitchFamily="34" charset="-120"/>
              </a:rPr>
              <a:t>Methodology Overview</a:t>
            </a:r>
            <a:endParaRPr lang="en-US" sz="4450" dirty="0">
              <a:latin typeface="Fraunces 9pt SemiBold" pitchFamily="2" charset="0"/>
            </a:endParaRPr>
          </a:p>
        </p:txBody>
      </p:sp>
      <p:sp>
        <p:nvSpPr>
          <p:cNvPr id="5" name="Text 2"/>
          <p:cNvSpPr/>
          <p:nvPr/>
        </p:nvSpPr>
        <p:spPr>
          <a:xfrm>
            <a:off x="1247299" y="2213134"/>
            <a:ext cx="12589312" cy="907018"/>
          </a:xfrm>
          <a:prstGeom prst="rect">
            <a:avLst/>
          </a:prstGeom>
          <a:noFill/>
          <a:ln/>
        </p:spPr>
        <p:txBody>
          <a:bodyPr wrap="square" lIns="0" tIns="0" rIns="0" bIns="0" rtlCol="0" anchor="t"/>
          <a:lstStyle/>
          <a:p>
            <a:pPr marL="342900" indent="-342900" algn="l">
              <a:lnSpc>
                <a:spcPts val="3550"/>
              </a:lnSpc>
              <a:buSzPct val="100000"/>
              <a:buChar char="•"/>
            </a:pPr>
            <a:r>
              <a:rPr lang="en-US" sz="2200" b="1" dirty="0">
                <a:solidFill>
                  <a:srgbClr val="CFD0D8"/>
                </a:solidFill>
                <a:latin typeface="Roboto" pitchFamily="34" charset="0"/>
                <a:ea typeface="Roboto" pitchFamily="34" charset="-122"/>
                <a:cs typeface="Roboto" pitchFamily="34" charset="-120"/>
              </a:rPr>
              <a:t>Model Setup: </a:t>
            </a:r>
            <a:r>
              <a:rPr lang="en-US" sz="2200" dirty="0">
                <a:solidFill>
                  <a:srgbClr val="CFD0D8"/>
                </a:solidFill>
                <a:latin typeface="Roboto" pitchFamily="34" charset="0"/>
                <a:ea typeface="Roboto" pitchFamily="34" charset="-122"/>
                <a:cs typeface="Roboto" pitchFamily="34" charset="-120"/>
              </a:rPr>
              <a:t>Utilize the GFPGAN (Generative Facial Prior GAN) for facial reconstruction and enhancement.</a:t>
            </a:r>
            <a:endParaRPr lang="en-US" sz="2200" dirty="0"/>
          </a:p>
        </p:txBody>
      </p:sp>
      <p:sp>
        <p:nvSpPr>
          <p:cNvPr id="6" name="Text 3"/>
          <p:cNvSpPr/>
          <p:nvPr/>
        </p:nvSpPr>
        <p:spPr>
          <a:xfrm>
            <a:off x="1247299" y="3199448"/>
            <a:ext cx="12589312" cy="907018"/>
          </a:xfrm>
          <a:prstGeom prst="rect">
            <a:avLst/>
          </a:prstGeom>
          <a:noFill/>
          <a:ln/>
        </p:spPr>
        <p:txBody>
          <a:bodyPr wrap="square" lIns="0" tIns="0" rIns="0" bIns="0" rtlCol="0" anchor="t"/>
          <a:lstStyle/>
          <a:p>
            <a:pPr marL="342900" indent="-342900" algn="l">
              <a:lnSpc>
                <a:spcPts val="3550"/>
              </a:lnSpc>
              <a:buSzPct val="100000"/>
              <a:buChar char="•"/>
            </a:pPr>
            <a:r>
              <a:rPr lang="en-US" sz="2200" b="1" dirty="0">
                <a:solidFill>
                  <a:srgbClr val="CFD0D8"/>
                </a:solidFill>
                <a:latin typeface="Roboto" pitchFamily="34" charset="0"/>
                <a:ea typeface="Roboto" pitchFamily="34" charset="-122"/>
                <a:cs typeface="Roboto" pitchFamily="34" charset="-120"/>
              </a:rPr>
              <a:t>Image Preprocessing: </a:t>
            </a:r>
            <a:r>
              <a:rPr lang="en-US" sz="2200" dirty="0">
                <a:solidFill>
                  <a:srgbClr val="CFD0D8"/>
                </a:solidFill>
                <a:latin typeface="Roboto" pitchFamily="34" charset="0"/>
                <a:ea typeface="Roboto" pitchFamily="34" charset="-122"/>
                <a:cs typeface="Roboto" pitchFamily="34" charset="-120"/>
              </a:rPr>
              <a:t>Upload low-quality images, performing noise reduction and resizing for better input quality.</a:t>
            </a:r>
            <a:endParaRPr lang="en-US" sz="2200" dirty="0"/>
          </a:p>
        </p:txBody>
      </p:sp>
      <p:sp>
        <p:nvSpPr>
          <p:cNvPr id="7" name="Text 4"/>
          <p:cNvSpPr/>
          <p:nvPr/>
        </p:nvSpPr>
        <p:spPr>
          <a:xfrm>
            <a:off x="1247299" y="4185761"/>
            <a:ext cx="12589312" cy="907018"/>
          </a:xfrm>
          <a:prstGeom prst="rect">
            <a:avLst/>
          </a:prstGeom>
          <a:noFill/>
          <a:ln/>
        </p:spPr>
        <p:txBody>
          <a:bodyPr wrap="square" lIns="0" tIns="0" rIns="0" bIns="0" rtlCol="0" anchor="t"/>
          <a:lstStyle/>
          <a:p>
            <a:pPr marL="342900" indent="-342900" algn="l">
              <a:lnSpc>
                <a:spcPts val="3550"/>
              </a:lnSpc>
              <a:buSzPct val="100000"/>
              <a:buChar char="•"/>
            </a:pPr>
            <a:r>
              <a:rPr lang="en-US" sz="2200" b="1" dirty="0">
                <a:solidFill>
                  <a:srgbClr val="CFD0D8"/>
                </a:solidFill>
                <a:latin typeface="Roboto" pitchFamily="34" charset="0"/>
                <a:ea typeface="Roboto" pitchFamily="34" charset="-122"/>
                <a:cs typeface="Roboto" pitchFamily="34" charset="-120"/>
              </a:rPr>
              <a:t>Inference Process: </a:t>
            </a:r>
            <a:r>
              <a:rPr lang="en-US" sz="2200" dirty="0">
                <a:solidFill>
                  <a:srgbClr val="CFD0D8"/>
                </a:solidFill>
                <a:latin typeface="Roboto" pitchFamily="34" charset="0"/>
                <a:ea typeface="Roboto" pitchFamily="34" charset="-122"/>
                <a:cs typeface="Roboto" pitchFamily="34" charset="-120"/>
              </a:rPr>
              <a:t>Apply GFPGAN to enhance facial details, improving clarity and brightness through deep learning techniques.</a:t>
            </a:r>
            <a:endParaRPr lang="en-US" sz="2200" dirty="0"/>
          </a:p>
        </p:txBody>
      </p:sp>
      <p:sp>
        <p:nvSpPr>
          <p:cNvPr id="8" name="Text 5"/>
          <p:cNvSpPr/>
          <p:nvPr/>
        </p:nvSpPr>
        <p:spPr>
          <a:xfrm>
            <a:off x="1247299" y="5172075"/>
            <a:ext cx="12589312" cy="907018"/>
          </a:xfrm>
          <a:prstGeom prst="rect">
            <a:avLst/>
          </a:prstGeom>
          <a:noFill/>
          <a:ln/>
        </p:spPr>
        <p:txBody>
          <a:bodyPr wrap="square" lIns="0" tIns="0" rIns="0" bIns="0" rtlCol="0" anchor="t"/>
          <a:lstStyle/>
          <a:p>
            <a:pPr marL="342900" indent="-342900" algn="l">
              <a:lnSpc>
                <a:spcPts val="3550"/>
              </a:lnSpc>
              <a:buSzPct val="100000"/>
              <a:buChar char="•"/>
            </a:pPr>
            <a:r>
              <a:rPr lang="en-US" sz="2200" b="1" dirty="0">
                <a:solidFill>
                  <a:srgbClr val="CFD0D8"/>
                </a:solidFill>
                <a:latin typeface="Roboto" pitchFamily="34" charset="0"/>
                <a:ea typeface="Roboto" pitchFamily="34" charset="-122"/>
                <a:cs typeface="Roboto" pitchFamily="34" charset="-120"/>
              </a:rPr>
              <a:t>Enhancement Techniques: </a:t>
            </a:r>
            <a:r>
              <a:rPr lang="en-US" sz="2200" dirty="0">
                <a:solidFill>
                  <a:srgbClr val="CFD0D8"/>
                </a:solidFill>
                <a:latin typeface="Roboto" pitchFamily="34" charset="0"/>
                <a:ea typeface="Roboto" pitchFamily="34" charset="-122"/>
                <a:cs typeface="Roboto" pitchFamily="34" charset="-120"/>
              </a:rPr>
              <a:t>Implement super-resolution, deblurring, and noise reduction to improve overall image quality.</a:t>
            </a:r>
            <a:endParaRPr lang="en-US" sz="2200" dirty="0"/>
          </a:p>
        </p:txBody>
      </p:sp>
      <p:sp>
        <p:nvSpPr>
          <p:cNvPr id="9" name="Text 6"/>
          <p:cNvSpPr/>
          <p:nvPr/>
        </p:nvSpPr>
        <p:spPr>
          <a:xfrm>
            <a:off x="1247299" y="6158389"/>
            <a:ext cx="12589312" cy="907018"/>
          </a:xfrm>
          <a:prstGeom prst="rect">
            <a:avLst/>
          </a:prstGeom>
          <a:noFill/>
          <a:ln/>
        </p:spPr>
        <p:txBody>
          <a:bodyPr wrap="square" lIns="0" tIns="0" rIns="0" bIns="0" rtlCol="0" anchor="t"/>
          <a:lstStyle/>
          <a:p>
            <a:pPr marL="342900" indent="-342900" algn="l">
              <a:lnSpc>
                <a:spcPts val="3550"/>
              </a:lnSpc>
              <a:buSzPct val="100000"/>
              <a:buChar char="•"/>
            </a:pPr>
            <a:r>
              <a:rPr lang="en-US" sz="2200" b="1" dirty="0">
                <a:solidFill>
                  <a:srgbClr val="CFD0D8"/>
                </a:solidFill>
                <a:latin typeface="Roboto" pitchFamily="34" charset="0"/>
                <a:ea typeface="Roboto" pitchFamily="34" charset="-122"/>
                <a:cs typeface="Roboto" pitchFamily="34" charset="-120"/>
              </a:rPr>
              <a:t>Results Comparison: </a:t>
            </a:r>
            <a:r>
              <a:rPr lang="en-US" sz="2200" dirty="0">
                <a:solidFill>
                  <a:srgbClr val="CFD0D8"/>
                </a:solidFill>
                <a:latin typeface="Roboto" pitchFamily="34" charset="0"/>
                <a:ea typeface="Roboto" pitchFamily="34" charset="-122"/>
                <a:cs typeface="Roboto" pitchFamily="34" charset="-120"/>
              </a:rPr>
              <a:t>Display enhanced images alongside original ones to showcase improvements, saving outputs for evaluation.</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80000"/>
            </a:srgbClr>
          </a:solidFill>
          <a:ln/>
        </p:spPr>
      </p:sp>
      <p:sp>
        <p:nvSpPr>
          <p:cNvPr id="4" name="Text 1"/>
          <p:cNvSpPr/>
          <p:nvPr/>
        </p:nvSpPr>
        <p:spPr>
          <a:xfrm>
            <a:off x="793790" y="65389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9pt SemiBold" pitchFamily="2" charset="0"/>
                <a:ea typeface="Roboto Medium" pitchFamily="34" charset="-122"/>
                <a:cs typeface="Roboto Medium" pitchFamily="34" charset="-120"/>
              </a:rPr>
              <a:t>Model Architecture</a:t>
            </a:r>
            <a:endParaRPr lang="en-US" sz="4450" dirty="0">
              <a:latin typeface="Fraunces 9pt SemiBold" pitchFamily="2" charset="0"/>
            </a:endParaRPr>
          </a:p>
        </p:txBody>
      </p:sp>
      <p:sp>
        <p:nvSpPr>
          <p:cNvPr id="5" name="Text 2"/>
          <p:cNvSpPr/>
          <p:nvPr/>
        </p:nvSpPr>
        <p:spPr>
          <a:xfrm>
            <a:off x="793790" y="1702832"/>
            <a:ext cx="13042821" cy="453509"/>
          </a:xfrm>
          <a:prstGeom prst="rect">
            <a:avLst/>
          </a:prstGeom>
          <a:noFill/>
          <a:ln/>
        </p:spPr>
        <p:txBody>
          <a:bodyPr wrap="none" lIns="0" tIns="0" rIns="0" bIns="0" rtlCol="0" anchor="t"/>
          <a:lstStyle/>
          <a:p>
            <a:pPr marL="0" indent="0">
              <a:lnSpc>
                <a:spcPts val="3550"/>
              </a:lnSpc>
              <a:buNone/>
            </a:pPr>
            <a:r>
              <a:rPr lang="en-US" sz="2200" b="1" dirty="0">
                <a:solidFill>
                  <a:srgbClr val="CFD0D8"/>
                </a:solidFill>
                <a:latin typeface="Roboto" pitchFamily="34" charset="0"/>
                <a:ea typeface="Roboto" pitchFamily="34" charset="-122"/>
                <a:cs typeface="Roboto" pitchFamily="34" charset="-120"/>
              </a:rPr>
              <a:t>Framework and Dependencies:</a:t>
            </a:r>
            <a:endParaRPr lang="en-US" sz="2200" dirty="0"/>
          </a:p>
        </p:txBody>
      </p:sp>
      <p:sp>
        <p:nvSpPr>
          <p:cNvPr id="6" name="Text 3"/>
          <p:cNvSpPr/>
          <p:nvPr/>
        </p:nvSpPr>
        <p:spPr>
          <a:xfrm>
            <a:off x="1247299" y="2411492"/>
            <a:ext cx="12589312" cy="453509"/>
          </a:xfrm>
          <a:prstGeom prst="rect">
            <a:avLst/>
          </a:prstGeom>
          <a:noFill/>
          <a:ln/>
        </p:spPr>
        <p:txBody>
          <a:bodyPr wrap="none" lIns="0" tIns="0" rIns="0" bIns="0" rtlCol="0" anchor="t"/>
          <a:lstStyle/>
          <a:p>
            <a:pPr marL="342900" indent="-342900" algn="l">
              <a:lnSpc>
                <a:spcPts val="3550"/>
              </a:lnSpc>
              <a:buSzPct val="100000"/>
              <a:buChar char="•"/>
            </a:pPr>
            <a:r>
              <a:rPr lang="en-US" sz="2200" b="1" dirty="0">
                <a:solidFill>
                  <a:srgbClr val="CFD0D8"/>
                </a:solidFill>
                <a:latin typeface="Roboto" pitchFamily="34" charset="0"/>
                <a:ea typeface="Roboto" pitchFamily="34" charset="-122"/>
                <a:cs typeface="Roboto" pitchFamily="34" charset="-120"/>
              </a:rPr>
              <a:t>PyTorch:</a:t>
            </a:r>
            <a:r>
              <a:rPr lang="en-US" sz="2200" dirty="0">
                <a:solidFill>
                  <a:srgbClr val="CFD0D8"/>
                </a:solidFill>
                <a:latin typeface="Roboto" pitchFamily="34" charset="0"/>
                <a:ea typeface="Roboto" pitchFamily="34" charset="-122"/>
                <a:cs typeface="Roboto" pitchFamily="34" charset="-120"/>
              </a:rPr>
              <a:t> Utilized for deep learning; compatible versions are installed for smooth execution.</a:t>
            </a:r>
            <a:endParaRPr lang="en-US" sz="2200" dirty="0"/>
          </a:p>
        </p:txBody>
      </p:sp>
      <p:sp>
        <p:nvSpPr>
          <p:cNvPr id="7" name="Text 4"/>
          <p:cNvSpPr/>
          <p:nvPr/>
        </p:nvSpPr>
        <p:spPr>
          <a:xfrm>
            <a:off x="1247299" y="2944297"/>
            <a:ext cx="12589312" cy="453509"/>
          </a:xfrm>
          <a:prstGeom prst="rect">
            <a:avLst/>
          </a:prstGeom>
          <a:noFill/>
          <a:ln/>
        </p:spPr>
        <p:txBody>
          <a:bodyPr wrap="none" lIns="0" tIns="0" rIns="0" bIns="0" rtlCol="0" anchor="t"/>
          <a:lstStyle/>
          <a:p>
            <a:pPr marL="342900" indent="-342900" algn="l">
              <a:lnSpc>
                <a:spcPts val="3550"/>
              </a:lnSpc>
              <a:buSzPct val="100000"/>
              <a:buChar char="•"/>
            </a:pPr>
            <a:r>
              <a:rPr lang="en-US" sz="2200" b="1" dirty="0">
                <a:solidFill>
                  <a:srgbClr val="CFD0D8"/>
                </a:solidFill>
                <a:latin typeface="Roboto" pitchFamily="34" charset="0"/>
                <a:ea typeface="Roboto" pitchFamily="34" charset="-122"/>
                <a:cs typeface="Roboto" pitchFamily="34" charset="-120"/>
              </a:rPr>
              <a:t>GFPGAN:</a:t>
            </a:r>
            <a:r>
              <a:rPr lang="en-US" sz="2200" dirty="0">
                <a:solidFill>
                  <a:srgbClr val="CFD0D8"/>
                </a:solidFill>
                <a:latin typeface="Roboto" pitchFamily="34" charset="0"/>
                <a:ea typeface="Roboto" pitchFamily="34" charset="-122"/>
                <a:cs typeface="Roboto" pitchFamily="34" charset="-120"/>
              </a:rPr>
              <a:t> Employs a generator and discriminator tailored for facial enhancement.</a:t>
            </a:r>
            <a:endParaRPr lang="en-US" sz="2200" dirty="0"/>
          </a:p>
        </p:txBody>
      </p:sp>
      <p:sp>
        <p:nvSpPr>
          <p:cNvPr id="8" name="Text 5"/>
          <p:cNvSpPr/>
          <p:nvPr/>
        </p:nvSpPr>
        <p:spPr>
          <a:xfrm>
            <a:off x="793790" y="3652957"/>
            <a:ext cx="13042821" cy="453509"/>
          </a:xfrm>
          <a:prstGeom prst="rect">
            <a:avLst/>
          </a:prstGeom>
          <a:noFill/>
          <a:ln/>
        </p:spPr>
        <p:txBody>
          <a:bodyPr wrap="none" lIns="0" tIns="0" rIns="0" bIns="0" rtlCol="0" anchor="t"/>
          <a:lstStyle/>
          <a:p>
            <a:pPr marL="0" indent="0">
              <a:lnSpc>
                <a:spcPts val="3550"/>
              </a:lnSpc>
              <a:buNone/>
            </a:pPr>
            <a:r>
              <a:rPr lang="en-US" sz="2200" b="1" dirty="0">
                <a:solidFill>
                  <a:srgbClr val="CFD0D8"/>
                </a:solidFill>
                <a:latin typeface="Roboto" pitchFamily="34" charset="0"/>
                <a:ea typeface="Roboto" pitchFamily="34" charset="-122"/>
                <a:cs typeface="Roboto" pitchFamily="34" charset="-120"/>
              </a:rPr>
              <a:t>Model Components:</a:t>
            </a:r>
            <a:endParaRPr lang="en-US" sz="2200" dirty="0"/>
          </a:p>
        </p:txBody>
      </p:sp>
      <p:sp>
        <p:nvSpPr>
          <p:cNvPr id="9" name="Text 6"/>
          <p:cNvSpPr/>
          <p:nvPr/>
        </p:nvSpPr>
        <p:spPr>
          <a:xfrm>
            <a:off x="1247299" y="4361617"/>
            <a:ext cx="12589312" cy="453509"/>
          </a:xfrm>
          <a:prstGeom prst="rect">
            <a:avLst/>
          </a:prstGeom>
          <a:noFill/>
          <a:ln/>
        </p:spPr>
        <p:txBody>
          <a:bodyPr wrap="none" lIns="0" tIns="0" rIns="0" bIns="0" rtlCol="0" anchor="t"/>
          <a:lstStyle/>
          <a:p>
            <a:pPr marL="342900" indent="-342900" algn="l">
              <a:lnSpc>
                <a:spcPts val="3550"/>
              </a:lnSpc>
              <a:buSzPct val="100000"/>
              <a:buChar char="•"/>
            </a:pPr>
            <a:r>
              <a:rPr lang="en-US" sz="2200" b="1" dirty="0">
                <a:solidFill>
                  <a:srgbClr val="CFD0D8"/>
                </a:solidFill>
                <a:latin typeface="Roboto" pitchFamily="34" charset="0"/>
                <a:ea typeface="Roboto" pitchFamily="34" charset="-122"/>
                <a:cs typeface="Roboto" pitchFamily="34" charset="-120"/>
              </a:rPr>
              <a:t>Generator:</a:t>
            </a:r>
            <a:endParaRPr lang="en-US" sz="2200" dirty="0"/>
          </a:p>
        </p:txBody>
      </p:sp>
      <p:sp>
        <p:nvSpPr>
          <p:cNvPr id="10" name="Text 7"/>
          <p:cNvSpPr/>
          <p:nvPr/>
        </p:nvSpPr>
        <p:spPr>
          <a:xfrm>
            <a:off x="1700927" y="4894421"/>
            <a:ext cx="12135683" cy="907018"/>
          </a:xfrm>
          <a:prstGeom prst="rect">
            <a:avLst/>
          </a:prstGeom>
          <a:noFill/>
          <a:ln/>
        </p:spPr>
        <p:txBody>
          <a:bodyPr wrap="square" lIns="0" tIns="0" rIns="0" bIns="0" rtlCol="0" anchor="t"/>
          <a:lstStyle/>
          <a:p>
            <a:pPr marL="685800" lvl="1" indent="-342900" algn="l">
              <a:lnSpc>
                <a:spcPts val="3550"/>
              </a:lnSpc>
              <a:buSzPct val="100000"/>
              <a:buChar char="•"/>
            </a:pPr>
            <a:r>
              <a:rPr lang="en-US" sz="2200" dirty="0">
                <a:solidFill>
                  <a:srgbClr val="CFD0D8"/>
                </a:solidFill>
                <a:latin typeface="Roboto" pitchFamily="34" charset="0"/>
                <a:ea typeface="Roboto" pitchFamily="34" charset="-122"/>
                <a:cs typeface="Roboto" pitchFamily="34" charset="-120"/>
              </a:rPr>
              <a:t>Transforms low-resolution images into high-quality outputs using Convolutional Neural Networks (CNNs) to capture facial features and textures.</a:t>
            </a:r>
            <a:endParaRPr lang="en-US" sz="2200" dirty="0"/>
          </a:p>
        </p:txBody>
      </p:sp>
      <p:sp>
        <p:nvSpPr>
          <p:cNvPr id="11" name="Text 8"/>
          <p:cNvSpPr/>
          <p:nvPr/>
        </p:nvSpPr>
        <p:spPr>
          <a:xfrm>
            <a:off x="1247299" y="5880735"/>
            <a:ext cx="12589312" cy="453509"/>
          </a:xfrm>
          <a:prstGeom prst="rect">
            <a:avLst/>
          </a:prstGeom>
          <a:noFill/>
          <a:ln/>
        </p:spPr>
        <p:txBody>
          <a:bodyPr wrap="none" lIns="0" tIns="0" rIns="0" bIns="0" rtlCol="0" anchor="t"/>
          <a:lstStyle/>
          <a:p>
            <a:pPr marL="342900" indent="-342900" algn="l">
              <a:lnSpc>
                <a:spcPts val="3550"/>
              </a:lnSpc>
              <a:buSzPct val="100000"/>
              <a:buChar char="•"/>
            </a:pPr>
            <a:r>
              <a:rPr lang="en-US" sz="2200" b="1" dirty="0">
                <a:solidFill>
                  <a:srgbClr val="CFD0D8"/>
                </a:solidFill>
                <a:latin typeface="Roboto" pitchFamily="34" charset="0"/>
                <a:ea typeface="Roboto" pitchFamily="34" charset="-122"/>
                <a:cs typeface="Roboto" pitchFamily="34" charset="-120"/>
              </a:rPr>
              <a:t>Discriminator:</a:t>
            </a:r>
            <a:endParaRPr lang="en-US" sz="2200" dirty="0"/>
          </a:p>
        </p:txBody>
      </p:sp>
      <p:sp>
        <p:nvSpPr>
          <p:cNvPr id="12" name="Text 9"/>
          <p:cNvSpPr/>
          <p:nvPr/>
        </p:nvSpPr>
        <p:spPr>
          <a:xfrm>
            <a:off x="1700927" y="6413540"/>
            <a:ext cx="12135683" cy="453509"/>
          </a:xfrm>
          <a:prstGeom prst="rect">
            <a:avLst/>
          </a:prstGeom>
          <a:noFill/>
          <a:ln/>
        </p:spPr>
        <p:txBody>
          <a:bodyPr wrap="none" lIns="0" tIns="0" rIns="0" bIns="0" rtlCol="0" anchor="t"/>
          <a:lstStyle/>
          <a:p>
            <a:pPr marL="685800" lvl="1" indent="-342900" algn="l">
              <a:lnSpc>
                <a:spcPts val="3550"/>
              </a:lnSpc>
              <a:buSzPct val="100000"/>
              <a:buChar char="•"/>
            </a:pPr>
            <a:r>
              <a:rPr lang="en-US" sz="2200" dirty="0">
                <a:solidFill>
                  <a:srgbClr val="CFD0D8"/>
                </a:solidFill>
                <a:latin typeface="Roboto" pitchFamily="34" charset="0"/>
                <a:ea typeface="Roboto" pitchFamily="34" charset="-122"/>
                <a:cs typeface="Roboto" pitchFamily="34" charset="-120"/>
              </a:rPr>
              <a:t>Assesses the quality of generated images, providing feedback to refine the generator’s outputs.</a:t>
            </a:r>
            <a:endParaRPr lang="en-US" sz="2200" dirty="0"/>
          </a:p>
        </p:txBody>
      </p:sp>
      <p:sp>
        <p:nvSpPr>
          <p:cNvPr id="13" name="Text 10"/>
          <p:cNvSpPr/>
          <p:nvPr/>
        </p:nvSpPr>
        <p:spPr>
          <a:xfrm>
            <a:off x="793790" y="7122200"/>
            <a:ext cx="13042821" cy="453509"/>
          </a:xfrm>
          <a:prstGeom prst="rect">
            <a:avLst/>
          </a:prstGeom>
          <a:noFill/>
          <a:ln/>
        </p:spPr>
        <p:txBody>
          <a:bodyPr wrap="none" lIns="0" tIns="0" rIns="0" bIns="0" rtlCol="0" anchor="t"/>
          <a:lstStyle/>
          <a:p>
            <a:pPr marL="0" indent="0">
              <a:lnSpc>
                <a:spcPts val="3550"/>
              </a:lnSpc>
              <a:buNone/>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2219"/>
          </a:xfrm>
          <a:prstGeom prst="rect">
            <a:avLst/>
          </a:prstGeom>
        </p:spPr>
      </p:pic>
      <p:sp>
        <p:nvSpPr>
          <p:cNvPr id="3" name="Shape 0"/>
          <p:cNvSpPr/>
          <p:nvPr/>
        </p:nvSpPr>
        <p:spPr>
          <a:xfrm>
            <a:off x="0" y="0"/>
            <a:ext cx="14630400" cy="8232219"/>
          </a:xfrm>
          <a:prstGeom prst="rect">
            <a:avLst/>
          </a:prstGeom>
          <a:solidFill>
            <a:srgbClr val="000018">
              <a:alpha val="80000"/>
            </a:srgbClr>
          </a:solidFill>
          <a:ln/>
        </p:spPr>
      </p:sp>
      <p:sp>
        <p:nvSpPr>
          <p:cNvPr id="4" name="Text 1"/>
          <p:cNvSpPr/>
          <p:nvPr/>
        </p:nvSpPr>
        <p:spPr>
          <a:xfrm>
            <a:off x="751403" y="590312"/>
            <a:ext cx="5367457" cy="670917"/>
          </a:xfrm>
          <a:prstGeom prst="rect">
            <a:avLst/>
          </a:prstGeom>
          <a:noFill/>
          <a:ln/>
        </p:spPr>
        <p:txBody>
          <a:bodyPr wrap="none" lIns="0" tIns="0" rIns="0" bIns="0" rtlCol="0" anchor="t"/>
          <a:lstStyle/>
          <a:p>
            <a:pPr marL="0" indent="0">
              <a:lnSpc>
                <a:spcPts val="5250"/>
              </a:lnSpc>
              <a:buNone/>
            </a:pPr>
            <a:r>
              <a:rPr lang="en-US" sz="4200" dirty="0">
                <a:solidFill>
                  <a:srgbClr val="FFFFFF"/>
                </a:solidFill>
                <a:latin typeface="Fraunces 9pt SemiBold" pitchFamily="2" charset="0"/>
                <a:ea typeface="Roboto Medium" pitchFamily="34" charset="-122"/>
                <a:cs typeface="Roboto Medium" pitchFamily="34" charset="-120"/>
              </a:rPr>
              <a:t>Model Architecture</a:t>
            </a:r>
            <a:endParaRPr lang="en-US" sz="4200" dirty="0">
              <a:latin typeface="Fraunces 9pt SemiBold" pitchFamily="2" charset="0"/>
            </a:endParaRPr>
          </a:p>
        </p:txBody>
      </p:sp>
      <p:sp>
        <p:nvSpPr>
          <p:cNvPr id="5" name="Text 2"/>
          <p:cNvSpPr/>
          <p:nvPr/>
        </p:nvSpPr>
        <p:spPr>
          <a:xfrm>
            <a:off x="751403" y="1583174"/>
            <a:ext cx="13127593" cy="429339"/>
          </a:xfrm>
          <a:prstGeom prst="rect">
            <a:avLst/>
          </a:prstGeom>
          <a:noFill/>
          <a:ln/>
        </p:spPr>
        <p:txBody>
          <a:bodyPr wrap="none" lIns="0" tIns="0" rIns="0" bIns="0" rtlCol="0" anchor="t"/>
          <a:lstStyle/>
          <a:p>
            <a:pPr marL="0" indent="0">
              <a:lnSpc>
                <a:spcPts val="3350"/>
              </a:lnSpc>
              <a:buNone/>
            </a:pPr>
            <a:r>
              <a:rPr lang="en-US" sz="2100" b="1" dirty="0">
                <a:solidFill>
                  <a:srgbClr val="CFD0D8"/>
                </a:solidFill>
                <a:latin typeface="Roboto" pitchFamily="34" charset="0"/>
                <a:ea typeface="Roboto" pitchFamily="34" charset="-122"/>
                <a:cs typeface="Roboto" pitchFamily="34" charset="-120"/>
              </a:rPr>
              <a:t>Image Processing Techniques:</a:t>
            </a:r>
            <a:endParaRPr lang="en-US" sz="2100" dirty="0"/>
          </a:p>
        </p:txBody>
      </p:sp>
      <p:sp>
        <p:nvSpPr>
          <p:cNvPr id="6" name="Text 3"/>
          <p:cNvSpPr/>
          <p:nvPr/>
        </p:nvSpPr>
        <p:spPr>
          <a:xfrm>
            <a:off x="1180624" y="2253972"/>
            <a:ext cx="12698373" cy="429339"/>
          </a:xfrm>
          <a:prstGeom prst="rect">
            <a:avLst/>
          </a:prstGeom>
          <a:noFill/>
          <a:ln/>
        </p:spPr>
        <p:txBody>
          <a:bodyPr wrap="none" lIns="0" tIns="0" rIns="0" bIns="0" rtlCol="0" anchor="t"/>
          <a:lstStyle/>
          <a:p>
            <a:pPr marL="342900" indent="-342900" algn="l">
              <a:lnSpc>
                <a:spcPts val="3350"/>
              </a:lnSpc>
              <a:buSzPct val="100000"/>
              <a:buChar char="•"/>
            </a:pPr>
            <a:r>
              <a:rPr lang="en-US" sz="2100" b="1" dirty="0">
                <a:solidFill>
                  <a:srgbClr val="CFD0D8"/>
                </a:solidFill>
                <a:latin typeface="Roboto" pitchFamily="34" charset="0"/>
                <a:ea typeface="Roboto" pitchFamily="34" charset="-122"/>
                <a:cs typeface="Roboto" pitchFamily="34" charset="-120"/>
              </a:rPr>
              <a:t>Super-Resolution:</a:t>
            </a:r>
            <a:r>
              <a:rPr lang="en-US" sz="2100" dirty="0">
                <a:solidFill>
                  <a:srgbClr val="CFD0D8"/>
                </a:solidFill>
                <a:latin typeface="Roboto" pitchFamily="34" charset="0"/>
                <a:ea typeface="Roboto" pitchFamily="34" charset="-122"/>
                <a:cs typeface="Roboto" pitchFamily="34" charset="-120"/>
              </a:rPr>
              <a:t> Upscales images to recover details from low-resolution inputs.</a:t>
            </a:r>
            <a:endParaRPr lang="en-US" sz="2100" dirty="0"/>
          </a:p>
        </p:txBody>
      </p:sp>
      <p:sp>
        <p:nvSpPr>
          <p:cNvPr id="7" name="Text 4"/>
          <p:cNvSpPr/>
          <p:nvPr/>
        </p:nvSpPr>
        <p:spPr>
          <a:xfrm>
            <a:off x="1180624" y="2758440"/>
            <a:ext cx="12698373" cy="429339"/>
          </a:xfrm>
          <a:prstGeom prst="rect">
            <a:avLst/>
          </a:prstGeom>
          <a:noFill/>
          <a:ln/>
        </p:spPr>
        <p:txBody>
          <a:bodyPr wrap="none" lIns="0" tIns="0" rIns="0" bIns="0" rtlCol="0" anchor="t"/>
          <a:lstStyle/>
          <a:p>
            <a:pPr marL="342900" indent="-342900" algn="l">
              <a:lnSpc>
                <a:spcPts val="3350"/>
              </a:lnSpc>
              <a:buSzPct val="100000"/>
              <a:buChar char="•"/>
            </a:pPr>
            <a:r>
              <a:rPr lang="en-US" sz="2100" b="1" dirty="0">
                <a:solidFill>
                  <a:srgbClr val="CFD0D8"/>
                </a:solidFill>
                <a:latin typeface="Roboto" pitchFamily="34" charset="0"/>
                <a:ea typeface="Roboto" pitchFamily="34" charset="-122"/>
                <a:cs typeface="Roboto" pitchFamily="34" charset="-120"/>
              </a:rPr>
              <a:t>Deblurring:</a:t>
            </a:r>
            <a:r>
              <a:rPr lang="en-US" sz="2100" dirty="0">
                <a:solidFill>
                  <a:srgbClr val="CFD0D8"/>
                </a:solidFill>
                <a:latin typeface="Roboto" pitchFamily="34" charset="0"/>
                <a:ea typeface="Roboto" pitchFamily="34" charset="-122"/>
                <a:cs typeface="Roboto" pitchFamily="34" charset="-120"/>
              </a:rPr>
              <a:t> Reduces motion blur for clearer images under challenging conditions.</a:t>
            </a:r>
            <a:endParaRPr lang="en-US" sz="2100" dirty="0"/>
          </a:p>
        </p:txBody>
      </p:sp>
      <p:sp>
        <p:nvSpPr>
          <p:cNvPr id="8" name="Text 5"/>
          <p:cNvSpPr/>
          <p:nvPr/>
        </p:nvSpPr>
        <p:spPr>
          <a:xfrm>
            <a:off x="751403" y="3429238"/>
            <a:ext cx="13127593" cy="429339"/>
          </a:xfrm>
          <a:prstGeom prst="rect">
            <a:avLst/>
          </a:prstGeom>
          <a:noFill/>
          <a:ln/>
        </p:spPr>
        <p:txBody>
          <a:bodyPr wrap="none" lIns="0" tIns="0" rIns="0" bIns="0" rtlCol="0" anchor="t"/>
          <a:lstStyle/>
          <a:p>
            <a:pPr marL="0" indent="0">
              <a:lnSpc>
                <a:spcPts val="3350"/>
              </a:lnSpc>
              <a:buNone/>
            </a:pPr>
            <a:r>
              <a:rPr lang="en-US" sz="2100" b="1" dirty="0">
                <a:solidFill>
                  <a:srgbClr val="CFD0D8"/>
                </a:solidFill>
                <a:latin typeface="Roboto" pitchFamily="34" charset="0"/>
                <a:ea typeface="Roboto" pitchFamily="34" charset="-122"/>
                <a:cs typeface="Roboto" pitchFamily="34" charset="-120"/>
              </a:rPr>
              <a:t>Inference Pipeline:</a:t>
            </a:r>
            <a:endParaRPr lang="en-US" sz="2100" dirty="0"/>
          </a:p>
        </p:txBody>
      </p:sp>
      <p:sp>
        <p:nvSpPr>
          <p:cNvPr id="9" name="Text 6"/>
          <p:cNvSpPr/>
          <p:nvPr/>
        </p:nvSpPr>
        <p:spPr>
          <a:xfrm>
            <a:off x="1180624" y="4100036"/>
            <a:ext cx="12698373" cy="858679"/>
          </a:xfrm>
          <a:prstGeom prst="rect">
            <a:avLst/>
          </a:prstGeom>
          <a:noFill/>
          <a:ln/>
        </p:spPr>
        <p:txBody>
          <a:bodyPr wrap="square" lIns="0" tIns="0" rIns="0" bIns="0" rtlCol="0" anchor="t"/>
          <a:lstStyle/>
          <a:p>
            <a:pPr marL="342900" indent="-342900" algn="l">
              <a:lnSpc>
                <a:spcPts val="3350"/>
              </a:lnSpc>
              <a:buSzPct val="100000"/>
              <a:buChar char="•"/>
            </a:pPr>
            <a:r>
              <a:rPr lang="en-US" sz="2100" dirty="0">
                <a:solidFill>
                  <a:srgbClr val="CFD0D8"/>
                </a:solidFill>
                <a:latin typeface="Roboto" pitchFamily="34" charset="0"/>
                <a:ea typeface="Roboto" pitchFamily="34" charset="-122"/>
                <a:cs typeface="Roboto" pitchFamily="34" charset="-120"/>
              </a:rPr>
              <a:t>Begins with uploading low-quality images to GFPGAN, which processes the input through the generator for enhanced output.</a:t>
            </a:r>
            <a:endParaRPr lang="en-US" sz="2100" dirty="0"/>
          </a:p>
        </p:txBody>
      </p:sp>
      <p:sp>
        <p:nvSpPr>
          <p:cNvPr id="10" name="Text 7"/>
          <p:cNvSpPr/>
          <p:nvPr/>
        </p:nvSpPr>
        <p:spPr>
          <a:xfrm>
            <a:off x="751403" y="5200174"/>
            <a:ext cx="13127593" cy="429339"/>
          </a:xfrm>
          <a:prstGeom prst="rect">
            <a:avLst/>
          </a:prstGeom>
          <a:noFill/>
          <a:ln/>
        </p:spPr>
        <p:txBody>
          <a:bodyPr wrap="none" lIns="0" tIns="0" rIns="0" bIns="0" rtlCol="0" anchor="t"/>
          <a:lstStyle/>
          <a:p>
            <a:pPr marL="0" indent="0">
              <a:lnSpc>
                <a:spcPts val="3350"/>
              </a:lnSpc>
              <a:buNone/>
            </a:pPr>
            <a:r>
              <a:rPr lang="en-US" sz="2100" b="1" dirty="0">
                <a:solidFill>
                  <a:srgbClr val="CFD0D8"/>
                </a:solidFill>
                <a:latin typeface="Roboto" pitchFamily="34" charset="0"/>
                <a:ea typeface="Roboto" pitchFamily="34" charset="-122"/>
                <a:cs typeface="Roboto" pitchFamily="34" charset="-120"/>
              </a:rPr>
              <a:t>Visualization:</a:t>
            </a:r>
            <a:endParaRPr lang="en-US" sz="2100" dirty="0"/>
          </a:p>
        </p:txBody>
      </p:sp>
      <p:sp>
        <p:nvSpPr>
          <p:cNvPr id="11" name="Text 8"/>
          <p:cNvSpPr/>
          <p:nvPr/>
        </p:nvSpPr>
        <p:spPr>
          <a:xfrm>
            <a:off x="1180624" y="5870972"/>
            <a:ext cx="12698373" cy="429339"/>
          </a:xfrm>
          <a:prstGeom prst="rect">
            <a:avLst/>
          </a:prstGeom>
          <a:noFill/>
          <a:ln/>
        </p:spPr>
        <p:txBody>
          <a:bodyPr wrap="none" lIns="0" tIns="0" rIns="0" bIns="0" rtlCol="0" anchor="t"/>
          <a:lstStyle/>
          <a:p>
            <a:pPr marL="342900" indent="-342900" algn="l">
              <a:lnSpc>
                <a:spcPts val="3350"/>
              </a:lnSpc>
              <a:buSzPct val="100000"/>
              <a:buChar char="•"/>
            </a:pPr>
            <a:r>
              <a:rPr lang="en-US" sz="2100" dirty="0">
                <a:solidFill>
                  <a:srgbClr val="CFD0D8"/>
                </a:solidFill>
                <a:latin typeface="Roboto" pitchFamily="34" charset="0"/>
                <a:ea typeface="Roboto" pitchFamily="34" charset="-122"/>
                <a:cs typeface="Roboto" pitchFamily="34" charset="-120"/>
              </a:rPr>
              <a:t>Compares input and output images, ensuring the model's functionality through output verification.</a:t>
            </a:r>
            <a:endParaRPr lang="en-US" sz="2100" dirty="0"/>
          </a:p>
        </p:txBody>
      </p:sp>
      <p:sp>
        <p:nvSpPr>
          <p:cNvPr id="12" name="Text 9"/>
          <p:cNvSpPr/>
          <p:nvPr/>
        </p:nvSpPr>
        <p:spPr>
          <a:xfrm>
            <a:off x="751403" y="6541770"/>
            <a:ext cx="13127593" cy="429339"/>
          </a:xfrm>
          <a:prstGeom prst="rect">
            <a:avLst/>
          </a:prstGeom>
          <a:noFill/>
          <a:ln/>
        </p:spPr>
        <p:txBody>
          <a:bodyPr wrap="none" lIns="0" tIns="0" rIns="0" bIns="0" rtlCol="0" anchor="t"/>
          <a:lstStyle/>
          <a:p>
            <a:pPr marL="0" indent="0">
              <a:lnSpc>
                <a:spcPts val="3350"/>
              </a:lnSpc>
              <a:buNone/>
            </a:pPr>
            <a:r>
              <a:rPr lang="en-US" sz="2100" b="1" dirty="0">
                <a:solidFill>
                  <a:srgbClr val="CFD0D8"/>
                </a:solidFill>
                <a:latin typeface="Roboto" pitchFamily="34" charset="0"/>
                <a:ea typeface="Roboto" pitchFamily="34" charset="-122"/>
                <a:cs typeface="Roboto" pitchFamily="34" charset="-120"/>
              </a:rPr>
              <a:t>Real-Time Processing:</a:t>
            </a:r>
            <a:endParaRPr lang="en-US" sz="2100" dirty="0"/>
          </a:p>
        </p:txBody>
      </p:sp>
      <p:sp>
        <p:nvSpPr>
          <p:cNvPr id="13" name="Text 10"/>
          <p:cNvSpPr/>
          <p:nvPr/>
        </p:nvSpPr>
        <p:spPr>
          <a:xfrm>
            <a:off x="1180624" y="7212568"/>
            <a:ext cx="12698373" cy="429339"/>
          </a:xfrm>
          <a:prstGeom prst="rect">
            <a:avLst/>
          </a:prstGeom>
          <a:noFill/>
          <a:ln/>
        </p:spPr>
        <p:txBody>
          <a:bodyPr wrap="none" lIns="0" tIns="0" rIns="0" bIns="0" rtlCol="0" anchor="t"/>
          <a:lstStyle/>
          <a:p>
            <a:pPr marL="342900" indent="-342900" algn="l">
              <a:lnSpc>
                <a:spcPts val="3350"/>
              </a:lnSpc>
              <a:buSzPct val="100000"/>
              <a:buChar char="•"/>
            </a:pPr>
            <a:r>
              <a:rPr lang="en-US" sz="2100" dirty="0">
                <a:solidFill>
                  <a:srgbClr val="CFD0D8"/>
                </a:solidFill>
                <a:latin typeface="Roboto" pitchFamily="34" charset="0"/>
                <a:ea typeface="Roboto" pitchFamily="34" charset="-122"/>
                <a:cs typeface="Roboto" pitchFamily="34" charset="-120"/>
              </a:rPr>
              <a:t>Designed for rapid image enhancement, making it suitable for surveillance and security applications.</a:t>
            </a:r>
            <a:endParaRPr lang="en-US" sz="2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80000"/>
            </a:srgbClr>
          </a:solidFill>
          <a:ln/>
        </p:spPr>
      </p:sp>
      <p:sp>
        <p:nvSpPr>
          <p:cNvPr id="4" name="Text 1"/>
          <p:cNvSpPr/>
          <p:nvPr/>
        </p:nvSpPr>
        <p:spPr>
          <a:xfrm>
            <a:off x="793790" y="1226344"/>
            <a:ext cx="750058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9pt SemiBold" pitchFamily="2" charset="0"/>
                <a:ea typeface="Roboto Medium" pitchFamily="34" charset="-122"/>
                <a:cs typeface="Roboto Medium" pitchFamily="34" charset="-120"/>
              </a:rPr>
              <a:t>Key Challenges and Solutions</a:t>
            </a:r>
            <a:endParaRPr lang="en-US" sz="4450" dirty="0">
              <a:latin typeface="Fraunces 9pt SemiBold" pitchFamily="2" charset="0"/>
            </a:endParaRPr>
          </a:p>
        </p:txBody>
      </p:sp>
      <p:sp>
        <p:nvSpPr>
          <p:cNvPr id="5" name="Text 2"/>
          <p:cNvSpPr/>
          <p:nvPr/>
        </p:nvSpPr>
        <p:spPr>
          <a:xfrm>
            <a:off x="793790" y="2275284"/>
            <a:ext cx="13042821" cy="1814036"/>
          </a:xfrm>
          <a:prstGeom prst="rect">
            <a:avLst/>
          </a:prstGeom>
          <a:noFill/>
          <a:ln/>
        </p:spPr>
        <p:txBody>
          <a:bodyPr wrap="squar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The primary challenges in this project include motion blur, low resolution, and poor lighting conditions, which can significantly degrade the quality of CCTV footage. The team has implemented solutions such as noise reduction and super-resolution to address these issues and improve the input quality for the GFPGAN model.</a:t>
            </a:r>
            <a:endParaRPr lang="en-US" sz="2200" dirty="0"/>
          </a:p>
        </p:txBody>
      </p:sp>
      <p:sp>
        <p:nvSpPr>
          <p:cNvPr id="6" name="Shape 3"/>
          <p:cNvSpPr/>
          <p:nvPr/>
        </p:nvSpPr>
        <p:spPr>
          <a:xfrm>
            <a:off x="793790" y="4599623"/>
            <a:ext cx="510302" cy="510302"/>
          </a:xfrm>
          <a:prstGeom prst="roundRect">
            <a:avLst>
              <a:gd name="adj" fmla="val 18669"/>
            </a:avLst>
          </a:prstGeom>
          <a:solidFill>
            <a:srgbClr val="182567"/>
          </a:solidFill>
          <a:ln w="7620">
            <a:solidFill>
              <a:srgbClr val="313E80"/>
            </a:solidFill>
            <a:prstDash val="solid"/>
          </a:ln>
        </p:spPr>
      </p:sp>
      <p:sp>
        <p:nvSpPr>
          <p:cNvPr id="7" name="Text 4"/>
          <p:cNvSpPr/>
          <p:nvPr/>
        </p:nvSpPr>
        <p:spPr>
          <a:xfrm>
            <a:off x="952262" y="4684633"/>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1</a:t>
            </a:r>
            <a:endParaRPr lang="en-US" sz="2650" dirty="0"/>
          </a:p>
        </p:txBody>
      </p:sp>
      <p:sp>
        <p:nvSpPr>
          <p:cNvPr id="8" name="Text 5"/>
          <p:cNvSpPr/>
          <p:nvPr/>
        </p:nvSpPr>
        <p:spPr>
          <a:xfrm>
            <a:off x="1530906" y="4599623"/>
            <a:ext cx="3459242" cy="453509"/>
          </a:xfrm>
          <a:prstGeom prst="rect">
            <a:avLst/>
          </a:prstGeom>
          <a:noFill/>
          <a:ln/>
        </p:spPr>
        <p:txBody>
          <a:bodyPr wrap="non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Motion Blur</a:t>
            </a:r>
            <a:endParaRPr lang="en-US" sz="2200" dirty="0"/>
          </a:p>
        </p:txBody>
      </p:sp>
      <p:sp>
        <p:nvSpPr>
          <p:cNvPr id="9" name="Text 6"/>
          <p:cNvSpPr/>
          <p:nvPr/>
        </p:nvSpPr>
        <p:spPr>
          <a:xfrm>
            <a:off x="1530906" y="5189220"/>
            <a:ext cx="3459242" cy="1360527"/>
          </a:xfrm>
          <a:prstGeom prst="rect">
            <a:avLst/>
          </a:prstGeom>
          <a:noFill/>
          <a:ln/>
        </p:spPr>
        <p:txBody>
          <a:bodyPr wrap="squar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Utilize advanced deblurring techniques to sharpen the images.</a:t>
            </a:r>
            <a:endParaRPr lang="en-US" sz="2200" dirty="0"/>
          </a:p>
        </p:txBody>
      </p:sp>
      <p:sp>
        <p:nvSpPr>
          <p:cNvPr id="10" name="Shape 7"/>
          <p:cNvSpPr/>
          <p:nvPr/>
        </p:nvSpPr>
        <p:spPr>
          <a:xfrm>
            <a:off x="5216962" y="4599623"/>
            <a:ext cx="510302" cy="510302"/>
          </a:xfrm>
          <a:prstGeom prst="roundRect">
            <a:avLst>
              <a:gd name="adj" fmla="val 18669"/>
            </a:avLst>
          </a:prstGeom>
          <a:solidFill>
            <a:srgbClr val="182567"/>
          </a:solidFill>
          <a:ln w="7620">
            <a:solidFill>
              <a:srgbClr val="313E80"/>
            </a:solidFill>
            <a:prstDash val="solid"/>
          </a:ln>
        </p:spPr>
      </p:sp>
      <p:sp>
        <p:nvSpPr>
          <p:cNvPr id="11" name="Text 8"/>
          <p:cNvSpPr/>
          <p:nvPr/>
        </p:nvSpPr>
        <p:spPr>
          <a:xfrm>
            <a:off x="5375434" y="4684633"/>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2</a:t>
            </a:r>
            <a:endParaRPr lang="en-US" sz="2650" dirty="0"/>
          </a:p>
        </p:txBody>
      </p:sp>
      <p:sp>
        <p:nvSpPr>
          <p:cNvPr id="12" name="Text 9"/>
          <p:cNvSpPr/>
          <p:nvPr/>
        </p:nvSpPr>
        <p:spPr>
          <a:xfrm>
            <a:off x="5954078" y="4599623"/>
            <a:ext cx="3459242" cy="453509"/>
          </a:xfrm>
          <a:prstGeom prst="rect">
            <a:avLst/>
          </a:prstGeom>
          <a:noFill/>
          <a:ln/>
        </p:spPr>
        <p:txBody>
          <a:bodyPr wrap="non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Low Resolution</a:t>
            </a:r>
            <a:endParaRPr lang="en-US" sz="2200" dirty="0"/>
          </a:p>
        </p:txBody>
      </p:sp>
      <p:sp>
        <p:nvSpPr>
          <p:cNvPr id="13" name="Text 10"/>
          <p:cNvSpPr/>
          <p:nvPr/>
        </p:nvSpPr>
        <p:spPr>
          <a:xfrm>
            <a:off x="5954078" y="5189220"/>
            <a:ext cx="3459242" cy="1360527"/>
          </a:xfrm>
          <a:prstGeom prst="rect">
            <a:avLst/>
          </a:prstGeom>
          <a:noFill/>
          <a:ln/>
        </p:spPr>
        <p:txBody>
          <a:bodyPr wrap="squar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Apply super-resolution algorithms to upscale the input footage.</a:t>
            </a:r>
            <a:endParaRPr lang="en-US" sz="2200" dirty="0"/>
          </a:p>
        </p:txBody>
      </p:sp>
      <p:sp>
        <p:nvSpPr>
          <p:cNvPr id="14" name="Shape 11"/>
          <p:cNvSpPr/>
          <p:nvPr/>
        </p:nvSpPr>
        <p:spPr>
          <a:xfrm>
            <a:off x="9640133" y="4599623"/>
            <a:ext cx="510302" cy="510302"/>
          </a:xfrm>
          <a:prstGeom prst="roundRect">
            <a:avLst>
              <a:gd name="adj" fmla="val 18669"/>
            </a:avLst>
          </a:prstGeom>
          <a:solidFill>
            <a:srgbClr val="182567"/>
          </a:solidFill>
          <a:ln w="7620">
            <a:solidFill>
              <a:srgbClr val="313E80"/>
            </a:solidFill>
            <a:prstDash val="solid"/>
          </a:ln>
        </p:spPr>
      </p:sp>
      <p:sp>
        <p:nvSpPr>
          <p:cNvPr id="15" name="Text 12"/>
          <p:cNvSpPr/>
          <p:nvPr/>
        </p:nvSpPr>
        <p:spPr>
          <a:xfrm>
            <a:off x="9798606" y="4684633"/>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Medium" pitchFamily="34" charset="0"/>
                <a:ea typeface="Roboto Medium" pitchFamily="34" charset="-122"/>
                <a:cs typeface="Roboto Medium" pitchFamily="34" charset="-120"/>
              </a:rPr>
              <a:t>3</a:t>
            </a:r>
            <a:endParaRPr lang="en-US" sz="2650" dirty="0"/>
          </a:p>
        </p:txBody>
      </p:sp>
      <p:sp>
        <p:nvSpPr>
          <p:cNvPr id="16" name="Text 13"/>
          <p:cNvSpPr/>
          <p:nvPr/>
        </p:nvSpPr>
        <p:spPr>
          <a:xfrm>
            <a:off x="10377249" y="4599623"/>
            <a:ext cx="3459242" cy="453509"/>
          </a:xfrm>
          <a:prstGeom prst="rect">
            <a:avLst/>
          </a:prstGeom>
          <a:noFill/>
          <a:ln/>
        </p:spPr>
        <p:txBody>
          <a:bodyPr wrap="non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Poor Lighting</a:t>
            </a:r>
            <a:endParaRPr lang="en-US" sz="2200" dirty="0"/>
          </a:p>
        </p:txBody>
      </p:sp>
      <p:sp>
        <p:nvSpPr>
          <p:cNvPr id="17" name="Text 14"/>
          <p:cNvSpPr/>
          <p:nvPr/>
        </p:nvSpPr>
        <p:spPr>
          <a:xfrm>
            <a:off x="10377249" y="5189220"/>
            <a:ext cx="3459242" cy="1814036"/>
          </a:xfrm>
          <a:prstGeom prst="rect">
            <a:avLst/>
          </a:prstGeom>
          <a:noFill/>
          <a:ln/>
        </p:spPr>
        <p:txBody>
          <a:bodyPr wrap="square" lIns="0" tIns="0" rIns="0" bIns="0" rtlCol="0" anchor="t"/>
          <a:lstStyle/>
          <a:p>
            <a:pPr marL="0" indent="0">
              <a:lnSpc>
                <a:spcPts val="3550"/>
              </a:lnSpc>
              <a:buNone/>
            </a:pPr>
            <a:r>
              <a:rPr lang="en-US" sz="2200" dirty="0">
                <a:solidFill>
                  <a:srgbClr val="CFD0D8"/>
                </a:solidFill>
                <a:latin typeface="Roboto" pitchFamily="34" charset="0"/>
                <a:ea typeface="Roboto" pitchFamily="34" charset="-122"/>
                <a:cs typeface="Roboto" pitchFamily="34" charset="-120"/>
              </a:rPr>
              <a:t>Enhance the image contrast and luminance to compensate for low-light conditions.</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01754" y="551378"/>
            <a:ext cx="5013127" cy="626626"/>
          </a:xfrm>
          <a:prstGeom prst="rect">
            <a:avLst/>
          </a:prstGeom>
          <a:noFill/>
          <a:ln/>
        </p:spPr>
        <p:txBody>
          <a:bodyPr wrap="none" lIns="0" tIns="0" rIns="0" bIns="0" rtlCol="0" anchor="t"/>
          <a:lstStyle/>
          <a:p>
            <a:pPr marL="0" indent="0">
              <a:lnSpc>
                <a:spcPts val="4900"/>
              </a:lnSpc>
              <a:buNone/>
            </a:pPr>
            <a:r>
              <a:rPr lang="en-US" sz="3900" dirty="0">
                <a:solidFill>
                  <a:srgbClr val="FFFFFF"/>
                </a:solidFill>
                <a:latin typeface="Fraunces 9pt SemiBold" pitchFamily="2" charset="0"/>
                <a:ea typeface="Roboto Medium" pitchFamily="34" charset="-122"/>
                <a:cs typeface="Roboto Medium" pitchFamily="34" charset="-120"/>
              </a:rPr>
              <a:t>Results</a:t>
            </a:r>
            <a:endParaRPr lang="en-US" sz="3900" dirty="0">
              <a:latin typeface="Fraunces 9pt SemiBold" pitchFamily="2" charset="0"/>
            </a:endParaRPr>
          </a:p>
        </p:txBody>
      </p:sp>
      <p:sp>
        <p:nvSpPr>
          <p:cNvPr id="3" name="Text 1"/>
          <p:cNvSpPr/>
          <p:nvPr/>
        </p:nvSpPr>
        <p:spPr>
          <a:xfrm>
            <a:off x="701754" y="1428533"/>
            <a:ext cx="13226891" cy="1203008"/>
          </a:xfrm>
          <a:prstGeom prst="rect">
            <a:avLst/>
          </a:prstGeom>
          <a:noFill/>
          <a:ln/>
        </p:spPr>
        <p:txBody>
          <a:bodyPr wrap="square" lIns="0" tIns="0" rIns="0" bIns="0" rtlCol="0" anchor="t"/>
          <a:lstStyle/>
          <a:p>
            <a:pPr marL="0" indent="0">
              <a:lnSpc>
                <a:spcPts val="3150"/>
              </a:lnSpc>
              <a:buNone/>
            </a:pPr>
            <a:r>
              <a:rPr lang="en-US" sz="1950" dirty="0">
                <a:solidFill>
                  <a:srgbClr val="CFD0D8"/>
                </a:solidFill>
                <a:latin typeface="Roboto" pitchFamily="34" charset="0"/>
                <a:ea typeface="Roboto" pitchFamily="34" charset="-122"/>
                <a:cs typeface="Roboto" pitchFamily="34" charset="-120"/>
              </a:rPr>
              <a:t>The GFPGAN-based facial reconstruction model has demonstrated significant improvements in image clarity and detail when compared to the original low-quality CCTV footage. The enhanced images provide clearer facial features, enabling better identification and security applications.</a:t>
            </a:r>
            <a:endParaRPr lang="en-US" sz="1950" dirty="0"/>
          </a:p>
        </p:txBody>
      </p:sp>
      <p:pic>
        <p:nvPicPr>
          <p:cNvPr id="4" name="Image 0"/>
          <p:cNvPicPr>
            <a:picLocks noChangeAspect="1"/>
          </p:cNvPicPr>
          <p:nvPr/>
        </p:nvPicPr>
        <p:blipFill>
          <a:blip r:embed="rId3"/>
          <a:srcRect/>
          <a:stretch/>
        </p:blipFill>
        <p:spPr>
          <a:xfrm>
            <a:off x="3553427" y="2854215"/>
            <a:ext cx="7037407" cy="3518703"/>
          </a:xfrm>
          <a:prstGeom prst="rect">
            <a:avLst/>
          </a:prstGeom>
          <a:ln>
            <a:noFill/>
          </a:ln>
        </p:spPr>
      </p:pic>
      <p:sp>
        <p:nvSpPr>
          <p:cNvPr id="5" name="Text 2"/>
          <p:cNvSpPr/>
          <p:nvPr/>
        </p:nvSpPr>
        <p:spPr>
          <a:xfrm>
            <a:off x="701754" y="6356390"/>
            <a:ext cx="13226891" cy="401003"/>
          </a:xfrm>
          <a:prstGeom prst="rect">
            <a:avLst/>
          </a:prstGeom>
          <a:noFill/>
          <a:ln/>
        </p:spPr>
        <p:txBody>
          <a:bodyPr wrap="none" lIns="0" tIns="0" rIns="0" bIns="0" rtlCol="0" anchor="t"/>
          <a:lstStyle/>
          <a:p>
            <a:pPr marL="0" indent="0" algn="l">
              <a:lnSpc>
                <a:spcPts val="3150"/>
              </a:lnSpc>
              <a:buNone/>
            </a:pPr>
            <a:r>
              <a:rPr lang="en-US" sz="1950" dirty="0">
                <a:solidFill>
                  <a:srgbClr val="CFD0D8"/>
                </a:solidFill>
                <a:latin typeface="Roboto" pitchFamily="34" charset="0"/>
                <a:ea typeface="Roboto" pitchFamily="34" charset="-122"/>
                <a:cs typeface="Roboto" pitchFamily="34" charset="-120"/>
              </a:rPr>
              <a:t>Before and After</a:t>
            </a:r>
            <a:endParaRPr lang="en-US" sz="1950" dirty="0"/>
          </a:p>
        </p:txBody>
      </p:sp>
      <p:sp>
        <p:nvSpPr>
          <p:cNvPr id="6" name="Text 3"/>
          <p:cNvSpPr/>
          <p:nvPr/>
        </p:nvSpPr>
        <p:spPr>
          <a:xfrm>
            <a:off x="701754" y="6877645"/>
            <a:ext cx="13226891" cy="802005"/>
          </a:xfrm>
          <a:prstGeom prst="rect">
            <a:avLst/>
          </a:prstGeom>
          <a:noFill/>
          <a:ln/>
        </p:spPr>
        <p:txBody>
          <a:bodyPr wrap="square" lIns="0" tIns="0" rIns="0" bIns="0" rtlCol="0" anchor="t"/>
          <a:lstStyle/>
          <a:p>
            <a:pPr marL="0" indent="0" algn="l">
              <a:lnSpc>
                <a:spcPts val="3150"/>
              </a:lnSpc>
              <a:buNone/>
            </a:pPr>
            <a:r>
              <a:rPr lang="en-US" sz="1950" dirty="0">
                <a:solidFill>
                  <a:srgbClr val="CFD0D8"/>
                </a:solidFill>
                <a:latin typeface="Roboto" pitchFamily="34" charset="0"/>
                <a:ea typeface="Roboto" pitchFamily="34" charset="-122"/>
                <a:cs typeface="Roboto" pitchFamily="34" charset="-120"/>
              </a:rPr>
              <a:t>The original CCTV footage is blurry and low-resolution, while the enhanced output displays sharp facial features and restored details.</a:t>
            </a:r>
            <a:endParaRPr lang="en-US" sz="1950" dirty="0"/>
          </a:p>
        </p:txBody>
      </p:sp>
      <p:sp>
        <p:nvSpPr>
          <p:cNvPr id="7" name="Rectangle 6">
            <a:extLst>
              <a:ext uri="{FF2B5EF4-FFF2-40B4-BE49-F238E27FC236}">
                <a16:creationId xmlns:a16="http://schemas.microsoft.com/office/drawing/2014/main" id="{A2D55A26-CD3F-B5BA-8C74-5FDBA56DAA8D}"/>
              </a:ext>
            </a:extLst>
          </p:cNvPr>
          <p:cNvSpPr/>
          <p:nvPr/>
        </p:nvSpPr>
        <p:spPr>
          <a:xfrm>
            <a:off x="12847899" y="7789762"/>
            <a:ext cx="1782501" cy="335666"/>
          </a:xfrm>
          <a:prstGeom prst="rect">
            <a:avLst/>
          </a:prstGeom>
          <a:solidFill>
            <a:srgbClr val="0000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80000"/>
            </a:srgbClr>
          </a:solidFill>
          <a:ln/>
        </p:spPr>
      </p:sp>
      <p:sp>
        <p:nvSpPr>
          <p:cNvPr id="4" name="Text 1"/>
          <p:cNvSpPr/>
          <p:nvPr/>
        </p:nvSpPr>
        <p:spPr>
          <a:xfrm>
            <a:off x="668774" y="867251"/>
            <a:ext cx="4777621" cy="597218"/>
          </a:xfrm>
          <a:prstGeom prst="rect">
            <a:avLst/>
          </a:prstGeom>
          <a:noFill/>
          <a:ln/>
        </p:spPr>
        <p:txBody>
          <a:bodyPr wrap="none" lIns="0" tIns="0" rIns="0" bIns="0" rtlCol="0" anchor="t"/>
          <a:lstStyle/>
          <a:p>
            <a:pPr marL="0" indent="0">
              <a:lnSpc>
                <a:spcPts val="4700"/>
              </a:lnSpc>
              <a:buNone/>
            </a:pPr>
            <a:r>
              <a:rPr lang="en-US" sz="3750" dirty="0">
                <a:solidFill>
                  <a:srgbClr val="FFFFFF"/>
                </a:solidFill>
                <a:latin typeface="Fraunces 9pt SemiBold" pitchFamily="2" charset="0"/>
                <a:ea typeface="Roboto Medium" pitchFamily="34" charset="-122"/>
                <a:cs typeface="Roboto Medium" pitchFamily="34" charset="-120"/>
              </a:rPr>
              <a:t>Future Enhancements</a:t>
            </a:r>
            <a:endParaRPr lang="en-US" sz="3750" dirty="0">
              <a:latin typeface="Fraunces 9pt SemiBold" pitchFamily="2" charset="0"/>
            </a:endParaRPr>
          </a:p>
        </p:txBody>
      </p:sp>
      <p:sp>
        <p:nvSpPr>
          <p:cNvPr id="5" name="Text 2"/>
          <p:cNvSpPr/>
          <p:nvPr/>
        </p:nvSpPr>
        <p:spPr>
          <a:xfrm>
            <a:off x="668774" y="1751052"/>
            <a:ext cx="13292852" cy="382072"/>
          </a:xfrm>
          <a:prstGeom prst="rect">
            <a:avLst/>
          </a:prstGeom>
          <a:noFill/>
          <a:ln/>
        </p:spPr>
        <p:txBody>
          <a:bodyPr wrap="none" lIns="0" tIns="0" rIns="0" bIns="0" rtlCol="0" anchor="t"/>
          <a:lstStyle/>
          <a:p>
            <a:pPr marL="0" indent="0">
              <a:lnSpc>
                <a:spcPts val="3000"/>
              </a:lnSpc>
              <a:buNone/>
            </a:pPr>
            <a:r>
              <a:rPr lang="en-US" sz="1850" dirty="0">
                <a:solidFill>
                  <a:srgbClr val="CFD0D8"/>
                </a:solidFill>
                <a:latin typeface="Roboto" pitchFamily="34" charset="0"/>
                <a:ea typeface="Roboto" pitchFamily="34" charset="-122"/>
                <a:cs typeface="Roboto" pitchFamily="34" charset="-120"/>
              </a:rPr>
              <a:t>3D Reconstruction Overview</a:t>
            </a:r>
            <a:endParaRPr lang="en-US" sz="1850" dirty="0"/>
          </a:p>
        </p:txBody>
      </p:sp>
      <p:sp>
        <p:nvSpPr>
          <p:cNvPr id="6" name="Text 3"/>
          <p:cNvSpPr/>
          <p:nvPr/>
        </p:nvSpPr>
        <p:spPr>
          <a:xfrm>
            <a:off x="668774" y="2348032"/>
            <a:ext cx="13292852" cy="382072"/>
          </a:xfrm>
          <a:prstGeom prst="rect">
            <a:avLst/>
          </a:prstGeom>
          <a:noFill/>
          <a:ln/>
        </p:spPr>
        <p:txBody>
          <a:bodyPr wrap="none" lIns="0" tIns="0" rIns="0" bIns="0" rtlCol="0" anchor="t"/>
          <a:lstStyle/>
          <a:p>
            <a:pPr marL="0" indent="0">
              <a:lnSpc>
                <a:spcPts val="3000"/>
              </a:lnSpc>
              <a:buNone/>
            </a:pPr>
            <a:r>
              <a:rPr lang="en-US" sz="1850" b="1" dirty="0">
                <a:solidFill>
                  <a:srgbClr val="CFD0D8"/>
                </a:solidFill>
                <a:latin typeface="Roboto" pitchFamily="34" charset="0"/>
                <a:ea typeface="Roboto" pitchFamily="34" charset="-122"/>
                <a:cs typeface="Roboto" pitchFamily="34" charset="-120"/>
              </a:rPr>
              <a:t>Significance:</a:t>
            </a:r>
            <a:endParaRPr lang="en-US" sz="1850" dirty="0"/>
          </a:p>
        </p:txBody>
      </p:sp>
      <p:sp>
        <p:nvSpPr>
          <p:cNvPr id="7" name="Text 4"/>
          <p:cNvSpPr/>
          <p:nvPr/>
        </p:nvSpPr>
        <p:spPr>
          <a:xfrm>
            <a:off x="1050846" y="2945011"/>
            <a:ext cx="12910780" cy="382072"/>
          </a:xfrm>
          <a:prstGeom prst="rect">
            <a:avLst/>
          </a:prstGeom>
          <a:noFill/>
          <a:ln/>
        </p:spPr>
        <p:txBody>
          <a:bodyPr wrap="none" lIns="0" tIns="0" rIns="0" bIns="0" rtlCol="0" anchor="t"/>
          <a:lstStyle/>
          <a:p>
            <a:pPr marL="342900" indent="-342900" algn="l">
              <a:lnSpc>
                <a:spcPts val="3000"/>
              </a:lnSpc>
              <a:buSzPct val="100000"/>
              <a:buChar char="•"/>
            </a:pPr>
            <a:r>
              <a:rPr lang="en-US" sz="1850" b="1" dirty="0">
                <a:solidFill>
                  <a:srgbClr val="CFD0D8"/>
                </a:solidFill>
                <a:latin typeface="Roboto" pitchFamily="34" charset="0"/>
                <a:ea typeface="Roboto" pitchFamily="34" charset="-122"/>
                <a:cs typeface="Roboto" pitchFamily="34" charset="-120"/>
              </a:rPr>
              <a:t>Enhanced Accuracy:</a:t>
            </a:r>
            <a:r>
              <a:rPr lang="en-US" sz="1850" dirty="0">
                <a:solidFill>
                  <a:srgbClr val="CFD0D8"/>
                </a:solidFill>
                <a:latin typeface="Roboto" pitchFamily="34" charset="0"/>
                <a:ea typeface="Roboto" pitchFamily="34" charset="-122"/>
                <a:cs typeface="Roboto" pitchFamily="34" charset="-120"/>
              </a:rPr>
              <a:t> Provides a detailed and realistic representation of facial features.</a:t>
            </a:r>
            <a:endParaRPr lang="en-US" sz="1850" dirty="0"/>
          </a:p>
        </p:txBody>
      </p:sp>
      <p:sp>
        <p:nvSpPr>
          <p:cNvPr id="8" name="Text 5"/>
          <p:cNvSpPr/>
          <p:nvPr/>
        </p:nvSpPr>
        <p:spPr>
          <a:xfrm>
            <a:off x="1050846" y="3393877"/>
            <a:ext cx="12910780" cy="382072"/>
          </a:xfrm>
          <a:prstGeom prst="rect">
            <a:avLst/>
          </a:prstGeom>
          <a:noFill/>
          <a:ln/>
        </p:spPr>
        <p:txBody>
          <a:bodyPr wrap="none" lIns="0" tIns="0" rIns="0" bIns="0" rtlCol="0" anchor="t"/>
          <a:lstStyle/>
          <a:p>
            <a:pPr marL="342900" indent="-342900" algn="l">
              <a:lnSpc>
                <a:spcPts val="3000"/>
              </a:lnSpc>
              <a:buSzPct val="100000"/>
              <a:buChar char="•"/>
            </a:pPr>
            <a:r>
              <a:rPr lang="en-US" sz="1850" b="1" dirty="0">
                <a:solidFill>
                  <a:srgbClr val="CFD0D8"/>
                </a:solidFill>
                <a:latin typeface="Roboto" pitchFamily="34" charset="0"/>
                <a:ea typeface="Roboto" pitchFamily="34" charset="-122"/>
                <a:cs typeface="Roboto" pitchFamily="34" charset="-120"/>
              </a:rPr>
              <a:t>Lifelike Models:</a:t>
            </a:r>
            <a:r>
              <a:rPr lang="en-US" sz="1850" dirty="0">
                <a:solidFill>
                  <a:srgbClr val="CFD0D8"/>
                </a:solidFill>
                <a:latin typeface="Roboto" pitchFamily="34" charset="0"/>
                <a:ea typeface="Roboto" pitchFamily="34" charset="-122"/>
                <a:cs typeface="Roboto" pitchFamily="34" charset="-120"/>
              </a:rPr>
              <a:t> Captures depth information for improved realism in applications like VR and animation.</a:t>
            </a:r>
            <a:endParaRPr lang="en-US" sz="1850" dirty="0"/>
          </a:p>
        </p:txBody>
      </p:sp>
      <p:sp>
        <p:nvSpPr>
          <p:cNvPr id="9" name="Text 6"/>
          <p:cNvSpPr/>
          <p:nvPr/>
        </p:nvSpPr>
        <p:spPr>
          <a:xfrm>
            <a:off x="668774" y="3990856"/>
            <a:ext cx="13292852" cy="382072"/>
          </a:xfrm>
          <a:prstGeom prst="rect">
            <a:avLst/>
          </a:prstGeom>
          <a:noFill/>
          <a:ln/>
        </p:spPr>
        <p:txBody>
          <a:bodyPr wrap="none" lIns="0" tIns="0" rIns="0" bIns="0" rtlCol="0" anchor="t"/>
          <a:lstStyle/>
          <a:p>
            <a:pPr marL="0" indent="0">
              <a:lnSpc>
                <a:spcPts val="3000"/>
              </a:lnSpc>
              <a:buNone/>
            </a:pPr>
            <a:r>
              <a:rPr lang="en-US" sz="1850" b="1" dirty="0">
                <a:solidFill>
                  <a:srgbClr val="CFD0D8"/>
                </a:solidFill>
                <a:latin typeface="Roboto" pitchFamily="34" charset="0"/>
                <a:ea typeface="Roboto" pitchFamily="34" charset="-122"/>
                <a:cs typeface="Roboto" pitchFamily="34" charset="-120"/>
              </a:rPr>
              <a:t>Methodology:</a:t>
            </a:r>
            <a:endParaRPr lang="en-US" sz="1850" dirty="0"/>
          </a:p>
        </p:txBody>
      </p:sp>
      <p:sp>
        <p:nvSpPr>
          <p:cNvPr id="10" name="Text 7"/>
          <p:cNvSpPr/>
          <p:nvPr/>
        </p:nvSpPr>
        <p:spPr>
          <a:xfrm>
            <a:off x="1050846" y="4587835"/>
            <a:ext cx="12910780" cy="382072"/>
          </a:xfrm>
          <a:prstGeom prst="rect">
            <a:avLst/>
          </a:prstGeom>
          <a:noFill/>
          <a:ln/>
        </p:spPr>
        <p:txBody>
          <a:bodyPr wrap="none" lIns="0" tIns="0" rIns="0" bIns="0" rtlCol="0" anchor="t"/>
          <a:lstStyle/>
          <a:p>
            <a:pPr marL="342900" indent="-342900" algn="l">
              <a:lnSpc>
                <a:spcPts val="3000"/>
              </a:lnSpc>
              <a:buSzPct val="100000"/>
              <a:buChar char="•"/>
            </a:pPr>
            <a:r>
              <a:rPr lang="en-US" sz="1850" b="1" dirty="0">
                <a:solidFill>
                  <a:srgbClr val="CFD0D8"/>
                </a:solidFill>
                <a:latin typeface="Roboto" pitchFamily="34" charset="0"/>
                <a:ea typeface="Roboto" pitchFamily="34" charset="-122"/>
                <a:cs typeface="Roboto" pitchFamily="34" charset="-120"/>
              </a:rPr>
              <a:t>Depth Sensing:</a:t>
            </a:r>
            <a:r>
              <a:rPr lang="en-US" sz="1850" dirty="0">
                <a:solidFill>
                  <a:srgbClr val="CFD0D8"/>
                </a:solidFill>
                <a:latin typeface="Roboto" pitchFamily="34" charset="0"/>
                <a:ea typeface="Roboto" pitchFamily="34" charset="-122"/>
                <a:cs typeface="Roboto" pitchFamily="34" charset="-120"/>
              </a:rPr>
              <a:t> Use stereo vision or structured light to gather depth data.</a:t>
            </a:r>
            <a:endParaRPr lang="en-US" sz="1850" dirty="0"/>
          </a:p>
        </p:txBody>
      </p:sp>
      <p:sp>
        <p:nvSpPr>
          <p:cNvPr id="11" name="Text 8"/>
          <p:cNvSpPr/>
          <p:nvPr/>
        </p:nvSpPr>
        <p:spPr>
          <a:xfrm>
            <a:off x="1050846" y="5036701"/>
            <a:ext cx="12910780" cy="382072"/>
          </a:xfrm>
          <a:prstGeom prst="rect">
            <a:avLst/>
          </a:prstGeom>
          <a:noFill/>
          <a:ln/>
        </p:spPr>
        <p:txBody>
          <a:bodyPr wrap="none" lIns="0" tIns="0" rIns="0" bIns="0" rtlCol="0" anchor="t"/>
          <a:lstStyle/>
          <a:p>
            <a:pPr marL="342900" indent="-342900" algn="l">
              <a:lnSpc>
                <a:spcPts val="3000"/>
              </a:lnSpc>
              <a:buSzPct val="100000"/>
              <a:buChar char="•"/>
            </a:pPr>
            <a:r>
              <a:rPr lang="en-US" sz="1850" b="1" dirty="0">
                <a:solidFill>
                  <a:srgbClr val="CFD0D8"/>
                </a:solidFill>
                <a:latin typeface="Roboto" pitchFamily="34" charset="0"/>
                <a:ea typeface="Roboto" pitchFamily="34" charset="-122"/>
                <a:cs typeface="Roboto" pitchFamily="34" charset="-120"/>
              </a:rPr>
              <a:t>Mesh Generation:</a:t>
            </a:r>
            <a:r>
              <a:rPr lang="en-US" sz="1850" dirty="0">
                <a:solidFill>
                  <a:srgbClr val="CFD0D8"/>
                </a:solidFill>
                <a:latin typeface="Roboto" pitchFamily="34" charset="0"/>
                <a:ea typeface="Roboto" pitchFamily="34" charset="-122"/>
                <a:cs typeface="Roboto" pitchFamily="34" charset="-120"/>
              </a:rPr>
              <a:t> Create a 3D mesh using depth information, defining vertices and edges.</a:t>
            </a:r>
            <a:endParaRPr lang="en-US" sz="1850" dirty="0"/>
          </a:p>
        </p:txBody>
      </p:sp>
      <p:sp>
        <p:nvSpPr>
          <p:cNvPr id="12" name="Text 9"/>
          <p:cNvSpPr/>
          <p:nvPr/>
        </p:nvSpPr>
        <p:spPr>
          <a:xfrm>
            <a:off x="1050846" y="5485567"/>
            <a:ext cx="12910780" cy="382072"/>
          </a:xfrm>
          <a:prstGeom prst="rect">
            <a:avLst/>
          </a:prstGeom>
          <a:noFill/>
          <a:ln/>
        </p:spPr>
        <p:txBody>
          <a:bodyPr wrap="none" lIns="0" tIns="0" rIns="0" bIns="0" rtlCol="0" anchor="t"/>
          <a:lstStyle/>
          <a:p>
            <a:pPr marL="342900" indent="-342900" algn="l">
              <a:lnSpc>
                <a:spcPts val="3000"/>
              </a:lnSpc>
              <a:buSzPct val="100000"/>
              <a:buChar char="•"/>
            </a:pPr>
            <a:r>
              <a:rPr lang="en-US" sz="1850" b="1" dirty="0">
                <a:solidFill>
                  <a:srgbClr val="CFD0D8"/>
                </a:solidFill>
                <a:latin typeface="Roboto" pitchFamily="34" charset="0"/>
                <a:ea typeface="Roboto" pitchFamily="34" charset="-122"/>
                <a:cs typeface="Roboto" pitchFamily="34" charset="-120"/>
              </a:rPr>
              <a:t>Texture Mapping:</a:t>
            </a:r>
            <a:r>
              <a:rPr lang="en-US" sz="1850" dirty="0">
                <a:solidFill>
                  <a:srgbClr val="CFD0D8"/>
                </a:solidFill>
                <a:latin typeface="Roboto" pitchFamily="34" charset="0"/>
                <a:ea typeface="Roboto" pitchFamily="34" charset="-122"/>
                <a:cs typeface="Roboto" pitchFamily="34" charset="-120"/>
              </a:rPr>
              <a:t> Apply 2D textures to enhance realism on the 3D model.</a:t>
            </a:r>
            <a:endParaRPr lang="en-US" sz="1850" dirty="0"/>
          </a:p>
        </p:txBody>
      </p:sp>
      <p:sp>
        <p:nvSpPr>
          <p:cNvPr id="13" name="Text 10"/>
          <p:cNvSpPr/>
          <p:nvPr/>
        </p:nvSpPr>
        <p:spPr>
          <a:xfrm>
            <a:off x="1050846" y="5934432"/>
            <a:ext cx="12910780" cy="382072"/>
          </a:xfrm>
          <a:prstGeom prst="rect">
            <a:avLst/>
          </a:prstGeom>
          <a:noFill/>
          <a:ln/>
        </p:spPr>
        <p:txBody>
          <a:bodyPr wrap="none" lIns="0" tIns="0" rIns="0" bIns="0" rtlCol="0" anchor="t"/>
          <a:lstStyle/>
          <a:p>
            <a:pPr marL="342900" indent="-342900" algn="l">
              <a:lnSpc>
                <a:spcPts val="3000"/>
              </a:lnSpc>
              <a:buSzPct val="100000"/>
              <a:buChar char="•"/>
            </a:pPr>
            <a:r>
              <a:rPr lang="en-US" sz="1850" b="1" dirty="0">
                <a:solidFill>
                  <a:srgbClr val="CFD0D8"/>
                </a:solidFill>
                <a:latin typeface="Roboto" pitchFamily="34" charset="0"/>
                <a:ea typeface="Roboto" pitchFamily="34" charset="-122"/>
                <a:cs typeface="Roboto" pitchFamily="34" charset="-120"/>
              </a:rPr>
              <a:t>Facial Feature Detection:</a:t>
            </a:r>
            <a:r>
              <a:rPr lang="en-US" sz="1850" dirty="0">
                <a:solidFill>
                  <a:srgbClr val="CFD0D8"/>
                </a:solidFill>
                <a:latin typeface="Roboto" pitchFamily="34" charset="0"/>
                <a:ea typeface="Roboto" pitchFamily="34" charset="-122"/>
                <a:cs typeface="Roboto" pitchFamily="34" charset="-120"/>
              </a:rPr>
              <a:t> Utilize machine learning to identify key facial landmarks for better accuracy.</a:t>
            </a:r>
            <a:endParaRPr lang="en-US" sz="1850" dirty="0"/>
          </a:p>
        </p:txBody>
      </p:sp>
      <p:sp>
        <p:nvSpPr>
          <p:cNvPr id="14" name="Text 11"/>
          <p:cNvSpPr/>
          <p:nvPr/>
        </p:nvSpPr>
        <p:spPr>
          <a:xfrm>
            <a:off x="1050846" y="6383298"/>
            <a:ext cx="12910780" cy="382072"/>
          </a:xfrm>
          <a:prstGeom prst="rect">
            <a:avLst/>
          </a:prstGeom>
          <a:noFill/>
          <a:ln/>
        </p:spPr>
        <p:txBody>
          <a:bodyPr wrap="none" lIns="0" tIns="0" rIns="0" bIns="0" rtlCol="0" anchor="t"/>
          <a:lstStyle/>
          <a:p>
            <a:pPr marL="342900" indent="-342900" algn="l">
              <a:lnSpc>
                <a:spcPts val="3000"/>
              </a:lnSpc>
              <a:buSzPct val="100000"/>
              <a:buChar char="•"/>
            </a:pPr>
            <a:r>
              <a:rPr lang="en-US" sz="1850" b="1" dirty="0">
                <a:solidFill>
                  <a:srgbClr val="CFD0D8"/>
                </a:solidFill>
                <a:latin typeface="Roboto" pitchFamily="34" charset="0"/>
                <a:ea typeface="Roboto" pitchFamily="34" charset="-122"/>
                <a:cs typeface="Roboto" pitchFamily="34" charset="-120"/>
              </a:rPr>
              <a:t>Real-Time Processing:</a:t>
            </a:r>
            <a:r>
              <a:rPr lang="en-US" sz="1850" dirty="0">
                <a:solidFill>
                  <a:srgbClr val="CFD0D8"/>
                </a:solidFill>
                <a:latin typeface="Roboto" pitchFamily="34" charset="0"/>
                <a:ea typeface="Roboto" pitchFamily="34" charset="-122"/>
                <a:cs typeface="Roboto" pitchFamily="34" charset="-120"/>
              </a:rPr>
              <a:t> Optimize for immediate feedback in applications like security and entertainment.</a:t>
            </a:r>
            <a:endParaRPr lang="en-US" sz="1850" dirty="0"/>
          </a:p>
        </p:txBody>
      </p:sp>
      <p:sp>
        <p:nvSpPr>
          <p:cNvPr id="15" name="Text 12"/>
          <p:cNvSpPr/>
          <p:nvPr/>
        </p:nvSpPr>
        <p:spPr>
          <a:xfrm>
            <a:off x="668774" y="6980277"/>
            <a:ext cx="13292852" cy="382072"/>
          </a:xfrm>
          <a:prstGeom prst="rect">
            <a:avLst/>
          </a:prstGeom>
          <a:noFill/>
          <a:ln/>
        </p:spPr>
        <p:txBody>
          <a:bodyPr wrap="none" lIns="0" tIns="0" rIns="0" bIns="0" rtlCol="0" anchor="t"/>
          <a:lstStyle/>
          <a:p>
            <a:pPr marL="0" indent="0">
              <a:lnSpc>
                <a:spcPts val="3000"/>
              </a:lnSpc>
              <a:buNone/>
            </a:pPr>
            <a:r>
              <a:rPr lang="en-US" sz="1850" dirty="0">
                <a:solidFill>
                  <a:srgbClr val="CFD0D8"/>
                </a:solidFill>
                <a:latin typeface="Roboto" pitchFamily="34" charset="0"/>
                <a:ea typeface="Roboto" pitchFamily="34" charset="-122"/>
                <a:cs typeface="Roboto" pitchFamily="34" charset="-120"/>
              </a:rPr>
              <a:t>By integrating 3D reconstruction, the system enhances facial analysis capabilities and opens new avenues for innovation.</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837</Words>
  <Application>Microsoft Office PowerPoint</Application>
  <PresentationFormat>Custom</PresentationFormat>
  <Paragraphs>78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Arial</vt:lpstr>
      <vt:lpstr>Sitka Text Semibold</vt:lpstr>
      <vt:lpstr>Fraunces 9pt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Sukhesh Ram . S</cp:lastModifiedBy>
  <cp:revision>5</cp:revision>
  <dcterms:created xsi:type="dcterms:W3CDTF">2024-09-29T04:14:28Z</dcterms:created>
  <dcterms:modified xsi:type="dcterms:W3CDTF">2024-09-29T05:52:32Z</dcterms:modified>
</cp:coreProperties>
</file>