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Autonomous</c:v>
                </c:pt>
              </c:strCache>
            </c:strRef>
          </c:tx>
          <c:spPr>
            <a:solidFill>
              <a:schemeClr val="accent1"/>
            </a:solidFill>
            <a:ln w="19050">
              <a:solidFill>
                <a:schemeClr val="lt1"/>
              </a:solidFill>
            </a:ln>
            <a:effectLst/>
          </c:spPr>
          <c:invertIfNegative val="0"/>
          <c:dLbls>
            <c:dLbl>
              <c:idx val="0"/>
              <c:tx>
                <c:rich>
                  <a:bodyPr/>
                  <a:lstStyle/>
                  <a:p>
                    <a:fld id="{EE101CC6-6D26-4497-BC9A-A58D00317C0E}"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F158-4EA5-8032-9597BFAD067D}"/>
                </c:ext>
              </c:extLst>
            </c:dLbl>
            <c:dLbl>
              <c:idx val="1"/>
              <c:tx>
                <c:rich>
                  <a:bodyPr/>
                  <a:lstStyle/>
                  <a:p>
                    <a:fld id="{FF51228D-6FA2-4EEB-8F5E-B8AA2C1B836D}"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F158-4EA5-8032-9597BFAD067D}"/>
                </c:ext>
              </c:extLst>
            </c:dLbl>
            <c:dLbl>
              <c:idx val="2"/>
              <c:tx>
                <c:rich>
                  <a:bodyPr/>
                  <a:lstStyle/>
                  <a:p>
                    <a:fld id="{C1664A9B-7160-478D-9A60-8F50F69B79A4}"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158-4EA5-8032-9597BFAD067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Truck Cycle</c:v>
                </c:pt>
                <c:pt idx="1">
                  <c:v>Loader Cycle</c:v>
                </c:pt>
                <c:pt idx="2">
                  <c:v>AuxMobile Cycle</c:v>
                </c:pt>
              </c:strCache>
            </c:strRef>
          </c:cat>
          <c:val>
            <c:numRef>
              <c:f>Sheet1!$B$2:$B$4</c:f>
              <c:numCache>
                <c:formatCode>General</c:formatCode>
                <c:ptCount val="3"/>
                <c:pt idx="0">
                  <c:v>57</c:v>
                </c:pt>
                <c:pt idx="1">
                  <c:v>0</c:v>
                </c:pt>
                <c:pt idx="2">
                  <c:v>0</c:v>
                </c:pt>
              </c:numCache>
            </c:numRef>
          </c:val>
          <c:extLst>
            <c:ext xmlns:c16="http://schemas.microsoft.com/office/drawing/2014/chart" uri="{C3380CC4-5D6E-409C-BE32-E72D297353CC}">
              <c16:uniqueId val="{00000000-F158-4EA5-8032-9597BFAD067D}"/>
            </c:ext>
          </c:extLst>
        </c:ser>
        <c:ser>
          <c:idx val="1"/>
          <c:order val="1"/>
          <c:tx>
            <c:strRef>
              <c:f>Sheet1!$C$1</c:f>
              <c:strCache>
                <c:ptCount val="1"/>
                <c:pt idx="0">
                  <c:v>Manual</c:v>
                </c:pt>
              </c:strCache>
            </c:strRef>
          </c:tx>
          <c:spPr>
            <a:solidFill>
              <a:schemeClr val="accent2"/>
            </a:solidFill>
            <a:ln w="19050">
              <a:solidFill>
                <a:schemeClr val="lt1"/>
              </a:solidFill>
            </a:ln>
            <a:effectLst/>
          </c:spPr>
          <c:invertIfNegative val="0"/>
          <c:dLbls>
            <c:dLbl>
              <c:idx val="0"/>
              <c:tx>
                <c:rich>
                  <a:bodyPr/>
                  <a:lstStyle/>
                  <a:p>
                    <a:fld id="{56D1225A-164F-4DDE-9174-1CCA65185504}"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F158-4EA5-8032-9597BFAD067D}"/>
                </c:ext>
              </c:extLst>
            </c:dLbl>
            <c:dLbl>
              <c:idx val="1"/>
              <c:tx>
                <c:rich>
                  <a:bodyPr/>
                  <a:lstStyle/>
                  <a:p>
                    <a:r>
                      <a:rPr lang="en-US" baseline="0"/>
                      <a:t> </a:t>
                    </a:r>
                    <a:fld id="{3AE0A078-F2CA-403D-9230-DA5495BEF3D5}" type="VALUE">
                      <a:rPr lang="en-US" baseline="0"/>
                      <a:pPr/>
                      <a:t>[VALUE]</a:t>
                    </a:fld>
                    <a:endParaRPr lang="en-US" baseline="0"/>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F158-4EA5-8032-9597BFAD067D}"/>
                </c:ext>
              </c:extLst>
            </c:dLbl>
            <c:dLbl>
              <c:idx val="2"/>
              <c:tx>
                <c:rich>
                  <a:bodyPr/>
                  <a:lstStyle/>
                  <a:p>
                    <a:fld id="{2C2CE970-8BE5-4185-AC5A-CC5ECBF2DECA}"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158-4EA5-8032-9597BFAD067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Truck Cycle</c:v>
                </c:pt>
                <c:pt idx="1">
                  <c:v>Loader Cycle</c:v>
                </c:pt>
                <c:pt idx="2">
                  <c:v>AuxMobile Cycle</c:v>
                </c:pt>
              </c:strCache>
            </c:strRef>
          </c:cat>
          <c:val>
            <c:numRef>
              <c:f>Sheet1!$C$2:$C$4</c:f>
              <c:numCache>
                <c:formatCode>General</c:formatCode>
                <c:ptCount val="3"/>
                <c:pt idx="0">
                  <c:v>2</c:v>
                </c:pt>
                <c:pt idx="1">
                  <c:v>21</c:v>
                </c:pt>
                <c:pt idx="2">
                  <c:v>56</c:v>
                </c:pt>
              </c:numCache>
            </c:numRef>
          </c:val>
          <c:extLst>
            <c:ext xmlns:c16="http://schemas.microsoft.com/office/drawing/2014/chart" uri="{C3380CC4-5D6E-409C-BE32-E72D297353CC}">
              <c16:uniqueId val="{00000002-F158-4EA5-8032-9597BFAD067D}"/>
            </c:ext>
          </c:extLst>
        </c:ser>
        <c:dLbls>
          <c:showLegendKey val="0"/>
          <c:showVal val="0"/>
          <c:showCatName val="0"/>
          <c:showSerName val="0"/>
          <c:showPercent val="0"/>
          <c:showBubbleSize val="0"/>
        </c:dLbls>
        <c:gapWidth val="150"/>
        <c:axId val="1810753631"/>
        <c:axId val="1736923151"/>
      </c:barChart>
      <c:catAx>
        <c:axId val="18107536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6923151"/>
        <c:crosses val="autoZero"/>
        <c:auto val="1"/>
        <c:lblAlgn val="ctr"/>
        <c:lblOffset val="100"/>
        <c:noMultiLvlLbl val="0"/>
      </c:catAx>
      <c:valAx>
        <c:axId val="1736923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0753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Working</c:v>
                </c:pt>
              </c:strCache>
            </c:strRef>
          </c:tx>
          <c:spPr>
            <a:solidFill>
              <a:schemeClr val="accent1"/>
            </a:solidFill>
            <a:ln w="19050">
              <a:solidFill>
                <a:schemeClr val="lt1"/>
              </a:solidFill>
            </a:ln>
            <a:effectLst/>
          </c:spPr>
          <c:invertIfNegative val="0"/>
          <c:dLbls>
            <c:dLbl>
              <c:idx val="0"/>
              <c:tx>
                <c:rich>
                  <a:bodyPr/>
                  <a:lstStyle/>
                  <a:p>
                    <a:fld id="{EE101CC6-6D26-4497-BC9A-A58D00317C0E}"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0B5-44F0-A806-3ECD10C69654}"/>
                </c:ext>
              </c:extLst>
            </c:dLbl>
            <c:dLbl>
              <c:idx val="1"/>
              <c:tx>
                <c:rich>
                  <a:bodyPr/>
                  <a:lstStyle/>
                  <a:p>
                    <a:fld id="{FF51228D-6FA2-4EEB-8F5E-B8AA2C1B836D}"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0B5-44F0-A806-3ECD10C69654}"/>
                </c:ext>
              </c:extLst>
            </c:dLbl>
            <c:dLbl>
              <c:idx val="2"/>
              <c:tx>
                <c:rich>
                  <a:bodyPr/>
                  <a:lstStyle/>
                  <a:p>
                    <a:fld id="{C1664A9B-7160-478D-9A60-8F50F69B79A4}"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0B5-44F0-A806-3ECD10C6965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Truck Cycle</c:v>
                </c:pt>
                <c:pt idx="1">
                  <c:v>Loader Cycle</c:v>
                </c:pt>
                <c:pt idx="2">
                  <c:v>AuxMobile Cycle</c:v>
                </c:pt>
              </c:strCache>
            </c:strRef>
          </c:cat>
          <c:val>
            <c:numRef>
              <c:f>Sheet1!$B$2:$B$4</c:f>
              <c:numCache>
                <c:formatCode>General</c:formatCode>
                <c:ptCount val="3"/>
                <c:pt idx="0">
                  <c:v>57</c:v>
                </c:pt>
                <c:pt idx="1">
                  <c:v>19</c:v>
                </c:pt>
                <c:pt idx="2">
                  <c:v>41</c:v>
                </c:pt>
              </c:numCache>
            </c:numRef>
          </c:val>
          <c:extLst>
            <c:ext xmlns:c16="http://schemas.microsoft.com/office/drawing/2014/chart" uri="{C3380CC4-5D6E-409C-BE32-E72D297353CC}">
              <c16:uniqueId val="{00000003-70B5-44F0-A806-3ECD10C69654}"/>
            </c:ext>
          </c:extLst>
        </c:ser>
        <c:ser>
          <c:idx val="1"/>
          <c:order val="1"/>
          <c:tx>
            <c:strRef>
              <c:f>Sheet1!$C$1</c:f>
              <c:strCache>
                <c:ptCount val="1"/>
                <c:pt idx="0">
                  <c:v>Under Maintainance</c:v>
                </c:pt>
              </c:strCache>
            </c:strRef>
          </c:tx>
          <c:spPr>
            <a:solidFill>
              <a:schemeClr val="accent2"/>
            </a:solidFill>
            <a:ln w="19050">
              <a:solidFill>
                <a:schemeClr val="lt1"/>
              </a:solidFill>
            </a:ln>
            <a:effectLst/>
          </c:spPr>
          <c:invertIfNegative val="0"/>
          <c:dLbls>
            <c:dLbl>
              <c:idx val="0"/>
              <c:tx>
                <c:rich>
                  <a:bodyPr/>
                  <a:lstStyle/>
                  <a:p>
                    <a:fld id="{56D1225A-164F-4DDE-9174-1CCA65185504}"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0B5-44F0-A806-3ECD10C69654}"/>
                </c:ext>
              </c:extLst>
            </c:dLbl>
            <c:dLbl>
              <c:idx val="1"/>
              <c:tx>
                <c:rich>
                  <a:bodyPr/>
                  <a:lstStyle/>
                  <a:p>
                    <a:r>
                      <a:rPr lang="en-US" baseline="0"/>
                      <a:t> </a:t>
                    </a:r>
                    <a:fld id="{3AE0A078-F2CA-403D-9230-DA5495BEF3D5}" type="VALUE">
                      <a:rPr lang="en-US" baseline="0"/>
                      <a:pPr/>
                      <a:t>[VALUE]</a:t>
                    </a:fld>
                    <a:endParaRPr lang="en-US" baseline="0"/>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0B5-44F0-A806-3ECD10C69654}"/>
                </c:ext>
              </c:extLst>
            </c:dLbl>
            <c:dLbl>
              <c:idx val="2"/>
              <c:tx>
                <c:rich>
                  <a:bodyPr/>
                  <a:lstStyle/>
                  <a:p>
                    <a:fld id="{2C2CE970-8BE5-4185-AC5A-CC5ECBF2DECA}" type="VALUE">
                      <a:rPr lang="en-US" baseline="0" smtClean="0"/>
                      <a:pPr/>
                      <a:t>[VALUE]</a:t>
                    </a:fld>
                    <a:endParaRPr lang="en-IN"/>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70B5-44F0-A806-3ECD10C6965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Truck Cycle</c:v>
                </c:pt>
                <c:pt idx="1">
                  <c:v>Loader Cycle</c:v>
                </c:pt>
                <c:pt idx="2">
                  <c:v>AuxMobile Cycle</c:v>
                </c:pt>
              </c:strCache>
            </c:strRef>
          </c:cat>
          <c:val>
            <c:numRef>
              <c:f>Sheet1!$C$2:$C$4</c:f>
              <c:numCache>
                <c:formatCode>General</c:formatCode>
                <c:ptCount val="3"/>
                <c:pt idx="0">
                  <c:v>2</c:v>
                </c:pt>
                <c:pt idx="1">
                  <c:v>2</c:v>
                </c:pt>
                <c:pt idx="2">
                  <c:v>15</c:v>
                </c:pt>
              </c:numCache>
            </c:numRef>
          </c:val>
          <c:extLst>
            <c:ext xmlns:c16="http://schemas.microsoft.com/office/drawing/2014/chart" uri="{C3380CC4-5D6E-409C-BE32-E72D297353CC}">
              <c16:uniqueId val="{00000007-70B5-44F0-A806-3ECD10C69654}"/>
            </c:ext>
          </c:extLst>
        </c:ser>
        <c:dLbls>
          <c:showLegendKey val="0"/>
          <c:showVal val="0"/>
          <c:showCatName val="0"/>
          <c:showSerName val="0"/>
          <c:showPercent val="0"/>
          <c:showBubbleSize val="0"/>
        </c:dLbls>
        <c:gapWidth val="150"/>
        <c:axId val="1810753631"/>
        <c:axId val="1736923151"/>
      </c:barChart>
      <c:catAx>
        <c:axId val="18107536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6923151"/>
        <c:crosses val="autoZero"/>
        <c:auto val="1"/>
        <c:lblAlgn val="ctr"/>
        <c:lblOffset val="100"/>
        <c:noMultiLvlLbl val="0"/>
      </c:catAx>
      <c:valAx>
        <c:axId val="1736923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0753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B9F9-BB93-F6FB-D12B-D82389FB6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D993FA-CF36-A767-C3DF-72D8BAB0C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976ACA-0D95-2D7B-1D95-824AFAC46675}"/>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5" name="Footer Placeholder 4">
            <a:extLst>
              <a:ext uri="{FF2B5EF4-FFF2-40B4-BE49-F238E27FC236}">
                <a16:creationId xmlns:a16="http://schemas.microsoft.com/office/drawing/2014/main" id="{D0F39038-64D8-B2E8-92D3-496EC5E6E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B4C69-1894-2274-92FA-5FF3AC66ACCA}"/>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258299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8C19-BDD2-49BF-E860-F733E14D05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E9CDD4-FD96-B19A-4394-963E4B8710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EDAE4-252E-B038-9350-A33700BA58BA}"/>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5" name="Footer Placeholder 4">
            <a:extLst>
              <a:ext uri="{FF2B5EF4-FFF2-40B4-BE49-F238E27FC236}">
                <a16:creationId xmlns:a16="http://schemas.microsoft.com/office/drawing/2014/main" id="{ED3533D4-AA8E-2BA3-6D50-BFF6139FA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4AD858-4066-0A53-6E13-8A9927F43897}"/>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171512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84A6F3-A59E-1392-32EC-D2CA6260B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339008-3F75-17D2-6EA2-7299287A22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6F2FF0-FE7C-B31C-8D07-2F97F0BE6264}"/>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5" name="Footer Placeholder 4">
            <a:extLst>
              <a:ext uri="{FF2B5EF4-FFF2-40B4-BE49-F238E27FC236}">
                <a16:creationId xmlns:a16="http://schemas.microsoft.com/office/drawing/2014/main" id="{D860C4D3-6C17-EC70-0FEF-7ADC9B93A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B72197-068C-1443-42C0-ECA3AA07046A}"/>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366796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8BC1-476F-18F7-762F-55C0E418FD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8D6A72-5500-2E2B-D025-87841B1E6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BDC5A-2E74-A6AA-1726-AC80A2395F8B}"/>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5" name="Footer Placeholder 4">
            <a:extLst>
              <a:ext uri="{FF2B5EF4-FFF2-40B4-BE49-F238E27FC236}">
                <a16:creationId xmlns:a16="http://schemas.microsoft.com/office/drawing/2014/main" id="{99633FF1-6101-00FB-DF67-B421536E1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65BF5-0D5C-3E58-2C20-CBC2B56FDF28}"/>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55221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FDE1-0459-6863-2B0D-286BDCE1E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7FB6E3-94F3-5D53-6FBA-6E62924758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A0E6BC-308E-5938-0893-90DD2835BA24}"/>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5" name="Footer Placeholder 4">
            <a:extLst>
              <a:ext uri="{FF2B5EF4-FFF2-40B4-BE49-F238E27FC236}">
                <a16:creationId xmlns:a16="http://schemas.microsoft.com/office/drawing/2014/main" id="{EAD6675A-B02C-804E-2F23-8299D9CA3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9A34C-96DE-61C1-C7E4-672D81FC3059}"/>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907696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85E8-BA2B-C9C9-7CB7-D61B3F8CA0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E703FD-F929-663E-818B-D80FEA5A1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5B9B53-BC64-E56B-1287-7C834D726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AF8B07-B550-A7D3-AB25-11D49383DDFC}"/>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6" name="Footer Placeholder 5">
            <a:extLst>
              <a:ext uri="{FF2B5EF4-FFF2-40B4-BE49-F238E27FC236}">
                <a16:creationId xmlns:a16="http://schemas.microsoft.com/office/drawing/2014/main" id="{E28EB9BD-15D1-9B5E-73B9-9DFEFF6D6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83A118-4521-EDF8-46AB-EF45376E64D0}"/>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14942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2453-AD1A-A57D-FB81-0154383BC6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567AF-6C45-9EF2-9915-3A8709B0C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D035E-F9A2-037E-4528-75F37DAD2B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9EFF7B-5437-AF46-10A7-545E51305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D1F8A4-0E90-9DD4-8692-256EC10762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59E339-30F6-70EF-4479-D5D43961F208}"/>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8" name="Footer Placeholder 7">
            <a:extLst>
              <a:ext uri="{FF2B5EF4-FFF2-40B4-BE49-F238E27FC236}">
                <a16:creationId xmlns:a16="http://schemas.microsoft.com/office/drawing/2014/main" id="{117378A7-4B70-8DF8-A9F2-DF125BA680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26D50E-CA12-A281-1573-B59F2098F2C4}"/>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2232621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5B59-7322-CBBA-26F6-84E40FE458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FD7418-33B3-C3A4-8B5E-2A8DB44BB2AA}"/>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4" name="Footer Placeholder 3">
            <a:extLst>
              <a:ext uri="{FF2B5EF4-FFF2-40B4-BE49-F238E27FC236}">
                <a16:creationId xmlns:a16="http://schemas.microsoft.com/office/drawing/2014/main" id="{B18D7D33-263D-F4C5-83B9-8F10B68189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0083A9-38FD-C505-CF89-8C02C57D6BD6}"/>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35408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B38D9-40B3-DCD8-F346-FA5E0E38F8A2}"/>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3" name="Footer Placeholder 2">
            <a:extLst>
              <a:ext uri="{FF2B5EF4-FFF2-40B4-BE49-F238E27FC236}">
                <a16:creationId xmlns:a16="http://schemas.microsoft.com/office/drawing/2014/main" id="{0F84BD02-1266-C7FC-828D-1A69A0BDE3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74467D-1A8E-E75C-B159-70824E589786}"/>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82086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F8A9-7F81-07F4-B03A-EF3938963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D27F50-823A-E339-3AB4-CA54FCC2B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5D02AF-68D4-9ACD-085F-DD41FFCFE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35F52-A889-9BCB-74C9-75C59678AFCE}"/>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6" name="Footer Placeholder 5">
            <a:extLst>
              <a:ext uri="{FF2B5EF4-FFF2-40B4-BE49-F238E27FC236}">
                <a16:creationId xmlns:a16="http://schemas.microsoft.com/office/drawing/2014/main" id="{9AEE2D3D-1047-2DE4-9E23-8E56C9FAB3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F4C4B2-88B6-DCFD-A506-D7137BAA0A86}"/>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61061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EA51-93D1-1D05-E93A-FE536B539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468C1F-9B48-4EE5-3212-A95A95E76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323F5E-8829-476A-9FE9-29C84766E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8BF87-8138-A0A0-5A81-9724ADD105B7}"/>
              </a:ext>
            </a:extLst>
          </p:cNvPr>
          <p:cNvSpPr>
            <a:spLocks noGrp="1"/>
          </p:cNvSpPr>
          <p:nvPr>
            <p:ph type="dt" sz="half" idx="10"/>
          </p:nvPr>
        </p:nvSpPr>
        <p:spPr/>
        <p:txBody>
          <a:bodyPr/>
          <a:lstStyle/>
          <a:p>
            <a:fld id="{EA22CF29-0684-4876-9285-93E3F7D3CAD5}" type="datetimeFigureOut">
              <a:rPr lang="en-IN" smtClean="0"/>
              <a:t>19-03-2023</a:t>
            </a:fld>
            <a:endParaRPr lang="en-IN"/>
          </a:p>
        </p:txBody>
      </p:sp>
      <p:sp>
        <p:nvSpPr>
          <p:cNvPr id="6" name="Footer Placeholder 5">
            <a:extLst>
              <a:ext uri="{FF2B5EF4-FFF2-40B4-BE49-F238E27FC236}">
                <a16:creationId xmlns:a16="http://schemas.microsoft.com/office/drawing/2014/main" id="{AF5E9CBD-4B25-BDF0-3848-B05A403C51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C2AF6D-021E-3C17-8254-066FC52F9066}"/>
              </a:ext>
            </a:extLst>
          </p:cNvPr>
          <p:cNvSpPr>
            <a:spLocks noGrp="1"/>
          </p:cNvSpPr>
          <p:nvPr>
            <p:ph type="sldNum" sz="quarter" idx="12"/>
          </p:nvPr>
        </p:nvSpPr>
        <p:spPr/>
        <p:txBody>
          <a:bodyPr/>
          <a:lstStyle/>
          <a:p>
            <a:fld id="{870B4F14-6252-493B-85F8-324B880F70E1}" type="slidenum">
              <a:rPr lang="en-IN" smtClean="0"/>
              <a:t>‹#›</a:t>
            </a:fld>
            <a:endParaRPr lang="en-IN"/>
          </a:p>
        </p:txBody>
      </p:sp>
    </p:spTree>
    <p:extLst>
      <p:ext uri="{BB962C8B-B14F-4D97-AF65-F5344CB8AC3E}">
        <p14:creationId xmlns:p14="http://schemas.microsoft.com/office/powerpoint/2010/main" val="319729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FEDF0-E590-A853-CF76-9E9EED61C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E46C7B-ABC2-99E2-62DE-DC238E426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5486C-B54F-F57B-8AB0-7FCF38330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2CF29-0684-4876-9285-93E3F7D3CAD5}" type="datetimeFigureOut">
              <a:rPr lang="en-IN" smtClean="0"/>
              <a:t>19-03-2023</a:t>
            </a:fld>
            <a:endParaRPr lang="en-IN"/>
          </a:p>
        </p:txBody>
      </p:sp>
      <p:sp>
        <p:nvSpPr>
          <p:cNvPr id="5" name="Footer Placeholder 4">
            <a:extLst>
              <a:ext uri="{FF2B5EF4-FFF2-40B4-BE49-F238E27FC236}">
                <a16:creationId xmlns:a16="http://schemas.microsoft.com/office/drawing/2014/main" id="{2F9B3244-4A60-8331-D0AB-A6EF3D8A4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C524DA-0864-4EAB-CE65-D14490918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B4F14-6252-493B-85F8-324B880F70E1}" type="slidenum">
              <a:rPr lang="en-IN" smtClean="0"/>
              <a:t>‹#›</a:t>
            </a:fld>
            <a:endParaRPr lang="en-IN"/>
          </a:p>
        </p:txBody>
      </p:sp>
    </p:spTree>
    <p:extLst>
      <p:ext uri="{BB962C8B-B14F-4D97-AF65-F5344CB8AC3E}">
        <p14:creationId xmlns:p14="http://schemas.microsoft.com/office/powerpoint/2010/main" val="174068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B1KfsZQAzPo9WIXXzfvGYg07W2FPWVBA/view?usp=share_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outdoor, ground, mountain&#10;&#10;Description automatically generated">
            <a:extLst>
              <a:ext uri="{FF2B5EF4-FFF2-40B4-BE49-F238E27FC236}">
                <a16:creationId xmlns:a16="http://schemas.microsoft.com/office/drawing/2014/main" id="{C096AAC3-A55E-70DE-D8C6-E5F9CEE110BB}"/>
              </a:ext>
            </a:extLst>
          </p:cNvPr>
          <p:cNvPicPr>
            <a:picLocks noChangeAspect="1"/>
          </p:cNvPicPr>
          <p:nvPr/>
        </p:nvPicPr>
        <p:blipFill rotWithShape="1">
          <a:blip r:embed="rId2">
            <a:extLst>
              <a:ext uri="{28A0092B-C50C-407E-A947-70E740481C1C}">
                <a14:useLocalDpi xmlns:a14="http://schemas.microsoft.com/office/drawing/2010/main" val="0"/>
              </a:ext>
            </a:extLst>
          </a:blip>
          <a:srcRect l="11605" t="9091" r="11693"/>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8793C6-9991-54E5-BA8B-ABBC5DB946BA}"/>
              </a:ext>
            </a:extLst>
          </p:cNvPr>
          <p:cNvSpPr>
            <a:spLocks noGrp="1"/>
          </p:cNvSpPr>
          <p:nvPr>
            <p:ph type="ctrTitle"/>
          </p:nvPr>
        </p:nvSpPr>
        <p:spPr>
          <a:xfrm>
            <a:off x="477981" y="1122363"/>
            <a:ext cx="4023360" cy="3204134"/>
          </a:xfrm>
        </p:spPr>
        <p:txBody>
          <a:bodyPr anchor="b">
            <a:normAutofit fontScale="90000"/>
          </a:bodyPr>
          <a:lstStyle/>
          <a:p>
            <a:pPr algn="l"/>
            <a:r>
              <a:rPr lang="en-US" sz="4800" dirty="0">
                <a:latin typeface="Times New Roman" panose="02020603050405020304" pitchFamily="18" charset="0"/>
                <a:cs typeface="Times New Roman" panose="02020603050405020304" pitchFamily="18" charset="0"/>
              </a:rPr>
              <a:t>OPEN PIT MINING</a:t>
            </a:r>
            <a:br>
              <a:rPr lang="en-US" sz="48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Supply Chain Analytics (DG) – Capstone Project</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8B0585-0172-283A-72A9-AC1FFCC61468}"/>
              </a:ext>
            </a:extLst>
          </p:cNvPr>
          <p:cNvSpPr>
            <a:spLocks noGrp="1"/>
          </p:cNvSpPr>
          <p:nvPr>
            <p:ph type="subTitle" idx="1"/>
          </p:nvPr>
        </p:nvSpPr>
        <p:spPr>
          <a:xfrm>
            <a:off x="477980" y="4872922"/>
            <a:ext cx="4023359" cy="1208141"/>
          </a:xfrm>
        </p:spPr>
        <p:txBody>
          <a:bodyPr>
            <a:normAutofit/>
          </a:bodyPr>
          <a:lstStyle/>
          <a:p>
            <a:pPr algn="l"/>
            <a:r>
              <a:rPr lang="en-US" sz="2500" dirty="0">
                <a:latin typeface="Times New Roman" panose="02020603050405020304" pitchFamily="18" charset="0"/>
                <a:cs typeface="Times New Roman" panose="02020603050405020304" pitchFamily="18" charset="0"/>
              </a:rPr>
              <a:t>By Sukhada Karale</a:t>
            </a:r>
            <a:endParaRPr lang="en-IN" sz="25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6309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CD7E-B726-4588-A333-E7798F1CC5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F8A636-2583-94BD-B884-DF8A00B8735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Key Findings</a:t>
            </a:r>
          </a:p>
          <a:p>
            <a:r>
              <a:rPr lang="en-IN" dirty="0">
                <a:latin typeface="Times New Roman" panose="02020603050405020304" pitchFamily="18" charset="0"/>
                <a:cs typeface="Times New Roman" panose="02020603050405020304" pitchFamily="18" charset="0"/>
              </a:rPr>
              <a:t>Recommendation</a:t>
            </a:r>
          </a:p>
          <a:p>
            <a:r>
              <a:rPr lang="en-IN"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30407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C581-C259-88C0-1F77-823D5EE7AC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&amp;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78C6B3-CCFD-80DA-4A71-0DD22DBC11A9}"/>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The open-pit mine is facing problems of inefficient production and is losing customers' trust as they are not able to meet their demands even though there has been no surge in demand.</a:t>
            </a:r>
          </a:p>
          <a:p>
            <a:r>
              <a:rPr lang="en-US" sz="2600" dirty="0">
                <a:latin typeface="Times New Roman" panose="02020603050405020304" pitchFamily="18" charset="0"/>
                <a:cs typeface="Times New Roman" panose="02020603050405020304" pitchFamily="18" charset="0"/>
              </a:rPr>
              <a:t>The mine has operations such as the digging of ore and crushing of ore into a finer composition where this ore gets transported between the diggers and crushers using transportation trucks. </a:t>
            </a:r>
          </a:p>
          <a:p>
            <a:r>
              <a:rPr lang="en-US" sz="2600" dirty="0">
                <a:latin typeface="Times New Roman" panose="02020603050405020304" pitchFamily="18" charset="0"/>
                <a:cs typeface="Times New Roman" panose="02020603050405020304" pitchFamily="18" charset="0"/>
              </a:rPr>
              <a:t>Need to build a smart live monitoring system and need to understand the key metrics explained by the client.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80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2DCA-6BAF-3C8D-82B5-FD70EC5C3F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Equipment Availability</a:t>
            </a:r>
            <a:endParaRPr lang="en-IN"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687825BC-D4EF-3161-F56A-34ACC98CA807}"/>
              </a:ext>
            </a:extLst>
          </p:cNvPr>
          <p:cNvGraphicFramePr>
            <a:graphicFrameLocks noGrp="1"/>
          </p:cNvGraphicFramePr>
          <p:nvPr>
            <p:ph idx="1"/>
            <p:extLst>
              <p:ext uri="{D42A27DB-BD31-4B8C-83A1-F6EECF244321}">
                <p14:modId xmlns:p14="http://schemas.microsoft.com/office/powerpoint/2010/main" val="1505000067"/>
              </p:ext>
            </p:extLst>
          </p:nvPr>
        </p:nvGraphicFramePr>
        <p:xfrm>
          <a:off x="8039100" y="365125"/>
          <a:ext cx="3797300" cy="2835275"/>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a:extLst>
              <a:ext uri="{FF2B5EF4-FFF2-40B4-BE49-F238E27FC236}">
                <a16:creationId xmlns:a16="http://schemas.microsoft.com/office/drawing/2014/main" id="{9BFEB875-325C-D06D-9D12-BF9D169B5363}"/>
              </a:ext>
            </a:extLst>
          </p:cNvPr>
          <p:cNvSpPr txBox="1">
            <a:spLocks/>
          </p:cNvSpPr>
          <p:nvPr/>
        </p:nvSpPr>
        <p:spPr>
          <a:xfrm>
            <a:off x="838200" y="1825625"/>
            <a:ext cx="65405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Total 136 equipment are working on the site. Truck cycle holds maximum number of equipment and it’s the only cycle containing autonomous equipment with only 2 manual one.</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AuxMobile</a:t>
            </a:r>
            <a:r>
              <a:rPr lang="en-US" dirty="0">
                <a:latin typeface="Times New Roman" panose="02020603050405020304" pitchFamily="18" charset="0"/>
                <a:cs typeface="Times New Roman" panose="02020603050405020304" pitchFamily="18" charset="0"/>
              </a:rPr>
              <a:t> Cycle has high ratio of equipment under maintenance.</a:t>
            </a:r>
          </a:p>
          <a:p>
            <a:pPr marL="457200" lvl="1"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a:t>
            </a:r>
          </a:p>
          <a:p>
            <a:pPr lvl="1"/>
            <a:endParaRPr lang="en-IN" dirty="0">
              <a:latin typeface="Times New Roman" panose="02020603050405020304" pitchFamily="18" charset="0"/>
              <a:cs typeface="Times New Roman" panose="02020603050405020304" pitchFamily="18" charset="0"/>
            </a:endParaRPr>
          </a:p>
        </p:txBody>
      </p:sp>
      <p:graphicFrame>
        <p:nvGraphicFramePr>
          <p:cNvPr id="8" name="Content Placeholder 5">
            <a:extLst>
              <a:ext uri="{FF2B5EF4-FFF2-40B4-BE49-F238E27FC236}">
                <a16:creationId xmlns:a16="http://schemas.microsoft.com/office/drawing/2014/main" id="{AEA952B4-3082-5132-6410-EB1B7B4BF417}"/>
              </a:ext>
            </a:extLst>
          </p:cNvPr>
          <p:cNvGraphicFramePr>
            <a:graphicFrameLocks/>
          </p:cNvGraphicFramePr>
          <p:nvPr>
            <p:extLst>
              <p:ext uri="{D42A27DB-BD31-4B8C-83A1-F6EECF244321}">
                <p14:modId xmlns:p14="http://schemas.microsoft.com/office/powerpoint/2010/main" val="3789674439"/>
              </p:ext>
            </p:extLst>
          </p:nvPr>
        </p:nvGraphicFramePr>
        <p:xfrm>
          <a:off x="8039100" y="3341688"/>
          <a:ext cx="3797300" cy="2835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9973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5419-C63B-EE11-269D-4F136C4C680E}"/>
              </a:ext>
            </a:extLst>
          </p:cNvPr>
          <p:cNvSpPr>
            <a:spLocks noGrp="1"/>
          </p:cNvSpPr>
          <p:nvPr>
            <p:ph type="title"/>
          </p:nvPr>
        </p:nvSpPr>
        <p:spPr>
          <a:xfrm>
            <a:off x="838200" y="269082"/>
            <a:ext cx="10515600" cy="1325563"/>
          </a:xfrm>
        </p:spPr>
        <p:txBody>
          <a:bodyPr/>
          <a:lstStyle/>
          <a:p>
            <a:r>
              <a:rPr lang="en-US" dirty="0">
                <a:latin typeface="Times New Roman" panose="02020603050405020304" pitchFamily="18" charset="0"/>
                <a:cs typeface="Times New Roman" panose="02020603050405020304" pitchFamily="18" charset="0"/>
              </a:rPr>
              <a:t>Production Rate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A4F271-660C-0467-016D-AA6C84745E32}"/>
              </a:ext>
            </a:extLst>
          </p:cNvPr>
          <p:cNvSpPr>
            <a:spLocks noGrp="1"/>
          </p:cNvSpPr>
          <p:nvPr>
            <p:ph idx="1"/>
          </p:nvPr>
        </p:nvSpPr>
        <p:spPr>
          <a:xfrm>
            <a:off x="385762" y="1422399"/>
            <a:ext cx="5397500" cy="4573587"/>
          </a:xfrm>
        </p:spPr>
        <p:txBody>
          <a:bodyPr>
            <a:normAutofit/>
          </a:bodyPr>
          <a:lstStyle/>
          <a:p>
            <a:r>
              <a:rPr lang="en-US" sz="2600" dirty="0">
                <a:latin typeface="Times New Roman" panose="02020603050405020304" pitchFamily="18" charset="0"/>
                <a:cs typeface="Times New Roman" panose="02020603050405020304" pitchFamily="18" charset="0"/>
              </a:rPr>
              <a:t>Equipment of </a:t>
            </a:r>
            <a:r>
              <a:rPr lang="en-US" sz="2600" dirty="0" err="1">
                <a:latin typeface="Times New Roman" panose="02020603050405020304" pitchFamily="18" charset="0"/>
                <a:cs typeface="Times New Roman" panose="02020603050405020304" pitchFamily="18" charset="0"/>
              </a:rPr>
              <a:t>AuxMobile</a:t>
            </a:r>
            <a:r>
              <a:rPr lang="en-US" sz="2600" dirty="0">
                <a:latin typeface="Times New Roman" panose="02020603050405020304" pitchFamily="18" charset="0"/>
                <a:cs typeface="Times New Roman" panose="02020603050405020304" pitchFamily="18" charset="0"/>
              </a:rPr>
              <a:t> cycle does not produce any load.</a:t>
            </a:r>
          </a:p>
          <a:p>
            <a:r>
              <a:rPr lang="en-US" sz="2600" dirty="0">
                <a:latin typeface="Times New Roman" panose="02020603050405020304" pitchFamily="18" charset="0"/>
                <a:cs typeface="Times New Roman" panose="02020603050405020304" pitchFamily="18" charset="0"/>
              </a:rPr>
              <a:t>There is loss of 1847tons while carrying by truck cycle</a:t>
            </a:r>
          </a:p>
          <a:p>
            <a:r>
              <a:rPr lang="en-US" sz="2600" dirty="0">
                <a:latin typeface="Times New Roman" panose="02020603050405020304" pitchFamily="18" charset="0"/>
                <a:cs typeface="Times New Roman" panose="02020603050405020304" pitchFamily="18" charset="0"/>
              </a:rPr>
              <a:t>EX8044 produces maximum load</a:t>
            </a:r>
            <a:r>
              <a:rPr lang="en-IN" sz="2600" dirty="0">
                <a:latin typeface="Times New Roman" panose="02020603050405020304" pitchFamily="18" charset="0"/>
                <a:cs typeface="Times New Roman" panose="02020603050405020304" pitchFamily="18" charset="0"/>
              </a:rPr>
              <a:t> in loader cycle &amp; DT5236 carries the maximum in truck cycle.</a:t>
            </a:r>
            <a:endParaRPr lang="en-US"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C793EF-5988-2665-A9F0-9EA9148C3B6F}"/>
              </a:ext>
            </a:extLst>
          </p:cNvPr>
          <p:cNvPicPr>
            <a:picLocks noChangeAspect="1"/>
          </p:cNvPicPr>
          <p:nvPr/>
        </p:nvPicPr>
        <p:blipFill>
          <a:blip r:embed="rId2"/>
          <a:stretch>
            <a:fillRect/>
          </a:stretch>
        </p:blipFill>
        <p:spPr>
          <a:xfrm>
            <a:off x="5783262" y="862012"/>
            <a:ext cx="6162675" cy="5133975"/>
          </a:xfrm>
          <a:prstGeom prst="rect">
            <a:avLst/>
          </a:prstGeom>
        </p:spPr>
      </p:pic>
      <p:pic>
        <p:nvPicPr>
          <p:cNvPr id="11" name="Picture 10">
            <a:extLst>
              <a:ext uri="{FF2B5EF4-FFF2-40B4-BE49-F238E27FC236}">
                <a16:creationId xmlns:a16="http://schemas.microsoft.com/office/drawing/2014/main" id="{163809BE-D82A-75DC-B0BC-FF69CA76D590}"/>
              </a:ext>
            </a:extLst>
          </p:cNvPr>
          <p:cNvPicPr>
            <a:picLocks noChangeAspect="1"/>
          </p:cNvPicPr>
          <p:nvPr/>
        </p:nvPicPr>
        <p:blipFill>
          <a:blip r:embed="rId3"/>
          <a:stretch>
            <a:fillRect/>
          </a:stretch>
        </p:blipFill>
        <p:spPr>
          <a:xfrm>
            <a:off x="385762" y="4769237"/>
            <a:ext cx="5397500" cy="1858573"/>
          </a:xfrm>
          <a:prstGeom prst="rect">
            <a:avLst/>
          </a:prstGeom>
        </p:spPr>
      </p:pic>
    </p:spTree>
    <p:extLst>
      <p:ext uri="{BB962C8B-B14F-4D97-AF65-F5344CB8AC3E}">
        <p14:creationId xmlns:p14="http://schemas.microsoft.com/office/powerpoint/2010/main" val="73140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C3DF-92B7-49DD-F346-3283C7917C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Efficiency OF Equipment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97935A-13CE-FA54-0279-492410250D09}"/>
              </a:ext>
            </a:extLst>
          </p:cNvPr>
          <p:cNvSpPr>
            <a:spLocks noGrp="1"/>
          </p:cNvSpPr>
          <p:nvPr>
            <p:ph idx="1"/>
          </p:nvPr>
        </p:nvSpPr>
        <p:spPr>
          <a:xfrm>
            <a:off x="838200" y="1577975"/>
            <a:ext cx="3721100" cy="4914899"/>
          </a:xfrm>
        </p:spPr>
        <p:txBody>
          <a:bodyPr/>
          <a:lstStyle/>
          <a:p>
            <a:r>
              <a:rPr lang="en-US" dirty="0"/>
              <a:t>Truck class equipment has the maximum efficiency. </a:t>
            </a:r>
          </a:p>
          <a:p>
            <a:r>
              <a:rPr lang="en-IN" dirty="0" err="1"/>
              <a:t>AuxMobile</a:t>
            </a:r>
            <a:r>
              <a:rPr lang="en-IN" dirty="0"/>
              <a:t> has the lowest efficiency</a:t>
            </a:r>
          </a:p>
          <a:p>
            <a:pPr marL="0" indent="0">
              <a:buNone/>
            </a:pPr>
            <a:endParaRPr lang="en-US" dirty="0"/>
          </a:p>
        </p:txBody>
      </p:sp>
      <p:pic>
        <p:nvPicPr>
          <p:cNvPr id="5" name="Picture 4">
            <a:extLst>
              <a:ext uri="{FF2B5EF4-FFF2-40B4-BE49-F238E27FC236}">
                <a16:creationId xmlns:a16="http://schemas.microsoft.com/office/drawing/2014/main" id="{6E6B1D37-58AE-10CA-75F0-D8BB43025E71}"/>
              </a:ext>
            </a:extLst>
          </p:cNvPr>
          <p:cNvPicPr>
            <a:picLocks noChangeAspect="1"/>
          </p:cNvPicPr>
          <p:nvPr/>
        </p:nvPicPr>
        <p:blipFill>
          <a:blip r:embed="rId2"/>
          <a:stretch>
            <a:fillRect/>
          </a:stretch>
        </p:blipFill>
        <p:spPr>
          <a:xfrm>
            <a:off x="4451350" y="1577975"/>
            <a:ext cx="7277100" cy="4914900"/>
          </a:xfrm>
          <a:prstGeom prst="rect">
            <a:avLst/>
          </a:prstGeom>
        </p:spPr>
      </p:pic>
    </p:spTree>
    <p:extLst>
      <p:ext uri="{BB962C8B-B14F-4D97-AF65-F5344CB8AC3E}">
        <p14:creationId xmlns:p14="http://schemas.microsoft.com/office/powerpoint/2010/main" val="330910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07C0-D3FF-03C9-FB89-ACF44ACA02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117364-B983-43ED-F5F9-038747A7AB2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DT4123 &amp; DT 4140 are the only two truck classes which are manual, and both are under maintenance. Replacing them with autonomous truck class will help to reduce the losses.</a:t>
            </a:r>
          </a:p>
          <a:p>
            <a:r>
              <a:rPr lang="en-US" dirty="0">
                <a:latin typeface="Times New Roman" panose="02020603050405020304" pitchFamily="18" charset="0"/>
                <a:cs typeface="Times New Roman" panose="02020603050405020304" pitchFamily="18" charset="0"/>
              </a:rPr>
              <a:t>Queuing at source location is more even when wait time for truck at loading is 0. Need to take suitable action to check if actual wait time is 0 or trucks are more than needed.</a:t>
            </a:r>
          </a:p>
          <a:p>
            <a:r>
              <a:rPr lang="en-US" dirty="0">
                <a:latin typeface="Times New Roman" panose="02020603050405020304" pitchFamily="18" charset="0"/>
                <a:cs typeface="Times New Roman" panose="02020603050405020304" pitchFamily="18" charset="0"/>
              </a:rPr>
              <a:t>Need to create maintenance schedule to reduce the defects in </a:t>
            </a:r>
            <a:r>
              <a:rPr lang="en-US" dirty="0" err="1">
                <a:latin typeface="Times New Roman" panose="02020603050405020304" pitchFamily="18" charset="0"/>
                <a:cs typeface="Times New Roman" panose="02020603050405020304" pitchFamily="18" charset="0"/>
              </a:rPr>
              <a:t>AuxMobile</a:t>
            </a:r>
            <a:r>
              <a:rPr lang="en-US" dirty="0">
                <a:latin typeface="Times New Roman" panose="02020603050405020304" pitchFamily="18" charset="0"/>
                <a:cs typeface="Times New Roman" panose="02020603050405020304" pitchFamily="18" charset="0"/>
              </a:rPr>
              <a:t> equipment.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59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D6F8-7B94-774A-4F82-51B1F10733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5C975F-3A8D-DB00-FBA1-AE017A2B1CA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Dataset was loaded in python where the tables were cleaned and created the master tables for cycle, truck movement and delay tables. </a:t>
            </a:r>
          </a:p>
          <a:p>
            <a:r>
              <a:rPr lang="en-US" dirty="0">
                <a:latin typeface="Times New Roman" panose="02020603050405020304" pitchFamily="18" charset="0"/>
                <a:cs typeface="Times New Roman" panose="02020603050405020304" pitchFamily="18" charset="0"/>
              </a:rPr>
              <a:t>Those three tables were loaded into MySQL with </a:t>
            </a:r>
            <a:r>
              <a:rPr lang="en-US" dirty="0" err="1">
                <a:latin typeface="Times New Roman" panose="02020603050405020304" pitchFamily="18" charset="0"/>
                <a:cs typeface="Times New Roman" panose="02020603050405020304" pitchFamily="18" charset="0"/>
              </a:rPr>
              <a:t>Username:root</a:t>
            </a:r>
            <a:r>
              <a:rPr lang="en-US" dirty="0">
                <a:latin typeface="Times New Roman" panose="02020603050405020304" pitchFamily="18" charset="0"/>
                <a:cs typeface="Times New Roman" panose="02020603050405020304" pitchFamily="18" charset="0"/>
              </a:rPr>
              <a:t> and Password: @letsdoit123. After Loading we created a stored procedure for each table and OEE table.</a:t>
            </a:r>
          </a:p>
          <a:p>
            <a:r>
              <a:rPr lang="en-US" dirty="0">
                <a:latin typeface="Times New Roman" panose="02020603050405020304" pitchFamily="18" charset="0"/>
                <a:cs typeface="Times New Roman" panose="02020603050405020304" pitchFamily="18" charset="0"/>
              </a:rPr>
              <a:t>Then with Tableau we connected the cleaned table to form suitable charts and derive key insights. </a:t>
            </a:r>
          </a:p>
          <a:p>
            <a:r>
              <a:rPr lang="en-US" b="1" u="sng" dirty="0">
                <a:latin typeface="Times New Roman" panose="02020603050405020304" pitchFamily="18" charset="0"/>
                <a:cs typeface="Times New Roman" panose="02020603050405020304" pitchFamily="18" charset="0"/>
                <a:hlinkClick r:id="rId2"/>
              </a:rPr>
              <a:t>Video link here</a:t>
            </a:r>
            <a:endParaRPr lang="en-US" b="1" u="sng"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60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387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OPEN PIT MINING  Supply Chain Analytics (DG) – Capstone Project</vt:lpstr>
      <vt:lpstr>Agenda</vt:lpstr>
      <vt:lpstr>Problem Statement &amp; Objective</vt:lpstr>
      <vt:lpstr>Equipment Availability</vt:lpstr>
      <vt:lpstr>Production Rate</vt:lpstr>
      <vt:lpstr>Efficiency OF Equipment</vt:lpstr>
      <vt:lpstr>Recommendations</vt:lpstr>
      <vt:lpstr>Data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PIT MINING  Supply Chain Analytics (DG) – Capstone Project</dc:title>
  <dc:creator>Sukhada Karale</dc:creator>
  <cp:lastModifiedBy>Sukhada Karale</cp:lastModifiedBy>
  <cp:revision>8</cp:revision>
  <dcterms:created xsi:type="dcterms:W3CDTF">2023-03-13T14:05:23Z</dcterms:created>
  <dcterms:modified xsi:type="dcterms:W3CDTF">2023-03-19T06:01:43Z</dcterms:modified>
</cp:coreProperties>
</file>