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DF1"/>
    <a:srgbClr val="172C51"/>
    <a:srgbClr val="64DA9C"/>
    <a:srgbClr val="CB9FF7"/>
    <a:srgbClr val="02CE99"/>
    <a:srgbClr val="0CF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CD60-A1BE-03FD-7315-7F394EEA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BB2FE-89C6-001F-9155-051327EBE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543E-8D4F-C5C6-9D61-4DCA1DDB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052-4538-464C-9772-FADFF637C00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D1DEC-42B8-EAD4-5EA1-7FA08DC2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0A1C-006E-DF69-C271-9CFF1071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03E-9DB6-42CC-B692-626CF4D0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9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B19B-2E64-609A-EAF1-5180D88C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4B0E4-95C9-CD75-1C8E-64496E71F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34E7-0FF9-E401-4281-EB9680AF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052-4538-464C-9772-FADFF637C00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F035-2DC1-C201-3E1F-02A4E10A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C61D-C9E3-2280-7DCD-84F3A3D8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03E-9DB6-42CC-B692-626CF4D0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C203-BFC1-414A-625E-A77B6DBD0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3E5C1-E08C-D3BB-F662-AB17B8AE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B6856-4970-DCF9-64F5-776BE898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052-4538-464C-9772-FADFF637C00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3881-1ABC-6F32-F13D-1D09AA70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3BA4-88F8-A978-50EE-444D983E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03E-9DB6-42CC-B692-626CF4D0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88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26DB-31EC-94EC-3827-4FC4CFDA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8FE9-8281-5CE7-5173-F6CD72DC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B98B5-C75F-ACB5-9099-7B3F0ECD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052-4538-464C-9772-FADFF637C00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0C16A-B53A-BDA1-2F69-0E54B6E9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4CAD-C48E-6B46-7DBB-6C36A2A1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03E-9DB6-42CC-B692-626CF4D0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9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06D0-0196-7F1C-348C-854FC94F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816D8-9A8C-FDD0-0C40-EAA8A56CA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BA931-916C-A511-323B-DC8D5E7A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052-4538-464C-9772-FADFF637C00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C94D-191B-2F0E-7CF5-FF6B916C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356A-ECE9-DD20-F4D1-CC4B8706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03E-9DB6-42CC-B692-626CF4D0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C17B-CB3C-7E80-C0B7-2275208D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0411-4DE1-5B8F-8312-94739B3D6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4D73-AEC4-969B-3D7F-DF17A0CD5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E4764-F137-877B-5DAD-9AD8A70B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052-4538-464C-9772-FADFF637C00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DFA1D-35E6-5B6B-76A3-63546576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F09E9-2B2A-B9BA-004D-BD48B5D5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03E-9DB6-42CC-B692-626CF4D0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78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30FB-AEEF-4F07-A340-80046C56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C747C-3CD7-2161-ECD6-D39543D40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32719-0417-84F4-11E6-F9FDB069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74A52-B88D-2E1A-6EC5-D14AA2BD4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C9B34-FCD1-061F-3057-1B2644877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7628F-5E65-AFAA-D139-133DE642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052-4538-464C-9772-FADFF637C00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8932B-B671-0492-D2BC-F4FBD48A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A81F-75A1-AF26-3F9E-A06D61B3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03E-9DB6-42CC-B692-626CF4D0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4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C6DD-2413-8FA7-A429-2FA9FEC5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8FFFD-03D4-EF01-F348-101AE0BD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052-4538-464C-9772-FADFF637C00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0394F-DD8B-0BB6-C451-C23ABB8B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5BCE5-EC08-11FB-81C7-FA1688DF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03E-9DB6-42CC-B692-626CF4D0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B313D-F065-6D82-34C9-46A4B409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052-4538-464C-9772-FADFF637C00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D59B7-F25E-8A02-BD6D-1AACC352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DAB0B-35F4-9427-C145-B6871EBA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03E-9DB6-42CC-B692-626CF4D0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72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BD2D-082F-6585-494E-0505FC0C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4DDE-073A-8FB5-F799-F2B317D7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2FA19-9194-3553-4D50-623F78248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BC725-AF59-CB2B-2E2E-4BF3FB60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052-4538-464C-9772-FADFF637C00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2D6E7-8AE3-80B7-EBB4-736CF4E5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5B00-0700-1BC5-6AD9-FB193F1D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03E-9DB6-42CC-B692-626CF4D0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51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574D-7D94-5048-056F-F6C2463A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A17D4-B291-06B9-9D31-209AC452D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7E4F3-A005-CDFF-F2B2-9DE9F1BED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FC9C-CC74-44BB-E25C-A05B1C23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052-4538-464C-9772-FADFF637C00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834C4-F166-B24D-FAD7-BAE148C5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2B9C9-18DC-CD8C-E09A-CF248B28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03E-9DB6-42CC-B692-626CF4D0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C8CE9-4969-8EB1-D597-BC44A853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2E7DD-5E69-0C29-BCDD-C6AC5896E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09DB-6342-0EE8-1BA8-467866ABF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16052-4538-464C-9772-FADFF637C00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DF137-656B-A9D3-B418-03695E81A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F353-4C5E-0AEF-EE66-9A2CF08D0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403E-9DB6-42CC-B692-626CF4D0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84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618B-189C-EBF0-9E20-6DE27112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2373"/>
            <a:ext cx="10515600" cy="87200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SALES FUNNEL PROCESS MAP</a:t>
            </a:r>
            <a:endParaRPr lang="en-IN" sz="32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899B6-3FFB-4286-C751-FF308F138498}"/>
              </a:ext>
            </a:extLst>
          </p:cNvPr>
          <p:cNvSpPr/>
          <p:nvPr/>
        </p:nvSpPr>
        <p:spPr>
          <a:xfrm>
            <a:off x="457200" y="1110730"/>
            <a:ext cx="5638800" cy="45719"/>
          </a:xfrm>
          <a:prstGeom prst="rect">
            <a:avLst/>
          </a:prstGeom>
          <a:solidFill>
            <a:srgbClr val="02CE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5B435-B744-DB92-F844-75FC92005887}"/>
              </a:ext>
            </a:extLst>
          </p:cNvPr>
          <p:cNvSpPr txBox="1"/>
          <p:nvPr/>
        </p:nvSpPr>
        <p:spPr>
          <a:xfrm>
            <a:off x="392991" y="3538844"/>
            <a:ext cx="11205883" cy="606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Abadi" panose="020B0604020104020204" pitchFamily="34" charset="0"/>
                <a:ea typeface="Calibri" panose="020F0502020204030204" pitchFamily="34" charset="0"/>
              </a:rPr>
              <a:t>This is the sales process flow </a:t>
            </a:r>
            <a:r>
              <a:rPr lang="en-US" sz="1600" b="0" i="0" dirty="0">
                <a:effectLst/>
                <a:latin typeface="Abadi" panose="020B0604020104020204" pitchFamily="34" charset="0"/>
              </a:rPr>
              <a:t>that operates throughout the entire SAPL sales funnel:</a:t>
            </a:r>
            <a:br>
              <a:rPr lang="en-IN" sz="1600" dirty="0">
                <a:effectLst/>
                <a:latin typeface="Abadi" panose="020B0604020104020204" pitchFamily="34" charset="0"/>
                <a:ea typeface="Calibri" panose="020F0502020204030204" pitchFamily="34" charset="0"/>
              </a:rPr>
            </a:br>
            <a:endParaRPr lang="en-IN" sz="1600" dirty="0">
              <a:latin typeface="Abadi" panose="020B0604020104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654B4E-7F6F-EB5D-18DB-CD18F685DAA8}"/>
              </a:ext>
            </a:extLst>
          </p:cNvPr>
          <p:cNvSpPr/>
          <p:nvPr/>
        </p:nvSpPr>
        <p:spPr>
          <a:xfrm>
            <a:off x="333914" y="4727188"/>
            <a:ext cx="1628313" cy="639192"/>
          </a:xfrm>
          <a:prstGeom prst="roundRect">
            <a:avLst/>
          </a:prstGeom>
          <a:solidFill>
            <a:srgbClr val="64DA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Pre-Verified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6AB250-95FC-3638-AF60-C759946115FA}"/>
              </a:ext>
            </a:extLst>
          </p:cNvPr>
          <p:cNvSpPr/>
          <p:nvPr/>
        </p:nvSpPr>
        <p:spPr>
          <a:xfrm>
            <a:off x="4251928" y="4727188"/>
            <a:ext cx="1628313" cy="639192"/>
          </a:xfrm>
          <a:prstGeom prst="roundRect">
            <a:avLst/>
          </a:prstGeom>
          <a:solidFill>
            <a:srgbClr val="64DA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0215C6-81C8-69F7-C98C-9A2EF1C6D82E}"/>
              </a:ext>
            </a:extLst>
          </p:cNvPr>
          <p:cNvSpPr/>
          <p:nvPr/>
        </p:nvSpPr>
        <p:spPr>
          <a:xfrm>
            <a:off x="8169942" y="4727188"/>
            <a:ext cx="1628313" cy="639192"/>
          </a:xfrm>
          <a:prstGeom prst="roundRect">
            <a:avLst/>
          </a:prstGeom>
          <a:solidFill>
            <a:srgbClr val="64DA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Agreement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A7D157-A128-2FF8-9BA4-D1EAD9B702F9}"/>
              </a:ext>
            </a:extLst>
          </p:cNvPr>
          <p:cNvSpPr/>
          <p:nvPr/>
        </p:nvSpPr>
        <p:spPr>
          <a:xfrm>
            <a:off x="6210935" y="4727188"/>
            <a:ext cx="1628313" cy="639192"/>
          </a:xfrm>
          <a:prstGeom prst="roundRect">
            <a:avLst/>
          </a:prstGeom>
          <a:solidFill>
            <a:srgbClr val="64DA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Visited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EF720D-AF1A-90C8-D348-1D82F3E7F3EB}"/>
              </a:ext>
            </a:extLst>
          </p:cNvPr>
          <p:cNvSpPr/>
          <p:nvPr/>
        </p:nvSpPr>
        <p:spPr>
          <a:xfrm>
            <a:off x="10128949" y="4727188"/>
            <a:ext cx="1628313" cy="639192"/>
          </a:xfrm>
          <a:prstGeom prst="roundRect">
            <a:avLst/>
          </a:prstGeom>
          <a:solidFill>
            <a:srgbClr val="64DA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Onboarded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ABF317-0713-8D13-4DF4-6E1B4C3D4FA0}"/>
              </a:ext>
            </a:extLst>
          </p:cNvPr>
          <p:cNvSpPr/>
          <p:nvPr/>
        </p:nvSpPr>
        <p:spPr>
          <a:xfrm>
            <a:off x="2292921" y="4727188"/>
            <a:ext cx="1628313" cy="639192"/>
          </a:xfrm>
          <a:prstGeom prst="roundRect">
            <a:avLst/>
          </a:prstGeom>
          <a:solidFill>
            <a:srgbClr val="64DA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Verified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E383FD-D7D8-1042-FC1C-83E9BB18F86D}"/>
              </a:ext>
            </a:extLst>
          </p:cNvPr>
          <p:cNvCxnSpPr/>
          <p:nvPr/>
        </p:nvCxnSpPr>
        <p:spPr>
          <a:xfrm>
            <a:off x="3994474" y="5042345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783043-6400-D520-3E33-59BE441AB7BF}"/>
              </a:ext>
            </a:extLst>
          </p:cNvPr>
          <p:cNvCxnSpPr/>
          <p:nvPr/>
        </p:nvCxnSpPr>
        <p:spPr>
          <a:xfrm>
            <a:off x="7902868" y="5057141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FC86E9-A19B-A803-1067-889A3DB4D1BE}"/>
              </a:ext>
            </a:extLst>
          </p:cNvPr>
          <p:cNvCxnSpPr>
            <a:cxnSpLocks/>
          </p:cNvCxnSpPr>
          <p:nvPr/>
        </p:nvCxnSpPr>
        <p:spPr>
          <a:xfrm>
            <a:off x="5954221" y="5057141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2C1265-D390-563F-3DCD-E72D15A99422}"/>
              </a:ext>
            </a:extLst>
          </p:cNvPr>
          <p:cNvCxnSpPr/>
          <p:nvPr/>
        </p:nvCxnSpPr>
        <p:spPr>
          <a:xfrm>
            <a:off x="9889251" y="5042345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AF0263-59C7-19F2-6276-6C139901C9D5}"/>
              </a:ext>
            </a:extLst>
          </p:cNvPr>
          <p:cNvCxnSpPr>
            <a:cxnSpLocks/>
          </p:cNvCxnSpPr>
          <p:nvPr/>
        </p:nvCxnSpPr>
        <p:spPr>
          <a:xfrm>
            <a:off x="2024371" y="5046784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57A5C5-2C86-91EA-7A35-3C76950C208E}"/>
              </a:ext>
            </a:extLst>
          </p:cNvPr>
          <p:cNvSpPr txBox="1"/>
          <p:nvPr/>
        </p:nvSpPr>
        <p:spPr>
          <a:xfrm>
            <a:off x="834306" y="1864874"/>
            <a:ext cx="11331388" cy="106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spc="30" dirty="0" err="1">
                <a:solidFill>
                  <a:schemeClr val="tx2"/>
                </a:solidFill>
                <a:effectLst/>
                <a:latin typeface="Abad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Strent</a:t>
            </a:r>
            <a:r>
              <a:rPr lang="en-IN" sz="1600" kern="100" spc="30" dirty="0">
                <a:solidFill>
                  <a:schemeClr val="tx2"/>
                </a:solidFill>
                <a:effectLst/>
                <a:latin typeface="Abad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 Pvt Limited (SAPL) recently started offering student hostels in India.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spc="30" dirty="0">
                <a:solidFill>
                  <a:schemeClr val="tx2"/>
                </a:solidFill>
                <a:effectLst/>
                <a:latin typeface="Abad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allow university students and exam aspirants to rent rooms flexibly through their app and website.</a:t>
            </a:r>
            <a:r>
              <a:rPr lang="en-IN" sz="1600" kern="100" dirty="0">
                <a:solidFill>
                  <a:schemeClr val="tx2"/>
                </a:solidFill>
                <a:latin typeface="Abad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spc="30" dirty="0">
                <a:solidFill>
                  <a:schemeClr val="tx2"/>
                </a:solidFill>
                <a:effectLst/>
                <a:latin typeface="Abadi" panose="020F0502020204030204" pitchFamily="34" charset="0"/>
                <a:ea typeface="Calibri" panose="020F0502020204030204" pitchFamily="34" charset="0"/>
              </a:rPr>
              <a:t>Despite </a:t>
            </a:r>
            <a:r>
              <a:rPr lang="en-US" sz="1600" i="0" dirty="0">
                <a:solidFill>
                  <a:schemeClr val="tx2"/>
                </a:solidFill>
                <a:effectLst/>
                <a:latin typeface="Abadi" panose="020F0502020204030204" pitchFamily="34" charset="0"/>
              </a:rPr>
              <a:t>a surge in website visits and app usage, only </a:t>
            </a:r>
            <a:r>
              <a:rPr lang="en-IN" sz="1600" spc="30" dirty="0">
                <a:solidFill>
                  <a:schemeClr val="tx2"/>
                </a:solidFill>
                <a:effectLst/>
                <a:latin typeface="Abadi" panose="020F0502020204030204" pitchFamily="34" charset="0"/>
                <a:ea typeface="Calibri" panose="020F0502020204030204" pitchFamily="34" charset="0"/>
              </a:rPr>
              <a:t>about 13% of them joined SAPL.</a:t>
            </a:r>
            <a:r>
              <a:rPr lang="en-IN" sz="1600" spc="30" dirty="0">
                <a:solidFill>
                  <a:schemeClr val="tx2"/>
                </a:solidFill>
                <a:latin typeface="Abad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A37C9C47-74C7-5299-AC17-226EC12FC225}"/>
              </a:ext>
            </a:extLst>
          </p:cNvPr>
          <p:cNvSpPr/>
          <p:nvPr/>
        </p:nvSpPr>
        <p:spPr>
          <a:xfrm>
            <a:off x="546848" y="1964806"/>
            <a:ext cx="161365" cy="130373"/>
          </a:xfrm>
          <a:prstGeom prst="diamond">
            <a:avLst/>
          </a:prstGeom>
          <a:solidFill>
            <a:srgbClr val="02CE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C52CF00-66AD-0E6F-D38F-F62654520268}"/>
              </a:ext>
            </a:extLst>
          </p:cNvPr>
          <p:cNvSpPr/>
          <p:nvPr/>
        </p:nvSpPr>
        <p:spPr>
          <a:xfrm>
            <a:off x="546848" y="2333166"/>
            <a:ext cx="161365" cy="130373"/>
          </a:xfrm>
          <a:prstGeom prst="diamond">
            <a:avLst/>
          </a:prstGeom>
          <a:solidFill>
            <a:srgbClr val="02CE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03E906E-2B44-6F40-D383-995E3BBD3AB1}"/>
              </a:ext>
            </a:extLst>
          </p:cNvPr>
          <p:cNvSpPr/>
          <p:nvPr/>
        </p:nvSpPr>
        <p:spPr>
          <a:xfrm>
            <a:off x="546848" y="2707589"/>
            <a:ext cx="161365" cy="130373"/>
          </a:xfrm>
          <a:prstGeom prst="diamond">
            <a:avLst/>
          </a:prstGeom>
          <a:solidFill>
            <a:srgbClr val="02CE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63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4C277BE-D1E7-37B5-2C63-41CC257EE7D2}"/>
              </a:ext>
            </a:extLst>
          </p:cNvPr>
          <p:cNvSpPr/>
          <p:nvPr/>
        </p:nvSpPr>
        <p:spPr>
          <a:xfrm>
            <a:off x="2277035" y="3265712"/>
            <a:ext cx="9914965" cy="68480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It suggests that there has been direct communication between the business and the </a:t>
            </a:r>
          </a:p>
          <a:p>
            <a:pPr algn="ctr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potential customer.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B62BA8-F5C2-1913-A65A-0295A1B4F70E}"/>
              </a:ext>
            </a:extLst>
          </p:cNvPr>
          <p:cNvSpPr/>
          <p:nvPr/>
        </p:nvSpPr>
        <p:spPr>
          <a:xfrm>
            <a:off x="2438399" y="4123038"/>
            <a:ext cx="9753601" cy="68307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It includes scheduling visits, conducting the visit, cancelling or rescheduling visits, as well as </a:t>
            </a:r>
          </a:p>
          <a:p>
            <a:pPr algn="ctr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instances where a scheduled visit is missed.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EF9D0F-93AB-FBEE-FCEA-1CAD43B16A3D}"/>
              </a:ext>
            </a:extLst>
          </p:cNvPr>
          <p:cNvSpPr/>
          <p:nvPr/>
        </p:nvSpPr>
        <p:spPr>
          <a:xfrm>
            <a:off x="2277035" y="2408880"/>
            <a:ext cx="9914965" cy="68480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User details like email, mobile, and ID have been successfully verified.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is an important </a:t>
            </a:r>
          </a:p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stage to target genuine leads.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B5A4FF-F735-B842-B403-D3B8A88DE76D}"/>
              </a:ext>
            </a:extLst>
          </p:cNvPr>
          <p:cNvSpPr/>
          <p:nvPr/>
        </p:nvSpPr>
        <p:spPr>
          <a:xfrm>
            <a:off x="1550891" y="5855039"/>
            <a:ext cx="10641109" cy="69924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It includes activities like initiating onboarding, allotting hostel preferences, and ultimately </a:t>
            </a:r>
          </a:p>
          <a:p>
            <a:pPr algn="ctr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shifting the student into the hostel.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AB0474-C34A-C05E-3E7D-B9CE0CC9D807}"/>
              </a:ext>
            </a:extLst>
          </p:cNvPr>
          <p:cNvSpPr/>
          <p:nvPr/>
        </p:nvSpPr>
        <p:spPr>
          <a:xfrm>
            <a:off x="2001368" y="4997285"/>
            <a:ext cx="10190632" cy="68307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It encompasses stages such as initiating the agreement, negotiating terms, sharing the agreement document, receiving signed copies, and handling any requests for edits.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C0B9E8-C3AD-51C3-8CA8-833F2F48DA77}"/>
              </a:ext>
            </a:extLst>
          </p:cNvPr>
          <p:cNvSpPr/>
          <p:nvPr/>
        </p:nvSpPr>
        <p:spPr>
          <a:xfrm>
            <a:off x="2277032" y="1522242"/>
            <a:ext cx="9914965" cy="70340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                                 It signifies a stage where initial user details have been collected but not verified. 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A618B-189C-EBF0-9E20-6DE27112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2373"/>
            <a:ext cx="10515600" cy="8720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Funnel Stages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899B6-3FFB-4286-C751-FF308F138498}"/>
              </a:ext>
            </a:extLst>
          </p:cNvPr>
          <p:cNvSpPr/>
          <p:nvPr/>
        </p:nvSpPr>
        <p:spPr>
          <a:xfrm flipV="1">
            <a:off x="457200" y="959224"/>
            <a:ext cx="1344706" cy="61858"/>
          </a:xfrm>
          <a:prstGeom prst="rect">
            <a:avLst/>
          </a:prstGeom>
          <a:solidFill>
            <a:srgbClr val="02CE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5AF1DEF2-8270-B41A-4BFE-BF41244711AA}"/>
              </a:ext>
            </a:extLst>
          </p:cNvPr>
          <p:cNvSpPr/>
          <p:nvPr/>
        </p:nvSpPr>
        <p:spPr>
          <a:xfrm>
            <a:off x="425819" y="2394856"/>
            <a:ext cx="3151099" cy="699247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Verified</a:t>
            </a:r>
            <a:endParaRPr lang="en-IN" dirty="0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F0F6C8B8-0923-06D4-E6F4-05DE19BC42B9}"/>
              </a:ext>
            </a:extLst>
          </p:cNvPr>
          <p:cNvSpPr/>
          <p:nvPr/>
        </p:nvSpPr>
        <p:spPr>
          <a:xfrm>
            <a:off x="425820" y="3260237"/>
            <a:ext cx="2774580" cy="699247"/>
          </a:xfrm>
          <a:prstGeom prst="homePlate">
            <a:avLst/>
          </a:prstGeom>
          <a:solidFill>
            <a:srgbClr val="F3CD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  <a:endParaRPr lang="en-IN" dirty="0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77DDC586-FA9D-4538-E3FC-32DAA9BA7CDC}"/>
              </a:ext>
            </a:extLst>
          </p:cNvPr>
          <p:cNvSpPr/>
          <p:nvPr/>
        </p:nvSpPr>
        <p:spPr>
          <a:xfrm>
            <a:off x="425821" y="4125618"/>
            <a:ext cx="2407026" cy="6992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Visited</a:t>
            </a:r>
            <a:endParaRPr lang="en-IN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B30B2AFE-AE83-B456-AB68-0AAA01BC55DF}"/>
              </a:ext>
            </a:extLst>
          </p:cNvPr>
          <p:cNvSpPr/>
          <p:nvPr/>
        </p:nvSpPr>
        <p:spPr>
          <a:xfrm>
            <a:off x="425823" y="4990999"/>
            <a:ext cx="1967753" cy="699247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Agreement</a:t>
            </a:r>
            <a:endParaRPr lang="en-IN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CBED1AB0-874B-5C67-A5EB-81B4A2C15A8D}"/>
              </a:ext>
            </a:extLst>
          </p:cNvPr>
          <p:cNvSpPr/>
          <p:nvPr/>
        </p:nvSpPr>
        <p:spPr>
          <a:xfrm>
            <a:off x="425823" y="5855039"/>
            <a:ext cx="1510554" cy="699247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Onboarded</a:t>
            </a:r>
            <a:endParaRPr lang="en-IN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4569760-51BB-AFBF-031B-DA06A5AAF6A8}"/>
              </a:ext>
            </a:extLst>
          </p:cNvPr>
          <p:cNvSpPr/>
          <p:nvPr/>
        </p:nvSpPr>
        <p:spPr>
          <a:xfrm>
            <a:off x="425818" y="1523583"/>
            <a:ext cx="3886206" cy="69924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Verified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6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19A903-3729-F901-2612-10A1E46DA39A}"/>
              </a:ext>
            </a:extLst>
          </p:cNvPr>
          <p:cNvSpPr/>
          <p:nvPr/>
        </p:nvSpPr>
        <p:spPr>
          <a:xfrm>
            <a:off x="307019" y="1481961"/>
            <a:ext cx="1628313" cy="639192"/>
          </a:xfrm>
          <a:prstGeom prst="roundRect">
            <a:avLst/>
          </a:prstGeom>
          <a:solidFill>
            <a:srgbClr val="64DA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Pre-Verified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C8842D-54E0-2755-01B2-F7D465DC6B4C}"/>
              </a:ext>
            </a:extLst>
          </p:cNvPr>
          <p:cNvSpPr/>
          <p:nvPr/>
        </p:nvSpPr>
        <p:spPr>
          <a:xfrm>
            <a:off x="4225033" y="1481961"/>
            <a:ext cx="1628313" cy="639192"/>
          </a:xfrm>
          <a:prstGeom prst="roundRect">
            <a:avLst/>
          </a:prstGeom>
          <a:solidFill>
            <a:srgbClr val="64DA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FDE942-F4D7-3616-CBA0-E1666747D056}"/>
              </a:ext>
            </a:extLst>
          </p:cNvPr>
          <p:cNvSpPr/>
          <p:nvPr/>
        </p:nvSpPr>
        <p:spPr>
          <a:xfrm>
            <a:off x="8143047" y="1481961"/>
            <a:ext cx="1628313" cy="639192"/>
          </a:xfrm>
          <a:prstGeom prst="roundRect">
            <a:avLst/>
          </a:prstGeom>
          <a:solidFill>
            <a:srgbClr val="64DA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Agreement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350D40-871F-ADDE-E21A-E098CE3AB4A6}"/>
              </a:ext>
            </a:extLst>
          </p:cNvPr>
          <p:cNvSpPr/>
          <p:nvPr/>
        </p:nvSpPr>
        <p:spPr>
          <a:xfrm>
            <a:off x="6184040" y="1481961"/>
            <a:ext cx="1628313" cy="639192"/>
          </a:xfrm>
          <a:prstGeom prst="roundRect">
            <a:avLst/>
          </a:prstGeom>
          <a:solidFill>
            <a:srgbClr val="64DA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Visited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F2FCB7-5410-1524-2AFC-9EAB201AE11D}"/>
              </a:ext>
            </a:extLst>
          </p:cNvPr>
          <p:cNvSpPr/>
          <p:nvPr/>
        </p:nvSpPr>
        <p:spPr>
          <a:xfrm>
            <a:off x="10102054" y="1481961"/>
            <a:ext cx="1628313" cy="639192"/>
          </a:xfrm>
          <a:prstGeom prst="roundRect">
            <a:avLst/>
          </a:prstGeom>
          <a:solidFill>
            <a:srgbClr val="64DA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Onboarded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5C727B-D7E1-BC13-B4DA-F79B7F21700E}"/>
              </a:ext>
            </a:extLst>
          </p:cNvPr>
          <p:cNvSpPr/>
          <p:nvPr/>
        </p:nvSpPr>
        <p:spPr>
          <a:xfrm>
            <a:off x="2266026" y="1481961"/>
            <a:ext cx="1628313" cy="639192"/>
          </a:xfrm>
          <a:prstGeom prst="roundRect">
            <a:avLst/>
          </a:prstGeom>
          <a:solidFill>
            <a:srgbClr val="64DA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Verified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6F8051-4249-5FE8-A220-FD851F252448}"/>
              </a:ext>
            </a:extLst>
          </p:cNvPr>
          <p:cNvCxnSpPr>
            <a:cxnSpLocks/>
          </p:cNvCxnSpPr>
          <p:nvPr/>
        </p:nvCxnSpPr>
        <p:spPr>
          <a:xfrm>
            <a:off x="8294572" y="3663073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8223EE-388D-30FB-ABEC-4198CD9E63EF}"/>
              </a:ext>
            </a:extLst>
          </p:cNvPr>
          <p:cNvCxnSpPr/>
          <p:nvPr/>
        </p:nvCxnSpPr>
        <p:spPr>
          <a:xfrm>
            <a:off x="3967579" y="1797118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6590FF-A0AE-9D49-7FF1-57ED3340A22A}"/>
              </a:ext>
            </a:extLst>
          </p:cNvPr>
          <p:cNvCxnSpPr/>
          <p:nvPr/>
        </p:nvCxnSpPr>
        <p:spPr>
          <a:xfrm>
            <a:off x="7875973" y="1811914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C5BD1C-9657-975D-26FC-CCA8F5C0D362}"/>
              </a:ext>
            </a:extLst>
          </p:cNvPr>
          <p:cNvCxnSpPr>
            <a:cxnSpLocks/>
          </p:cNvCxnSpPr>
          <p:nvPr/>
        </p:nvCxnSpPr>
        <p:spPr>
          <a:xfrm>
            <a:off x="5927326" y="1811914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714630-29C6-F552-5CCF-52ADF370CA89}"/>
              </a:ext>
            </a:extLst>
          </p:cNvPr>
          <p:cNvCxnSpPr/>
          <p:nvPr/>
        </p:nvCxnSpPr>
        <p:spPr>
          <a:xfrm>
            <a:off x="9862356" y="1797118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F6B81C-1FAF-6611-6F49-8A483A4DF3AC}"/>
              </a:ext>
            </a:extLst>
          </p:cNvPr>
          <p:cNvCxnSpPr>
            <a:cxnSpLocks/>
          </p:cNvCxnSpPr>
          <p:nvPr/>
        </p:nvCxnSpPr>
        <p:spPr>
          <a:xfrm flipH="1">
            <a:off x="8273769" y="2325263"/>
            <a:ext cx="22934" cy="3204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7078A8-B12D-7D6C-2472-689CD878C478}"/>
              </a:ext>
            </a:extLst>
          </p:cNvPr>
          <p:cNvCxnSpPr>
            <a:cxnSpLocks/>
          </p:cNvCxnSpPr>
          <p:nvPr/>
        </p:nvCxnSpPr>
        <p:spPr>
          <a:xfrm>
            <a:off x="8294572" y="3090365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9383C3-FD21-F7D3-7392-6D1E330A0010}"/>
              </a:ext>
            </a:extLst>
          </p:cNvPr>
          <p:cNvCxnSpPr>
            <a:cxnSpLocks/>
          </p:cNvCxnSpPr>
          <p:nvPr/>
        </p:nvCxnSpPr>
        <p:spPr>
          <a:xfrm>
            <a:off x="8294572" y="2517657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3115E0-DF4C-1726-20D6-88EE4BFA5369}"/>
              </a:ext>
            </a:extLst>
          </p:cNvPr>
          <p:cNvCxnSpPr>
            <a:cxnSpLocks/>
          </p:cNvCxnSpPr>
          <p:nvPr/>
        </p:nvCxnSpPr>
        <p:spPr>
          <a:xfrm>
            <a:off x="8294572" y="4808489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77C247-99C9-73EE-F71C-C65651562B94}"/>
              </a:ext>
            </a:extLst>
          </p:cNvPr>
          <p:cNvCxnSpPr>
            <a:cxnSpLocks/>
          </p:cNvCxnSpPr>
          <p:nvPr/>
        </p:nvCxnSpPr>
        <p:spPr>
          <a:xfrm>
            <a:off x="8294572" y="4235781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C970D6-1AEA-EEB7-1258-C7B18DC3E6D3}"/>
              </a:ext>
            </a:extLst>
          </p:cNvPr>
          <p:cNvCxnSpPr>
            <a:cxnSpLocks/>
          </p:cNvCxnSpPr>
          <p:nvPr/>
        </p:nvCxnSpPr>
        <p:spPr>
          <a:xfrm>
            <a:off x="1997476" y="1801557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284039-294E-3E01-F208-71DE112C4D8F}"/>
              </a:ext>
            </a:extLst>
          </p:cNvPr>
          <p:cNvCxnSpPr>
            <a:cxnSpLocks/>
          </p:cNvCxnSpPr>
          <p:nvPr/>
        </p:nvCxnSpPr>
        <p:spPr>
          <a:xfrm>
            <a:off x="8294572" y="5381198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B9440D-F008-1467-F32B-62D18054B251}"/>
              </a:ext>
            </a:extLst>
          </p:cNvPr>
          <p:cNvSpPr/>
          <p:nvPr/>
        </p:nvSpPr>
        <p:spPr>
          <a:xfrm>
            <a:off x="2725270" y="4100083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Verified_lead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BFDF68-1BFF-1A83-4B47-7A671CBAAF8D}"/>
              </a:ext>
            </a:extLst>
          </p:cNvPr>
          <p:cNvSpPr/>
          <p:nvPr/>
        </p:nvSpPr>
        <p:spPr>
          <a:xfrm>
            <a:off x="2725270" y="3525645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id_proof_approved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F95749-051A-F3C7-512C-6DF9E446125C}"/>
              </a:ext>
            </a:extLst>
          </p:cNvPr>
          <p:cNvSpPr/>
          <p:nvPr/>
        </p:nvSpPr>
        <p:spPr>
          <a:xfrm>
            <a:off x="2725270" y="2951207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otp_verified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4FB86D-8478-5C11-DDB0-C9E51750DA65}"/>
              </a:ext>
            </a:extLst>
          </p:cNvPr>
          <p:cNvSpPr/>
          <p:nvPr/>
        </p:nvSpPr>
        <p:spPr>
          <a:xfrm>
            <a:off x="2725270" y="2420467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email_verified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15E3FC2-9779-1138-0509-67684C843852}"/>
              </a:ext>
            </a:extLst>
          </p:cNvPr>
          <p:cNvSpPr txBox="1">
            <a:spLocks/>
          </p:cNvSpPr>
          <p:nvPr/>
        </p:nvSpPr>
        <p:spPr>
          <a:xfrm>
            <a:off x="382697" y="482368"/>
            <a:ext cx="10515600" cy="8720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Process Flow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F62B9-186E-A920-A63F-CDE64B4C3D66}"/>
              </a:ext>
            </a:extLst>
          </p:cNvPr>
          <p:cNvSpPr/>
          <p:nvPr/>
        </p:nvSpPr>
        <p:spPr>
          <a:xfrm flipV="1">
            <a:off x="448822" y="887441"/>
            <a:ext cx="1344706" cy="61858"/>
          </a:xfrm>
          <a:prstGeom prst="rect">
            <a:avLst/>
          </a:prstGeom>
          <a:solidFill>
            <a:srgbClr val="02CE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5A8C68-AFA8-553D-521B-9D8AF522F435}"/>
              </a:ext>
            </a:extLst>
          </p:cNvPr>
          <p:cNvCxnSpPr>
            <a:cxnSpLocks/>
          </p:cNvCxnSpPr>
          <p:nvPr/>
        </p:nvCxnSpPr>
        <p:spPr>
          <a:xfrm>
            <a:off x="414596" y="3716864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2FAFB2-7FB9-1D78-ED44-0D58CFC5221D}"/>
              </a:ext>
            </a:extLst>
          </p:cNvPr>
          <p:cNvCxnSpPr>
            <a:cxnSpLocks/>
          </p:cNvCxnSpPr>
          <p:nvPr/>
        </p:nvCxnSpPr>
        <p:spPr>
          <a:xfrm flipH="1">
            <a:off x="391662" y="2391835"/>
            <a:ext cx="22934" cy="3204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1945DD-FFD1-0CBC-F1A0-3A9662401239}"/>
              </a:ext>
            </a:extLst>
          </p:cNvPr>
          <p:cNvCxnSpPr>
            <a:cxnSpLocks/>
          </p:cNvCxnSpPr>
          <p:nvPr/>
        </p:nvCxnSpPr>
        <p:spPr>
          <a:xfrm>
            <a:off x="414596" y="3144156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CA41BD-F9B3-1BFE-2EE7-321E3EF2FCA7}"/>
              </a:ext>
            </a:extLst>
          </p:cNvPr>
          <p:cNvCxnSpPr>
            <a:cxnSpLocks/>
          </p:cNvCxnSpPr>
          <p:nvPr/>
        </p:nvCxnSpPr>
        <p:spPr>
          <a:xfrm>
            <a:off x="414596" y="2571448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186270-9080-8EF3-4394-71D2B2C57BE3}"/>
              </a:ext>
            </a:extLst>
          </p:cNvPr>
          <p:cNvCxnSpPr>
            <a:cxnSpLocks/>
          </p:cNvCxnSpPr>
          <p:nvPr/>
        </p:nvCxnSpPr>
        <p:spPr>
          <a:xfrm>
            <a:off x="414596" y="4862280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6F6ED3-D361-9859-43A6-675A37543545}"/>
              </a:ext>
            </a:extLst>
          </p:cNvPr>
          <p:cNvCxnSpPr>
            <a:cxnSpLocks/>
          </p:cNvCxnSpPr>
          <p:nvPr/>
        </p:nvCxnSpPr>
        <p:spPr>
          <a:xfrm>
            <a:off x="414596" y="4289572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93EC17-79AE-17A8-669C-86F68DF70DE6}"/>
              </a:ext>
            </a:extLst>
          </p:cNvPr>
          <p:cNvCxnSpPr>
            <a:cxnSpLocks/>
          </p:cNvCxnSpPr>
          <p:nvPr/>
        </p:nvCxnSpPr>
        <p:spPr>
          <a:xfrm>
            <a:off x="414596" y="5434989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99B5857-710D-645D-E39D-750BD232B757}"/>
              </a:ext>
            </a:extLst>
          </p:cNvPr>
          <p:cNvSpPr/>
          <p:nvPr/>
        </p:nvSpPr>
        <p:spPr>
          <a:xfrm>
            <a:off x="681318" y="4135943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Id_proof_updated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94798A-BCFE-358B-B8A4-C06B8668690E}"/>
              </a:ext>
            </a:extLst>
          </p:cNvPr>
          <p:cNvSpPr/>
          <p:nvPr/>
        </p:nvSpPr>
        <p:spPr>
          <a:xfrm>
            <a:off x="681318" y="4694957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hostel_preference_updated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5CC471-6F60-D2DD-824D-EA0FFB49C39A}"/>
              </a:ext>
            </a:extLst>
          </p:cNvPr>
          <p:cNvSpPr/>
          <p:nvPr/>
        </p:nvSpPr>
        <p:spPr>
          <a:xfrm>
            <a:off x="681318" y="5282595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Police_verification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B77A3F-78F4-AA39-3CE6-9E357E404A78}"/>
              </a:ext>
            </a:extLst>
          </p:cNvPr>
          <p:cNvSpPr/>
          <p:nvPr/>
        </p:nvSpPr>
        <p:spPr>
          <a:xfrm>
            <a:off x="681318" y="3561505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email_updated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E7369D-BF74-4FC6-20DD-012643067A84}"/>
              </a:ext>
            </a:extLst>
          </p:cNvPr>
          <p:cNvSpPr/>
          <p:nvPr/>
        </p:nvSpPr>
        <p:spPr>
          <a:xfrm>
            <a:off x="681318" y="2978102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mobile</a:t>
            </a:r>
            <a:r>
              <a:rPr lang="en-US" sz="1200" dirty="0" err="1">
                <a:solidFill>
                  <a:schemeClr val="tx1"/>
                </a:solidFill>
              </a:rPr>
              <a:t>_</a:t>
            </a:r>
            <a:r>
              <a:rPr lang="en-US" sz="1000" dirty="0" err="1">
                <a:solidFill>
                  <a:schemeClr val="tx1"/>
                </a:solidFill>
              </a:rPr>
              <a:t>updated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69B5B6-6FDB-CB7B-AB43-FB46F97FD3EE}"/>
              </a:ext>
            </a:extLst>
          </p:cNvPr>
          <p:cNvSpPr/>
          <p:nvPr/>
        </p:nvSpPr>
        <p:spPr>
          <a:xfrm>
            <a:off x="681318" y="2420467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signup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6E2A91-E7AA-07A8-7C5F-E9D8554745ED}"/>
              </a:ext>
            </a:extLst>
          </p:cNvPr>
          <p:cNvCxnSpPr>
            <a:cxnSpLocks/>
          </p:cNvCxnSpPr>
          <p:nvPr/>
        </p:nvCxnSpPr>
        <p:spPr>
          <a:xfrm>
            <a:off x="2422689" y="3689964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A98C9F-8C7F-0922-187F-737406176C2E}"/>
              </a:ext>
            </a:extLst>
          </p:cNvPr>
          <p:cNvCxnSpPr>
            <a:cxnSpLocks/>
          </p:cNvCxnSpPr>
          <p:nvPr/>
        </p:nvCxnSpPr>
        <p:spPr>
          <a:xfrm>
            <a:off x="2422689" y="3117256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6DF029-C461-7CB7-FA14-F734AFE23743}"/>
              </a:ext>
            </a:extLst>
          </p:cNvPr>
          <p:cNvCxnSpPr>
            <a:cxnSpLocks/>
          </p:cNvCxnSpPr>
          <p:nvPr/>
        </p:nvCxnSpPr>
        <p:spPr>
          <a:xfrm>
            <a:off x="2422689" y="2544548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C00719-A2B9-D1ED-1863-47593283E421}"/>
              </a:ext>
            </a:extLst>
          </p:cNvPr>
          <p:cNvCxnSpPr>
            <a:cxnSpLocks/>
          </p:cNvCxnSpPr>
          <p:nvPr/>
        </p:nvCxnSpPr>
        <p:spPr>
          <a:xfrm>
            <a:off x="2422689" y="4262672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0025892-B7AA-7DA1-C82D-6051DA87279B}"/>
              </a:ext>
            </a:extLst>
          </p:cNvPr>
          <p:cNvSpPr/>
          <p:nvPr/>
        </p:nvSpPr>
        <p:spPr>
          <a:xfrm>
            <a:off x="8668874" y="4091117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Agreement_signed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76BE91-B2DC-4C63-F486-B7D92EF7B972}"/>
              </a:ext>
            </a:extLst>
          </p:cNvPr>
          <p:cNvSpPr/>
          <p:nvPr/>
        </p:nvSpPr>
        <p:spPr>
          <a:xfrm>
            <a:off x="8668874" y="4650131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Agreement_edit_request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26A761-E48B-EA92-3955-20BADF53B714}"/>
              </a:ext>
            </a:extLst>
          </p:cNvPr>
          <p:cNvSpPr/>
          <p:nvPr/>
        </p:nvSpPr>
        <p:spPr>
          <a:xfrm>
            <a:off x="8668874" y="5210874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Payment_received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5EE1B2-1DB3-1C03-9309-B8A509315394}"/>
              </a:ext>
            </a:extLst>
          </p:cNvPr>
          <p:cNvSpPr/>
          <p:nvPr/>
        </p:nvSpPr>
        <p:spPr>
          <a:xfrm>
            <a:off x="8668874" y="3516679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Agreement_shared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1AFF7DD-274E-13F1-90E2-41B3846B479C}"/>
              </a:ext>
            </a:extLst>
          </p:cNvPr>
          <p:cNvSpPr/>
          <p:nvPr/>
        </p:nvSpPr>
        <p:spPr>
          <a:xfrm>
            <a:off x="8668874" y="2942241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negotiation_stage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85ABA0-99A8-378C-26F3-3E30E516D5B9}"/>
              </a:ext>
            </a:extLst>
          </p:cNvPr>
          <p:cNvSpPr/>
          <p:nvPr/>
        </p:nvSpPr>
        <p:spPr>
          <a:xfrm>
            <a:off x="8668874" y="2411501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agreement_initiated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C827BF4-A776-2686-7AB5-B9ED3847EFAF}"/>
              </a:ext>
            </a:extLst>
          </p:cNvPr>
          <p:cNvCxnSpPr>
            <a:cxnSpLocks/>
          </p:cNvCxnSpPr>
          <p:nvPr/>
        </p:nvCxnSpPr>
        <p:spPr>
          <a:xfrm>
            <a:off x="10230944" y="3636182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3F502A-E0F0-F341-8F45-8ACA66A1C57F}"/>
              </a:ext>
            </a:extLst>
          </p:cNvPr>
          <p:cNvCxnSpPr>
            <a:cxnSpLocks/>
          </p:cNvCxnSpPr>
          <p:nvPr/>
        </p:nvCxnSpPr>
        <p:spPr>
          <a:xfrm flipH="1">
            <a:off x="10218337" y="2311153"/>
            <a:ext cx="12607" cy="155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14610D-6B5E-EF19-D4D7-D3D4105B212A}"/>
              </a:ext>
            </a:extLst>
          </p:cNvPr>
          <p:cNvCxnSpPr>
            <a:cxnSpLocks/>
          </p:cNvCxnSpPr>
          <p:nvPr/>
        </p:nvCxnSpPr>
        <p:spPr>
          <a:xfrm>
            <a:off x="10230944" y="3063474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2601B17-0D3E-C99D-EA11-1A0FBC72E7EF}"/>
              </a:ext>
            </a:extLst>
          </p:cNvPr>
          <p:cNvCxnSpPr>
            <a:cxnSpLocks/>
          </p:cNvCxnSpPr>
          <p:nvPr/>
        </p:nvCxnSpPr>
        <p:spPr>
          <a:xfrm>
            <a:off x="10230944" y="2490766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827CFF8-2F47-ABE8-5A2A-37A9D465BFBC}"/>
              </a:ext>
            </a:extLst>
          </p:cNvPr>
          <p:cNvSpPr/>
          <p:nvPr/>
        </p:nvSpPr>
        <p:spPr>
          <a:xfrm>
            <a:off x="10560419" y="3507718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student_shifted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05C0C9-A7D6-036E-B344-6DE58A1DB42B}"/>
              </a:ext>
            </a:extLst>
          </p:cNvPr>
          <p:cNvSpPr/>
          <p:nvPr/>
        </p:nvSpPr>
        <p:spPr>
          <a:xfrm>
            <a:off x="10560419" y="2933280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hostel_preference_alloted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C1E808-B309-8B36-0FCB-C134B46C57A3}"/>
              </a:ext>
            </a:extLst>
          </p:cNvPr>
          <p:cNvSpPr/>
          <p:nvPr/>
        </p:nvSpPr>
        <p:spPr>
          <a:xfrm>
            <a:off x="10560419" y="2402540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onboarding_initiated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05127E5-DBCE-A8A4-E15D-5387E8208649}"/>
              </a:ext>
            </a:extLst>
          </p:cNvPr>
          <p:cNvCxnSpPr>
            <a:cxnSpLocks/>
          </p:cNvCxnSpPr>
          <p:nvPr/>
        </p:nvCxnSpPr>
        <p:spPr>
          <a:xfrm>
            <a:off x="4323212" y="2355980"/>
            <a:ext cx="0" cy="981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E446F7-DEA0-4E9B-01C8-44BA3DDFF3B6}"/>
              </a:ext>
            </a:extLst>
          </p:cNvPr>
          <p:cNvCxnSpPr>
            <a:cxnSpLocks/>
          </p:cNvCxnSpPr>
          <p:nvPr/>
        </p:nvCxnSpPr>
        <p:spPr>
          <a:xfrm>
            <a:off x="4323212" y="3108301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614673-1847-42FF-193F-1E25439BF392}"/>
              </a:ext>
            </a:extLst>
          </p:cNvPr>
          <p:cNvCxnSpPr>
            <a:cxnSpLocks/>
          </p:cNvCxnSpPr>
          <p:nvPr/>
        </p:nvCxnSpPr>
        <p:spPr>
          <a:xfrm>
            <a:off x="4323212" y="2535593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90326CA-E54F-7E13-DBD6-BED80213A978}"/>
              </a:ext>
            </a:extLst>
          </p:cNvPr>
          <p:cNvSpPr/>
          <p:nvPr/>
        </p:nvSpPr>
        <p:spPr>
          <a:xfrm>
            <a:off x="4589934" y="2978107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connected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6C706C2-0049-EC42-28FA-33F3FA727572}"/>
              </a:ext>
            </a:extLst>
          </p:cNvPr>
          <p:cNvSpPr/>
          <p:nvPr/>
        </p:nvSpPr>
        <p:spPr>
          <a:xfrm>
            <a:off x="4589934" y="2447367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call_pending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9F93C0D-6F29-2A49-CDA9-F0552F6CBE85}"/>
              </a:ext>
            </a:extLst>
          </p:cNvPr>
          <p:cNvCxnSpPr>
            <a:cxnSpLocks/>
          </p:cNvCxnSpPr>
          <p:nvPr/>
        </p:nvCxnSpPr>
        <p:spPr>
          <a:xfrm>
            <a:off x="6277518" y="3672043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C9AE37-4A2E-E954-DD4E-A80396CFBE1A}"/>
              </a:ext>
            </a:extLst>
          </p:cNvPr>
          <p:cNvCxnSpPr>
            <a:cxnSpLocks/>
          </p:cNvCxnSpPr>
          <p:nvPr/>
        </p:nvCxnSpPr>
        <p:spPr>
          <a:xfrm flipH="1">
            <a:off x="6263755" y="2347014"/>
            <a:ext cx="13763" cy="2724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209FC0D-FA73-E807-C6E6-3ECD90CF7311}"/>
              </a:ext>
            </a:extLst>
          </p:cNvPr>
          <p:cNvCxnSpPr>
            <a:cxnSpLocks/>
          </p:cNvCxnSpPr>
          <p:nvPr/>
        </p:nvCxnSpPr>
        <p:spPr>
          <a:xfrm>
            <a:off x="6277518" y="3099335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D2F3C2D-6694-238C-E1F6-7241C9DB253C}"/>
              </a:ext>
            </a:extLst>
          </p:cNvPr>
          <p:cNvCxnSpPr>
            <a:cxnSpLocks/>
          </p:cNvCxnSpPr>
          <p:nvPr/>
        </p:nvCxnSpPr>
        <p:spPr>
          <a:xfrm>
            <a:off x="6277518" y="2526627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276C3E8-628F-1E0B-EF2C-9822860431BA}"/>
              </a:ext>
            </a:extLst>
          </p:cNvPr>
          <p:cNvCxnSpPr>
            <a:cxnSpLocks/>
          </p:cNvCxnSpPr>
          <p:nvPr/>
        </p:nvCxnSpPr>
        <p:spPr>
          <a:xfrm>
            <a:off x="6277518" y="4817459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B046C5-CD21-6482-0DB0-F5B5EEB8FFB2}"/>
              </a:ext>
            </a:extLst>
          </p:cNvPr>
          <p:cNvCxnSpPr>
            <a:cxnSpLocks/>
          </p:cNvCxnSpPr>
          <p:nvPr/>
        </p:nvCxnSpPr>
        <p:spPr>
          <a:xfrm>
            <a:off x="6277518" y="4244751"/>
            <a:ext cx="19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E2461C0-8EF2-A2E4-BE01-9BCD91F0B107}"/>
              </a:ext>
            </a:extLst>
          </p:cNvPr>
          <p:cNvSpPr/>
          <p:nvPr/>
        </p:nvSpPr>
        <p:spPr>
          <a:xfrm>
            <a:off x="6544240" y="4118017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Visit_rescheduled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2D9ECB-CA27-5F71-6571-C39B8357273D}"/>
              </a:ext>
            </a:extLst>
          </p:cNvPr>
          <p:cNvSpPr/>
          <p:nvPr/>
        </p:nvSpPr>
        <p:spPr>
          <a:xfrm>
            <a:off x="6544240" y="4677031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Visit_missed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9A67C9D-D8E4-0150-2461-48DC278DDCF7}"/>
              </a:ext>
            </a:extLst>
          </p:cNvPr>
          <p:cNvSpPr/>
          <p:nvPr/>
        </p:nvSpPr>
        <p:spPr>
          <a:xfrm>
            <a:off x="6544240" y="3543579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Visit_done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7AF3A79-0B66-0076-9663-05C8BD4E2550}"/>
              </a:ext>
            </a:extLst>
          </p:cNvPr>
          <p:cNvSpPr/>
          <p:nvPr/>
        </p:nvSpPr>
        <p:spPr>
          <a:xfrm>
            <a:off x="6544240" y="2969141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Visit_cancelled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3AAD668-B836-5B2C-D41E-50B1EF059365}"/>
              </a:ext>
            </a:extLst>
          </p:cNvPr>
          <p:cNvSpPr/>
          <p:nvPr/>
        </p:nvSpPr>
        <p:spPr>
          <a:xfrm>
            <a:off x="6544240" y="2438401"/>
            <a:ext cx="1177292" cy="304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Visit_scheduled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3A069E9-3CAF-A408-410C-9583329DE815}"/>
              </a:ext>
            </a:extLst>
          </p:cNvPr>
          <p:cNvCxnSpPr>
            <a:cxnSpLocks/>
          </p:cNvCxnSpPr>
          <p:nvPr/>
        </p:nvCxnSpPr>
        <p:spPr>
          <a:xfrm>
            <a:off x="2413730" y="2391832"/>
            <a:ext cx="0" cy="2075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9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308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Abadi</vt:lpstr>
      <vt:lpstr>Arial</vt:lpstr>
      <vt:lpstr>Arial Rounded MT Bold</vt:lpstr>
      <vt:lpstr>Calibri</vt:lpstr>
      <vt:lpstr>Calibri Light</vt:lpstr>
      <vt:lpstr>Söhne</vt:lpstr>
      <vt:lpstr>Office Theme</vt:lpstr>
      <vt:lpstr>SALES FUNNEL PROCESS MAP</vt:lpstr>
      <vt:lpstr>Funnel Stages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Sukhmani Arora</dc:creator>
  <cp:lastModifiedBy>Sukhmani Arora</cp:lastModifiedBy>
  <cp:revision>3</cp:revision>
  <dcterms:created xsi:type="dcterms:W3CDTF">2023-11-03T04:23:00Z</dcterms:created>
  <dcterms:modified xsi:type="dcterms:W3CDTF">2023-11-03T09:57:07Z</dcterms:modified>
</cp:coreProperties>
</file>