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1"/>
  </p:notesMasterIdLst>
  <p:sldIdLst>
    <p:sldId id="530" r:id="rId2"/>
    <p:sldId id="256" r:id="rId3"/>
    <p:sldId id="531" r:id="rId4"/>
    <p:sldId id="532" r:id="rId5"/>
    <p:sldId id="533" r:id="rId6"/>
    <p:sldId id="534" r:id="rId7"/>
    <p:sldId id="535" r:id="rId8"/>
    <p:sldId id="536" r:id="rId9"/>
    <p:sldId id="537" r:id="rId10"/>
    <p:sldId id="538" r:id="rId11"/>
    <p:sldId id="539" r:id="rId12"/>
    <p:sldId id="540" r:id="rId13"/>
    <p:sldId id="541" r:id="rId14"/>
    <p:sldId id="542" r:id="rId15"/>
    <p:sldId id="543" r:id="rId16"/>
    <p:sldId id="544" r:id="rId17"/>
    <p:sldId id="546" r:id="rId18"/>
    <p:sldId id="547" r:id="rId19"/>
    <p:sldId id="548" r:id="rId20"/>
    <p:sldId id="549" r:id="rId21"/>
    <p:sldId id="550" r:id="rId22"/>
    <p:sldId id="551" r:id="rId23"/>
    <p:sldId id="552" r:id="rId24"/>
    <p:sldId id="553" r:id="rId25"/>
    <p:sldId id="554" r:id="rId26"/>
    <p:sldId id="558" r:id="rId27"/>
    <p:sldId id="559" r:id="rId28"/>
    <p:sldId id="560" r:id="rId29"/>
    <p:sldId id="561" r:id="rId30"/>
    <p:sldId id="562" r:id="rId31"/>
    <p:sldId id="563" r:id="rId32"/>
    <p:sldId id="564" r:id="rId33"/>
    <p:sldId id="565" r:id="rId34"/>
    <p:sldId id="566" r:id="rId35"/>
    <p:sldId id="567" r:id="rId36"/>
    <p:sldId id="568" r:id="rId37"/>
    <p:sldId id="569" r:id="rId38"/>
    <p:sldId id="570" r:id="rId39"/>
    <p:sldId id="571" r:id="rId40"/>
    <p:sldId id="572" r:id="rId41"/>
    <p:sldId id="573" r:id="rId42"/>
    <p:sldId id="575" r:id="rId43"/>
    <p:sldId id="576" r:id="rId44"/>
    <p:sldId id="577" r:id="rId45"/>
    <p:sldId id="578" r:id="rId46"/>
    <p:sldId id="579" r:id="rId47"/>
    <p:sldId id="580" r:id="rId48"/>
    <p:sldId id="581" r:id="rId49"/>
    <p:sldId id="582" r:id="rId50"/>
    <p:sldId id="583" r:id="rId51"/>
    <p:sldId id="584" r:id="rId52"/>
    <p:sldId id="585" r:id="rId53"/>
    <p:sldId id="586" r:id="rId54"/>
    <p:sldId id="587" r:id="rId55"/>
    <p:sldId id="588" r:id="rId56"/>
    <p:sldId id="589" r:id="rId57"/>
    <p:sldId id="590" r:id="rId58"/>
    <p:sldId id="591" r:id="rId59"/>
    <p:sldId id="592" r:id="rId60"/>
    <p:sldId id="593" r:id="rId61"/>
    <p:sldId id="594" r:id="rId62"/>
    <p:sldId id="596" r:id="rId63"/>
    <p:sldId id="597" r:id="rId64"/>
    <p:sldId id="599" r:id="rId65"/>
    <p:sldId id="600" r:id="rId66"/>
    <p:sldId id="618" r:id="rId67"/>
    <p:sldId id="619" r:id="rId68"/>
    <p:sldId id="602" r:id="rId69"/>
    <p:sldId id="603" r:id="rId70"/>
    <p:sldId id="604" r:id="rId71"/>
    <p:sldId id="606" r:id="rId72"/>
    <p:sldId id="608" r:id="rId73"/>
    <p:sldId id="607" r:id="rId74"/>
    <p:sldId id="614" r:id="rId75"/>
    <p:sldId id="613" r:id="rId76"/>
    <p:sldId id="615" r:id="rId77"/>
    <p:sldId id="616" r:id="rId78"/>
    <p:sldId id="617" r:id="rId79"/>
    <p:sldId id="609" r:id="rId80"/>
  </p:sldIdLst>
  <p:sldSz cx="12192000" cy="6858000"/>
  <p:notesSz cx="6858000" cy="9144000"/>
  <p:custDataLst>
    <p:tags r:id="rId8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8576"/>
    <a:srgbClr val="FFFFFF"/>
    <a:srgbClr val="ED4213"/>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95" autoAdjust="0"/>
    <p:restoredTop sz="89884" autoAdjust="0"/>
  </p:normalViewPr>
  <p:slideViewPr>
    <p:cSldViewPr snapToGrid="0">
      <p:cViewPr varScale="1">
        <p:scale>
          <a:sx n="106" d="100"/>
          <a:sy n="106" d="100"/>
        </p:scale>
        <p:origin x="464" y="84"/>
      </p:cViewPr>
      <p:guideLst/>
    </p:cSldViewPr>
  </p:slideViewPr>
  <p:outlineViewPr>
    <p:cViewPr>
      <p:scale>
        <a:sx n="33" d="100"/>
        <a:sy n="33" d="100"/>
      </p:scale>
      <p:origin x="0" y="0"/>
    </p:cViewPr>
  </p:outlin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81FB84-6355-9F49-936A-17A0DBC9D4EB}" type="datetimeFigureOut">
              <a:rPr lang="en-US" smtClean="0"/>
              <a:t>12/31/2023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D8A714-4CA9-A540-9D52-48C42B22B6A4}" type="slidenum">
              <a:rPr lang="en-US" smtClean="0"/>
              <a:t>‹#›</a:t>
            </a:fld>
            <a:endParaRPr lang="en-US"/>
          </a:p>
        </p:txBody>
      </p:sp>
    </p:spTree>
    <p:extLst>
      <p:ext uri="{BB962C8B-B14F-4D97-AF65-F5344CB8AC3E}">
        <p14:creationId xmlns:p14="http://schemas.microsoft.com/office/powerpoint/2010/main" val="2642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D8A714-4CA9-A540-9D52-48C42B22B6A4}" type="slidenum">
              <a:rPr lang="en-US" smtClean="0"/>
              <a:t>1</a:t>
            </a:fld>
            <a:endParaRPr lang="en-US"/>
          </a:p>
        </p:txBody>
      </p:sp>
    </p:spTree>
    <p:extLst>
      <p:ext uri="{BB962C8B-B14F-4D97-AF65-F5344CB8AC3E}">
        <p14:creationId xmlns:p14="http://schemas.microsoft.com/office/powerpoint/2010/main" val="1883267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78529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74842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25288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42369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65308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587910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01297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26363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2869287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69796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24138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546206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444956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270545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95115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564261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286966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466893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528655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80765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762396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399625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931247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150922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103491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371425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521414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721588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409766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744855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34720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870869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690383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265469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225694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235611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348158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522588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864067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324780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073810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67840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706829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033421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847688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5088116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85186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455769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2499123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5761563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2868772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3218989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98185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19142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7879573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489623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1416841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4529657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6697664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3951312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6454833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9632415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923509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24709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954832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3746206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518964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6613404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6299784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6520645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3282502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382315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7196696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1902117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58892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09750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4A414DBE-3827-5437-36DE-DE4D013AAB62}"/>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76803" name="Rectangle 2">
            <a:extLst>
              <a:ext uri="{FF2B5EF4-FFF2-40B4-BE49-F238E27FC236}">
                <a16:creationId xmlns:a16="http://schemas.microsoft.com/office/drawing/2014/main" id="{EDFA3ACD-0E90-90BC-BFAA-F41C00C663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76879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a:xfrm>
            <a:off x="0" y="0"/>
            <a:ext cx="12192000" cy="588116"/>
          </a:xfrm>
        </p:spPr>
        <p:txBody>
          <a:bodyPr/>
          <a:lstStyle/>
          <a:p>
            <a:r>
              <a:rPr lang="en-US" dirty="0"/>
              <a:t>Click to edit Master title style</a:t>
            </a: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21">
            <a:extLst>
              <a:ext uri="{FF2B5EF4-FFF2-40B4-BE49-F238E27FC236}">
                <a16:creationId xmlns:a16="http://schemas.microsoft.com/office/drawing/2014/main" id="{A475DC80-DE16-3803-AC88-6895629BD4AF}"/>
              </a:ext>
            </a:extLst>
          </p:cNvPr>
          <p:cNvSpPr>
            <a:spLocks noGrp="1" noChangeArrowheads="1"/>
          </p:cNvSpPr>
          <p:nvPr>
            <p:ph type="sldNum" idx="10"/>
          </p:nvPr>
        </p:nvSpPr>
        <p:spPr>
          <a:ln/>
        </p:spPr>
        <p:txBody>
          <a:bodyPr/>
          <a:lstStyle>
            <a:lvl1pPr>
              <a:defRPr/>
            </a:lvl1pPr>
          </a:lstStyle>
          <a:p>
            <a:fld id="{3DB669B1-F147-4777-A2E7-D12E9B92692E}" type="slidenum">
              <a:rPr lang="en-US" altLang="en-US"/>
              <a:pPr/>
              <a:t>‹#›</a:t>
            </a:fld>
            <a:endParaRPr lang="en-US" altLang="en-US"/>
          </a:p>
        </p:txBody>
      </p:sp>
    </p:spTree>
    <p:extLst>
      <p:ext uri="{BB962C8B-B14F-4D97-AF65-F5344CB8AC3E}">
        <p14:creationId xmlns:p14="http://schemas.microsoft.com/office/powerpoint/2010/main" val="23726713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523665"/>
          </a:xfrm>
          <a:prstGeom prst="rect">
            <a:avLst/>
          </a:prstGeom>
        </p:spPr>
        <p:txBody>
          <a:bodyPr vert="horz" lIns="91440" tIns="45720" rIns="91440" bIns="45720" rtlCol="0" anchor="ctr">
            <a:noAutofit/>
          </a:bodyPr>
          <a:lstStyle/>
          <a:p>
            <a:r>
              <a:rPr lang="en-US" dirty="0"/>
              <a:t>Click to edit Master title style</a:t>
            </a:r>
          </a:p>
        </p:txBody>
      </p:sp>
    </p:spTree>
  </p:cSld>
  <p:clrMap bg1="dk1" tx1="lt1" bg2="dk2" tx2="lt2" accent1="accent1" accent2="accent2" accent3="accent3" accent4="accent4" accent5="accent5" accent6="accent6" hlink="hlink" folHlink="folHlink"/>
  <p:sldLayoutIdLst>
    <p:sldLayoutId id="2147483650" r:id="rId1"/>
    <p:sldLayoutId id="2147483651" r:id="rId2"/>
  </p:sldLayoutIdLst>
  <p:transition spd="slow">
    <p:push dir="u"/>
  </p:transition>
  <p:hf sldNum="0" hdr="0" ftr="0" dt="0"/>
  <p:txStyles>
    <p:titleStyle>
      <a:lvl1pPr algn="l" defTabSz="914400" rtl="0" eaLnBrk="1" latinLnBrk="0" hangingPunct="1">
        <a:lnSpc>
          <a:spcPct val="90000"/>
        </a:lnSpc>
        <a:spcBef>
          <a:spcPct val="0"/>
        </a:spcBef>
        <a:buNone/>
        <a:defRPr sz="2400" b="0" kern="1200">
          <a:solidFill>
            <a:srgbClr val="FFC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3018849"/>
            <a:ext cx="11207262" cy="923330"/>
          </a:xfrm>
          <a:prstGeom prst="rect">
            <a:avLst/>
          </a:prstGeom>
          <a:noFill/>
        </p:spPr>
        <p:txBody>
          <a:bodyPr wrap="square" rtlCol="0">
            <a:spAutoFit/>
          </a:bodyPr>
          <a:lstStyle/>
          <a:p>
            <a:pPr algn="ctr"/>
            <a:r>
              <a:rPr lang="en-US" sz="5400" dirty="0">
                <a:solidFill>
                  <a:srgbClr val="FFC000"/>
                </a:solidFill>
              </a:rPr>
              <a:t>Introduction to Set Theory</a:t>
            </a:r>
            <a:endParaRPr lang="en-US" sz="54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4529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46">
            <a:extLst>
              <a:ext uri="{FF2B5EF4-FFF2-40B4-BE49-F238E27FC236}">
                <a16:creationId xmlns:a16="http://schemas.microsoft.com/office/drawing/2014/main" id="{EF96E4D9-B7C1-7C0E-5525-26A7B5F7CA7F}"/>
              </a:ext>
            </a:extLst>
          </p:cNvPr>
          <p:cNvSpPr txBox="1">
            <a:spLocks noChangeArrowheads="1"/>
          </p:cNvSpPr>
          <p:nvPr/>
        </p:nvSpPr>
        <p:spPr bwMode="auto">
          <a:xfrm>
            <a:off x="8839200" y="2514601"/>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Verdana" panose="020B0604030504040204" pitchFamily="34" charset="0"/>
                <a:cs typeface="Arial" panose="020B0604020202020204" pitchFamily="34" charset="0"/>
              </a:defRPr>
            </a:lvl1pPr>
            <a:lvl2pPr marL="742950" indent="-285750" eaLnBrk="0" hangingPunct="0">
              <a:defRPr>
                <a:solidFill>
                  <a:schemeClr val="bg1"/>
                </a:solidFill>
                <a:latin typeface="Verdana" panose="020B0604030504040204" pitchFamily="34" charset="0"/>
                <a:cs typeface="Arial" panose="020B0604020202020204" pitchFamily="34" charset="0"/>
              </a:defRPr>
            </a:lvl2pPr>
            <a:lvl3pPr marL="1143000" indent="-228600" eaLnBrk="0" hangingPunct="0">
              <a:defRPr>
                <a:solidFill>
                  <a:schemeClr val="bg1"/>
                </a:solidFill>
                <a:latin typeface="Verdana" panose="020B0604030504040204" pitchFamily="34" charset="0"/>
                <a:cs typeface="Arial" panose="020B0604020202020204" pitchFamily="34" charset="0"/>
              </a:defRPr>
            </a:lvl3pPr>
            <a:lvl4pPr marL="1600200" indent="-228600" eaLnBrk="0" hangingPunct="0">
              <a:defRPr>
                <a:solidFill>
                  <a:schemeClr val="bg1"/>
                </a:solidFill>
                <a:latin typeface="Verdana" panose="020B0604030504040204" pitchFamily="34" charset="0"/>
                <a:cs typeface="Arial" panose="020B0604020202020204" pitchFamily="34" charset="0"/>
              </a:defRPr>
            </a:lvl4pPr>
            <a:lvl5pPr marL="2057400" indent="-228600" eaLnBrk="0" hangingPunct="0">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Domains</a:t>
            </a:r>
            <a:endParaRPr lang="en-US" sz="2400" dirty="0">
              <a:solidFill>
                <a:srgbClr val="FFC000"/>
              </a:solidFill>
              <a:latin typeface="Arial" panose="020B0604020202020204" pitchFamily="34" charset="0"/>
              <a:cs typeface="Arial" panose="020B0604020202020204" pitchFamily="34" charset="0"/>
            </a:endParaRPr>
          </a:p>
        </p:txBody>
      </p:sp>
      <p:sp>
        <p:nvSpPr>
          <p:cNvPr id="3" name="Text Box 2">
            <a:extLst>
              <a:ext uri="{FF2B5EF4-FFF2-40B4-BE49-F238E27FC236}">
                <a16:creationId xmlns:a16="http://schemas.microsoft.com/office/drawing/2014/main" id="{C4BF5107-13F5-B997-3B4D-CF7A60B1FDBF}"/>
              </a:ext>
            </a:extLst>
          </p:cNvPr>
          <p:cNvSpPr txBox="1">
            <a:spLocks noChangeArrowheads="1"/>
          </p:cNvSpPr>
          <p:nvPr/>
        </p:nvSpPr>
        <p:spPr bwMode="auto">
          <a:xfrm>
            <a:off x="0" y="652346"/>
            <a:ext cx="12268200" cy="2949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450"/>
              </a:spcBef>
              <a:buClr>
                <a:srgbClr val="EEC85E"/>
              </a:buClr>
              <a:buSzPct val="70000"/>
            </a:pPr>
            <a:r>
              <a:rPr lang="en-US" altLang="en-US" dirty="0">
                <a:solidFill>
                  <a:srgbClr val="EAEAEA"/>
                </a:solidFill>
                <a:latin typeface="+mn-lt"/>
              </a:rPr>
              <a:t>Customers-Schema=(website, first-name, last-name)</a:t>
            </a:r>
            <a:r>
              <a:rPr lang="ar-SA" altLang="en-US" dirty="0">
                <a:solidFill>
                  <a:srgbClr val="EAEAEA"/>
                </a:solidFill>
                <a:latin typeface="+mn-lt"/>
              </a:rPr>
              <a:t>‏</a:t>
            </a:r>
            <a:endParaRPr lang="en-US" altLang="en-US" dirty="0">
              <a:solidFill>
                <a:srgbClr val="EAEAEA"/>
              </a:solidFill>
              <a:latin typeface="+mn-lt"/>
            </a:endParaRPr>
          </a:p>
          <a:p>
            <a:pPr eaLnBrk="1" hangingPunct="1">
              <a:spcBef>
                <a:spcPts val="450"/>
              </a:spcBef>
              <a:buClr>
                <a:srgbClr val="EEC85E"/>
              </a:buClr>
              <a:buSzPct val="70000"/>
            </a:pPr>
            <a:r>
              <a:rPr lang="en-US" altLang="en-US" dirty="0">
                <a:solidFill>
                  <a:srgbClr val="EAEAEA"/>
                </a:solidFill>
                <a:latin typeface="+mn-lt"/>
              </a:rPr>
              <a:t>Websites-Schema=(website, organization, first-year, category)</a:t>
            </a:r>
            <a:r>
              <a:rPr lang="ar-SA" altLang="en-US" dirty="0">
                <a:solidFill>
                  <a:srgbClr val="EAEAEA"/>
                </a:solidFill>
                <a:latin typeface="+mn-lt"/>
              </a:rPr>
              <a:t>‏</a:t>
            </a:r>
            <a:endParaRPr lang="en-US" altLang="en-US" dirty="0">
              <a:solidFill>
                <a:srgbClr val="EAEAEA"/>
              </a:solidFill>
              <a:latin typeface="+mn-lt"/>
            </a:endParaRPr>
          </a:p>
          <a:p>
            <a:pPr eaLnBrk="1" hangingPunct="1">
              <a:spcBef>
                <a:spcPts val="450"/>
              </a:spcBef>
              <a:buClr>
                <a:srgbClr val="EEC85E"/>
              </a:buClr>
              <a:buSzPct val="70000"/>
            </a:pPr>
            <a:endParaRPr lang="en-US" altLang="en-US" dirty="0">
              <a:solidFill>
                <a:srgbClr val="EAEAEA"/>
              </a:solidFill>
              <a:latin typeface="+mn-lt"/>
            </a:endParaRPr>
          </a:p>
          <a:p>
            <a:pPr eaLnBrk="1" hangingPunct="1">
              <a:spcBef>
                <a:spcPts val="450"/>
              </a:spcBef>
              <a:buClr>
                <a:srgbClr val="EEC85E"/>
              </a:buClr>
              <a:buSzPct val="70000"/>
            </a:pPr>
            <a:r>
              <a:rPr lang="en-US" altLang="en-US" dirty="0">
                <a:solidFill>
                  <a:srgbClr val="EAEAEA"/>
                </a:solidFill>
                <a:latin typeface="+mn-lt"/>
              </a:rPr>
              <a:t>vs</a:t>
            </a:r>
          </a:p>
          <a:p>
            <a:pPr eaLnBrk="1" hangingPunct="1">
              <a:spcBef>
                <a:spcPts val="400"/>
              </a:spcBef>
              <a:buClr>
                <a:srgbClr val="EEC85E"/>
              </a:buClr>
              <a:buSzPct val="70000"/>
            </a:pPr>
            <a:endParaRPr lang="en-US" altLang="en-US" dirty="0">
              <a:solidFill>
                <a:srgbClr val="EAEAEA"/>
              </a:solidFill>
              <a:latin typeface="+mn-lt"/>
            </a:endParaRPr>
          </a:p>
          <a:p>
            <a:pPr eaLnBrk="1" hangingPunct="1">
              <a:spcBef>
                <a:spcPts val="400"/>
              </a:spcBef>
              <a:buClr>
                <a:srgbClr val="EEC85E"/>
              </a:buClr>
              <a:buSzPct val="70000"/>
            </a:pPr>
            <a:r>
              <a:rPr lang="en-US" altLang="en-US" dirty="0" err="1">
                <a:solidFill>
                  <a:srgbClr val="EAEAEA"/>
                </a:solidFill>
                <a:latin typeface="+mn-lt"/>
              </a:rPr>
              <a:t>WebsiteCustomers</a:t>
            </a:r>
            <a:r>
              <a:rPr lang="en-US" altLang="en-US" dirty="0">
                <a:solidFill>
                  <a:srgbClr val="EAEAEA"/>
                </a:solidFill>
                <a:latin typeface="+mn-lt"/>
              </a:rPr>
              <a:t>(website, organization, first-year, category, first-name, last-name)</a:t>
            </a:r>
            <a:r>
              <a:rPr lang="ar-SA" altLang="en-US" dirty="0">
                <a:solidFill>
                  <a:srgbClr val="EAEAEA"/>
                </a:solidFill>
                <a:latin typeface="+mn-lt"/>
              </a:rPr>
              <a:t>‏</a:t>
            </a:r>
            <a:endParaRPr lang="en-US" altLang="en-US" dirty="0">
              <a:solidFill>
                <a:srgbClr val="EAEAEA"/>
              </a:solidFill>
              <a:latin typeface="+mn-lt"/>
            </a:endParaRPr>
          </a:p>
          <a:p>
            <a:pPr eaLnBrk="1" hangingPunct="1">
              <a:spcBef>
                <a:spcPts val="400"/>
              </a:spcBef>
              <a:buClr>
                <a:srgbClr val="EEC85E"/>
              </a:buClr>
              <a:buSzPct val="70000"/>
            </a:pPr>
            <a:endParaRPr lang="en-US" altLang="en-US" dirty="0">
              <a:solidFill>
                <a:srgbClr val="EAEAEA"/>
              </a:solidFill>
              <a:latin typeface="+mn-lt"/>
            </a:endParaRPr>
          </a:p>
          <a:p>
            <a:pPr eaLnBrk="1" hangingPunct="1">
              <a:spcBef>
                <a:spcPts val="400"/>
              </a:spcBef>
              <a:buClr>
                <a:srgbClr val="EEC85E"/>
              </a:buClr>
              <a:buSzPct val="70000"/>
            </a:pPr>
            <a:r>
              <a:rPr lang="en-US" altLang="en-US" dirty="0">
                <a:solidFill>
                  <a:srgbClr val="EAEAEA"/>
                </a:solidFill>
                <a:latin typeface="+mn-lt"/>
              </a:rPr>
              <a:t>Which set(s) of relations is preferred?</a:t>
            </a:r>
          </a:p>
          <a:p>
            <a:pPr eaLnBrk="1" hangingPunct="1">
              <a:spcBef>
                <a:spcPts val="400"/>
              </a:spcBef>
              <a:buClr>
                <a:srgbClr val="EEC85E"/>
              </a:buClr>
              <a:buSzPct val="70000"/>
            </a:pPr>
            <a:endParaRPr lang="en-US" altLang="en-US" sz="1600" dirty="0">
              <a:solidFill>
                <a:srgbClr val="EAEAEA"/>
              </a:solidFill>
              <a:latin typeface="+mn-lt"/>
            </a:endParaRPr>
          </a:p>
          <a:p>
            <a:pPr eaLnBrk="1" hangingPunct="1">
              <a:spcBef>
                <a:spcPts val="450"/>
              </a:spcBef>
              <a:buClr>
                <a:srgbClr val="EEC85E"/>
              </a:buClr>
              <a:buSzPct val="70000"/>
            </a:pPr>
            <a:endParaRPr lang="en-US" altLang="en-US" sz="1600" dirty="0">
              <a:solidFill>
                <a:srgbClr val="EAEAEA"/>
              </a:solidFill>
              <a:latin typeface="+mn-lt"/>
            </a:endParaRPr>
          </a:p>
        </p:txBody>
      </p:sp>
    </p:spTree>
    <p:extLst>
      <p:ext uri="{BB962C8B-B14F-4D97-AF65-F5344CB8AC3E}">
        <p14:creationId xmlns:p14="http://schemas.microsoft.com/office/powerpoint/2010/main" val="143766367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46">
            <a:extLst>
              <a:ext uri="{FF2B5EF4-FFF2-40B4-BE49-F238E27FC236}">
                <a16:creationId xmlns:a16="http://schemas.microsoft.com/office/drawing/2014/main" id="{EF96E4D9-B7C1-7C0E-5525-26A7B5F7CA7F}"/>
              </a:ext>
            </a:extLst>
          </p:cNvPr>
          <p:cNvSpPr txBox="1">
            <a:spLocks noChangeArrowheads="1"/>
          </p:cNvSpPr>
          <p:nvPr/>
        </p:nvSpPr>
        <p:spPr bwMode="auto">
          <a:xfrm>
            <a:off x="8839200" y="2514601"/>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Verdana" panose="020B0604030504040204" pitchFamily="34" charset="0"/>
                <a:cs typeface="Arial" panose="020B0604020202020204" pitchFamily="34" charset="0"/>
              </a:defRPr>
            </a:lvl1pPr>
            <a:lvl2pPr marL="742950" indent="-285750" eaLnBrk="0" hangingPunct="0">
              <a:defRPr>
                <a:solidFill>
                  <a:schemeClr val="bg1"/>
                </a:solidFill>
                <a:latin typeface="Verdana" panose="020B0604030504040204" pitchFamily="34" charset="0"/>
                <a:cs typeface="Arial" panose="020B0604020202020204" pitchFamily="34" charset="0"/>
              </a:defRPr>
            </a:lvl2pPr>
            <a:lvl3pPr marL="1143000" indent="-228600" eaLnBrk="0" hangingPunct="0">
              <a:defRPr>
                <a:solidFill>
                  <a:schemeClr val="bg1"/>
                </a:solidFill>
                <a:latin typeface="Verdana" panose="020B0604030504040204" pitchFamily="34" charset="0"/>
                <a:cs typeface="Arial" panose="020B0604020202020204" pitchFamily="34" charset="0"/>
              </a:defRPr>
            </a:lvl3pPr>
            <a:lvl4pPr marL="1600200" indent="-228600" eaLnBrk="0" hangingPunct="0">
              <a:defRPr>
                <a:solidFill>
                  <a:schemeClr val="bg1"/>
                </a:solidFill>
                <a:latin typeface="Verdana" panose="020B0604030504040204" pitchFamily="34" charset="0"/>
                <a:cs typeface="Arial" panose="020B0604020202020204" pitchFamily="34" charset="0"/>
              </a:defRPr>
            </a:lvl4pPr>
            <a:lvl5pPr marL="2057400" indent="-228600" eaLnBrk="0" hangingPunct="0">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Domains</a:t>
            </a:r>
            <a:endParaRPr lang="en-US" sz="2400" dirty="0">
              <a:solidFill>
                <a:srgbClr val="FFC000"/>
              </a:solidFill>
              <a:latin typeface="Arial" panose="020B0604020202020204" pitchFamily="34" charset="0"/>
              <a:cs typeface="Arial" panose="020B0604020202020204" pitchFamily="34" charset="0"/>
            </a:endParaRPr>
          </a:p>
        </p:txBody>
      </p:sp>
      <p:sp>
        <p:nvSpPr>
          <p:cNvPr id="3" name="Text Box 2">
            <a:extLst>
              <a:ext uri="{FF2B5EF4-FFF2-40B4-BE49-F238E27FC236}">
                <a16:creationId xmlns:a16="http://schemas.microsoft.com/office/drawing/2014/main" id="{C4BF5107-13F5-B997-3B4D-CF7A60B1FDBF}"/>
              </a:ext>
            </a:extLst>
          </p:cNvPr>
          <p:cNvSpPr txBox="1">
            <a:spLocks noChangeArrowheads="1"/>
          </p:cNvSpPr>
          <p:nvPr/>
        </p:nvSpPr>
        <p:spPr bwMode="auto">
          <a:xfrm>
            <a:off x="0" y="652346"/>
            <a:ext cx="12268200" cy="2949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450"/>
              </a:spcBef>
              <a:buClr>
                <a:srgbClr val="EEC85E"/>
              </a:buClr>
              <a:buSzPct val="70000"/>
            </a:pPr>
            <a:r>
              <a:rPr lang="en-US" altLang="en-US" dirty="0">
                <a:solidFill>
                  <a:srgbClr val="EAEAEA"/>
                </a:solidFill>
                <a:latin typeface="+mn-lt"/>
              </a:rPr>
              <a:t>If you thought:</a:t>
            </a:r>
          </a:p>
          <a:p>
            <a:pPr eaLnBrk="1" hangingPunct="1">
              <a:spcBef>
                <a:spcPts val="400"/>
              </a:spcBef>
              <a:buClr>
                <a:srgbClr val="EEC85E"/>
              </a:buClr>
              <a:buSzPct val="70000"/>
            </a:pPr>
            <a:r>
              <a:rPr lang="en-US" altLang="en-US" dirty="0" err="1">
                <a:solidFill>
                  <a:srgbClr val="EAEAEA"/>
                </a:solidFill>
                <a:latin typeface="+mn-lt"/>
              </a:rPr>
              <a:t>WebsiteCustomers</a:t>
            </a:r>
            <a:r>
              <a:rPr lang="en-US" altLang="en-US" dirty="0">
                <a:solidFill>
                  <a:srgbClr val="EAEAEA"/>
                </a:solidFill>
                <a:latin typeface="+mn-lt"/>
              </a:rPr>
              <a:t>(website, organization, first-year, category, first-name, last-name)</a:t>
            </a:r>
            <a:r>
              <a:rPr lang="ar-SA" altLang="en-US" dirty="0">
                <a:solidFill>
                  <a:srgbClr val="EAEAEA"/>
                </a:solidFill>
                <a:latin typeface="+mn-lt"/>
              </a:rPr>
              <a:t>‏</a:t>
            </a:r>
            <a:endParaRPr lang="en-US" altLang="en-US" dirty="0">
              <a:solidFill>
                <a:srgbClr val="EAEAEA"/>
              </a:solidFill>
              <a:latin typeface="+mn-lt"/>
            </a:endParaRPr>
          </a:p>
          <a:p>
            <a:pPr eaLnBrk="1" hangingPunct="1">
              <a:spcBef>
                <a:spcPts val="400"/>
              </a:spcBef>
              <a:buClr>
                <a:srgbClr val="EEC85E"/>
              </a:buClr>
              <a:buSzPct val="70000"/>
            </a:pPr>
            <a:endParaRPr lang="en-US" altLang="en-US" dirty="0">
              <a:solidFill>
                <a:srgbClr val="EAEAEA"/>
              </a:solidFill>
              <a:latin typeface="+mn-lt"/>
            </a:endParaRPr>
          </a:p>
          <a:p>
            <a:pPr eaLnBrk="1" hangingPunct="1">
              <a:spcBef>
                <a:spcPts val="400"/>
              </a:spcBef>
              <a:buClr>
                <a:srgbClr val="EEC85E"/>
              </a:buClr>
              <a:buSzPct val="70000"/>
            </a:pPr>
            <a:r>
              <a:rPr lang="en-US" altLang="en-US" dirty="0">
                <a:solidFill>
                  <a:srgbClr val="EAEAEA"/>
                </a:solidFill>
                <a:latin typeface="+mn-lt"/>
              </a:rPr>
              <a:t>The issue redundant data and lots of null values.</a:t>
            </a:r>
          </a:p>
          <a:p>
            <a:pPr eaLnBrk="1" hangingPunct="1">
              <a:spcBef>
                <a:spcPts val="400"/>
              </a:spcBef>
              <a:buClr>
                <a:srgbClr val="EEC85E"/>
              </a:buClr>
              <a:buSzPct val="70000"/>
            </a:pPr>
            <a:endParaRPr lang="en-US" altLang="en-US" sz="1600" dirty="0">
              <a:solidFill>
                <a:srgbClr val="EAEAEA"/>
              </a:solidFill>
              <a:latin typeface="+mn-lt"/>
            </a:endParaRPr>
          </a:p>
          <a:p>
            <a:pPr eaLnBrk="1" hangingPunct="1">
              <a:spcBef>
                <a:spcPts val="450"/>
              </a:spcBef>
              <a:buClr>
                <a:srgbClr val="EEC85E"/>
              </a:buClr>
              <a:buSzPct val="70000"/>
            </a:pPr>
            <a:endParaRPr lang="en-US" altLang="en-US" sz="1600" dirty="0">
              <a:solidFill>
                <a:srgbClr val="EAEAEA"/>
              </a:solidFill>
              <a:latin typeface="+mn-lt"/>
            </a:endParaRPr>
          </a:p>
        </p:txBody>
      </p:sp>
      <p:graphicFrame>
        <p:nvGraphicFramePr>
          <p:cNvPr id="3087" name="Table 3086">
            <a:extLst>
              <a:ext uri="{FF2B5EF4-FFF2-40B4-BE49-F238E27FC236}">
                <a16:creationId xmlns:a16="http://schemas.microsoft.com/office/drawing/2014/main" id="{B96DAA54-A57B-190E-C1DE-6C258DE60026}"/>
              </a:ext>
            </a:extLst>
          </p:cNvPr>
          <p:cNvGraphicFramePr>
            <a:graphicFrameLocks noGrp="1"/>
          </p:cNvGraphicFramePr>
          <p:nvPr>
            <p:extLst>
              <p:ext uri="{D42A27DB-BD31-4B8C-83A1-F6EECF244321}">
                <p14:modId xmlns:p14="http://schemas.microsoft.com/office/powerpoint/2010/main" val="74867856"/>
              </p:ext>
            </p:extLst>
          </p:nvPr>
        </p:nvGraphicFramePr>
        <p:xfrm>
          <a:off x="0" y="2003730"/>
          <a:ext cx="10580742" cy="3708400"/>
        </p:xfrm>
        <a:graphic>
          <a:graphicData uri="http://schemas.openxmlformats.org/drawingml/2006/table">
            <a:tbl>
              <a:tblPr firstRow="1" bandRow="1">
                <a:tableStyleId>{93296810-A885-4BE3-A3E7-6D5BEEA58F35}</a:tableStyleId>
              </a:tblPr>
              <a:tblGrid>
                <a:gridCol w="2973388">
                  <a:extLst>
                    <a:ext uri="{9D8B030D-6E8A-4147-A177-3AD203B41FA5}">
                      <a16:colId xmlns:a16="http://schemas.microsoft.com/office/drawing/2014/main" val="3686988871"/>
                    </a:ext>
                  </a:extLst>
                </a:gridCol>
                <a:gridCol w="2152968">
                  <a:extLst>
                    <a:ext uri="{9D8B030D-6E8A-4147-A177-3AD203B41FA5}">
                      <a16:colId xmlns:a16="http://schemas.microsoft.com/office/drawing/2014/main" val="1169727021"/>
                    </a:ext>
                  </a:extLst>
                </a:gridCol>
                <a:gridCol w="1315742">
                  <a:extLst>
                    <a:ext uri="{9D8B030D-6E8A-4147-A177-3AD203B41FA5}">
                      <a16:colId xmlns:a16="http://schemas.microsoft.com/office/drawing/2014/main" val="4057728315"/>
                    </a:ext>
                  </a:extLst>
                </a:gridCol>
                <a:gridCol w="1449705">
                  <a:extLst>
                    <a:ext uri="{9D8B030D-6E8A-4147-A177-3AD203B41FA5}">
                      <a16:colId xmlns:a16="http://schemas.microsoft.com/office/drawing/2014/main" val="448476106"/>
                    </a:ext>
                  </a:extLst>
                </a:gridCol>
                <a:gridCol w="1400492">
                  <a:extLst>
                    <a:ext uri="{9D8B030D-6E8A-4147-A177-3AD203B41FA5}">
                      <a16:colId xmlns:a16="http://schemas.microsoft.com/office/drawing/2014/main" val="3174458492"/>
                    </a:ext>
                  </a:extLst>
                </a:gridCol>
                <a:gridCol w="1288447">
                  <a:extLst>
                    <a:ext uri="{9D8B030D-6E8A-4147-A177-3AD203B41FA5}">
                      <a16:colId xmlns:a16="http://schemas.microsoft.com/office/drawing/2014/main" val="3711171146"/>
                    </a:ext>
                  </a:extLst>
                </a:gridCol>
              </a:tblGrid>
              <a:tr h="370840">
                <a:tc gridSpan="6">
                  <a:txBody>
                    <a:bodyPr/>
                    <a:lstStyle/>
                    <a:p>
                      <a:pPr algn="ctr"/>
                      <a:r>
                        <a:rPr lang="en-US" dirty="0" err="1"/>
                        <a:t>WebsiteCustomers</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342407559"/>
                  </a:ext>
                </a:extLst>
              </a:tr>
              <a:tr h="370840">
                <a:tc>
                  <a:txBody>
                    <a:bodyPr/>
                    <a:lstStyle/>
                    <a:p>
                      <a:r>
                        <a:rPr lang="en-US" b="1" dirty="0"/>
                        <a:t>website</a:t>
                      </a:r>
                    </a:p>
                  </a:txBody>
                  <a:tcPr/>
                </a:tc>
                <a:tc>
                  <a:txBody>
                    <a:bodyPr/>
                    <a:lstStyle/>
                    <a:p>
                      <a:r>
                        <a:rPr lang="en-US" b="1" dirty="0"/>
                        <a:t>organization</a:t>
                      </a:r>
                    </a:p>
                  </a:txBody>
                  <a:tcPr/>
                </a:tc>
                <a:tc>
                  <a:txBody>
                    <a:bodyPr/>
                    <a:lstStyle/>
                    <a:p>
                      <a:r>
                        <a:rPr lang="en-US" b="1" dirty="0"/>
                        <a:t>first-year</a:t>
                      </a:r>
                    </a:p>
                  </a:txBody>
                  <a:tcPr/>
                </a:tc>
                <a:tc>
                  <a:txBody>
                    <a:bodyPr/>
                    <a:lstStyle/>
                    <a:p>
                      <a:r>
                        <a:rPr lang="en-US" b="1" dirty="0"/>
                        <a:t>category</a:t>
                      </a:r>
                    </a:p>
                  </a:txBody>
                  <a:tcPr/>
                </a:tc>
                <a:tc>
                  <a:txBody>
                    <a:bodyPr/>
                    <a:lstStyle/>
                    <a:p>
                      <a:r>
                        <a:rPr lang="en-US" b="1" dirty="0"/>
                        <a:t>first-name</a:t>
                      </a:r>
                    </a:p>
                  </a:txBody>
                  <a:tcPr/>
                </a:tc>
                <a:tc>
                  <a:txBody>
                    <a:bodyPr/>
                    <a:lstStyle/>
                    <a:p>
                      <a:r>
                        <a:rPr lang="en-US" b="1" dirty="0"/>
                        <a:t>last-name</a:t>
                      </a:r>
                    </a:p>
                  </a:txBody>
                  <a:tcPr/>
                </a:tc>
                <a:extLst>
                  <a:ext uri="{0D108BD9-81ED-4DB2-BD59-A6C34878D82A}">
                    <a16:rowId xmlns:a16="http://schemas.microsoft.com/office/drawing/2014/main" val="1423851555"/>
                  </a:ext>
                </a:extLst>
              </a:tr>
              <a:tr h="370840">
                <a:tc>
                  <a:txBody>
                    <a:bodyPr/>
                    <a:lstStyle/>
                    <a:p>
                      <a:r>
                        <a:rPr lang="en-US" dirty="0"/>
                        <a:t>www.zojjed.com</a:t>
                      </a:r>
                    </a:p>
                  </a:txBody>
                  <a:tcPr/>
                </a:tc>
                <a:tc>
                  <a:txBody>
                    <a:bodyPr/>
                    <a:lstStyle/>
                    <a:p>
                      <a:r>
                        <a:rPr lang="en-US" dirty="0"/>
                        <a:t>Walking Promotions</a:t>
                      </a:r>
                    </a:p>
                  </a:txBody>
                  <a:tcPr/>
                </a:tc>
                <a:tc>
                  <a:txBody>
                    <a:bodyPr/>
                    <a:lstStyle/>
                    <a:p>
                      <a:r>
                        <a:rPr lang="en-US" dirty="0"/>
                        <a:t>2006</a:t>
                      </a:r>
                    </a:p>
                  </a:txBody>
                  <a:tcPr/>
                </a:tc>
                <a:tc>
                  <a:txBody>
                    <a:bodyPr/>
                    <a:lstStyle/>
                    <a:p>
                      <a:r>
                        <a:rPr lang="en-US" dirty="0"/>
                        <a:t>Fiction</a:t>
                      </a:r>
                    </a:p>
                  </a:txBody>
                  <a:tcPr/>
                </a:tc>
                <a:tc>
                  <a:txBody>
                    <a:bodyPr/>
                    <a:lstStyle/>
                    <a:p>
                      <a:r>
                        <a:rPr lang="en-US" dirty="0"/>
                        <a:t>Derek</a:t>
                      </a:r>
                    </a:p>
                  </a:txBody>
                  <a:tcPr/>
                </a:tc>
                <a:tc>
                  <a:txBody>
                    <a:bodyPr/>
                    <a:lstStyle/>
                    <a:p>
                      <a:r>
                        <a:rPr lang="en-US" dirty="0"/>
                        <a:t>Jeter</a:t>
                      </a:r>
                    </a:p>
                  </a:txBody>
                  <a:tcPr/>
                </a:tc>
                <a:extLst>
                  <a:ext uri="{0D108BD9-81ED-4DB2-BD59-A6C34878D82A}">
                    <a16:rowId xmlns:a16="http://schemas.microsoft.com/office/drawing/2014/main" val="3713922756"/>
                  </a:ext>
                </a:extLst>
              </a:tr>
              <a:tr h="370840">
                <a:tc>
                  <a:txBody>
                    <a:bodyPr/>
                    <a:lstStyle/>
                    <a:p>
                      <a:r>
                        <a:rPr lang="en-US" dirty="0"/>
                        <a:t>www.racewalk.com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Walking Promotions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1995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Health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Ryan</a:t>
                      </a:r>
                    </a:p>
                  </a:txBody>
                  <a:tcPr/>
                </a:tc>
                <a:tc>
                  <a:txBody>
                    <a:bodyPr/>
                    <a:lstStyle/>
                    <a:p>
                      <a:r>
                        <a:rPr lang="en-US" dirty="0"/>
                        <a:t>Howard</a:t>
                      </a:r>
                    </a:p>
                  </a:txBody>
                  <a:tcPr/>
                </a:tc>
                <a:extLst>
                  <a:ext uri="{0D108BD9-81ED-4DB2-BD59-A6C34878D82A}">
                    <a16:rowId xmlns:a16="http://schemas.microsoft.com/office/drawing/2014/main" val="594578732"/>
                  </a:ext>
                </a:extLst>
              </a:tr>
              <a:tr h="370840">
                <a:tc>
                  <a:txBody>
                    <a:bodyPr/>
                    <a:lstStyle/>
                    <a:p>
                      <a:r>
                        <a:rPr lang="en-US" dirty="0"/>
                        <a:t>www.greattreks.com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Walking Promotions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2006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Travel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t>
                      </a:r>
                    </a:p>
                  </a:txBody>
                  <a:tcPr/>
                </a:tc>
                <a:tc>
                  <a:txBody>
                    <a:bodyPr/>
                    <a:lstStyle/>
                    <a:p>
                      <a:r>
                        <a:rPr lang="en-US" dirty="0"/>
                        <a:t>null</a:t>
                      </a:r>
                    </a:p>
                  </a:txBody>
                  <a:tcPr/>
                </a:tc>
                <a:extLst>
                  <a:ext uri="{0D108BD9-81ED-4DB2-BD59-A6C34878D82A}">
                    <a16:rowId xmlns:a16="http://schemas.microsoft.com/office/drawing/2014/main" val="3336783192"/>
                  </a:ext>
                </a:extLst>
              </a:tr>
              <a:tr h="370840">
                <a:tc>
                  <a:txBody>
                    <a:bodyPr/>
                    <a:lstStyle/>
                    <a:p>
                      <a:r>
                        <a:rPr lang="en-US" dirty="0"/>
                        <a:t>www.twofeetgallery.com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Walking Promotions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2004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Photographs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t>
                      </a:r>
                    </a:p>
                  </a:txBody>
                  <a:tcPr/>
                </a:tc>
                <a:tc>
                  <a:txBody>
                    <a:bodyPr/>
                    <a:lstStyle/>
                    <a:p>
                      <a:r>
                        <a:rPr lang="en-US" dirty="0"/>
                        <a:t>null</a:t>
                      </a:r>
                    </a:p>
                  </a:txBody>
                  <a:tcPr/>
                </a:tc>
                <a:extLst>
                  <a:ext uri="{0D108BD9-81ED-4DB2-BD59-A6C34878D82A}">
                    <a16:rowId xmlns:a16="http://schemas.microsoft.com/office/drawing/2014/main" val="1760932954"/>
                  </a:ext>
                </a:extLst>
              </a:tr>
              <a:tr h="370840">
                <a:tc>
                  <a:txBody>
                    <a:bodyPr/>
                    <a:lstStyle/>
                    <a:p>
                      <a:r>
                        <a:rPr lang="en-US" dirty="0"/>
                        <a:t>www.walkinghealthy.com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Walking Promotions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2002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Health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t>
                      </a:r>
                    </a:p>
                  </a:txBody>
                  <a:tcPr/>
                </a:tc>
                <a:tc>
                  <a:txBody>
                    <a:bodyPr/>
                    <a:lstStyle/>
                    <a:p>
                      <a:r>
                        <a:rPr lang="en-US" dirty="0"/>
                        <a:t>null</a:t>
                      </a:r>
                    </a:p>
                  </a:txBody>
                  <a:tcPr/>
                </a:tc>
                <a:extLst>
                  <a:ext uri="{0D108BD9-81ED-4DB2-BD59-A6C34878D82A}">
                    <a16:rowId xmlns:a16="http://schemas.microsoft.com/office/drawing/2014/main" val="41886792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www.zojjed.com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Walking Promotions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2006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Ryan</a:t>
                      </a:r>
                    </a:p>
                  </a:txBody>
                  <a:tcPr/>
                </a:tc>
                <a:tc>
                  <a:txBody>
                    <a:bodyPr/>
                    <a:lstStyle/>
                    <a:p>
                      <a:r>
                        <a:rPr lang="en-US" dirty="0"/>
                        <a:t>Howard</a:t>
                      </a:r>
                    </a:p>
                  </a:txBody>
                  <a:tcPr/>
                </a:tc>
                <a:extLst>
                  <a:ext uri="{0D108BD9-81ED-4DB2-BD59-A6C34878D82A}">
                    <a16:rowId xmlns:a16="http://schemas.microsoft.com/office/drawing/2014/main" val="3241511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www.zojjed.com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Walking Promotions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2006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Chase</a:t>
                      </a:r>
                    </a:p>
                  </a:txBody>
                  <a:tcPr/>
                </a:tc>
                <a:tc>
                  <a:txBody>
                    <a:bodyPr/>
                    <a:lstStyle/>
                    <a:p>
                      <a:r>
                        <a:rPr lang="en-US" dirty="0" err="1"/>
                        <a:t>Utle</a:t>
                      </a:r>
                      <a:endParaRPr lang="en-US" dirty="0"/>
                    </a:p>
                  </a:txBody>
                  <a:tcPr/>
                </a:tc>
                <a:extLst>
                  <a:ext uri="{0D108BD9-81ED-4DB2-BD59-A6C34878D82A}">
                    <a16:rowId xmlns:a16="http://schemas.microsoft.com/office/drawing/2014/main" val="7596010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www.cs.drexel.edu/~jsalvage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Drexel University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2005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Education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Jeremy</a:t>
                      </a:r>
                    </a:p>
                  </a:txBody>
                  <a:tcPr/>
                </a:tc>
                <a:tc>
                  <a:txBody>
                    <a:bodyPr/>
                    <a:lstStyle/>
                    <a:p>
                      <a:r>
                        <a:rPr lang="en-US" dirty="0"/>
                        <a:t>Johnson</a:t>
                      </a:r>
                    </a:p>
                  </a:txBody>
                  <a:tcPr/>
                </a:tc>
                <a:extLst>
                  <a:ext uri="{0D108BD9-81ED-4DB2-BD59-A6C34878D82A}">
                    <a16:rowId xmlns:a16="http://schemas.microsoft.com/office/drawing/2014/main" val="2320041299"/>
                  </a:ext>
                </a:extLst>
              </a:tr>
            </a:tbl>
          </a:graphicData>
        </a:graphic>
      </p:graphicFrame>
    </p:spTree>
    <p:extLst>
      <p:ext uri="{BB962C8B-B14F-4D97-AF65-F5344CB8AC3E}">
        <p14:creationId xmlns:p14="http://schemas.microsoft.com/office/powerpoint/2010/main" val="192908974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46">
            <a:extLst>
              <a:ext uri="{FF2B5EF4-FFF2-40B4-BE49-F238E27FC236}">
                <a16:creationId xmlns:a16="http://schemas.microsoft.com/office/drawing/2014/main" id="{EF96E4D9-B7C1-7C0E-5525-26A7B5F7CA7F}"/>
              </a:ext>
            </a:extLst>
          </p:cNvPr>
          <p:cNvSpPr txBox="1">
            <a:spLocks noChangeArrowheads="1"/>
          </p:cNvSpPr>
          <p:nvPr/>
        </p:nvSpPr>
        <p:spPr bwMode="auto">
          <a:xfrm>
            <a:off x="8839200" y="2514601"/>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Verdana" panose="020B0604030504040204" pitchFamily="34" charset="0"/>
                <a:cs typeface="Arial" panose="020B0604020202020204" pitchFamily="34" charset="0"/>
              </a:defRPr>
            </a:lvl1pPr>
            <a:lvl2pPr marL="742950" indent="-285750" eaLnBrk="0" hangingPunct="0">
              <a:defRPr>
                <a:solidFill>
                  <a:schemeClr val="bg1"/>
                </a:solidFill>
                <a:latin typeface="Verdana" panose="020B0604030504040204" pitchFamily="34" charset="0"/>
                <a:cs typeface="Arial" panose="020B0604020202020204" pitchFamily="34" charset="0"/>
              </a:defRPr>
            </a:lvl2pPr>
            <a:lvl3pPr marL="1143000" indent="-228600" eaLnBrk="0" hangingPunct="0">
              <a:defRPr>
                <a:solidFill>
                  <a:schemeClr val="bg1"/>
                </a:solidFill>
                <a:latin typeface="Verdana" panose="020B0604030504040204" pitchFamily="34" charset="0"/>
                <a:cs typeface="Arial" panose="020B0604020202020204" pitchFamily="34" charset="0"/>
              </a:defRPr>
            </a:lvl3pPr>
            <a:lvl4pPr marL="1600200" indent="-228600" eaLnBrk="0" hangingPunct="0">
              <a:defRPr>
                <a:solidFill>
                  <a:schemeClr val="bg1"/>
                </a:solidFill>
                <a:latin typeface="Verdana" panose="020B0604030504040204" pitchFamily="34" charset="0"/>
                <a:cs typeface="Arial" panose="020B0604020202020204" pitchFamily="34" charset="0"/>
              </a:defRPr>
            </a:lvl4pPr>
            <a:lvl5pPr marL="2057400" indent="-228600" eaLnBrk="0" hangingPunct="0">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Domains</a:t>
            </a:r>
            <a:endParaRPr lang="en-US" sz="2400" dirty="0">
              <a:solidFill>
                <a:srgbClr val="FFC000"/>
              </a:solidFill>
              <a:latin typeface="Arial" panose="020B0604020202020204" pitchFamily="34" charset="0"/>
              <a:cs typeface="Arial" panose="020B0604020202020204" pitchFamily="34" charset="0"/>
            </a:endParaRPr>
          </a:p>
        </p:txBody>
      </p:sp>
      <p:sp>
        <p:nvSpPr>
          <p:cNvPr id="3" name="Text Box 2">
            <a:extLst>
              <a:ext uri="{FF2B5EF4-FFF2-40B4-BE49-F238E27FC236}">
                <a16:creationId xmlns:a16="http://schemas.microsoft.com/office/drawing/2014/main" id="{C4BF5107-13F5-B997-3B4D-CF7A60B1FDBF}"/>
              </a:ext>
            </a:extLst>
          </p:cNvPr>
          <p:cNvSpPr txBox="1">
            <a:spLocks noChangeArrowheads="1"/>
          </p:cNvSpPr>
          <p:nvPr/>
        </p:nvSpPr>
        <p:spPr bwMode="auto">
          <a:xfrm>
            <a:off x="0" y="652346"/>
            <a:ext cx="12268200" cy="424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400"/>
              </a:spcBef>
              <a:buClr>
                <a:srgbClr val="EEC85E"/>
              </a:buClr>
              <a:buSzPct val="70000"/>
            </a:pPr>
            <a:r>
              <a:rPr lang="en-US" altLang="en-US" dirty="0">
                <a:solidFill>
                  <a:srgbClr val="EAEAEA"/>
                </a:solidFill>
                <a:latin typeface="+mn-lt"/>
              </a:rPr>
              <a:t>hit-counts-Schema= (website, date, hit-count)</a:t>
            </a:r>
            <a:r>
              <a:rPr lang="ar-SA" altLang="en-US" dirty="0">
                <a:solidFill>
                  <a:srgbClr val="EAEAEA"/>
                </a:solidFill>
                <a:latin typeface="+mn-lt"/>
              </a:rPr>
              <a:t>‏</a:t>
            </a:r>
            <a:endParaRPr lang="en-US" altLang="en-US" dirty="0">
              <a:solidFill>
                <a:srgbClr val="EAEAEA"/>
              </a:solidFill>
              <a:latin typeface="+mn-lt"/>
            </a:endParaRPr>
          </a:p>
        </p:txBody>
      </p:sp>
      <p:sp>
        <p:nvSpPr>
          <p:cNvPr id="3133" name="Text Box 49">
            <a:extLst>
              <a:ext uri="{FF2B5EF4-FFF2-40B4-BE49-F238E27FC236}">
                <a16:creationId xmlns:a16="http://schemas.microsoft.com/office/drawing/2014/main" id="{DB276571-B53D-D43B-4EE7-0DC59234E30B}"/>
              </a:ext>
            </a:extLst>
          </p:cNvPr>
          <p:cNvSpPr txBox="1">
            <a:spLocks noChangeArrowheads="1"/>
          </p:cNvSpPr>
          <p:nvPr/>
        </p:nvSpPr>
        <p:spPr bwMode="auto">
          <a:xfrm>
            <a:off x="0" y="5419841"/>
            <a:ext cx="8686800" cy="758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1125"/>
              </a:spcBef>
            </a:pPr>
            <a:r>
              <a:rPr lang="en-US" altLang="en-US" dirty="0">
                <a:solidFill>
                  <a:srgbClr val="EAEAEA"/>
                </a:solidFill>
                <a:latin typeface="+mn-lt"/>
              </a:rPr>
              <a:t>Is there anything wrong with the above relation?</a:t>
            </a:r>
          </a:p>
          <a:p>
            <a:pPr eaLnBrk="1" hangingPunct="1">
              <a:spcBef>
                <a:spcPts val="1125"/>
              </a:spcBef>
            </a:pPr>
            <a:endParaRPr lang="en-US" altLang="en-US" sz="1600" dirty="0">
              <a:solidFill>
                <a:srgbClr val="EAEAEA"/>
              </a:solidFill>
              <a:latin typeface="+mn-lt"/>
            </a:endParaRPr>
          </a:p>
        </p:txBody>
      </p:sp>
      <p:graphicFrame>
        <p:nvGraphicFramePr>
          <p:cNvPr id="3134" name="Table 3133">
            <a:extLst>
              <a:ext uri="{FF2B5EF4-FFF2-40B4-BE49-F238E27FC236}">
                <a16:creationId xmlns:a16="http://schemas.microsoft.com/office/drawing/2014/main" id="{F96D45B2-4660-DE09-39F5-E1BCC34255EA}"/>
              </a:ext>
            </a:extLst>
          </p:cNvPr>
          <p:cNvGraphicFramePr>
            <a:graphicFrameLocks noGrp="1"/>
          </p:cNvGraphicFramePr>
          <p:nvPr>
            <p:extLst>
              <p:ext uri="{D42A27DB-BD31-4B8C-83A1-F6EECF244321}">
                <p14:modId xmlns:p14="http://schemas.microsoft.com/office/powerpoint/2010/main" val="4086915589"/>
              </p:ext>
            </p:extLst>
          </p:nvPr>
        </p:nvGraphicFramePr>
        <p:xfrm>
          <a:off x="0" y="1077020"/>
          <a:ext cx="5455286" cy="4079240"/>
        </p:xfrm>
        <a:graphic>
          <a:graphicData uri="http://schemas.openxmlformats.org/drawingml/2006/table">
            <a:tbl>
              <a:tblPr firstRow="1" bandRow="1">
                <a:tableStyleId>{93296810-A885-4BE3-A3E7-6D5BEEA58F35}</a:tableStyleId>
              </a:tblPr>
              <a:tblGrid>
                <a:gridCol w="2973388">
                  <a:extLst>
                    <a:ext uri="{9D8B030D-6E8A-4147-A177-3AD203B41FA5}">
                      <a16:colId xmlns:a16="http://schemas.microsoft.com/office/drawing/2014/main" val="3686988871"/>
                    </a:ext>
                  </a:extLst>
                </a:gridCol>
                <a:gridCol w="1259205">
                  <a:extLst>
                    <a:ext uri="{9D8B030D-6E8A-4147-A177-3AD203B41FA5}">
                      <a16:colId xmlns:a16="http://schemas.microsoft.com/office/drawing/2014/main" val="3174458492"/>
                    </a:ext>
                  </a:extLst>
                </a:gridCol>
                <a:gridCol w="1222693">
                  <a:extLst>
                    <a:ext uri="{9D8B030D-6E8A-4147-A177-3AD203B41FA5}">
                      <a16:colId xmlns:a16="http://schemas.microsoft.com/office/drawing/2014/main" val="3711171146"/>
                    </a:ext>
                  </a:extLst>
                </a:gridCol>
              </a:tblGrid>
              <a:tr h="370840">
                <a:tc gridSpan="3">
                  <a:txBody>
                    <a:bodyPr/>
                    <a:lstStyle/>
                    <a:p>
                      <a:r>
                        <a:rPr lang="en-US" dirty="0"/>
                        <a:t>hit-counts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417274901"/>
                  </a:ext>
                </a:extLst>
              </a:tr>
              <a:tr h="370840">
                <a:tc>
                  <a:txBody>
                    <a:bodyPr/>
                    <a:lstStyle/>
                    <a:p>
                      <a:r>
                        <a:rPr lang="en-US" b="1" dirty="0"/>
                        <a:t>website</a:t>
                      </a:r>
                    </a:p>
                  </a:txBody>
                  <a:tcPr/>
                </a:tc>
                <a:tc>
                  <a:txBody>
                    <a:bodyPr/>
                    <a:lstStyle/>
                    <a:p>
                      <a:r>
                        <a:rPr lang="en-US" b="1" dirty="0"/>
                        <a:t>date</a:t>
                      </a:r>
                    </a:p>
                  </a:txBody>
                  <a:tcPr/>
                </a:tc>
                <a:tc>
                  <a:txBody>
                    <a:bodyPr/>
                    <a:lstStyle/>
                    <a:p>
                      <a:r>
                        <a:rPr lang="en-US" b="1" dirty="0"/>
                        <a:t>hit-count</a:t>
                      </a:r>
                    </a:p>
                  </a:txBody>
                  <a:tcPr/>
                </a:tc>
                <a:extLst>
                  <a:ext uri="{0D108BD9-81ED-4DB2-BD59-A6C34878D82A}">
                    <a16:rowId xmlns:a16="http://schemas.microsoft.com/office/drawing/2014/main" val="1423851555"/>
                  </a:ext>
                </a:extLst>
              </a:tr>
              <a:tr h="370840">
                <a:tc>
                  <a:txBody>
                    <a:bodyPr/>
                    <a:lstStyle/>
                    <a:p>
                      <a:r>
                        <a:rPr lang="en-US" dirty="0"/>
                        <a:t>www.zojjed.com</a:t>
                      </a:r>
                    </a:p>
                  </a:txBody>
                  <a:tcPr/>
                </a:tc>
                <a:tc>
                  <a:txBody>
                    <a:bodyPr/>
                    <a:lstStyle/>
                    <a:p>
                      <a:r>
                        <a:rPr lang="en-US" dirty="0"/>
                        <a:t>5/20/2023</a:t>
                      </a:r>
                    </a:p>
                  </a:txBody>
                  <a:tcPr/>
                </a:tc>
                <a:tc>
                  <a:txBody>
                    <a:bodyPr/>
                    <a:lstStyle/>
                    <a:p>
                      <a:r>
                        <a:rPr lang="en-US" dirty="0"/>
                        <a:t>5</a:t>
                      </a:r>
                    </a:p>
                  </a:txBody>
                  <a:tcPr/>
                </a:tc>
                <a:extLst>
                  <a:ext uri="{0D108BD9-81ED-4DB2-BD59-A6C34878D82A}">
                    <a16:rowId xmlns:a16="http://schemas.microsoft.com/office/drawing/2014/main" val="3713922756"/>
                  </a:ext>
                </a:extLst>
              </a:tr>
              <a:tr h="370840">
                <a:tc>
                  <a:txBody>
                    <a:bodyPr/>
                    <a:lstStyle/>
                    <a:p>
                      <a:r>
                        <a:rPr lang="en-US" dirty="0"/>
                        <a:t>www.racewalk.com</a:t>
                      </a:r>
                    </a:p>
                  </a:txBody>
                  <a:tcPr/>
                </a:tc>
                <a:tc>
                  <a:txBody>
                    <a:bodyPr/>
                    <a:lstStyle/>
                    <a:p>
                      <a:r>
                        <a:rPr lang="en-US" dirty="0"/>
                        <a:t>5/20/2023</a:t>
                      </a:r>
                    </a:p>
                  </a:txBody>
                  <a:tcPr/>
                </a:tc>
                <a:tc>
                  <a:txBody>
                    <a:bodyPr/>
                    <a:lstStyle/>
                    <a:p>
                      <a:r>
                        <a:rPr lang="en-US" dirty="0"/>
                        <a:t>2019</a:t>
                      </a:r>
                    </a:p>
                  </a:txBody>
                  <a:tcPr/>
                </a:tc>
                <a:extLst>
                  <a:ext uri="{0D108BD9-81ED-4DB2-BD59-A6C34878D82A}">
                    <a16:rowId xmlns:a16="http://schemas.microsoft.com/office/drawing/2014/main" val="594578732"/>
                  </a:ext>
                </a:extLst>
              </a:tr>
              <a:tr h="370840">
                <a:tc>
                  <a:txBody>
                    <a:bodyPr/>
                    <a:lstStyle/>
                    <a:p>
                      <a:r>
                        <a:rPr lang="en-US" dirty="0"/>
                        <a:t>www.greattreks.com</a:t>
                      </a:r>
                    </a:p>
                  </a:txBody>
                  <a:tcPr/>
                </a:tc>
                <a:tc>
                  <a:txBody>
                    <a:bodyPr/>
                    <a:lstStyle/>
                    <a:p>
                      <a:r>
                        <a:rPr lang="en-US" dirty="0"/>
                        <a:t>5/20/2023</a:t>
                      </a:r>
                    </a:p>
                  </a:txBody>
                  <a:tcPr/>
                </a:tc>
                <a:tc>
                  <a:txBody>
                    <a:bodyPr/>
                    <a:lstStyle/>
                    <a:p>
                      <a:r>
                        <a:rPr lang="en-US" dirty="0"/>
                        <a:t>1050</a:t>
                      </a:r>
                    </a:p>
                  </a:txBody>
                  <a:tcPr/>
                </a:tc>
                <a:extLst>
                  <a:ext uri="{0D108BD9-81ED-4DB2-BD59-A6C34878D82A}">
                    <a16:rowId xmlns:a16="http://schemas.microsoft.com/office/drawing/2014/main" val="3336783192"/>
                  </a:ext>
                </a:extLst>
              </a:tr>
              <a:tr h="370840">
                <a:tc>
                  <a:txBody>
                    <a:bodyPr/>
                    <a:lstStyle/>
                    <a:p>
                      <a:r>
                        <a:rPr lang="en-US" dirty="0"/>
                        <a:t>www.twofeetgallery.com</a:t>
                      </a:r>
                    </a:p>
                  </a:txBody>
                  <a:tcPr/>
                </a:tc>
                <a:tc>
                  <a:txBody>
                    <a:bodyPr/>
                    <a:lstStyle/>
                    <a:p>
                      <a:r>
                        <a:rPr lang="en-US" dirty="0"/>
                        <a:t>5/20/2023</a:t>
                      </a:r>
                    </a:p>
                  </a:txBody>
                  <a:tcPr/>
                </a:tc>
                <a:tc>
                  <a:txBody>
                    <a:bodyPr/>
                    <a:lstStyle/>
                    <a:p>
                      <a:r>
                        <a:rPr lang="en-US" dirty="0"/>
                        <a:t>32</a:t>
                      </a:r>
                    </a:p>
                  </a:txBody>
                  <a:tcPr/>
                </a:tc>
                <a:extLst>
                  <a:ext uri="{0D108BD9-81ED-4DB2-BD59-A6C34878D82A}">
                    <a16:rowId xmlns:a16="http://schemas.microsoft.com/office/drawing/2014/main" val="1760932954"/>
                  </a:ext>
                </a:extLst>
              </a:tr>
              <a:tr h="370840">
                <a:tc>
                  <a:txBody>
                    <a:bodyPr/>
                    <a:lstStyle/>
                    <a:p>
                      <a:r>
                        <a:rPr lang="en-US" dirty="0"/>
                        <a:t>www.walkinghealthy.com</a:t>
                      </a:r>
                    </a:p>
                  </a:txBody>
                  <a:tcPr/>
                </a:tc>
                <a:tc>
                  <a:txBody>
                    <a:bodyPr/>
                    <a:lstStyle/>
                    <a:p>
                      <a:r>
                        <a:rPr lang="en-US" dirty="0"/>
                        <a:t>5/20/2023</a:t>
                      </a:r>
                    </a:p>
                  </a:txBody>
                  <a:tcPr/>
                </a:tc>
                <a:tc>
                  <a:txBody>
                    <a:bodyPr/>
                    <a:lstStyle/>
                    <a:p>
                      <a:r>
                        <a:rPr lang="en-US" dirty="0"/>
                        <a:t>159</a:t>
                      </a:r>
                    </a:p>
                  </a:txBody>
                  <a:tcPr/>
                </a:tc>
                <a:extLst>
                  <a:ext uri="{0D108BD9-81ED-4DB2-BD59-A6C34878D82A}">
                    <a16:rowId xmlns:a16="http://schemas.microsoft.com/office/drawing/2014/main" val="41886792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www.zojjed.com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tc>
                <a:tc>
                  <a:txBody>
                    <a:bodyPr/>
                    <a:lstStyle/>
                    <a:p>
                      <a:r>
                        <a:rPr lang="en-US" dirty="0"/>
                        <a:t>6</a:t>
                      </a:r>
                    </a:p>
                  </a:txBody>
                  <a:tcPr/>
                </a:tc>
                <a:extLst>
                  <a:ext uri="{0D108BD9-81ED-4DB2-BD59-A6C34878D82A}">
                    <a16:rowId xmlns:a16="http://schemas.microsoft.com/office/drawing/2014/main" val="9961175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www.zojjed.com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tc>
                <a:tc>
                  <a:txBody>
                    <a:bodyPr/>
                    <a:lstStyle/>
                    <a:p>
                      <a:r>
                        <a:rPr lang="en-US" dirty="0"/>
                        <a:t>5</a:t>
                      </a:r>
                    </a:p>
                  </a:txBody>
                  <a:tcPr/>
                </a:tc>
                <a:extLst>
                  <a:ext uri="{0D108BD9-81ED-4DB2-BD59-A6C34878D82A}">
                    <a16:rowId xmlns:a16="http://schemas.microsoft.com/office/drawing/2014/main" val="17799270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www.cs.drexel.edu/~jsalvage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tc>
                <a:tc>
                  <a:txBody>
                    <a:bodyPr/>
                    <a:lstStyle/>
                    <a:p>
                      <a:r>
                        <a:rPr lang="en-US" dirty="0"/>
                        <a:t>376</a:t>
                      </a:r>
                    </a:p>
                  </a:txBody>
                  <a:tcPr/>
                </a:tc>
                <a:extLst>
                  <a:ext uri="{0D108BD9-81ED-4DB2-BD59-A6C34878D82A}">
                    <a16:rowId xmlns:a16="http://schemas.microsoft.com/office/drawing/2014/main" val="209099393"/>
                  </a:ext>
                </a:extLst>
              </a:tr>
              <a:tr h="370840">
                <a:tc>
                  <a:txBody>
                    <a:bodyPr/>
                    <a:lstStyle/>
                    <a:p>
                      <a:r>
                        <a:rPr lang="en-US" dirty="0"/>
                        <a:t>www.racewalk.com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tc>
                <a:tc>
                  <a:txBody>
                    <a:bodyPr/>
                    <a:lstStyle/>
                    <a:p>
                      <a:r>
                        <a:rPr lang="en-US" dirty="0"/>
                        <a:t>2099</a:t>
                      </a:r>
                    </a:p>
                  </a:txBody>
                  <a:tcPr/>
                </a:tc>
                <a:extLst>
                  <a:ext uri="{0D108BD9-81ED-4DB2-BD59-A6C34878D82A}">
                    <a16:rowId xmlns:a16="http://schemas.microsoft.com/office/drawing/2014/main" val="295740250"/>
                  </a:ext>
                </a:extLst>
              </a:tr>
            </a:tbl>
          </a:graphicData>
        </a:graphic>
      </p:graphicFrame>
    </p:spTree>
    <p:extLst>
      <p:ext uri="{BB962C8B-B14F-4D97-AF65-F5344CB8AC3E}">
        <p14:creationId xmlns:p14="http://schemas.microsoft.com/office/powerpoint/2010/main" val="13829848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46">
            <a:extLst>
              <a:ext uri="{FF2B5EF4-FFF2-40B4-BE49-F238E27FC236}">
                <a16:creationId xmlns:a16="http://schemas.microsoft.com/office/drawing/2014/main" id="{EF96E4D9-B7C1-7C0E-5525-26A7B5F7CA7F}"/>
              </a:ext>
            </a:extLst>
          </p:cNvPr>
          <p:cNvSpPr txBox="1">
            <a:spLocks noChangeArrowheads="1"/>
          </p:cNvSpPr>
          <p:nvPr/>
        </p:nvSpPr>
        <p:spPr bwMode="auto">
          <a:xfrm>
            <a:off x="8839200" y="2514601"/>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Verdana" panose="020B0604030504040204" pitchFamily="34" charset="0"/>
                <a:cs typeface="Arial" panose="020B0604020202020204" pitchFamily="34" charset="0"/>
              </a:defRPr>
            </a:lvl1pPr>
            <a:lvl2pPr marL="742950" indent="-285750" eaLnBrk="0" hangingPunct="0">
              <a:defRPr>
                <a:solidFill>
                  <a:schemeClr val="bg1"/>
                </a:solidFill>
                <a:latin typeface="Verdana" panose="020B0604030504040204" pitchFamily="34" charset="0"/>
                <a:cs typeface="Arial" panose="020B0604020202020204" pitchFamily="34" charset="0"/>
              </a:defRPr>
            </a:lvl2pPr>
            <a:lvl3pPr marL="1143000" indent="-228600" eaLnBrk="0" hangingPunct="0">
              <a:defRPr>
                <a:solidFill>
                  <a:schemeClr val="bg1"/>
                </a:solidFill>
                <a:latin typeface="Verdana" panose="020B0604030504040204" pitchFamily="34" charset="0"/>
                <a:cs typeface="Arial" panose="020B0604020202020204" pitchFamily="34" charset="0"/>
              </a:defRPr>
            </a:lvl3pPr>
            <a:lvl4pPr marL="1600200" indent="-228600" eaLnBrk="0" hangingPunct="0">
              <a:defRPr>
                <a:solidFill>
                  <a:schemeClr val="bg1"/>
                </a:solidFill>
                <a:latin typeface="Verdana" panose="020B0604030504040204" pitchFamily="34" charset="0"/>
                <a:cs typeface="Arial" panose="020B0604020202020204" pitchFamily="34" charset="0"/>
              </a:defRPr>
            </a:lvl4pPr>
            <a:lvl5pPr marL="2057400" indent="-228600" eaLnBrk="0" hangingPunct="0">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Domains</a:t>
            </a:r>
            <a:endParaRPr lang="en-US" sz="2400" dirty="0">
              <a:solidFill>
                <a:srgbClr val="FFC000"/>
              </a:solidFill>
              <a:latin typeface="Arial" panose="020B0604020202020204" pitchFamily="34" charset="0"/>
              <a:cs typeface="Arial" panose="020B0604020202020204" pitchFamily="34" charset="0"/>
            </a:endParaRPr>
          </a:p>
        </p:txBody>
      </p:sp>
      <p:sp>
        <p:nvSpPr>
          <p:cNvPr id="3133" name="Text Box 49">
            <a:extLst>
              <a:ext uri="{FF2B5EF4-FFF2-40B4-BE49-F238E27FC236}">
                <a16:creationId xmlns:a16="http://schemas.microsoft.com/office/drawing/2014/main" id="{DB276571-B53D-D43B-4EE7-0DC59234E30B}"/>
              </a:ext>
            </a:extLst>
          </p:cNvPr>
          <p:cNvSpPr txBox="1">
            <a:spLocks noChangeArrowheads="1"/>
          </p:cNvSpPr>
          <p:nvPr/>
        </p:nvSpPr>
        <p:spPr bwMode="auto">
          <a:xfrm>
            <a:off x="0" y="5419841"/>
            <a:ext cx="8686800" cy="789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1125"/>
              </a:spcBef>
            </a:pPr>
            <a:r>
              <a:rPr lang="en-US" altLang="en-US" dirty="0">
                <a:solidFill>
                  <a:srgbClr val="EAEAEA"/>
                </a:solidFill>
                <a:latin typeface="+mn-lt"/>
              </a:rPr>
              <a:t>Is there anything wrong with the above relation?</a:t>
            </a:r>
          </a:p>
          <a:p>
            <a:pPr eaLnBrk="1" hangingPunct="1">
              <a:spcBef>
                <a:spcPts val="1125"/>
              </a:spcBef>
            </a:pPr>
            <a:r>
              <a:rPr lang="en-US" altLang="en-US" dirty="0">
                <a:solidFill>
                  <a:srgbClr val="EAEAEA"/>
                </a:solidFill>
                <a:latin typeface="+mn-lt"/>
              </a:rPr>
              <a:t>No, there is no reason why we cannot list a website more than once.</a:t>
            </a:r>
          </a:p>
        </p:txBody>
      </p:sp>
      <p:sp>
        <p:nvSpPr>
          <p:cNvPr id="5" name="Text Box 2">
            <a:extLst>
              <a:ext uri="{FF2B5EF4-FFF2-40B4-BE49-F238E27FC236}">
                <a16:creationId xmlns:a16="http://schemas.microsoft.com/office/drawing/2014/main" id="{54C4F721-4E27-910C-4181-58BF6718EAE7}"/>
              </a:ext>
            </a:extLst>
          </p:cNvPr>
          <p:cNvSpPr txBox="1">
            <a:spLocks noChangeArrowheads="1"/>
          </p:cNvSpPr>
          <p:nvPr/>
        </p:nvSpPr>
        <p:spPr bwMode="auto">
          <a:xfrm>
            <a:off x="0" y="652346"/>
            <a:ext cx="12268200" cy="424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400"/>
              </a:spcBef>
              <a:buClr>
                <a:srgbClr val="EEC85E"/>
              </a:buClr>
              <a:buSzPct val="70000"/>
            </a:pPr>
            <a:r>
              <a:rPr lang="en-US" altLang="en-US" dirty="0">
                <a:solidFill>
                  <a:srgbClr val="EAEAEA"/>
                </a:solidFill>
                <a:latin typeface="+mn-lt"/>
              </a:rPr>
              <a:t>hit-counts-Schema= (website, date, hit-count)</a:t>
            </a:r>
            <a:r>
              <a:rPr lang="ar-SA" altLang="en-US" dirty="0">
                <a:solidFill>
                  <a:srgbClr val="EAEAEA"/>
                </a:solidFill>
                <a:latin typeface="+mn-lt"/>
              </a:rPr>
              <a:t>‏</a:t>
            </a:r>
            <a:endParaRPr lang="en-US" altLang="en-US" dirty="0">
              <a:solidFill>
                <a:srgbClr val="EAEAEA"/>
              </a:solidFill>
              <a:latin typeface="+mn-lt"/>
            </a:endParaRPr>
          </a:p>
        </p:txBody>
      </p:sp>
      <p:graphicFrame>
        <p:nvGraphicFramePr>
          <p:cNvPr id="6" name="Table 5">
            <a:extLst>
              <a:ext uri="{FF2B5EF4-FFF2-40B4-BE49-F238E27FC236}">
                <a16:creationId xmlns:a16="http://schemas.microsoft.com/office/drawing/2014/main" id="{2A5A2561-BF03-1AAD-48BF-27725D8219B8}"/>
              </a:ext>
            </a:extLst>
          </p:cNvPr>
          <p:cNvGraphicFramePr>
            <a:graphicFrameLocks noGrp="1"/>
          </p:cNvGraphicFramePr>
          <p:nvPr>
            <p:extLst>
              <p:ext uri="{D42A27DB-BD31-4B8C-83A1-F6EECF244321}">
                <p14:modId xmlns:p14="http://schemas.microsoft.com/office/powerpoint/2010/main" val="1703621954"/>
              </p:ext>
            </p:extLst>
          </p:nvPr>
        </p:nvGraphicFramePr>
        <p:xfrm>
          <a:off x="0" y="1077020"/>
          <a:ext cx="5455286" cy="4079240"/>
        </p:xfrm>
        <a:graphic>
          <a:graphicData uri="http://schemas.openxmlformats.org/drawingml/2006/table">
            <a:tbl>
              <a:tblPr firstRow="1" bandRow="1">
                <a:tableStyleId>{93296810-A885-4BE3-A3E7-6D5BEEA58F35}</a:tableStyleId>
              </a:tblPr>
              <a:tblGrid>
                <a:gridCol w="2973388">
                  <a:extLst>
                    <a:ext uri="{9D8B030D-6E8A-4147-A177-3AD203B41FA5}">
                      <a16:colId xmlns:a16="http://schemas.microsoft.com/office/drawing/2014/main" val="3686988871"/>
                    </a:ext>
                  </a:extLst>
                </a:gridCol>
                <a:gridCol w="1259205">
                  <a:extLst>
                    <a:ext uri="{9D8B030D-6E8A-4147-A177-3AD203B41FA5}">
                      <a16:colId xmlns:a16="http://schemas.microsoft.com/office/drawing/2014/main" val="3174458492"/>
                    </a:ext>
                  </a:extLst>
                </a:gridCol>
                <a:gridCol w="1222693">
                  <a:extLst>
                    <a:ext uri="{9D8B030D-6E8A-4147-A177-3AD203B41FA5}">
                      <a16:colId xmlns:a16="http://schemas.microsoft.com/office/drawing/2014/main" val="3711171146"/>
                    </a:ext>
                  </a:extLst>
                </a:gridCol>
              </a:tblGrid>
              <a:tr h="370840">
                <a:tc gridSpan="3">
                  <a:txBody>
                    <a:bodyPr/>
                    <a:lstStyle/>
                    <a:p>
                      <a:r>
                        <a:rPr lang="en-US" dirty="0"/>
                        <a:t>hit-counts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417274901"/>
                  </a:ext>
                </a:extLst>
              </a:tr>
              <a:tr h="370840">
                <a:tc>
                  <a:txBody>
                    <a:bodyPr/>
                    <a:lstStyle/>
                    <a:p>
                      <a:r>
                        <a:rPr lang="en-US" b="1" dirty="0"/>
                        <a:t>website</a:t>
                      </a:r>
                    </a:p>
                  </a:txBody>
                  <a:tcPr/>
                </a:tc>
                <a:tc>
                  <a:txBody>
                    <a:bodyPr/>
                    <a:lstStyle/>
                    <a:p>
                      <a:r>
                        <a:rPr lang="en-US" b="1" dirty="0"/>
                        <a:t>date</a:t>
                      </a:r>
                    </a:p>
                  </a:txBody>
                  <a:tcPr/>
                </a:tc>
                <a:tc>
                  <a:txBody>
                    <a:bodyPr/>
                    <a:lstStyle/>
                    <a:p>
                      <a:r>
                        <a:rPr lang="en-US" b="1" dirty="0"/>
                        <a:t>hit-count</a:t>
                      </a:r>
                    </a:p>
                  </a:txBody>
                  <a:tcPr/>
                </a:tc>
                <a:extLst>
                  <a:ext uri="{0D108BD9-81ED-4DB2-BD59-A6C34878D82A}">
                    <a16:rowId xmlns:a16="http://schemas.microsoft.com/office/drawing/2014/main" val="1423851555"/>
                  </a:ext>
                </a:extLst>
              </a:tr>
              <a:tr h="370840">
                <a:tc>
                  <a:txBody>
                    <a:bodyPr/>
                    <a:lstStyle/>
                    <a:p>
                      <a:r>
                        <a:rPr lang="en-US" dirty="0"/>
                        <a:t>www.zojjed.com</a:t>
                      </a:r>
                    </a:p>
                  </a:txBody>
                  <a:tcPr/>
                </a:tc>
                <a:tc>
                  <a:txBody>
                    <a:bodyPr/>
                    <a:lstStyle/>
                    <a:p>
                      <a:r>
                        <a:rPr lang="en-US" dirty="0"/>
                        <a:t>5/20/2023</a:t>
                      </a:r>
                    </a:p>
                  </a:txBody>
                  <a:tcPr/>
                </a:tc>
                <a:tc>
                  <a:txBody>
                    <a:bodyPr/>
                    <a:lstStyle/>
                    <a:p>
                      <a:r>
                        <a:rPr lang="en-US" dirty="0"/>
                        <a:t>5</a:t>
                      </a:r>
                    </a:p>
                  </a:txBody>
                  <a:tcPr/>
                </a:tc>
                <a:extLst>
                  <a:ext uri="{0D108BD9-81ED-4DB2-BD59-A6C34878D82A}">
                    <a16:rowId xmlns:a16="http://schemas.microsoft.com/office/drawing/2014/main" val="3713922756"/>
                  </a:ext>
                </a:extLst>
              </a:tr>
              <a:tr h="370840">
                <a:tc>
                  <a:txBody>
                    <a:bodyPr/>
                    <a:lstStyle/>
                    <a:p>
                      <a:r>
                        <a:rPr lang="en-US" dirty="0"/>
                        <a:t>www.racewalk.com</a:t>
                      </a:r>
                    </a:p>
                  </a:txBody>
                  <a:tcPr/>
                </a:tc>
                <a:tc>
                  <a:txBody>
                    <a:bodyPr/>
                    <a:lstStyle/>
                    <a:p>
                      <a:r>
                        <a:rPr lang="en-US" dirty="0"/>
                        <a:t>5/20/2023</a:t>
                      </a:r>
                    </a:p>
                  </a:txBody>
                  <a:tcPr/>
                </a:tc>
                <a:tc>
                  <a:txBody>
                    <a:bodyPr/>
                    <a:lstStyle/>
                    <a:p>
                      <a:r>
                        <a:rPr lang="en-US" dirty="0"/>
                        <a:t>2019</a:t>
                      </a:r>
                    </a:p>
                  </a:txBody>
                  <a:tcPr/>
                </a:tc>
                <a:extLst>
                  <a:ext uri="{0D108BD9-81ED-4DB2-BD59-A6C34878D82A}">
                    <a16:rowId xmlns:a16="http://schemas.microsoft.com/office/drawing/2014/main" val="594578732"/>
                  </a:ext>
                </a:extLst>
              </a:tr>
              <a:tr h="370840">
                <a:tc>
                  <a:txBody>
                    <a:bodyPr/>
                    <a:lstStyle/>
                    <a:p>
                      <a:r>
                        <a:rPr lang="en-US" dirty="0"/>
                        <a:t>www.greattreks.com</a:t>
                      </a:r>
                    </a:p>
                  </a:txBody>
                  <a:tcPr/>
                </a:tc>
                <a:tc>
                  <a:txBody>
                    <a:bodyPr/>
                    <a:lstStyle/>
                    <a:p>
                      <a:r>
                        <a:rPr lang="en-US" dirty="0"/>
                        <a:t>5/20/2023</a:t>
                      </a:r>
                    </a:p>
                  </a:txBody>
                  <a:tcPr/>
                </a:tc>
                <a:tc>
                  <a:txBody>
                    <a:bodyPr/>
                    <a:lstStyle/>
                    <a:p>
                      <a:r>
                        <a:rPr lang="en-US" dirty="0"/>
                        <a:t>1050</a:t>
                      </a:r>
                    </a:p>
                  </a:txBody>
                  <a:tcPr/>
                </a:tc>
                <a:extLst>
                  <a:ext uri="{0D108BD9-81ED-4DB2-BD59-A6C34878D82A}">
                    <a16:rowId xmlns:a16="http://schemas.microsoft.com/office/drawing/2014/main" val="3336783192"/>
                  </a:ext>
                </a:extLst>
              </a:tr>
              <a:tr h="370840">
                <a:tc>
                  <a:txBody>
                    <a:bodyPr/>
                    <a:lstStyle/>
                    <a:p>
                      <a:r>
                        <a:rPr lang="en-US" dirty="0"/>
                        <a:t>www.twofeetgallery.com</a:t>
                      </a:r>
                    </a:p>
                  </a:txBody>
                  <a:tcPr/>
                </a:tc>
                <a:tc>
                  <a:txBody>
                    <a:bodyPr/>
                    <a:lstStyle/>
                    <a:p>
                      <a:r>
                        <a:rPr lang="en-US" dirty="0"/>
                        <a:t>5/20/2023</a:t>
                      </a:r>
                    </a:p>
                  </a:txBody>
                  <a:tcPr/>
                </a:tc>
                <a:tc>
                  <a:txBody>
                    <a:bodyPr/>
                    <a:lstStyle/>
                    <a:p>
                      <a:r>
                        <a:rPr lang="en-US" dirty="0"/>
                        <a:t>32</a:t>
                      </a:r>
                    </a:p>
                  </a:txBody>
                  <a:tcPr/>
                </a:tc>
                <a:extLst>
                  <a:ext uri="{0D108BD9-81ED-4DB2-BD59-A6C34878D82A}">
                    <a16:rowId xmlns:a16="http://schemas.microsoft.com/office/drawing/2014/main" val="1760932954"/>
                  </a:ext>
                </a:extLst>
              </a:tr>
              <a:tr h="370840">
                <a:tc>
                  <a:txBody>
                    <a:bodyPr/>
                    <a:lstStyle/>
                    <a:p>
                      <a:r>
                        <a:rPr lang="en-US" dirty="0"/>
                        <a:t>www.walkinghealthy.com</a:t>
                      </a:r>
                    </a:p>
                  </a:txBody>
                  <a:tcPr/>
                </a:tc>
                <a:tc>
                  <a:txBody>
                    <a:bodyPr/>
                    <a:lstStyle/>
                    <a:p>
                      <a:r>
                        <a:rPr lang="en-US" dirty="0"/>
                        <a:t>5/20/2023</a:t>
                      </a:r>
                    </a:p>
                  </a:txBody>
                  <a:tcPr/>
                </a:tc>
                <a:tc>
                  <a:txBody>
                    <a:bodyPr/>
                    <a:lstStyle/>
                    <a:p>
                      <a:r>
                        <a:rPr lang="en-US" dirty="0"/>
                        <a:t>159</a:t>
                      </a:r>
                    </a:p>
                  </a:txBody>
                  <a:tcPr/>
                </a:tc>
                <a:extLst>
                  <a:ext uri="{0D108BD9-81ED-4DB2-BD59-A6C34878D82A}">
                    <a16:rowId xmlns:a16="http://schemas.microsoft.com/office/drawing/2014/main" val="41886792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www.zojjed.com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tc>
                <a:tc>
                  <a:txBody>
                    <a:bodyPr/>
                    <a:lstStyle/>
                    <a:p>
                      <a:r>
                        <a:rPr lang="en-US" dirty="0"/>
                        <a:t>6</a:t>
                      </a:r>
                    </a:p>
                  </a:txBody>
                  <a:tcPr/>
                </a:tc>
                <a:extLst>
                  <a:ext uri="{0D108BD9-81ED-4DB2-BD59-A6C34878D82A}">
                    <a16:rowId xmlns:a16="http://schemas.microsoft.com/office/drawing/2014/main" val="9961175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www.zojjed.com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tc>
                <a:tc>
                  <a:txBody>
                    <a:bodyPr/>
                    <a:lstStyle/>
                    <a:p>
                      <a:r>
                        <a:rPr lang="en-US" dirty="0"/>
                        <a:t>5</a:t>
                      </a:r>
                    </a:p>
                  </a:txBody>
                  <a:tcPr/>
                </a:tc>
                <a:extLst>
                  <a:ext uri="{0D108BD9-81ED-4DB2-BD59-A6C34878D82A}">
                    <a16:rowId xmlns:a16="http://schemas.microsoft.com/office/drawing/2014/main" val="17799270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www.cs.drexel.edu/~jsalvage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tc>
                <a:tc>
                  <a:txBody>
                    <a:bodyPr/>
                    <a:lstStyle/>
                    <a:p>
                      <a:r>
                        <a:rPr lang="en-US" dirty="0"/>
                        <a:t>376</a:t>
                      </a:r>
                    </a:p>
                  </a:txBody>
                  <a:tcPr/>
                </a:tc>
                <a:extLst>
                  <a:ext uri="{0D108BD9-81ED-4DB2-BD59-A6C34878D82A}">
                    <a16:rowId xmlns:a16="http://schemas.microsoft.com/office/drawing/2014/main" val="209099393"/>
                  </a:ext>
                </a:extLst>
              </a:tr>
              <a:tr h="370840">
                <a:tc>
                  <a:txBody>
                    <a:bodyPr/>
                    <a:lstStyle/>
                    <a:p>
                      <a:r>
                        <a:rPr lang="en-US" dirty="0"/>
                        <a:t>www.racewalk.com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tc>
                <a:tc>
                  <a:txBody>
                    <a:bodyPr/>
                    <a:lstStyle/>
                    <a:p>
                      <a:r>
                        <a:rPr lang="en-US" dirty="0"/>
                        <a:t>2099</a:t>
                      </a:r>
                    </a:p>
                  </a:txBody>
                  <a:tcPr/>
                </a:tc>
                <a:extLst>
                  <a:ext uri="{0D108BD9-81ED-4DB2-BD59-A6C34878D82A}">
                    <a16:rowId xmlns:a16="http://schemas.microsoft.com/office/drawing/2014/main" val="295740250"/>
                  </a:ext>
                </a:extLst>
              </a:tr>
            </a:tbl>
          </a:graphicData>
        </a:graphic>
      </p:graphicFrame>
    </p:spTree>
    <p:extLst>
      <p:ext uri="{BB962C8B-B14F-4D97-AF65-F5344CB8AC3E}">
        <p14:creationId xmlns:p14="http://schemas.microsoft.com/office/powerpoint/2010/main" val="121452413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46">
            <a:extLst>
              <a:ext uri="{FF2B5EF4-FFF2-40B4-BE49-F238E27FC236}">
                <a16:creationId xmlns:a16="http://schemas.microsoft.com/office/drawing/2014/main" id="{EF96E4D9-B7C1-7C0E-5525-26A7B5F7CA7F}"/>
              </a:ext>
            </a:extLst>
          </p:cNvPr>
          <p:cNvSpPr txBox="1">
            <a:spLocks noChangeArrowheads="1"/>
          </p:cNvSpPr>
          <p:nvPr/>
        </p:nvSpPr>
        <p:spPr bwMode="auto">
          <a:xfrm>
            <a:off x="8839200" y="2514601"/>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Verdana" panose="020B0604030504040204" pitchFamily="34" charset="0"/>
                <a:cs typeface="Arial" panose="020B0604020202020204" pitchFamily="34" charset="0"/>
              </a:defRPr>
            </a:lvl1pPr>
            <a:lvl2pPr marL="742950" indent="-285750" eaLnBrk="0" hangingPunct="0">
              <a:defRPr>
                <a:solidFill>
                  <a:schemeClr val="bg1"/>
                </a:solidFill>
                <a:latin typeface="Verdana" panose="020B0604030504040204" pitchFamily="34" charset="0"/>
                <a:cs typeface="Arial" panose="020B0604020202020204" pitchFamily="34" charset="0"/>
              </a:defRPr>
            </a:lvl2pPr>
            <a:lvl3pPr marL="1143000" indent="-228600" eaLnBrk="0" hangingPunct="0">
              <a:defRPr>
                <a:solidFill>
                  <a:schemeClr val="bg1"/>
                </a:solidFill>
                <a:latin typeface="Verdana" panose="020B0604030504040204" pitchFamily="34" charset="0"/>
                <a:cs typeface="Arial" panose="020B0604020202020204" pitchFamily="34" charset="0"/>
              </a:defRPr>
            </a:lvl3pPr>
            <a:lvl4pPr marL="1600200" indent="-228600" eaLnBrk="0" hangingPunct="0">
              <a:defRPr>
                <a:solidFill>
                  <a:schemeClr val="bg1"/>
                </a:solidFill>
                <a:latin typeface="Verdana" panose="020B0604030504040204" pitchFamily="34" charset="0"/>
                <a:cs typeface="Arial" panose="020B0604020202020204" pitchFamily="34" charset="0"/>
              </a:defRPr>
            </a:lvl4pPr>
            <a:lvl5pPr marL="2057400" indent="-228600" eaLnBrk="0" hangingPunct="0">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Domains</a:t>
            </a:r>
            <a:endParaRPr lang="en-US" sz="2400" dirty="0">
              <a:solidFill>
                <a:srgbClr val="FFC000"/>
              </a:solidFill>
              <a:latin typeface="Arial" panose="020B0604020202020204" pitchFamily="34" charset="0"/>
              <a:cs typeface="Arial" panose="020B0604020202020204" pitchFamily="34" charset="0"/>
            </a:endParaRPr>
          </a:p>
        </p:txBody>
      </p:sp>
      <p:sp>
        <p:nvSpPr>
          <p:cNvPr id="3" name="Text Box 2">
            <a:extLst>
              <a:ext uri="{FF2B5EF4-FFF2-40B4-BE49-F238E27FC236}">
                <a16:creationId xmlns:a16="http://schemas.microsoft.com/office/drawing/2014/main" id="{C4BF5107-13F5-B997-3B4D-CF7A60B1FDBF}"/>
              </a:ext>
            </a:extLst>
          </p:cNvPr>
          <p:cNvSpPr txBox="1">
            <a:spLocks noChangeArrowheads="1"/>
          </p:cNvSpPr>
          <p:nvPr/>
        </p:nvSpPr>
        <p:spPr bwMode="auto">
          <a:xfrm>
            <a:off x="0" y="652346"/>
            <a:ext cx="12268200" cy="1046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400"/>
              </a:spcBef>
              <a:buClr>
                <a:srgbClr val="EEC85E"/>
              </a:buClr>
              <a:buSzPct val="70000"/>
            </a:pPr>
            <a:r>
              <a:rPr lang="en-US" altLang="en-US" dirty="0">
                <a:solidFill>
                  <a:srgbClr val="EAEAEA"/>
                </a:solidFill>
                <a:latin typeface="+mn-lt"/>
              </a:rPr>
              <a:t>If we did not care about the date and only cared about the hit count, could we define the hit-counts-schema as follows:</a:t>
            </a:r>
          </a:p>
          <a:p>
            <a:pPr eaLnBrk="1" hangingPunct="1">
              <a:spcBef>
                <a:spcPts val="400"/>
              </a:spcBef>
              <a:buClr>
                <a:srgbClr val="EEC85E"/>
              </a:buClr>
              <a:buSzPct val="70000"/>
            </a:pPr>
            <a:endParaRPr lang="en-US" altLang="en-US" dirty="0">
              <a:solidFill>
                <a:srgbClr val="EAEAEA"/>
              </a:solidFill>
              <a:latin typeface="+mn-lt"/>
            </a:endParaRPr>
          </a:p>
          <a:p>
            <a:pPr eaLnBrk="1" hangingPunct="1">
              <a:spcBef>
                <a:spcPts val="400"/>
              </a:spcBef>
              <a:buClr>
                <a:srgbClr val="EEC85E"/>
              </a:buClr>
              <a:buSzPct val="70000"/>
            </a:pPr>
            <a:r>
              <a:rPr lang="en-US" altLang="en-US" dirty="0">
                <a:solidFill>
                  <a:srgbClr val="EAEAEA"/>
                </a:solidFill>
                <a:latin typeface="+mn-lt"/>
              </a:rPr>
              <a:t>hit-counts-schema= (website, hit-count)</a:t>
            </a:r>
            <a:r>
              <a:rPr lang="ar-SA" altLang="en-US" dirty="0">
                <a:solidFill>
                  <a:srgbClr val="EAEAEA"/>
                </a:solidFill>
                <a:latin typeface="+mn-lt"/>
              </a:rPr>
              <a:t>‏</a:t>
            </a:r>
            <a:endParaRPr lang="en-US" altLang="en-US" dirty="0">
              <a:solidFill>
                <a:srgbClr val="EAEAEA"/>
              </a:solidFill>
              <a:latin typeface="+mn-lt"/>
            </a:endParaRPr>
          </a:p>
        </p:txBody>
      </p:sp>
      <p:graphicFrame>
        <p:nvGraphicFramePr>
          <p:cNvPr id="39" name="Table 38">
            <a:extLst>
              <a:ext uri="{FF2B5EF4-FFF2-40B4-BE49-F238E27FC236}">
                <a16:creationId xmlns:a16="http://schemas.microsoft.com/office/drawing/2014/main" id="{9D4B6F06-9558-175D-2297-A0C3B97EB212}"/>
              </a:ext>
            </a:extLst>
          </p:cNvPr>
          <p:cNvGraphicFramePr>
            <a:graphicFrameLocks noGrp="1"/>
          </p:cNvGraphicFramePr>
          <p:nvPr>
            <p:extLst>
              <p:ext uri="{D42A27DB-BD31-4B8C-83A1-F6EECF244321}">
                <p14:modId xmlns:p14="http://schemas.microsoft.com/office/powerpoint/2010/main" val="1854349223"/>
              </p:ext>
            </p:extLst>
          </p:nvPr>
        </p:nvGraphicFramePr>
        <p:xfrm>
          <a:off x="0" y="1698944"/>
          <a:ext cx="4196081" cy="4079240"/>
        </p:xfrm>
        <a:graphic>
          <a:graphicData uri="http://schemas.openxmlformats.org/drawingml/2006/table">
            <a:tbl>
              <a:tblPr firstRow="1" bandRow="1">
                <a:tableStyleId>{93296810-A885-4BE3-A3E7-6D5BEEA58F35}</a:tableStyleId>
              </a:tblPr>
              <a:tblGrid>
                <a:gridCol w="2973388">
                  <a:extLst>
                    <a:ext uri="{9D8B030D-6E8A-4147-A177-3AD203B41FA5}">
                      <a16:colId xmlns:a16="http://schemas.microsoft.com/office/drawing/2014/main" val="3686988871"/>
                    </a:ext>
                  </a:extLst>
                </a:gridCol>
                <a:gridCol w="1222693">
                  <a:extLst>
                    <a:ext uri="{9D8B030D-6E8A-4147-A177-3AD203B41FA5}">
                      <a16:colId xmlns:a16="http://schemas.microsoft.com/office/drawing/2014/main" val="3711171146"/>
                    </a:ext>
                  </a:extLst>
                </a:gridCol>
              </a:tblGrid>
              <a:tr h="370840">
                <a:tc gridSpan="2">
                  <a:txBody>
                    <a:bodyPr/>
                    <a:lstStyle/>
                    <a:p>
                      <a:pPr algn="ctr"/>
                      <a:r>
                        <a:rPr lang="en-US" dirty="0"/>
                        <a:t>hit-counts</a:t>
                      </a:r>
                    </a:p>
                  </a:txBody>
                  <a:tcPr/>
                </a:tc>
                <a:tc hMerge="1">
                  <a:txBody>
                    <a:bodyPr/>
                    <a:lstStyle/>
                    <a:p>
                      <a:endParaRPr lang="en-US" dirty="0"/>
                    </a:p>
                  </a:txBody>
                  <a:tcPr/>
                </a:tc>
                <a:extLst>
                  <a:ext uri="{0D108BD9-81ED-4DB2-BD59-A6C34878D82A}">
                    <a16:rowId xmlns:a16="http://schemas.microsoft.com/office/drawing/2014/main" val="45142414"/>
                  </a:ext>
                </a:extLst>
              </a:tr>
              <a:tr h="370840">
                <a:tc>
                  <a:txBody>
                    <a:bodyPr/>
                    <a:lstStyle/>
                    <a:p>
                      <a:r>
                        <a:rPr lang="en-US" b="1" dirty="0"/>
                        <a:t>website</a:t>
                      </a:r>
                    </a:p>
                  </a:txBody>
                  <a:tcPr/>
                </a:tc>
                <a:tc>
                  <a:txBody>
                    <a:bodyPr/>
                    <a:lstStyle/>
                    <a:p>
                      <a:r>
                        <a:rPr lang="en-US" b="1" dirty="0"/>
                        <a:t>hit-count</a:t>
                      </a:r>
                    </a:p>
                  </a:txBody>
                  <a:tcPr/>
                </a:tc>
                <a:extLst>
                  <a:ext uri="{0D108BD9-81ED-4DB2-BD59-A6C34878D82A}">
                    <a16:rowId xmlns:a16="http://schemas.microsoft.com/office/drawing/2014/main" val="1423851555"/>
                  </a:ext>
                </a:extLst>
              </a:tr>
              <a:tr h="370840">
                <a:tc>
                  <a:txBody>
                    <a:bodyPr/>
                    <a:lstStyle/>
                    <a:p>
                      <a:r>
                        <a:rPr lang="en-US" dirty="0"/>
                        <a:t>www.zojjed.com</a:t>
                      </a:r>
                    </a:p>
                  </a:txBody>
                  <a:tcPr/>
                </a:tc>
                <a:tc>
                  <a:txBody>
                    <a:bodyPr/>
                    <a:lstStyle/>
                    <a:p>
                      <a:r>
                        <a:rPr lang="en-US" dirty="0"/>
                        <a:t>5</a:t>
                      </a:r>
                    </a:p>
                  </a:txBody>
                  <a:tcPr/>
                </a:tc>
                <a:extLst>
                  <a:ext uri="{0D108BD9-81ED-4DB2-BD59-A6C34878D82A}">
                    <a16:rowId xmlns:a16="http://schemas.microsoft.com/office/drawing/2014/main" val="3713922756"/>
                  </a:ext>
                </a:extLst>
              </a:tr>
              <a:tr h="370840">
                <a:tc>
                  <a:txBody>
                    <a:bodyPr/>
                    <a:lstStyle/>
                    <a:p>
                      <a:r>
                        <a:rPr lang="en-US" dirty="0"/>
                        <a:t>www.racewalk.com</a:t>
                      </a:r>
                    </a:p>
                  </a:txBody>
                  <a:tcPr/>
                </a:tc>
                <a:tc>
                  <a:txBody>
                    <a:bodyPr/>
                    <a:lstStyle/>
                    <a:p>
                      <a:r>
                        <a:rPr lang="en-US" dirty="0"/>
                        <a:t>2019</a:t>
                      </a:r>
                    </a:p>
                  </a:txBody>
                  <a:tcPr/>
                </a:tc>
                <a:extLst>
                  <a:ext uri="{0D108BD9-81ED-4DB2-BD59-A6C34878D82A}">
                    <a16:rowId xmlns:a16="http://schemas.microsoft.com/office/drawing/2014/main" val="594578732"/>
                  </a:ext>
                </a:extLst>
              </a:tr>
              <a:tr h="370840">
                <a:tc>
                  <a:txBody>
                    <a:bodyPr/>
                    <a:lstStyle/>
                    <a:p>
                      <a:r>
                        <a:rPr lang="en-US" dirty="0"/>
                        <a:t>www.greattreks.com</a:t>
                      </a:r>
                    </a:p>
                  </a:txBody>
                  <a:tcPr/>
                </a:tc>
                <a:tc>
                  <a:txBody>
                    <a:bodyPr/>
                    <a:lstStyle/>
                    <a:p>
                      <a:r>
                        <a:rPr lang="en-US" dirty="0"/>
                        <a:t>1050</a:t>
                      </a:r>
                    </a:p>
                  </a:txBody>
                  <a:tcPr/>
                </a:tc>
                <a:extLst>
                  <a:ext uri="{0D108BD9-81ED-4DB2-BD59-A6C34878D82A}">
                    <a16:rowId xmlns:a16="http://schemas.microsoft.com/office/drawing/2014/main" val="3336783192"/>
                  </a:ext>
                </a:extLst>
              </a:tr>
              <a:tr h="370840">
                <a:tc>
                  <a:txBody>
                    <a:bodyPr/>
                    <a:lstStyle/>
                    <a:p>
                      <a:r>
                        <a:rPr lang="en-US" dirty="0"/>
                        <a:t>www.twofeetgallery.com</a:t>
                      </a:r>
                    </a:p>
                  </a:txBody>
                  <a:tcPr/>
                </a:tc>
                <a:tc>
                  <a:txBody>
                    <a:bodyPr/>
                    <a:lstStyle/>
                    <a:p>
                      <a:r>
                        <a:rPr lang="en-US" dirty="0"/>
                        <a:t>32</a:t>
                      </a:r>
                    </a:p>
                  </a:txBody>
                  <a:tcPr/>
                </a:tc>
                <a:extLst>
                  <a:ext uri="{0D108BD9-81ED-4DB2-BD59-A6C34878D82A}">
                    <a16:rowId xmlns:a16="http://schemas.microsoft.com/office/drawing/2014/main" val="1760932954"/>
                  </a:ext>
                </a:extLst>
              </a:tr>
              <a:tr h="370840">
                <a:tc>
                  <a:txBody>
                    <a:bodyPr/>
                    <a:lstStyle/>
                    <a:p>
                      <a:r>
                        <a:rPr lang="en-US" dirty="0"/>
                        <a:t>www.walkinghealthy.com</a:t>
                      </a:r>
                    </a:p>
                  </a:txBody>
                  <a:tcPr/>
                </a:tc>
                <a:tc>
                  <a:txBody>
                    <a:bodyPr/>
                    <a:lstStyle/>
                    <a:p>
                      <a:r>
                        <a:rPr lang="en-US" dirty="0"/>
                        <a:t>159</a:t>
                      </a:r>
                    </a:p>
                  </a:txBody>
                  <a:tcPr/>
                </a:tc>
                <a:extLst>
                  <a:ext uri="{0D108BD9-81ED-4DB2-BD59-A6C34878D82A}">
                    <a16:rowId xmlns:a16="http://schemas.microsoft.com/office/drawing/2014/main" val="41886792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www.zojjed.com</a:t>
                      </a:r>
                    </a:p>
                  </a:txBody>
                  <a:tcPr/>
                </a:tc>
                <a:tc>
                  <a:txBody>
                    <a:bodyPr/>
                    <a:lstStyle/>
                    <a:p>
                      <a:r>
                        <a:rPr lang="en-US" dirty="0"/>
                        <a:t>6</a:t>
                      </a:r>
                    </a:p>
                  </a:txBody>
                  <a:tcPr/>
                </a:tc>
                <a:extLst>
                  <a:ext uri="{0D108BD9-81ED-4DB2-BD59-A6C34878D82A}">
                    <a16:rowId xmlns:a16="http://schemas.microsoft.com/office/drawing/2014/main" val="9961175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www.zojjed.com</a:t>
                      </a:r>
                    </a:p>
                  </a:txBody>
                  <a:tcPr/>
                </a:tc>
                <a:tc>
                  <a:txBody>
                    <a:bodyPr/>
                    <a:lstStyle/>
                    <a:p>
                      <a:r>
                        <a:rPr lang="en-US" dirty="0"/>
                        <a:t>5</a:t>
                      </a:r>
                    </a:p>
                  </a:txBody>
                  <a:tcPr/>
                </a:tc>
                <a:extLst>
                  <a:ext uri="{0D108BD9-81ED-4DB2-BD59-A6C34878D82A}">
                    <a16:rowId xmlns:a16="http://schemas.microsoft.com/office/drawing/2014/main" val="17799270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www.cs.drexel.edu/~jsalvage</a:t>
                      </a:r>
                    </a:p>
                  </a:txBody>
                  <a:tcPr/>
                </a:tc>
                <a:tc>
                  <a:txBody>
                    <a:bodyPr/>
                    <a:lstStyle/>
                    <a:p>
                      <a:r>
                        <a:rPr lang="en-US" dirty="0"/>
                        <a:t>376</a:t>
                      </a:r>
                    </a:p>
                  </a:txBody>
                  <a:tcPr/>
                </a:tc>
                <a:extLst>
                  <a:ext uri="{0D108BD9-81ED-4DB2-BD59-A6C34878D82A}">
                    <a16:rowId xmlns:a16="http://schemas.microsoft.com/office/drawing/2014/main" val="209099393"/>
                  </a:ext>
                </a:extLst>
              </a:tr>
              <a:tr h="370840">
                <a:tc>
                  <a:txBody>
                    <a:bodyPr/>
                    <a:lstStyle/>
                    <a:p>
                      <a:r>
                        <a:rPr lang="en-US" dirty="0"/>
                        <a:t>www.racewalk.com</a:t>
                      </a:r>
                    </a:p>
                  </a:txBody>
                  <a:tcPr/>
                </a:tc>
                <a:tc>
                  <a:txBody>
                    <a:bodyPr/>
                    <a:lstStyle/>
                    <a:p>
                      <a:r>
                        <a:rPr lang="en-US" dirty="0"/>
                        <a:t>2099</a:t>
                      </a:r>
                    </a:p>
                  </a:txBody>
                  <a:tcPr/>
                </a:tc>
                <a:extLst>
                  <a:ext uri="{0D108BD9-81ED-4DB2-BD59-A6C34878D82A}">
                    <a16:rowId xmlns:a16="http://schemas.microsoft.com/office/drawing/2014/main" val="295740250"/>
                  </a:ext>
                </a:extLst>
              </a:tr>
            </a:tbl>
          </a:graphicData>
        </a:graphic>
      </p:graphicFrame>
    </p:spTree>
    <p:extLst>
      <p:ext uri="{BB962C8B-B14F-4D97-AF65-F5344CB8AC3E}">
        <p14:creationId xmlns:p14="http://schemas.microsoft.com/office/powerpoint/2010/main" val="240807943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46">
            <a:extLst>
              <a:ext uri="{FF2B5EF4-FFF2-40B4-BE49-F238E27FC236}">
                <a16:creationId xmlns:a16="http://schemas.microsoft.com/office/drawing/2014/main" id="{EF96E4D9-B7C1-7C0E-5525-26A7B5F7CA7F}"/>
              </a:ext>
            </a:extLst>
          </p:cNvPr>
          <p:cNvSpPr txBox="1">
            <a:spLocks noChangeArrowheads="1"/>
          </p:cNvSpPr>
          <p:nvPr/>
        </p:nvSpPr>
        <p:spPr bwMode="auto">
          <a:xfrm>
            <a:off x="8839200" y="2514601"/>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Verdana" panose="020B0604030504040204" pitchFamily="34" charset="0"/>
                <a:cs typeface="Arial" panose="020B0604020202020204" pitchFamily="34" charset="0"/>
              </a:defRPr>
            </a:lvl1pPr>
            <a:lvl2pPr marL="742950" indent="-285750" eaLnBrk="0" hangingPunct="0">
              <a:defRPr>
                <a:solidFill>
                  <a:schemeClr val="bg1"/>
                </a:solidFill>
                <a:latin typeface="Verdana" panose="020B0604030504040204" pitchFamily="34" charset="0"/>
                <a:cs typeface="Arial" panose="020B0604020202020204" pitchFamily="34" charset="0"/>
              </a:defRPr>
            </a:lvl2pPr>
            <a:lvl3pPr marL="1143000" indent="-228600" eaLnBrk="0" hangingPunct="0">
              <a:defRPr>
                <a:solidFill>
                  <a:schemeClr val="bg1"/>
                </a:solidFill>
                <a:latin typeface="Verdana" panose="020B0604030504040204" pitchFamily="34" charset="0"/>
                <a:cs typeface="Arial" panose="020B0604020202020204" pitchFamily="34" charset="0"/>
              </a:defRPr>
            </a:lvl3pPr>
            <a:lvl4pPr marL="1600200" indent="-228600" eaLnBrk="0" hangingPunct="0">
              <a:defRPr>
                <a:solidFill>
                  <a:schemeClr val="bg1"/>
                </a:solidFill>
                <a:latin typeface="Verdana" panose="020B0604030504040204" pitchFamily="34" charset="0"/>
                <a:cs typeface="Arial" panose="020B0604020202020204" pitchFamily="34" charset="0"/>
              </a:defRPr>
            </a:lvl4pPr>
            <a:lvl5pPr marL="2057400" indent="-228600" eaLnBrk="0" hangingPunct="0">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Domains</a:t>
            </a:r>
            <a:endParaRPr lang="en-US" sz="2400" dirty="0">
              <a:solidFill>
                <a:srgbClr val="FFC000"/>
              </a:solidFill>
              <a:latin typeface="Arial" panose="020B0604020202020204" pitchFamily="34" charset="0"/>
              <a:cs typeface="Arial" panose="020B0604020202020204" pitchFamily="34" charset="0"/>
            </a:endParaRPr>
          </a:p>
        </p:txBody>
      </p:sp>
      <p:sp>
        <p:nvSpPr>
          <p:cNvPr id="40" name="TextBox 39">
            <a:extLst>
              <a:ext uri="{FF2B5EF4-FFF2-40B4-BE49-F238E27FC236}">
                <a16:creationId xmlns:a16="http://schemas.microsoft.com/office/drawing/2014/main" id="{3EA08BDB-FABC-515E-5E04-DD148392B546}"/>
              </a:ext>
            </a:extLst>
          </p:cNvPr>
          <p:cNvSpPr txBox="1"/>
          <p:nvPr/>
        </p:nvSpPr>
        <p:spPr>
          <a:xfrm>
            <a:off x="-4764" y="6099937"/>
            <a:ext cx="12192000" cy="697627"/>
          </a:xfrm>
          <a:prstGeom prst="rect">
            <a:avLst/>
          </a:prstGeom>
          <a:noFill/>
        </p:spPr>
        <p:txBody>
          <a:bodyPr wrap="square">
            <a:spAutoFit/>
          </a:bodyPr>
          <a:lstStyle/>
          <a:p>
            <a:pPr eaLnBrk="1" hangingPunct="1">
              <a:spcBef>
                <a:spcPts val="400"/>
              </a:spcBef>
              <a:buClr>
                <a:srgbClr val="EEC85E"/>
              </a:buClr>
              <a:buSzPct val="70000"/>
            </a:pPr>
            <a:r>
              <a:rPr lang="en-US" altLang="en-US" sz="1800" dirty="0">
                <a:solidFill>
                  <a:srgbClr val="EAEAEA"/>
                </a:solidFill>
              </a:rPr>
              <a:t>In real databases there would be no problem, but we said that you cannot repeat tuples in a relation. </a:t>
            </a:r>
          </a:p>
          <a:p>
            <a:pPr eaLnBrk="1" hangingPunct="1">
              <a:spcBef>
                <a:spcPts val="400"/>
              </a:spcBef>
              <a:buClr>
                <a:srgbClr val="EEC85E"/>
              </a:buClr>
              <a:buSzPct val="70000"/>
            </a:pPr>
            <a:r>
              <a:rPr lang="en-US" altLang="en-US" sz="1800" dirty="0">
                <a:solidFill>
                  <a:srgbClr val="EAEAEA"/>
                </a:solidFill>
              </a:rPr>
              <a:t>We cannot use this schema because without duplicates</a:t>
            </a:r>
            <a:r>
              <a:rPr lang="en-US" altLang="en-US" dirty="0">
                <a:solidFill>
                  <a:srgbClr val="EAEAEA"/>
                </a:solidFill>
              </a:rPr>
              <a:t> we would lose data.</a:t>
            </a:r>
            <a:endParaRPr lang="en-US" altLang="en-US" sz="1800" dirty="0">
              <a:solidFill>
                <a:srgbClr val="EAEAEA"/>
              </a:solidFill>
            </a:endParaRPr>
          </a:p>
        </p:txBody>
      </p:sp>
      <p:sp>
        <p:nvSpPr>
          <p:cNvPr id="4" name="Text Box 2">
            <a:extLst>
              <a:ext uri="{FF2B5EF4-FFF2-40B4-BE49-F238E27FC236}">
                <a16:creationId xmlns:a16="http://schemas.microsoft.com/office/drawing/2014/main" id="{6941865D-32DE-A2E0-735D-0314F700D0D8}"/>
              </a:ext>
            </a:extLst>
          </p:cNvPr>
          <p:cNvSpPr txBox="1">
            <a:spLocks noChangeArrowheads="1"/>
          </p:cNvSpPr>
          <p:nvPr/>
        </p:nvSpPr>
        <p:spPr bwMode="auto">
          <a:xfrm>
            <a:off x="0" y="652346"/>
            <a:ext cx="12268200" cy="1046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400"/>
              </a:spcBef>
              <a:buClr>
                <a:srgbClr val="EEC85E"/>
              </a:buClr>
              <a:buSzPct val="70000"/>
            </a:pPr>
            <a:r>
              <a:rPr lang="en-US" altLang="en-US" dirty="0">
                <a:solidFill>
                  <a:srgbClr val="EAEAEA"/>
                </a:solidFill>
                <a:latin typeface="+mn-lt"/>
              </a:rPr>
              <a:t>If we did not care about the date and only cared about the hit count, could we define the hit-counts-schema as follows:</a:t>
            </a:r>
          </a:p>
          <a:p>
            <a:pPr eaLnBrk="1" hangingPunct="1">
              <a:spcBef>
                <a:spcPts val="400"/>
              </a:spcBef>
              <a:buClr>
                <a:srgbClr val="EEC85E"/>
              </a:buClr>
              <a:buSzPct val="70000"/>
            </a:pPr>
            <a:endParaRPr lang="en-US" altLang="en-US" dirty="0">
              <a:solidFill>
                <a:srgbClr val="EAEAEA"/>
              </a:solidFill>
              <a:latin typeface="+mn-lt"/>
            </a:endParaRPr>
          </a:p>
          <a:p>
            <a:pPr eaLnBrk="1" hangingPunct="1">
              <a:spcBef>
                <a:spcPts val="400"/>
              </a:spcBef>
              <a:buClr>
                <a:srgbClr val="EEC85E"/>
              </a:buClr>
              <a:buSzPct val="70000"/>
            </a:pPr>
            <a:r>
              <a:rPr lang="en-US" altLang="en-US" dirty="0">
                <a:solidFill>
                  <a:srgbClr val="EAEAEA"/>
                </a:solidFill>
                <a:latin typeface="+mn-lt"/>
              </a:rPr>
              <a:t>hit-counts-schema= (website, hit-count)</a:t>
            </a:r>
            <a:r>
              <a:rPr lang="ar-SA" altLang="en-US" dirty="0">
                <a:solidFill>
                  <a:srgbClr val="EAEAEA"/>
                </a:solidFill>
                <a:latin typeface="+mn-lt"/>
              </a:rPr>
              <a:t>‏</a:t>
            </a:r>
            <a:endParaRPr lang="en-US" altLang="en-US" dirty="0">
              <a:solidFill>
                <a:srgbClr val="EAEAEA"/>
              </a:solidFill>
              <a:latin typeface="+mn-lt"/>
            </a:endParaRPr>
          </a:p>
        </p:txBody>
      </p:sp>
      <p:graphicFrame>
        <p:nvGraphicFramePr>
          <p:cNvPr id="5" name="Table 4">
            <a:extLst>
              <a:ext uri="{FF2B5EF4-FFF2-40B4-BE49-F238E27FC236}">
                <a16:creationId xmlns:a16="http://schemas.microsoft.com/office/drawing/2014/main" id="{4D035D1E-16B3-198E-98B2-5511A75903FD}"/>
              </a:ext>
            </a:extLst>
          </p:cNvPr>
          <p:cNvGraphicFramePr>
            <a:graphicFrameLocks noGrp="1"/>
          </p:cNvGraphicFramePr>
          <p:nvPr>
            <p:extLst>
              <p:ext uri="{D42A27DB-BD31-4B8C-83A1-F6EECF244321}">
                <p14:modId xmlns:p14="http://schemas.microsoft.com/office/powerpoint/2010/main" val="2705776789"/>
              </p:ext>
            </p:extLst>
          </p:nvPr>
        </p:nvGraphicFramePr>
        <p:xfrm>
          <a:off x="0" y="1698944"/>
          <a:ext cx="4196081" cy="4079240"/>
        </p:xfrm>
        <a:graphic>
          <a:graphicData uri="http://schemas.openxmlformats.org/drawingml/2006/table">
            <a:tbl>
              <a:tblPr firstRow="1" bandRow="1">
                <a:tableStyleId>{93296810-A885-4BE3-A3E7-6D5BEEA58F35}</a:tableStyleId>
              </a:tblPr>
              <a:tblGrid>
                <a:gridCol w="2973388">
                  <a:extLst>
                    <a:ext uri="{9D8B030D-6E8A-4147-A177-3AD203B41FA5}">
                      <a16:colId xmlns:a16="http://schemas.microsoft.com/office/drawing/2014/main" val="3686988871"/>
                    </a:ext>
                  </a:extLst>
                </a:gridCol>
                <a:gridCol w="1222693">
                  <a:extLst>
                    <a:ext uri="{9D8B030D-6E8A-4147-A177-3AD203B41FA5}">
                      <a16:colId xmlns:a16="http://schemas.microsoft.com/office/drawing/2014/main" val="3711171146"/>
                    </a:ext>
                  </a:extLst>
                </a:gridCol>
              </a:tblGrid>
              <a:tr h="370840">
                <a:tc gridSpan="2">
                  <a:txBody>
                    <a:bodyPr/>
                    <a:lstStyle/>
                    <a:p>
                      <a:pPr algn="ctr"/>
                      <a:r>
                        <a:rPr lang="en-US" dirty="0"/>
                        <a:t>hit-counts</a:t>
                      </a:r>
                    </a:p>
                  </a:txBody>
                  <a:tcPr/>
                </a:tc>
                <a:tc hMerge="1">
                  <a:txBody>
                    <a:bodyPr/>
                    <a:lstStyle/>
                    <a:p>
                      <a:endParaRPr lang="en-US" dirty="0"/>
                    </a:p>
                  </a:txBody>
                  <a:tcPr/>
                </a:tc>
                <a:extLst>
                  <a:ext uri="{0D108BD9-81ED-4DB2-BD59-A6C34878D82A}">
                    <a16:rowId xmlns:a16="http://schemas.microsoft.com/office/drawing/2014/main" val="45142414"/>
                  </a:ext>
                </a:extLst>
              </a:tr>
              <a:tr h="370840">
                <a:tc>
                  <a:txBody>
                    <a:bodyPr/>
                    <a:lstStyle/>
                    <a:p>
                      <a:r>
                        <a:rPr lang="en-US" b="1" dirty="0"/>
                        <a:t>website</a:t>
                      </a:r>
                    </a:p>
                  </a:txBody>
                  <a:tcPr/>
                </a:tc>
                <a:tc>
                  <a:txBody>
                    <a:bodyPr/>
                    <a:lstStyle/>
                    <a:p>
                      <a:r>
                        <a:rPr lang="en-US" b="1" dirty="0"/>
                        <a:t>hit-count</a:t>
                      </a:r>
                    </a:p>
                  </a:txBody>
                  <a:tcPr/>
                </a:tc>
                <a:extLst>
                  <a:ext uri="{0D108BD9-81ED-4DB2-BD59-A6C34878D82A}">
                    <a16:rowId xmlns:a16="http://schemas.microsoft.com/office/drawing/2014/main" val="1423851555"/>
                  </a:ext>
                </a:extLst>
              </a:tr>
              <a:tr h="370840">
                <a:tc>
                  <a:txBody>
                    <a:bodyPr/>
                    <a:lstStyle/>
                    <a:p>
                      <a:r>
                        <a:rPr lang="en-US" dirty="0"/>
                        <a:t>www.zojjed.com</a:t>
                      </a:r>
                    </a:p>
                  </a:txBody>
                  <a:tcPr/>
                </a:tc>
                <a:tc>
                  <a:txBody>
                    <a:bodyPr/>
                    <a:lstStyle/>
                    <a:p>
                      <a:r>
                        <a:rPr lang="en-US" dirty="0"/>
                        <a:t>5</a:t>
                      </a:r>
                    </a:p>
                  </a:txBody>
                  <a:tcPr/>
                </a:tc>
                <a:extLst>
                  <a:ext uri="{0D108BD9-81ED-4DB2-BD59-A6C34878D82A}">
                    <a16:rowId xmlns:a16="http://schemas.microsoft.com/office/drawing/2014/main" val="3713922756"/>
                  </a:ext>
                </a:extLst>
              </a:tr>
              <a:tr h="370840">
                <a:tc>
                  <a:txBody>
                    <a:bodyPr/>
                    <a:lstStyle/>
                    <a:p>
                      <a:r>
                        <a:rPr lang="en-US" dirty="0"/>
                        <a:t>www.racewalk.com</a:t>
                      </a:r>
                    </a:p>
                  </a:txBody>
                  <a:tcPr/>
                </a:tc>
                <a:tc>
                  <a:txBody>
                    <a:bodyPr/>
                    <a:lstStyle/>
                    <a:p>
                      <a:r>
                        <a:rPr lang="en-US" dirty="0"/>
                        <a:t>2019</a:t>
                      </a:r>
                    </a:p>
                  </a:txBody>
                  <a:tcPr/>
                </a:tc>
                <a:extLst>
                  <a:ext uri="{0D108BD9-81ED-4DB2-BD59-A6C34878D82A}">
                    <a16:rowId xmlns:a16="http://schemas.microsoft.com/office/drawing/2014/main" val="594578732"/>
                  </a:ext>
                </a:extLst>
              </a:tr>
              <a:tr h="370840">
                <a:tc>
                  <a:txBody>
                    <a:bodyPr/>
                    <a:lstStyle/>
                    <a:p>
                      <a:r>
                        <a:rPr lang="en-US" dirty="0"/>
                        <a:t>www.greattreks.com</a:t>
                      </a:r>
                    </a:p>
                  </a:txBody>
                  <a:tcPr/>
                </a:tc>
                <a:tc>
                  <a:txBody>
                    <a:bodyPr/>
                    <a:lstStyle/>
                    <a:p>
                      <a:r>
                        <a:rPr lang="en-US" dirty="0"/>
                        <a:t>1050</a:t>
                      </a:r>
                    </a:p>
                  </a:txBody>
                  <a:tcPr/>
                </a:tc>
                <a:extLst>
                  <a:ext uri="{0D108BD9-81ED-4DB2-BD59-A6C34878D82A}">
                    <a16:rowId xmlns:a16="http://schemas.microsoft.com/office/drawing/2014/main" val="3336783192"/>
                  </a:ext>
                </a:extLst>
              </a:tr>
              <a:tr h="370840">
                <a:tc>
                  <a:txBody>
                    <a:bodyPr/>
                    <a:lstStyle/>
                    <a:p>
                      <a:r>
                        <a:rPr lang="en-US" dirty="0"/>
                        <a:t>www.twofeetgallery.com</a:t>
                      </a:r>
                    </a:p>
                  </a:txBody>
                  <a:tcPr/>
                </a:tc>
                <a:tc>
                  <a:txBody>
                    <a:bodyPr/>
                    <a:lstStyle/>
                    <a:p>
                      <a:r>
                        <a:rPr lang="en-US" dirty="0"/>
                        <a:t>32</a:t>
                      </a:r>
                    </a:p>
                  </a:txBody>
                  <a:tcPr/>
                </a:tc>
                <a:extLst>
                  <a:ext uri="{0D108BD9-81ED-4DB2-BD59-A6C34878D82A}">
                    <a16:rowId xmlns:a16="http://schemas.microsoft.com/office/drawing/2014/main" val="1760932954"/>
                  </a:ext>
                </a:extLst>
              </a:tr>
              <a:tr h="370840">
                <a:tc>
                  <a:txBody>
                    <a:bodyPr/>
                    <a:lstStyle/>
                    <a:p>
                      <a:r>
                        <a:rPr lang="en-US" dirty="0"/>
                        <a:t>www.walkinghealthy.com</a:t>
                      </a:r>
                    </a:p>
                  </a:txBody>
                  <a:tcPr/>
                </a:tc>
                <a:tc>
                  <a:txBody>
                    <a:bodyPr/>
                    <a:lstStyle/>
                    <a:p>
                      <a:r>
                        <a:rPr lang="en-US" dirty="0"/>
                        <a:t>159</a:t>
                      </a:r>
                    </a:p>
                  </a:txBody>
                  <a:tcPr/>
                </a:tc>
                <a:extLst>
                  <a:ext uri="{0D108BD9-81ED-4DB2-BD59-A6C34878D82A}">
                    <a16:rowId xmlns:a16="http://schemas.microsoft.com/office/drawing/2014/main" val="41886792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www.zojjed.com</a:t>
                      </a:r>
                    </a:p>
                  </a:txBody>
                  <a:tcPr/>
                </a:tc>
                <a:tc>
                  <a:txBody>
                    <a:bodyPr/>
                    <a:lstStyle/>
                    <a:p>
                      <a:r>
                        <a:rPr lang="en-US" dirty="0"/>
                        <a:t>6</a:t>
                      </a:r>
                    </a:p>
                  </a:txBody>
                  <a:tcPr/>
                </a:tc>
                <a:extLst>
                  <a:ext uri="{0D108BD9-81ED-4DB2-BD59-A6C34878D82A}">
                    <a16:rowId xmlns:a16="http://schemas.microsoft.com/office/drawing/2014/main" val="9961175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www.zojjed.com</a:t>
                      </a:r>
                    </a:p>
                  </a:txBody>
                  <a:tcPr/>
                </a:tc>
                <a:tc>
                  <a:txBody>
                    <a:bodyPr/>
                    <a:lstStyle/>
                    <a:p>
                      <a:r>
                        <a:rPr lang="en-US" dirty="0"/>
                        <a:t>5</a:t>
                      </a:r>
                    </a:p>
                  </a:txBody>
                  <a:tcPr/>
                </a:tc>
                <a:extLst>
                  <a:ext uri="{0D108BD9-81ED-4DB2-BD59-A6C34878D82A}">
                    <a16:rowId xmlns:a16="http://schemas.microsoft.com/office/drawing/2014/main" val="17799270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www.cs.drexel.edu/~jsalvage</a:t>
                      </a:r>
                    </a:p>
                  </a:txBody>
                  <a:tcPr/>
                </a:tc>
                <a:tc>
                  <a:txBody>
                    <a:bodyPr/>
                    <a:lstStyle/>
                    <a:p>
                      <a:r>
                        <a:rPr lang="en-US" dirty="0"/>
                        <a:t>376</a:t>
                      </a:r>
                    </a:p>
                  </a:txBody>
                  <a:tcPr/>
                </a:tc>
                <a:extLst>
                  <a:ext uri="{0D108BD9-81ED-4DB2-BD59-A6C34878D82A}">
                    <a16:rowId xmlns:a16="http://schemas.microsoft.com/office/drawing/2014/main" val="209099393"/>
                  </a:ext>
                </a:extLst>
              </a:tr>
              <a:tr h="370840">
                <a:tc>
                  <a:txBody>
                    <a:bodyPr/>
                    <a:lstStyle/>
                    <a:p>
                      <a:r>
                        <a:rPr lang="en-US" dirty="0"/>
                        <a:t>www.racewalk.com</a:t>
                      </a:r>
                    </a:p>
                  </a:txBody>
                  <a:tcPr/>
                </a:tc>
                <a:tc>
                  <a:txBody>
                    <a:bodyPr/>
                    <a:lstStyle/>
                    <a:p>
                      <a:r>
                        <a:rPr lang="en-US" dirty="0"/>
                        <a:t>2099</a:t>
                      </a:r>
                    </a:p>
                  </a:txBody>
                  <a:tcPr/>
                </a:tc>
                <a:extLst>
                  <a:ext uri="{0D108BD9-81ED-4DB2-BD59-A6C34878D82A}">
                    <a16:rowId xmlns:a16="http://schemas.microsoft.com/office/drawing/2014/main" val="295740250"/>
                  </a:ext>
                </a:extLst>
              </a:tr>
            </a:tbl>
          </a:graphicData>
        </a:graphic>
      </p:graphicFrame>
    </p:spTree>
    <p:extLst>
      <p:ext uri="{BB962C8B-B14F-4D97-AF65-F5344CB8AC3E}">
        <p14:creationId xmlns:p14="http://schemas.microsoft.com/office/powerpoint/2010/main" val="3757419313"/>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46">
            <a:extLst>
              <a:ext uri="{FF2B5EF4-FFF2-40B4-BE49-F238E27FC236}">
                <a16:creationId xmlns:a16="http://schemas.microsoft.com/office/drawing/2014/main" id="{EF96E4D9-B7C1-7C0E-5525-26A7B5F7CA7F}"/>
              </a:ext>
            </a:extLst>
          </p:cNvPr>
          <p:cNvSpPr txBox="1">
            <a:spLocks noChangeArrowheads="1"/>
          </p:cNvSpPr>
          <p:nvPr/>
        </p:nvSpPr>
        <p:spPr bwMode="auto">
          <a:xfrm>
            <a:off x="8839200" y="2514601"/>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Verdana" panose="020B0604030504040204" pitchFamily="34" charset="0"/>
                <a:cs typeface="Arial" panose="020B0604020202020204" pitchFamily="34" charset="0"/>
              </a:defRPr>
            </a:lvl1pPr>
            <a:lvl2pPr marL="742950" indent="-285750" eaLnBrk="0" hangingPunct="0">
              <a:defRPr>
                <a:solidFill>
                  <a:schemeClr val="bg1"/>
                </a:solidFill>
                <a:latin typeface="Verdana" panose="020B0604030504040204" pitchFamily="34" charset="0"/>
                <a:cs typeface="Arial" panose="020B0604020202020204" pitchFamily="34" charset="0"/>
              </a:defRPr>
            </a:lvl2pPr>
            <a:lvl3pPr marL="1143000" indent="-228600" eaLnBrk="0" hangingPunct="0">
              <a:defRPr>
                <a:solidFill>
                  <a:schemeClr val="bg1"/>
                </a:solidFill>
                <a:latin typeface="Verdana" panose="020B0604030504040204" pitchFamily="34" charset="0"/>
                <a:cs typeface="Arial" panose="020B0604020202020204" pitchFamily="34" charset="0"/>
              </a:defRPr>
            </a:lvl3pPr>
            <a:lvl4pPr marL="1600200" indent="-228600" eaLnBrk="0" hangingPunct="0">
              <a:defRPr>
                <a:solidFill>
                  <a:schemeClr val="bg1"/>
                </a:solidFill>
                <a:latin typeface="Verdana" panose="020B0604030504040204" pitchFamily="34" charset="0"/>
                <a:cs typeface="Arial" panose="020B0604020202020204" pitchFamily="34" charset="0"/>
              </a:defRPr>
            </a:lvl4pPr>
            <a:lvl5pPr marL="2057400" indent="-228600" eaLnBrk="0" hangingPunct="0">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a:t>
            </a:r>
            <a:endParaRPr lang="en-US" sz="2400" dirty="0">
              <a:solidFill>
                <a:srgbClr val="FFC000"/>
              </a:solidFill>
              <a:latin typeface="Arial" panose="020B0604020202020204" pitchFamily="34" charset="0"/>
              <a:cs typeface="Arial" panose="020B0604020202020204" pitchFamily="34" charset="0"/>
            </a:endParaRPr>
          </a:p>
        </p:txBody>
      </p:sp>
      <p:sp>
        <p:nvSpPr>
          <p:cNvPr id="3" name="Text Box 2">
            <a:extLst>
              <a:ext uri="{FF2B5EF4-FFF2-40B4-BE49-F238E27FC236}">
                <a16:creationId xmlns:a16="http://schemas.microsoft.com/office/drawing/2014/main" id="{C4BF5107-13F5-B997-3B4D-CF7A60B1FDBF}"/>
              </a:ext>
            </a:extLst>
          </p:cNvPr>
          <p:cNvSpPr txBox="1">
            <a:spLocks noChangeArrowheads="1"/>
          </p:cNvSpPr>
          <p:nvPr/>
        </p:nvSpPr>
        <p:spPr bwMode="auto">
          <a:xfrm>
            <a:off x="0" y="652346"/>
            <a:ext cx="12268200" cy="606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400"/>
              </a:spcBef>
              <a:buClr>
                <a:srgbClr val="EEC85E"/>
              </a:buClr>
              <a:buSzPct val="70000"/>
            </a:pPr>
            <a:r>
              <a:rPr lang="en-US" altLang="en-US" dirty="0">
                <a:solidFill>
                  <a:srgbClr val="EAEAEA"/>
                </a:solidFill>
                <a:latin typeface="+mn-lt"/>
              </a:rPr>
              <a:t>A query language is a language in which the user requests information from the database.</a:t>
            </a:r>
          </a:p>
          <a:p>
            <a:pPr eaLnBrk="1" hangingPunct="1">
              <a:spcBef>
                <a:spcPts val="400"/>
              </a:spcBef>
              <a:buClr>
                <a:srgbClr val="EEC85E"/>
              </a:buClr>
              <a:buSzPct val="70000"/>
            </a:pPr>
            <a:endParaRPr lang="en-US" altLang="en-US" dirty="0">
              <a:solidFill>
                <a:srgbClr val="EAEAEA"/>
              </a:solidFill>
              <a:latin typeface="+mn-lt"/>
            </a:endParaRPr>
          </a:p>
          <a:p>
            <a:pPr eaLnBrk="1" hangingPunct="1">
              <a:spcBef>
                <a:spcPts val="400"/>
              </a:spcBef>
              <a:buClr>
                <a:srgbClr val="EEC85E"/>
              </a:buClr>
              <a:buSzPct val="70000"/>
            </a:pPr>
            <a:r>
              <a:rPr lang="en-US" altLang="en-US" dirty="0">
                <a:solidFill>
                  <a:srgbClr val="EAEAEA"/>
                </a:solidFill>
                <a:latin typeface="+mn-lt"/>
              </a:rPr>
              <a:t>We will study </a:t>
            </a:r>
            <a:r>
              <a:rPr lang="en-US" altLang="en-US" u="sng" dirty="0">
                <a:solidFill>
                  <a:srgbClr val="EAEAEA"/>
                </a:solidFill>
                <a:latin typeface="+mn-lt"/>
              </a:rPr>
              <a:t>Relational Algebra</a:t>
            </a:r>
          </a:p>
          <a:p>
            <a:pPr eaLnBrk="1" hangingPunct="1">
              <a:spcBef>
                <a:spcPts val="400"/>
              </a:spcBef>
              <a:buClr>
                <a:srgbClr val="EEC85E"/>
              </a:buClr>
              <a:buSzPct val="70000"/>
            </a:pPr>
            <a:endParaRPr lang="en-US" altLang="en-US" dirty="0">
              <a:solidFill>
                <a:srgbClr val="EAEAEA"/>
              </a:solidFill>
              <a:latin typeface="+mn-lt"/>
            </a:endParaRPr>
          </a:p>
          <a:p>
            <a:pPr eaLnBrk="1" hangingPunct="1">
              <a:spcBef>
                <a:spcPts val="400"/>
              </a:spcBef>
              <a:buClr>
                <a:srgbClr val="EEC85E"/>
              </a:buClr>
              <a:buSzPct val="70000"/>
            </a:pPr>
            <a:r>
              <a:rPr lang="en-US" altLang="en-US" dirty="0">
                <a:solidFill>
                  <a:srgbClr val="EAEAEA"/>
                </a:solidFill>
                <a:latin typeface="+mn-lt"/>
              </a:rPr>
              <a:t>It is a procedural language consisting of sets of operations that take one or two relations as input and output a relation. Operations include:</a:t>
            </a:r>
          </a:p>
          <a:p>
            <a:pPr marL="285750" indent="-285750" eaLnBrk="1" hangingPunct="1">
              <a:spcBef>
                <a:spcPts val="400"/>
              </a:spcBef>
              <a:buClr>
                <a:srgbClr val="EEC85E"/>
              </a:buClr>
              <a:buSzPct val="70000"/>
              <a:buFont typeface="Arial" panose="020B0604020202020204" pitchFamily="34" charset="0"/>
              <a:buChar char="•"/>
            </a:pPr>
            <a:r>
              <a:rPr lang="en-US" altLang="en-US" dirty="0">
                <a:solidFill>
                  <a:srgbClr val="EAEAEA"/>
                </a:solidFill>
                <a:latin typeface="+mn-lt"/>
              </a:rPr>
              <a:t> Select</a:t>
            </a:r>
          </a:p>
          <a:p>
            <a:pPr marL="285750" indent="-285750" eaLnBrk="1" hangingPunct="1">
              <a:spcBef>
                <a:spcPts val="400"/>
              </a:spcBef>
              <a:buClr>
                <a:srgbClr val="EEC85E"/>
              </a:buClr>
              <a:buSzPct val="70000"/>
              <a:buFont typeface="Arial" panose="020B0604020202020204" pitchFamily="34" charset="0"/>
              <a:buChar char="•"/>
            </a:pPr>
            <a:r>
              <a:rPr lang="en-US" altLang="en-US" dirty="0">
                <a:solidFill>
                  <a:srgbClr val="EAEAEA"/>
                </a:solidFill>
                <a:latin typeface="+mn-lt"/>
              </a:rPr>
              <a:t> Project</a:t>
            </a:r>
          </a:p>
          <a:p>
            <a:pPr marL="285750" indent="-285750" eaLnBrk="1" hangingPunct="1">
              <a:spcBef>
                <a:spcPts val="400"/>
              </a:spcBef>
              <a:buClr>
                <a:srgbClr val="EEC85E"/>
              </a:buClr>
              <a:buSzPct val="70000"/>
              <a:buFont typeface="Arial" panose="020B0604020202020204" pitchFamily="34" charset="0"/>
              <a:buChar char="•"/>
            </a:pPr>
            <a:r>
              <a:rPr lang="en-US" altLang="en-US" dirty="0">
                <a:solidFill>
                  <a:srgbClr val="EAEAEA"/>
                </a:solidFill>
                <a:latin typeface="+mn-lt"/>
              </a:rPr>
              <a:t> Union</a:t>
            </a:r>
          </a:p>
          <a:p>
            <a:pPr marL="285750" indent="-285750" eaLnBrk="1" hangingPunct="1">
              <a:spcBef>
                <a:spcPts val="400"/>
              </a:spcBef>
              <a:buClr>
                <a:srgbClr val="EEC85E"/>
              </a:buClr>
              <a:buSzPct val="70000"/>
              <a:buFont typeface="Arial" panose="020B0604020202020204" pitchFamily="34" charset="0"/>
              <a:buChar char="•"/>
            </a:pPr>
            <a:r>
              <a:rPr lang="en-US" altLang="en-US" dirty="0">
                <a:solidFill>
                  <a:srgbClr val="EAEAEA"/>
                </a:solidFill>
                <a:latin typeface="+mn-lt"/>
              </a:rPr>
              <a:t> Set Difference </a:t>
            </a:r>
          </a:p>
          <a:p>
            <a:pPr marL="285750" indent="-285750" eaLnBrk="1" hangingPunct="1">
              <a:spcBef>
                <a:spcPts val="400"/>
              </a:spcBef>
              <a:buClr>
                <a:srgbClr val="EEC85E"/>
              </a:buClr>
              <a:buSzPct val="70000"/>
              <a:buFont typeface="Arial" panose="020B0604020202020204" pitchFamily="34" charset="0"/>
              <a:buChar char="•"/>
            </a:pPr>
            <a:r>
              <a:rPr lang="en-US" altLang="en-US" dirty="0">
                <a:solidFill>
                  <a:srgbClr val="EAEAEA"/>
                </a:solidFill>
                <a:latin typeface="+mn-lt"/>
              </a:rPr>
              <a:t> Cartesian product</a:t>
            </a:r>
          </a:p>
          <a:p>
            <a:pPr marL="285750" indent="-285750" eaLnBrk="1" hangingPunct="1">
              <a:spcBef>
                <a:spcPts val="400"/>
              </a:spcBef>
              <a:buClr>
                <a:srgbClr val="EEC85E"/>
              </a:buClr>
              <a:buSzPct val="70000"/>
              <a:buFont typeface="Arial" panose="020B0604020202020204" pitchFamily="34" charset="0"/>
              <a:buChar char="•"/>
            </a:pPr>
            <a:r>
              <a:rPr lang="en-US" altLang="en-US" dirty="0">
                <a:solidFill>
                  <a:srgbClr val="EAEAEA"/>
                </a:solidFill>
                <a:latin typeface="+mn-lt"/>
              </a:rPr>
              <a:t> Rename</a:t>
            </a:r>
          </a:p>
          <a:p>
            <a:pPr marL="285750" indent="-285750" eaLnBrk="1" hangingPunct="1">
              <a:spcBef>
                <a:spcPts val="400"/>
              </a:spcBef>
              <a:buClr>
                <a:srgbClr val="EEC85E"/>
              </a:buClr>
              <a:buSzPct val="70000"/>
              <a:buFont typeface="Arial" panose="020B0604020202020204" pitchFamily="34" charset="0"/>
              <a:buChar char="•"/>
            </a:pPr>
            <a:r>
              <a:rPr lang="en-US" altLang="en-US" dirty="0">
                <a:solidFill>
                  <a:srgbClr val="EAEAEA"/>
                </a:solidFill>
                <a:latin typeface="+mn-lt"/>
              </a:rPr>
              <a:t> Intersection</a:t>
            </a:r>
          </a:p>
          <a:p>
            <a:pPr marL="285750" indent="-285750" eaLnBrk="1" hangingPunct="1">
              <a:spcBef>
                <a:spcPts val="400"/>
              </a:spcBef>
              <a:buClr>
                <a:srgbClr val="EEC85E"/>
              </a:buClr>
              <a:buSzPct val="70000"/>
              <a:buFont typeface="Arial" panose="020B0604020202020204" pitchFamily="34" charset="0"/>
              <a:buChar char="•"/>
            </a:pPr>
            <a:r>
              <a:rPr lang="en-US" altLang="en-US" dirty="0">
                <a:solidFill>
                  <a:srgbClr val="EAEAEA"/>
                </a:solidFill>
                <a:latin typeface="+mn-lt"/>
              </a:rPr>
              <a:t> Aggregate functions</a:t>
            </a:r>
          </a:p>
          <a:p>
            <a:pPr eaLnBrk="1" hangingPunct="1">
              <a:spcBef>
                <a:spcPts val="400"/>
              </a:spcBef>
              <a:buClr>
                <a:srgbClr val="EEC85E"/>
              </a:buClr>
              <a:buSzPct val="70000"/>
            </a:pPr>
            <a:endParaRPr lang="en-US" altLang="en-US" dirty="0">
              <a:solidFill>
                <a:srgbClr val="EAEAEA"/>
              </a:solidFill>
              <a:latin typeface="+mn-lt"/>
            </a:endParaRPr>
          </a:p>
          <a:p>
            <a:pPr eaLnBrk="1" hangingPunct="1">
              <a:spcBef>
                <a:spcPts val="400"/>
              </a:spcBef>
              <a:buClr>
                <a:srgbClr val="EEC85E"/>
              </a:buClr>
              <a:buSzPct val="70000"/>
            </a:pPr>
            <a:r>
              <a:rPr lang="en-US" altLang="en-US" dirty="0">
                <a:solidFill>
                  <a:srgbClr val="EAEAEA"/>
                </a:solidFill>
                <a:latin typeface="+mn-lt"/>
              </a:rPr>
              <a:t>We will also study various forms of joining relations. </a:t>
            </a:r>
          </a:p>
        </p:txBody>
      </p:sp>
    </p:spTree>
    <p:extLst>
      <p:ext uri="{BB962C8B-B14F-4D97-AF65-F5344CB8AC3E}">
        <p14:creationId xmlns:p14="http://schemas.microsoft.com/office/powerpoint/2010/main" val="253528592"/>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Effect transition="in" filter="fade">
                                      <p:cBhvr>
                                        <p:cTn id="25" dur="500"/>
                                        <p:tgtEl>
                                          <p:spTgt spid="3">
                                            <p:txEl>
                                              <p:pRg st="10" end="10"/>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11" end="11"/>
                                            </p:txEl>
                                          </p:spTgt>
                                        </p:tgtEl>
                                        <p:attrNameLst>
                                          <p:attrName>style.visibility</p:attrName>
                                        </p:attrNameLst>
                                      </p:cBhvr>
                                      <p:to>
                                        <p:strVal val="visible"/>
                                      </p:to>
                                    </p:set>
                                    <p:animEffect transition="in" filter="fade">
                                      <p:cBhvr>
                                        <p:cTn id="28" dur="500"/>
                                        <p:tgtEl>
                                          <p:spTgt spid="3">
                                            <p:txEl>
                                              <p:pRg st="11" end="1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Effect transition="in" filter="fade">
                                      <p:cBhvr>
                                        <p:cTn id="31" dur="500"/>
                                        <p:tgtEl>
                                          <p:spTgt spid="3">
                                            <p:txEl>
                                              <p:pRg st="12" end="12"/>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4" end="14"/>
                                            </p:txEl>
                                          </p:spTgt>
                                        </p:tgtEl>
                                        <p:attrNameLst>
                                          <p:attrName>style.visibility</p:attrName>
                                        </p:attrNameLst>
                                      </p:cBhvr>
                                      <p:to>
                                        <p:strVal val="visible"/>
                                      </p:to>
                                    </p:set>
                                    <p:animEffect transition="in" filter="fade">
                                      <p:cBhvr>
                                        <p:cTn id="34"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46">
            <a:extLst>
              <a:ext uri="{FF2B5EF4-FFF2-40B4-BE49-F238E27FC236}">
                <a16:creationId xmlns:a16="http://schemas.microsoft.com/office/drawing/2014/main" id="{EF96E4D9-B7C1-7C0E-5525-26A7B5F7CA7F}"/>
              </a:ext>
            </a:extLst>
          </p:cNvPr>
          <p:cNvSpPr txBox="1">
            <a:spLocks noChangeArrowheads="1"/>
          </p:cNvSpPr>
          <p:nvPr/>
        </p:nvSpPr>
        <p:spPr bwMode="auto">
          <a:xfrm>
            <a:off x="8839200" y="2514601"/>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Verdana" panose="020B0604030504040204" pitchFamily="34" charset="0"/>
                <a:cs typeface="Arial" panose="020B0604020202020204" pitchFamily="34" charset="0"/>
              </a:defRPr>
            </a:lvl1pPr>
            <a:lvl2pPr marL="742950" indent="-285750" eaLnBrk="0" hangingPunct="0">
              <a:defRPr>
                <a:solidFill>
                  <a:schemeClr val="bg1"/>
                </a:solidFill>
                <a:latin typeface="Verdana" panose="020B0604030504040204" pitchFamily="34" charset="0"/>
                <a:cs typeface="Arial" panose="020B0604020202020204" pitchFamily="34" charset="0"/>
              </a:defRPr>
            </a:lvl2pPr>
            <a:lvl3pPr marL="1143000" indent="-228600" eaLnBrk="0" hangingPunct="0">
              <a:defRPr>
                <a:solidFill>
                  <a:schemeClr val="bg1"/>
                </a:solidFill>
                <a:latin typeface="Verdana" panose="020B0604030504040204" pitchFamily="34" charset="0"/>
                <a:cs typeface="Arial" panose="020B0604020202020204" pitchFamily="34" charset="0"/>
              </a:defRPr>
            </a:lvl3pPr>
            <a:lvl4pPr marL="1600200" indent="-228600" eaLnBrk="0" hangingPunct="0">
              <a:defRPr>
                <a:solidFill>
                  <a:schemeClr val="bg1"/>
                </a:solidFill>
                <a:latin typeface="Verdana" panose="020B0604030504040204" pitchFamily="34" charset="0"/>
                <a:cs typeface="Arial" panose="020B0604020202020204" pitchFamily="34" charset="0"/>
              </a:defRPr>
            </a:lvl4pPr>
            <a:lvl5pPr marL="2057400" indent="-228600" eaLnBrk="0" hangingPunct="0">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Select</a:t>
            </a:r>
            <a:endParaRPr lang="en-US" sz="2400" dirty="0">
              <a:solidFill>
                <a:srgbClr val="FFC000"/>
              </a:solidFill>
              <a:latin typeface="Arial" panose="020B0604020202020204" pitchFamily="34" charset="0"/>
              <a:cs typeface="Arial" panose="020B0604020202020204" pitchFamily="34" charset="0"/>
            </a:endParaRPr>
          </a:p>
        </p:txBody>
      </p:sp>
      <p:sp>
        <p:nvSpPr>
          <p:cNvPr id="3" name="Text Box 2">
            <a:extLst>
              <a:ext uri="{FF2B5EF4-FFF2-40B4-BE49-F238E27FC236}">
                <a16:creationId xmlns:a16="http://schemas.microsoft.com/office/drawing/2014/main" id="{C4BF5107-13F5-B997-3B4D-CF7A60B1FDBF}"/>
              </a:ext>
            </a:extLst>
          </p:cNvPr>
          <p:cNvSpPr txBox="1">
            <a:spLocks noChangeArrowheads="1"/>
          </p:cNvSpPr>
          <p:nvPr/>
        </p:nvSpPr>
        <p:spPr bwMode="auto">
          <a:xfrm>
            <a:off x="0" y="652346"/>
            <a:ext cx="12268200" cy="606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400"/>
              </a:spcBef>
              <a:buClr>
                <a:srgbClr val="EEC85E"/>
              </a:buClr>
              <a:buSzPct val="70000"/>
            </a:pPr>
            <a:r>
              <a:rPr lang="en-US" altLang="en-US" dirty="0">
                <a:solidFill>
                  <a:srgbClr val="EAEAEA"/>
                </a:solidFill>
                <a:latin typeface="+mj-lt"/>
              </a:rPr>
              <a:t>Unary- operates on one relation</a:t>
            </a:r>
          </a:p>
          <a:p>
            <a:pPr eaLnBrk="1" hangingPunct="1">
              <a:spcBef>
                <a:spcPts val="400"/>
              </a:spcBef>
              <a:buClr>
                <a:srgbClr val="EEC85E"/>
              </a:buClr>
              <a:buSzPct val="70000"/>
            </a:pPr>
            <a:r>
              <a:rPr lang="en-US" altLang="en-US" dirty="0">
                <a:solidFill>
                  <a:srgbClr val="EAEAEA"/>
                </a:solidFill>
                <a:latin typeface="+mj-lt"/>
              </a:rPr>
              <a:t>Binary – operates on a pair of relations</a:t>
            </a:r>
          </a:p>
          <a:p>
            <a:pPr eaLnBrk="1" hangingPunct="1">
              <a:spcBef>
                <a:spcPts val="400"/>
              </a:spcBef>
              <a:buClr>
                <a:srgbClr val="EEC85E"/>
              </a:buClr>
              <a:buSzPct val="70000"/>
            </a:pPr>
            <a:endParaRPr lang="en-US" altLang="en-US" dirty="0">
              <a:solidFill>
                <a:srgbClr val="EAEAEA"/>
              </a:solidFill>
              <a:latin typeface="+mj-lt"/>
            </a:endParaRPr>
          </a:p>
          <a:p>
            <a:pPr eaLnBrk="1" hangingPunct="1">
              <a:spcBef>
                <a:spcPts val="400"/>
              </a:spcBef>
              <a:buClr>
                <a:srgbClr val="EEC85E"/>
              </a:buClr>
              <a:buSzPct val="70000"/>
            </a:pPr>
            <a:r>
              <a:rPr lang="en-US" altLang="en-US" dirty="0">
                <a:solidFill>
                  <a:srgbClr val="EAEAEA"/>
                </a:solidFill>
                <a:latin typeface="+mj-lt"/>
              </a:rPr>
              <a:t>The Select Operation</a:t>
            </a:r>
          </a:p>
          <a:p>
            <a:pPr eaLnBrk="1" hangingPunct="1">
              <a:spcBef>
                <a:spcPts val="400"/>
              </a:spcBef>
              <a:buClr>
                <a:srgbClr val="EEC85E"/>
              </a:buClr>
              <a:buSzPct val="70000"/>
            </a:pPr>
            <a:r>
              <a:rPr lang="en-US" altLang="en-US" dirty="0">
                <a:solidFill>
                  <a:srgbClr val="EAEAEA"/>
                </a:solidFill>
                <a:latin typeface="+mj-lt"/>
              </a:rPr>
              <a:t>Unary operation</a:t>
            </a:r>
          </a:p>
          <a:p>
            <a:pPr eaLnBrk="1" hangingPunct="1">
              <a:spcBef>
                <a:spcPts val="400"/>
              </a:spcBef>
              <a:buClr>
                <a:srgbClr val="EEC85E"/>
              </a:buClr>
              <a:buSzPct val="70000"/>
            </a:pPr>
            <a:endParaRPr lang="en-US" altLang="en-US" dirty="0">
              <a:solidFill>
                <a:srgbClr val="EAEAEA"/>
              </a:solidFill>
              <a:latin typeface="+mj-lt"/>
            </a:endParaRPr>
          </a:p>
          <a:p>
            <a:pPr eaLnBrk="1" hangingPunct="1">
              <a:spcBef>
                <a:spcPts val="400"/>
              </a:spcBef>
              <a:buClr>
                <a:srgbClr val="EEC85E"/>
              </a:buClr>
              <a:buSzPct val="70000"/>
            </a:pPr>
            <a:r>
              <a:rPr lang="en-US" altLang="en-US" dirty="0">
                <a:solidFill>
                  <a:srgbClr val="EAEAEA"/>
                </a:solidFill>
                <a:latin typeface="+mj-lt"/>
              </a:rPr>
              <a:t>Selects tuples that satisfy a given predicate</a:t>
            </a:r>
          </a:p>
          <a:p>
            <a:pPr eaLnBrk="1" hangingPunct="1">
              <a:spcBef>
                <a:spcPts val="400"/>
              </a:spcBef>
              <a:buClr>
                <a:srgbClr val="EEC85E"/>
              </a:buClr>
              <a:buSzPct val="70000"/>
            </a:pPr>
            <a:endParaRPr lang="en-US" altLang="en-US" dirty="0">
              <a:solidFill>
                <a:srgbClr val="EAEAEA"/>
              </a:solidFill>
            </a:endParaRPr>
          </a:p>
          <a:p>
            <a:pPr eaLnBrk="1" hangingPunct="1">
              <a:spcBef>
                <a:spcPts val="400"/>
              </a:spcBef>
              <a:buClr>
                <a:srgbClr val="EEC85E"/>
              </a:buClr>
              <a:buSzPct val="70000"/>
            </a:pPr>
            <a:r>
              <a:rPr lang="en-US" altLang="en-US" dirty="0">
                <a:solidFill>
                  <a:srgbClr val="EAEAEA"/>
                </a:solidFill>
                <a:latin typeface="Symbol" panose="05050102010706020507" pitchFamily="18" charset="2"/>
              </a:rPr>
              <a:t></a:t>
            </a:r>
            <a:r>
              <a:rPr lang="en-US" altLang="en-US" dirty="0">
                <a:solidFill>
                  <a:srgbClr val="EAEAEA"/>
                </a:solidFill>
              </a:rPr>
              <a:t> </a:t>
            </a:r>
            <a:r>
              <a:rPr lang="en-US" altLang="en-US" dirty="0">
                <a:solidFill>
                  <a:srgbClr val="EAEAEA"/>
                </a:solidFill>
                <a:latin typeface="+mn-lt"/>
              </a:rPr>
              <a:t>- represents a select operation - sigma</a:t>
            </a:r>
          </a:p>
          <a:p>
            <a:pPr eaLnBrk="1" hangingPunct="1">
              <a:spcBef>
                <a:spcPts val="400"/>
              </a:spcBef>
              <a:buClr>
                <a:srgbClr val="EEC85E"/>
              </a:buClr>
              <a:buSzPct val="70000"/>
            </a:pPr>
            <a:endParaRPr lang="en-US" altLang="en-US" dirty="0">
              <a:solidFill>
                <a:srgbClr val="EAEAEA"/>
              </a:solidFill>
            </a:endParaRPr>
          </a:p>
          <a:p>
            <a:pPr eaLnBrk="1" hangingPunct="1">
              <a:spcBef>
                <a:spcPts val="400"/>
              </a:spcBef>
              <a:buClr>
                <a:srgbClr val="EEC85E"/>
              </a:buClr>
              <a:buSzPct val="70000"/>
            </a:pPr>
            <a:r>
              <a:rPr lang="en-US" altLang="en-US" dirty="0">
                <a:solidFill>
                  <a:srgbClr val="EAEAEA"/>
                </a:solidFill>
                <a:latin typeface="Symbol" panose="05050102010706020507" pitchFamily="18" charset="2"/>
              </a:rPr>
              <a:t></a:t>
            </a:r>
            <a:r>
              <a:rPr lang="en-US" altLang="en-US" dirty="0">
                <a:solidFill>
                  <a:srgbClr val="EAEAEA"/>
                </a:solidFill>
                <a:latin typeface="+mn-lt"/>
              </a:rPr>
              <a:t>&lt;select condition&gt;(R)</a:t>
            </a:r>
            <a:r>
              <a:rPr lang="ar-SA" altLang="en-US" dirty="0">
                <a:solidFill>
                  <a:srgbClr val="EAEAEA"/>
                </a:solidFill>
                <a:latin typeface="+mn-lt"/>
              </a:rPr>
              <a:t>‏</a:t>
            </a:r>
            <a:endParaRPr lang="en-US" altLang="en-US" dirty="0">
              <a:solidFill>
                <a:srgbClr val="EAEAEA"/>
              </a:solidFill>
              <a:latin typeface="+mn-lt"/>
            </a:endParaRPr>
          </a:p>
          <a:p>
            <a:pPr eaLnBrk="1" hangingPunct="1">
              <a:spcBef>
                <a:spcPts val="400"/>
              </a:spcBef>
              <a:buClr>
                <a:srgbClr val="EEC85E"/>
              </a:buClr>
              <a:buSzPct val="70000"/>
            </a:pPr>
            <a:endParaRPr lang="en-US" altLang="en-US" i="1" dirty="0">
              <a:solidFill>
                <a:srgbClr val="EAEAEA"/>
              </a:solidFill>
              <a:latin typeface="+mn-lt"/>
            </a:endParaRPr>
          </a:p>
          <a:p>
            <a:pPr eaLnBrk="1" hangingPunct="1">
              <a:spcBef>
                <a:spcPts val="400"/>
              </a:spcBef>
              <a:buClr>
                <a:srgbClr val="EEC85E"/>
              </a:buClr>
              <a:buSzPct val="70000"/>
            </a:pPr>
            <a:r>
              <a:rPr lang="en-US" altLang="en-US" i="1" dirty="0">
                <a:solidFill>
                  <a:srgbClr val="EAEAEA"/>
                </a:solidFill>
                <a:latin typeface="+mn-lt"/>
              </a:rPr>
              <a:t>   &lt;selection condition&gt; = &lt;attribute name&gt; &lt;comparison op&gt; &lt;constant value&gt; or </a:t>
            </a:r>
          </a:p>
          <a:p>
            <a:pPr eaLnBrk="1" hangingPunct="1">
              <a:spcBef>
                <a:spcPts val="400"/>
              </a:spcBef>
              <a:buClr>
                <a:srgbClr val="EEC85E"/>
              </a:buClr>
              <a:buSzPct val="70000"/>
            </a:pPr>
            <a:r>
              <a:rPr lang="en-US" altLang="en-US" i="1" dirty="0">
                <a:solidFill>
                  <a:srgbClr val="EAEAEA"/>
                </a:solidFill>
                <a:latin typeface="+mn-lt"/>
              </a:rPr>
              <a:t>   &lt;selection condition&gt; = &lt;attribute name&gt; &lt;comparison op&gt; &lt;attribute name&gt;</a:t>
            </a:r>
          </a:p>
          <a:p>
            <a:pPr eaLnBrk="1" hangingPunct="1">
              <a:spcBef>
                <a:spcPts val="400"/>
              </a:spcBef>
              <a:buClr>
                <a:srgbClr val="EEC85E"/>
              </a:buClr>
              <a:buSzPct val="70000"/>
            </a:pPr>
            <a:endParaRPr lang="en-US" altLang="en-US" dirty="0">
              <a:solidFill>
                <a:srgbClr val="EAEAEA"/>
              </a:solidFill>
              <a:latin typeface="+mn-lt"/>
            </a:endParaRPr>
          </a:p>
          <a:p>
            <a:pPr eaLnBrk="1" hangingPunct="1">
              <a:spcBef>
                <a:spcPts val="400"/>
              </a:spcBef>
              <a:buClr>
                <a:srgbClr val="EEC85E"/>
              </a:buClr>
              <a:buSzPct val="70000"/>
            </a:pPr>
            <a:r>
              <a:rPr lang="en-US" altLang="en-US" dirty="0">
                <a:solidFill>
                  <a:srgbClr val="EAEAEA"/>
                </a:solidFill>
                <a:latin typeface="+mn-lt"/>
              </a:rPr>
              <a:t>comparison operators are: =, &lt;&gt;, &lt;, &lt;=, &gt;, &gt;=</a:t>
            </a:r>
          </a:p>
          <a:p>
            <a:pPr eaLnBrk="1" hangingPunct="1">
              <a:spcBef>
                <a:spcPts val="400"/>
              </a:spcBef>
              <a:buClr>
                <a:srgbClr val="EEC85E"/>
              </a:buClr>
              <a:buSzPct val="70000"/>
            </a:pPr>
            <a:endParaRPr lang="en-US" altLang="en-US" dirty="0">
              <a:solidFill>
                <a:srgbClr val="EAEAEA"/>
              </a:solidFill>
              <a:latin typeface="+mn-lt"/>
            </a:endParaRPr>
          </a:p>
          <a:p>
            <a:pPr eaLnBrk="1" hangingPunct="1">
              <a:spcBef>
                <a:spcPts val="400"/>
              </a:spcBef>
              <a:buClr>
                <a:srgbClr val="EEC85E"/>
              </a:buClr>
              <a:buSzPct val="70000"/>
            </a:pPr>
            <a:r>
              <a:rPr lang="en-US" altLang="en-US" dirty="0">
                <a:solidFill>
                  <a:srgbClr val="EAEAEA"/>
                </a:solidFill>
                <a:latin typeface="+mn-lt"/>
              </a:rPr>
              <a:t>equal, not equal, less than, less than or equal to, greater than, greater than or equal to</a:t>
            </a:r>
          </a:p>
        </p:txBody>
      </p:sp>
    </p:spTree>
    <p:extLst>
      <p:ext uri="{BB962C8B-B14F-4D97-AF65-F5344CB8AC3E}">
        <p14:creationId xmlns:p14="http://schemas.microsoft.com/office/powerpoint/2010/main" val="901922803"/>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5" end="15"/>
                                            </p:txEl>
                                          </p:spTgt>
                                        </p:tgtEl>
                                        <p:attrNameLst>
                                          <p:attrName>style.visibility</p:attrName>
                                        </p:attrNameLst>
                                      </p:cBhvr>
                                      <p:to>
                                        <p:strVal val="visible"/>
                                      </p:to>
                                    </p:set>
                                    <p:animEffect transition="in" filter="fade">
                                      <p:cBhvr>
                                        <p:cTn id="7" dur="500"/>
                                        <p:tgtEl>
                                          <p:spTgt spid="3">
                                            <p:txEl>
                                              <p:pRg st="15" end="1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7" end="17"/>
                                            </p:txEl>
                                          </p:spTgt>
                                        </p:tgtEl>
                                        <p:attrNameLst>
                                          <p:attrName>style.visibility</p:attrName>
                                        </p:attrNameLst>
                                      </p:cBhvr>
                                      <p:to>
                                        <p:strVal val="visible"/>
                                      </p:to>
                                    </p:set>
                                    <p:animEffect transition="in" filter="fade">
                                      <p:cBhvr>
                                        <p:cTn id="10"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46">
            <a:extLst>
              <a:ext uri="{FF2B5EF4-FFF2-40B4-BE49-F238E27FC236}">
                <a16:creationId xmlns:a16="http://schemas.microsoft.com/office/drawing/2014/main" id="{EF96E4D9-B7C1-7C0E-5525-26A7B5F7CA7F}"/>
              </a:ext>
            </a:extLst>
          </p:cNvPr>
          <p:cNvSpPr txBox="1">
            <a:spLocks noChangeArrowheads="1"/>
          </p:cNvSpPr>
          <p:nvPr/>
        </p:nvSpPr>
        <p:spPr bwMode="auto">
          <a:xfrm>
            <a:off x="8839200" y="2514601"/>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Verdana" panose="020B0604030504040204" pitchFamily="34" charset="0"/>
                <a:cs typeface="Arial" panose="020B0604020202020204" pitchFamily="34" charset="0"/>
              </a:defRPr>
            </a:lvl1pPr>
            <a:lvl2pPr marL="742950" indent="-285750" eaLnBrk="0" hangingPunct="0">
              <a:defRPr>
                <a:solidFill>
                  <a:schemeClr val="bg1"/>
                </a:solidFill>
                <a:latin typeface="Verdana" panose="020B0604030504040204" pitchFamily="34" charset="0"/>
                <a:cs typeface="Arial" panose="020B0604020202020204" pitchFamily="34" charset="0"/>
              </a:defRPr>
            </a:lvl2pPr>
            <a:lvl3pPr marL="1143000" indent="-228600" eaLnBrk="0" hangingPunct="0">
              <a:defRPr>
                <a:solidFill>
                  <a:schemeClr val="bg1"/>
                </a:solidFill>
                <a:latin typeface="Verdana" panose="020B0604030504040204" pitchFamily="34" charset="0"/>
                <a:cs typeface="Arial" panose="020B0604020202020204" pitchFamily="34" charset="0"/>
              </a:defRPr>
            </a:lvl3pPr>
            <a:lvl4pPr marL="1600200" indent="-228600" eaLnBrk="0" hangingPunct="0">
              <a:defRPr>
                <a:solidFill>
                  <a:schemeClr val="bg1"/>
                </a:solidFill>
                <a:latin typeface="Verdana" panose="020B0604030504040204" pitchFamily="34" charset="0"/>
                <a:cs typeface="Arial" panose="020B0604020202020204" pitchFamily="34" charset="0"/>
              </a:defRPr>
            </a:lvl4pPr>
            <a:lvl5pPr marL="2057400" indent="-228600" eaLnBrk="0" hangingPunct="0">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Select</a:t>
            </a:r>
            <a:endParaRPr lang="en-US" sz="2400" dirty="0">
              <a:solidFill>
                <a:srgbClr val="FFC000"/>
              </a:solidFill>
              <a:latin typeface="Arial" panose="020B0604020202020204" pitchFamily="34" charset="0"/>
              <a:cs typeface="Arial" panose="020B0604020202020204" pitchFamily="34" charset="0"/>
            </a:endParaRPr>
          </a:p>
        </p:txBody>
      </p:sp>
      <p:sp>
        <p:nvSpPr>
          <p:cNvPr id="4" name="Text Box 2">
            <a:extLst>
              <a:ext uri="{FF2B5EF4-FFF2-40B4-BE49-F238E27FC236}">
                <a16:creationId xmlns:a16="http://schemas.microsoft.com/office/drawing/2014/main" id="{F8104FB4-A0FD-B3EC-A70F-B5378C6B2649}"/>
              </a:ext>
            </a:extLst>
          </p:cNvPr>
          <p:cNvSpPr txBox="1">
            <a:spLocks noChangeArrowheads="1"/>
          </p:cNvSpPr>
          <p:nvPr/>
        </p:nvSpPr>
        <p:spPr bwMode="auto">
          <a:xfrm>
            <a:off x="0" y="812182"/>
            <a:ext cx="12192000" cy="806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400"/>
              </a:spcBef>
              <a:buClr>
                <a:srgbClr val="EEC85E"/>
              </a:buClr>
              <a:buSzPct val="70000"/>
            </a:pPr>
            <a:r>
              <a:rPr lang="en-US" altLang="en-US" dirty="0">
                <a:solidFill>
                  <a:srgbClr val="EAEAEA"/>
                </a:solidFill>
                <a:latin typeface="+mj-lt"/>
              </a:rPr>
              <a:t>To select those tuples of the </a:t>
            </a:r>
            <a:r>
              <a:rPr lang="en-US" altLang="en-US" sz="1200" dirty="0">
                <a:solidFill>
                  <a:srgbClr val="EAEAEA"/>
                </a:solidFill>
                <a:latin typeface="Courier New" panose="02070309020205020404" pitchFamily="49" charset="0"/>
                <a:cs typeface="Courier New" panose="02070309020205020404" pitchFamily="49" charset="0"/>
              </a:rPr>
              <a:t>Hit-counts</a:t>
            </a:r>
            <a:r>
              <a:rPr lang="en-US" altLang="en-US" dirty="0">
                <a:solidFill>
                  <a:srgbClr val="EAEAEA"/>
                </a:solidFill>
                <a:latin typeface="+mj-lt"/>
              </a:rPr>
              <a:t> relation where the website is </a:t>
            </a:r>
            <a:r>
              <a:rPr lang="en-US" altLang="en-US" sz="1200" dirty="0">
                <a:solidFill>
                  <a:srgbClr val="EAEAEA"/>
                </a:solidFill>
                <a:latin typeface="Courier New" panose="02070309020205020404" pitchFamily="49" charset="0"/>
                <a:cs typeface="Courier New" panose="02070309020205020404" pitchFamily="49" charset="0"/>
              </a:rPr>
              <a:t>"www.zojjed.com"</a:t>
            </a:r>
            <a:r>
              <a:rPr lang="en-US" altLang="en-US" dirty="0">
                <a:solidFill>
                  <a:srgbClr val="EAEAEA"/>
                </a:solidFill>
                <a:latin typeface="+mj-lt"/>
              </a:rPr>
              <a:t> we write.</a:t>
            </a:r>
          </a:p>
          <a:p>
            <a:pPr eaLnBrk="1" hangingPunct="1">
              <a:spcBef>
                <a:spcPts val="400"/>
              </a:spcBef>
              <a:buClr>
                <a:srgbClr val="EEC85E"/>
              </a:buClr>
              <a:buSzPct val="70000"/>
            </a:pPr>
            <a:r>
              <a:rPr lang="en-US" altLang="en-US" sz="1200" dirty="0">
                <a:solidFill>
                  <a:schemeClr val="tx1"/>
                </a:solidFill>
                <a:latin typeface="Courier New" panose="02070309020205020404" pitchFamily="49" charset="0"/>
                <a:cs typeface="Courier New" panose="02070309020205020404" pitchFamily="49" charset="0"/>
              </a:rPr>
              <a:t>	</a:t>
            </a: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baseline="-50000" dirty="0">
                <a:solidFill>
                  <a:srgbClr val="EAEAEA"/>
                </a:solidFill>
                <a:latin typeface="Courier New" panose="02070309020205020404" pitchFamily="49" charset="0"/>
                <a:ea typeface="Verdana" panose="020B0604030504040204" pitchFamily="34" charset="0"/>
                <a:cs typeface="Courier New" panose="02070309020205020404" pitchFamily="49" charset="0"/>
              </a:rPr>
              <a:t>website = "www.zojjed.com"</a:t>
            </a:r>
            <a:r>
              <a:rPr lang="en-US" altLang="en-US" sz="1200" dirty="0">
                <a:solidFill>
                  <a:srgbClr val="EAEAEA"/>
                </a:solidFill>
                <a:latin typeface="Courier New" panose="02070309020205020404" pitchFamily="49" charset="0"/>
                <a:ea typeface="Verdana" panose="020B0604030504040204" pitchFamily="34" charset="0"/>
                <a:cs typeface="Courier New" panose="02070309020205020404" pitchFamily="49" charset="0"/>
              </a:rPr>
              <a:t>(Hit-counts) </a:t>
            </a:r>
          </a:p>
        </p:txBody>
      </p:sp>
      <p:graphicFrame>
        <p:nvGraphicFramePr>
          <p:cNvPr id="3083" name="Table 3082">
            <a:extLst>
              <a:ext uri="{FF2B5EF4-FFF2-40B4-BE49-F238E27FC236}">
                <a16:creationId xmlns:a16="http://schemas.microsoft.com/office/drawing/2014/main" id="{3CC34D6D-B93E-4BA5-875D-E649B075D11A}"/>
              </a:ext>
            </a:extLst>
          </p:cNvPr>
          <p:cNvGraphicFramePr>
            <a:graphicFrameLocks noGrp="1"/>
          </p:cNvGraphicFramePr>
          <p:nvPr>
            <p:extLst>
              <p:ext uri="{D42A27DB-BD31-4B8C-83A1-F6EECF244321}">
                <p14:modId xmlns:p14="http://schemas.microsoft.com/office/powerpoint/2010/main" val="432238856"/>
              </p:ext>
            </p:extLst>
          </p:nvPr>
        </p:nvGraphicFramePr>
        <p:xfrm>
          <a:off x="6731950" y="2778760"/>
          <a:ext cx="5455286" cy="4079240"/>
        </p:xfrm>
        <a:graphic>
          <a:graphicData uri="http://schemas.openxmlformats.org/drawingml/2006/table">
            <a:tbl>
              <a:tblPr firstRow="1" bandRow="1">
                <a:tableStyleId>{93296810-A885-4BE3-A3E7-6D5BEEA58F35}</a:tableStyleId>
              </a:tblPr>
              <a:tblGrid>
                <a:gridCol w="2973388">
                  <a:extLst>
                    <a:ext uri="{9D8B030D-6E8A-4147-A177-3AD203B41FA5}">
                      <a16:colId xmlns:a16="http://schemas.microsoft.com/office/drawing/2014/main" val="3686988871"/>
                    </a:ext>
                  </a:extLst>
                </a:gridCol>
                <a:gridCol w="1259205">
                  <a:extLst>
                    <a:ext uri="{9D8B030D-6E8A-4147-A177-3AD203B41FA5}">
                      <a16:colId xmlns:a16="http://schemas.microsoft.com/office/drawing/2014/main" val="3174458492"/>
                    </a:ext>
                  </a:extLst>
                </a:gridCol>
                <a:gridCol w="1222693">
                  <a:extLst>
                    <a:ext uri="{9D8B030D-6E8A-4147-A177-3AD203B41FA5}">
                      <a16:colId xmlns:a16="http://schemas.microsoft.com/office/drawing/2014/main" val="3711171146"/>
                    </a:ext>
                  </a:extLst>
                </a:gridCol>
              </a:tblGrid>
              <a:tr h="370840">
                <a:tc gridSpan="3">
                  <a:txBody>
                    <a:bodyPr/>
                    <a:lstStyle/>
                    <a:p>
                      <a:pPr algn="ctr"/>
                      <a:r>
                        <a:rPr lang="en-US" dirty="0"/>
                        <a:t>Hit-counts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323759214"/>
                  </a:ext>
                </a:extLst>
              </a:tr>
              <a:tr h="370840">
                <a:tc>
                  <a:txBody>
                    <a:bodyPr/>
                    <a:lstStyle/>
                    <a:p>
                      <a:r>
                        <a:rPr lang="en-US" b="1" dirty="0"/>
                        <a:t>website</a:t>
                      </a:r>
                    </a:p>
                  </a:txBody>
                  <a:tcPr/>
                </a:tc>
                <a:tc>
                  <a:txBody>
                    <a:bodyPr/>
                    <a:lstStyle/>
                    <a:p>
                      <a:r>
                        <a:rPr lang="en-US" b="1" dirty="0"/>
                        <a:t>date</a:t>
                      </a:r>
                    </a:p>
                  </a:txBody>
                  <a:tcPr/>
                </a:tc>
                <a:tc>
                  <a:txBody>
                    <a:bodyPr/>
                    <a:lstStyle/>
                    <a:p>
                      <a:r>
                        <a:rPr lang="en-US" b="1" dirty="0"/>
                        <a:t>hit-count</a:t>
                      </a:r>
                    </a:p>
                  </a:txBody>
                  <a:tcPr/>
                </a:tc>
                <a:extLst>
                  <a:ext uri="{0D108BD9-81ED-4DB2-BD59-A6C34878D82A}">
                    <a16:rowId xmlns:a16="http://schemas.microsoft.com/office/drawing/2014/main" val="1423851555"/>
                  </a:ext>
                </a:extLst>
              </a:tr>
              <a:tr h="370840">
                <a:tc>
                  <a:txBody>
                    <a:bodyPr/>
                    <a:lstStyle/>
                    <a:p>
                      <a:r>
                        <a:rPr lang="en-US" dirty="0"/>
                        <a:t>www.zojjed.com</a:t>
                      </a:r>
                    </a:p>
                  </a:txBody>
                  <a:tcPr>
                    <a:solidFill>
                      <a:srgbClr val="92D050"/>
                    </a:solidFill>
                  </a:tcPr>
                </a:tc>
                <a:tc>
                  <a:txBody>
                    <a:bodyPr/>
                    <a:lstStyle/>
                    <a:p>
                      <a:r>
                        <a:rPr lang="en-US" dirty="0"/>
                        <a:t>5/20/2023</a:t>
                      </a:r>
                    </a:p>
                  </a:txBody>
                  <a:tcPr>
                    <a:solidFill>
                      <a:srgbClr val="92D050"/>
                    </a:solidFill>
                  </a:tcPr>
                </a:tc>
                <a:tc>
                  <a:txBody>
                    <a:bodyPr/>
                    <a:lstStyle/>
                    <a:p>
                      <a:r>
                        <a:rPr lang="en-US" dirty="0"/>
                        <a:t>5</a:t>
                      </a:r>
                    </a:p>
                  </a:txBody>
                  <a:tcPr>
                    <a:solidFill>
                      <a:srgbClr val="92D050"/>
                    </a:solidFill>
                  </a:tcPr>
                </a:tc>
                <a:extLst>
                  <a:ext uri="{0D108BD9-81ED-4DB2-BD59-A6C34878D82A}">
                    <a16:rowId xmlns:a16="http://schemas.microsoft.com/office/drawing/2014/main" val="3713922756"/>
                  </a:ext>
                </a:extLst>
              </a:tr>
              <a:tr h="370840">
                <a:tc>
                  <a:txBody>
                    <a:bodyPr/>
                    <a:lstStyle/>
                    <a:p>
                      <a:r>
                        <a:rPr lang="en-US" dirty="0"/>
                        <a:t>www.racewalk.com</a:t>
                      </a:r>
                    </a:p>
                  </a:txBody>
                  <a:tcPr>
                    <a:solidFill>
                      <a:srgbClr val="F68576"/>
                    </a:solidFill>
                  </a:tcPr>
                </a:tc>
                <a:tc>
                  <a:txBody>
                    <a:bodyPr/>
                    <a:lstStyle/>
                    <a:p>
                      <a:r>
                        <a:rPr lang="en-US" dirty="0"/>
                        <a:t>5/20/2023</a:t>
                      </a:r>
                    </a:p>
                  </a:txBody>
                  <a:tcPr>
                    <a:solidFill>
                      <a:srgbClr val="F68576"/>
                    </a:solidFill>
                  </a:tcPr>
                </a:tc>
                <a:tc>
                  <a:txBody>
                    <a:bodyPr/>
                    <a:lstStyle/>
                    <a:p>
                      <a:r>
                        <a:rPr lang="en-US" dirty="0"/>
                        <a:t>2019</a:t>
                      </a:r>
                    </a:p>
                  </a:txBody>
                  <a:tcPr>
                    <a:solidFill>
                      <a:srgbClr val="F68576"/>
                    </a:solidFill>
                  </a:tcPr>
                </a:tc>
                <a:extLst>
                  <a:ext uri="{0D108BD9-81ED-4DB2-BD59-A6C34878D82A}">
                    <a16:rowId xmlns:a16="http://schemas.microsoft.com/office/drawing/2014/main" val="594578732"/>
                  </a:ext>
                </a:extLst>
              </a:tr>
              <a:tr h="370840">
                <a:tc>
                  <a:txBody>
                    <a:bodyPr/>
                    <a:lstStyle/>
                    <a:p>
                      <a:r>
                        <a:rPr lang="en-US" dirty="0"/>
                        <a:t>www.greattreks.com</a:t>
                      </a:r>
                    </a:p>
                  </a:txBody>
                  <a:tcPr>
                    <a:solidFill>
                      <a:srgbClr val="F68576"/>
                    </a:solidFill>
                  </a:tcPr>
                </a:tc>
                <a:tc>
                  <a:txBody>
                    <a:bodyPr/>
                    <a:lstStyle/>
                    <a:p>
                      <a:r>
                        <a:rPr lang="en-US" dirty="0"/>
                        <a:t>5/20/2023</a:t>
                      </a:r>
                    </a:p>
                  </a:txBody>
                  <a:tcPr>
                    <a:solidFill>
                      <a:srgbClr val="F68576"/>
                    </a:solidFill>
                  </a:tcPr>
                </a:tc>
                <a:tc>
                  <a:txBody>
                    <a:bodyPr/>
                    <a:lstStyle/>
                    <a:p>
                      <a:r>
                        <a:rPr lang="en-US" dirty="0"/>
                        <a:t>1050</a:t>
                      </a:r>
                    </a:p>
                  </a:txBody>
                  <a:tcPr>
                    <a:solidFill>
                      <a:srgbClr val="F68576"/>
                    </a:solidFill>
                  </a:tcPr>
                </a:tc>
                <a:extLst>
                  <a:ext uri="{0D108BD9-81ED-4DB2-BD59-A6C34878D82A}">
                    <a16:rowId xmlns:a16="http://schemas.microsoft.com/office/drawing/2014/main" val="3336783192"/>
                  </a:ext>
                </a:extLst>
              </a:tr>
              <a:tr h="370840">
                <a:tc>
                  <a:txBody>
                    <a:bodyPr/>
                    <a:lstStyle/>
                    <a:p>
                      <a:r>
                        <a:rPr lang="en-US" dirty="0"/>
                        <a:t>www.twofeetgallery.com</a:t>
                      </a:r>
                    </a:p>
                  </a:txBody>
                  <a:tcPr>
                    <a:solidFill>
                      <a:srgbClr val="F68576"/>
                    </a:solidFill>
                  </a:tcPr>
                </a:tc>
                <a:tc>
                  <a:txBody>
                    <a:bodyPr/>
                    <a:lstStyle/>
                    <a:p>
                      <a:r>
                        <a:rPr lang="en-US" dirty="0"/>
                        <a:t>5/20/2023</a:t>
                      </a:r>
                    </a:p>
                  </a:txBody>
                  <a:tcPr>
                    <a:solidFill>
                      <a:srgbClr val="F68576"/>
                    </a:solidFill>
                  </a:tcPr>
                </a:tc>
                <a:tc>
                  <a:txBody>
                    <a:bodyPr/>
                    <a:lstStyle/>
                    <a:p>
                      <a:r>
                        <a:rPr lang="en-US" dirty="0"/>
                        <a:t>32</a:t>
                      </a:r>
                    </a:p>
                  </a:txBody>
                  <a:tcPr>
                    <a:solidFill>
                      <a:srgbClr val="F68576"/>
                    </a:solidFill>
                  </a:tcPr>
                </a:tc>
                <a:extLst>
                  <a:ext uri="{0D108BD9-81ED-4DB2-BD59-A6C34878D82A}">
                    <a16:rowId xmlns:a16="http://schemas.microsoft.com/office/drawing/2014/main" val="1760932954"/>
                  </a:ext>
                </a:extLst>
              </a:tr>
              <a:tr h="370840">
                <a:tc>
                  <a:txBody>
                    <a:bodyPr/>
                    <a:lstStyle/>
                    <a:p>
                      <a:r>
                        <a:rPr lang="en-US" dirty="0"/>
                        <a:t>www.walkinghealthy.com</a:t>
                      </a:r>
                    </a:p>
                  </a:txBody>
                  <a:tcPr>
                    <a:solidFill>
                      <a:srgbClr val="F68576"/>
                    </a:solidFill>
                  </a:tcPr>
                </a:tc>
                <a:tc>
                  <a:txBody>
                    <a:bodyPr/>
                    <a:lstStyle/>
                    <a:p>
                      <a:r>
                        <a:rPr lang="en-US" dirty="0"/>
                        <a:t>5/20/2023</a:t>
                      </a:r>
                    </a:p>
                  </a:txBody>
                  <a:tcPr>
                    <a:solidFill>
                      <a:srgbClr val="F68576"/>
                    </a:solidFill>
                  </a:tcPr>
                </a:tc>
                <a:tc>
                  <a:txBody>
                    <a:bodyPr/>
                    <a:lstStyle/>
                    <a:p>
                      <a:r>
                        <a:rPr lang="en-US" dirty="0"/>
                        <a:t>159</a:t>
                      </a:r>
                    </a:p>
                  </a:txBody>
                  <a:tcPr>
                    <a:solidFill>
                      <a:srgbClr val="F68576"/>
                    </a:solidFill>
                  </a:tcPr>
                </a:tc>
                <a:extLst>
                  <a:ext uri="{0D108BD9-81ED-4DB2-BD59-A6C34878D82A}">
                    <a16:rowId xmlns:a16="http://schemas.microsoft.com/office/drawing/2014/main" val="41886792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www.zojjed.com</a:t>
                      </a: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solidFill>
                      <a:srgbClr val="92D050"/>
                    </a:solidFill>
                  </a:tcPr>
                </a:tc>
                <a:tc>
                  <a:txBody>
                    <a:bodyPr/>
                    <a:lstStyle/>
                    <a:p>
                      <a:r>
                        <a:rPr lang="en-US" dirty="0"/>
                        <a:t>6</a:t>
                      </a:r>
                    </a:p>
                  </a:txBody>
                  <a:tcPr>
                    <a:solidFill>
                      <a:srgbClr val="92D050"/>
                    </a:solidFill>
                  </a:tcPr>
                </a:tc>
                <a:extLst>
                  <a:ext uri="{0D108BD9-81ED-4DB2-BD59-A6C34878D82A}">
                    <a16:rowId xmlns:a16="http://schemas.microsoft.com/office/drawing/2014/main" val="9961175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www.zojjed.com</a:t>
                      </a: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solidFill>
                      <a:srgbClr val="92D050"/>
                    </a:solidFill>
                  </a:tcPr>
                </a:tc>
                <a:tc>
                  <a:txBody>
                    <a:bodyPr/>
                    <a:lstStyle/>
                    <a:p>
                      <a:r>
                        <a:rPr lang="en-US" dirty="0"/>
                        <a:t>5</a:t>
                      </a:r>
                    </a:p>
                  </a:txBody>
                  <a:tcPr>
                    <a:solidFill>
                      <a:srgbClr val="92D050"/>
                    </a:solidFill>
                  </a:tcPr>
                </a:tc>
                <a:extLst>
                  <a:ext uri="{0D108BD9-81ED-4DB2-BD59-A6C34878D82A}">
                    <a16:rowId xmlns:a16="http://schemas.microsoft.com/office/drawing/2014/main" val="17799270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www.cs.drexel.edu/~jsalvage</a:t>
                      </a:r>
                    </a:p>
                  </a:txBody>
                  <a:tcPr>
                    <a:solidFill>
                      <a:srgbClr val="F6857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solidFill>
                      <a:srgbClr val="F68576"/>
                    </a:solidFill>
                  </a:tcPr>
                </a:tc>
                <a:tc>
                  <a:txBody>
                    <a:bodyPr/>
                    <a:lstStyle/>
                    <a:p>
                      <a:r>
                        <a:rPr lang="en-US" dirty="0"/>
                        <a:t>376</a:t>
                      </a:r>
                    </a:p>
                  </a:txBody>
                  <a:tcPr>
                    <a:solidFill>
                      <a:srgbClr val="F68576"/>
                    </a:solidFill>
                  </a:tcPr>
                </a:tc>
                <a:extLst>
                  <a:ext uri="{0D108BD9-81ED-4DB2-BD59-A6C34878D82A}">
                    <a16:rowId xmlns:a16="http://schemas.microsoft.com/office/drawing/2014/main" val="209099393"/>
                  </a:ext>
                </a:extLst>
              </a:tr>
              <a:tr h="370840">
                <a:tc>
                  <a:txBody>
                    <a:bodyPr/>
                    <a:lstStyle/>
                    <a:p>
                      <a:r>
                        <a:rPr lang="en-US" dirty="0"/>
                        <a:t>www.racewalk.com</a:t>
                      </a:r>
                    </a:p>
                  </a:txBody>
                  <a:tcPr>
                    <a:solidFill>
                      <a:srgbClr val="F6857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solidFill>
                      <a:srgbClr val="F68576"/>
                    </a:solidFill>
                  </a:tcPr>
                </a:tc>
                <a:tc>
                  <a:txBody>
                    <a:bodyPr/>
                    <a:lstStyle/>
                    <a:p>
                      <a:r>
                        <a:rPr lang="en-US" dirty="0"/>
                        <a:t>2099</a:t>
                      </a:r>
                    </a:p>
                  </a:txBody>
                  <a:tcPr>
                    <a:solidFill>
                      <a:srgbClr val="F68576"/>
                    </a:solidFill>
                  </a:tcPr>
                </a:tc>
                <a:extLst>
                  <a:ext uri="{0D108BD9-81ED-4DB2-BD59-A6C34878D82A}">
                    <a16:rowId xmlns:a16="http://schemas.microsoft.com/office/drawing/2014/main" val="295740250"/>
                  </a:ext>
                </a:extLst>
              </a:tr>
            </a:tbl>
          </a:graphicData>
        </a:graphic>
      </p:graphicFrame>
      <p:graphicFrame>
        <p:nvGraphicFramePr>
          <p:cNvPr id="3084" name="Table 3083">
            <a:extLst>
              <a:ext uri="{FF2B5EF4-FFF2-40B4-BE49-F238E27FC236}">
                <a16:creationId xmlns:a16="http://schemas.microsoft.com/office/drawing/2014/main" id="{D5545D88-D913-8CDC-EE0E-81A6E0E97BDF}"/>
              </a:ext>
            </a:extLst>
          </p:cNvPr>
          <p:cNvGraphicFramePr>
            <a:graphicFrameLocks noGrp="1"/>
          </p:cNvGraphicFramePr>
          <p:nvPr>
            <p:extLst>
              <p:ext uri="{D42A27DB-BD31-4B8C-83A1-F6EECF244321}">
                <p14:modId xmlns:p14="http://schemas.microsoft.com/office/powerpoint/2010/main" val="1202112571"/>
              </p:ext>
            </p:extLst>
          </p:nvPr>
        </p:nvGraphicFramePr>
        <p:xfrm>
          <a:off x="4765" y="2206749"/>
          <a:ext cx="5455286" cy="1844040"/>
        </p:xfrm>
        <a:graphic>
          <a:graphicData uri="http://schemas.openxmlformats.org/drawingml/2006/table">
            <a:tbl>
              <a:tblPr firstRow="1" bandRow="1">
                <a:tableStyleId>{93296810-A885-4BE3-A3E7-6D5BEEA58F35}</a:tableStyleId>
              </a:tblPr>
              <a:tblGrid>
                <a:gridCol w="2973388">
                  <a:extLst>
                    <a:ext uri="{9D8B030D-6E8A-4147-A177-3AD203B41FA5}">
                      <a16:colId xmlns:a16="http://schemas.microsoft.com/office/drawing/2014/main" val="3686988871"/>
                    </a:ext>
                  </a:extLst>
                </a:gridCol>
                <a:gridCol w="1259205">
                  <a:extLst>
                    <a:ext uri="{9D8B030D-6E8A-4147-A177-3AD203B41FA5}">
                      <a16:colId xmlns:a16="http://schemas.microsoft.com/office/drawing/2014/main" val="3174458492"/>
                    </a:ext>
                  </a:extLst>
                </a:gridCol>
                <a:gridCol w="1222693">
                  <a:extLst>
                    <a:ext uri="{9D8B030D-6E8A-4147-A177-3AD203B41FA5}">
                      <a16:colId xmlns:a16="http://schemas.microsoft.com/office/drawing/2014/main" val="3711171146"/>
                    </a:ext>
                  </a:extLst>
                </a:gridCol>
              </a:tblGrid>
              <a:tr h="333324">
                <a:tc gridSpan="3">
                  <a:txBody>
                    <a:bodyPr/>
                    <a:lstStyle/>
                    <a:p>
                      <a:pPr algn="ctr"/>
                      <a:r>
                        <a:rPr lang="en-US" dirty="0"/>
                        <a:t>Result Set</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259235379"/>
                  </a:ext>
                </a:extLst>
              </a:tr>
              <a:tr h="333324">
                <a:tc>
                  <a:txBody>
                    <a:bodyPr/>
                    <a:lstStyle/>
                    <a:p>
                      <a:r>
                        <a:rPr lang="en-US" b="1" dirty="0"/>
                        <a:t>website</a:t>
                      </a:r>
                    </a:p>
                  </a:txBody>
                  <a:tcPr/>
                </a:tc>
                <a:tc>
                  <a:txBody>
                    <a:bodyPr/>
                    <a:lstStyle/>
                    <a:p>
                      <a:r>
                        <a:rPr lang="en-US" b="1" dirty="0"/>
                        <a:t>date</a:t>
                      </a:r>
                    </a:p>
                  </a:txBody>
                  <a:tcPr/>
                </a:tc>
                <a:tc>
                  <a:txBody>
                    <a:bodyPr/>
                    <a:lstStyle/>
                    <a:p>
                      <a:r>
                        <a:rPr lang="en-US" b="1" dirty="0"/>
                        <a:t>hit-count</a:t>
                      </a:r>
                    </a:p>
                  </a:txBody>
                  <a:tcPr/>
                </a:tc>
                <a:extLst>
                  <a:ext uri="{0D108BD9-81ED-4DB2-BD59-A6C34878D82A}">
                    <a16:rowId xmlns:a16="http://schemas.microsoft.com/office/drawing/2014/main" val="1423851555"/>
                  </a:ext>
                </a:extLst>
              </a:tr>
              <a:tr h="370840">
                <a:tc>
                  <a:txBody>
                    <a:bodyPr/>
                    <a:lstStyle/>
                    <a:p>
                      <a:r>
                        <a:rPr lang="en-US" dirty="0"/>
                        <a:t>www.zojjed.com</a:t>
                      </a:r>
                    </a:p>
                  </a:txBody>
                  <a:tcPr/>
                </a:tc>
                <a:tc>
                  <a:txBody>
                    <a:bodyPr/>
                    <a:lstStyle/>
                    <a:p>
                      <a:r>
                        <a:rPr lang="en-US" dirty="0"/>
                        <a:t>5/20/2023</a:t>
                      </a:r>
                    </a:p>
                  </a:txBody>
                  <a:tcPr/>
                </a:tc>
                <a:tc>
                  <a:txBody>
                    <a:bodyPr/>
                    <a:lstStyle/>
                    <a:p>
                      <a:r>
                        <a:rPr lang="en-US" dirty="0"/>
                        <a:t>5</a:t>
                      </a:r>
                    </a:p>
                  </a:txBody>
                  <a:tcPr/>
                </a:tc>
                <a:extLst>
                  <a:ext uri="{0D108BD9-81ED-4DB2-BD59-A6C34878D82A}">
                    <a16:rowId xmlns:a16="http://schemas.microsoft.com/office/drawing/2014/main" val="37139227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www.zojjed.com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tc>
                <a:tc>
                  <a:txBody>
                    <a:bodyPr/>
                    <a:lstStyle/>
                    <a:p>
                      <a:r>
                        <a:rPr lang="en-US" dirty="0"/>
                        <a:t>6</a:t>
                      </a:r>
                    </a:p>
                  </a:txBody>
                  <a:tcPr/>
                </a:tc>
                <a:extLst>
                  <a:ext uri="{0D108BD9-81ED-4DB2-BD59-A6C34878D82A}">
                    <a16:rowId xmlns:a16="http://schemas.microsoft.com/office/drawing/2014/main" val="9961175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www.zojjed.com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tc>
                <a:tc>
                  <a:txBody>
                    <a:bodyPr/>
                    <a:lstStyle/>
                    <a:p>
                      <a:r>
                        <a:rPr lang="en-US" dirty="0"/>
                        <a:t>5</a:t>
                      </a:r>
                    </a:p>
                  </a:txBody>
                  <a:tcPr/>
                </a:tc>
                <a:extLst>
                  <a:ext uri="{0D108BD9-81ED-4DB2-BD59-A6C34878D82A}">
                    <a16:rowId xmlns:a16="http://schemas.microsoft.com/office/drawing/2014/main" val="1779927036"/>
                  </a:ext>
                </a:extLst>
              </a:tr>
            </a:tbl>
          </a:graphicData>
        </a:graphic>
      </p:graphicFrame>
      <p:sp>
        <p:nvSpPr>
          <p:cNvPr id="5" name="TextBox 4">
            <a:extLst>
              <a:ext uri="{FF2B5EF4-FFF2-40B4-BE49-F238E27FC236}">
                <a16:creationId xmlns:a16="http://schemas.microsoft.com/office/drawing/2014/main" id="{6184EF78-7A05-6281-BE9A-A19FBB72D6A9}"/>
              </a:ext>
            </a:extLst>
          </p:cNvPr>
          <p:cNvSpPr txBox="1"/>
          <p:nvPr/>
        </p:nvSpPr>
        <p:spPr>
          <a:xfrm>
            <a:off x="0" y="1751909"/>
            <a:ext cx="6133096" cy="369332"/>
          </a:xfrm>
          <a:prstGeom prst="rect">
            <a:avLst/>
          </a:prstGeom>
          <a:noFill/>
        </p:spPr>
        <p:txBody>
          <a:bodyPr wrap="square">
            <a:spAutoFit/>
          </a:bodyPr>
          <a:lstStyle/>
          <a:p>
            <a:pPr eaLnBrk="1" hangingPunct="1">
              <a:spcBef>
                <a:spcPts val="400"/>
              </a:spcBef>
              <a:buClr>
                <a:srgbClr val="EEC85E"/>
              </a:buClr>
              <a:buSzPct val="70000"/>
            </a:pPr>
            <a:r>
              <a:rPr lang="en-US" altLang="en-US" dirty="0">
                <a:solidFill>
                  <a:srgbClr val="EAEAEA"/>
                </a:solidFill>
                <a:latin typeface="+mn-lt"/>
              </a:rPr>
              <a:t>This returns the relation:</a:t>
            </a:r>
          </a:p>
        </p:txBody>
      </p:sp>
    </p:spTree>
    <p:extLst>
      <p:ext uri="{BB962C8B-B14F-4D97-AF65-F5344CB8AC3E}">
        <p14:creationId xmlns:p14="http://schemas.microsoft.com/office/powerpoint/2010/main" val="3214114817"/>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3084"/>
                                        </p:tgtEl>
                                        <p:attrNameLst>
                                          <p:attrName>style.visibility</p:attrName>
                                        </p:attrNameLst>
                                      </p:cBhvr>
                                      <p:to>
                                        <p:strVal val="visible"/>
                                      </p:to>
                                    </p:set>
                                    <p:animEffect transition="in" filter="fade">
                                      <p:cBhvr>
                                        <p:cTn id="10" dur="500"/>
                                        <p:tgtEl>
                                          <p:spTgt spid="3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46">
            <a:extLst>
              <a:ext uri="{FF2B5EF4-FFF2-40B4-BE49-F238E27FC236}">
                <a16:creationId xmlns:a16="http://schemas.microsoft.com/office/drawing/2014/main" id="{EF96E4D9-B7C1-7C0E-5525-26A7B5F7CA7F}"/>
              </a:ext>
            </a:extLst>
          </p:cNvPr>
          <p:cNvSpPr txBox="1">
            <a:spLocks noChangeArrowheads="1"/>
          </p:cNvSpPr>
          <p:nvPr/>
        </p:nvSpPr>
        <p:spPr bwMode="auto">
          <a:xfrm>
            <a:off x="8839200" y="2514601"/>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Verdana" panose="020B0604030504040204" pitchFamily="34" charset="0"/>
                <a:cs typeface="Arial" panose="020B0604020202020204" pitchFamily="34" charset="0"/>
              </a:defRPr>
            </a:lvl1pPr>
            <a:lvl2pPr marL="742950" indent="-285750" eaLnBrk="0" hangingPunct="0">
              <a:defRPr>
                <a:solidFill>
                  <a:schemeClr val="bg1"/>
                </a:solidFill>
                <a:latin typeface="Verdana" panose="020B0604030504040204" pitchFamily="34" charset="0"/>
                <a:cs typeface="Arial" panose="020B0604020202020204" pitchFamily="34" charset="0"/>
              </a:defRPr>
            </a:lvl2pPr>
            <a:lvl3pPr marL="1143000" indent="-228600" eaLnBrk="0" hangingPunct="0">
              <a:defRPr>
                <a:solidFill>
                  <a:schemeClr val="bg1"/>
                </a:solidFill>
                <a:latin typeface="Verdana" panose="020B0604030504040204" pitchFamily="34" charset="0"/>
                <a:cs typeface="Arial" panose="020B0604020202020204" pitchFamily="34" charset="0"/>
              </a:defRPr>
            </a:lvl3pPr>
            <a:lvl4pPr marL="1600200" indent="-228600" eaLnBrk="0" hangingPunct="0">
              <a:defRPr>
                <a:solidFill>
                  <a:schemeClr val="bg1"/>
                </a:solidFill>
                <a:latin typeface="Verdana" panose="020B0604030504040204" pitchFamily="34" charset="0"/>
                <a:cs typeface="Arial" panose="020B0604020202020204" pitchFamily="34" charset="0"/>
              </a:defRPr>
            </a:lvl4pPr>
            <a:lvl5pPr marL="2057400" indent="-228600" eaLnBrk="0" hangingPunct="0">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Select</a:t>
            </a:r>
            <a:endParaRPr lang="en-US" sz="2400" dirty="0">
              <a:solidFill>
                <a:srgbClr val="FFC000"/>
              </a:solidFill>
              <a:latin typeface="Arial" panose="020B0604020202020204" pitchFamily="34" charset="0"/>
              <a:cs typeface="Arial" panose="020B0604020202020204" pitchFamily="34" charset="0"/>
            </a:endParaRPr>
          </a:p>
        </p:txBody>
      </p:sp>
      <p:sp>
        <p:nvSpPr>
          <p:cNvPr id="4" name="Text Box 2">
            <a:extLst>
              <a:ext uri="{FF2B5EF4-FFF2-40B4-BE49-F238E27FC236}">
                <a16:creationId xmlns:a16="http://schemas.microsoft.com/office/drawing/2014/main" id="{F8104FB4-A0FD-B3EC-A70F-B5378C6B2649}"/>
              </a:ext>
            </a:extLst>
          </p:cNvPr>
          <p:cNvSpPr txBox="1">
            <a:spLocks noChangeArrowheads="1"/>
          </p:cNvSpPr>
          <p:nvPr/>
        </p:nvSpPr>
        <p:spPr bwMode="auto">
          <a:xfrm>
            <a:off x="0" y="812182"/>
            <a:ext cx="12192000" cy="745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400"/>
              </a:spcBef>
              <a:buClr>
                <a:srgbClr val="EEC85E"/>
              </a:buClr>
              <a:buSzPct val="70000"/>
            </a:pPr>
            <a:r>
              <a:rPr lang="en-US" altLang="en-US">
                <a:solidFill>
                  <a:srgbClr val="EAEAEA"/>
                </a:solidFill>
                <a:latin typeface="+mn-lt"/>
              </a:rPr>
              <a:t>To select those tuples of the </a:t>
            </a:r>
            <a:r>
              <a:rPr lang="en-US" altLang="en-US" sz="1200">
                <a:solidFill>
                  <a:srgbClr val="EAEAEA"/>
                </a:solidFill>
                <a:latin typeface="Courier New" panose="02070309020205020404" pitchFamily="49" charset="0"/>
                <a:cs typeface="Courier New" panose="02070309020205020404" pitchFamily="49" charset="0"/>
              </a:rPr>
              <a:t>Hit-counts</a:t>
            </a:r>
            <a:r>
              <a:rPr lang="en-US" altLang="en-US">
                <a:solidFill>
                  <a:srgbClr val="EAEAEA"/>
                </a:solidFill>
                <a:latin typeface="+mn-lt"/>
              </a:rPr>
              <a:t> relation where the </a:t>
            </a:r>
            <a:r>
              <a:rPr lang="en-US" altLang="en-US" sz="1200">
                <a:solidFill>
                  <a:srgbClr val="EAEAEA"/>
                </a:solidFill>
                <a:latin typeface="Courier New" panose="02070309020205020404" pitchFamily="49" charset="0"/>
                <a:cs typeface="Courier New" panose="02070309020205020404" pitchFamily="49" charset="0"/>
              </a:rPr>
              <a:t>hit-count</a:t>
            </a:r>
            <a:r>
              <a:rPr lang="en-US" altLang="en-US">
                <a:solidFill>
                  <a:srgbClr val="EAEAEA"/>
                </a:solidFill>
                <a:latin typeface="+mn-lt"/>
              </a:rPr>
              <a:t> is greater than </a:t>
            </a:r>
            <a:r>
              <a:rPr lang="en-US" altLang="en-US" sz="1200">
                <a:solidFill>
                  <a:srgbClr val="EAEAEA"/>
                </a:solidFill>
                <a:latin typeface="Courier New" panose="02070309020205020404" pitchFamily="49" charset="0"/>
                <a:cs typeface="Courier New" panose="02070309020205020404" pitchFamily="49" charset="0"/>
              </a:rPr>
              <a:t>1000</a:t>
            </a:r>
            <a:r>
              <a:rPr lang="en-US" altLang="en-US">
                <a:solidFill>
                  <a:srgbClr val="EAEAEA"/>
                </a:solidFill>
                <a:latin typeface="+mn-lt"/>
              </a:rPr>
              <a:t> we write.</a:t>
            </a:r>
          </a:p>
          <a:p>
            <a:pPr eaLnBrk="1" hangingPunct="1">
              <a:spcBef>
                <a:spcPts val="400"/>
              </a:spcBef>
              <a:buClr>
                <a:srgbClr val="EEC85E"/>
              </a:buClr>
              <a:buSzPct val="70000"/>
            </a:pPr>
            <a:r>
              <a:rPr lang="en-US" altLang="en-US" sz="1200">
                <a:solidFill>
                  <a:schemeClr val="tx1"/>
                </a:solidFill>
                <a:latin typeface="Courier New" panose="02070309020205020404" pitchFamily="49" charset="0"/>
                <a:cs typeface="Courier New" panose="02070309020205020404" pitchFamily="49" charset="0"/>
              </a:rPr>
              <a:t>	</a:t>
            </a:r>
            <a:r>
              <a:rPr lang="en-US" sz="120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baseline="-50000">
                <a:solidFill>
                  <a:srgbClr val="EAEAEA"/>
                </a:solidFill>
                <a:latin typeface="Courier New" panose="02070309020205020404" pitchFamily="49" charset="0"/>
                <a:cs typeface="Courier New" panose="02070309020205020404" pitchFamily="49" charset="0"/>
              </a:rPr>
              <a:t>hit-count &gt; 1000 </a:t>
            </a:r>
            <a:r>
              <a:rPr lang="en-US" altLang="en-US" sz="1200">
                <a:solidFill>
                  <a:srgbClr val="EAEAEA"/>
                </a:solidFill>
                <a:latin typeface="Courier New" panose="02070309020205020404" pitchFamily="49" charset="0"/>
                <a:cs typeface="Courier New" panose="02070309020205020404" pitchFamily="49" charset="0"/>
              </a:rPr>
              <a:t>(Hit-counts) </a:t>
            </a:r>
          </a:p>
          <a:p>
            <a:pPr eaLnBrk="1" hangingPunct="1">
              <a:spcBef>
                <a:spcPts val="400"/>
              </a:spcBef>
              <a:buClr>
                <a:srgbClr val="EEC85E"/>
              </a:buClr>
              <a:buSzPct val="70000"/>
            </a:pPr>
            <a:endParaRPr lang="en-US" altLang="en-US" sz="1600" dirty="0">
              <a:solidFill>
                <a:srgbClr val="EAEAEA"/>
              </a:solidFill>
            </a:endParaRPr>
          </a:p>
        </p:txBody>
      </p:sp>
      <p:graphicFrame>
        <p:nvGraphicFramePr>
          <p:cNvPr id="3152" name="Table 3151">
            <a:extLst>
              <a:ext uri="{FF2B5EF4-FFF2-40B4-BE49-F238E27FC236}">
                <a16:creationId xmlns:a16="http://schemas.microsoft.com/office/drawing/2014/main" id="{C452F415-B240-42A9-9FA5-2631E12DC38F}"/>
              </a:ext>
            </a:extLst>
          </p:cNvPr>
          <p:cNvGraphicFramePr>
            <a:graphicFrameLocks noGrp="1"/>
          </p:cNvGraphicFramePr>
          <p:nvPr>
            <p:extLst>
              <p:ext uri="{D42A27DB-BD31-4B8C-83A1-F6EECF244321}">
                <p14:modId xmlns:p14="http://schemas.microsoft.com/office/powerpoint/2010/main" val="898564631"/>
              </p:ext>
            </p:extLst>
          </p:nvPr>
        </p:nvGraphicFramePr>
        <p:xfrm>
          <a:off x="6731950" y="2778760"/>
          <a:ext cx="5455286" cy="4079240"/>
        </p:xfrm>
        <a:graphic>
          <a:graphicData uri="http://schemas.openxmlformats.org/drawingml/2006/table">
            <a:tbl>
              <a:tblPr firstRow="1" bandRow="1">
                <a:tableStyleId>{93296810-A885-4BE3-A3E7-6D5BEEA58F35}</a:tableStyleId>
              </a:tblPr>
              <a:tblGrid>
                <a:gridCol w="2973388">
                  <a:extLst>
                    <a:ext uri="{9D8B030D-6E8A-4147-A177-3AD203B41FA5}">
                      <a16:colId xmlns:a16="http://schemas.microsoft.com/office/drawing/2014/main" val="3686988871"/>
                    </a:ext>
                  </a:extLst>
                </a:gridCol>
                <a:gridCol w="1259205">
                  <a:extLst>
                    <a:ext uri="{9D8B030D-6E8A-4147-A177-3AD203B41FA5}">
                      <a16:colId xmlns:a16="http://schemas.microsoft.com/office/drawing/2014/main" val="3174458492"/>
                    </a:ext>
                  </a:extLst>
                </a:gridCol>
                <a:gridCol w="1222693">
                  <a:extLst>
                    <a:ext uri="{9D8B030D-6E8A-4147-A177-3AD203B41FA5}">
                      <a16:colId xmlns:a16="http://schemas.microsoft.com/office/drawing/2014/main" val="3711171146"/>
                    </a:ext>
                  </a:extLst>
                </a:gridCol>
              </a:tblGrid>
              <a:tr h="370840">
                <a:tc gridSpan="3">
                  <a:txBody>
                    <a:bodyPr/>
                    <a:lstStyle/>
                    <a:p>
                      <a:pPr algn="ctr"/>
                      <a:r>
                        <a:rPr lang="en-US" dirty="0"/>
                        <a:t>Hit-counts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85990879"/>
                  </a:ext>
                </a:extLst>
              </a:tr>
              <a:tr h="370840">
                <a:tc>
                  <a:txBody>
                    <a:bodyPr/>
                    <a:lstStyle/>
                    <a:p>
                      <a:r>
                        <a:rPr lang="en-US" b="1" dirty="0"/>
                        <a:t>website</a:t>
                      </a:r>
                    </a:p>
                  </a:txBody>
                  <a:tcPr/>
                </a:tc>
                <a:tc>
                  <a:txBody>
                    <a:bodyPr/>
                    <a:lstStyle/>
                    <a:p>
                      <a:r>
                        <a:rPr lang="en-US" b="1" dirty="0"/>
                        <a:t>date</a:t>
                      </a:r>
                    </a:p>
                  </a:txBody>
                  <a:tcPr/>
                </a:tc>
                <a:tc>
                  <a:txBody>
                    <a:bodyPr/>
                    <a:lstStyle/>
                    <a:p>
                      <a:r>
                        <a:rPr lang="en-US" b="1" dirty="0"/>
                        <a:t>hit-count</a:t>
                      </a:r>
                    </a:p>
                  </a:txBody>
                  <a:tcPr/>
                </a:tc>
                <a:extLst>
                  <a:ext uri="{0D108BD9-81ED-4DB2-BD59-A6C34878D82A}">
                    <a16:rowId xmlns:a16="http://schemas.microsoft.com/office/drawing/2014/main" val="1423851555"/>
                  </a:ext>
                </a:extLst>
              </a:tr>
              <a:tr h="370840">
                <a:tc>
                  <a:txBody>
                    <a:bodyPr/>
                    <a:lstStyle/>
                    <a:p>
                      <a:r>
                        <a:rPr lang="en-US" dirty="0"/>
                        <a:t>www.zojjed.com</a:t>
                      </a:r>
                    </a:p>
                  </a:txBody>
                  <a:tcPr/>
                </a:tc>
                <a:tc>
                  <a:txBody>
                    <a:bodyPr/>
                    <a:lstStyle/>
                    <a:p>
                      <a:r>
                        <a:rPr lang="en-US" dirty="0"/>
                        <a:t>5/20/2023</a:t>
                      </a:r>
                    </a:p>
                  </a:txBody>
                  <a:tcPr/>
                </a:tc>
                <a:tc>
                  <a:txBody>
                    <a:bodyPr/>
                    <a:lstStyle/>
                    <a:p>
                      <a:r>
                        <a:rPr lang="en-US" dirty="0"/>
                        <a:t>5</a:t>
                      </a:r>
                    </a:p>
                  </a:txBody>
                  <a:tcPr/>
                </a:tc>
                <a:extLst>
                  <a:ext uri="{0D108BD9-81ED-4DB2-BD59-A6C34878D82A}">
                    <a16:rowId xmlns:a16="http://schemas.microsoft.com/office/drawing/2014/main" val="3713922756"/>
                  </a:ext>
                </a:extLst>
              </a:tr>
              <a:tr h="370840">
                <a:tc>
                  <a:txBody>
                    <a:bodyPr/>
                    <a:lstStyle/>
                    <a:p>
                      <a:r>
                        <a:rPr lang="en-US" dirty="0"/>
                        <a:t>www.racewalk.com</a:t>
                      </a:r>
                    </a:p>
                  </a:txBody>
                  <a:tcPr>
                    <a:solidFill>
                      <a:srgbClr val="92D050"/>
                    </a:solidFill>
                  </a:tcPr>
                </a:tc>
                <a:tc>
                  <a:txBody>
                    <a:bodyPr/>
                    <a:lstStyle/>
                    <a:p>
                      <a:r>
                        <a:rPr lang="en-US" dirty="0"/>
                        <a:t>5/20/2023</a:t>
                      </a:r>
                    </a:p>
                  </a:txBody>
                  <a:tcPr>
                    <a:solidFill>
                      <a:srgbClr val="92D050"/>
                    </a:solidFill>
                  </a:tcPr>
                </a:tc>
                <a:tc>
                  <a:txBody>
                    <a:bodyPr/>
                    <a:lstStyle/>
                    <a:p>
                      <a:r>
                        <a:rPr lang="en-US" dirty="0"/>
                        <a:t>2019</a:t>
                      </a:r>
                    </a:p>
                  </a:txBody>
                  <a:tcPr>
                    <a:solidFill>
                      <a:srgbClr val="92D050"/>
                    </a:solidFill>
                  </a:tcPr>
                </a:tc>
                <a:extLst>
                  <a:ext uri="{0D108BD9-81ED-4DB2-BD59-A6C34878D82A}">
                    <a16:rowId xmlns:a16="http://schemas.microsoft.com/office/drawing/2014/main" val="594578732"/>
                  </a:ext>
                </a:extLst>
              </a:tr>
              <a:tr h="370840">
                <a:tc>
                  <a:txBody>
                    <a:bodyPr/>
                    <a:lstStyle/>
                    <a:p>
                      <a:r>
                        <a:rPr lang="en-US" dirty="0"/>
                        <a:t>www.greattreks.com</a:t>
                      </a:r>
                    </a:p>
                  </a:txBody>
                  <a:tcPr>
                    <a:solidFill>
                      <a:srgbClr val="92D050"/>
                    </a:solidFill>
                  </a:tcPr>
                </a:tc>
                <a:tc>
                  <a:txBody>
                    <a:bodyPr/>
                    <a:lstStyle/>
                    <a:p>
                      <a:r>
                        <a:rPr lang="en-US" dirty="0"/>
                        <a:t>5/20/2023</a:t>
                      </a:r>
                    </a:p>
                  </a:txBody>
                  <a:tcPr>
                    <a:solidFill>
                      <a:srgbClr val="92D050"/>
                    </a:solidFill>
                  </a:tcPr>
                </a:tc>
                <a:tc>
                  <a:txBody>
                    <a:bodyPr/>
                    <a:lstStyle/>
                    <a:p>
                      <a:r>
                        <a:rPr lang="en-US" dirty="0"/>
                        <a:t>1050</a:t>
                      </a:r>
                    </a:p>
                  </a:txBody>
                  <a:tcPr>
                    <a:solidFill>
                      <a:srgbClr val="92D050"/>
                    </a:solidFill>
                  </a:tcPr>
                </a:tc>
                <a:extLst>
                  <a:ext uri="{0D108BD9-81ED-4DB2-BD59-A6C34878D82A}">
                    <a16:rowId xmlns:a16="http://schemas.microsoft.com/office/drawing/2014/main" val="3336783192"/>
                  </a:ext>
                </a:extLst>
              </a:tr>
              <a:tr h="370840">
                <a:tc>
                  <a:txBody>
                    <a:bodyPr/>
                    <a:lstStyle/>
                    <a:p>
                      <a:r>
                        <a:rPr lang="en-US" dirty="0"/>
                        <a:t>www.twofeetgallery.com</a:t>
                      </a:r>
                    </a:p>
                  </a:txBody>
                  <a:tcPr/>
                </a:tc>
                <a:tc>
                  <a:txBody>
                    <a:bodyPr/>
                    <a:lstStyle/>
                    <a:p>
                      <a:r>
                        <a:rPr lang="en-US" dirty="0"/>
                        <a:t>5/20/2023</a:t>
                      </a:r>
                    </a:p>
                  </a:txBody>
                  <a:tcPr/>
                </a:tc>
                <a:tc>
                  <a:txBody>
                    <a:bodyPr/>
                    <a:lstStyle/>
                    <a:p>
                      <a:r>
                        <a:rPr lang="en-US" dirty="0"/>
                        <a:t>32</a:t>
                      </a:r>
                    </a:p>
                  </a:txBody>
                  <a:tcPr/>
                </a:tc>
                <a:extLst>
                  <a:ext uri="{0D108BD9-81ED-4DB2-BD59-A6C34878D82A}">
                    <a16:rowId xmlns:a16="http://schemas.microsoft.com/office/drawing/2014/main" val="1760932954"/>
                  </a:ext>
                </a:extLst>
              </a:tr>
              <a:tr h="370840">
                <a:tc>
                  <a:txBody>
                    <a:bodyPr/>
                    <a:lstStyle/>
                    <a:p>
                      <a:r>
                        <a:rPr lang="en-US" dirty="0"/>
                        <a:t>www.walkinghealthy.com</a:t>
                      </a:r>
                    </a:p>
                  </a:txBody>
                  <a:tcPr/>
                </a:tc>
                <a:tc>
                  <a:txBody>
                    <a:bodyPr/>
                    <a:lstStyle/>
                    <a:p>
                      <a:r>
                        <a:rPr lang="en-US" dirty="0"/>
                        <a:t>5/20/2023</a:t>
                      </a:r>
                    </a:p>
                  </a:txBody>
                  <a:tcPr/>
                </a:tc>
                <a:tc>
                  <a:txBody>
                    <a:bodyPr/>
                    <a:lstStyle/>
                    <a:p>
                      <a:r>
                        <a:rPr lang="en-US" dirty="0"/>
                        <a:t>159</a:t>
                      </a:r>
                    </a:p>
                  </a:txBody>
                  <a:tcPr/>
                </a:tc>
                <a:extLst>
                  <a:ext uri="{0D108BD9-81ED-4DB2-BD59-A6C34878D82A}">
                    <a16:rowId xmlns:a16="http://schemas.microsoft.com/office/drawing/2014/main" val="41886792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www.zojjed.com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tc>
                <a:tc>
                  <a:txBody>
                    <a:bodyPr/>
                    <a:lstStyle/>
                    <a:p>
                      <a:r>
                        <a:rPr lang="en-US" dirty="0"/>
                        <a:t>6</a:t>
                      </a:r>
                    </a:p>
                  </a:txBody>
                  <a:tcPr/>
                </a:tc>
                <a:extLst>
                  <a:ext uri="{0D108BD9-81ED-4DB2-BD59-A6C34878D82A}">
                    <a16:rowId xmlns:a16="http://schemas.microsoft.com/office/drawing/2014/main" val="9961175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www.zojjed.com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tc>
                <a:tc>
                  <a:txBody>
                    <a:bodyPr/>
                    <a:lstStyle/>
                    <a:p>
                      <a:r>
                        <a:rPr lang="en-US" dirty="0"/>
                        <a:t>5</a:t>
                      </a:r>
                    </a:p>
                  </a:txBody>
                  <a:tcPr/>
                </a:tc>
                <a:extLst>
                  <a:ext uri="{0D108BD9-81ED-4DB2-BD59-A6C34878D82A}">
                    <a16:rowId xmlns:a16="http://schemas.microsoft.com/office/drawing/2014/main" val="17799270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www.cs.drexel.edu/~jsalvage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tc>
                <a:tc>
                  <a:txBody>
                    <a:bodyPr/>
                    <a:lstStyle/>
                    <a:p>
                      <a:r>
                        <a:rPr lang="en-US" dirty="0"/>
                        <a:t>376</a:t>
                      </a:r>
                    </a:p>
                  </a:txBody>
                  <a:tcPr/>
                </a:tc>
                <a:extLst>
                  <a:ext uri="{0D108BD9-81ED-4DB2-BD59-A6C34878D82A}">
                    <a16:rowId xmlns:a16="http://schemas.microsoft.com/office/drawing/2014/main" val="209099393"/>
                  </a:ext>
                </a:extLst>
              </a:tr>
              <a:tr h="370840">
                <a:tc>
                  <a:txBody>
                    <a:bodyPr/>
                    <a:lstStyle/>
                    <a:p>
                      <a:r>
                        <a:rPr lang="en-US" dirty="0"/>
                        <a:t>www.racewalk.com</a:t>
                      </a: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solidFill>
                      <a:srgbClr val="92D050"/>
                    </a:solidFill>
                  </a:tcPr>
                </a:tc>
                <a:tc>
                  <a:txBody>
                    <a:bodyPr/>
                    <a:lstStyle/>
                    <a:p>
                      <a:r>
                        <a:rPr lang="en-US" dirty="0"/>
                        <a:t>2099</a:t>
                      </a:r>
                    </a:p>
                  </a:txBody>
                  <a:tcPr>
                    <a:solidFill>
                      <a:srgbClr val="92D050"/>
                    </a:solidFill>
                  </a:tcPr>
                </a:tc>
                <a:extLst>
                  <a:ext uri="{0D108BD9-81ED-4DB2-BD59-A6C34878D82A}">
                    <a16:rowId xmlns:a16="http://schemas.microsoft.com/office/drawing/2014/main" val="295740250"/>
                  </a:ext>
                </a:extLst>
              </a:tr>
            </a:tbl>
          </a:graphicData>
        </a:graphic>
      </p:graphicFrame>
      <p:graphicFrame>
        <p:nvGraphicFramePr>
          <p:cNvPr id="3153" name="Table 3152">
            <a:extLst>
              <a:ext uri="{FF2B5EF4-FFF2-40B4-BE49-F238E27FC236}">
                <a16:creationId xmlns:a16="http://schemas.microsoft.com/office/drawing/2014/main" id="{B703FB5A-71DC-56E4-A057-8FDCC4F3B1D0}"/>
              </a:ext>
            </a:extLst>
          </p:cNvPr>
          <p:cNvGraphicFramePr>
            <a:graphicFrameLocks noGrp="1"/>
          </p:cNvGraphicFramePr>
          <p:nvPr>
            <p:extLst>
              <p:ext uri="{D42A27DB-BD31-4B8C-83A1-F6EECF244321}">
                <p14:modId xmlns:p14="http://schemas.microsoft.com/office/powerpoint/2010/main" val="2766529394"/>
              </p:ext>
            </p:extLst>
          </p:nvPr>
        </p:nvGraphicFramePr>
        <p:xfrm>
          <a:off x="0" y="2204209"/>
          <a:ext cx="5455286" cy="1854200"/>
        </p:xfrm>
        <a:graphic>
          <a:graphicData uri="http://schemas.openxmlformats.org/drawingml/2006/table">
            <a:tbl>
              <a:tblPr firstRow="1" bandRow="1">
                <a:tableStyleId>{93296810-A885-4BE3-A3E7-6D5BEEA58F35}</a:tableStyleId>
              </a:tblPr>
              <a:tblGrid>
                <a:gridCol w="2973388">
                  <a:extLst>
                    <a:ext uri="{9D8B030D-6E8A-4147-A177-3AD203B41FA5}">
                      <a16:colId xmlns:a16="http://schemas.microsoft.com/office/drawing/2014/main" val="3686988871"/>
                    </a:ext>
                  </a:extLst>
                </a:gridCol>
                <a:gridCol w="1259205">
                  <a:extLst>
                    <a:ext uri="{9D8B030D-6E8A-4147-A177-3AD203B41FA5}">
                      <a16:colId xmlns:a16="http://schemas.microsoft.com/office/drawing/2014/main" val="3174458492"/>
                    </a:ext>
                  </a:extLst>
                </a:gridCol>
                <a:gridCol w="1222693">
                  <a:extLst>
                    <a:ext uri="{9D8B030D-6E8A-4147-A177-3AD203B41FA5}">
                      <a16:colId xmlns:a16="http://schemas.microsoft.com/office/drawing/2014/main" val="3711171146"/>
                    </a:ext>
                  </a:extLst>
                </a:gridCol>
              </a:tblGrid>
              <a:tr h="370840">
                <a:tc gridSpan="3">
                  <a:txBody>
                    <a:bodyPr/>
                    <a:lstStyle/>
                    <a:p>
                      <a:pPr algn="ctr"/>
                      <a:r>
                        <a:rPr lang="en-US" dirty="0"/>
                        <a:t>Result Set</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93296745"/>
                  </a:ext>
                </a:extLst>
              </a:tr>
              <a:tr h="370840">
                <a:tc>
                  <a:txBody>
                    <a:bodyPr/>
                    <a:lstStyle/>
                    <a:p>
                      <a:r>
                        <a:rPr lang="en-US" b="1" dirty="0"/>
                        <a:t>website</a:t>
                      </a:r>
                    </a:p>
                  </a:txBody>
                  <a:tcPr/>
                </a:tc>
                <a:tc>
                  <a:txBody>
                    <a:bodyPr/>
                    <a:lstStyle/>
                    <a:p>
                      <a:r>
                        <a:rPr lang="en-US" b="1" dirty="0"/>
                        <a:t>date</a:t>
                      </a:r>
                    </a:p>
                  </a:txBody>
                  <a:tcPr/>
                </a:tc>
                <a:tc>
                  <a:txBody>
                    <a:bodyPr/>
                    <a:lstStyle/>
                    <a:p>
                      <a:r>
                        <a:rPr lang="en-US" b="1" dirty="0"/>
                        <a:t>hit-count</a:t>
                      </a:r>
                    </a:p>
                  </a:txBody>
                  <a:tcPr/>
                </a:tc>
                <a:extLst>
                  <a:ext uri="{0D108BD9-81ED-4DB2-BD59-A6C34878D82A}">
                    <a16:rowId xmlns:a16="http://schemas.microsoft.com/office/drawing/2014/main" val="1423851555"/>
                  </a:ext>
                </a:extLst>
              </a:tr>
              <a:tr h="370840">
                <a:tc>
                  <a:txBody>
                    <a:bodyPr/>
                    <a:lstStyle/>
                    <a:p>
                      <a:r>
                        <a:rPr lang="en-US" dirty="0"/>
                        <a:t>www.racewalk.com</a:t>
                      </a:r>
                    </a:p>
                  </a:txBody>
                  <a:tcPr/>
                </a:tc>
                <a:tc>
                  <a:txBody>
                    <a:bodyPr/>
                    <a:lstStyle/>
                    <a:p>
                      <a:r>
                        <a:rPr lang="en-US" dirty="0"/>
                        <a:t>5/20/2023</a:t>
                      </a:r>
                    </a:p>
                  </a:txBody>
                  <a:tcPr/>
                </a:tc>
                <a:tc>
                  <a:txBody>
                    <a:bodyPr/>
                    <a:lstStyle/>
                    <a:p>
                      <a:r>
                        <a:rPr lang="en-US" dirty="0"/>
                        <a:t>2019</a:t>
                      </a:r>
                    </a:p>
                  </a:txBody>
                  <a:tcPr/>
                </a:tc>
                <a:extLst>
                  <a:ext uri="{0D108BD9-81ED-4DB2-BD59-A6C34878D82A}">
                    <a16:rowId xmlns:a16="http://schemas.microsoft.com/office/drawing/2014/main" val="594578732"/>
                  </a:ext>
                </a:extLst>
              </a:tr>
              <a:tr h="370840">
                <a:tc>
                  <a:txBody>
                    <a:bodyPr/>
                    <a:lstStyle/>
                    <a:p>
                      <a:r>
                        <a:rPr lang="en-US" dirty="0"/>
                        <a:t>www.greattreks.com</a:t>
                      </a:r>
                    </a:p>
                  </a:txBody>
                  <a:tcPr/>
                </a:tc>
                <a:tc>
                  <a:txBody>
                    <a:bodyPr/>
                    <a:lstStyle/>
                    <a:p>
                      <a:r>
                        <a:rPr lang="en-US" dirty="0"/>
                        <a:t>5/20/2023</a:t>
                      </a:r>
                    </a:p>
                  </a:txBody>
                  <a:tcPr/>
                </a:tc>
                <a:tc>
                  <a:txBody>
                    <a:bodyPr/>
                    <a:lstStyle/>
                    <a:p>
                      <a:r>
                        <a:rPr lang="en-US" dirty="0"/>
                        <a:t>1050</a:t>
                      </a:r>
                    </a:p>
                  </a:txBody>
                  <a:tcPr/>
                </a:tc>
                <a:extLst>
                  <a:ext uri="{0D108BD9-81ED-4DB2-BD59-A6C34878D82A}">
                    <a16:rowId xmlns:a16="http://schemas.microsoft.com/office/drawing/2014/main" val="3336783192"/>
                  </a:ext>
                </a:extLst>
              </a:tr>
              <a:tr h="370840">
                <a:tc>
                  <a:txBody>
                    <a:bodyPr/>
                    <a:lstStyle/>
                    <a:p>
                      <a:r>
                        <a:rPr lang="en-US" dirty="0"/>
                        <a:t>www.racewalk.com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tc>
                <a:tc>
                  <a:txBody>
                    <a:bodyPr/>
                    <a:lstStyle/>
                    <a:p>
                      <a:r>
                        <a:rPr lang="en-US" dirty="0"/>
                        <a:t>2099</a:t>
                      </a:r>
                    </a:p>
                  </a:txBody>
                  <a:tcPr/>
                </a:tc>
                <a:extLst>
                  <a:ext uri="{0D108BD9-81ED-4DB2-BD59-A6C34878D82A}">
                    <a16:rowId xmlns:a16="http://schemas.microsoft.com/office/drawing/2014/main" val="295740250"/>
                  </a:ext>
                </a:extLst>
              </a:tr>
            </a:tbl>
          </a:graphicData>
        </a:graphic>
      </p:graphicFrame>
      <p:sp>
        <p:nvSpPr>
          <p:cNvPr id="5" name="TextBox 4">
            <a:extLst>
              <a:ext uri="{FF2B5EF4-FFF2-40B4-BE49-F238E27FC236}">
                <a16:creationId xmlns:a16="http://schemas.microsoft.com/office/drawing/2014/main" id="{960F1EB2-1A6D-E167-632F-2E88D85A0EDE}"/>
              </a:ext>
            </a:extLst>
          </p:cNvPr>
          <p:cNvSpPr txBox="1"/>
          <p:nvPr/>
        </p:nvSpPr>
        <p:spPr>
          <a:xfrm>
            <a:off x="-39478" y="1799092"/>
            <a:ext cx="6133096" cy="369332"/>
          </a:xfrm>
          <a:prstGeom prst="rect">
            <a:avLst/>
          </a:prstGeom>
          <a:noFill/>
        </p:spPr>
        <p:txBody>
          <a:bodyPr wrap="square">
            <a:spAutoFit/>
          </a:bodyPr>
          <a:lstStyle/>
          <a:p>
            <a:pPr eaLnBrk="1" hangingPunct="1">
              <a:spcBef>
                <a:spcPts val="400"/>
              </a:spcBef>
              <a:buClr>
                <a:srgbClr val="EEC85E"/>
              </a:buClr>
              <a:buSzPct val="70000"/>
            </a:pPr>
            <a:r>
              <a:rPr lang="en-US" altLang="en-US" dirty="0">
                <a:solidFill>
                  <a:srgbClr val="EAEAEA"/>
                </a:solidFill>
                <a:latin typeface="+mn-lt"/>
              </a:rPr>
              <a:t>This returns the relation:</a:t>
            </a:r>
          </a:p>
        </p:txBody>
      </p:sp>
    </p:spTree>
    <p:extLst>
      <p:ext uri="{BB962C8B-B14F-4D97-AF65-F5344CB8AC3E}">
        <p14:creationId xmlns:p14="http://schemas.microsoft.com/office/powerpoint/2010/main" val="3401102389"/>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3153"/>
                                        </p:tgtEl>
                                        <p:attrNameLst>
                                          <p:attrName>style.visibility</p:attrName>
                                        </p:attrNameLst>
                                      </p:cBhvr>
                                      <p:to>
                                        <p:strVal val="visible"/>
                                      </p:to>
                                    </p:set>
                                    <p:animEffect transition="in" filter="fade">
                                      <p:cBhvr>
                                        <p:cTn id="10" dur="500"/>
                                        <p:tgtEl>
                                          <p:spTgt spid="3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
            <a:extLst>
              <a:ext uri="{FF2B5EF4-FFF2-40B4-BE49-F238E27FC236}">
                <a16:creationId xmlns:a16="http://schemas.microsoft.com/office/drawing/2014/main" id="{E11C36AC-BDA6-0FDF-F0E5-751C2C80A9C3}"/>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Relations</a:t>
            </a:r>
            <a:endParaRPr lang="en-US" sz="2400" dirty="0">
              <a:solidFill>
                <a:srgbClr val="FFC000"/>
              </a:solidFill>
              <a:latin typeface="Arial" panose="020B0604020202020204" pitchFamily="34" charset="0"/>
              <a:cs typeface="Arial" panose="020B0604020202020204" pitchFamily="34" charset="0"/>
            </a:endParaRPr>
          </a:p>
        </p:txBody>
      </p:sp>
      <p:sp>
        <p:nvSpPr>
          <p:cNvPr id="3075" name="Text Box 2">
            <a:extLst>
              <a:ext uri="{FF2B5EF4-FFF2-40B4-BE49-F238E27FC236}">
                <a16:creationId xmlns:a16="http://schemas.microsoft.com/office/drawing/2014/main" id="{3090F188-973D-FFDD-C446-1BE894EF85A7}"/>
              </a:ext>
            </a:extLst>
          </p:cNvPr>
          <p:cNvSpPr txBox="1">
            <a:spLocks noChangeArrowheads="1"/>
          </p:cNvSpPr>
          <p:nvPr/>
        </p:nvSpPr>
        <p:spPr bwMode="auto">
          <a:xfrm>
            <a:off x="0" y="533400"/>
            <a:ext cx="12192000" cy="204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lnSpc>
                <a:spcPct val="80000"/>
              </a:lnSpc>
              <a:spcBef>
                <a:spcPts val="400"/>
              </a:spcBef>
              <a:buClr>
                <a:srgbClr val="EEC85E"/>
              </a:buClr>
              <a:buSzPct val="70000"/>
            </a:pPr>
            <a:r>
              <a:rPr lang="en-US" altLang="en-US" dirty="0">
                <a:solidFill>
                  <a:srgbClr val="EAEAEA"/>
                </a:solidFill>
                <a:latin typeface="+mn-lt"/>
              </a:rPr>
              <a:t>A relational database consists of tables, each of which is assigned a unique name.</a:t>
            </a:r>
          </a:p>
          <a:p>
            <a:pPr marL="285750" indent="-285750" eaLnBrk="1" hangingPunct="1">
              <a:lnSpc>
                <a:spcPct val="80000"/>
              </a:lnSpc>
              <a:spcBef>
                <a:spcPts val="400"/>
              </a:spcBef>
              <a:buClr>
                <a:srgbClr val="EEC85E"/>
              </a:buClr>
              <a:buSzPct val="70000"/>
              <a:buFont typeface="Arial" panose="020B0604020202020204" pitchFamily="34" charset="0"/>
              <a:buChar char="•"/>
            </a:pPr>
            <a:r>
              <a:rPr lang="en-US" altLang="en-US" dirty="0">
                <a:solidFill>
                  <a:srgbClr val="EAEAEA"/>
                </a:solidFill>
                <a:latin typeface="+mn-lt"/>
              </a:rPr>
              <a:t> A row in a table represents a relationship among a set of values.</a:t>
            </a:r>
          </a:p>
          <a:p>
            <a:pPr marL="285750" indent="-285750" eaLnBrk="1" hangingPunct="1">
              <a:lnSpc>
                <a:spcPct val="80000"/>
              </a:lnSpc>
              <a:spcBef>
                <a:spcPts val="400"/>
              </a:spcBef>
              <a:buClr>
                <a:srgbClr val="EEC85E"/>
              </a:buClr>
              <a:buSzPct val="70000"/>
              <a:buFont typeface="Arial" panose="020B0604020202020204" pitchFamily="34" charset="0"/>
              <a:buChar char="•"/>
            </a:pPr>
            <a:r>
              <a:rPr lang="en-US" altLang="en-US" dirty="0">
                <a:solidFill>
                  <a:srgbClr val="EAEAEA"/>
                </a:solidFill>
                <a:latin typeface="+mn-lt"/>
              </a:rPr>
              <a:t> A table is a collection of such relationships.</a:t>
            </a:r>
          </a:p>
          <a:p>
            <a:pPr marL="285750" indent="-285750" eaLnBrk="1" hangingPunct="1">
              <a:lnSpc>
                <a:spcPct val="80000"/>
              </a:lnSpc>
              <a:spcBef>
                <a:spcPts val="400"/>
              </a:spcBef>
              <a:buClr>
                <a:srgbClr val="EEC85E"/>
              </a:buClr>
              <a:buSzPct val="70000"/>
              <a:buFont typeface="Arial" panose="020B0604020202020204" pitchFamily="34" charset="0"/>
              <a:buChar char="•"/>
            </a:pPr>
            <a:r>
              <a:rPr lang="en-US" altLang="en-US" dirty="0">
                <a:solidFill>
                  <a:srgbClr val="EAEAEA"/>
                </a:solidFill>
                <a:latin typeface="+mn-lt"/>
              </a:rPr>
              <a:t> Column Headers are commonly referred to as attributes</a:t>
            </a:r>
          </a:p>
          <a:p>
            <a:pPr eaLnBrk="1" hangingPunct="1">
              <a:lnSpc>
                <a:spcPct val="80000"/>
              </a:lnSpc>
              <a:spcBef>
                <a:spcPts val="400"/>
              </a:spcBef>
              <a:buClr>
                <a:srgbClr val="EEC85E"/>
              </a:buClr>
              <a:buSzPct val="70000"/>
            </a:pPr>
            <a:endParaRPr lang="en-US" altLang="en-US" dirty="0">
              <a:solidFill>
                <a:srgbClr val="EAEAEA"/>
              </a:solidFill>
              <a:latin typeface="+mn-lt"/>
            </a:endParaRPr>
          </a:p>
          <a:p>
            <a:pPr eaLnBrk="1" hangingPunct="1">
              <a:lnSpc>
                <a:spcPct val="80000"/>
              </a:lnSpc>
              <a:spcBef>
                <a:spcPts val="400"/>
              </a:spcBef>
              <a:buClr>
                <a:srgbClr val="EEC85E"/>
              </a:buClr>
              <a:buSzPct val="70000"/>
            </a:pPr>
            <a:r>
              <a:rPr lang="en-US" altLang="en-US" dirty="0">
                <a:solidFill>
                  <a:srgbClr val="EAEAEA"/>
                </a:solidFill>
                <a:latin typeface="+mn-lt"/>
              </a:rPr>
              <a:t>Websites-Schema=(website, organization, first-year, category)</a:t>
            </a:r>
            <a:r>
              <a:rPr lang="ar-SA" altLang="en-US" dirty="0">
                <a:solidFill>
                  <a:srgbClr val="EAEAEA"/>
                </a:solidFill>
                <a:latin typeface="+mn-lt"/>
              </a:rPr>
              <a:t>‏</a:t>
            </a:r>
            <a:endParaRPr lang="en-US" altLang="en-US" dirty="0">
              <a:solidFill>
                <a:srgbClr val="EAEAEA"/>
              </a:solidFill>
              <a:latin typeface="+mn-lt"/>
            </a:endParaRPr>
          </a:p>
          <a:p>
            <a:pPr eaLnBrk="1" hangingPunct="1">
              <a:lnSpc>
                <a:spcPct val="80000"/>
              </a:lnSpc>
              <a:spcBef>
                <a:spcPts val="400"/>
              </a:spcBef>
              <a:buClr>
                <a:srgbClr val="EEC85E"/>
              </a:buClr>
              <a:buSzPct val="70000"/>
            </a:pPr>
            <a:endParaRPr lang="en-US" altLang="en-US" sz="1600" dirty="0">
              <a:solidFill>
                <a:srgbClr val="EAEAEA"/>
              </a:solidFill>
              <a:latin typeface="+mn-lt"/>
            </a:endParaRPr>
          </a:p>
        </p:txBody>
      </p:sp>
      <p:sp>
        <p:nvSpPr>
          <p:cNvPr id="3078" name="Text Box 46">
            <a:extLst>
              <a:ext uri="{FF2B5EF4-FFF2-40B4-BE49-F238E27FC236}">
                <a16:creationId xmlns:a16="http://schemas.microsoft.com/office/drawing/2014/main" id="{EF96E4D9-B7C1-7C0E-5525-26A7B5F7CA7F}"/>
              </a:ext>
            </a:extLst>
          </p:cNvPr>
          <p:cNvSpPr txBox="1">
            <a:spLocks noChangeArrowheads="1"/>
          </p:cNvSpPr>
          <p:nvPr/>
        </p:nvSpPr>
        <p:spPr bwMode="auto">
          <a:xfrm>
            <a:off x="8839200" y="2514601"/>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Verdana" panose="020B0604030504040204" pitchFamily="34" charset="0"/>
                <a:cs typeface="Arial" panose="020B0604020202020204" pitchFamily="34" charset="0"/>
              </a:defRPr>
            </a:lvl1pPr>
            <a:lvl2pPr marL="742950" indent="-285750" eaLnBrk="0" hangingPunct="0">
              <a:defRPr>
                <a:solidFill>
                  <a:schemeClr val="bg1"/>
                </a:solidFill>
                <a:latin typeface="Verdana" panose="020B0604030504040204" pitchFamily="34" charset="0"/>
                <a:cs typeface="Arial" panose="020B0604020202020204" pitchFamily="34" charset="0"/>
              </a:defRPr>
            </a:lvl2pPr>
            <a:lvl3pPr marL="1143000" indent="-228600" eaLnBrk="0" hangingPunct="0">
              <a:defRPr>
                <a:solidFill>
                  <a:schemeClr val="bg1"/>
                </a:solidFill>
                <a:latin typeface="Verdana" panose="020B0604030504040204" pitchFamily="34" charset="0"/>
                <a:cs typeface="Arial" panose="020B0604020202020204" pitchFamily="34" charset="0"/>
              </a:defRPr>
            </a:lvl3pPr>
            <a:lvl4pPr marL="1600200" indent="-228600" eaLnBrk="0" hangingPunct="0">
              <a:defRPr>
                <a:solidFill>
                  <a:schemeClr val="bg1"/>
                </a:solidFill>
                <a:latin typeface="Verdana" panose="020B0604030504040204" pitchFamily="34" charset="0"/>
                <a:cs typeface="Arial" panose="020B0604020202020204" pitchFamily="34" charset="0"/>
              </a:defRPr>
            </a:lvl4pPr>
            <a:lvl5pPr marL="2057400" indent="-228600" eaLnBrk="0" hangingPunct="0">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9pPr>
          </a:lstStyle>
          <a:p>
            <a:pPr eaLnBrk="1" hangingPunct="1"/>
            <a:endParaRPr lang="en-US" altLang="en-US"/>
          </a:p>
        </p:txBody>
      </p:sp>
      <p:graphicFrame>
        <p:nvGraphicFramePr>
          <p:cNvPr id="3" name="Table 2">
            <a:extLst>
              <a:ext uri="{FF2B5EF4-FFF2-40B4-BE49-F238E27FC236}">
                <a16:creationId xmlns:a16="http://schemas.microsoft.com/office/drawing/2014/main" id="{97537C4D-D99B-16D1-661D-5A6C3AA4BBC9}"/>
              </a:ext>
            </a:extLst>
          </p:cNvPr>
          <p:cNvGraphicFramePr>
            <a:graphicFrameLocks noGrp="1"/>
          </p:cNvGraphicFramePr>
          <p:nvPr>
            <p:extLst>
              <p:ext uri="{D42A27DB-BD31-4B8C-83A1-F6EECF244321}">
                <p14:modId xmlns:p14="http://schemas.microsoft.com/office/powerpoint/2010/main" val="3881836361"/>
              </p:ext>
            </p:extLst>
          </p:nvPr>
        </p:nvGraphicFramePr>
        <p:xfrm>
          <a:off x="0" y="2441675"/>
          <a:ext cx="7721030" cy="2966720"/>
        </p:xfrm>
        <a:graphic>
          <a:graphicData uri="http://schemas.openxmlformats.org/drawingml/2006/table">
            <a:tbl>
              <a:tblPr firstRow="1" bandRow="1">
                <a:tableStyleId>{93296810-A885-4BE3-A3E7-6D5BEEA58F35}</a:tableStyleId>
              </a:tblPr>
              <a:tblGrid>
                <a:gridCol w="2973388">
                  <a:extLst>
                    <a:ext uri="{9D8B030D-6E8A-4147-A177-3AD203B41FA5}">
                      <a16:colId xmlns:a16="http://schemas.microsoft.com/office/drawing/2014/main" val="3686988871"/>
                    </a:ext>
                  </a:extLst>
                </a:gridCol>
                <a:gridCol w="2152968">
                  <a:extLst>
                    <a:ext uri="{9D8B030D-6E8A-4147-A177-3AD203B41FA5}">
                      <a16:colId xmlns:a16="http://schemas.microsoft.com/office/drawing/2014/main" val="3174458492"/>
                    </a:ext>
                  </a:extLst>
                </a:gridCol>
                <a:gridCol w="1133793">
                  <a:extLst>
                    <a:ext uri="{9D8B030D-6E8A-4147-A177-3AD203B41FA5}">
                      <a16:colId xmlns:a16="http://schemas.microsoft.com/office/drawing/2014/main" val="3711171146"/>
                    </a:ext>
                  </a:extLst>
                </a:gridCol>
                <a:gridCol w="1460881">
                  <a:extLst>
                    <a:ext uri="{9D8B030D-6E8A-4147-A177-3AD203B41FA5}">
                      <a16:colId xmlns:a16="http://schemas.microsoft.com/office/drawing/2014/main" val="2691830459"/>
                    </a:ext>
                  </a:extLst>
                </a:gridCol>
              </a:tblGrid>
              <a:tr h="370840">
                <a:tc gridSpan="4">
                  <a:txBody>
                    <a:bodyPr/>
                    <a:lstStyle/>
                    <a:p>
                      <a:pPr algn="ctr"/>
                      <a:r>
                        <a:rPr lang="en-US" dirty="0"/>
                        <a:t>Websites</a:t>
                      </a:r>
                    </a:p>
                  </a:txBody>
                  <a:tcPr/>
                </a:tc>
                <a:tc hMerge="1">
                  <a:txBody>
                    <a:bodyPr/>
                    <a:lstStyle/>
                    <a:p>
                      <a:r>
                        <a:rPr lang="en-US" dirty="0"/>
                        <a:t>organization</a:t>
                      </a:r>
                    </a:p>
                  </a:txBody>
                  <a:tcPr/>
                </a:tc>
                <a:tc hMerge="1">
                  <a:txBody>
                    <a:bodyPr/>
                    <a:lstStyle/>
                    <a:p>
                      <a:r>
                        <a:rPr lang="en-US" dirty="0"/>
                        <a:t>first-year</a:t>
                      </a:r>
                    </a:p>
                  </a:txBody>
                  <a:tcPr/>
                </a:tc>
                <a:tc hMerge="1">
                  <a:txBody>
                    <a:bodyPr/>
                    <a:lstStyle/>
                    <a:p>
                      <a:r>
                        <a:rPr lang="en-US" dirty="0"/>
                        <a:t>category</a:t>
                      </a:r>
                    </a:p>
                  </a:txBody>
                  <a:tcPr/>
                </a:tc>
                <a:extLst>
                  <a:ext uri="{0D108BD9-81ED-4DB2-BD59-A6C34878D82A}">
                    <a16:rowId xmlns:a16="http://schemas.microsoft.com/office/drawing/2014/main" val="1423851555"/>
                  </a:ext>
                </a:extLst>
              </a:tr>
              <a:tr h="370840">
                <a:tc>
                  <a:txBody>
                    <a:bodyPr/>
                    <a:lstStyle/>
                    <a:p>
                      <a:r>
                        <a:rPr lang="en-US" b="1" dirty="0"/>
                        <a:t>website</a:t>
                      </a:r>
                    </a:p>
                  </a:txBody>
                  <a:tcPr/>
                </a:tc>
                <a:tc>
                  <a:txBody>
                    <a:bodyPr/>
                    <a:lstStyle/>
                    <a:p>
                      <a:r>
                        <a:rPr lang="en-US" b="1" dirty="0"/>
                        <a:t>organization</a:t>
                      </a:r>
                    </a:p>
                  </a:txBody>
                  <a:tcPr/>
                </a:tc>
                <a:tc>
                  <a:txBody>
                    <a:bodyPr/>
                    <a:lstStyle/>
                    <a:p>
                      <a:r>
                        <a:rPr lang="en-US" b="1" dirty="0"/>
                        <a:t>first-year</a:t>
                      </a:r>
                    </a:p>
                  </a:txBody>
                  <a:tcPr/>
                </a:tc>
                <a:tc>
                  <a:txBody>
                    <a:bodyPr/>
                    <a:lstStyle/>
                    <a:p>
                      <a:r>
                        <a:rPr lang="en-US" b="1" dirty="0"/>
                        <a:t>category</a:t>
                      </a:r>
                    </a:p>
                  </a:txBody>
                  <a:tcPr/>
                </a:tc>
                <a:extLst>
                  <a:ext uri="{0D108BD9-81ED-4DB2-BD59-A6C34878D82A}">
                    <a16:rowId xmlns:a16="http://schemas.microsoft.com/office/drawing/2014/main" val="3713922756"/>
                  </a:ext>
                </a:extLst>
              </a:tr>
              <a:tr h="370840">
                <a:tc>
                  <a:txBody>
                    <a:bodyPr/>
                    <a:lstStyle/>
                    <a:p>
                      <a:r>
                        <a:rPr lang="en-US" dirty="0"/>
                        <a:t>www.zojjed.com</a:t>
                      </a:r>
                    </a:p>
                  </a:txBody>
                  <a:tcPr/>
                </a:tc>
                <a:tc>
                  <a:txBody>
                    <a:bodyPr/>
                    <a:lstStyle/>
                    <a:p>
                      <a:r>
                        <a:rPr lang="en-US" dirty="0"/>
                        <a:t>Walking Promotions</a:t>
                      </a:r>
                    </a:p>
                  </a:txBody>
                  <a:tcPr/>
                </a:tc>
                <a:tc>
                  <a:txBody>
                    <a:bodyPr/>
                    <a:lstStyle/>
                    <a:p>
                      <a:r>
                        <a:rPr lang="en-US" dirty="0"/>
                        <a:t>2006</a:t>
                      </a:r>
                    </a:p>
                  </a:txBody>
                  <a:tcPr/>
                </a:tc>
                <a:tc>
                  <a:txBody>
                    <a:bodyPr/>
                    <a:lstStyle/>
                    <a:p>
                      <a:r>
                        <a:rPr lang="en-US" dirty="0"/>
                        <a:t>Fiction</a:t>
                      </a:r>
                    </a:p>
                  </a:txBody>
                  <a:tcPr/>
                </a:tc>
                <a:extLst>
                  <a:ext uri="{0D108BD9-81ED-4DB2-BD59-A6C34878D82A}">
                    <a16:rowId xmlns:a16="http://schemas.microsoft.com/office/drawing/2014/main" val="2349359513"/>
                  </a:ext>
                </a:extLst>
              </a:tr>
              <a:tr h="370840">
                <a:tc>
                  <a:txBody>
                    <a:bodyPr/>
                    <a:lstStyle/>
                    <a:p>
                      <a:r>
                        <a:rPr lang="en-US" dirty="0"/>
                        <a:t>www.racewalk.com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Walking Promotions</a:t>
                      </a:r>
                    </a:p>
                  </a:txBody>
                  <a:tcPr/>
                </a:tc>
                <a:tc>
                  <a:txBody>
                    <a:bodyPr/>
                    <a:lstStyle/>
                    <a:p>
                      <a:r>
                        <a:rPr lang="en-US" dirty="0"/>
                        <a:t>1995</a:t>
                      </a:r>
                    </a:p>
                  </a:txBody>
                  <a:tcPr/>
                </a:tc>
                <a:tc>
                  <a:txBody>
                    <a:bodyPr/>
                    <a:lstStyle/>
                    <a:p>
                      <a:r>
                        <a:rPr lang="en-US" dirty="0"/>
                        <a:t>Health</a:t>
                      </a:r>
                    </a:p>
                  </a:txBody>
                  <a:tcPr/>
                </a:tc>
                <a:extLst>
                  <a:ext uri="{0D108BD9-81ED-4DB2-BD59-A6C34878D82A}">
                    <a16:rowId xmlns:a16="http://schemas.microsoft.com/office/drawing/2014/main" val="594578732"/>
                  </a:ext>
                </a:extLst>
              </a:tr>
              <a:tr h="370840">
                <a:tc>
                  <a:txBody>
                    <a:bodyPr/>
                    <a:lstStyle/>
                    <a:p>
                      <a:r>
                        <a:rPr lang="en-US" dirty="0"/>
                        <a:t>www.greattreks.com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Walking Promotions</a:t>
                      </a:r>
                    </a:p>
                  </a:txBody>
                  <a:tcPr/>
                </a:tc>
                <a:tc>
                  <a:txBody>
                    <a:bodyPr/>
                    <a:lstStyle/>
                    <a:p>
                      <a:r>
                        <a:rPr lang="en-US" dirty="0"/>
                        <a:t>2006</a:t>
                      </a:r>
                    </a:p>
                  </a:txBody>
                  <a:tcPr/>
                </a:tc>
                <a:tc>
                  <a:txBody>
                    <a:bodyPr/>
                    <a:lstStyle/>
                    <a:p>
                      <a:r>
                        <a:rPr lang="en-US" dirty="0"/>
                        <a:t>Travel</a:t>
                      </a:r>
                    </a:p>
                  </a:txBody>
                  <a:tcPr/>
                </a:tc>
                <a:extLst>
                  <a:ext uri="{0D108BD9-81ED-4DB2-BD59-A6C34878D82A}">
                    <a16:rowId xmlns:a16="http://schemas.microsoft.com/office/drawing/2014/main" val="3336783192"/>
                  </a:ext>
                </a:extLst>
              </a:tr>
              <a:tr h="370840">
                <a:tc>
                  <a:txBody>
                    <a:bodyPr/>
                    <a:lstStyle/>
                    <a:p>
                      <a:r>
                        <a:rPr lang="en-US" dirty="0"/>
                        <a:t>www.twofeetgallery.com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Walking Promotions</a:t>
                      </a:r>
                    </a:p>
                  </a:txBody>
                  <a:tcPr/>
                </a:tc>
                <a:tc>
                  <a:txBody>
                    <a:bodyPr/>
                    <a:lstStyle/>
                    <a:p>
                      <a:r>
                        <a:rPr lang="en-US" dirty="0"/>
                        <a:t>2004</a:t>
                      </a:r>
                    </a:p>
                  </a:txBody>
                  <a:tcPr/>
                </a:tc>
                <a:tc>
                  <a:txBody>
                    <a:bodyPr/>
                    <a:lstStyle/>
                    <a:p>
                      <a:r>
                        <a:rPr lang="en-US" dirty="0"/>
                        <a:t>Photographs</a:t>
                      </a:r>
                    </a:p>
                  </a:txBody>
                  <a:tcPr/>
                </a:tc>
                <a:extLst>
                  <a:ext uri="{0D108BD9-81ED-4DB2-BD59-A6C34878D82A}">
                    <a16:rowId xmlns:a16="http://schemas.microsoft.com/office/drawing/2014/main" val="1760932954"/>
                  </a:ext>
                </a:extLst>
              </a:tr>
              <a:tr h="370840">
                <a:tc>
                  <a:txBody>
                    <a:bodyPr/>
                    <a:lstStyle/>
                    <a:p>
                      <a:r>
                        <a:rPr lang="en-US" dirty="0"/>
                        <a:t>www.walkinghealthy.com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Walking Promotions</a:t>
                      </a:r>
                    </a:p>
                  </a:txBody>
                  <a:tcPr/>
                </a:tc>
                <a:tc>
                  <a:txBody>
                    <a:bodyPr/>
                    <a:lstStyle/>
                    <a:p>
                      <a:r>
                        <a:rPr lang="en-US" dirty="0"/>
                        <a:t>2002</a:t>
                      </a:r>
                    </a:p>
                  </a:txBody>
                  <a:tcPr/>
                </a:tc>
                <a:tc>
                  <a:txBody>
                    <a:bodyPr/>
                    <a:lstStyle/>
                    <a:p>
                      <a:r>
                        <a:rPr lang="en-US" dirty="0"/>
                        <a:t>Health</a:t>
                      </a:r>
                    </a:p>
                  </a:txBody>
                  <a:tcPr/>
                </a:tc>
                <a:extLst>
                  <a:ext uri="{0D108BD9-81ED-4DB2-BD59-A6C34878D82A}">
                    <a16:rowId xmlns:a16="http://schemas.microsoft.com/office/drawing/2014/main" val="4188679213"/>
                  </a:ext>
                </a:extLst>
              </a:tr>
              <a:tr h="370840">
                <a:tc>
                  <a:txBody>
                    <a:bodyPr/>
                    <a:lstStyle/>
                    <a:p>
                      <a:r>
                        <a:rPr lang="en-US" dirty="0"/>
                        <a:t>www.cs.drexel.edu/~jsalvage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Walking Promotions</a:t>
                      </a:r>
                    </a:p>
                  </a:txBody>
                  <a:tcPr/>
                </a:tc>
                <a:tc>
                  <a:txBody>
                    <a:bodyPr/>
                    <a:lstStyle/>
                    <a:p>
                      <a:r>
                        <a:rPr lang="en-US" dirty="0"/>
                        <a:t>2005</a:t>
                      </a:r>
                    </a:p>
                  </a:txBody>
                  <a:tcPr/>
                </a:tc>
                <a:tc>
                  <a:txBody>
                    <a:bodyPr/>
                    <a:lstStyle/>
                    <a:p>
                      <a:r>
                        <a:rPr lang="en-US" dirty="0"/>
                        <a:t>Education</a:t>
                      </a:r>
                    </a:p>
                  </a:txBody>
                  <a:tcPr/>
                </a:tc>
                <a:extLst>
                  <a:ext uri="{0D108BD9-81ED-4DB2-BD59-A6C34878D82A}">
                    <a16:rowId xmlns:a16="http://schemas.microsoft.com/office/drawing/2014/main" val="687329657"/>
                  </a:ext>
                </a:extLst>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46">
            <a:extLst>
              <a:ext uri="{FF2B5EF4-FFF2-40B4-BE49-F238E27FC236}">
                <a16:creationId xmlns:a16="http://schemas.microsoft.com/office/drawing/2014/main" id="{EF96E4D9-B7C1-7C0E-5525-26A7B5F7CA7F}"/>
              </a:ext>
            </a:extLst>
          </p:cNvPr>
          <p:cNvSpPr txBox="1">
            <a:spLocks noChangeArrowheads="1"/>
          </p:cNvSpPr>
          <p:nvPr/>
        </p:nvSpPr>
        <p:spPr bwMode="auto">
          <a:xfrm>
            <a:off x="8839200" y="2514601"/>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Verdana" panose="020B0604030504040204" pitchFamily="34" charset="0"/>
                <a:cs typeface="Arial" panose="020B0604020202020204" pitchFamily="34" charset="0"/>
              </a:defRPr>
            </a:lvl1pPr>
            <a:lvl2pPr marL="742950" indent="-285750" eaLnBrk="0" hangingPunct="0">
              <a:defRPr>
                <a:solidFill>
                  <a:schemeClr val="bg1"/>
                </a:solidFill>
                <a:latin typeface="Verdana" panose="020B0604030504040204" pitchFamily="34" charset="0"/>
                <a:cs typeface="Arial" panose="020B0604020202020204" pitchFamily="34" charset="0"/>
              </a:defRPr>
            </a:lvl2pPr>
            <a:lvl3pPr marL="1143000" indent="-228600" eaLnBrk="0" hangingPunct="0">
              <a:defRPr>
                <a:solidFill>
                  <a:schemeClr val="bg1"/>
                </a:solidFill>
                <a:latin typeface="Verdana" panose="020B0604030504040204" pitchFamily="34" charset="0"/>
                <a:cs typeface="Arial" panose="020B0604020202020204" pitchFamily="34" charset="0"/>
              </a:defRPr>
            </a:lvl3pPr>
            <a:lvl4pPr marL="1600200" indent="-228600" eaLnBrk="0" hangingPunct="0">
              <a:defRPr>
                <a:solidFill>
                  <a:schemeClr val="bg1"/>
                </a:solidFill>
                <a:latin typeface="Verdana" panose="020B0604030504040204" pitchFamily="34" charset="0"/>
                <a:cs typeface="Arial" panose="020B0604020202020204" pitchFamily="34" charset="0"/>
              </a:defRPr>
            </a:lvl4pPr>
            <a:lvl5pPr marL="2057400" indent="-228600" eaLnBrk="0" hangingPunct="0">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Select</a:t>
            </a:r>
            <a:endParaRPr lang="en-US" sz="2400" dirty="0">
              <a:solidFill>
                <a:srgbClr val="FFC000"/>
              </a:solidFill>
              <a:latin typeface="Arial" panose="020B0604020202020204" pitchFamily="34" charset="0"/>
              <a:cs typeface="Arial" panose="020B0604020202020204" pitchFamily="34" charset="0"/>
            </a:endParaRPr>
          </a:p>
        </p:txBody>
      </p:sp>
      <p:sp>
        <p:nvSpPr>
          <p:cNvPr id="4" name="Text Box 2">
            <a:extLst>
              <a:ext uri="{FF2B5EF4-FFF2-40B4-BE49-F238E27FC236}">
                <a16:creationId xmlns:a16="http://schemas.microsoft.com/office/drawing/2014/main" id="{F8104FB4-A0FD-B3EC-A70F-B5378C6B2649}"/>
              </a:ext>
            </a:extLst>
          </p:cNvPr>
          <p:cNvSpPr txBox="1">
            <a:spLocks noChangeArrowheads="1"/>
          </p:cNvSpPr>
          <p:nvPr/>
        </p:nvSpPr>
        <p:spPr bwMode="auto">
          <a:xfrm>
            <a:off x="0" y="812183"/>
            <a:ext cx="12192000" cy="1813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400"/>
              </a:spcBef>
              <a:buClr>
                <a:srgbClr val="EEC85E"/>
              </a:buClr>
              <a:buSzPct val="70000"/>
            </a:pPr>
            <a:r>
              <a:rPr lang="en-US" altLang="en-US" dirty="0">
                <a:solidFill>
                  <a:srgbClr val="EAEAEA"/>
                </a:solidFill>
                <a:latin typeface="+mn-lt"/>
              </a:rPr>
              <a:t>We can combine predicates with and, or, and not.</a:t>
            </a:r>
          </a:p>
          <a:p>
            <a:pPr eaLnBrk="1" hangingPunct="1">
              <a:spcBef>
                <a:spcPts val="400"/>
              </a:spcBef>
              <a:buClr>
                <a:srgbClr val="EEC85E"/>
              </a:buClr>
              <a:buSzPct val="70000"/>
            </a:pPr>
            <a:endParaRPr lang="en-US" altLang="en-US" dirty="0">
              <a:solidFill>
                <a:srgbClr val="EAEAEA"/>
              </a:solidFill>
              <a:latin typeface="+mn-lt"/>
            </a:endParaRPr>
          </a:p>
          <a:p>
            <a:pPr eaLnBrk="1" hangingPunct="1">
              <a:spcBef>
                <a:spcPts val="400"/>
              </a:spcBef>
              <a:buClr>
                <a:srgbClr val="EEC85E"/>
              </a:buClr>
              <a:buSzPct val="70000"/>
            </a:pPr>
            <a:r>
              <a:rPr lang="en-US" altLang="en-US" dirty="0">
                <a:solidFill>
                  <a:srgbClr val="EAEAEA"/>
                </a:solidFill>
                <a:latin typeface="+mn-lt"/>
              </a:rPr>
              <a:t>To select those tuples of the </a:t>
            </a:r>
            <a:r>
              <a:rPr lang="en-US" altLang="en-US" sz="1200" dirty="0">
                <a:solidFill>
                  <a:srgbClr val="EAEAEA"/>
                </a:solidFill>
                <a:latin typeface="Courier New" panose="02070309020205020404" pitchFamily="49" charset="0"/>
                <a:cs typeface="Courier New" panose="02070309020205020404" pitchFamily="49" charset="0"/>
              </a:rPr>
              <a:t>Hit-counts</a:t>
            </a:r>
            <a:r>
              <a:rPr lang="en-US" altLang="en-US" dirty="0">
                <a:solidFill>
                  <a:srgbClr val="EAEAEA"/>
                </a:solidFill>
                <a:latin typeface="+mn-lt"/>
              </a:rPr>
              <a:t> relation where the </a:t>
            </a:r>
            <a:r>
              <a:rPr lang="en-US" altLang="en-US" sz="1200" dirty="0">
                <a:solidFill>
                  <a:srgbClr val="EAEAEA"/>
                </a:solidFill>
                <a:latin typeface="Courier New" panose="02070309020205020404" pitchFamily="49" charset="0"/>
                <a:cs typeface="Courier New" panose="02070309020205020404" pitchFamily="49" charset="0"/>
              </a:rPr>
              <a:t>hit-count</a:t>
            </a:r>
            <a:r>
              <a:rPr lang="en-US" altLang="en-US" dirty="0">
                <a:solidFill>
                  <a:srgbClr val="EAEAEA"/>
                </a:solidFill>
                <a:latin typeface="+mn-lt"/>
              </a:rPr>
              <a:t> is greater than 5 and the website is </a:t>
            </a:r>
            <a:r>
              <a:rPr lang="en-US" altLang="en-US" sz="1200" dirty="0">
                <a:solidFill>
                  <a:srgbClr val="EAEAEA"/>
                </a:solidFill>
                <a:latin typeface="Courier New" panose="02070309020205020404" pitchFamily="49" charset="0"/>
                <a:cs typeface="Courier New" panose="02070309020205020404" pitchFamily="49" charset="0"/>
              </a:rPr>
              <a:t>"www.zojjed.com"</a:t>
            </a:r>
            <a:r>
              <a:rPr lang="en-US" altLang="en-US" dirty="0">
                <a:solidFill>
                  <a:srgbClr val="EAEAEA"/>
                </a:solidFill>
                <a:latin typeface="+mn-lt"/>
              </a:rPr>
              <a:t>, we write.</a:t>
            </a:r>
          </a:p>
          <a:p>
            <a:pPr eaLnBrk="1" hangingPunct="1">
              <a:spcBef>
                <a:spcPts val="400"/>
              </a:spcBef>
              <a:buClr>
                <a:srgbClr val="EEC85E"/>
              </a:buClr>
              <a:buSzPct val="70000"/>
            </a:pPr>
            <a:r>
              <a:rPr lang="en-US" altLang="en-US" sz="1200" dirty="0">
                <a:solidFill>
                  <a:schemeClr val="tx1"/>
                </a:solidFill>
                <a:latin typeface="Courier New" panose="02070309020205020404" pitchFamily="49" charset="0"/>
                <a:cs typeface="Courier New" panose="02070309020205020404" pitchFamily="49" charset="0"/>
              </a:rPr>
              <a:t>	</a:t>
            </a: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baseline="-50000" dirty="0">
                <a:solidFill>
                  <a:srgbClr val="EAEAEA"/>
                </a:solidFill>
                <a:latin typeface="Courier New" panose="02070309020205020404" pitchFamily="49" charset="0"/>
                <a:cs typeface="Courier New" panose="02070309020205020404" pitchFamily="49" charset="0"/>
              </a:rPr>
              <a:t>hit-count &gt; 5  and website = "www.zojjed.com"</a:t>
            </a:r>
            <a:r>
              <a:rPr lang="en-US" altLang="en-US" sz="1200" dirty="0">
                <a:solidFill>
                  <a:srgbClr val="EAEAEA"/>
                </a:solidFill>
                <a:latin typeface="Courier New" panose="02070309020205020404" pitchFamily="49" charset="0"/>
                <a:cs typeface="Courier New" panose="02070309020205020404" pitchFamily="49" charset="0"/>
              </a:rPr>
              <a:t>(Hit-counts) </a:t>
            </a:r>
          </a:p>
        </p:txBody>
      </p:sp>
      <p:sp>
        <p:nvSpPr>
          <p:cNvPr id="3168" name="Rectangle 25">
            <a:extLst>
              <a:ext uri="{FF2B5EF4-FFF2-40B4-BE49-F238E27FC236}">
                <a16:creationId xmlns:a16="http://schemas.microsoft.com/office/drawing/2014/main" id="{93A0698E-008C-3F54-4F3A-71B5EDA0A158}"/>
              </a:ext>
            </a:extLst>
          </p:cNvPr>
          <p:cNvSpPr>
            <a:spLocks noChangeArrowheads="1"/>
          </p:cNvSpPr>
          <p:nvPr/>
        </p:nvSpPr>
        <p:spPr bwMode="auto">
          <a:xfrm>
            <a:off x="6730361" y="2776133"/>
            <a:ext cx="30882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400"/>
              </a:spcBef>
              <a:buClr>
                <a:srgbClr val="EEC85E"/>
              </a:buClr>
              <a:buSzPct val="70000"/>
            </a:pPr>
            <a:endParaRPr lang="en-US" altLang="en-US" sz="1600" dirty="0">
              <a:solidFill>
                <a:srgbClr val="EAEAEA"/>
              </a:solidFill>
            </a:endParaRPr>
          </a:p>
        </p:txBody>
      </p:sp>
      <p:graphicFrame>
        <p:nvGraphicFramePr>
          <p:cNvPr id="3169" name="Table 3168">
            <a:extLst>
              <a:ext uri="{FF2B5EF4-FFF2-40B4-BE49-F238E27FC236}">
                <a16:creationId xmlns:a16="http://schemas.microsoft.com/office/drawing/2014/main" id="{6A7FDCDF-CA40-9951-BF9A-65C3765D8FE6}"/>
              </a:ext>
            </a:extLst>
          </p:cNvPr>
          <p:cNvGraphicFramePr>
            <a:graphicFrameLocks noGrp="1"/>
          </p:cNvGraphicFramePr>
          <p:nvPr>
            <p:extLst>
              <p:ext uri="{D42A27DB-BD31-4B8C-83A1-F6EECF244321}">
                <p14:modId xmlns:p14="http://schemas.microsoft.com/office/powerpoint/2010/main" val="2220984870"/>
              </p:ext>
            </p:extLst>
          </p:nvPr>
        </p:nvGraphicFramePr>
        <p:xfrm>
          <a:off x="6731950" y="2786700"/>
          <a:ext cx="5455286" cy="4079240"/>
        </p:xfrm>
        <a:graphic>
          <a:graphicData uri="http://schemas.openxmlformats.org/drawingml/2006/table">
            <a:tbl>
              <a:tblPr firstRow="1" bandRow="1">
                <a:tableStyleId>{93296810-A885-4BE3-A3E7-6D5BEEA58F35}</a:tableStyleId>
              </a:tblPr>
              <a:tblGrid>
                <a:gridCol w="2973388">
                  <a:extLst>
                    <a:ext uri="{9D8B030D-6E8A-4147-A177-3AD203B41FA5}">
                      <a16:colId xmlns:a16="http://schemas.microsoft.com/office/drawing/2014/main" val="3686988871"/>
                    </a:ext>
                  </a:extLst>
                </a:gridCol>
                <a:gridCol w="1259205">
                  <a:extLst>
                    <a:ext uri="{9D8B030D-6E8A-4147-A177-3AD203B41FA5}">
                      <a16:colId xmlns:a16="http://schemas.microsoft.com/office/drawing/2014/main" val="3174458492"/>
                    </a:ext>
                  </a:extLst>
                </a:gridCol>
                <a:gridCol w="1222693">
                  <a:extLst>
                    <a:ext uri="{9D8B030D-6E8A-4147-A177-3AD203B41FA5}">
                      <a16:colId xmlns:a16="http://schemas.microsoft.com/office/drawing/2014/main" val="3711171146"/>
                    </a:ext>
                  </a:extLst>
                </a:gridCol>
              </a:tblGrid>
              <a:tr h="370840">
                <a:tc gridSpan="3">
                  <a:txBody>
                    <a:bodyPr/>
                    <a:lstStyle/>
                    <a:p>
                      <a:pPr algn="ctr"/>
                      <a:r>
                        <a:rPr lang="en-US" dirty="0"/>
                        <a:t>Hit-counts relation &gt; 5</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390446582"/>
                  </a:ext>
                </a:extLst>
              </a:tr>
              <a:tr h="370840">
                <a:tc>
                  <a:txBody>
                    <a:bodyPr/>
                    <a:lstStyle/>
                    <a:p>
                      <a:r>
                        <a:rPr lang="en-US" b="1" dirty="0"/>
                        <a:t>website</a:t>
                      </a:r>
                    </a:p>
                  </a:txBody>
                  <a:tcPr/>
                </a:tc>
                <a:tc>
                  <a:txBody>
                    <a:bodyPr/>
                    <a:lstStyle/>
                    <a:p>
                      <a:r>
                        <a:rPr lang="en-US" b="1" dirty="0"/>
                        <a:t>date</a:t>
                      </a:r>
                    </a:p>
                  </a:txBody>
                  <a:tcPr/>
                </a:tc>
                <a:tc>
                  <a:txBody>
                    <a:bodyPr/>
                    <a:lstStyle/>
                    <a:p>
                      <a:r>
                        <a:rPr lang="en-US" b="1" dirty="0"/>
                        <a:t>hit-count</a:t>
                      </a:r>
                    </a:p>
                  </a:txBody>
                  <a:tcPr/>
                </a:tc>
                <a:extLst>
                  <a:ext uri="{0D108BD9-81ED-4DB2-BD59-A6C34878D82A}">
                    <a16:rowId xmlns:a16="http://schemas.microsoft.com/office/drawing/2014/main" val="1423851555"/>
                  </a:ext>
                </a:extLst>
              </a:tr>
              <a:tr h="370840">
                <a:tc>
                  <a:txBody>
                    <a:bodyPr/>
                    <a:lstStyle/>
                    <a:p>
                      <a:r>
                        <a:rPr lang="en-US" dirty="0"/>
                        <a:t>www.zojjed.com</a:t>
                      </a:r>
                    </a:p>
                  </a:txBody>
                  <a:tcPr>
                    <a:solidFill>
                      <a:srgbClr val="F68576"/>
                    </a:solidFill>
                  </a:tcPr>
                </a:tc>
                <a:tc>
                  <a:txBody>
                    <a:bodyPr/>
                    <a:lstStyle/>
                    <a:p>
                      <a:r>
                        <a:rPr lang="en-US" dirty="0"/>
                        <a:t>5/20/2023</a:t>
                      </a:r>
                    </a:p>
                  </a:txBody>
                  <a:tcPr>
                    <a:solidFill>
                      <a:srgbClr val="F68576"/>
                    </a:solidFill>
                  </a:tcPr>
                </a:tc>
                <a:tc>
                  <a:txBody>
                    <a:bodyPr/>
                    <a:lstStyle/>
                    <a:p>
                      <a:r>
                        <a:rPr lang="en-US" dirty="0"/>
                        <a:t>5</a:t>
                      </a:r>
                    </a:p>
                  </a:txBody>
                  <a:tcPr>
                    <a:solidFill>
                      <a:srgbClr val="F68576"/>
                    </a:solidFill>
                  </a:tcPr>
                </a:tc>
                <a:extLst>
                  <a:ext uri="{0D108BD9-81ED-4DB2-BD59-A6C34878D82A}">
                    <a16:rowId xmlns:a16="http://schemas.microsoft.com/office/drawing/2014/main" val="3713922756"/>
                  </a:ext>
                </a:extLst>
              </a:tr>
              <a:tr h="370840">
                <a:tc>
                  <a:txBody>
                    <a:bodyPr/>
                    <a:lstStyle/>
                    <a:p>
                      <a:r>
                        <a:rPr lang="en-US" dirty="0"/>
                        <a:t>www.racewalk.com</a:t>
                      </a:r>
                    </a:p>
                  </a:txBody>
                  <a:tcPr>
                    <a:solidFill>
                      <a:srgbClr val="92D050"/>
                    </a:solidFill>
                  </a:tcPr>
                </a:tc>
                <a:tc>
                  <a:txBody>
                    <a:bodyPr/>
                    <a:lstStyle/>
                    <a:p>
                      <a:r>
                        <a:rPr lang="en-US" dirty="0"/>
                        <a:t>5/20/2023</a:t>
                      </a:r>
                    </a:p>
                  </a:txBody>
                  <a:tcPr>
                    <a:solidFill>
                      <a:srgbClr val="92D050"/>
                    </a:solidFill>
                  </a:tcPr>
                </a:tc>
                <a:tc>
                  <a:txBody>
                    <a:bodyPr/>
                    <a:lstStyle/>
                    <a:p>
                      <a:r>
                        <a:rPr lang="en-US" dirty="0"/>
                        <a:t>2019</a:t>
                      </a:r>
                    </a:p>
                  </a:txBody>
                  <a:tcPr>
                    <a:solidFill>
                      <a:srgbClr val="92D050"/>
                    </a:solidFill>
                  </a:tcPr>
                </a:tc>
                <a:extLst>
                  <a:ext uri="{0D108BD9-81ED-4DB2-BD59-A6C34878D82A}">
                    <a16:rowId xmlns:a16="http://schemas.microsoft.com/office/drawing/2014/main" val="594578732"/>
                  </a:ext>
                </a:extLst>
              </a:tr>
              <a:tr h="370840">
                <a:tc>
                  <a:txBody>
                    <a:bodyPr/>
                    <a:lstStyle/>
                    <a:p>
                      <a:r>
                        <a:rPr lang="en-US" dirty="0"/>
                        <a:t>www.greattreks.com</a:t>
                      </a:r>
                    </a:p>
                  </a:txBody>
                  <a:tcPr>
                    <a:solidFill>
                      <a:srgbClr val="92D050"/>
                    </a:solidFill>
                  </a:tcPr>
                </a:tc>
                <a:tc>
                  <a:txBody>
                    <a:bodyPr/>
                    <a:lstStyle/>
                    <a:p>
                      <a:r>
                        <a:rPr lang="en-US" dirty="0"/>
                        <a:t>5/20/2023</a:t>
                      </a:r>
                    </a:p>
                  </a:txBody>
                  <a:tcPr>
                    <a:solidFill>
                      <a:srgbClr val="92D050"/>
                    </a:solidFill>
                  </a:tcPr>
                </a:tc>
                <a:tc>
                  <a:txBody>
                    <a:bodyPr/>
                    <a:lstStyle/>
                    <a:p>
                      <a:r>
                        <a:rPr lang="en-US" dirty="0"/>
                        <a:t>1050</a:t>
                      </a:r>
                    </a:p>
                  </a:txBody>
                  <a:tcPr>
                    <a:solidFill>
                      <a:srgbClr val="92D050"/>
                    </a:solidFill>
                  </a:tcPr>
                </a:tc>
                <a:extLst>
                  <a:ext uri="{0D108BD9-81ED-4DB2-BD59-A6C34878D82A}">
                    <a16:rowId xmlns:a16="http://schemas.microsoft.com/office/drawing/2014/main" val="3336783192"/>
                  </a:ext>
                </a:extLst>
              </a:tr>
              <a:tr h="370840">
                <a:tc>
                  <a:txBody>
                    <a:bodyPr/>
                    <a:lstStyle/>
                    <a:p>
                      <a:r>
                        <a:rPr lang="en-US" dirty="0"/>
                        <a:t>www.twofeetgallery.com</a:t>
                      </a:r>
                    </a:p>
                  </a:txBody>
                  <a:tcPr>
                    <a:solidFill>
                      <a:srgbClr val="92D050"/>
                    </a:solidFill>
                  </a:tcPr>
                </a:tc>
                <a:tc>
                  <a:txBody>
                    <a:bodyPr/>
                    <a:lstStyle/>
                    <a:p>
                      <a:r>
                        <a:rPr lang="en-US" dirty="0"/>
                        <a:t>5/20/2023</a:t>
                      </a:r>
                    </a:p>
                  </a:txBody>
                  <a:tcPr>
                    <a:solidFill>
                      <a:srgbClr val="92D050"/>
                    </a:solidFill>
                  </a:tcPr>
                </a:tc>
                <a:tc>
                  <a:txBody>
                    <a:bodyPr/>
                    <a:lstStyle/>
                    <a:p>
                      <a:r>
                        <a:rPr lang="en-US" dirty="0"/>
                        <a:t>32</a:t>
                      </a:r>
                    </a:p>
                  </a:txBody>
                  <a:tcPr>
                    <a:solidFill>
                      <a:srgbClr val="92D050"/>
                    </a:solidFill>
                  </a:tcPr>
                </a:tc>
                <a:extLst>
                  <a:ext uri="{0D108BD9-81ED-4DB2-BD59-A6C34878D82A}">
                    <a16:rowId xmlns:a16="http://schemas.microsoft.com/office/drawing/2014/main" val="1760932954"/>
                  </a:ext>
                </a:extLst>
              </a:tr>
              <a:tr h="370840">
                <a:tc>
                  <a:txBody>
                    <a:bodyPr/>
                    <a:lstStyle/>
                    <a:p>
                      <a:r>
                        <a:rPr lang="en-US" dirty="0"/>
                        <a:t>www.walkinghealthy.com</a:t>
                      </a:r>
                    </a:p>
                  </a:txBody>
                  <a:tcPr>
                    <a:solidFill>
                      <a:srgbClr val="92D050"/>
                    </a:solidFill>
                  </a:tcPr>
                </a:tc>
                <a:tc>
                  <a:txBody>
                    <a:bodyPr/>
                    <a:lstStyle/>
                    <a:p>
                      <a:r>
                        <a:rPr lang="en-US" dirty="0"/>
                        <a:t>5/20/2023</a:t>
                      </a:r>
                    </a:p>
                  </a:txBody>
                  <a:tcPr>
                    <a:solidFill>
                      <a:srgbClr val="92D050"/>
                    </a:solidFill>
                  </a:tcPr>
                </a:tc>
                <a:tc>
                  <a:txBody>
                    <a:bodyPr/>
                    <a:lstStyle/>
                    <a:p>
                      <a:r>
                        <a:rPr lang="en-US" dirty="0"/>
                        <a:t>159</a:t>
                      </a:r>
                    </a:p>
                  </a:txBody>
                  <a:tcPr>
                    <a:solidFill>
                      <a:srgbClr val="92D050"/>
                    </a:solidFill>
                  </a:tcPr>
                </a:tc>
                <a:extLst>
                  <a:ext uri="{0D108BD9-81ED-4DB2-BD59-A6C34878D82A}">
                    <a16:rowId xmlns:a16="http://schemas.microsoft.com/office/drawing/2014/main" val="41886792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www.zojjed.com</a:t>
                      </a: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solidFill>
                      <a:srgbClr val="92D050"/>
                    </a:solidFill>
                  </a:tcPr>
                </a:tc>
                <a:tc>
                  <a:txBody>
                    <a:bodyPr/>
                    <a:lstStyle/>
                    <a:p>
                      <a:r>
                        <a:rPr lang="en-US" dirty="0"/>
                        <a:t>6</a:t>
                      </a:r>
                    </a:p>
                  </a:txBody>
                  <a:tcPr>
                    <a:solidFill>
                      <a:srgbClr val="92D050"/>
                    </a:solidFill>
                  </a:tcPr>
                </a:tc>
                <a:extLst>
                  <a:ext uri="{0D108BD9-81ED-4DB2-BD59-A6C34878D82A}">
                    <a16:rowId xmlns:a16="http://schemas.microsoft.com/office/drawing/2014/main" val="9961175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www.zojjed.com</a:t>
                      </a:r>
                    </a:p>
                  </a:txBody>
                  <a:tcPr>
                    <a:solidFill>
                      <a:srgbClr val="F6857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solidFill>
                      <a:srgbClr val="F68576"/>
                    </a:solidFill>
                  </a:tcPr>
                </a:tc>
                <a:tc>
                  <a:txBody>
                    <a:bodyPr/>
                    <a:lstStyle/>
                    <a:p>
                      <a:r>
                        <a:rPr lang="en-US" dirty="0"/>
                        <a:t>5</a:t>
                      </a:r>
                    </a:p>
                  </a:txBody>
                  <a:tcPr>
                    <a:solidFill>
                      <a:srgbClr val="F68576"/>
                    </a:solidFill>
                  </a:tcPr>
                </a:tc>
                <a:extLst>
                  <a:ext uri="{0D108BD9-81ED-4DB2-BD59-A6C34878D82A}">
                    <a16:rowId xmlns:a16="http://schemas.microsoft.com/office/drawing/2014/main" val="17799270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www.cs.drexel.edu/~jsalvage</a:t>
                      </a: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solidFill>
                      <a:srgbClr val="92D050"/>
                    </a:solidFill>
                  </a:tcPr>
                </a:tc>
                <a:tc>
                  <a:txBody>
                    <a:bodyPr/>
                    <a:lstStyle/>
                    <a:p>
                      <a:r>
                        <a:rPr lang="en-US" dirty="0"/>
                        <a:t>376</a:t>
                      </a:r>
                    </a:p>
                  </a:txBody>
                  <a:tcPr>
                    <a:solidFill>
                      <a:srgbClr val="92D050"/>
                    </a:solidFill>
                  </a:tcPr>
                </a:tc>
                <a:extLst>
                  <a:ext uri="{0D108BD9-81ED-4DB2-BD59-A6C34878D82A}">
                    <a16:rowId xmlns:a16="http://schemas.microsoft.com/office/drawing/2014/main" val="209099393"/>
                  </a:ext>
                </a:extLst>
              </a:tr>
              <a:tr h="370840">
                <a:tc>
                  <a:txBody>
                    <a:bodyPr/>
                    <a:lstStyle/>
                    <a:p>
                      <a:r>
                        <a:rPr lang="en-US" dirty="0"/>
                        <a:t>www.racewalk.com</a:t>
                      </a: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solidFill>
                      <a:srgbClr val="92D050"/>
                    </a:solidFill>
                  </a:tcPr>
                </a:tc>
                <a:tc>
                  <a:txBody>
                    <a:bodyPr/>
                    <a:lstStyle/>
                    <a:p>
                      <a:r>
                        <a:rPr lang="en-US" dirty="0"/>
                        <a:t>2099</a:t>
                      </a:r>
                    </a:p>
                  </a:txBody>
                  <a:tcPr>
                    <a:solidFill>
                      <a:srgbClr val="92D050"/>
                    </a:solidFill>
                  </a:tcPr>
                </a:tc>
                <a:extLst>
                  <a:ext uri="{0D108BD9-81ED-4DB2-BD59-A6C34878D82A}">
                    <a16:rowId xmlns:a16="http://schemas.microsoft.com/office/drawing/2014/main" val="295740250"/>
                  </a:ext>
                </a:extLst>
              </a:tr>
            </a:tbl>
          </a:graphicData>
        </a:graphic>
      </p:graphicFrame>
      <p:graphicFrame>
        <p:nvGraphicFramePr>
          <p:cNvPr id="3172" name="Table 3171">
            <a:extLst>
              <a:ext uri="{FF2B5EF4-FFF2-40B4-BE49-F238E27FC236}">
                <a16:creationId xmlns:a16="http://schemas.microsoft.com/office/drawing/2014/main" id="{96AE1465-185F-E854-9590-4D628B066E21}"/>
              </a:ext>
            </a:extLst>
          </p:cNvPr>
          <p:cNvGraphicFramePr>
            <a:graphicFrameLocks noGrp="1"/>
          </p:cNvGraphicFramePr>
          <p:nvPr>
            <p:extLst>
              <p:ext uri="{D42A27DB-BD31-4B8C-83A1-F6EECF244321}">
                <p14:modId xmlns:p14="http://schemas.microsoft.com/office/powerpoint/2010/main" val="1851781981"/>
              </p:ext>
            </p:extLst>
          </p:nvPr>
        </p:nvGraphicFramePr>
        <p:xfrm>
          <a:off x="1119508" y="2778857"/>
          <a:ext cx="5455286" cy="4079240"/>
        </p:xfrm>
        <a:graphic>
          <a:graphicData uri="http://schemas.openxmlformats.org/drawingml/2006/table">
            <a:tbl>
              <a:tblPr firstRow="1" bandRow="1">
                <a:tableStyleId>{93296810-A885-4BE3-A3E7-6D5BEEA58F35}</a:tableStyleId>
              </a:tblPr>
              <a:tblGrid>
                <a:gridCol w="2973388">
                  <a:extLst>
                    <a:ext uri="{9D8B030D-6E8A-4147-A177-3AD203B41FA5}">
                      <a16:colId xmlns:a16="http://schemas.microsoft.com/office/drawing/2014/main" val="3686988871"/>
                    </a:ext>
                  </a:extLst>
                </a:gridCol>
                <a:gridCol w="1259205">
                  <a:extLst>
                    <a:ext uri="{9D8B030D-6E8A-4147-A177-3AD203B41FA5}">
                      <a16:colId xmlns:a16="http://schemas.microsoft.com/office/drawing/2014/main" val="3174458492"/>
                    </a:ext>
                  </a:extLst>
                </a:gridCol>
                <a:gridCol w="1222693">
                  <a:extLst>
                    <a:ext uri="{9D8B030D-6E8A-4147-A177-3AD203B41FA5}">
                      <a16:colId xmlns:a16="http://schemas.microsoft.com/office/drawing/2014/main" val="3711171146"/>
                    </a:ext>
                  </a:extLst>
                </a:gridCol>
              </a:tblGrid>
              <a:tr h="37084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1800" dirty="0">
                          <a:solidFill>
                            <a:srgbClr val="FFFFFF"/>
                          </a:solidFill>
                        </a:rPr>
                        <a:t>website = "www.zojjed.com"</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788011471"/>
                  </a:ext>
                </a:extLst>
              </a:tr>
              <a:tr h="370840">
                <a:tc>
                  <a:txBody>
                    <a:bodyPr/>
                    <a:lstStyle/>
                    <a:p>
                      <a:r>
                        <a:rPr lang="en-US" b="1" dirty="0"/>
                        <a:t>website</a:t>
                      </a:r>
                    </a:p>
                  </a:txBody>
                  <a:tcPr/>
                </a:tc>
                <a:tc>
                  <a:txBody>
                    <a:bodyPr/>
                    <a:lstStyle/>
                    <a:p>
                      <a:r>
                        <a:rPr lang="en-US" b="1" dirty="0"/>
                        <a:t>date</a:t>
                      </a:r>
                    </a:p>
                  </a:txBody>
                  <a:tcPr/>
                </a:tc>
                <a:tc>
                  <a:txBody>
                    <a:bodyPr/>
                    <a:lstStyle/>
                    <a:p>
                      <a:r>
                        <a:rPr lang="en-US" b="1" dirty="0"/>
                        <a:t>hit-count</a:t>
                      </a:r>
                    </a:p>
                  </a:txBody>
                  <a:tcPr/>
                </a:tc>
                <a:extLst>
                  <a:ext uri="{0D108BD9-81ED-4DB2-BD59-A6C34878D82A}">
                    <a16:rowId xmlns:a16="http://schemas.microsoft.com/office/drawing/2014/main" val="1423851555"/>
                  </a:ext>
                </a:extLst>
              </a:tr>
              <a:tr h="370840">
                <a:tc>
                  <a:txBody>
                    <a:bodyPr/>
                    <a:lstStyle/>
                    <a:p>
                      <a:r>
                        <a:rPr lang="en-US" dirty="0"/>
                        <a:t>www.zojjed.com</a:t>
                      </a:r>
                    </a:p>
                  </a:txBody>
                  <a:tcPr>
                    <a:solidFill>
                      <a:srgbClr val="92D050"/>
                    </a:solidFill>
                  </a:tcPr>
                </a:tc>
                <a:tc>
                  <a:txBody>
                    <a:bodyPr/>
                    <a:lstStyle/>
                    <a:p>
                      <a:r>
                        <a:rPr lang="en-US" dirty="0"/>
                        <a:t>5/20/2023</a:t>
                      </a:r>
                    </a:p>
                  </a:txBody>
                  <a:tcPr>
                    <a:solidFill>
                      <a:srgbClr val="92D050"/>
                    </a:solidFill>
                  </a:tcPr>
                </a:tc>
                <a:tc>
                  <a:txBody>
                    <a:bodyPr/>
                    <a:lstStyle/>
                    <a:p>
                      <a:r>
                        <a:rPr lang="en-US" dirty="0"/>
                        <a:t>5</a:t>
                      </a:r>
                    </a:p>
                  </a:txBody>
                  <a:tcPr>
                    <a:solidFill>
                      <a:srgbClr val="92D050"/>
                    </a:solidFill>
                  </a:tcPr>
                </a:tc>
                <a:extLst>
                  <a:ext uri="{0D108BD9-81ED-4DB2-BD59-A6C34878D82A}">
                    <a16:rowId xmlns:a16="http://schemas.microsoft.com/office/drawing/2014/main" val="3713922756"/>
                  </a:ext>
                </a:extLst>
              </a:tr>
              <a:tr h="370840">
                <a:tc>
                  <a:txBody>
                    <a:bodyPr/>
                    <a:lstStyle/>
                    <a:p>
                      <a:r>
                        <a:rPr lang="en-US" dirty="0"/>
                        <a:t>www.racewalk.com</a:t>
                      </a:r>
                    </a:p>
                  </a:txBody>
                  <a:tcPr>
                    <a:solidFill>
                      <a:srgbClr val="F68576"/>
                    </a:solidFill>
                  </a:tcPr>
                </a:tc>
                <a:tc>
                  <a:txBody>
                    <a:bodyPr/>
                    <a:lstStyle/>
                    <a:p>
                      <a:r>
                        <a:rPr lang="en-US" dirty="0"/>
                        <a:t>5/20/2023</a:t>
                      </a:r>
                    </a:p>
                  </a:txBody>
                  <a:tcPr>
                    <a:solidFill>
                      <a:srgbClr val="F68576"/>
                    </a:solidFill>
                  </a:tcPr>
                </a:tc>
                <a:tc>
                  <a:txBody>
                    <a:bodyPr/>
                    <a:lstStyle/>
                    <a:p>
                      <a:r>
                        <a:rPr lang="en-US" dirty="0"/>
                        <a:t>2019</a:t>
                      </a:r>
                    </a:p>
                  </a:txBody>
                  <a:tcPr>
                    <a:solidFill>
                      <a:srgbClr val="F68576"/>
                    </a:solidFill>
                  </a:tcPr>
                </a:tc>
                <a:extLst>
                  <a:ext uri="{0D108BD9-81ED-4DB2-BD59-A6C34878D82A}">
                    <a16:rowId xmlns:a16="http://schemas.microsoft.com/office/drawing/2014/main" val="594578732"/>
                  </a:ext>
                </a:extLst>
              </a:tr>
              <a:tr h="370840">
                <a:tc>
                  <a:txBody>
                    <a:bodyPr/>
                    <a:lstStyle/>
                    <a:p>
                      <a:r>
                        <a:rPr lang="en-US" dirty="0"/>
                        <a:t>www.greattreks.com</a:t>
                      </a:r>
                    </a:p>
                  </a:txBody>
                  <a:tcPr>
                    <a:solidFill>
                      <a:srgbClr val="F68576"/>
                    </a:solidFill>
                  </a:tcPr>
                </a:tc>
                <a:tc>
                  <a:txBody>
                    <a:bodyPr/>
                    <a:lstStyle/>
                    <a:p>
                      <a:r>
                        <a:rPr lang="en-US" dirty="0"/>
                        <a:t>5/20/2023</a:t>
                      </a:r>
                    </a:p>
                  </a:txBody>
                  <a:tcPr>
                    <a:solidFill>
                      <a:srgbClr val="F68576"/>
                    </a:solidFill>
                  </a:tcPr>
                </a:tc>
                <a:tc>
                  <a:txBody>
                    <a:bodyPr/>
                    <a:lstStyle/>
                    <a:p>
                      <a:r>
                        <a:rPr lang="en-US" dirty="0"/>
                        <a:t>1050</a:t>
                      </a:r>
                    </a:p>
                  </a:txBody>
                  <a:tcPr>
                    <a:solidFill>
                      <a:srgbClr val="F68576"/>
                    </a:solidFill>
                  </a:tcPr>
                </a:tc>
                <a:extLst>
                  <a:ext uri="{0D108BD9-81ED-4DB2-BD59-A6C34878D82A}">
                    <a16:rowId xmlns:a16="http://schemas.microsoft.com/office/drawing/2014/main" val="3336783192"/>
                  </a:ext>
                </a:extLst>
              </a:tr>
              <a:tr h="370840">
                <a:tc>
                  <a:txBody>
                    <a:bodyPr/>
                    <a:lstStyle/>
                    <a:p>
                      <a:r>
                        <a:rPr lang="en-US" dirty="0"/>
                        <a:t>www.twofeetgallery.com</a:t>
                      </a:r>
                    </a:p>
                  </a:txBody>
                  <a:tcPr>
                    <a:solidFill>
                      <a:srgbClr val="F68576"/>
                    </a:solidFill>
                  </a:tcPr>
                </a:tc>
                <a:tc>
                  <a:txBody>
                    <a:bodyPr/>
                    <a:lstStyle/>
                    <a:p>
                      <a:r>
                        <a:rPr lang="en-US" dirty="0"/>
                        <a:t>5/20/2023</a:t>
                      </a:r>
                    </a:p>
                  </a:txBody>
                  <a:tcPr>
                    <a:solidFill>
                      <a:srgbClr val="F68576"/>
                    </a:solidFill>
                  </a:tcPr>
                </a:tc>
                <a:tc>
                  <a:txBody>
                    <a:bodyPr/>
                    <a:lstStyle/>
                    <a:p>
                      <a:r>
                        <a:rPr lang="en-US" dirty="0"/>
                        <a:t>32</a:t>
                      </a:r>
                    </a:p>
                  </a:txBody>
                  <a:tcPr>
                    <a:solidFill>
                      <a:srgbClr val="F68576"/>
                    </a:solidFill>
                  </a:tcPr>
                </a:tc>
                <a:extLst>
                  <a:ext uri="{0D108BD9-81ED-4DB2-BD59-A6C34878D82A}">
                    <a16:rowId xmlns:a16="http://schemas.microsoft.com/office/drawing/2014/main" val="1760932954"/>
                  </a:ext>
                </a:extLst>
              </a:tr>
              <a:tr h="370840">
                <a:tc>
                  <a:txBody>
                    <a:bodyPr/>
                    <a:lstStyle/>
                    <a:p>
                      <a:r>
                        <a:rPr lang="en-US" dirty="0"/>
                        <a:t>www.walkinghealthy.com</a:t>
                      </a:r>
                    </a:p>
                  </a:txBody>
                  <a:tcPr>
                    <a:solidFill>
                      <a:srgbClr val="F68576"/>
                    </a:solidFill>
                  </a:tcPr>
                </a:tc>
                <a:tc>
                  <a:txBody>
                    <a:bodyPr/>
                    <a:lstStyle/>
                    <a:p>
                      <a:r>
                        <a:rPr lang="en-US" dirty="0"/>
                        <a:t>5/20/2023</a:t>
                      </a:r>
                    </a:p>
                  </a:txBody>
                  <a:tcPr>
                    <a:solidFill>
                      <a:srgbClr val="F68576"/>
                    </a:solidFill>
                  </a:tcPr>
                </a:tc>
                <a:tc>
                  <a:txBody>
                    <a:bodyPr/>
                    <a:lstStyle/>
                    <a:p>
                      <a:r>
                        <a:rPr lang="en-US" dirty="0"/>
                        <a:t>159</a:t>
                      </a:r>
                    </a:p>
                  </a:txBody>
                  <a:tcPr>
                    <a:solidFill>
                      <a:srgbClr val="F68576"/>
                    </a:solidFill>
                  </a:tcPr>
                </a:tc>
                <a:extLst>
                  <a:ext uri="{0D108BD9-81ED-4DB2-BD59-A6C34878D82A}">
                    <a16:rowId xmlns:a16="http://schemas.microsoft.com/office/drawing/2014/main" val="41886792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www.zojjed.com</a:t>
                      </a: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solidFill>
                      <a:srgbClr val="92D050"/>
                    </a:solidFill>
                  </a:tcPr>
                </a:tc>
                <a:tc>
                  <a:txBody>
                    <a:bodyPr/>
                    <a:lstStyle/>
                    <a:p>
                      <a:r>
                        <a:rPr lang="en-US" dirty="0"/>
                        <a:t>6</a:t>
                      </a:r>
                    </a:p>
                  </a:txBody>
                  <a:tcPr>
                    <a:solidFill>
                      <a:srgbClr val="92D050"/>
                    </a:solidFill>
                  </a:tcPr>
                </a:tc>
                <a:extLst>
                  <a:ext uri="{0D108BD9-81ED-4DB2-BD59-A6C34878D82A}">
                    <a16:rowId xmlns:a16="http://schemas.microsoft.com/office/drawing/2014/main" val="9961175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www.zojjed.com</a:t>
                      </a: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solidFill>
                      <a:srgbClr val="92D050"/>
                    </a:solidFill>
                  </a:tcPr>
                </a:tc>
                <a:tc>
                  <a:txBody>
                    <a:bodyPr/>
                    <a:lstStyle/>
                    <a:p>
                      <a:r>
                        <a:rPr lang="en-US" dirty="0"/>
                        <a:t>5</a:t>
                      </a:r>
                    </a:p>
                  </a:txBody>
                  <a:tcPr>
                    <a:solidFill>
                      <a:srgbClr val="92D050"/>
                    </a:solidFill>
                  </a:tcPr>
                </a:tc>
                <a:extLst>
                  <a:ext uri="{0D108BD9-81ED-4DB2-BD59-A6C34878D82A}">
                    <a16:rowId xmlns:a16="http://schemas.microsoft.com/office/drawing/2014/main" val="17799270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www.cs.drexel.edu/~jsalvage</a:t>
                      </a:r>
                    </a:p>
                  </a:txBody>
                  <a:tcPr>
                    <a:solidFill>
                      <a:srgbClr val="F6857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solidFill>
                      <a:srgbClr val="F68576"/>
                    </a:solidFill>
                  </a:tcPr>
                </a:tc>
                <a:tc>
                  <a:txBody>
                    <a:bodyPr/>
                    <a:lstStyle/>
                    <a:p>
                      <a:r>
                        <a:rPr lang="en-US" dirty="0"/>
                        <a:t>376</a:t>
                      </a:r>
                    </a:p>
                  </a:txBody>
                  <a:tcPr>
                    <a:solidFill>
                      <a:srgbClr val="F68576"/>
                    </a:solidFill>
                  </a:tcPr>
                </a:tc>
                <a:extLst>
                  <a:ext uri="{0D108BD9-81ED-4DB2-BD59-A6C34878D82A}">
                    <a16:rowId xmlns:a16="http://schemas.microsoft.com/office/drawing/2014/main" val="209099393"/>
                  </a:ext>
                </a:extLst>
              </a:tr>
              <a:tr h="370840">
                <a:tc>
                  <a:txBody>
                    <a:bodyPr/>
                    <a:lstStyle/>
                    <a:p>
                      <a:r>
                        <a:rPr lang="en-US" dirty="0"/>
                        <a:t>www.racewalk.com</a:t>
                      </a:r>
                    </a:p>
                  </a:txBody>
                  <a:tcPr>
                    <a:solidFill>
                      <a:srgbClr val="F6857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solidFill>
                      <a:srgbClr val="F68576"/>
                    </a:solidFill>
                  </a:tcPr>
                </a:tc>
                <a:tc>
                  <a:txBody>
                    <a:bodyPr/>
                    <a:lstStyle/>
                    <a:p>
                      <a:r>
                        <a:rPr lang="en-US" dirty="0"/>
                        <a:t>2099</a:t>
                      </a:r>
                    </a:p>
                  </a:txBody>
                  <a:tcPr>
                    <a:solidFill>
                      <a:srgbClr val="F68576"/>
                    </a:solidFill>
                  </a:tcPr>
                </a:tc>
                <a:extLst>
                  <a:ext uri="{0D108BD9-81ED-4DB2-BD59-A6C34878D82A}">
                    <a16:rowId xmlns:a16="http://schemas.microsoft.com/office/drawing/2014/main" val="295740250"/>
                  </a:ext>
                </a:extLst>
              </a:tr>
            </a:tbl>
          </a:graphicData>
        </a:graphic>
      </p:graphicFrame>
    </p:spTree>
    <p:extLst>
      <p:ext uri="{BB962C8B-B14F-4D97-AF65-F5344CB8AC3E}">
        <p14:creationId xmlns:p14="http://schemas.microsoft.com/office/powerpoint/2010/main" val="22053151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46">
            <a:extLst>
              <a:ext uri="{FF2B5EF4-FFF2-40B4-BE49-F238E27FC236}">
                <a16:creationId xmlns:a16="http://schemas.microsoft.com/office/drawing/2014/main" id="{EF96E4D9-B7C1-7C0E-5525-26A7B5F7CA7F}"/>
              </a:ext>
            </a:extLst>
          </p:cNvPr>
          <p:cNvSpPr txBox="1">
            <a:spLocks noChangeArrowheads="1"/>
          </p:cNvSpPr>
          <p:nvPr/>
        </p:nvSpPr>
        <p:spPr bwMode="auto">
          <a:xfrm>
            <a:off x="8839200" y="2514601"/>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Verdana" panose="020B0604030504040204" pitchFamily="34" charset="0"/>
                <a:cs typeface="Arial" panose="020B0604020202020204" pitchFamily="34" charset="0"/>
              </a:defRPr>
            </a:lvl1pPr>
            <a:lvl2pPr marL="742950" indent="-285750" eaLnBrk="0" hangingPunct="0">
              <a:defRPr>
                <a:solidFill>
                  <a:schemeClr val="bg1"/>
                </a:solidFill>
                <a:latin typeface="Verdana" panose="020B0604030504040204" pitchFamily="34" charset="0"/>
                <a:cs typeface="Arial" panose="020B0604020202020204" pitchFamily="34" charset="0"/>
              </a:defRPr>
            </a:lvl2pPr>
            <a:lvl3pPr marL="1143000" indent="-228600" eaLnBrk="0" hangingPunct="0">
              <a:defRPr>
                <a:solidFill>
                  <a:schemeClr val="bg1"/>
                </a:solidFill>
                <a:latin typeface="Verdana" panose="020B0604030504040204" pitchFamily="34" charset="0"/>
                <a:cs typeface="Arial" panose="020B0604020202020204" pitchFamily="34" charset="0"/>
              </a:defRPr>
            </a:lvl3pPr>
            <a:lvl4pPr marL="1600200" indent="-228600" eaLnBrk="0" hangingPunct="0">
              <a:defRPr>
                <a:solidFill>
                  <a:schemeClr val="bg1"/>
                </a:solidFill>
                <a:latin typeface="Verdana" panose="020B0604030504040204" pitchFamily="34" charset="0"/>
                <a:cs typeface="Arial" panose="020B0604020202020204" pitchFamily="34" charset="0"/>
              </a:defRPr>
            </a:lvl4pPr>
            <a:lvl5pPr marL="2057400" indent="-228600" eaLnBrk="0" hangingPunct="0">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Select</a:t>
            </a:r>
            <a:endParaRPr lang="en-US" sz="2400" dirty="0">
              <a:solidFill>
                <a:srgbClr val="FFC000"/>
              </a:solidFill>
              <a:latin typeface="Arial" panose="020B0604020202020204" pitchFamily="34" charset="0"/>
              <a:cs typeface="Arial" panose="020B0604020202020204" pitchFamily="34" charset="0"/>
            </a:endParaRPr>
          </a:p>
        </p:txBody>
      </p:sp>
      <p:sp>
        <p:nvSpPr>
          <p:cNvPr id="4" name="Text Box 2">
            <a:extLst>
              <a:ext uri="{FF2B5EF4-FFF2-40B4-BE49-F238E27FC236}">
                <a16:creationId xmlns:a16="http://schemas.microsoft.com/office/drawing/2014/main" id="{F8104FB4-A0FD-B3EC-A70F-B5378C6B2649}"/>
              </a:ext>
            </a:extLst>
          </p:cNvPr>
          <p:cNvSpPr txBox="1">
            <a:spLocks noChangeArrowheads="1"/>
          </p:cNvSpPr>
          <p:nvPr/>
        </p:nvSpPr>
        <p:spPr bwMode="auto">
          <a:xfrm>
            <a:off x="0" y="812183"/>
            <a:ext cx="12192000" cy="1045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400"/>
              </a:spcBef>
              <a:buClr>
                <a:srgbClr val="EEC85E"/>
              </a:buClr>
              <a:buSzPct val="70000"/>
            </a:pP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baseline="-50000" dirty="0">
                <a:solidFill>
                  <a:srgbClr val="EAEAEA"/>
                </a:solidFill>
                <a:latin typeface="Courier New" panose="02070309020205020404" pitchFamily="49" charset="0"/>
                <a:cs typeface="Courier New" panose="02070309020205020404" pitchFamily="49" charset="0"/>
              </a:rPr>
              <a:t>hit-count &gt; 5  and website = "www.zojjed.com"</a:t>
            </a:r>
            <a:r>
              <a:rPr lang="en-US" altLang="en-US" sz="1200" dirty="0">
                <a:solidFill>
                  <a:srgbClr val="EAEAEA"/>
                </a:solidFill>
                <a:latin typeface="Courier New" panose="02070309020205020404" pitchFamily="49" charset="0"/>
                <a:cs typeface="Courier New" panose="02070309020205020404" pitchFamily="49" charset="0"/>
              </a:rPr>
              <a:t>(Hit-counts) </a:t>
            </a:r>
          </a:p>
          <a:p>
            <a:pPr eaLnBrk="1" hangingPunct="1">
              <a:spcBef>
                <a:spcPts val="400"/>
              </a:spcBef>
              <a:buClr>
                <a:srgbClr val="EEC85E"/>
              </a:buClr>
              <a:buSzPct val="70000"/>
            </a:pPr>
            <a:endParaRPr lang="en-US" altLang="en-US" sz="1200" dirty="0">
              <a:solidFill>
                <a:srgbClr val="EAEAEA"/>
              </a:solidFill>
            </a:endParaRPr>
          </a:p>
          <a:p>
            <a:pPr eaLnBrk="1" hangingPunct="1">
              <a:spcBef>
                <a:spcPts val="400"/>
              </a:spcBef>
              <a:buClr>
                <a:srgbClr val="EEC85E"/>
              </a:buClr>
              <a:buSzPct val="70000"/>
            </a:pPr>
            <a:r>
              <a:rPr lang="en-US" altLang="en-US" dirty="0">
                <a:solidFill>
                  <a:srgbClr val="EAEAEA"/>
                </a:solidFill>
                <a:latin typeface="+mn-lt"/>
              </a:rPr>
              <a:t>This returns the relation:</a:t>
            </a:r>
          </a:p>
          <a:p>
            <a:pPr eaLnBrk="1" hangingPunct="1">
              <a:spcBef>
                <a:spcPts val="400"/>
              </a:spcBef>
              <a:buClr>
                <a:srgbClr val="EEC85E"/>
              </a:buClr>
              <a:buSzPct val="70000"/>
            </a:pPr>
            <a:endParaRPr lang="en-US" altLang="en-US" sz="1600" dirty="0">
              <a:solidFill>
                <a:srgbClr val="EAEAEA"/>
              </a:solidFill>
            </a:endParaRPr>
          </a:p>
        </p:txBody>
      </p:sp>
      <p:sp>
        <p:nvSpPr>
          <p:cNvPr id="3168" name="Rectangle 25">
            <a:extLst>
              <a:ext uri="{FF2B5EF4-FFF2-40B4-BE49-F238E27FC236}">
                <a16:creationId xmlns:a16="http://schemas.microsoft.com/office/drawing/2014/main" id="{93A0698E-008C-3F54-4F3A-71B5EDA0A158}"/>
              </a:ext>
            </a:extLst>
          </p:cNvPr>
          <p:cNvSpPr>
            <a:spLocks noChangeArrowheads="1"/>
          </p:cNvSpPr>
          <p:nvPr/>
        </p:nvSpPr>
        <p:spPr bwMode="auto">
          <a:xfrm>
            <a:off x="6730361" y="2776133"/>
            <a:ext cx="30882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400"/>
              </a:spcBef>
              <a:buClr>
                <a:srgbClr val="EEC85E"/>
              </a:buClr>
              <a:buSzPct val="70000"/>
            </a:pPr>
            <a:endParaRPr lang="en-US" altLang="en-US" sz="1600" dirty="0">
              <a:solidFill>
                <a:srgbClr val="EAEAEA"/>
              </a:solidFill>
            </a:endParaRPr>
          </a:p>
        </p:txBody>
      </p:sp>
      <p:graphicFrame>
        <p:nvGraphicFramePr>
          <p:cNvPr id="3" name="Table 2">
            <a:extLst>
              <a:ext uri="{FF2B5EF4-FFF2-40B4-BE49-F238E27FC236}">
                <a16:creationId xmlns:a16="http://schemas.microsoft.com/office/drawing/2014/main" id="{EC1FD38F-77E3-144F-021A-02EA20205981}"/>
              </a:ext>
            </a:extLst>
          </p:cNvPr>
          <p:cNvGraphicFramePr>
            <a:graphicFrameLocks noGrp="1"/>
          </p:cNvGraphicFramePr>
          <p:nvPr>
            <p:extLst>
              <p:ext uri="{D42A27DB-BD31-4B8C-83A1-F6EECF244321}">
                <p14:modId xmlns:p14="http://schemas.microsoft.com/office/powerpoint/2010/main" val="2934309582"/>
              </p:ext>
            </p:extLst>
          </p:nvPr>
        </p:nvGraphicFramePr>
        <p:xfrm>
          <a:off x="0" y="1593114"/>
          <a:ext cx="5455286" cy="1112520"/>
        </p:xfrm>
        <a:graphic>
          <a:graphicData uri="http://schemas.openxmlformats.org/drawingml/2006/table">
            <a:tbl>
              <a:tblPr firstRow="1" bandRow="1">
                <a:tableStyleId>{93296810-A885-4BE3-A3E7-6D5BEEA58F35}</a:tableStyleId>
              </a:tblPr>
              <a:tblGrid>
                <a:gridCol w="2973388">
                  <a:extLst>
                    <a:ext uri="{9D8B030D-6E8A-4147-A177-3AD203B41FA5}">
                      <a16:colId xmlns:a16="http://schemas.microsoft.com/office/drawing/2014/main" val="3686988871"/>
                    </a:ext>
                  </a:extLst>
                </a:gridCol>
                <a:gridCol w="1259205">
                  <a:extLst>
                    <a:ext uri="{9D8B030D-6E8A-4147-A177-3AD203B41FA5}">
                      <a16:colId xmlns:a16="http://schemas.microsoft.com/office/drawing/2014/main" val="3174458492"/>
                    </a:ext>
                  </a:extLst>
                </a:gridCol>
                <a:gridCol w="1222693">
                  <a:extLst>
                    <a:ext uri="{9D8B030D-6E8A-4147-A177-3AD203B41FA5}">
                      <a16:colId xmlns:a16="http://schemas.microsoft.com/office/drawing/2014/main" val="3711171146"/>
                    </a:ext>
                  </a:extLst>
                </a:gridCol>
              </a:tblGrid>
              <a:tr h="370840">
                <a:tc gridSpan="3">
                  <a:txBody>
                    <a:bodyPr/>
                    <a:lstStyle/>
                    <a:p>
                      <a:pPr algn="ctr"/>
                      <a:r>
                        <a:rPr lang="en-US" dirty="0"/>
                        <a:t>Result Set</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57673609"/>
                  </a:ext>
                </a:extLst>
              </a:tr>
              <a:tr h="370840">
                <a:tc>
                  <a:txBody>
                    <a:bodyPr/>
                    <a:lstStyle/>
                    <a:p>
                      <a:r>
                        <a:rPr lang="en-US" b="1" dirty="0"/>
                        <a:t>website</a:t>
                      </a:r>
                    </a:p>
                  </a:txBody>
                  <a:tcPr/>
                </a:tc>
                <a:tc>
                  <a:txBody>
                    <a:bodyPr/>
                    <a:lstStyle/>
                    <a:p>
                      <a:r>
                        <a:rPr lang="en-US" b="1" dirty="0"/>
                        <a:t>date</a:t>
                      </a:r>
                    </a:p>
                  </a:txBody>
                  <a:tcPr/>
                </a:tc>
                <a:tc>
                  <a:txBody>
                    <a:bodyPr/>
                    <a:lstStyle/>
                    <a:p>
                      <a:r>
                        <a:rPr lang="en-US" b="1" dirty="0"/>
                        <a:t>hit-count</a:t>
                      </a:r>
                    </a:p>
                  </a:txBody>
                  <a:tcPr/>
                </a:tc>
                <a:extLst>
                  <a:ext uri="{0D108BD9-81ED-4DB2-BD59-A6C34878D82A}">
                    <a16:rowId xmlns:a16="http://schemas.microsoft.com/office/drawing/2014/main" val="14238515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www.zojjed.com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tc>
                <a:tc>
                  <a:txBody>
                    <a:bodyPr/>
                    <a:lstStyle/>
                    <a:p>
                      <a:r>
                        <a:rPr lang="en-US" dirty="0"/>
                        <a:t>6</a:t>
                      </a:r>
                    </a:p>
                  </a:txBody>
                  <a:tcPr/>
                </a:tc>
                <a:extLst>
                  <a:ext uri="{0D108BD9-81ED-4DB2-BD59-A6C34878D82A}">
                    <a16:rowId xmlns:a16="http://schemas.microsoft.com/office/drawing/2014/main" val="996117536"/>
                  </a:ext>
                </a:extLst>
              </a:tr>
            </a:tbl>
          </a:graphicData>
        </a:graphic>
      </p:graphicFrame>
      <p:graphicFrame>
        <p:nvGraphicFramePr>
          <p:cNvPr id="5" name="Table 4">
            <a:extLst>
              <a:ext uri="{FF2B5EF4-FFF2-40B4-BE49-F238E27FC236}">
                <a16:creationId xmlns:a16="http://schemas.microsoft.com/office/drawing/2014/main" id="{C92D0FBE-867D-2A9E-C5E4-5E6ED11114F4}"/>
              </a:ext>
            </a:extLst>
          </p:cNvPr>
          <p:cNvGraphicFramePr>
            <a:graphicFrameLocks noGrp="1"/>
          </p:cNvGraphicFramePr>
          <p:nvPr>
            <p:extLst>
              <p:ext uri="{D42A27DB-BD31-4B8C-83A1-F6EECF244321}">
                <p14:modId xmlns:p14="http://schemas.microsoft.com/office/powerpoint/2010/main" val="963349077"/>
              </p:ext>
            </p:extLst>
          </p:nvPr>
        </p:nvGraphicFramePr>
        <p:xfrm>
          <a:off x="6731950" y="2786700"/>
          <a:ext cx="5455286" cy="4079240"/>
        </p:xfrm>
        <a:graphic>
          <a:graphicData uri="http://schemas.openxmlformats.org/drawingml/2006/table">
            <a:tbl>
              <a:tblPr firstRow="1" bandRow="1">
                <a:tableStyleId>{93296810-A885-4BE3-A3E7-6D5BEEA58F35}</a:tableStyleId>
              </a:tblPr>
              <a:tblGrid>
                <a:gridCol w="2973388">
                  <a:extLst>
                    <a:ext uri="{9D8B030D-6E8A-4147-A177-3AD203B41FA5}">
                      <a16:colId xmlns:a16="http://schemas.microsoft.com/office/drawing/2014/main" val="3686988871"/>
                    </a:ext>
                  </a:extLst>
                </a:gridCol>
                <a:gridCol w="1259205">
                  <a:extLst>
                    <a:ext uri="{9D8B030D-6E8A-4147-A177-3AD203B41FA5}">
                      <a16:colId xmlns:a16="http://schemas.microsoft.com/office/drawing/2014/main" val="3174458492"/>
                    </a:ext>
                  </a:extLst>
                </a:gridCol>
                <a:gridCol w="1222693">
                  <a:extLst>
                    <a:ext uri="{9D8B030D-6E8A-4147-A177-3AD203B41FA5}">
                      <a16:colId xmlns:a16="http://schemas.microsoft.com/office/drawing/2014/main" val="3711171146"/>
                    </a:ext>
                  </a:extLst>
                </a:gridCol>
              </a:tblGrid>
              <a:tr h="370840">
                <a:tc gridSpan="3">
                  <a:txBody>
                    <a:bodyPr/>
                    <a:lstStyle/>
                    <a:p>
                      <a:pPr algn="ctr"/>
                      <a:r>
                        <a:rPr lang="en-US" dirty="0"/>
                        <a:t>Hit-counts relation &gt; 5</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390446582"/>
                  </a:ext>
                </a:extLst>
              </a:tr>
              <a:tr h="370840">
                <a:tc>
                  <a:txBody>
                    <a:bodyPr/>
                    <a:lstStyle/>
                    <a:p>
                      <a:r>
                        <a:rPr lang="en-US" b="1" dirty="0"/>
                        <a:t>website</a:t>
                      </a:r>
                    </a:p>
                  </a:txBody>
                  <a:tcPr/>
                </a:tc>
                <a:tc>
                  <a:txBody>
                    <a:bodyPr/>
                    <a:lstStyle/>
                    <a:p>
                      <a:r>
                        <a:rPr lang="en-US" b="1" dirty="0"/>
                        <a:t>date</a:t>
                      </a:r>
                    </a:p>
                  </a:txBody>
                  <a:tcPr/>
                </a:tc>
                <a:tc>
                  <a:txBody>
                    <a:bodyPr/>
                    <a:lstStyle/>
                    <a:p>
                      <a:r>
                        <a:rPr lang="en-US" b="1" dirty="0"/>
                        <a:t>hit-count</a:t>
                      </a:r>
                    </a:p>
                  </a:txBody>
                  <a:tcPr/>
                </a:tc>
                <a:extLst>
                  <a:ext uri="{0D108BD9-81ED-4DB2-BD59-A6C34878D82A}">
                    <a16:rowId xmlns:a16="http://schemas.microsoft.com/office/drawing/2014/main" val="1423851555"/>
                  </a:ext>
                </a:extLst>
              </a:tr>
              <a:tr h="370840">
                <a:tc>
                  <a:txBody>
                    <a:bodyPr/>
                    <a:lstStyle/>
                    <a:p>
                      <a:r>
                        <a:rPr lang="en-US" dirty="0"/>
                        <a:t>www.zojjed.com</a:t>
                      </a:r>
                    </a:p>
                  </a:txBody>
                  <a:tcPr>
                    <a:solidFill>
                      <a:srgbClr val="F68576"/>
                    </a:solidFill>
                  </a:tcPr>
                </a:tc>
                <a:tc>
                  <a:txBody>
                    <a:bodyPr/>
                    <a:lstStyle/>
                    <a:p>
                      <a:r>
                        <a:rPr lang="en-US" dirty="0"/>
                        <a:t>5/20/2023</a:t>
                      </a:r>
                    </a:p>
                  </a:txBody>
                  <a:tcPr>
                    <a:solidFill>
                      <a:srgbClr val="F68576"/>
                    </a:solidFill>
                  </a:tcPr>
                </a:tc>
                <a:tc>
                  <a:txBody>
                    <a:bodyPr/>
                    <a:lstStyle/>
                    <a:p>
                      <a:r>
                        <a:rPr lang="en-US" dirty="0"/>
                        <a:t>5</a:t>
                      </a:r>
                    </a:p>
                  </a:txBody>
                  <a:tcPr>
                    <a:solidFill>
                      <a:srgbClr val="F68576"/>
                    </a:solidFill>
                  </a:tcPr>
                </a:tc>
                <a:extLst>
                  <a:ext uri="{0D108BD9-81ED-4DB2-BD59-A6C34878D82A}">
                    <a16:rowId xmlns:a16="http://schemas.microsoft.com/office/drawing/2014/main" val="3713922756"/>
                  </a:ext>
                </a:extLst>
              </a:tr>
              <a:tr h="370840">
                <a:tc>
                  <a:txBody>
                    <a:bodyPr/>
                    <a:lstStyle/>
                    <a:p>
                      <a:r>
                        <a:rPr lang="en-US" dirty="0"/>
                        <a:t>www.racewalk.com</a:t>
                      </a:r>
                    </a:p>
                  </a:txBody>
                  <a:tcPr>
                    <a:solidFill>
                      <a:srgbClr val="92D050"/>
                    </a:solidFill>
                  </a:tcPr>
                </a:tc>
                <a:tc>
                  <a:txBody>
                    <a:bodyPr/>
                    <a:lstStyle/>
                    <a:p>
                      <a:r>
                        <a:rPr lang="en-US" dirty="0"/>
                        <a:t>5/20/2023</a:t>
                      </a:r>
                    </a:p>
                  </a:txBody>
                  <a:tcPr>
                    <a:solidFill>
                      <a:srgbClr val="92D050"/>
                    </a:solidFill>
                  </a:tcPr>
                </a:tc>
                <a:tc>
                  <a:txBody>
                    <a:bodyPr/>
                    <a:lstStyle/>
                    <a:p>
                      <a:r>
                        <a:rPr lang="en-US" dirty="0"/>
                        <a:t>2019</a:t>
                      </a:r>
                    </a:p>
                  </a:txBody>
                  <a:tcPr>
                    <a:solidFill>
                      <a:srgbClr val="92D050"/>
                    </a:solidFill>
                  </a:tcPr>
                </a:tc>
                <a:extLst>
                  <a:ext uri="{0D108BD9-81ED-4DB2-BD59-A6C34878D82A}">
                    <a16:rowId xmlns:a16="http://schemas.microsoft.com/office/drawing/2014/main" val="594578732"/>
                  </a:ext>
                </a:extLst>
              </a:tr>
              <a:tr h="370840">
                <a:tc>
                  <a:txBody>
                    <a:bodyPr/>
                    <a:lstStyle/>
                    <a:p>
                      <a:r>
                        <a:rPr lang="en-US" dirty="0"/>
                        <a:t>www.greattreks.com</a:t>
                      </a:r>
                    </a:p>
                  </a:txBody>
                  <a:tcPr>
                    <a:solidFill>
                      <a:srgbClr val="92D050"/>
                    </a:solidFill>
                  </a:tcPr>
                </a:tc>
                <a:tc>
                  <a:txBody>
                    <a:bodyPr/>
                    <a:lstStyle/>
                    <a:p>
                      <a:r>
                        <a:rPr lang="en-US" dirty="0"/>
                        <a:t>5/20/2023</a:t>
                      </a:r>
                    </a:p>
                  </a:txBody>
                  <a:tcPr>
                    <a:solidFill>
                      <a:srgbClr val="92D050"/>
                    </a:solidFill>
                  </a:tcPr>
                </a:tc>
                <a:tc>
                  <a:txBody>
                    <a:bodyPr/>
                    <a:lstStyle/>
                    <a:p>
                      <a:r>
                        <a:rPr lang="en-US" dirty="0"/>
                        <a:t>1050</a:t>
                      </a:r>
                    </a:p>
                  </a:txBody>
                  <a:tcPr>
                    <a:solidFill>
                      <a:srgbClr val="92D050"/>
                    </a:solidFill>
                  </a:tcPr>
                </a:tc>
                <a:extLst>
                  <a:ext uri="{0D108BD9-81ED-4DB2-BD59-A6C34878D82A}">
                    <a16:rowId xmlns:a16="http://schemas.microsoft.com/office/drawing/2014/main" val="3336783192"/>
                  </a:ext>
                </a:extLst>
              </a:tr>
              <a:tr h="370840">
                <a:tc>
                  <a:txBody>
                    <a:bodyPr/>
                    <a:lstStyle/>
                    <a:p>
                      <a:r>
                        <a:rPr lang="en-US" dirty="0"/>
                        <a:t>www.twofeetgallery.com</a:t>
                      </a:r>
                    </a:p>
                  </a:txBody>
                  <a:tcPr>
                    <a:solidFill>
                      <a:srgbClr val="92D050"/>
                    </a:solidFill>
                  </a:tcPr>
                </a:tc>
                <a:tc>
                  <a:txBody>
                    <a:bodyPr/>
                    <a:lstStyle/>
                    <a:p>
                      <a:r>
                        <a:rPr lang="en-US" dirty="0"/>
                        <a:t>5/20/2023</a:t>
                      </a:r>
                    </a:p>
                  </a:txBody>
                  <a:tcPr>
                    <a:solidFill>
                      <a:srgbClr val="92D050"/>
                    </a:solidFill>
                  </a:tcPr>
                </a:tc>
                <a:tc>
                  <a:txBody>
                    <a:bodyPr/>
                    <a:lstStyle/>
                    <a:p>
                      <a:r>
                        <a:rPr lang="en-US" dirty="0"/>
                        <a:t>32</a:t>
                      </a:r>
                    </a:p>
                  </a:txBody>
                  <a:tcPr>
                    <a:solidFill>
                      <a:srgbClr val="92D050"/>
                    </a:solidFill>
                  </a:tcPr>
                </a:tc>
                <a:extLst>
                  <a:ext uri="{0D108BD9-81ED-4DB2-BD59-A6C34878D82A}">
                    <a16:rowId xmlns:a16="http://schemas.microsoft.com/office/drawing/2014/main" val="1760932954"/>
                  </a:ext>
                </a:extLst>
              </a:tr>
              <a:tr h="370840">
                <a:tc>
                  <a:txBody>
                    <a:bodyPr/>
                    <a:lstStyle/>
                    <a:p>
                      <a:r>
                        <a:rPr lang="en-US" dirty="0"/>
                        <a:t>www.walkinghealthy.com</a:t>
                      </a:r>
                    </a:p>
                  </a:txBody>
                  <a:tcPr>
                    <a:solidFill>
                      <a:srgbClr val="92D050"/>
                    </a:solidFill>
                  </a:tcPr>
                </a:tc>
                <a:tc>
                  <a:txBody>
                    <a:bodyPr/>
                    <a:lstStyle/>
                    <a:p>
                      <a:r>
                        <a:rPr lang="en-US" dirty="0"/>
                        <a:t>5/20/2023</a:t>
                      </a:r>
                    </a:p>
                  </a:txBody>
                  <a:tcPr>
                    <a:solidFill>
                      <a:srgbClr val="92D050"/>
                    </a:solidFill>
                  </a:tcPr>
                </a:tc>
                <a:tc>
                  <a:txBody>
                    <a:bodyPr/>
                    <a:lstStyle/>
                    <a:p>
                      <a:r>
                        <a:rPr lang="en-US" dirty="0"/>
                        <a:t>159</a:t>
                      </a:r>
                    </a:p>
                  </a:txBody>
                  <a:tcPr>
                    <a:solidFill>
                      <a:srgbClr val="92D050"/>
                    </a:solidFill>
                  </a:tcPr>
                </a:tc>
                <a:extLst>
                  <a:ext uri="{0D108BD9-81ED-4DB2-BD59-A6C34878D82A}">
                    <a16:rowId xmlns:a16="http://schemas.microsoft.com/office/drawing/2014/main" val="41886792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www.zojjed.com</a:t>
                      </a: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solidFill>
                      <a:srgbClr val="92D050"/>
                    </a:solidFill>
                  </a:tcPr>
                </a:tc>
                <a:tc>
                  <a:txBody>
                    <a:bodyPr/>
                    <a:lstStyle/>
                    <a:p>
                      <a:r>
                        <a:rPr lang="en-US" dirty="0"/>
                        <a:t>6</a:t>
                      </a:r>
                    </a:p>
                  </a:txBody>
                  <a:tcPr>
                    <a:solidFill>
                      <a:srgbClr val="92D050"/>
                    </a:solidFill>
                  </a:tcPr>
                </a:tc>
                <a:extLst>
                  <a:ext uri="{0D108BD9-81ED-4DB2-BD59-A6C34878D82A}">
                    <a16:rowId xmlns:a16="http://schemas.microsoft.com/office/drawing/2014/main" val="9961175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www.zojjed.com</a:t>
                      </a:r>
                    </a:p>
                  </a:txBody>
                  <a:tcPr>
                    <a:solidFill>
                      <a:srgbClr val="F6857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solidFill>
                      <a:srgbClr val="F68576"/>
                    </a:solidFill>
                  </a:tcPr>
                </a:tc>
                <a:tc>
                  <a:txBody>
                    <a:bodyPr/>
                    <a:lstStyle/>
                    <a:p>
                      <a:r>
                        <a:rPr lang="en-US" dirty="0"/>
                        <a:t>5</a:t>
                      </a:r>
                    </a:p>
                  </a:txBody>
                  <a:tcPr>
                    <a:solidFill>
                      <a:srgbClr val="F68576"/>
                    </a:solidFill>
                  </a:tcPr>
                </a:tc>
                <a:extLst>
                  <a:ext uri="{0D108BD9-81ED-4DB2-BD59-A6C34878D82A}">
                    <a16:rowId xmlns:a16="http://schemas.microsoft.com/office/drawing/2014/main" val="17799270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www.cs.drexel.edu/~jsalvage</a:t>
                      </a: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solidFill>
                      <a:srgbClr val="92D050"/>
                    </a:solidFill>
                  </a:tcPr>
                </a:tc>
                <a:tc>
                  <a:txBody>
                    <a:bodyPr/>
                    <a:lstStyle/>
                    <a:p>
                      <a:r>
                        <a:rPr lang="en-US" dirty="0"/>
                        <a:t>376</a:t>
                      </a:r>
                    </a:p>
                  </a:txBody>
                  <a:tcPr>
                    <a:solidFill>
                      <a:srgbClr val="92D050"/>
                    </a:solidFill>
                  </a:tcPr>
                </a:tc>
                <a:extLst>
                  <a:ext uri="{0D108BD9-81ED-4DB2-BD59-A6C34878D82A}">
                    <a16:rowId xmlns:a16="http://schemas.microsoft.com/office/drawing/2014/main" val="209099393"/>
                  </a:ext>
                </a:extLst>
              </a:tr>
              <a:tr h="370840">
                <a:tc>
                  <a:txBody>
                    <a:bodyPr/>
                    <a:lstStyle/>
                    <a:p>
                      <a:r>
                        <a:rPr lang="en-US" dirty="0"/>
                        <a:t>www.racewalk.com</a:t>
                      </a: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solidFill>
                      <a:srgbClr val="92D050"/>
                    </a:solidFill>
                  </a:tcPr>
                </a:tc>
                <a:tc>
                  <a:txBody>
                    <a:bodyPr/>
                    <a:lstStyle/>
                    <a:p>
                      <a:r>
                        <a:rPr lang="en-US" dirty="0"/>
                        <a:t>2099</a:t>
                      </a:r>
                    </a:p>
                  </a:txBody>
                  <a:tcPr>
                    <a:solidFill>
                      <a:srgbClr val="92D050"/>
                    </a:solidFill>
                  </a:tcPr>
                </a:tc>
                <a:extLst>
                  <a:ext uri="{0D108BD9-81ED-4DB2-BD59-A6C34878D82A}">
                    <a16:rowId xmlns:a16="http://schemas.microsoft.com/office/drawing/2014/main" val="295740250"/>
                  </a:ext>
                </a:extLst>
              </a:tr>
            </a:tbl>
          </a:graphicData>
        </a:graphic>
      </p:graphicFrame>
      <p:graphicFrame>
        <p:nvGraphicFramePr>
          <p:cNvPr id="6" name="Table 5">
            <a:extLst>
              <a:ext uri="{FF2B5EF4-FFF2-40B4-BE49-F238E27FC236}">
                <a16:creationId xmlns:a16="http://schemas.microsoft.com/office/drawing/2014/main" id="{FF8E78E3-77EC-CD5B-C187-5F6C4E71FD1C}"/>
              </a:ext>
            </a:extLst>
          </p:cNvPr>
          <p:cNvGraphicFramePr>
            <a:graphicFrameLocks noGrp="1"/>
          </p:cNvGraphicFramePr>
          <p:nvPr>
            <p:extLst>
              <p:ext uri="{D42A27DB-BD31-4B8C-83A1-F6EECF244321}">
                <p14:modId xmlns:p14="http://schemas.microsoft.com/office/powerpoint/2010/main" val="480971906"/>
              </p:ext>
            </p:extLst>
          </p:nvPr>
        </p:nvGraphicFramePr>
        <p:xfrm>
          <a:off x="1119508" y="2778857"/>
          <a:ext cx="5455286" cy="4079240"/>
        </p:xfrm>
        <a:graphic>
          <a:graphicData uri="http://schemas.openxmlformats.org/drawingml/2006/table">
            <a:tbl>
              <a:tblPr firstRow="1" bandRow="1">
                <a:tableStyleId>{93296810-A885-4BE3-A3E7-6D5BEEA58F35}</a:tableStyleId>
              </a:tblPr>
              <a:tblGrid>
                <a:gridCol w="2973388">
                  <a:extLst>
                    <a:ext uri="{9D8B030D-6E8A-4147-A177-3AD203B41FA5}">
                      <a16:colId xmlns:a16="http://schemas.microsoft.com/office/drawing/2014/main" val="3686988871"/>
                    </a:ext>
                  </a:extLst>
                </a:gridCol>
                <a:gridCol w="1259205">
                  <a:extLst>
                    <a:ext uri="{9D8B030D-6E8A-4147-A177-3AD203B41FA5}">
                      <a16:colId xmlns:a16="http://schemas.microsoft.com/office/drawing/2014/main" val="3174458492"/>
                    </a:ext>
                  </a:extLst>
                </a:gridCol>
                <a:gridCol w="1222693">
                  <a:extLst>
                    <a:ext uri="{9D8B030D-6E8A-4147-A177-3AD203B41FA5}">
                      <a16:colId xmlns:a16="http://schemas.microsoft.com/office/drawing/2014/main" val="3711171146"/>
                    </a:ext>
                  </a:extLst>
                </a:gridCol>
              </a:tblGrid>
              <a:tr h="37084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1800" dirty="0">
                          <a:solidFill>
                            <a:srgbClr val="FFFFFF"/>
                          </a:solidFill>
                        </a:rPr>
                        <a:t>website = "www.zojjed.com"</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788011471"/>
                  </a:ext>
                </a:extLst>
              </a:tr>
              <a:tr h="370840">
                <a:tc>
                  <a:txBody>
                    <a:bodyPr/>
                    <a:lstStyle/>
                    <a:p>
                      <a:r>
                        <a:rPr lang="en-US" b="1" dirty="0"/>
                        <a:t>website</a:t>
                      </a:r>
                    </a:p>
                  </a:txBody>
                  <a:tcPr/>
                </a:tc>
                <a:tc>
                  <a:txBody>
                    <a:bodyPr/>
                    <a:lstStyle/>
                    <a:p>
                      <a:r>
                        <a:rPr lang="en-US" b="1" dirty="0"/>
                        <a:t>date</a:t>
                      </a:r>
                    </a:p>
                  </a:txBody>
                  <a:tcPr/>
                </a:tc>
                <a:tc>
                  <a:txBody>
                    <a:bodyPr/>
                    <a:lstStyle/>
                    <a:p>
                      <a:r>
                        <a:rPr lang="en-US" b="1" dirty="0"/>
                        <a:t>hit-count</a:t>
                      </a:r>
                    </a:p>
                  </a:txBody>
                  <a:tcPr/>
                </a:tc>
                <a:extLst>
                  <a:ext uri="{0D108BD9-81ED-4DB2-BD59-A6C34878D82A}">
                    <a16:rowId xmlns:a16="http://schemas.microsoft.com/office/drawing/2014/main" val="1423851555"/>
                  </a:ext>
                </a:extLst>
              </a:tr>
              <a:tr h="370840">
                <a:tc>
                  <a:txBody>
                    <a:bodyPr/>
                    <a:lstStyle/>
                    <a:p>
                      <a:r>
                        <a:rPr lang="en-US" dirty="0"/>
                        <a:t>www.zojjed.com</a:t>
                      </a:r>
                    </a:p>
                  </a:txBody>
                  <a:tcPr>
                    <a:solidFill>
                      <a:srgbClr val="92D050"/>
                    </a:solidFill>
                  </a:tcPr>
                </a:tc>
                <a:tc>
                  <a:txBody>
                    <a:bodyPr/>
                    <a:lstStyle/>
                    <a:p>
                      <a:r>
                        <a:rPr lang="en-US" dirty="0"/>
                        <a:t>5/20/2023</a:t>
                      </a:r>
                    </a:p>
                  </a:txBody>
                  <a:tcPr>
                    <a:solidFill>
                      <a:srgbClr val="92D050"/>
                    </a:solidFill>
                  </a:tcPr>
                </a:tc>
                <a:tc>
                  <a:txBody>
                    <a:bodyPr/>
                    <a:lstStyle/>
                    <a:p>
                      <a:r>
                        <a:rPr lang="en-US" dirty="0"/>
                        <a:t>5</a:t>
                      </a:r>
                    </a:p>
                  </a:txBody>
                  <a:tcPr>
                    <a:solidFill>
                      <a:srgbClr val="92D050"/>
                    </a:solidFill>
                  </a:tcPr>
                </a:tc>
                <a:extLst>
                  <a:ext uri="{0D108BD9-81ED-4DB2-BD59-A6C34878D82A}">
                    <a16:rowId xmlns:a16="http://schemas.microsoft.com/office/drawing/2014/main" val="3713922756"/>
                  </a:ext>
                </a:extLst>
              </a:tr>
              <a:tr h="370840">
                <a:tc>
                  <a:txBody>
                    <a:bodyPr/>
                    <a:lstStyle/>
                    <a:p>
                      <a:r>
                        <a:rPr lang="en-US" dirty="0"/>
                        <a:t>www.racewalk.com</a:t>
                      </a:r>
                    </a:p>
                  </a:txBody>
                  <a:tcPr>
                    <a:solidFill>
                      <a:srgbClr val="F68576"/>
                    </a:solidFill>
                  </a:tcPr>
                </a:tc>
                <a:tc>
                  <a:txBody>
                    <a:bodyPr/>
                    <a:lstStyle/>
                    <a:p>
                      <a:r>
                        <a:rPr lang="en-US" dirty="0"/>
                        <a:t>5/20/2023</a:t>
                      </a:r>
                    </a:p>
                  </a:txBody>
                  <a:tcPr>
                    <a:solidFill>
                      <a:srgbClr val="F68576"/>
                    </a:solidFill>
                  </a:tcPr>
                </a:tc>
                <a:tc>
                  <a:txBody>
                    <a:bodyPr/>
                    <a:lstStyle/>
                    <a:p>
                      <a:r>
                        <a:rPr lang="en-US" dirty="0"/>
                        <a:t>2019</a:t>
                      </a:r>
                    </a:p>
                  </a:txBody>
                  <a:tcPr>
                    <a:solidFill>
                      <a:srgbClr val="F68576"/>
                    </a:solidFill>
                  </a:tcPr>
                </a:tc>
                <a:extLst>
                  <a:ext uri="{0D108BD9-81ED-4DB2-BD59-A6C34878D82A}">
                    <a16:rowId xmlns:a16="http://schemas.microsoft.com/office/drawing/2014/main" val="594578732"/>
                  </a:ext>
                </a:extLst>
              </a:tr>
              <a:tr h="370840">
                <a:tc>
                  <a:txBody>
                    <a:bodyPr/>
                    <a:lstStyle/>
                    <a:p>
                      <a:r>
                        <a:rPr lang="en-US" dirty="0"/>
                        <a:t>www.greattreks.com</a:t>
                      </a:r>
                    </a:p>
                  </a:txBody>
                  <a:tcPr>
                    <a:solidFill>
                      <a:srgbClr val="F68576"/>
                    </a:solidFill>
                  </a:tcPr>
                </a:tc>
                <a:tc>
                  <a:txBody>
                    <a:bodyPr/>
                    <a:lstStyle/>
                    <a:p>
                      <a:r>
                        <a:rPr lang="en-US" dirty="0"/>
                        <a:t>5/20/2023</a:t>
                      </a:r>
                    </a:p>
                  </a:txBody>
                  <a:tcPr>
                    <a:solidFill>
                      <a:srgbClr val="F68576"/>
                    </a:solidFill>
                  </a:tcPr>
                </a:tc>
                <a:tc>
                  <a:txBody>
                    <a:bodyPr/>
                    <a:lstStyle/>
                    <a:p>
                      <a:r>
                        <a:rPr lang="en-US" dirty="0"/>
                        <a:t>1050</a:t>
                      </a:r>
                    </a:p>
                  </a:txBody>
                  <a:tcPr>
                    <a:solidFill>
                      <a:srgbClr val="F68576"/>
                    </a:solidFill>
                  </a:tcPr>
                </a:tc>
                <a:extLst>
                  <a:ext uri="{0D108BD9-81ED-4DB2-BD59-A6C34878D82A}">
                    <a16:rowId xmlns:a16="http://schemas.microsoft.com/office/drawing/2014/main" val="3336783192"/>
                  </a:ext>
                </a:extLst>
              </a:tr>
              <a:tr h="370840">
                <a:tc>
                  <a:txBody>
                    <a:bodyPr/>
                    <a:lstStyle/>
                    <a:p>
                      <a:r>
                        <a:rPr lang="en-US" dirty="0"/>
                        <a:t>www.twofeetgallery.com</a:t>
                      </a:r>
                    </a:p>
                  </a:txBody>
                  <a:tcPr>
                    <a:solidFill>
                      <a:srgbClr val="F68576"/>
                    </a:solidFill>
                  </a:tcPr>
                </a:tc>
                <a:tc>
                  <a:txBody>
                    <a:bodyPr/>
                    <a:lstStyle/>
                    <a:p>
                      <a:r>
                        <a:rPr lang="en-US" dirty="0"/>
                        <a:t>5/20/2023</a:t>
                      </a:r>
                    </a:p>
                  </a:txBody>
                  <a:tcPr>
                    <a:solidFill>
                      <a:srgbClr val="F68576"/>
                    </a:solidFill>
                  </a:tcPr>
                </a:tc>
                <a:tc>
                  <a:txBody>
                    <a:bodyPr/>
                    <a:lstStyle/>
                    <a:p>
                      <a:r>
                        <a:rPr lang="en-US" dirty="0"/>
                        <a:t>32</a:t>
                      </a:r>
                    </a:p>
                  </a:txBody>
                  <a:tcPr>
                    <a:solidFill>
                      <a:srgbClr val="F68576"/>
                    </a:solidFill>
                  </a:tcPr>
                </a:tc>
                <a:extLst>
                  <a:ext uri="{0D108BD9-81ED-4DB2-BD59-A6C34878D82A}">
                    <a16:rowId xmlns:a16="http://schemas.microsoft.com/office/drawing/2014/main" val="1760932954"/>
                  </a:ext>
                </a:extLst>
              </a:tr>
              <a:tr h="370840">
                <a:tc>
                  <a:txBody>
                    <a:bodyPr/>
                    <a:lstStyle/>
                    <a:p>
                      <a:r>
                        <a:rPr lang="en-US" dirty="0"/>
                        <a:t>www.walkinghealthy.com</a:t>
                      </a:r>
                    </a:p>
                  </a:txBody>
                  <a:tcPr>
                    <a:solidFill>
                      <a:srgbClr val="F68576"/>
                    </a:solidFill>
                  </a:tcPr>
                </a:tc>
                <a:tc>
                  <a:txBody>
                    <a:bodyPr/>
                    <a:lstStyle/>
                    <a:p>
                      <a:r>
                        <a:rPr lang="en-US" dirty="0"/>
                        <a:t>5/20/2023</a:t>
                      </a:r>
                    </a:p>
                  </a:txBody>
                  <a:tcPr>
                    <a:solidFill>
                      <a:srgbClr val="F68576"/>
                    </a:solidFill>
                  </a:tcPr>
                </a:tc>
                <a:tc>
                  <a:txBody>
                    <a:bodyPr/>
                    <a:lstStyle/>
                    <a:p>
                      <a:r>
                        <a:rPr lang="en-US" dirty="0"/>
                        <a:t>159</a:t>
                      </a:r>
                    </a:p>
                  </a:txBody>
                  <a:tcPr>
                    <a:solidFill>
                      <a:srgbClr val="F68576"/>
                    </a:solidFill>
                  </a:tcPr>
                </a:tc>
                <a:extLst>
                  <a:ext uri="{0D108BD9-81ED-4DB2-BD59-A6C34878D82A}">
                    <a16:rowId xmlns:a16="http://schemas.microsoft.com/office/drawing/2014/main" val="41886792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www.zojjed.com</a:t>
                      </a: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solidFill>
                      <a:srgbClr val="92D050"/>
                    </a:solidFill>
                  </a:tcPr>
                </a:tc>
                <a:tc>
                  <a:txBody>
                    <a:bodyPr/>
                    <a:lstStyle/>
                    <a:p>
                      <a:r>
                        <a:rPr lang="en-US" dirty="0"/>
                        <a:t>6</a:t>
                      </a:r>
                    </a:p>
                  </a:txBody>
                  <a:tcPr>
                    <a:solidFill>
                      <a:srgbClr val="92D050"/>
                    </a:solidFill>
                  </a:tcPr>
                </a:tc>
                <a:extLst>
                  <a:ext uri="{0D108BD9-81ED-4DB2-BD59-A6C34878D82A}">
                    <a16:rowId xmlns:a16="http://schemas.microsoft.com/office/drawing/2014/main" val="9961175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www.zojjed.com</a:t>
                      </a: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solidFill>
                      <a:srgbClr val="92D050"/>
                    </a:solidFill>
                  </a:tcPr>
                </a:tc>
                <a:tc>
                  <a:txBody>
                    <a:bodyPr/>
                    <a:lstStyle/>
                    <a:p>
                      <a:r>
                        <a:rPr lang="en-US" dirty="0"/>
                        <a:t>5</a:t>
                      </a:r>
                    </a:p>
                  </a:txBody>
                  <a:tcPr>
                    <a:solidFill>
                      <a:srgbClr val="92D050"/>
                    </a:solidFill>
                  </a:tcPr>
                </a:tc>
                <a:extLst>
                  <a:ext uri="{0D108BD9-81ED-4DB2-BD59-A6C34878D82A}">
                    <a16:rowId xmlns:a16="http://schemas.microsoft.com/office/drawing/2014/main" val="17799270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www.cs.drexel.edu/~jsalvage</a:t>
                      </a:r>
                    </a:p>
                  </a:txBody>
                  <a:tcPr>
                    <a:solidFill>
                      <a:srgbClr val="F6857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solidFill>
                      <a:srgbClr val="F68576"/>
                    </a:solidFill>
                  </a:tcPr>
                </a:tc>
                <a:tc>
                  <a:txBody>
                    <a:bodyPr/>
                    <a:lstStyle/>
                    <a:p>
                      <a:r>
                        <a:rPr lang="en-US" dirty="0"/>
                        <a:t>376</a:t>
                      </a:r>
                    </a:p>
                  </a:txBody>
                  <a:tcPr>
                    <a:solidFill>
                      <a:srgbClr val="F68576"/>
                    </a:solidFill>
                  </a:tcPr>
                </a:tc>
                <a:extLst>
                  <a:ext uri="{0D108BD9-81ED-4DB2-BD59-A6C34878D82A}">
                    <a16:rowId xmlns:a16="http://schemas.microsoft.com/office/drawing/2014/main" val="209099393"/>
                  </a:ext>
                </a:extLst>
              </a:tr>
              <a:tr h="370840">
                <a:tc>
                  <a:txBody>
                    <a:bodyPr/>
                    <a:lstStyle/>
                    <a:p>
                      <a:r>
                        <a:rPr lang="en-US" dirty="0"/>
                        <a:t>www.racewalk.com</a:t>
                      </a:r>
                    </a:p>
                  </a:txBody>
                  <a:tcPr>
                    <a:solidFill>
                      <a:srgbClr val="F6857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solidFill>
                      <a:srgbClr val="F68576"/>
                    </a:solidFill>
                  </a:tcPr>
                </a:tc>
                <a:tc>
                  <a:txBody>
                    <a:bodyPr/>
                    <a:lstStyle/>
                    <a:p>
                      <a:r>
                        <a:rPr lang="en-US" dirty="0"/>
                        <a:t>2099</a:t>
                      </a:r>
                    </a:p>
                  </a:txBody>
                  <a:tcPr>
                    <a:solidFill>
                      <a:srgbClr val="F68576"/>
                    </a:solidFill>
                  </a:tcPr>
                </a:tc>
                <a:extLst>
                  <a:ext uri="{0D108BD9-81ED-4DB2-BD59-A6C34878D82A}">
                    <a16:rowId xmlns:a16="http://schemas.microsoft.com/office/drawing/2014/main" val="295740250"/>
                  </a:ext>
                </a:extLst>
              </a:tr>
            </a:tbl>
          </a:graphicData>
        </a:graphic>
      </p:graphicFrame>
      <p:sp>
        <p:nvSpPr>
          <p:cNvPr id="7" name="Rectangle: Rounded Corners 6">
            <a:extLst>
              <a:ext uri="{FF2B5EF4-FFF2-40B4-BE49-F238E27FC236}">
                <a16:creationId xmlns:a16="http://schemas.microsoft.com/office/drawing/2014/main" id="{839266B0-0E2F-6604-9684-D0C2E9B75E8B}"/>
              </a:ext>
            </a:extLst>
          </p:cNvPr>
          <p:cNvSpPr/>
          <p:nvPr/>
        </p:nvSpPr>
        <p:spPr>
          <a:xfrm>
            <a:off x="1060488" y="5345723"/>
            <a:ext cx="11131512" cy="438263"/>
          </a:xfrm>
          <a:prstGeom prst="round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159800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46">
            <a:extLst>
              <a:ext uri="{FF2B5EF4-FFF2-40B4-BE49-F238E27FC236}">
                <a16:creationId xmlns:a16="http://schemas.microsoft.com/office/drawing/2014/main" id="{EF96E4D9-B7C1-7C0E-5525-26A7B5F7CA7F}"/>
              </a:ext>
            </a:extLst>
          </p:cNvPr>
          <p:cNvSpPr txBox="1">
            <a:spLocks noChangeArrowheads="1"/>
          </p:cNvSpPr>
          <p:nvPr/>
        </p:nvSpPr>
        <p:spPr bwMode="auto">
          <a:xfrm>
            <a:off x="8839200" y="2514601"/>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Verdana" panose="020B0604030504040204" pitchFamily="34" charset="0"/>
                <a:cs typeface="Arial" panose="020B0604020202020204" pitchFamily="34" charset="0"/>
              </a:defRPr>
            </a:lvl1pPr>
            <a:lvl2pPr marL="742950" indent="-285750" eaLnBrk="0" hangingPunct="0">
              <a:defRPr>
                <a:solidFill>
                  <a:schemeClr val="bg1"/>
                </a:solidFill>
                <a:latin typeface="Verdana" panose="020B0604030504040204" pitchFamily="34" charset="0"/>
                <a:cs typeface="Arial" panose="020B0604020202020204" pitchFamily="34" charset="0"/>
              </a:defRPr>
            </a:lvl2pPr>
            <a:lvl3pPr marL="1143000" indent="-228600" eaLnBrk="0" hangingPunct="0">
              <a:defRPr>
                <a:solidFill>
                  <a:schemeClr val="bg1"/>
                </a:solidFill>
                <a:latin typeface="Verdana" panose="020B0604030504040204" pitchFamily="34" charset="0"/>
                <a:cs typeface="Arial" panose="020B0604020202020204" pitchFamily="34" charset="0"/>
              </a:defRPr>
            </a:lvl3pPr>
            <a:lvl4pPr marL="1600200" indent="-228600" eaLnBrk="0" hangingPunct="0">
              <a:defRPr>
                <a:solidFill>
                  <a:schemeClr val="bg1"/>
                </a:solidFill>
                <a:latin typeface="Verdana" panose="020B0604030504040204" pitchFamily="34" charset="0"/>
                <a:cs typeface="Arial" panose="020B0604020202020204" pitchFamily="34" charset="0"/>
              </a:defRPr>
            </a:lvl4pPr>
            <a:lvl5pPr marL="2057400" indent="-228600" eaLnBrk="0" hangingPunct="0">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Project Operation</a:t>
            </a:r>
            <a:endParaRPr lang="en-US" sz="2400" dirty="0">
              <a:solidFill>
                <a:srgbClr val="FFC000"/>
              </a:solidFill>
              <a:latin typeface="Arial" panose="020B0604020202020204" pitchFamily="34" charset="0"/>
              <a:cs typeface="Arial" panose="020B0604020202020204" pitchFamily="34" charset="0"/>
            </a:endParaRPr>
          </a:p>
        </p:txBody>
      </p:sp>
      <p:sp>
        <p:nvSpPr>
          <p:cNvPr id="4" name="Text Box 2">
            <a:extLst>
              <a:ext uri="{FF2B5EF4-FFF2-40B4-BE49-F238E27FC236}">
                <a16:creationId xmlns:a16="http://schemas.microsoft.com/office/drawing/2014/main" id="{F8104FB4-A0FD-B3EC-A70F-B5378C6B2649}"/>
              </a:ext>
            </a:extLst>
          </p:cNvPr>
          <p:cNvSpPr txBox="1">
            <a:spLocks noChangeArrowheads="1"/>
          </p:cNvSpPr>
          <p:nvPr/>
        </p:nvSpPr>
        <p:spPr bwMode="auto">
          <a:xfrm>
            <a:off x="0" y="812183"/>
            <a:ext cx="12192000" cy="3230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400"/>
              </a:spcBef>
              <a:buClr>
                <a:srgbClr val="EEC85E"/>
              </a:buClr>
              <a:buSzPct val="70000"/>
            </a:pPr>
            <a:r>
              <a:rPr lang="en-US" altLang="en-US" dirty="0">
                <a:solidFill>
                  <a:srgbClr val="EAEAEA"/>
                </a:solidFill>
                <a:latin typeface="+mn-lt"/>
              </a:rPr>
              <a:t>Unary operation</a:t>
            </a:r>
          </a:p>
          <a:p>
            <a:pPr eaLnBrk="1" hangingPunct="1">
              <a:spcBef>
                <a:spcPts val="400"/>
              </a:spcBef>
              <a:buClr>
                <a:srgbClr val="EEC85E"/>
              </a:buClr>
              <a:buSzPct val="70000"/>
            </a:pPr>
            <a:endParaRPr lang="en-US" altLang="en-US" b="1" dirty="0">
              <a:solidFill>
                <a:srgbClr val="EAEAEA"/>
              </a:solidFill>
              <a:latin typeface="+mn-lt"/>
            </a:endParaRPr>
          </a:p>
          <a:p>
            <a:pPr eaLnBrk="1" hangingPunct="1">
              <a:spcBef>
                <a:spcPts val="400"/>
              </a:spcBef>
              <a:buClr>
                <a:srgbClr val="EEC85E"/>
              </a:buClr>
              <a:buSzPct val="70000"/>
            </a:pPr>
            <a:r>
              <a:rPr lang="en-US" altLang="en-US" dirty="0">
                <a:solidFill>
                  <a:srgbClr val="EAEAEA"/>
                </a:solidFill>
                <a:latin typeface="+mn-lt"/>
              </a:rPr>
              <a:t>returns arguments in relation without all attributes</a:t>
            </a:r>
          </a:p>
          <a:p>
            <a:pPr eaLnBrk="1" hangingPunct="1">
              <a:spcBef>
                <a:spcPts val="400"/>
              </a:spcBef>
              <a:buClr>
                <a:srgbClr val="EEC85E"/>
              </a:buClr>
              <a:buSzPct val="70000"/>
            </a:pPr>
            <a:endParaRPr lang="en-US" altLang="en-US" dirty="0">
              <a:solidFill>
                <a:srgbClr val="EAEAEA"/>
              </a:solidFill>
              <a:latin typeface="+mn-lt"/>
            </a:endParaRPr>
          </a:p>
          <a:p>
            <a:pPr eaLnBrk="1" hangingPunct="1">
              <a:spcBef>
                <a:spcPts val="400"/>
              </a:spcBef>
              <a:buClr>
                <a:srgbClr val="EEC85E"/>
              </a:buClr>
              <a:buSzPct val="70000"/>
            </a:pPr>
            <a:r>
              <a:rPr lang="en-US" altLang="en-US" dirty="0">
                <a:solidFill>
                  <a:srgbClr val="EAEAEA"/>
                </a:solidFill>
                <a:latin typeface="+mn-lt"/>
              </a:rPr>
              <a:t>duplicates are removed</a:t>
            </a:r>
          </a:p>
          <a:p>
            <a:pPr eaLnBrk="1" hangingPunct="1">
              <a:spcBef>
                <a:spcPts val="400"/>
              </a:spcBef>
              <a:buClr>
                <a:srgbClr val="EEC85E"/>
              </a:buClr>
              <a:buSzPct val="70000"/>
            </a:pPr>
            <a:endParaRPr lang="en-US" altLang="en-US" sz="1600" dirty="0">
              <a:solidFill>
                <a:srgbClr val="EAEAEA"/>
              </a:solidFill>
            </a:endParaRPr>
          </a:p>
          <a:p>
            <a:pPr eaLnBrk="1" hangingPunct="1">
              <a:spcBef>
                <a:spcPts val="400"/>
              </a:spcBef>
              <a:buClr>
                <a:srgbClr val="EEC85E"/>
              </a:buClr>
              <a:buSzPct val="70000"/>
            </a:pPr>
            <a:r>
              <a:rPr lang="en-US" altLang="en-US" dirty="0">
                <a:solidFill>
                  <a:srgbClr val="EAEAEA"/>
                </a:solidFill>
                <a:latin typeface="Symbol" panose="05050102010706020507" pitchFamily="18" charset="2"/>
              </a:rPr>
              <a:t></a:t>
            </a:r>
            <a:r>
              <a:rPr lang="en-US" altLang="en-US" dirty="0">
                <a:solidFill>
                  <a:srgbClr val="EAEAEA"/>
                </a:solidFill>
              </a:rPr>
              <a:t> </a:t>
            </a:r>
            <a:r>
              <a:rPr lang="en-US" altLang="en-US" dirty="0">
                <a:solidFill>
                  <a:srgbClr val="EAEAEA"/>
                </a:solidFill>
                <a:latin typeface="+mn-lt"/>
              </a:rPr>
              <a:t>- represent project operation - pi</a:t>
            </a:r>
          </a:p>
          <a:p>
            <a:pPr eaLnBrk="1" hangingPunct="1">
              <a:spcBef>
                <a:spcPts val="400"/>
              </a:spcBef>
              <a:buClr>
                <a:srgbClr val="EEC85E"/>
              </a:buClr>
              <a:buSzPct val="70000"/>
            </a:pPr>
            <a:r>
              <a:rPr lang="en-US" altLang="en-US" dirty="0">
                <a:solidFill>
                  <a:srgbClr val="EAEAEA"/>
                </a:solidFill>
                <a:latin typeface="Symbol" panose="05050102010706020507" pitchFamily="18" charset="2"/>
              </a:rPr>
              <a:t></a:t>
            </a:r>
            <a:r>
              <a:rPr lang="en-US" altLang="en-US" dirty="0">
                <a:solidFill>
                  <a:srgbClr val="EAEAEA"/>
                </a:solidFill>
              </a:rPr>
              <a:t> </a:t>
            </a:r>
            <a:r>
              <a:rPr lang="en-US" altLang="en-US" dirty="0">
                <a:solidFill>
                  <a:srgbClr val="EAEAEA"/>
                </a:solidFill>
                <a:latin typeface="+mn-lt"/>
              </a:rPr>
              <a:t>&lt;attribute list&gt; (R)</a:t>
            </a:r>
            <a:br>
              <a:rPr lang="en-US" altLang="en-US" dirty="0">
                <a:solidFill>
                  <a:srgbClr val="EAEAEA"/>
                </a:solidFill>
              </a:rPr>
            </a:br>
            <a:endParaRPr lang="en-US" altLang="en-US" dirty="0">
              <a:solidFill>
                <a:srgbClr val="EAEAEA"/>
              </a:solidFill>
            </a:endParaRPr>
          </a:p>
          <a:p>
            <a:pPr eaLnBrk="1" hangingPunct="1">
              <a:spcBef>
                <a:spcPts val="400"/>
              </a:spcBef>
              <a:buClr>
                <a:srgbClr val="EEC85E"/>
              </a:buClr>
              <a:buSzPct val="70000"/>
            </a:pP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dirty="0">
                <a:solidFill>
                  <a:srgbClr val="EAEAEA"/>
                </a:solidFill>
                <a:latin typeface="Courier New" panose="02070309020205020404" pitchFamily="49" charset="0"/>
                <a:cs typeface="Courier New" panose="02070309020205020404" pitchFamily="49" charset="0"/>
              </a:rPr>
              <a:t>website, category(Websites)</a:t>
            </a:r>
            <a:r>
              <a:rPr lang="ar-SA" altLang="en-US" dirty="0">
                <a:solidFill>
                  <a:srgbClr val="EAEAEA"/>
                </a:solidFill>
                <a:latin typeface="Courier New" panose="02070309020205020404" pitchFamily="49" charset="0"/>
                <a:cs typeface="Courier New" panose="02070309020205020404" pitchFamily="49" charset="0"/>
              </a:rPr>
              <a:t>‏</a:t>
            </a:r>
            <a:endParaRPr lang="en-US" altLang="en-US" dirty="0">
              <a:solidFill>
                <a:srgbClr val="EAEAEA"/>
              </a:solidFill>
              <a:latin typeface="Courier New" panose="02070309020205020404" pitchFamily="49" charset="0"/>
              <a:cs typeface="Courier New" panose="02070309020205020404" pitchFamily="49" charset="0"/>
            </a:endParaRPr>
          </a:p>
          <a:p>
            <a:pPr eaLnBrk="1" hangingPunct="1">
              <a:spcBef>
                <a:spcPts val="400"/>
              </a:spcBef>
              <a:buClr>
                <a:srgbClr val="EEC85E"/>
              </a:buClr>
              <a:buSzPct val="70000"/>
            </a:pPr>
            <a:r>
              <a:rPr lang="ar-SA" altLang="en-US" dirty="0">
                <a:solidFill>
                  <a:srgbClr val="EAEAEA"/>
                </a:solidFill>
                <a:latin typeface="+mn-lt"/>
              </a:rPr>
              <a:t>‏</a:t>
            </a:r>
            <a:endParaRPr lang="en-US" altLang="en-US" dirty="0">
              <a:solidFill>
                <a:srgbClr val="EAEAEA"/>
              </a:solidFill>
              <a:latin typeface="+mn-lt"/>
            </a:endParaRPr>
          </a:p>
        </p:txBody>
      </p:sp>
      <p:graphicFrame>
        <p:nvGraphicFramePr>
          <p:cNvPr id="7" name="Table 6">
            <a:extLst>
              <a:ext uri="{FF2B5EF4-FFF2-40B4-BE49-F238E27FC236}">
                <a16:creationId xmlns:a16="http://schemas.microsoft.com/office/drawing/2014/main" id="{D5FD3E9E-8DF4-013F-4409-A7557ADA6DB3}"/>
              </a:ext>
            </a:extLst>
          </p:cNvPr>
          <p:cNvGraphicFramePr>
            <a:graphicFrameLocks noGrp="1"/>
          </p:cNvGraphicFramePr>
          <p:nvPr>
            <p:extLst>
              <p:ext uri="{D42A27DB-BD31-4B8C-83A1-F6EECF244321}">
                <p14:modId xmlns:p14="http://schemas.microsoft.com/office/powerpoint/2010/main" val="492426517"/>
              </p:ext>
            </p:extLst>
          </p:nvPr>
        </p:nvGraphicFramePr>
        <p:xfrm>
          <a:off x="4466206" y="3891280"/>
          <a:ext cx="7721030" cy="2966720"/>
        </p:xfrm>
        <a:graphic>
          <a:graphicData uri="http://schemas.openxmlformats.org/drawingml/2006/table">
            <a:tbl>
              <a:tblPr firstRow="1" bandRow="1">
                <a:tableStyleId>{93296810-A885-4BE3-A3E7-6D5BEEA58F35}</a:tableStyleId>
              </a:tblPr>
              <a:tblGrid>
                <a:gridCol w="2973388">
                  <a:extLst>
                    <a:ext uri="{9D8B030D-6E8A-4147-A177-3AD203B41FA5}">
                      <a16:colId xmlns:a16="http://schemas.microsoft.com/office/drawing/2014/main" val="3686988871"/>
                    </a:ext>
                  </a:extLst>
                </a:gridCol>
                <a:gridCol w="2152968">
                  <a:extLst>
                    <a:ext uri="{9D8B030D-6E8A-4147-A177-3AD203B41FA5}">
                      <a16:colId xmlns:a16="http://schemas.microsoft.com/office/drawing/2014/main" val="3174458492"/>
                    </a:ext>
                  </a:extLst>
                </a:gridCol>
                <a:gridCol w="1133793">
                  <a:extLst>
                    <a:ext uri="{9D8B030D-6E8A-4147-A177-3AD203B41FA5}">
                      <a16:colId xmlns:a16="http://schemas.microsoft.com/office/drawing/2014/main" val="3711171146"/>
                    </a:ext>
                  </a:extLst>
                </a:gridCol>
                <a:gridCol w="1460881">
                  <a:extLst>
                    <a:ext uri="{9D8B030D-6E8A-4147-A177-3AD203B41FA5}">
                      <a16:colId xmlns:a16="http://schemas.microsoft.com/office/drawing/2014/main" val="2691830459"/>
                    </a:ext>
                  </a:extLst>
                </a:gridCol>
              </a:tblGrid>
              <a:tr h="370840">
                <a:tc gridSpan="4">
                  <a:txBody>
                    <a:bodyPr/>
                    <a:lstStyle/>
                    <a:p>
                      <a:pPr algn="ctr"/>
                      <a:r>
                        <a:rPr lang="en-US" dirty="0"/>
                        <a:t>Websites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789845831"/>
                  </a:ext>
                </a:extLst>
              </a:tr>
              <a:tr h="370840">
                <a:tc>
                  <a:txBody>
                    <a:bodyPr/>
                    <a:lstStyle/>
                    <a:p>
                      <a:r>
                        <a:rPr lang="en-US" b="1" dirty="0"/>
                        <a:t>website</a:t>
                      </a:r>
                    </a:p>
                  </a:txBody>
                  <a:tcPr/>
                </a:tc>
                <a:tc>
                  <a:txBody>
                    <a:bodyPr/>
                    <a:lstStyle/>
                    <a:p>
                      <a:r>
                        <a:rPr lang="en-US" b="1" dirty="0"/>
                        <a:t>organization</a:t>
                      </a:r>
                    </a:p>
                  </a:txBody>
                  <a:tcPr/>
                </a:tc>
                <a:tc>
                  <a:txBody>
                    <a:bodyPr/>
                    <a:lstStyle/>
                    <a:p>
                      <a:r>
                        <a:rPr lang="en-US" b="1" dirty="0"/>
                        <a:t>first-year</a:t>
                      </a:r>
                    </a:p>
                  </a:txBody>
                  <a:tcPr/>
                </a:tc>
                <a:tc>
                  <a:txBody>
                    <a:bodyPr/>
                    <a:lstStyle/>
                    <a:p>
                      <a:r>
                        <a:rPr lang="en-US" b="1" dirty="0"/>
                        <a:t>category</a:t>
                      </a:r>
                    </a:p>
                  </a:txBody>
                  <a:tcPr/>
                </a:tc>
                <a:extLst>
                  <a:ext uri="{0D108BD9-81ED-4DB2-BD59-A6C34878D82A}">
                    <a16:rowId xmlns:a16="http://schemas.microsoft.com/office/drawing/2014/main" val="1423851555"/>
                  </a:ext>
                </a:extLst>
              </a:tr>
              <a:tr h="370840">
                <a:tc>
                  <a:txBody>
                    <a:bodyPr/>
                    <a:lstStyle/>
                    <a:p>
                      <a:r>
                        <a:rPr lang="en-US" dirty="0"/>
                        <a:t>www.zojjed.com</a:t>
                      </a:r>
                    </a:p>
                  </a:txBody>
                  <a:tcPr/>
                </a:tc>
                <a:tc>
                  <a:txBody>
                    <a:bodyPr/>
                    <a:lstStyle/>
                    <a:p>
                      <a:r>
                        <a:rPr lang="en-US" dirty="0"/>
                        <a:t>Walking Promotions</a:t>
                      </a:r>
                    </a:p>
                  </a:txBody>
                  <a:tcPr/>
                </a:tc>
                <a:tc>
                  <a:txBody>
                    <a:bodyPr/>
                    <a:lstStyle/>
                    <a:p>
                      <a:r>
                        <a:rPr lang="en-US" dirty="0"/>
                        <a:t>2006</a:t>
                      </a:r>
                    </a:p>
                  </a:txBody>
                  <a:tcPr/>
                </a:tc>
                <a:tc>
                  <a:txBody>
                    <a:bodyPr/>
                    <a:lstStyle/>
                    <a:p>
                      <a:r>
                        <a:rPr lang="en-US" dirty="0"/>
                        <a:t>Fiction</a:t>
                      </a:r>
                    </a:p>
                  </a:txBody>
                  <a:tcPr/>
                </a:tc>
                <a:extLst>
                  <a:ext uri="{0D108BD9-81ED-4DB2-BD59-A6C34878D82A}">
                    <a16:rowId xmlns:a16="http://schemas.microsoft.com/office/drawing/2014/main" val="3713922756"/>
                  </a:ext>
                </a:extLst>
              </a:tr>
              <a:tr h="370840">
                <a:tc>
                  <a:txBody>
                    <a:bodyPr/>
                    <a:lstStyle/>
                    <a:p>
                      <a:r>
                        <a:rPr lang="en-US" dirty="0"/>
                        <a:t>www.racewalk.com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Walking Promotions</a:t>
                      </a:r>
                    </a:p>
                  </a:txBody>
                  <a:tcPr/>
                </a:tc>
                <a:tc>
                  <a:txBody>
                    <a:bodyPr/>
                    <a:lstStyle/>
                    <a:p>
                      <a:r>
                        <a:rPr lang="en-US" dirty="0"/>
                        <a:t>1995</a:t>
                      </a:r>
                    </a:p>
                  </a:txBody>
                  <a:tcPr/>
                </a:tc>
                <a:tc>
                  <a:txBody>
                    <a:bodyPr/>
                    <a:lstStyle/>
                    <a:p>
                      <a:r>
                        <a:rPr lang="en-US" dirty="0"/>
                        <a:t>Health</a:t>
                      </a:r>
                    </a:p>
                  </a:txBody>
                  <a:tcPr/>
                </a:tc>
                <a:extLst>
                  <a:ext uri="{0D108BD9-81ED-4DB2-BD59-A6C34878D82A}">
                    <a16:rowId xmlns:a16="http://schemas.microsoft.com/office/drawing/2014/main" val="594578732"/>
                  </a:ext>
                </a:extLst>
              </a:tr>
              <a:tr h="370840">
                <a:tc>
                  <a:txBody>
                    <a:bodyPr/>
                    <a:lstStyle/>
                    <a:p>
                      <a:r>
                        <a:rPr lang="en-US" dirty="0"/>
                        <a:t>www.greattreks.com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Walking Promotions</a:t>
                      </a:r>
                    </a:p>
                  </a:txBody>
                  <a:tcPr/>
                </a:tc>
                <a:tc>
                  <a:txBody>
                    <a:bodyPr/>
                    <a:lstStyle/>
                    <a:p>
                      <a:r>
                        <a:rPr lang="en-US" dirty="0"/>
                        <a:t>2006</a:t>
                      </a:r>
                    </a:p>
                  </a:txBody>
                  <a:tcPr/>
                </a:tc>
                <a:tc>
                  <a:txBody>
                    <a:bodyPr/>
                    <a:lstStyle/>
                    <a:p>
                      <a:r>
                        <a:rPr lang="en-US" dirty="0"/>
                        <a:t>Travel</a:t>
                      </a:r>
                    </a:p>
                  </a:txBody>
                  <a:tcPr/>
                </a:tc>
                <a:extLst>
                  <a:ext uri="{0D108BD9-81ED-4DB2-BD59-A6C34878D82A}">
                    <a16:rowId xmlns:a16="http://schemas.microsoft.com/office/drawing/2014/main" val="3336783192"/>
                  </a:ext>
                </a:extLst>
              </a:tr>
              <a:tr h="370840">
                <a:tc>
                  <a:txBody>
                    <a:bodyPr/>
                    <a:lstStyle/>
                    <a:p>
                      <a:r>
                        <a:rPr lang="en-US" dirty="0"/>
                        <a:t>www.twofeetgallery.com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Walking Promotions</a:t>
                      </a:r>
                    </a:p>
                  </a:txBody>
                  <a:tcPr/>
                </a:tc>
                <a:tc>
                  <a:txBody>
                    <a:bodyPr/>
                    <a:lstStyle/>
                    <a:p>
                      <a:r>
                        <a:rPr lang="en-US" dirty="0"/>
                        <a:t>2004</a:t>
                      </a:r>
                    </a:p>
                  </a:txBody>
                  <a:tcPr/>
                </a:tc>
                <a:tc>
                  <a:txBody>
                    <a:bodyPr/>
                    <a:lstStyle/>
                    <a:p>
                      <a:r>
                        <a:rPr lang="en-US" dirty="0"/>
                        <a:t>Photographs</a:t>
                      </a:r>
                    </a:p>
                  </a:txBody>
                  <a:tcPr/>
                </a:tc>
                <a:extLst>
                  <a:ext uri="{0D108BD9-81ED-4DB2-BD59-A6C34878D82A}">
                    <a16:rowId xmlns:a16="http://schemas.microsoft.com/office/drawing/2014/main" val="1760932954"/>
                  </a:ext>
                </a:extLst>
              </a:tr>
              <a:tr h="370840">
                <a:tc>
                  <a:txBody>
                    <a:bodyPr/>
                    <a:lstStyle/>
                    <a:p>
                      <a:r>
                        <a:rPr lang="en-US" dirty="0"/>
                        <a:t>www.walkinghealthy.com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Walking Promotions</a:t>
                      </a:r>
                    </a:p>
                  </a:txBody>
                  <a:tcPr/>
                </a:tc>
                <a:tc>
                  <a:txBody>
                    <a:bodyPr/>
                    <a:lstStyle/>
                    <a:p>
                      <a:r>
                        <a:rPr lang="en-US" dirty="0"/>
                        <a:t>2002</a:t>
                      </a:r>
                    </a:p>
                  </a:txBody>
                  <a:tcPr/>
                </a:tc>
                <a:tc>
                  <a:txBody>
                    <a:bodyPr/>
                    <a:lstStyle/>
                    <a:p>
                      <a:r>
                        <a:rPr lang="en-US" dirty="0"/>
                        <a:t>Health</a:t>
                      </a:r>
                    </a:p>
                  </a:txBody>
                  <a:tcPr/>
                </a:tc>
                <a:extLst>
                  <a:ext uri="{0D108BD9-81ED-4DB2-BD59-A6C34878D82A}">
                    <a16:rowId xmlns:a16="http://schemas.microsoft.com/office/drawing/2014/main" val="4188679213"/>
                  </a:ext>
                </a:extLst>
              </a:tr>
              <a:tr h="370840">
                <a:tc>
                  <a:txBody>
                    <a:bodyPr/>
                    <a:lstStyle/>
                    <a:p>
                      <a:r>
                        <a:rPr lang="en-US" dirty="0"/>
                        <a:t>www.cs.drexel.edu/~jsalvage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Walking Promotions</a:t>
                      </a:r>
                    </a:p>
                  </a:txBody>
                  <a:tcPr/>
                </a:tc>
                <a:tc>
                  <a:txBody>
                    <a:bodyPr/>
                    <a:lstStyle/>
                    <a:p>
                      <a:r>
                        <a:rPr lang="en-US" dirty="0"/>
                        <a:t>2005</a:t>
                      </a:r>
                    </a:p>
                  </a:txBody>
                  <a:tcPr/>
                </a:tc>
                <a:tc>
                  <a:txBody>
                    <a:bodyPr/>
                    <a:lstStyle/>
                    <a:p>
                      <a:r>
                        <a:rPr lang="en-US" dirty="0"/>
                        <a:t>Education</a:t>
                      </a:r>
                    </a:p>
                  </a:txBody>
                  <a:tcPr/>
                </a:tc>
                <a:extLst>
                  <a:ext uri="{0D108BD9-81ED-4DB2-BD59-A6C34878D82A}">
                    <a16:rowId xmlns:a16="http://schemas.microsoft.com/office/drawing/2014/main" val="687329657"/>
                  </a:ext>
                </a:extLst>
              </a:tr>
            </a:tbl>
          </a:graphicData>
        </a:graphic>
      </p:graphicFrame>
    </p:spTree>
    <p:extLst>
      <p:ext uri="{BB962C8B-B14F-4D97-AF65-F5344CB8AC3E}">
        <p14:creationId xmlns:p14="http://schemas.microsoft.com/office/powerpoint/2010/main" val="7287694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46">
            <a:extLst>
              <a:ext uri="{FF2B5EF4-FFF2-40B4-BE49-F238E27FC236}">
                <a16:creationId xmlns:a16="http://schemas.microsoft.com/office/drawing/2014/main" id="{EF96E4D9-B7C1-7C0E-5525-26A7B5F7CA7F}"/>
              </a:ext>
            </a:extLst>
          </p:cNvPr>
          <p:cNvSpPr txBox="1">
            <a:spLocks noChangeArrowheads="1"/>
          </p:cNvSpPr>
          <p:nvPr/>
        </p:nvSpPr>
        <p:spPr bwMode="auto">
          <a:xfrm>
            <a:off x="8839200" y="2514601"/>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Verdana" panose="020B0604030504040204" pitchFamily="34" charset="0"/>
                <a:cs typeface="Arial" panose="020B0604020202020204" pitchFamily="34" charset="0"/>
              </a:defRPr>
            </a:lvl1pPr>
            <a:lvl2pPr marL="742950" indent="-285750" eaLnBrk="0" hangingPunct="0">
              <a:defRPr>
                <a:solidFill>
                  <a:schemeClr val="bg1"/>
                </a:solidFill>
                <a:latin typeface="Verdana" panose="020B0604030504040204" pitchFamily="34" charset="0"/>
                <a:cs typeface="Arial" panose="020B0604020202020204" pitchFamily="34" charset="0"/>
              </a:defRPr>
            </a:lvl2pPr>
            <a:lvl3pPr marL="1143000" indent="-228600" eaLnBrk="0" hangingPunct="0">
              <a:defRPr>
                <a:solidFill>
                  <a:schemeClr val="bg1"/>
                </a:solidFill>
                <a:latin typeface="Verdana" panose="020B0604030504040204" pitchFamily="34" charset="0"/>
                <a:cs typeface="Arial" panose="020B0604020202020204" pitchFamily="34" charset="0"/>
              </a:defRPr>
            </a:lvl3pPr>
            <a:lvl4pPr marL="1600200" indent="-228600" eaLnBrk="0" hangingPunct="0">
              <a:defRPr>
                <a:solidFill>
                  <a:schemeClr val="bg1"/>
                </a:solidFill>
                <a:latin typeface="Verdana" panose="020B0604030504040204" pitchFamily="34" charset="0"/>
                <a:cs typeface="Arial" panose="020B0604020202020204" pitchFamily="34" charset="0"/>
              </a:defRPr>
            </a:lvl4pPr>
            <a:lvl5pPr marL="2057400" indent="-228600" eaLnBrk="0" hangingPunct="0">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Project Operation</a:t>
            </a:r>
            <a:endParaRPr lang="en-US" sz="2400" dirty="0">
              <a:solidFill>
                <a:srgbClr val="FFC000"/>
              </a:solidFill>
              <a:latin typeface="Arial" panose="020B0604020202020204" pitchFamily="34" charset="0"/>
              <a:cs typeface="Arial" panose="020B0604020202020204" pitchFamily="34" charset="0"/>
            </a:endParaRPr>
          </a:p>
        </p:txBody>
      </p:sp>
      <p:sp>
        <p:nvSpPr>
          <p:cNvPr id="4" name="Text Box 2">
            <a:extLst>
              <a:ext uri="{FF2B5EF4-FFF2-40B4-BE49-F238E27FC236}">
                <a16:creationId xmlns:a16="http://schemas.microsoft.com/office/drawing/2014/main" id="{F8104FB4-A0FD-B3EC-A70F-B5378C6B2649}"/>
              </a:ext>
            </a:extLst>
          </p:cNvPr>
          <p:cNvSpPr txBox="1">
            <a:spLocks noChangeArrowheads="1"/>
          </p:cNvSpPr>
          <p:nvPr/>
        </p:nvSpPr>
        <p:spPr bwMode="auto">
          <a:xfrm>
            <a:off x="0" y="812183"/>
            <a:ext cx="12192000" cy="3230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400"/>
              </a:spcBef>
              <a:buClr>
                <a:srgbClr val="EEC85E"/>
              </a:buClr>
              <a:buSzPct val="70000"/>
            </a:pPr>
            <a:r>
              <a:rPr lang="en-US" altLang="en-US" dirty="0">
                <a:solidFill>
                  <a:srgbClr val="EAEAEA"/>
                </a:solidFill>
                <a:latin typeface="+mn-lt"/>
              </a:rPr>
              <a:t>Unary operation</a:t>
            </a:r>
          </a:p>
          <a:p>
            <a:pPr eaLnBrk="1" hangingPunct="1">
              <a:spcBef>
                <a:spcPts val="400"/>
              </a:spcBef>
              <a:buClr>
                <a:srgbClr val="EEC85E"/>
              </a:buClr>
              <a:buSzPct val="70000"/>
            </a:pPr>
            <a:endParaRPr lang="en-US" altLang="en-US" b="1" dirty="0">
              <a:solidFill>
                <a:srgbClr val="EAEAEA"/>
              </a:solidFill>
              <a:latin typeface="+mn-lt"/>
            </a:endParaRPr>
          </a:p>
          <a:p>
            <a:pPr eaLnBrk="1" hangingPunct="1">
              <a:spcBef>
                <a:spcPts val="400"/>
              </a:spcBef>
              <a:buClr>
                <a:srgbClr val="EEC85E"/>
              </a:buClr>
              <a:buSzPct val="70000"/>
            </a:pPr>
            <a:r>
              <a:rPr lang="en-US" altLang="en-US" dirty="0">
                <a:solidFill>
                  <a:srgbClr val="EAEAEA"/>
                </a:solidFill>
                <a:latin typeface="+mn-lt"/>
              </a:rPr>
              <a:t>returns arguments in relation without all attributes</a:t>
            </a:r>
          </a:p>
          <a:p>
            <a:pPr eaLnBrk="1" hangingPunct="1">
              <a:spcBef>
                <a:spcPts val="400"/>
              </a:spcBef>
              <a:buClr>
                <a:srgbClr val="EEC85E"/>
              </a:buClr>
              <a:buSzPct val="70000"/>
            </a:pPr>
            <a:endParaRPr lang="en-US" altLang="en-US" dirty="0">
              <a:solidFill>
                <a:srgbClr val="EAEAEA"/>
              </a:solidFill>
              <a:latin typeface="+mn-lt"/>
            </a:endParaRPr>
          </a:p>
          <a:p>
            <a:pPr eaLnBrk="1" hangingPunct="1">
              <a:spcBef>
                <a:spcPts val="400"/>
              </a:spcBef>
              <a:buClr>
                <a:srgbClr val="EEC85E"/>
              </a:buClr>
              <a:buSzPct val="70000"/>
            </a:pPr>
            <a:r>
              <a:rPr lang="en-US" altLang="en-US" dirty="0">
                <a:solidFill>
                  <a:srgbClr val="EAEAEA"/>
                </a:solidFill>
                <a:latin typeface="+mn-lt"/>
              </a:rPr>
              <a:t>duplicates are removed</a:t>
            </a:r>
          </a:p>
          <a:p>
            <a:pPr eaLnBrk="1" hangingPunct="1">
              <a:spcBef>
                <a:spcPts val="400"/>
              </a:spcBef>
              <a:buClr>
                <a:srgbClr val="EEC85E"/>
              </a:buClr>
              <a:buSzPct val="70000"/>
            </a:pPr>
            <a:endParaRPr lang="en-US" altLang="en-US" dirty="0">
              <a:solidFill>
                <a:srgbClr val="EAEAEA"/>
              </a:solidFill>
            </a:endParaRPr>
          </a:p>
          <a:p>
            <a:pPr eaLnBrk="1" hangingPunct="1">
              <a:spcBef>
                <a:spcPts val="400"/>
              </a:spcBef>
              <a:buClr>
                <a:srgbClr val="EEC85E"/>
              </a:buClr>
              <a:buSzPct val="70000"/>
            </a:pPr>
            <a:r>
              <a:rPr lang="en-US" altLang="en-US" dirty="0">
                <a:solidFill>
                  <a:srgbClr val="EAEAEA"/>
                </a:solidFill>
                <a:latin typeface="Symbol" panose="05050102010706020507" pitchFamily="18" charset="2"/>
              </a:rPr>
              <a:t></a:t>
            </a:r>
            <a:r>
              <a:rPr lang="en-US" altLang="en-US" dirty="0">
                <a:solidFill>
                  <a:srgbClr val="EAEAEA"/>
                </a:solidFill>
              </a:rPr>
              <a:t> </a:t>
            </a:r>
            <a:r>
              <a:rPr lang="en-US" altLang="en-US" dirty="0">
                <a:solidFill>
                  <a:srgbClr val="EAEAEA"/>
                </a:solidFill>
                <a:latin typeface="+mn-lt"/>
              </a:rPr>
              <a:t>- represent project operation - pi</a:t>
            </a:r>
          </a:p>
          <a:p>
            <a:pPr eaLnBrk="1" hangingPunct="1">
              <a:spcBef>
                <a:spcPts val="400"/>
              </a:spcBef>
              <a:buClr>
                <a:srgbClr val="EEC85E"/>
              </a:buClr>
              <a:buSzPct val="70000"/>
            </a:pPr>
            <a:r>
              <a:rPr lang="en-US" altLang="en-US" dirty="0">
                <a:solidFill>
                  <a:srgbClr val="EAEAEA"/>
                </a:solidFill>
                <a:latin typeface="Symbol" panose="05050102010706020507" pitchFamily="18" charset="2"/>
              </a:rPr>
              <a:t></a:t>
            </a:r>
            <a:r>
              <a:rPr lang="en-US" altLang="en-US" dirty="0">
                <a:solidFill>
                  <a:srgbClr val="EAEAEA"/>
                </a:solidFill>
              </a:rPr>
              <a:t> </a:t>
            </a:r>
            <a:r>
              <a:rPr lang="en-US" altLang="en-US" dirty="0">
                <a:solidFill>
                  <a:srgbClr val="EAEAEA"/>
                </a:solidFill>
                <a:latin typeface="+mn-lt"/>
              </a:rPr>
              <a:t>&lt;attribute list&gt; (R)</a:t>
            </a:r>
            <a:br>
              <a:rPr lang="en-US" altLang="en-US" dirty="0">
                <a:solidFill>
                  <a:srgbClr val="EAEAEA"/>
                </a:solidFill>
              </a:rPr>
            </a:br>
            <a:endParaRPr lang="en-US" altLang="en-US" dirty="0">
              <a:solidFill>
                <a:srgbClr val="EAEAEA"/>
              </a:solidFill>
            </a:endParaRPr>
          </a:p>
          <a:p>
            <a:pPr eaLnBrk="1" hangingPunct="1">
              <a:spcBef>
                <a:spcPts val="400"/>
              </a:spcBef>
              <a:buClr>
                <a:srgbClr val="EEC85E"/>
              </a:buClr>
              <a:buSzPct val="70000"/>
            </a:pP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dirty="0">
                <a:solidFill>
                  <a:srgbClr val="EAEAEA"/>
                </a:solidFill>
                <a:latin typeface="Courier New" panose="02070309020205020404" pitchFamily="49" charset="0"/>
                <a:cs typeface="Courier New" panose="02070309020205020404" pitchFamily="49" charset="0"/>
              </a:rPr>
              <a:t>website, category(Websites)</a:t>
            </a:r>
            <a:r>
              <a:rPr lang="ar-SA" altLang="en-US" sz="1200" dirty="0">
                <a:solidFill>
                  <a:srgbClr val="EAEAEA"/>
                </a:solidFill>
                <a:latin typeface="Courier New" panose="02070309020205020404" pitchFamily="49" charset="0"/>
                <a:cs typeface="Courier New" panose="02070309020205020404" pitchFamily="49" charset="0"/>
              </a:rPr>
              <a:t>‏</a:t>
            </a:r>
            <a:endParaRPr lang="en-US" altLang="en-US" dirty="0">
              <a:solidFill>
                <a:srgbClr val="EAEAEA"/>
              </a:solidFill>
              <a:latin typeface="Courier New" panose="02070309020205020404" pitchFamily="49" charset="0"/>
              <a:cs typeface="Courier New" panose="02070309020205020404" pitchFamily="49" charset="0"/>
            </a:endParaRPr>
          </a:p>
        </p:txBody>
      </p:sp>
      <p:graphicFrame>
        <p:nvGraphicFramePr>
          <p:cNvPr id="3" name="Table 2">
            <a:extLst>
              <a:ext uri="{FF2B5EF4-FFF2-40B4-BE49-F238E27FC236}">
                <a16:creationId xmlns:a16="http://schemas.microsoft.com/office/drawing/2014/main" id="{8E5319F4-E22F-06CE-2A63-17DA6CC3DAF6}"/>
              </a:ext>
            </a:extLst>
          </p:cNvPr>
          <p:cNvGraphicFramePr>
            <a:graphicFrameLocks noGrp="1"/>
          </p:cNvGraphicFramePr>
          <p:nvPr>
            <p:extLst>
              <p:ext uri="{D42A27DB-BD31-4B8C-83A1-F6EECF244321}">
                <p14:modId xmlns:p14="http://schemas.microsoft.com/office/powerpoint/2010/main" val="144776284"/>
              </p:ext>
            </p:extLst>
          </p:nvPr>
        </p:nvGraphicFramePr>
        <p:xfrm>
          <a:off x="4466206" y="3891280"/>
          <a:ext cx="7721030" cy="2966720"/>
        </p:xfrm>
        <a:graphic>
          <a:graphicData uri="http://schemas.openxmlformats.org/drawingml/2006/table">
            <a:tbl>
              <a:tblPr firstRow="1" bandRow="1">
                <a:tableStyleId>{93296810-A885-4BE3-A3E7-6D5BEEA58F35}</a:tableStyleId>
              </a:tblPr>
              <a:tblGrid>
                <a:gridCol w="2973388">
                  <a:extLst>
                    <a:ext uri="{9D8B030D-6E8A-4147-A177-3AD203B41FA5}">
                      <a16:colId xmlns:a16="http://schemas.microsoft.com/office/drawing/2014/main" val="3686988871"/>
                    </a:ext>
                  </a:extLst>
                </a:gridCol>
                <a:gridCol w="2152968">
                  <a:extLst>
                    <a:ext uri="{9D8B030D-6E8A-4147-A177-3AD203B41FA5}">
                      <a16:colId xmlns:a16="http://schemas.microsoft.com/office/drawing/2014/main" val="3174458492"/>
                    </a:ext>
                  </a:extLst>
                </a:gridCol>
                <a:gridCol w="1133793">
                  <a:extLst>
                    <a:ext uri="{9D8B030D-6E8A-4147-A177-3AD203B41FA5}">
                      <a16:colId xmlns:a16="http://schemas.microsoft.com/office/drawing/2014/main" val="3711171146"/>
                    </a:ext>
                  </a:extLst>
                </a:gridCol>
                <a:gridCol w="1460881">
                  <a:extLst>
                    <a:ext uri="{9D8B030D-6E8A-4147-A177-3AD203B41FA5}">
                      <a16:colId xmlns:a16="http://schemas.microsoft.com/office/drawing/2014/main" val="2691830459"/>
                    </a:ext>
                  </a:extLst>
                </a:gridCol>
              </a:tblGrid>
              <a:tr h="370840">
                <a:tc gridSpan="4">
                  <a:txBody>
                    <a:bodyPr/>
                    <a:lstStyle/>
                    <a:p>
                      <a:pPr algn="ctr"/>
                      <a:r>
                        <a:rPr lang="en-US" dirty="0"/>
                        <a:t>Websites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789845831"/>
                  </a:ext>
                </a:extLst>
              </a:tr>
              <a:tr h="370840">
                <a:tc>
                  <a:txBody>
                    <a:bodyPr/>
                    <a:lstStyle/>
                    <a:p>
                      <a:r>
                        <a:rPr lang="en-US" b="1" dirty="0"/>
                        <a:t>website</a:t>
                      </a:r>
                    </a:p>
                  </a:txBody>
                  <a:tcPr/>
                </a:tc>
                <a:tc>
                  <a:txBody>
                    <a:bodyPr/>
                    <a:lstStyle/>
                    <a:p>
                      <a:r>
                        <a:rPr lang="en-US" b="1" dirty="0"/>
                        <a:t>organization</a:t>
                      </a:r>
                    </a:p>
                  </a:txBody>
                  <a:tcPr/>
                </a:tc>
                <a:tc>
                  <a:txBody>
                    <a:bodyPr/>
                    <a:lstStyle/>
                    <a:p>
                      <a:r>
                        <a:rPr lang="en-US" b="1" dirty="0"/>
                        <a:t>first-year</a:t>
                      </a:r>
                    </a:p>
                  </a:txBody>
                  <a:tcPr/>
                </a:tc>
                <a:tc>
                  <a:txBody>
                    <a:bodyPr/>
                    <a:lstStyle/>
                    <a:p>
                      <a:r>
                        <a:rPr lang="en-US" b="1" dirty="0"/>
                        <a:t>category</a:t>
                      </a:r>
                    </a:p>
                  </a:txBody>
                  <a:tcPr/>
                </a:tc>
                <a:extLst>
                  <a:ext uri="{0D108BD9-81ED-4DB2-BD59-A6C34878D82A}">
                    <a16:rowId xmlns:a16="http://schemas.microsoft.com/office/drawing/2014/main" val="1423851555"/>
                  </a:ext>
                </a:extLst>
              </a:tr>
              <a:tr h="370840">
                <a:tc>
                  <a:txBody>
                    <a:bodyPr/>
                    <a:lstStyle/>
                    <a:p>
                      <a:r>
                        <a:rPr lang="en-US" dirty="0"/>
                        <a:t>www.zojjed.com</a:t>
                      </a:r>
                    </a:p>
                  </a:txBody>
                  <a:tcPr>
                    <a:solidFill>
                      <a:schemeClr val="accent3">
                        <a:lumMod val="60000"/>
                        <a:lumOff val="40000"/>
                      </a:schemeClr>
                    </a:solidFill>
                  </a:tcPr>
                </a:tc>
                <a:tc>
                  <a:txBody>
                    <a:bodyPr/>
                    <a:lstStyle/>
                    <a:p>
                      <a:r>
                        <a:rPr lang="en-US" dirty="0"/>
                        <a:t>Walking Promotions</a:t>
                      </a:r>
                    </a:p>
                  </a:txBody>
                  <a:tcPr>
                    <a:solidFill>
                      <a:srgbClr val="F68576"/>
                    </a:solidFill>
                  </a:tcPr>
                </a:tc>
                <a:tc>
                  <a:txBody>
                    <a:bodyPr/>
                    <a:lstStyle/>
                    <a:p>
                      <a:r>
                        <a:rPr lang="en-US" dirty="0"/>
                        <a:t>2006</a:t>
                      </a:r>
                    </a:p>
                  </a:txBody>
                  <a:tcPr>
                    <a:solidFill>
                      <a:srgbClr val="F68576"/>
                    </a:solidFill>
                  </a:tcPr>
                </a:tc>
                <a:tc>
                  <a:txBody>
                    <a:bodyPr/>
                    <a:lstStyle/>
                    <a:p>
                      <a:r>
                        <a:rPr lang="en-US" dirty="0"/>
                        <a:t>Fiction</a:t>
                      </a:r>
                    </a:p>
                  </a:txBody>
                  <a:tcPr>
                    <a:solidFill>
                      <a:schemeClr val="accent3">
                        <a:lumMod val="60000"/>
                        <a:lumOff val="40000"/>
                      </a:schemeClr>
                    </a:solidFill>
                  </a:tcPr>
                </a:tc>
                <a:extLst>
                  <a:ext uri="{0D108BD9-81ED-4DB2-BD59-A6C34878D82A}">
                    <a16:rowId xmlns:a16="http://schemas.microsoft.com/office/drawing/2014/main" val="3713922756"/>
                  </a:ext>
                </a:extLst>
              </a:tr>
              <a:tr h="370840">
                <a:tc>
                  <a:txBody>
                    <a:bodyPr/>
                    <a:lstStyle/>
                    <a:p>
                      <a:r>
                        <a:rPr lang="en-US" dirty="0"/>
                        <a:t>www.racewalk.com</a:t>
                      </a:r>
                    </a:p>
                  </a:txBody>
                  <a:tcPr>
                    <a:solidFill>
                      <a:schemeClr val="accent3">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Walking Promotions</a:t>
                      </a:r>
                    </a:p>
                  </a:txBody>
                  <a:tcPr>
                    <a:solidFill>
                      <a:srgbClr val="F68576"/>
                    </a:solidFill>
                  </a:tcPr>
                </a:tc>
                <a:tc>
                  <a:txBody>
                    <a:bodyPr/>
                    <a:lstStyle/>
                    <a:p>
                      <a:r>
                        <a:rPr lang="en-US" dirty="0"/>
                        <a:t>1995</a:t>
                      </a:r>
                    </a:p>
                  </a:txBody>
                  <a:tcPr>
                    <a:solidFill>
                      <a:srgbClr val="F68576"/>
                    </a:solidFill>
                  </a:tcPr>
                </a:tc>
                <a:tc>
                  <a:txBody>
                    <a:bodyPr/>
                    <a:lstStyle/>
                    <a:p>
                      <a:r>
                        <a:rPr lang="en-US" dirty="0"/>
                        <a:t>Health</a:t>
                      </a:r>
                    </a:p>
                  </a:txBody>
                  <a:tcPr>
                    <a:solidFill>
                      <a:schemeClr val="accent3">
                        <a:lumMod val="60000"/>
                        <a:lumOff val="40000"/>
                      </a:schemeClr>
                    </a:solidFill>
                  </a:tcPr>
                </a:tc>
                <a:extLst>
                  <a:ext uri="{0D108BD9-81ED-4DB2-BD59-A6C34878D82A}">
                    <a16:rowId xmlns:a16="http://schemas.microsoft.com/office/drawing/2014/main" val="594578732"/>
                  </a:ext>
                </a:extLst>
              </a:tr>
              <a:tr h="370840">
                <a:tc>
                  <a:txBody>
                    <a:bodyPr/>
                    <a:lstStyle/>
                    <a:p>
                      <a:r>
                        <a:rPr lang="en-US" dirty="0"/>
                        <a:t>www.greattreks.com</a:t>
                      </a:r>
                    </a:p>
                  </a:txBody>
                  <a:tcPr>
                    <a:solidFill>
                      <a:schemeClr val="accent3">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Walking Promotions</a:t>
                      </a:r>
                    </a:p>
                  </a:txBody>
                  <a:tcPr>
                    <a:solidFill>
                      <a:srgbClr val="F68576"/>
                    </a:solidFill>
                  </a:tcPr>
                </a:tc>
                <a:tc>
                  <a:txBody>
                    <a:bodyPr/>
                    <a:lstStyle/>
                    <a:p>
                      <a:r>
                        <a:rPr lang="en-US" dirty="0"/>
                        <a:t>2006</a:t>
                      </a:r>
                    </a:p>
                  </a:txBody>
                  <a:tcPr>
                    <a:solidFill>
                      <a:srgbClr val="F68576"/>
                    </a:solidFill>
                  </a:tcPr>
                </a:tc>
                <a:tc>
                  <a:txBody>
                    <a:bodyPr/>
                    <a:lstStyle/>
                    <a:p>
                      <a:r>
                        <a:rPr lang="en-US" dirty="0"/>
                        <a:t>Travel</a:t>
                      </a:r>
                    </a:p>
                  </a:txBody>
                  <a:tcPr>
                    <a:solidFill>
                      <a:schemeClr val="accent3">
                        <a:lumMod val="60000"/>
                        <a:lumOff val="40000"/>
                      </a:schemeClr>
                    </a:solidFill>
                  </a:tcPr>
                </a:tc>
                <a:extLst>
                  <a:ext uri="{0D108BD9-81ED-4DB2-BD59-A6C34878D82A}">
                    <a16:rowId xmlns:a16="http://schemas.microsoft.com/office/drawing/2014/main" val="3336783192"/>
                  </a:ext>
                </a:extLst>
              </a:tr>
              <a:tr h="370840">
                <a:tc>
                  <a:txBody>
                    <a:bodyPr/>
                    <a:lstStyle/>
                    <a:p>
                      <a:r>
                        <a:rPr lang="en-US" dirty="0"/>
                        <a:t>www.twofeetgallery.com</a:t>
                      </a:r>
                    </a:p>
                  </a:txBody>
                  <a:tcPr>
                    <a:solidFill>
                      <a:schemeClr val="accent3">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Walking Promotions</a:t>
                      </a:r>
                    </a:p>
                  </a:txBody>
                  <a:tcPr>
                    <a:solidFill>
                      <a:srgbClr val="F68576"/>
                    </a:solidFill>
                  </a:tcPr>
                </a:tc>
                <a:tc>
                  <a:txBody>
                    <a:bodyPr/>
                    <a:lstStyle/>
                    <a:p>
                      <a:r>
                        <a:rPr lang="en-US" dirty="0"/>
                        <a:t>2004</a:t>
                      </a:r>
                    </a:p>
                  </a:txBody>
                  <a:tcPr>
                    <a:solidFill>
                      <a:srgbClr val="F68576"/>
                    </a:solidFill>
                  </a:tcPr>
                </a:tc>
                <a:tc>
                  <a:txBody>
                    <a:bodyPr/>
                    <a:lstStyle/>
                    <a:p>
                      <a:r>
                        <a:rPr lang="en-US" dirty="0"/>
                        <a:t>Photographs</a:t>
                      </a:r>
                    </a:p>
                  </a:txBody>
                  <a:tcPr>
                    <a:solidFill>
                      <a:schemeClr val="accent3">
                        <a:lumMod val="60000"/>
                        <a:lumOff val="40000"/>
                      </a:schemeClr>
                    </a:solidFill>
                  </a:tcPr>
                </a:tc>
                <a:extLst>
                  <a:ext uri="{0D108BD9-81ED-4DB2-BD59-A6C34878D82A}">
                    <a16:rowId xmlns:a16="http://schemas.microsoft.com/office/drawing/2014/main" val="1760932954"/>
                  </a:ext>
                </a:extLst>
              </a:tr>
              <a:tr h="370840">
                <a:tc>
                  <a:txBody>
                    <a:bodyPr/>
                    <a:lstStyle/>
                    <a:p>
                      <a:r>
                        <a:rPr lang="en-US" dirty="0"/>
                        <a:t>www.walkinghealthy.com</a:t>
                      </a:r>
                    </a:p>
                  </a:txBody>
                  <a:tcPr>
                    <a:solidFill>
                      <a:schemeClr val="accent3">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Walking Promotions</a:t>
                      </a:r>
                    </a:p>
                  </a:txBody>
                  <a:tcPr>
                    <a:solidFill>
                      <a:srgbClr val="F68576"/>
                    </a:solidFill>
                  </a:tcPr>
                </a:tc>
                <a:tc>
                  <a:txBody>
                    <a:bodyPr/>
                    <a:lstStyle/>
                    <a:p>
                      <a:r>
                        <a:rPr lang="en-US" dirty="0"/>
                        <a:t>2002</a:t>
                      </a:r>
                    </a:p>
                  </a:txBody>
                  <a:tcPr>
                    <a:solidFill>
                      <a:srgbClr val="F68576"/>
                    </a:solidFill>
                  </a:tcPr>
                </a:tc>
                <a:tc>
                  <a:txBody>
                    <a:bodyPr/>
                    <a:lstStyle/>
                    <a:p>
                      <a:r>
                        <a:rPr lang="en-US" dirty="0"/>
                        <a:t>Health</a:t>
                      </a:r>
                    </a:p>
                  </a:txBody>
                  <a:tcPr>
                    <a:solidFill>
                      <a:schemeClr val="accent3">
                        <a:lumMod val="60000"/>
                        <a:lumOff val="40000"/>
                      </a:schemeClr>
                    </a:solidFill>
                  </a:tcPr>
                </a:tc>
                <a:extLst>
                  <a:ext uri="{0D108BD9-81ED-4DB2-BD59-A6C34878D82A}">
                    <a16:rowId xmlns:a16="http://schemas.microsoft.com/office/drawing/2014/main" val="4188679213"/>
                  </a:ext>
                </a:extLst>
              </a:tr>
              <a:tr h="370840">
                <a:tc>
                  <a:txBody>
                    <a:bodyPr/>
                    <a:lstStyle/>
                    <a:p>
                      <a:r>
                        <a:rPr lang="en-US" dirty="0"/>
                        <a:t>www.cs.drexel.edu/~jsalvage</a:t>
                      </a:r>
                    </a:p>
                  </a:txBody>
                  <a:tcPr>
                    <a:solidFill>
                      <a:schemeClr val="accent3">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Walking Promotions</a:t>
                      </a:r>
                    </a:p>
                  </a:txBody>
                  <a:tcPr>
                    <a:solidFill>
                      <a:srgbClr val="F68576"/>
                    </a:solidFill>
                  </a:tcPr>
                </a:tc>
                <a:tc>
                  <a:txBody>
                    <a:bodyPr/>
                    <a:lstStyle/>
                    <a:p>
                      <a:r>
                        <a:rPr lang="en-US" dirty="0"/>
                        <a:t>2005</a:t>
                      </a:r>
                    </a:p>
                  </a:txBody>
                  <a:tcPr>
                    <a:solidFill>
                      <a:srgbClr val="F68576"/>
                    </a:solidFill>
                  </a:tcPr>
                </a:tc>
                <a:tc>
                  <a:txBody>
                    <a:bodyPr/>
                    <a:lstStyle/>
                    <a:p>
                      <a:r>
                        <a:rPr lang="en-US" dirty="0"/>
                        <a:t>Education</a:t>
                      </a:r>
                    </a:p>
                  </a:txBody>
                  <a:tcPr>
                    <a:solidFill>
                      <a:schemeClr val="accent3">
                        <a:lumMod val="60000"/>
                        <a:lumOff val="40000"/>
                      </a:schemeClr>
                    </a:solidFill>
                  </a:tcPr>
                </a:tc>
                <a:extLst>
                  <a:ext uri="{0D108BD9-81ED-4DB2-BD59-A6C34878D82A}">
                    <a16:rowId xmlns:a16="http://schemas.microsoft.com/office/drawing/2014/main" val="687329657"/>
                  </a:ext>
                </a:extLst>
              </a:tr>
            </a:tbl>
          </a:graphicData>
        </a:graphic>
      </p:graphicFrame>
    </p:spTree>
    <p:extLst>
      <p:ext uri="{BB962C8B-B14F-4D97-AF65-F5344CB8AC3E}">
        <p14:creationId xmlns:p14="http://schemas.microsoft.com/office/powerpoint/2010/main" val="222835765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46">
            <a:extLst>
              <a:ext uri="{FF2B5EF4-FFF2-40B4-BE49-F238E27FC236}">
                <a16:creationId xmlns:a16="http://schemas.microsoft.com/office/drawing/2014/main" id="{EF96E4D9-B7C1-7C0E-5525-26A7B5F7CA7F}"/>
              </a:ext>
            </a:extLst>
          </p:cNvPr>
          <p:cNvSpPr txBox="1">
            <a:spLocks noChangeArrowheads="1"/>
          </p:cNvSpPr>
          <p:nvPr/>
        </p:nvSpPr>
        <p:spPr bwMode="auto">
          <a:xfrm>
            <a:off x="8839200" y="2514601"/>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Verdana" panose="020B0604030504040204" pitchFamily="34" charset="0"/>
                <a:cs typeface="Arial" panose="020B0604020202020204" pitchFamily="34" charset="0"/>
              </a:defRPr>
            </a:lvl1pPr>
            <a:lvl2pPr marL="742950" indent="-285750" eaLnBrk="0" hangingPunct="0">
              <a:defRPr>
                <a:solidFill>
                  <a:schemeClr val="bg1"/>
                </a:solidFill>
                <a:latin typeface="Verdana" panose="020B0604030504040204" pitchFamily="34" charset="0"/>
                <a:cs typeface="Arial" panose="020B0604020202020204" pitchFamily="34" charset="0"/>
              </a:defRPr>
            </a:lvl2pPr>
            <a:lvl3pPr marL="1143000" indent="-228600" eaLnBrk="0" hangingPunct="0">
              <a:defRPr>
                <a:solidFill>
                  <a:schemeClr val="bg1"/>
                </a:solidFill>
                <a:latin typeface="Verdana" panose="020B0604030504040204" pitchFamily="34" charset="0"/>
                <a:cs typeface="Arial" panose="020B0604020202020204" pitchFamily="34" charset="0"/>
              </a:defRPr>
            </a:lvl3pPr>
            <a:lvl4pPr marL="1600200" indent="-228600" eaLnBrk="0" hangingPunct="0">
              <a:defRPr>
                <a:solidFill>
                  <a:schemeClr val="bg1"/>
                </a:solidFill>
                <a:latin typeface="Verdana" panose="020B0604030504040204" pitchFamily="34" charset="0"/>
                <a:cs typeface="Arial" panose="020B0604020202020204" pitchFamily="34" charset="0"/>
              </a:defRPr>
            </a:lvl4pPr>
            <a:lvl5pPr marL="2057400" indent="-228600" eaLnBrk="0" hangingPunct="0">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Project Operation</a:t>
            </a:r>
            <a:endParaRPr lang="en-US" sz="2400" dirty="0">
              <a:solidFill>
                <a:srgbClr val="FFC000"/>
              </a:solidFill>
              <a:latin typeface="Arial" panose="020B0604020202020204" pitchFamily="34" charset="0"/>
              <a:cs typeface="Arial" panose="020B0604020202020204" pitchFamily="34" charset="0"/>
            </a:endParaRPr>
          </a:p>
        </p:txBody>
      </p:sp>
      <p:sp>
        <p:nvSpPr>
          <p:cNvPr id="4" name="Text Box 2">
            <a:extLst>
              <a:ext uri="{FF2B5EF4-FFF2-40B4-BE49-F238E27FC236}">
                <a16:creationId xmlns:a16="http://schemas.microsoft.com/office/drawing/2014/main" id="{F8104FB4-A0FD-B3EC-A70F-B5378C6B2649}"/>
              </a:ext>
            </a:extLst>
          </p:cNvPr>
          <p:cNvSpPr txBox="1">
            <a:spLocks noChangeArrowheads="1"/>
          </p:cNvSpPr>
          <p:nvPr/>
        </p:nvSpPr>
        <p:spPr bwMode="auto">
          <a:xfrm>
            <a:off x="0" y="812183"/>
            <a:ext cx="12192000" cy="3230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400"/>
              </a:spcBef>
              <a:buClr>
                <a:srgbClr val="EEC85E"/>
              </a:buClr>
              <a:buSzPct val="70000"/>
            </a:pPr>
            <a:r>
              <a:rPr lang="en-US" altLang="en-US" dirty="0">
                <a:solidFill>
                  <a:srgbClr val="EAEAEA"/>
                </a:solidFill>
                <a:latin typeface="+mn-lt"/>
              </a:rPr>
              <a:t>Unary operation</a:t>
            </a:r>
          </a:p>
          <a:p>
            <a:pPr eaLnBrk="1" hangingPunct="1">
              <a:spcBef>
                <a:spcPts val="400"/>
              </a:spcBef>
              <a:buClr>
                <a:srgbClr val="EEC85E"/>
              </a:buClr>
              <a:buSzPct val="70000"/>
            </a:pPr>
            <a:endParaRPr lang="en-US" altLang="en-US" b="1" dirty="0">
              <a:solidFill>
                <a:srgbClr val="EAEAEA"/>
              </a:solidFill>
              <a:latin typeface="+mn-lt"/>
            </a:endParaRPr>
          </a:p>
          <a:p>
            <a:pPr eaLnBrk="1" hangingPunct="1">
              <a:spcBef>
                <a:spcPts val="400"/>
              </a:spcBef>
              <a:buClr>
                <a:srgbClr val="EEC85E"/>
              </a:buClr>
              <a:buSzPct val="70000"/>
            </a:pPr>
            <a:r>
              <a:rPr lang="en-US" altLang="en-US" dirty="0">
                <a:solidFill>
                  <a:srgbClr val="EAEAEA"/>
                </a:solidFill>
                <a:latin typeface="+mn-lt"/>
              </a:rPr>
              <a:t>returns arguments in relation without all attributes</a:t>
            </a:r>
          </a:p>
          <a:p>
            <a:pPr eaLnBrk="1" hangingPunct="1">
              <a:spcBef>
                <a:spcPts val="400"/>
              </a:spcBef>
              <a:buClr>
                <a:srgbClr val="EEC85E"/>
              </a:buClr>
              <a:buSzPct val="70000"/>
            </a:pPr>
            <a:endParaRPr lang="en-US" altLang="en-US" dirty="0">
              <a:solidFill>
                <a:srgbClr val="EAEAEA"/>
              </a:solidFill>
              <a:latin typeface="+mn-lt"/>
            </a:endParaRPr>
          </a:p>
          <a:p>
            <a:pPr eaLnBrk="1" hangingPunct="1">
              <a:spcBef>
                <a:spcPts val="400"/>
              </a:spcBef>
              <a:buClr>
                <a:srgbClr val="EEC85E"/>
              </a:buClr>
              <a:buSzPct val="70000"/>
            </a:pPr>
            <a:r>
              <a:rPr lang="en-US" altLang="en-US" dirty="0">
                <a:solidFill>
                  <a:srgbClr val="EAEAEA"/>
                </a:solidFill>
                <a:latin typeface="+mn-lt"/>
              </a:rPr>
              <a:t>duplicates are removed</a:t>
            </a:r>
          </a:p>
          <a:p>
            <a:pPr eaLnBrk="1" hangingPunct="1">
              <a:spcBef>
                <a:spcPts val="400"/>
              </a:spcBef>
              <a:buClr>
                <a:srgbClr val="EEC85E"/>
              </a:buClr>
              <a:buSzPct val="70000"/>
            </a:pPr>
            <a:endParaRPr lang="en-US" altLang="en-US" dirty="0">
              <a:solidFill>
                <a:srgbClr val="EAEAEA"/>
              </a:solidFill>
            </a:endParaRPr>
          </a:p>
          <a:p>
            <a:pPr eaLnBrk="1" hangingPunct="1">
              <a:spcBef>
                <a:spcPts val="400"/>
              </a:spcBef>
              <a:buClr>
                <a:srgbClr val="EEC85E"/>
              </a:buClr>
              <a:buSzPct val="70000"/>
            </a:pPr>
            <a:r>
              <a:rPr lang="en-US" altLang="en-US" dirty="0">
                <a:solidFill>
                  <a:srgbClr val="EAEAEA"/>
                </a:solidFill>
                <a:latin typeface="Symbol" panose="05050102010706020507" pitchFamily="18" charset="2"/>
              </a:rPr>
              <a:t></a:t>
            </a:r>
            <a:r>
              <a:rPr lang="en-US" altLang="en-US" dirty="0">
                <a:solidFill>
                  <a:srgbClr val="EAEAEA"/>
                </a:solidFill>
              </a:rPr>
              <a:t> </a:t>
            </a:r>
            <a:r>
              <a:rPr lang="en-US" altLang="en-US" dirty="0">
                <a:solidFill>
                  <a:srgbClr val="EAEAEA"/>
                </a:solidFill>
                <a:latin typeface="+mn-lt"/>
              </a:rPr>
              <a:t>- represent project operation - pi</a:t>
            </a:r>
          </a:p>
          <a:p>
            <a:pPr eaLnBrk="1" hangingPunct="1">
              <a:spcBef>
                <a:spcPts val="400"/>
              </a:spcBef>
              <a:buClr>
                <a:srgbClr val="EEC85E"/>
              </a:buClr>
              <a:buSzPct val="70000"/>
            </a:pPr>
            <a:r>
              <a:rPr lang="en-US" altLang="en-US" dirty="0">
                <a:solidFill>
                  <a:srgbClr val="EAEAEA"/>
                </a:solidFill>
                <a:latin typeface="Symbol" panose="05050102010706020507" pitchFamily="18" charset="2"/>
              </a:rPr>
              <a:t></a:t>
            </a:r>
            <a:r>
              <a:rPr lang="en-US" altLang="en-US" dirty="0">
                <a:solidFill>
                  <a:srgbClr val="EAEAEA"/>
                </a:solidFill>
              </a:rPr>
              <a:t> </a:t>
            </a:r>
            <a:r>
              <a:rPr lang="en-US" altLang="en-US" dirty="0">
                <a:solidFill>
                  <a:srgbClr val="EAEAEA"/>
                </a:solidFill>
                <a:latin typeface="+mn-lt"/>
              </a:rPr>
              <a:t>&lt;attribute list&gt; (R)</a:t>
            </a:r>
            <a:br>
              <a:rPr lang="en-US" altLang="en-US" dirty="0">
                <a:solidFill>
                  <a:srgbClr val="EAEAEA"/>
                </a:solidFill>
              </a:rPr>
            </a:br>
            <a:endParaRPr lang="en-US" altLang="en-US" dirty="0">
              <a:solidFill>
                <a:srgbClr val="EAEAEA"/>
              </a:solidFill>
            </a:endParaRPr>
          </a:p>
          <a:p>
            <a:pPr eaLnBrk="1" hangingPunct="1">
              <a:spcBef>
                <a:spcPts val="400"/>
              </a:spcBef>
              <a:buClr>
                <a:srgbClr val="EEC85E"/>
              </a:buClr>
              <a:buSzPct val="70000"/>
            </a:pP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dirty="0">
                <a:solidFill>
                  <a:srgbClr val="EAEAEA"/>
                </a:solidFill>
                <a:latin typeface="Courier New" panose="02070309020205020404" pitchFamily="49" charset="0"/>
                <a:cs typeface="Courier New" panose="02070309020205020404" pitchFamily="49" charset="0"/>
              </a:rPr>
              <a:t>website, category(Websites)</a:t>
            </a:r>
            <a:r>
              <a:rPr lang="ar-SA" altLang="en-US" dirty="0">
                <a:solidFill>
                  <a:srgbClr val="EAEAEA"/>
                </a:solidFill>
                <a:latin typeface="Courier New" panose="02070309020205020404" pitchFamily="49" charset="0"/>
                <a:cs typeface="Courier New" panose="02070309020205020404" pitchFamily="49" charset="0"/>
              </a:rPr>
              <a:t>‏</a:t>
            </a:r>
            <a:endParaRPr lang="en-US" altLang="en-US" dirty="0">
              <a:solidFill>
                <a:srgbClr val="EAEAEA"/>
              </a:solidFill>
              <a:latin typeface="Courier New" panose="02070309020205020404" pitchFamily="49" charset="0"/>
              <a:cs typeface="Courier New" panose="02070309020205020404" pitchFamily="49" charset="0"/>
            </a:endParaRPr>
          </a:p>
        </p:txBody>
      </p:sp>
      <p:graphicFrame>
        <p:nvGraphicFramePr>
          <p:cNvPr id="3" name="Table 2">
            <a:extLst>
              <a:ext uri="{FF2B5EF4-FFF2-40B4-BE49-F238E27FC236}">
                <a16:creationId xmlns:a16="http://schemas.microsoft.com/office/drawing/2014/main" id="{61490FBB-C9BA-482A-1C62-E06E9758AC15}"/>
              </a:ext>
            </a:extLst>
          </p:cNvPr>
          <p:cNvGraphicFramePr>
            <a:graphicFrameLocks noGrp="1"/>
          </p:cNvGraphicFramePr>
          <p:nvPr>
            <p:extLst>
              <p:ext uri="{D42A27DB-BD31-4B8C-83A1-F6EECF244321}">
                <p14:modId xmlns:p14="http://schemas.microsoft.com/office/powerpoint/2010/main" val="1513515022"/>
              </p:ext>
            </p:extLst>
          </p:nvPr>
        </p:nvGraphicFramePr>
        <p:xfrm>
          <a:off x="7757731" y="3891280"/>
          <a:ext cx="4434269" cy="2966720"/>
        </p:xfrm>
        <a:graphic>
          <a:graphicData uri="http://schemas.openxmlformats.org/drawingml/2006/table">
            <a:tbl>
              <a:tblPr firstRow="1" bandRow="1">
                <a:tableStyleId>{93296810-A885-4BE3-A3E7-6D5BEEA58F35}</a:tableStyleId>
              </a:tblPr>
              <a:tblGrid>
                <a:gridCol w="2973388">
                  <a:extLst>
                    <a:ext uri="{9D8B030D-6E8A-4147-A177-3AD203B41FA5}">
                      <a16:colId xmlns:a16="http://schemas.microsoft.com/office/drawing/2014/main" val="3686988871"/>
                    </a:ext>
                  </a:extLst>
                </a:gridCol>
                <a:gridCol w="1460881">
                  <a:extLst>
                    <a:ext uri="{9D8B030D-6E8A-4147-A177-3AD203B41FA5}">
                      <a16:colId xmlns:a16="http://schemas.microsoft.com/office/drawing/2014/main" val="2691830459"/>
                    </a:ext>
                  </a:extLst>
                </a:gridCol>
              </a:tblGrid>
              <a:tr h="370840">
                <a:tc gridSpan="2">
                  <a:txBody>
                    <a:bodyPr/>
                    <a:lstStyle/>
                    <a:p>
                      <a:pPr algn="ctr"/>
                      <a:r>
                        <a:rPr 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dirty="0">
                          <a:latin typeface="Courier New" panose="02070309020205020404" pitchFamily="49" charset="0"/>
                          <a:cs typeface="Courier New" panose="02070309020205020404" pitchFamily="49" charset="0"/>
                        </a:rPr>
                        <a:t>website, category(Websites)‏</a:t>
                      </a:r>
                    </a:p>
                  </a:txBody>
                  <a:tcPr/>
                </a:tc>
                <a:tc hMerge="1">
                  <a:txBody>
                    <a:bodyPr/>
                    <a:lstStyle/>
                    <a:p>
                      <a:endParaRPr lang="en-US" dirty="0"/>
                    </a:p>
                  </a:txBody>
                  <a:tcPr/>
                </a:tc>
                <a:extLst>
                  <a:ext uri="{0D108BD9-81ED-4DB2-BD59-A6C34878D82A}">
                    <a16:rowId xmlns:a16="http://schemas.microsoft.com/office/drawing/2014/main" val="1789845831"/>
                  </a:ext>
                </a:extLst>
              </a:tr>
              <a:tr h="370840">
                <a:tc>
                  <a:txBody>
                    <a:bodyPr/>
                    <a:lstStyle/>
                    <a:p>
                      <a:r>
                        <a:rPr lang="en-US" b="1" dirty="0"/>
                        <a:t>website</a:t>
                      </a:r>
                    </a:p>
                  </a:txBody>
                  <a:tcPr/>
                </a:tc>
                <a:tc>
                  <a:txBody>
                    <a:bodyPr/>
                    <a:lstStyle/>
                    <a:p>
                      <a:r>
                        <a:rPr lang="en-US" b="1" dirty="0"/>
                        <a:t>category</a:t>
                      </a:r>
                    </a:p>
                  </a:txBody>
                  <a:tcPr/>
                </a:tc>
                <a:extLst>
                  <a:ext uri="{0D108BD9-81ED-4DB2-BD59-A6C34878D82A}">
                    <a16:rowId xmlns:a16="http://schemas.microsoft.com/office/drawing/2014/main" val="1423851555"/>
                  </a:ext>
                </a:extLst>
              </a:tr>
              <a:tr h="370840">
                <a:tc>
                  <a:txBody>
                    <a:bodyPr/>
                    <a:lstStyle/>
                    <a:p>
                      <a:r>
                        <a:rPr lang="en-US" dirty="0"/>
                        <a:t>www.zojjed.com</a:t>
                      </a:r>
                    </a:p>
                  </a:txBody>
                  <a:tcPr/>
                </a:tc>
                <a:tc>
                  <a:txBody>
                    <a:bodyPr/>
                    <a:lstStyle/>
                    <a:p>
                      <a:r>
                        <a:rPr lang="en-US" dirty="0"/>
                        <a:t>Fiction</a:t>
                      </a:r>
                    </a:p>
                  </a:txBody>
                  <a:tcPr/>
                </a:tc>
                <a:extLst>
                  <a:ext uri="{0D108BD9-81ED-4DB2-BD59-A6C34878D82A}">
                    <a16:rowId xmlns:a16="http://schemas.microsoft.com/office/drawing/2014/main" val="3713922756"/>
                  </a:ext>
                </a:extLst>
              </a:tr>
              <a:tr h="370840">
                <a:tc>
                  <a:txBody>
                    <a:bodyPr/>
                    <a:lstStyle/>
                    <a:p>
                      <a:r>
                        <a:rPr lang="en-US" dirty="0"/>
                        <a:t>www.racewalk.com</a:t>
                      </a:r>
                    </a:p>
                  </a:txBody>
                  <a:tcPr/>
                </a:tc>
                <a:tc>
                  <a:txBody>
                    <a:bodyPr/>
                    <a:lstStyle/>
                    <a:p>
                      <a:r>
                        <a:rPr lang="en-US" dirty="0"/>
                        <a:t>Health</a:t>
                      </a:r>
                    </a:p>
                  </a:txBody>
                  <a:tcPr/>
                </a:tc>
                <a:extLst>
                  <a:ext uri="{0D108BD9-81ED-4DB2-BD59-A6C34878D82A}">
                    <a16:rowId xmlns:a16="http://schemas.microsoft.com/office/drawing/2014/main" val="594578732"/>
                  </a:ext>
                </a:extLst>
              </a:tr>
              <a:tr h="370840">
                <a:tc>
                  <a:txBody>
                    <a:bodyPr/>
                    <a:lstStyle/>
                    <a:p>
                      <a:r>
                        <a:rPr lang="en-US" dirty="0"/>
                        <a:t>www.greattreks.com</a:t>
                      </a:r>
                    </a:p>
                  </a:txBody>
                  <a:tcPr/>
                </a:tc>
                <a:tc>
                  <a:txBody>
                    <a:bodyPr/>
                    <a:lstStyle/>
                    <a:p>
                      <a:r>
                        <a:rPr lang="en-US" dirty="0"/>
                        <a:t>Travel</a:t>
                      </a:r>
                    </a:p>
                  </a:txBody>
                  <a:tcPr/>
                </a:tc>
                <a:extLst>
                  <a:ext uri="{0D108BD9-81ED-4DB2-BD59-A6C34878D82A}">
                    <a16:rowId xmlns:a16="http://schemas.microsoft.com/office/drawing/2014/main" val="3336783192"/>
                  </a:ext>
                </a:extLst>
              </a:tr>
              <a:tr h="370840">
                <a:tc>
                  <a:txBody>
                    <a:bodyPr/>
                    <a:lstStyle/>
                    <a:p>
                      <a:r>
                        <a:rPr lang="en-US" dirty="0"/>
                        <a:t>www.twofeetgallery.com</a:t>
                      </a:r>
                    </a:p>
                  </a:txBody>
                  <a:tcPr/>
                </a:tc>
                <a:tc>
                  <a:txBody>
                    <a:bodyPr/>
                    <a:lstStyle/>
                    <a:p>
                      <a:r>
                        <a:rPr lang="en-US" dirty="0"/>
                        <a:t>Photographs</a:t>
                      </a:r>
                    </a:p>
                  </a:txBody>
                  <a:tcPr/>
                </a:tc>
                <a:extLst>
                  <a:ext uri="{0D108BD9-81ED-4DB2-BD59-A6C34878D82A}">
                    <a16:rowId xmlns:a16="http://schemas.microsoft.com/office/drawing/2014/main" val="1760932954"/>
                  </a:ext>
                </a:extLst>
              </a:tr>
              <a:tr h="370840">
                <a:tc>
                  <a:txBody>
                    <a:bodyPr/>
                    <a:lstStyle/>
                    <a:p>
                      <a:r>
                        <a:rPr lang="en-US" dirty="0"/>
                        <a:t>www.walkinghealthy.com</a:t>
                      </a:r>
                    </a:p>
                  </a:txBody>
                  <a:tcPr/>
                </a:tc>
                <a:tc>
                  <a:txBody>
                    <a:bodyPr/>
                    <a:lstStyle/>
                    <a:p>
                      <a:r>
                        <a:rPr lang="en-US" dirty="0"/>
                        <a:t>Health</a:t>
                      </a:r>
                    </a:p>
                  </a:txBody>
                  <a:tcPr/>
                </a:tc>
                <a:extLst>
                  <a:ext uri="{0D108BD9-81ED-4DB2-BD59-A6C34878D82A}">
                    <a16:rowId xmlns:a16="http://schemas.microsoft.com/office/drawing/2014/main" val="4188679213"/>
                  </a:ext>
                </a:extLst>
              </a:tr>
              <a:tr h="370840">
                <a:tc>
                  <a:txBody>
                    <a:bodyPr/>
                    <a:lstStyle/>
                    <a:p>
                      <a:r>
                        <a:rPr lang="en-US" dirty="0"/>
                        <a:t>www.cs.drexel.edu/~jsalvage</a:t>
                      </a:r>
                    </a:p>
                  </a:txBody>
                  <a:tcPr/>
                </a:tc>
                <a:tc>
                  <a:txBody>
                    <a:bodyPr/>
                    <a:lstStyle/>
                    <a:p>
                      <a:r>
                        <a:rPr lang="en-US" dirty="0"/>
                        <a:t>Education</a:t>
                      </a:r>
                    </a:p>
                  </a:txBody>
                  <a:tcPr/>
                </a:tc>
                <a:extLst>
                  <a:ext uri="{0D108BD9-81ED-4DB2-BD59-A6C34878D82A}">
                    <a16:rowId xmlns:a16="http://schemas.microsoft.com/office/drawing/2014/main" val="687329657"/>
                  </a:ext>
                </a:extLst>
              </a:tr>
            </a:tbl>
          </a:graphicData>
        </a:graphic>
      </p:graphicFrame>
    </p:spTree>
    <p:extLst>
      <p:ext uri="{BB962C8B-B14F-4D97-AF65-F5344CB8AC3E}">
        <p14:creationId xmlns:p14="http://schemas.microsoft.com/office/powerpoint/2010/main" val="300630589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46">
            <a:extLst>
              <a:ext uri="{FF2B5EF4-FFF2-40B4-BE49-F238E27FC236}">
                <a16:creationId xmlns:a16="http://schemas.microsoft.com/office/drawing/2014/main" id="{EF96E4D9-B7C1-7C0E-5525-26A7B5F7CA7F}"/>
              </a:ext>
            </a:extLst>
          </p:cNvPr>
          <p:cNvSpPr txBox="1">
            <a:spLocks noChangeArrowheads="1"/>
          </p:cNvSpPr>
          <p:nvPr/>
        </p:nvSpPr>
        <p:spPr bwMode="auto">
          <a:xfrm>
            <a:off x="8839200" y="2514601"/>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Verdana" panose="020B0604030504040204" pitchFamily="34" charset="0"/>
                <a:cs typeface="Arial" panose="020B0604020202020204" pitchFamily="34" charset="0"/>
              </a:defRPr>
            </a:lvl1pPr>
            <a:lvl2pPr marL="742950" indent="-285750" eaLnBrk="0" hangingPunct="0">
              <a:defRPr>
                <a:solidFill>
                  <a:schemeClr val="bg1"/>
                </a:solidFill>
                <a:latin typeface="Verdana" panose="020B0604030504040204" pitchFamily="34" charset="0"/>
                <a:cs typeface="Arial" panose="020B0604020202020204" pitchFamily="34" charset="0"/>
              </a:defRPr>
            </a:lvl2pPr>
            <a:lvl3pPr marL="1143000" indent="-228600" eaLnBrk="0" hangingPunct="0">
              <a:defRPr>
                <a:solidFill>
                  <a:schemeClr val="bg1"/>
                </a:solidFill>
                <a:latin typeface="Verdana" panose="020B0604030504040204" pitchFamily="34" charset="0"/>
                <a:cs typeface="Arial" panose="020B0604020202020204" pitchFamily="34" charset="0"/>
              </a:defRPr>
            </a:lvl3pPr>
            <a:lvl4pPr marL="1600200" indent="-228600" eaLnBrk="0" hangingPunct="0">
              <a:defRPr>
                <a:solidFill>
                  <a:schemeClr val="bg1"/>
                </a:solidFill>
                <a:latin typeface="Verdana" panose="020B0604030504040204" pitchFamily="34" charset="0"/>
                <a:cs typeface="Arial" panose="020B0604020202020204" pitchFamily="34" charset="0"/>
              </a:defRPr>
            </a:lvl4pPr>
            <a:lvl5pPr marL="2057400" indent="-228600" eaLnBrk="0" hangingPunct="0">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Composition of Relational Operations</a:t>
            </a:r>
          </a:p>
        </p:txBody>
      </p:sp>
      <p:sp>
        <p:nvSpPr>
          <p:cNvPr id="4" name="Text Box 2">
            <a:extLst>
              <a:ext uri="{FF2B5EF4-FFF2-40B4-BE49-F238E27FC236}">
                <a16:creationId xmlns:a16="http://schemas.microsoft.com/office/drawing/2014/main" id="{F8104FB4-A0FD-B3EC-A70F-B5378C6B2649}"/>
              </a:ext>
            </a:extLst>
          </p:cNvPr>
          <p:cNvSpPr txBox="1">
            <a:spLocks noChangeArrowheads="1"/>
          </p:cNvSpPr>
          <p:nvPr/>
        </p:nvSpPr>
        <p:spPr bwMode="auto">
          <a:xfrm>
            <a:off x="0" y="812182"/>
            <a:ext cx="12192000" cy="5136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400"/>
              </a:spcBef>
              <a:buClr>
                <a:srgbClr val="EEC85E"/>
              </a:buClr>
              <a:buSzPct val="70000"/>
            </a:pPr>
            <a:r>
              <a:rPr lang="en-US" altLang="en-US" dirty="0">
                <a:solidFill>
                  <a:srgbClr val="EAEAEA"/>
                </a:solidFill>
                <a:latin typeface="+mn-lt"/>
              </a:rPr>
              <a:t>Often, we need to combine operations. We might wish to select a set of tuples and limit the relation returned to a few attributes.</a:t>
            </a:r>
          </a:p>
          <a:p>
            <a:pPr eaLnBrk="1" hangingPunct="1">
              <a:spcBef>
                <a:spcPts val="400"/>
              </a:spcBef>
              <a:buClr>
                <a:srgbClr val="EEC85E"/>
              </a:buClr>
              <a:buSzPct val="70000"/>
            </a:pPr>
            <a:endParaRPr lang="en-US" altLang="en-US" dirty="0">
              <a:solidFill>
                <a:srgbClr val="EAEAEA"/>
              </a:solidFill>
              <a:latin typeface="+mn-lt"/>
            </a:endParaRPr>
          </a:p>
          <a:p>
            <a:pPr eaLnBrk="1" hangingPunct="1">
              <a:spcBef>
                <a:spcPts val="400"/>
              </a:spcBef>
              <a:buClr>
                <a:srgbClr val="EEC85E"/>
              </a:buClr>
              <a:buSzPct val="70000"/>
            </a:pPr>
            <a:r>
              <a:rPr lang="en-US" altLang="en-US" dirty="0">
                <a:solidFill>
                  <a:srgbClr val="EAEAEA"/>
                </a:solidFill>
                <a:latin typeface="+mn-lt"/>
              </a:rPr>
              <a:t>What if we want to find out only the websites that have had greater than 1000 hits in a given day?</a:t>
            </a:r>
          </a:p>
          <a:p>
            <a:pPr eaLnBrk="1" hangingPunct="1">
              <a:spcBef>
                <a:spcPts val="400"/>
              </a:spcBef>
              <a:buClr>
                <a:srgbClr val="EEC85E"/>
              </a:buClr>
              <a:buSzPct val="70000"/>
            </a:pPr>
            <a:endParaRPr lang="en-US" altLang="en-US" dirty="0">
              <a:solidFill>
                <a:srgbClr val="EAEAEA"/>
              </a:solidFill>
              <a:latin typeface="+mn-lt"/>
            </a:endParaRPr>
          </a:p>
          <a:p>
            <a:pPr eaLnBrk="1" hangingPunct="1">
              <a:spcBef>
                <a:spcPts val="400"/>
              </a:spcBef>
              <a:buClr>
                <a:srgbClr val="EEC85E"/>
              </a:buClr>
              <a:buSzPct val="70000"/>
            </a:pPr>
            <a:r>
              <a:rPr lang="en-US" altLang="en-US" dirty="0">
                <a:solidFill>
                  <a:srgbClr val="EAEAEA"/>
                </a:solidFill>
                <a:latin typeface="+mn-lt"/>
              </a:rPr>
              <a:t>First, we must find out what tuples have hit counts greater than 1000. </a:t>
            </a:r>
          </a:p>
          <a:p>
            <a:pPr eaLnBrk="1" hangingPunct="1">
              <a:spcBef>
                <a:spcPts val="400"/>
              </a:spcBef>
              <a:buClr>
                <a:srgbClr val="EEC85E"/>
              </a:buClr>
              <a:buSzPct val="70000"/>
            </a:pPr>
            <a:r>
              <a:rPr lang="en-US" altLang="en-US" dirty="0">
                <a:solidFill>
                  <a:srgbClr val="EAEAEA"/>
                </a:solidFill>
                <a:latin typeface="+mn-lt"/>
              </a:rPr>
              <a:t>We can accomplish this with the following relational query:</a:t>
            </a:r>
          </a:p>
          <a:p>
            <a:pPr eaLnBrk="1" hangingPunct="1">
              <a:spcBef>
                <a:spcPts val="400"/>
              </a:spcBef>
              <a:buClr>
                <a:srgbClr val="EEC85E"/>
              </a:buClr>
              <a:buSzPct val="70000"/>
            </a:pPr>
            <a:endParaRPr lang="en-US" altLang="en-US" dirty="0">
              <a:solidFill>
                <a:srgbClr val="EAEAEA"/>
              </a:solidFill>
            </a:endParaRPr>
          </a:p>
          <a:p>
            <a:pPr eaLnBrk="1" hangingPunct="1">
              <a:spcBef>
                <a:spcPts val="400"/>
              </a:spcBef>
              <a:buClr>
                <a:srgbClr val="EEC85E"/>
              </a:buClr>
              <a:buSzPct val="70000"/>
            </a:pPr>
            <a:r>
              <a:rPr lang="en-US" altLang="en-US" sz="1200" dirty="0">
                <a:solidFill>
                  <a:srgbClr val="EAEAEA"/>
                </a:solidFill>
              </a:rPr>
              <a:t>	</a:t>
            </a: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baseline="-50000" dirty="0">
                <a:solidFill>
                  <a:srgbClr val="EAEAEA"/>
                </a:solidFill>
                <a:latin typeface="Courier New" panose="02070309020205020404" pitchFamily="49" charset="0"/>
                <a:cs typeface="Courier New" panose="02070309020205020404" pitchFamily="49" charset="0"/>
              </a:rPr>
              <a:t>hit-count&gt;1000 </a:t>
            </a:r>
            <a:r>
              <a:rPr lang="en-US" altLang="en-US" sz="1200" dirty="0">
                <a:solidFill>
                  <a:srgbClr val="EAEAEA"/>
                </a:solidFill>
                <a:latin typeface="Courier New" panose="02070309020205020404" pitchFamily="49" charset="0"/>
                <a:cs typeface="Courier New" panose="02070309020205020404" pitchFamily="49" charset="0"/>
              </a:rPr>
              <a:t>(Hit-counts)</a:t>
            </a:r>
            <a:r>
              <a:rPr lang="ar-SA" altLang="en-US" sz="1200" dirty="0">
                <a:solidFill>
                  <a:srgbClr val="EAEAEA"/>
                </a:solidFill>
                <a:latin typeface="Courier New" panose="02070309020205020404" pitchFamily="49" charset="0"/>
                <a:cs typeface="Courier New" panose="02070309020205020404" pitchFamily="49" charset="0"/>
              </a:rPr>
              <a:t>‏</a:t>
            </a:r>
            <a:endParaRPr lang="en-US" altLang="en-US" sz="1200" dirty="0">
              <a:solidFill>
                <a:srgbClr val="EAEAEA"/>
              </a:solidFill>
              <a:latin typeface="Courier New" panose="02070309020205020404" pitchFamily="49" charset="0"/>
              <a:cs typeface="Courier New" panose="02070309020205020404" pitchFamily="49" charset="0"/>
            </a:endParaRPr>
          </a:p>
          <a:p>
            <a:pPr eaLnBrk="1" hangingPunct="1">
              <a:spcBef>
                <a:spcPts val="400"/>
              </a:spcBef>
              <a:buClr>
                <a:srgbClr val="EEC85E"/>
              </a:buClr>
              <a:buSzPct val="70000"/>
            </a:pPr>
            <a:endParaRPr lang="en-US" altLang="en-US" dirty="0">
              <a:solidFill>
                <a:srgbClr val="EAEAEA"/>
              </a:solidFill>
              <a:latin typeface="+mn-lt"/>
            </a:endParaRPr>
          </a:p>
          <a:p>
            <a:pPr eaLnBrk="1" hangingPunct="1">
              <a:spcBef>
                <a:spcPts val="400"/>
              </a:spcBef>
              <a:buClr>
                <a:srgbClr val="EEC85E"/>
              </a:buClr>
              <a:buSzPct val="70000"/>
            </a:pPr>
            <a:r>
              <a:rPr lang="en-US" altLang="en-US" dirty="0">
                <a:solidFill>
                  <a:srgbClr val="EAEAEA"/>
                </a:solidFill>
                <a:latin typeface="+mn-lt"/>
              </a:rPr>
              <a:t>By using the Project operation we can remove the extra attributes such as hit-count and date and only return the values in the website column.</a:t>
            </a:r>
          </a:p>
          <a:p>
            <a:pPr eaLnBrk="1" hangingPunct="1">
              <a:spcBef>
                <a:spcPts val="400"/>
              </a:spcBef>
              <a:buClr>
                <a:srgbClr val="EEC85E"/>
              </a:buClr>
              <a:buSzPct val="70000"/>
            </a:pPr>
            <a:endParaRPr lang="en-US" altLang="en-US" dirty="0">
              <a:solidFill>
                <a:srgbClr val="EAEAEA"/>
              </a:solidFill>
            </a:endParaRPr>
          </a:p>
          <a:p>
            <a:pPr eaLnBrk="1" hangingPunct="1">
              <a:spcBef>
                <a:spcPts val="400"/>
              </a:spcBef>
              <a:buClr>
                <a:srgbClr val="EEC85E"/>
              </a:buClr>
              <a:buSzPct val="70000"/>
            </a:pP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dirty="0">
                <a:solidFill>
                  <a:srgbClr val="EAEAEA"/>
                </a:solidFill>
                <a:latin typeface="Courier New" panose="02070309020205020404" pitchFamily="49" charset="0"/>
                <a:cs typeface="Courier New" panose="02070309020205020404" pitchFamily="49" charset="0"/>
              </a:rPr>
              <a:t>website(</a:t>
            </a: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baseline="-50000" dirty="0">
                <a:solidFill>
                  <a:srgbClr val="EAEAEA"/>
                </a:solidFill>
                <a:latin typeface="Courier New" panose="02070309020205020404" pitchFamily="49" charset="0"/>
                <a:cs typeface="Courier New" panose="02070309020205020404" pitchFamily="49" charset="0"/>
              </a:rPr>
              <a:t>hit-count&gt;1000 </a:t>
            </a:r>
            <a:r>
              <a:rPr lang="en-US" altLang="en-US" sz="1200" dirty="0">
                <a:solidFill>
                  <a:srgbClr val="EAEAEA"/>
                </a:solidFill>
                <a:latin typeface="Courier New" panose="02070309020205020404" pitchFamily="49" charset="0"/>
                <a:cs typeface="Courier New" panose="02070309020205020404" pitchFamily="49" charset="0"/>
              </a:rPr>
              <a:t>(hit-counts))</a:t>
            </a:r>
            <a:r>
              <a:rPr lang="ar-SA" altLang="en-US" sz="1200" dirty="0">
                <a:solidFill>
                  <a:srgbClr val="EAEAEA"/>
                </a:solidFill>
                <a:latin typeface="Courier New" panose="02070309020205020404" pitchFamily="49" charset="0"/>
                <a:cs typeface="Courier New" panose="02070309020205020404" pitchFamily="49" charset="0"/>
              </a:rPr>
              <a:t>‏</a:t>
            </a:r>
            <a:endParaRPr lang="en-US" altLang="en-US" sz="1200" dirty="0">
              <a:solidFill>
                <a:srgbClr val="EAEAEA"/>
              </a:solidFill>
              <a:latin typeface="Courier New" panose="02070309020205020404" pitchFamily="49" charset="0"/>
              <a:cs typeface="Courier New" panose="02070309020205020404" pitchFamily="49" charset="0"/>
            </a:endParaRPr>
          </a:p>
          <a:p>
            <a:pPr eaLnBrk="1" hangingPunct="1">
              <a:spcBef>
                <a:spcPts val="400"/>
              </a:spcBef>
              <a:buClr>
                <a:srgbClr val="EEC85E"/>
              </a:buClr>
              <a:buSzPct val="70000"/>
            </a:pPr>
            <a:endParaRPr lang="en-US" altLang="en-US" dirty="0">
              <a:solidFill>
                <a:srgbClr val="EAEAEA"/>
              </a:solidFill>
              <a:latin typeface="+mn-lt"/>
            </a:endParaRPr>
          </a:p>
          <a:p>
            <a:pPr eaLnBrk="1" hangingPunct="1">
              <a:spcBef>
                <a:spcPts val="400"/>
              </a:spcBef>
              <a:buClr>
                <a:srgbClr val="EEC85E"/>
              </a:buClr>
              <a:buSzPct val="70000"/>
            </a:pPr>
            <a:r>
              <a:rPr lang="en-US" altLang="en-US" dirty="0">
                <a:solidFill>
                  <a:srgbClr val="EAEAEA"/>
                </a:solidFill>
                <a:latin typeface="+mn-lt"/>
              </a:rPr>
              <a:t>What is the relation that is returned?</a:t>
            </a:r>
          </a:p>
        </p:txBody>
      </p:sp>
    </p:spTree>
    <p:extLst>
      <p:ext uri="{BB962C8B-B14F-4D97-AF65-F5344CB8AC3E}">
        <p14:creationId xmlns:p14="http://schemas.microsoft.com/office/powerpoint/2010/main" val="3628367875"/>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fade">
                                      <p:cBhvr>
                                        <p:cTn id="17" dur="500"/>
                                        <p:tgtEl>
                                          <p:spTgt spid="4">
                                            <p:txEl>
                                              <p:pRg st="5" end="5"/>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7" end="7"/>
                                            </p:txEl>
                                          </p:spTgt>
                                        </p:tgtEl>
                                        <p:attrNameLst>
                                          <p:attrName>style.visibility</p:attrName>
                                        </p:attrNameLst>
                                      </p:cBhvr>
                                      <p:to>
                                        <p:strVal val="visible"/>
                                      </p:to>
                                    </p:set>
                                    <p:animEffect transition="in" filter="fade">
                                      <p:cBhvr>
                                        <p:cTn id="20" dur="500"/>
                                        <p:tgtEl>
                                          <p:spTgt spid="4">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animEffect transition="in" filter="fade">
                                      <p:cBhvr>
                                        <p:cTn id="25" dur="500"/>
                                        <p:tgtEl>
                                          <p:spTgt spid="4">
                                            <p:txEl>
                                              <p:pRg st="9" end="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11" end="11"/>
                                            </p:txEl>
                                          </p:spTgt>
                                        </p:tgtEl>
                                        <p:attrNameLst>
                                          <p:attrName>style.visibility</p:attrName>
                                        </p:attrNameLst>
                                      </p:cBhvr>
                                      <p:to>
                                        <p:strVal val="visible"/>
                                      </p:to>
                                    </p:set>
                                    <p:animEffect transition="in" filter="fade">
                                      <p:cBhvr>
                                        <p:cTn id="28" dur="500"/>
                                        <p:tgtEl>
                                          <p:spTgt spid="4">
                                            <p:txEl>
                                              <p:pRg st="11" end="1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13" end="13"/>
                                            </p:txEl>
                                          </p:spTgt>
                                        </p:tgtEl>
                                        <p:attrNameLst>
                                          <p:attrName>style.visibility</p:attrName>
                                        </p:attrNameLst>
                                      </p:cBhvr>
                                      <p:to>
                                        <p:strVal val="visible"/>
                                      </p:to>
                                    </p:set>
                                    <p:animEffect transition="in" filter="fade">
                                      <p:cBhvr>
                                        <p:cTn id="31"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46">
            <a:extLst>
              <a:ext uri="{FF2B5EF4-FFF2-40B4-BE49-F238E27FC236}">
                <a16:creationId xmlns:a16="http://schemas.microsoft.com/office/drawing/2014/main" id="{EF96E4D9-B7C1-7C0E-5525-26A7B5F7CA7F}"/>
              </a:ext>
            </a:extLst>
          </p:cNvPr>
          <p:cNvSpPr txBox="1">
            <a:spLocks noChangeArrowheads="1"/>
          </p:cNvSpPr>
          <p:nvPr/>
        </p:nvSpPr>
        <p:spPr bwMode="auto">
          <a:xfrm>
            <a:off x="8839200" y="2514601"/>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Verdana" panose="020B0604030504040204" pitchFamily="34" charset="0"/>
                <a:cs typeface="Arial" panose="020B0604020202020204" pitchFamily="34" charset="0"/>
              </a:defRPr>
            </a:lvl1pPr>
            <a:lvl2pPr marL="742950" indent="-285750" eaLnBrk="0" hangingPunct="0">
              <a:defRPr>
                <a:solidFill>
                  <a:schemeClr val="bg1"/>
                </a:solidFill>
                <a:latin typeface="Verdana" panose="020B0604030504040204" pitchFamily="34" charset="0"/>
                <a:cs typeface="Arial" panose="020B0604020202020204" pitchFamily="34" charset="0"/>
              </a:defRPr>
            </a:lvl2pPr>
            <a:lvl3pPr marL="1143000" indent="-228600" eaLnBrk="0" hangingPunct="0">
              <a:defRPr>
                <a:solidFill>
                  <a:schemeClr val="bg1"/>
                </a:solidFill>
                <a:latin typeface="Verdana" panose="020B0604030504040204" pitchFamily="34" charset="0"/>
                <a:cs typeface="Arial" panose="020B0604020202020204" pitchFamily="34" charset="0"/>
              </a:defRPr>
            </a:lvl3pPr>
            <a:lvl4pPr marL="1600200" indent="-228600" eaLnBrk="0" hangingPunct="0">
              <a:defRPr>
                <a:solidFill>
                  <a:schemeClr val="bg1"/>
                </a:solidFill>
                <a:latin typeface="Verdana" panose="020B0604030504040204" pitchFamily="34" charset="0"/>
                <a:cs typeface="Arial" panose="020B0604020202020204" pitchFamily="34" charset="0"/>
              </a:defRPr>
            </a:lvl4pPr>
            <a:lvl5pPr marL="2057400" indent="-228600" eaLnBrk="0" hangingPunct="0">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Composition of Relational Operations</a:t>
            </a:r>
          </a:p>
        </p:txBody>
      </p:sp>
      <p:sp>
        <p:nvSpPr>
          <p:cNvPr id="3" name="Text Box 2">
            <a:extLst>
              <a:ext uri="{FF2B5EF4-FFF2-40B4-BE49-F238E27FC236}">
                <a16:creationId xmlns:a16="http://schemas.microsoft.com/office/drawing/2014/main" id="{5672BAC5-C01F-1F96-FBD1-28243AD17226}"/>
              </a:ext>
            </a:extLst>
          </p:cNvPr>
          <p:cNvSpPr txBox="1">
            <a:spLocks noChangeArrowheads="1"/>
          </p:cNvSpPr>
          <p:nvPr/>
        </p:nvSpPr>
        <p:spPr bwMode="auto">
          <a:xfrm>
            <a:off x="0" y="533401"/>
            <a:ext cx="10668000" cy="215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lnSpc>
                <a:spcPct val="80000"/>
              </a:lnSpc>
              <a:spcBef>
                <a:spcPts val="400"/>
              </a:spcBef>
              <a:buClr>
                <a:srgbClr val="EEC85E"/>
              </a:buClr>
              <a:buSzPct val="70000"/>
            </a:pPr>
            <a:r>
              <a:rPr lang="en-US" altLang="en-US" dirty="0">
                <a:solidFill>
                  <a:srgbClr val="EAEAEA"/>
                </a:solidFill>
                <a:latin typeface="+mn-lt"/>
              </a:rPr>
              <a:t>What if we want to find out only the websites that have had greater than 1000 hits in a single day?</a:t>
            </a:r>
          </a:p>
          <a:p>
            <a:pPr eaLnBrk="1" hangingPunct="1">
              <a:lnSpc>
                <a:spcPct val="80000"/>
              </a:lnSpc>
              <a:spcBef>
                <a:spcPts val="400"/>
              </a:spcBef>
              <a:buClr>
                <a:srgbClr val="EEC85E"/>
              </a:buClr>
              <a:buSzPct val="70000"/>
            </a:pPr>
            <a:endParaRPr lang="en-US" altLang="en-US" sz="1600" dirty="0">
              <a:solidFill>
                <a:srgbClr val="EAEAEA"/>
              </a:solidFill>
            </a:endParaRPr>
          </a:p>
          <a:p>
            <a:pPr eaLnBrk="1" hangingPunct="1">
              <a:lnSpc>
                <a:spcPct val="80000"/>
              </a:lnSpc>
              <a:spcBef>
                <a:spcPts val="400"/>
              </a:spcBef>
              <a:buClr>
                <a:srgbClr val="EEC85E"/>
              </a:buClr>
              <a:buSzPct val="70000"/>
            </a:pP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dirty="0">
                <a:solidFill>
                  <a:srgbClr val="EAEAEA"/>
                </a:solidFill>
                <a:latin typeface="Courier New" panose="02070309020205020404" pitchFamily="49" charset="0"/>
                <a:cs typeface="Courier New" panose="02070309020205020404" pitchFamily="49" charset="0"/>
              </a:rPr>
              <a:t>website(</a:t>
            </a: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baseline="-50000" dirty="0">
                <a:solidFill>
                  <a:srgbClr val="EAEAEA"/>
                </a:solidFill>
                <a:latin typeface="Courier New" panose="02070309020205020404" pitchFamily="49" charset="0"/>
                <a:cs typeface="Courier New" panose="02070309020205020404" pitchFamily="49" charset="0"/>
              </a:rPr>
              <a:t>hit-count&gt;1000 </a:t>
            </a:r>
            <a:r>
              <a:rPr lang="en-US" altLang="en-US" sz="1200" dirty="0">
                <a:solidFill>
                  <a:srgbClr val="EAEAEA"/>
                </a:solidFill>
                <a:latin typeface="Courier New" panose="02070309020205020404" pitchFamily="49" charset="0"/>
                <a:cs typeface="Courier New" panose="02070309020205020404" pitchFamily="49" charset="0"/>
              </a:rPr>
              <a:t>(Hit-counts))</a:t>
            </a:r>
            <a:r>
              <a:rPr lang="ar-SA" altLang="en-US" sz="1200" dirty="0">
                <a:solidFill>
                  <a:srgbClr val="EAEAEA"/>
                </a:solidFill>
                <a:latin typeface="Courier New" panose="02070309020205020404" pitchFamily="49" charset="0"/>
                <a:cs typeface="Courier New" panose="02070309020205020404" pitchFamily="49" charset="0"/>
              </a:rPr>
              <a:t>‏</a:t>
            </a:r>
            <a:endParaRPr lang="en-US" altLang="en-US" sz="1200" dirty="0">
              <a:solidFill>
                <a:srgbClr val="EAEAEA"/>
              </a:solidFill>
              <a:latin typeface="Courier New" panose="02070309020205020404" pitchFamily="49" charset="0"/>
              <a:cs typeface="Courier New" panose="02070309020205020404" pitchFamily="49" charset="0"/>
            </a:endParaRPr>
          </a:p>
          <a:p>
            <a:pPr eaLnBrk="1" hangingPunct="1">
              <a:lnSpc>
                <a:spcPct val="80000"/>
              </a:lnSpc>
              <a:spcBef>
                <a:spcPts val="400"/>
              </a:spcBef>
              <a:buClr>
                <a:srgbClr val="EEC85E"/>
              </a:buClr>
              <a:buSzPct val="70000"/>
            </a:pPr>
            <a:endParaRPr lang="en-US" altLang="en-US" sz="1600" dirty="0">
              <a:solidFill>
                <a:srgbClr val="EAEAEA"/>
              </a:solidFill>
            </a:endParaRPr>
          </a:p>
          <a:p>
            <a:pPr eaLnBrk="1" hangingPunct="1">
              <a:lnSpc>
                <a:spcPct val="80000"/>
              </a:lnSpc>
              <a:spcBef>
                <a:spcPts val="400"/>
              </a:spcBef>
              <a:buClr>
                <a:srgbClr val="EEC85E"/>
              </a:buClr>
              <a:buSzPct val="70000"/>
            </a:pPr>
            <a:endParaRPr lang="en-US" altLang="en-US" sz="1600" dirty="0">
              <a:solidFill>
                <a:srgbClr val="EAEAEA"/>
              </a:solidFill>
            </a:endParaRPr>
          </a:p>
          <a:p>
            <a:pPr eaLnBrk="1" hangingPunct="1">
              <a:lnSpc>
                <a:spcPct val="80000"/>
              </a:lnSpc>
              <a:spcBef>
                <a:spcPts val="400"/>
              </a:spcBef>
              <a:buClr>
                <a:srgbClr val="EEC85E"/>
              </a:buClr>
              <a:buSzPct val="70000"/>
            </a:pPr>
            <a:endParaRPr lang="en-US" altLang="en-US" sz="1600" dirty="0">
              <a:solidFill>
                <a:srgbClr val="EAEAEA"/>
              </a:solidFill>
            </a:endParaRPr>
          </a:p>
        </p:txBody>
      </p:sp>
      <p:graphicFrame>
        <p:nvGraphicFramePr>
          <p:cNvPr id="16" name="Table 15">
            <a:extLst>
              <a:ext uri="{FF2B5EF4-FFF2-40B4-BE49-F238E27FC236}">
                <a16:creationId xmlns:a16="http://schemas.microsoft.com/office/drawing/2014/main" id="{734949C9-F93A-6A2B-4CD4-681E3DFD25AB}"/>
              </a:ext>
            </a:extLst>
          </p:cNvPr>
          <p:cNvGraphicFramePr>
            <a:graphicFrameLocks noGrp="1"/>
          </p:cNvGraphicFramePr>
          <p:nvPr>
            <p:extLst>
              <p:ext uri="{D42A27DB-BD31-4B8C-83A1-F6EECF244321}">
                <p14:modId xmlns:p14="http://schemas.microsoft.com/office/powerpoint/2010/main" val="1053625956"/>
              </p:ext>
            </p:extLst>
          </p:nvPr>
        </p:nvGraphicFramePr>
        <p:xfrm>
          <a:off x="6736714" y="2778760"/>
          <a:ext cx="5455286" cy="4079240"/>
        </p:xfrm>
        <a:graphic>
          <a:graphicData uri="http://schemas.openxmlformats.org/drawingml/2006/table">
            <a:tbl>
              <a:tblPr firstRow="1" bandRow="1">
                <a:tableStyleId>{93296810-A885-4BE3-A3E7-6D5BEEA58F35}</a:tableStyleId>
              </a:tblPr>
              <a:tblGrid>
                <a:gridCol w="2973388">
                  <a:extLst>
                    <a:ext uri="{9D8B030D-6E8A-4147-A177-3AD203B41FA5}">
                      <a16:colId xmlns:a16="http://schemas.microsoft.com/office/drawing/2014/main" val="3686988871"/>
                    </a:ext>
                  </a:extLst>
                </a:gridCol>
                <a:gridCol w="1259205">
                  <a:extLst>
                    <a:ext uri="{9D8B030D-6E8A-4147-A177-3AD203B41FA5}">
                      <a16:colId xmlns:a16="http://schemas.microsoft.com/office/drawing/2014/main" val="3174458492"/>
                    </a:ext>
                  </a:extLst>
                </a:gridCol>
                <a:gridCol w="1222693">
                  <a:extLst>
                    <a:ext uri="{9D8B030D-6E8A-4147-A177-3AD203B41FA5}">
                      <a16:colId xmlns:a16="http://schemas.microsoft.com/office/drawing/2014/main" val="3711171146"/>
                    </a:ext>
                  </a:extLst>
                </a:gridCol>
              </a:tblGrid>
              <a:tr h="370840">
                <a:tc gridSpan="3">
                  <a:txBody>
                    <a:bodyPr/>
                    <a:lstStyle/>
                    <a:p>
                      <a:pPr algn="ctr"/>
                      <a:r>
                        <a:rPr lang="en-US" dirty="0"/>
                        <a:t>Hit-counts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228540418"/>
                  </a:ext>
                </a:extLst>
              </a:tr>
              <a:tr h="370840">
                <a:tc>
                  <a:txBody>
                    <a:bodyPr/>
                    <a:lstStyle/>
                    <a:p>
                      <a:r>
                        <a:rPr lang="en-US" b="1" dirty="0"/>
                        <a:t>website</a:t>
                      </a:r>
                    </a:p>
                  </a:txBody>
                  <a:tcPr/>
                </a:tc>
                <a:tc>
                  <a:txBody>
                    <a:bodyPr/>
                    <a:lstStyle/>
                    <a:p>
                      <a:r>
                        <a:rPr lang="en-US" b="1" dirty="0"/>
                        <a:t>date</a:t>
                      </a:r>
                    </a:p>
                  </a:txBody>
                  <a:tcPr/>
                </a:tc>
                <a:tc>
                  <a:txBody>
                    <a:bodyPr/>
                    <a:lstStyle/>
                    <a:p>
                      <a:r>
                        <a:rPr lang="en-US" b="1" dirty="0"/>
                        <a:t>hit-count</a:t>
                      </a:r>
                    </a:p>
                  </a:txBody>
                  <a:tcPr/>
                </a:tc>
                <a:extLst>
                  <a:ext uri="{0D108BD9-81ED-4DB2-BD59-A6C34878D82A}">
                    <a16:rowId xmlns:a16="http://schemas.microsoft.com/office/drawing/2014/main" val="1423851555"/>
                  </a:ext>
                </a:extLst>
              </a:tr>
              <a:tr h="370840">
                <a:tc>
                  <a:txBody>
                    <a:bodyPr/>
                    <a:lstStyle/>
                    <a:p>
                      <a:r>
                        <a:rPr lang="en-US" dirty="0"/>
                        <a:t>www.zojjed.com</a:t>
                      </a:r>
                    </a:p>
                  </a:txBody>
                  <a:tcPr/>
                </a:tc>
                <a:tc>
                  <a:txBody>
                    <a:bodyPr/>
                    <a:lstStyle/>
                    <a:p>
                      <a:r>
                        <a:rPr lang="en-US" dirty="0"/>
                        <a:t>5/20/2023</a:t>
                      </a:r>
                    </a:p>
                  </a:txBody>
                  <a:tcPr/>
                </a:tc>
                <a:tc>
                  <a:txBody>
                    <a:bodyPr/>
                    <a:lstStyle/>
                    <a:p>
                      <a:r>
                        <a:rPr lang="en-US" dirty="0"/>
                        <a:t>5</a:t>
                      </a:r>
                    </a:p>
                  </a:txBody>
                  <a:tcPr/>
                </a:tc>
                <a:extLst>
                  <a:ext uri="{0D108BD9-81ED-4DB2-BD59-A6C34878D82A}">
                    <a16:rowId xmlns:a16="http://schemas.microsoft.com/office/drawing/2014/main" val="3713922756"/>
                  </a:ext>
                </a:extLst>
              </a:tr>
              <a:tr h="370840">
                <a:tc>
                  <a:txBody>
                    <a:bodyPr/>
                    <a:lstStyle/>
                    <a:p>
                      <a:r>
                        <a:rPr lang="en-US" dirty="0"/>
                        <a:t>www.racewalk.com</a:t>
                      </a:r>
                    </a:p>
                  </a:txBody>
                  <a:tcPr/>
                </a:tc>
                <a:tc>
                  <a:txBody>
                    <a:bodyPr/>
                    <a:lstStyle/>
                    <a:p>
                      <a:r>
                        <a:rPr lang="en-US" dirty="0"/>
                        <a:t>5/20/2023</a:t>
                      </a:r>
                    </a:p>
                  </a:txBody>
                  <a:tcPr/>
                </a:tc>
                <a:tc>
                  <a:txBody>
                    <a:bodyPr/>
                    <a:lstStyle/>
                    <a:p>
                      <a:r>
                        <a:rPr lang="en-US" dirty="0"/>
                        <a:t>2019</a:t>
                      </a:r>
                    </a:p>
                  </a:txBody>
                  <a:tcPr/>
                </a:tc>
                <a:extLst>
                  <a:ext uri="{0D108BD9-81ED-4DB2-BD59-A6C34878D82A}">
                    <a16:rowId xmlns:a16="http://schemas.microsoft.com/office/drawing/2014/main" val="594578732"/>
                  </a:ext>
                </a:extLst>
              </a:tr>
              <a:tr h="370840">
                <a:tc>
                  <a:txBody>
                    <a:bodyPr/>
                    <a:lstStyle/>
                    <a:p>
                      <a:r>
                        <a:rPr lang="en-US" dirty="0"/>
                        <a:t>www.greattreks.com</a:t>
                      </a:r>
                    </a:p>
                  </a:txBody>
                  <a:tcPr/>
                </a:tc>
                <a:tc>
                  <a:txBody>
                    <a:bodyPr/>
                    <a:lstStyle/>
                    <a:p>
                      <a:r>
                        <a:rPr lang="en-US" dirty="0"/>
                        <a:t>5/20/2023</a:t>
                      </a:r>
                    </a:p>
                  </a:txBody>
                  <a:tcPr/>
                </a:tc>
                <a:tc>
                  <a:txBody>
                    <a:bodyPr/>
                    <a:lstStyle/>
                    <a:p>
                      <a:r>
                        <a:rPr lang="en-US" dirty="0"/>
                        <a:t>1050</a:t>
                      </a:r>
                    </a:p>
                  </a:txBody>
                  <a:tcPr/>
                </a:tc>
                <a:extLst>
                  <a:ext uri="{0D108BD9-81ED-4DB2-BD59-A6C34878D82A}">
                    <a16:rowId xmlns:a16="http://schemas.microsoft.com/office/drawing/2014/main" val="3336783192"/>
                  </a:ext>
                </a:extLst>
              </a:tr>
              <a:tr h="370840">
                <a:tc>
                  <a:txBody>
                    <a:bodyPr/>
                    <a:lstStyle/>
                    <a:p>
                      <a:r>
                        <a:rPr lang="en-US" dirty="0"/>
                        <a:t>www.twofeetgallery.com</a:t>
                      </a:r>
                    </a:p>
                  </a:txBody>
                  <a:tcPr/>
                </a:tc>
                <a:tc>
                  <a:txBody>
                    <a:bodyPr/>
                    <a:lstStyle/>
                    <a:p>
                      <a:r>
                        <a:rPr lang="en-US" dirty="0"/>
                        <a:t>5/20/2023</a:t>
                      </a:r>
                    </a:p>
                  </a:txBody>
                  <a:tcPr/>
                </a:tc>
                <a:tc>
                  <a:txBody>
                    <a:bodyPr/>
                    <a:lstStyle/>
                    <a:p>
                      <a:r>
                        <a:rPr lang="en-US" dirty="0"/>
                        <a:t>32</a:t>
                      </a:r>
                    </a:p>
                  </a:txBody>
                  <a:tcPr/>
                </a:tc>
                <a:extLst>
                  <a:ext uri="{0D108BD9-81ED-4DB2-BD59-A6C34878D82A}">
                    <a16:rowId xmlns:a16="http://schemas.microsoft.com/office/drawing/2014/main" val="1760932954"/>
                  </a:ext>
                </a:extLst>
              </a:tr>
              <a:tr h="370840">
                <a:tc>
                  <a:txBody>
                    <a:bodyPr/>
                    <a:lstStyle/>
                    <a:p>
                      <a:r>
                        <a:rPr lang="en-US" dirty="0"/>
                        <a:t>www.walkinghealthy.com</a:t>
                      </a:r>
                    </a:p>
                  </a:txBody>
                  <a:tcPr/>
                </a:tc>
                <a:tc>
                  <a:txBody>
                    <a:bodyPr/>
                    <a:lstStyle/>
                    <a:p>
                      <a:r>
                        <a:rPr lang="en-US" dirty="0"/>
                        <a:t>5/20/2023</a:t>
                      </a:r>
                    </a:p>
                  </a:txBody>
                  <a:tcPr/>
                </a:tc>
                <a:tc>
                  <a:txBody>
                    <a:bodyPr/>
                    <a:lstStyle/>
                    <a:p>
                      <a:r>
                        <a:rPr lang="en-US" dirty="0"/>
                        <a:t>159</a:t>
                      </a:r>
                    </a:p>
                  </a:txBody>
                  <a:tcPr/>
                </a:tc>
                <a:extLst>
                  <a:ext uri="{0D108BD9-81ED-4DB2-BD59-A6C34878D82A}">
                    <a16:rowId xmlns:a16="http://schemas.microsoft.com/office/drawing/2014/main" val="41886792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www.zojjed.com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tc>
                <a:tc>
                  <a:txBody>
                    <a:bodyPr/>
                    <a:lstStyle/>
                    <a:p>
                      <a:r>
                        <a:rPr lang="en-US" dirty="0"/>
                        <a:t>6</a:t>
                      </a:r>
                    </a:p>
                  </a:txBody>
                  <a:tcPr/>
                </a:tc>
                <a:extLst>
                  <a:ext uri="{0D108BD9-81ED-4DB2-BD59-A6C34878D82A}">
                    <a16:rowId xmlns:a16="http://schemas.microsoft.com/office/drawing/2014/main" val="9961175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www.zojjed.com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tc>
                <a:tc>
                  <a:txBody>
                    <a:bodyPr/>
                    <a:lstStyle/>
                    <a:p>
                      <a:r>
                        <a:rPr lang="en-US" dirty="0"/>
                        <a:t>5</a:t>
                      </a:r>
                    </a:p>
                  </a:txBody>
                  <a:tcPr/>
                </a:tc>
                <a:extLst>
                  <a:ext uri="{0D108BD9-81ED-4DB2-BD59-A6C34878D82A}">
                    <a16:rowId xmlns:a16="http://schemas.microsoft.com/office/drawing/2014/main" val="17799270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www.cs.drexel.edu/~jsalvage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tc>
                <a:tc>
                  <a:txBody>
                    <a:bodyPr/>
                    <a:lstStyle/>
                    <a:p>
                      <a:r>
                        <a:rPr lang="en-US" dirty="0"/>
                        <a:t>376</a:t>
                      </a:r>
                    </a:p>
                  </a:txBody>
                  <a:tcPr/>
                </a:tc>
                <a:extLst>
                  <a:ext uri="{0D108BD9-81ED-4DB2-BD59-A6C34878D82A}">
                    <a16:rowId xmlns:a16="http://schemas.microsoft.com/office/drawing/2014/main" val="209099393"/>
                  </a:ext>
                </a:extLst>
              </a:tr>
              <a:tr h="370840">
                <a:tc>
                  <a:txBody>
                    <a:bodyPr/>
                    <a:lstStyle/>
                    <a:p>
                      <a:r>
                        <a:rPr lang="en-US" dirty="0"/>
                        <a:t>www.racewalk.com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tc>
                <a:tc>
                  <a:txBody>
                    <a:bodyPr/>
                    <a:lstStyle/>
                    <a:p>
                      <a:r>
                        <a:rPr lang="en-US" dirty="0"/>
                        <a:t>2099</a:t>
                      </a:r>
                    </a:p>
                  </a:txBody>
                  <a:tcPr/>
                </a:tc>
                <a:extLst>
                  <a:ext uri="{0D108BD9-81ED-4DB2-BD59-A6C34878D82A}">
                    <a16:rowId xmlns:a16="http://schemas.microsoft.com/office/drawing/2014/main" val="295740250"/>
                  </a:ext>
                </a:extLst>
              </a:tr>
            </a:tbl>
          </a:graphicData>
        </a:graphic>
      </p:graphicFrame>
      <p:sp>
        <p:nvSpPr>
          <p:cNvPr id="5" name="TextBox 4">
            <a:extLst>
              <a:ext uri="{FF2B5EF4-FFF2-40B4-BE49-F238E27FC236}">
                <a16:creationId xmlns:a16="http://schemas.microsoft.com/office/drawing/2014/main" id="{CB7821D0-849F-59AE-6D94-95D86003DED2}"/>
              </a:ext>
            </a:extLst>
          </p:cNvPr>
          <p:cNvSpPr txBox="1"/>
          <p:nvPr/>
        </p:nvSpPr>
        <p:spPr>
          <a:xfrm>
            <a:off x="0" y="1608932"/>
            <a:ext cx="6235364" cy="319446"/>
          </a:xfrm>
          <a:prstGeom prst="rect">
            <a:avLst/>
          </a:prstGeom>
          <a:noFill/>
        </p:spPr>
        <p:txBody>
          <a:bodyPr wrap="square">
            <a:spAutoFit/>
          </a:bodyPr>
          <a:lstStyle/>
          <a:p>
            <a:pPr eaLnBrk="1" hangingPunct="1">
              <a:lnSpc>
                <a:spcPct val="80000"/>
              </a:lnSpc>
              <a:spcBef>
                <a:spcPts val="400"/>
              </a:spcBef>
              <a:buClr>
                <a:srgbClr val="EEC85E"/>
              </a:buClr>
              <a:buSzPct val="70000"/>
            </a:pPr>
            <a:r>
              <a:rPr lang="en-US" altLang="en-US" dirty="0">
                <a:solidFill>
                  <a:srgbClr val="EAEAEA"/>
                </a:solidFill>
                <a:latin typeface="+mn-lt"/>
              </a:rPr>
              <a:t>What is the relation that is returned?</a:t>
            </a:r>
          </a:p>
        </p:txBody>
      </p:sp>
    </p:spTree>
    <p:extLst>
      <p:ext uri="{BB962C8B-B14F-4D97-AF65-F5344CB8AC3E}">
        <p14:creationId xmlns:p14="http://schemas.microsoft.com/office/powerpoint/2010/main" val="1516234055"/>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46">
            <a:extLst>
              <a:ext uri="{FF2B5EF4-FFF2-40B4-BE49-F238E27FC236}">
                <a16:creationId xmlns:a16="http://schemas.microsoft.com/office/drawing/2014/main" id="{EF96E4D9-B7C1-7C0E-5525-26A7B5F7CA7F}"/>
              </a:ext>
            </a:extLst>
          </p:cNvPr>
          <p:cNvSpPr txBox="1">
            <a:spLocks noChangeArrowheads="1"/>
          </p:cNvSpPr>
          <p:nvPr/>
        </p:nvSpPr>
        <p:spPr bwMode="auto">
          <a:xfrm>
            <a:off x="8839200" y="2514601"/>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Verdana" panose="020B0604030504040204" pitchFamily="34" charset="0"/>
                <a:cs typeface="Arial" panose="020B0604020202020204" pitchFamily="34" charset="0"/>
              </a:defRPr>
            </a:lvl1pPr>
            <a:lvl2pPr marL="742950" indent="-285750" eaLnBrk="0" hangingPunct="0">
              <a:defRPr>
                <a:solidFill>
                  <a:schemeClr val="bg1"/>
                </a:solidFill>
                <a:latin typeface="Verdana" panose="020B0604030504040204" pitchFamily="34" charset="0"/>
                <a:cs typeface="Arial" panose="020B0604020202020204" pitchFamily="34" charset="0"/>
              </a:defRPr>
            </a:lvl2pPr>
            <a:lvl3pPr marL="1143000" indent="-228600" eaLnBrk="0" hangingPunct="0">
              <a:defRPr>
                <a:solidFill>
                  <a:schemeClr val="bg1"/>
                </a:solidFill>
                <a:latin typeface="Verdana" panose="020B0604030504040204" pitchFamily="34" charset="0"/>
                <a:cs typeface="Arial" panose="020B0604020202020204" pitchFamily="34" charset="0"/>
              </a:defRPr>
            </a:lvl3pPr>
            <a:lvl4pPr marL="1600200" indent="-228600" eaLnBrk="0" hangingPunct="0">
              <a:defRPr>
                <a:solidFill>
                  <a:schemeClr val="bg1"/>
                </a:solidFill>
                <a:latin typeface="Verdana" panose="020B0604030504040204" pitchFamily="34" charset="0"/>
                <a:cs typeface="Arial" panose="020B0604020202020204" pitchFamily="34" charset="0"/>
              </a:defRPr>
            </a:lvl4pPr>
            <a:lvl5pPr marL="2057400" indent="-228600" eaLnBrk="0" hangingPunct="0">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Composition of Relational Operations</a:t>
            </a:r>
          </a:p>
        </p:txBody>
      </p:sp>
      <p:sp>
        <p:nvSpPr>
          <p:cNvPr id="3" name="Text Box 2">
            <a:extLst>
              <a:ext uri="{FF2B5EF4-FFF2-40B4-BE49-F238E27FC236}">
                <a16:creationId xmlns:a16="http://schemas.microsoft.com/office/drawing/2014/main" id="{5672BAC5-C01F-1F96-FBD1-28243AD17226}"/>
              </a:ext>
            </a:extLst>
          </p:cNvPr>
          <p:cNvSpPr txBox="1">
            <a:spLocks noChangeArrowheads="1"/>
          </p:cNvSpPr>
          <p:nvPr/>
        </p:nvSpPr>
        <p:spPr bwMode="auto">
          <a:xfrm>
            <a:off x="0" y="533402"/>
            <a:ext cx="1066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lnSpc>
                <a:spcPct val="80000"/>
              </a:lnSpc>
              <a:spcBef>
                <a:spcPts val="400"/>
              </a:spcBef>
              <a:buClr>
                <a:srgbClr val="EEC85E"/>
              </a:buClr>
              <a:buSzPct val="70000"/>
            </a:pPr>
            <a:r>
              <a:rPr lang="en-US" altLang="en-US" dirty="0">
                <a:solidFill>
                  <a:srgbClr val="EAEAEA"/>
                </a:solidFill>
                <a:latin typeface="+mn-lt"/>
              </a:rPr>
              <a:t>What if we want to find out only the websites that have had greater than 1000 hits in a single day?</a:t>
            </a:r>
          </a:p>
        </p:txBody>
      </p:sp>
      <p:graphicFrame>
        <p:nvGraphicFramePr>
          <p:cNvPr id="4" name="Table 3">
            <a:extLst>
              <a:ext uri="{FF2B5EF4-FFF2-40B4-BE49-F238E27FC236}">
                <a16:creationId xmlns:a16="http://schemas.microsoft.com/office/drawing/2014/main" id="{B123FC2C-3867-B234-4AAC-F9E33E428981}"/>
              </a:ext>
            </a:extLst>
          </p:cNvPr>
          <p:cNvGraphicFramePr>
            <a:graphicFrameLocks noGrp="1"/>
          </p:cNvGraphicFramePr>
          <p:nvPr>
            <p:extLst>
              <p:ext uri="{D42A27DB-BD31-4B8C-83A1-F6EECF244321}">
                <p14:modId xmlns:p14="http://schemas.microsoft.com/office/powerpoint/2010/main" val="1739906044"/>
              </p:ext>
            </p:extLst>
          </p:nvPr>
        </p:nvGraphicFramePr>
        <p:xfrm>
          <a:off x="6736714" y="2778760"/>
          <a:ext cx="5455286" cy="4079240"/>
        </p:xfrm>
        <a:graphic>
          <a:graphicData uri="http://schemas.openxmlformats.org/drawingml/2006/table">
            <a:tbl>
              <a:tblPr firstRow="1" bandRow="1">
                <a:tableStyleId>{93296810-A885-4BE3-A3E7-6D5BEEA58F35}</a:tableStyleId>
              </a:tblPr>
              <a:tblGrid>
                <a:gridCol w="2973388">
                  <a:extLst>
                    <a:ext uri="{9D8B030D-6E8A-4147-A177-3AD203B41FA5}">
                      <a16:colId xmlns:a16="http://schemas.microsoft.com/office/drawing/2014/main" val="3686988871"/>
                    </a:ext>
                  </a:extLst>
                </a:gridCol>
                <a:gridCol w="1259205">
                  <a:extLst>
                    <a:ext uri="{9D8B030D-6E8A-4147-A177-3AD203B41FA5}">
                      <a16:colId xmlns:a16="http://schemas.microsoft.com/office/drawing/2014/main" val="3174458492"/>
                    </a:ext>
                  </a:extLst>
                </a:gridCol>
                <a:gridCol w="1222693">
                  <a:extLst>
                    <a:ext uri="{9D8B030D-6E8A-4147-A177-3AD203B41FA5}">
                      <a16:colId xmlns:a16="http://schemas.microsoft.com/office/drawing/2014/main" val="3711171146"/>
                    </a:ext>
                  </a:extLst>
                </a:gridCol>
              </a:tblGrid>
              <a:tr h="370840">
                <a:tc gridSpan="3">
                  <a:txBody>
                    <a:bodyPr/>
                    <a:lstStyle/>
                    <a:p>
                      <a:pPr algn="ctr"/>
                      <a:r>
                        <a:rPr lang="en-US" dirty="0"/>
                        <a:t>Hit-counts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112511629"/>
                  </a:ext>
                </a:extLst>
              </a:tr>
              <a:tr h="370840">
                <a:tc>
                  <a:txBody>
                    <a:bodyPr/>
                    <a:lstStyle/>
                    <a:p>
                      <a:r>
                        <a:rPr lang="en-US" b="1" dirty="0"/>
                        <a:t>website</a:t>
                      </a:r>
                    </a:p>
                  </a:txBody>
                  <a:tcPr/>
                </a:tc>
                <a:tc>
                  <a:txBody>
                    <a:bodyPr/>
                    <a:lstStyle/>
                    <a:p>
                      <a:r>
                        <a:rPr lang="en-US" b="1" dirty="0"/>
                        <a:t>date</a:t>
                      </a:r>
                    </a:p>
                  </a:txBody>
                  <a:tcPr/>
                </a:tc>
                <a:tc>
                  <a:txBody>
                    <a:bodyPr/>
                    <a:lstStyle/>
                    <a:p>
                      <a:r>
                        <a:rPr lang="en-US" b="1" dirty="0"/>
                        <a:t>hit-count</a:t>
                      </a:r>
                    </a:p>
                  </a:txBody>
                  <a:tcPr/>
                </a:tc>
                <a:extLst>
                  <a:ext uri="{0D108BD9-81ED-4DB2-BD59-A6C34878D82A}">
                    <a16:rowId xmlns:a16="http://schemas.microsoft.com/office/drawing/2014/main" val="1423851555"/>
                  </a:ext>
                </a:extLst>
              </a:tr>
              <a:tr h="370840">
                <a:tc>
                  <a:txBody>
                    <a:bodyPr/>
                    <a:lstStyle/>
                    <a:p>
                      <a:r>
                        <a:rPr lang="en-US" dirty="0"/>
                        <a:t>www.zojjed.com</a:t>
                      </a:r>
                    </a:p>
                  </a:txBody>
                  <a:tcPr/>
                </a:tc>
                <a:tc>
                  <a:txBody>
                    <a:bodyPr/>
                    <a:lstStyle/>
                    <a:p>
                      <a:r>
                        <a:rPr lang="en-US" dirty="0"/>
                        <a:t>5/20/2023</a:t>
                      </a:r>
                    </a:p>
                  </a:txBody>
                  <a:tcPr/>
                </a:tc>
                <a:tc>
                  <a:txBody>
                    <a:bodyPr/>
                    <a:lstStyle/>
                    <a:p>
                      <a:r>
                        <a:rPr lang="en-US" dirty="0"/>
                        <a:t>5</a:t>
                      </a:r>
                    </a:p>
                  </a:txBody>
                  <a:tcPr/>
                </a:tc>
                <a:extLst>
                  <a:ext uri="{0D108BD9-81ED-4DB2-BD59-A6C34878D82A}">
                    <a16:rowId xmlns:a16="http://schemas.microsoft.com/office/drawing/2014/main" val="3713922756"/>
                  </a:ext>
                </a:extLst>
              </a:tr>
              <a:tr h="370840">
                <a:tc>
                  <a:txBody>
                    <a:bodyPr/>
                    <a:lstStyle/>
                    <a:p>
                      <a:r>
                        <a:rPr lang="en-US" dirty="0"/>
                        <a:t>www.racewalk.com</a:t>
                      </a:r>
                    </a:p>
                  </a:txBody>
                  <a:tcPr>
                    <a:solidFill>
                      <a:schemeClr val="accent4">
                        <a:lumMod val="40000"/>
                        <a:lumOff val="60000"/>
                      </a:schemeClr>
                    </a:solidFill>
                  </a:tcPr>
                </a:tc>
                <a:tc>
                  <a:txBody>
                    <a:bodyPr/>
                    <a:lstStyle/>
                    <a:p>
                      <a:r>
                        <a:rPr lang="en-US" dirty="0"/>
                        <a:t>5/20/2023</a:t>
                      </a:r>
                    </a:p>
                  </a:txBody>
                  <a:tcPr>
                    <a:solidFill>
                      <a:schemeClr val="accent4">
                        <a:lumMod val="40000"/>
                        <a:lumOff val="60000"/>
                      </a:schemeClr>
                    </a:solidFill>
                  </a:tcPr>
                </a:tc>
                <a:tc>
                  <a:txBody>
                    <a:bodyPr/>
                    <a:lstStyle/>
                    <a:p>
                      <a:r>
                        <a:rPr lang="en-US" dirty="0"/>
                        <a:t>2019</a:t>
                      </a:r>
                    </a:p>
                  </a:txBody>
                  <a:tcPr>
                    <a:solidFill>
                      <a:schemeClr val="accent4">
                        <a:lumMod val="40000"/>
                        <a:lumOff val="60000"/>
                      </a:schemeClr>
                    </a:solidFill>
                  </a:tcPr>
                </a:tc>
                <a:extLst>
                  <a:ext uri="{0D108BD9-81ED-4DB2-BD59-A6C34878D82A}">
                    <a16:rowId xmlns:a16="http://schemas.microsoft.com/office/drawing/2014/main" val="594578732"/>
                  </a:ext>
                </a:extLst>
              </a:tr>
              <a:tr h="370840">
                <a:tc>
                  <a:txBody>
                    <a:bodyPr/>
                    <a:lstStyle/>
                    <a:p>
                      <a:r>
                        <a:rPr lang="en-US" dirty="0"/>
                        <a:t>www.greattreks.com</a:t>
                      </a:r>
                    </a:p>
                  </a:txBody>
                  <a:tcPr>
                    <a:solidFill>
                      <a:schemeClr val="accent4">
                        <a:lumMod val="40000"/>
                        <a:lumOff val="60000"/>
                      </a:schemeClr>
                    </a:solidFill>
                  </a:tcPr>
                </a:tc>
                <a:tc>
                  <a:txBody>
                    <a:bodyPr/>
                    <a:lstStyle/>
                    <a:p>
                      <a:r>
                        <a:rPr lang="en-US" dirty="0"/>
                        <a:t>5/20/2023</a:t>
                      </a:r>
                    </a:p>
                  </a:txBody>
                  <a:tcPr>
                    <a:solidFill>
                      <a:schemeClr val="accent4">
                        <a:lumMod val="40000"/>
                        <a:lumOff val="60000"/>
                      </a:schemeClr>
                    </a:solidFill>
                  </a:tcPr>
                </a:tc>
                <a:tc>
                  <a:txBody>
                    <a:bodyPr/>
                    <a:lstStyle/>
                    <a:p>
                      <a:r>
                        <a:rPr lang="en-US" dirty="0"/>
                        <a:t>1050</a:t>
                      </a:r>
                    </a:p>
                  </a:txBody>
                  <a:tcPr>
                    <a:solidFill>
                      <a:schemeClr val="accent4">
                        <a:lumMod val="40000"/>
                        <a:lumOff val="60000"/>
                      </a:schemeClr>
                    </a:solidFill>
                  </a:tcPr>
                </a:tc>
                <a:extLst>
                  <a:ext uri="{0D108BD9-81ED-4DB2-BD59-A6C34878D82A}">
                    <a16:rowId xmlns:a16="http://schemas.microsoft.com/office/drawing/2014/main" val="3336783192"/>
                  </a:ext>
                </a:extLst>
              </a:tr>
              <a:tr h="370840">
                <a:tc>
                  <a:txBody>
                    <a:bodyPr/>
                    <a:lstStyle/>
                    <a:p>
                      <a:r>
                        <a:rPr lang="en-US" dirty="0"/>
                        <a:t>www.twofeetgallery.com</a:t>
                      </a:r>
                    </a:p>
                  </a:txBody>
                  <a:tcPr/>
                </a:tc>
                <a:tc>
                  <a:txBody>
                    <a:bodyPr/>
                    <a:lstStyle/>
                    <a:p>
                      <a:r>
                        <a:rPr lang="en-US" dirty="0"/>
                        <a:t>5/20/2023</a:t>
                      </a:r>
                    </a:p>
                  </a:txBody>
                  <a:tcPr/>
                </a:tc>
                <a:tc>
                  <a:txBody>
                    <a:bodyPr/>
                    <a:lstStyle/>
                    <a:p>
                      <a:r>
                        <a:rPr lang="en-US" dirty="0"/>
                        <a:t>32</a:t>
                      </a:r>
                    </a:p>
                  </a:txBody>
                  <a:tcPr/>
                </a:tc>
                <a:extLst>
                  <a:ext uri="{0D108BD9-81ED-4DB2-BD59-A6C34878D82A}">
                    <a16:rowId xmlns:a16="http://schemas.microsoft.com/office/drawing/2014/main" val="1760932954"/>
                  </a:ext>
                </a:extLst>
              </a:tr>
              <a:tr h="370840">
                <a:tc>
                  <a:txBody>
                    <a:bodyPr/>
                    <a:lstStyle/>
                    <a:p>
                      <a:r>
                        <a:rPr lang="en-US" dirty="0"/>
                        <a:t>www.walkinghealthy.com</a:t>
                      </a:r>
                    </a:p>
                  </a:txBody>
                  <a:tcPr/>
                </a:tc>
                <a:tc>
                  <a:txBody>
                    <a:bodyPr/>
                    <a:lstStyle/>
                    <a:p>
                      <a:r>
                        <a:rPr lang="en-US" dirty="0"/>
                        <a:t>5/20/2023</a:t>
                      </a:r>
                    </a:p>
                  </a:txBody>
                  <a:tcPr/>
                </a:tc>
                <a:tc>
                  <a:txBody>
                    <a:bodyPr/>
                    <a:lstStyle/>
                    <a:p>
                      <a:r>
                        <a:rPr lang="en-US" dirty="0"/>
                        <a:t>159</a:t>
                      </a:r>
                    </a:p>
                  </a:txBody>
                  <a:tcPr/>
                </a:tc>
                <a:extLst>
                  <a:ext uri="{0D108BD9-81ED-4DB2-BD59-A6C34878D82A}">
                    <a16:rowId xmlns:a16="http://schemas.microsoft.com/office/drawing/2014/main" val="41886792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www.zojjed.com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tc>
                <a:tc>
                  <a:txBody>
                    <a:bodyPr/>
                    <a:lstStyle/>
                    <a:p>
                      <a:r>
                        <a:rPr lang="en-US" dirty="0"/>
                        <a:t>6</a:t>
                      </a:r>
                    </a:p>
                  </a:txBody>
                  <a:tcPr/>
                </a:tc>
                <a:extLst>
                  <a:ext uri="{0D108BD9-81ED-4DB2-BD59-A6C34878D82A}">
                    <a16:rowId xmlns:a16="http://schemas.microsoft.com/office/drawing/2014/main" val="9961175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www.zojjed.com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tc>
                <a:tc>
                  <a:txBody>
                    <a:bodyPr/>
                    <a:lstStyle/>
                    <a:p>
                      <a:r>
                        <a:rPr lang="en-US" dirty="0"/>
                        <a:t>5</a:t>
                      </a:r>
                    </a:p>
                  </a:txBody>
                  <a:tcPr/>
                </a:tc>
                <a:extLst>
                  <a:ext uri="{0D108BD9-81ED-4DB2-BD59-A6C34878D82A}">
                    <a16:rowId xmlns:a16="http://schemas.microsoft.com/office/drawing/2014/main" val="17799270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www.cs.drexel.edu/~jsalvage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tc>
                <a:tc>
                  <a:txBody>
                    <a:bodyPr/>
                    <a:lstStyle/>
                    <a:p>
                      <a:r>
                        <a:rPr lang="en-US" dirty="0"/>
                        <a:t>376</a:t>
                      </a:r>
                    </a:p>
                  </a:txBody>
                  <a:tcPr/>
                </a:tc>
                <a:extLst>
                  <a:ext uri="{0D108BD9-81ED-4DB2-BD59-A6C34878D82A}">
                    <a16:rowId xmlns:a16="http://schemas.microsoft.com/office/drawing/2014/main" val="209099393"/>
                  </a:ext>
                </a:extLst>
              </a:tr>
              <a:tr h="370840">
                <a:tc>
                  <a:txBody>
                    <a:bodyPr/>
                    <a:lstStyle/>
                    <a:p>
                      <a:r>
                        <a:rPr lang="en-US" dirty="0"/>
                        <a:t>www.racewalk.com</a:t>
                      </a:r>
                    </a:p>
                  </a:txBody>
                  <a:tcPr>
                    <a:solidFill>
                      <a:schemeClr val="accent4">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solidFill>
                      <a:schemeClr val="accent4">
                        <a:lumMod val="40000"/>
                        <a:lumOff val="60000"/>
                      </a:schemeClr>
                    </a:solidFill>
                  </a:tcPr>
                </a:tc>
                <a:tc>
                  <a:txBody>
                    <a:bodyPr/>
                    <a:lstStyle/>
                    <a:p>
                      <a:r>
                        <a:rPr lang="en-US" dirty="0"/>
                        <a:t>2099</a:t>
                      </a:r>
                    </a:p>
                  </a:txBody>
                  <a:tcPr>
                    <a:solidFill>
                      <a:schemeClr val="accent4">
                        <a:lumMod val="40000"/>
                        <a:lumOff val="60000"/>
                      </a:schemeClr>
                    </a:solidFill>
                  </a:tcPr>
                </a:tc>
                <a:extLst>
                  <a:ext uri="{0D108BD9-81ED-4DB2-BD59-A6C34878D82A}">
                    <a16:rowId xmlns:a16="http://schemas.microsoft.com/office/drawing/2014/main" val="295740250"/>
                  </a:ext>
                </a:extLst>
              </a:tr>
            </a:tbl>
          </a:graphicData>
        </a:graphic>
      </p:graphicFrame>
      <p:sp>
        <p:nvSpPr>
          <p:cNvPr id="6" name="TextBox 5">
            <a:extLst>
              <a:ext uri="{FF2B5EF4-FFF2-40B4-BE49-F238E27FC236}">
                <a16:creationId xmlns:a16="http://schemas.microsoft.com/office/drawing/2014/main" id="{0D3C4DDC-3BFA-FFC4-BB2C-EFD0AC8CF8AB}"/>
              </a:ext>
            </a:extLst>
          </p:cNvPr>
          <p:cNvSpPr txBox="1"/>
          <p:nvPr/>
        </p:nvSpPr>
        <p:spPr>
          <a:xfrm>
            <a:off x="0" y="990602"/>
            <a:ext cx="6133096" cy="248209"/>
          </a:xfrm>
          <a:prstGeom prst="rect">
            <a:avLst/>
          </a:prstGeom>
          <a:noFill/>
        </p:spPr>
        <p:txBody>
          <a:bodyPr wrap="square">
            <a:spAutoFit/>
          </a:bodyPr>
          <a:lstStyle/>
          <a:p>
            <a:pPr eaLnBrk="1" hangingPunct="1">
              <a:lnSpc>
                <a:spcPct val="80000"/>
              </a:lnSpc>
              <a:spcBef>
                <a:spcPts val="400"/>
              </a:spcBef>
              <a:buClr>
                <a:srgbClr val="EEC85E"/>
              </a:buClr>
              <a:buSzPct val="70000"/>
            </a:pP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baseline="-50000" dirty="0">
                <a:solidFill>
                  <a:srgbClr val="EAEAEA"/>
                </a:solidFill>
                <a:latin typeface="Courier New" panose="02070309020205020404" pitchFamily="49" charset="0"/>
                <a:cs typeface="Courier New" panose="02070309020205020404" pitchFamily="49" charset="0"/>
              </a:rPr>
              <a:t>hit-count&gt;1000 </a:t>
            </a:r>
            <a:r>
              <a:rPr lang="en-US" altLang="en-US" sz="1200" dirty="0">
                <a:solidFill>
                  <a:srgbClr val="EAEAEA"/>
                </a:solidFill>
                <a:latin typeface="Courier New" panose="02070309020205020404" pitchFamily="49" charset="0"/>
                <a:cs typeface="Courier New" panose="02070309020205020404" pitchFamily="49" charset="0"/>
              </a:rPr>
              <a:t>(Hit-counts))</a:t>
            </a:r>
          </a:p>
        </p:txBody>
      </p:sp>
    </p:spTree>
    <p:extLst>
      <p:ext uri="{BB962C8B-B14F-4D97-AF65-F5344CB8AC3E}">
        <p14:creationId xmlns:p14="http://schemas.microsoft.com/office/powerpoint/2010/main" val="1234499416"/>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46">
            <a:extLst>
              <a:ext uri="{FF2B5EF4-FFF2-40B4-BE49-F238E27FC236}">
                <a16:creationId xmlns:a16="http://schemas.microsoft.com/office/drawing/2014/main" id="{EF96E4D9-B7C1-7C0E-5525-26A7B5F7CA7F}"/>
              </a:ext>
            </a:extLst>
          </p:cNvPr>
          <p:cNvSpPr txBox="1">
            <a:spLocks noChangeArrowheads="1"/>
          </p:cNvSpPr>
          <p:nvPr/>
        </p:nvSpPr>
        <p:spPr bwMode="auto">
          <a:xfrm>
            <a:off x="8839200" y="2514601"/>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Verdana" panose="020B0604030504040204" pitchFamily="34" charset="0"/>
                <a:cs typeface="Arial" panose="020B0604020202020204" pitchFamily="34" charset="0"/>
              </a:defRPr>
            </a:lvl1pPr>
            <a:lvl2pPr marL="742950" indent="-285750" eaLnBrk="0" hangingPunct="0">
              <a:defRPr>
                <a:solidFill>
                  <a:schemeClr val="bg1"/>
                </a:solidFill>
                <a:latin typeface="Verdana" panose="020B0604030504040204" pitchFamily="34" charset="0"/>
                <a:cs typeface="Arial" panose="020B0604020202020204" pitchFamily="34" charset="0"/>
              </a:defRPr>
            </a:lvl2pPr>
            <a:lvl3pPr marL="1143000" indent="-228600" eaLnBrk="0" hangingPunct="0">
              <a:defRPr>
                <a:solidFill>
                  <a:schemeClr val="bg1"/>
                </a:solidFill>
                <a:latin typeface="Verdana" panose="020B0604030504040204" pitchFamily="34" charset="0"/>
                <a:cs typeface="Arial" panose="020B0604020202020204" pitchFamily="34" charset="0"/>
              </a:defRPr>
            </a:lvl3pPr>
            <a:lvl4pPr marL="1600200" indent="-228600" eaLnBrk="0" hangingPunct="0">
              <a:defRPr>
                <a:solidFill>
                  <a:schemeClr val="bg1"/>
                </a:solidFill>
                <a:latin typeface="Verdana" panose="020B0604030504040204" pitchFamily="34" charset="0"/>
                <a:cs typeface="Arial" panose="020B0604020202020204" pitchFamily="34" charset="0"/>
              </a:defRPr>
            </a:lvl4pPr>
            <a:lvl5pPr marL="2057400" indent="-228600" eaLnBrk="0" hangingPunct="0">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Composition of Relational Operations</a:t>
            </a:r>
          </a:p>
        </p:txBody>
      </p:sp>
      <p:sp>
        <p:nvSpPr>
          <p:cNvPr id="3" name="Text Box 2">
            <a:extLst>
              <a:ext uri="{FF2B5EF4-FFF2-40B4-BE49-F238E27FC236}">
                <a16:creationId xmlns:a16="http://schemas.microsoft.com/office/drawing/2014/main" id="{5672BAC5-C01F-1F96-FBD1-28243AD17226}"/>
              </a:ext>
            </a:extLst>
          </p:cNvPr>
          <p:cNvSpPr txBox="1">
            <a:spLocks noChangeArrowheads="1"/>
          </p:cNvSpPr>
          <p:nvPr/>
        </p:nvSpPr>
        <p:spPr bwMode="auto">
          <a:xfrm>
            <a:off x="0" y="533401"/>
            <a:ext cx="10668000" cy="215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lnSpc>
                <a:spcPct val="80000"/>
              </a:lnSpc>
              <a:spcBef>
                <a:spcPts val="400"/>
              </a:spcBef>
              <a:buClr>
                <a:srgbClr val="EEC85E"/>
              </a:buClr>
              <a:buSzPct val="70000"/>
            </a:pPr>
            <a:r>
              <a:rPr lang="en-US" altLang="en-US" dirty="0">
                <a:solidFill>
                  <a:srgbClr val="EAEAEA"/>
                </a:solidFill>
                <a:latin typeface="+mn-lt"/>
              </a:rPr>
              <a:t>What if we want to find out only the websites that have had greater than 1000 hits in a single day?</a:t>
            </a:r>
          </a:p>
          <a:p>
            <a:pPr eaLnBrk="1" hangingPunct="1">
              <a:lnSpc>
                <a:spcPct val="80000"/>
              </a:lnSpc>
              <a:spcBef>
                <a:spcPts val="400"/>
              </a:spcBef>
              <a:buClr>
                <a:srgbClr val="EEC85E"/>
              </a:buClr>
              <a:buSzPct val="70000"/>
            </a:pPr>
            <a:endParaRPr lang="en-US" altLang="en-US" sz="1600" dirty="0">
              <a:solidFill>
                <a:srgbClr val="EAEAEA"/>
              </a:solidFill>
            </a:endParaRPr>
          </a:p>
          <a:p>
            <a:pPr eaLnBrk="1" hangingPunct="1">
              <a:lnSpc>
                <a:spcPct val="80000"/>
              </a:lnSpc>
              <a:spcBef>
                <a:spcPts val="400"/>
              </a:spcBef>
              <a:buClr>
                <a:srgbClr val="EEC85E"/>
              </a:buClr>
              <a:buSzPct val="70000"/>
            </a:pP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dirty="0">
                <a:solidFill>
                  <a:srgbClr val="EAEAEA"/>
                </a:solidFill>
                <a:latin typeface="Courier New" panose="02070309020205020404" pitchFamily="49" charset="0"/>
                <a:cs typeface="Courier New" panose="02070309020205020404" pitchFamily="49" charset="0"/>
              </a:rPr>
              <a:t>website(</a:t>
            </a: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baseline="-50000" dirty="0">
                <a:solidFill>
                  <a:srgbClr val="EAEAEA"/>
                </a:solidFill>
                <a:latin typeface="Courier New" panose="02070309020205020404" pitchFamily="49" charset="0"/>
                <a:cs typeface="Courier New" panose="02070309020205020404" pitchFamily="49" charset="0"/>
              </a:rPr>
              <a:t>hit-count&gt;1000 </a:t>
            </a:r>
            <a:r>
              <a:rPr lang="en-US" altLang="en-US" sz="1200" dirty="0">
                <a:solidFill>
                  <a:srgbClr val="EAEAEA"/>
                </a:solidFill>
                <a:latin typeface="Courier New" panose="02070309020205020404" pitchFamily="49" charset="0"/>
                <a:cs typeface="Courier New" panose="02070309020205020404" pitchFamily="49" charset="0"/>
              </a:rPr>
              <a:t>(Hit-counts))</a:t>
            </a:r>
            <a:r>
              <a:rPr lang="ar-SA" altLang="en-US" sz="1200" dirty="0">
                <a:solidFill>
                  <a:srgbClr val="EAEAEA"/>
                </a:solidFill>
                <a:latin typeface="Courier New" panose="02070309020205020404" pitchFamily="49" charset="0"/>
                <a:cs typeface="Courier New" panose="02070309020205020404" pitchFamily="49" charset="0"/>
              </a:rPr>
              <a:t>‏</a:t>
            </a:r>
            <a:endParaRPr lang="en-US" altLang="en-US" sz="1200" dirty="0">
              <a:solidFill>
                <a:srgbClr val="EAEAEA"/>
              </a:solidFill>
              <a:latin typeface="Courier New" panose="02070309020205020404" pitchFamily="49" charset="0"/>
              <a:cs typeface="Courier New" panose="02070309020205020404" pitchFamily="49" charset="0"/>
            </a:endParaRPr>
          </a:p>
          <a:p>
            <a:pPr eaLnBrk="1" hangingPunct="1">
              <a:lnSpc>
                <a:spcPct val="80000"/>
              </a:lnSpc>
              <a:spcBef>
                <a:spcPts val="400"/>
              </a:spcBef>
              <a:buClr>
                <a:srgbClr val="EEC85E"/>
              </a:buClr>
              <a:buSzPct val="70000"/>
            </a:pPr>
            <a:endParaRPr lang="en-US" altLang="en-US" sz="1600" dirty="0">
              <a:solidFill>
                <a:srgbClr val="EAEAEA"/>
              </a:solidFill>
            </a:endParaRPr>
          </a:p>
          <a:p>
            <a:pPr eaLnBrk="1" hangingPunct="1">
              <a:lnSpc>
                <a:spcPct val="80000"/>
              </a:lnSpc>
              <a:spcBef>
                <a:spcPts val="400"/>
              </a:spcBef>
              <a:buClr>
                <a:srgbClr val="EEC85E"/>
              </a:buClr>
              <a:buSzPct val="70000"/>
            </a:pPr>
            <a:endParaRPr lang="en-US" altLang="en-US" sz="1600" dirty="0">
              <a:solidFill>
                <a:srgbClr val="EAEAEA"/>
              </a:solidFill>
            </a:endParaRPr>
          </a:p>
          <a:p>
            <a:pPr eaLnBrk="1" hangingPunct="1">
              <a:lnSpc>
                <a:spcPct val="80000"/>
              </a:lnSpc>
              <a:spcBef>
                <a:spcPts val="400"/>
              </a:spcBef>
              <a:buClr>
                <a:srgbClr val="EEC85E"/>
              </a:buClr>
              <a:buSzPct val="70000"/>
            </a:pPr>
            <a:r>
              <a:rPr lang="en-US" altLang="en-US" dirty="0">
                <a:solidFill>
                  <a:srgbClr val="EAEAEA"/>
                </a:solidFill>
                <a:latin typeface="+mn-lt"/>
              </a:rPr>
              <a:t>What is the relation that is returned?</a:t>
            </a:r>
          </a:p>
          <a:p>
            <a:pPr eaLnBrk="1" hangingPunct="1">
              <a:lnSpc>
                <a:spcPct val="80000"/>
              </a:lnSpc>
              <a:spcBef>
                <a:spcPts val="400"/>
              </a:spcBef>
              <a:buClr>
                <a:srgbClr val="EEC85E"/>
              </a:buClr>
              <a:buSzPct val="70000"/>
            </a:pPr>
            <a:endParaRPr lang="en-US" altLang="en-US" sz="1600" dirty="0">
              <a:solidFill>
                <a:srgbClr val="EAEAEA"/>
              </a:solidFill>
            </a:endParaRPr>
          </a:p>
        </p:txBody>
      </p:sp>
      <p:graphicFrame>
        <p:nvGraphicFramePr>
          <p:cNvPr id="6" name="Table 5">
            <a:extLst>
              <a:ext uri="{FF2B5EF4-FFF2-40B4-BE49-F238E27FC236}">
                <a16:creationId xmlns:a16="http://schemas.microsoft.com/office/drawing/2014/main" id="{3199C83E-065F-9862-D650-B922F5AABB67}"/>
              </a:ext>
            </a:extLst>
          </p:cNvPr>
          <p:cNvGraphicFramePr>
            <a:graphicFrameLocks noGrp="1"/>
          </p:cNvGraphicFramePr>
          <p:nvPr>
            <p:extLst>
              <p:ext uri="{D42A27DB-BD31-4B8C-83A1-F6EECF244321}">
                <p14:modId xmlns:p14="http://schemas.microsoft.com/office/powerpoint/2010/main" val="2111396506"/>
              </p:ext>
            </p:extLst>
          </p:nvPr>
        </p:nvGraphicFramePr>
        <p:xfrm>
          <a:off x="6736714" y="2778760"/>
          <a:ext cx="5455286" cy="4079240"/>
        </p:xfrm>
        <a:graphic>
          <a:graphicData uri="http://schemas.openxmlformats.org/drawingml/2006/table">
            <a:tbl>
              <a:tblPr firstRow="1" bandRow="1">
                <a:tableStyleId>{93296810-A885-4BE3-A3E7-6D5BEEA58F35}</a:tableStyleId>
              </a:tblPr>
              <a:tblGrid>
                <a:gridCol w="2973388">
                  <a:extLst>
                    <a:ext uri="{9D8B030D-6E8A-4147-A177-3AD203B41FA5}">
                      <a16:colId xmlns:a16="http://schemas.microsoft.com/office/drawing/2014/main" val="3686988871"/>
                    </a:ext>
                  </a:extLst>
                </a:gridCol>
                <a:gridCol w="1259205">
                  <a:extLst>
                    <a:ext uri="{9D8B030D-6E8A-4147-A177-3AD203B41FA5}">
                      <a16:colId xmlns:a16="http://schemas.microsoft.com/office/drawing/2014/main" val="3174458492"/>
                    </a:ext>
                  </a:extLst>
                </a:gridCol>
                <a:gridCol w="1222693">
                  <a:extLst>
                    <a:ext uri="{9D8B030D-6E8A-4147-A177-3AD203B41FA5}">
                      <a16:colId xmlns:a16="http://schemas.microsoft.com/office/drawing/2014/main" val="3711171146"/>
                    </a:ext>
                  </a:extLst>
                </a:gridCol>
              </a:tblGrid>
              <a:tr h="370840">
                <a:tc gridSpan="3">
                  <a:txBody>
                    <a:bodyPr/>
                    <a:lstStyle/>
                    <a:p>
                      <a:pPr algn="ctr"/>
                      <a:r>
                        <a:rPr lang="en-US" dirty="0"/>
                        <a:t>Hit-counts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620781599"/>
                  </a:ext>
                </a:extLst>
              </a:tr>
              <a:tr h="370840">
                <a:tc>
                  <a:txBody>
                    <a:bodyPr/>
                    <a:lstStyle/>
                    <a:p>
                      <a:r>
                        <a:rPr lang="en-US" b="1" dirty="0"/>
                        <a:t>website</a:t>
                      </a:r>
                    </a:p>
                  </a:txBody>
                  <a:tcPr/>
                </a:tc>
                <a:tc>
                  <a:txBody>
                    <a:bodyPr/>
                    <a:lstStyle/>
                    <a:p>
                      <a:r>
                        <a:rPr lang="en-US" b="1" dirty="0"/>
                        <a:t>date</a:t>
                      </a:r>
                    </a:p>
                  </a:txBody>
                  <a:tcPr/>
                </a:tc>
                <a:tc>
                  <a:txBody>
                    <a:bodyPr/>
                    <a:lstStyle/>
                    <a:p>
                      <a:r>
                        <a:rPr lang="en-US" b="1" dirty="0"/>
                        <a:t>hit-count</a:t>
                      </a:r>
                    </a:p>
                  </a:txBody>
                  <a:tcPr/>
                </a:tc>
                <a:extLst>
                  <a:ext uri="{0D108BD9-81ED-4DB2-BD59-A6C34878D82A}">
                    <a16:rowId xmlns:a16="http://schemas.microsoft.com/office/drawing/2014/main" val="1423851555"/>
                  </a:ext>
                </a:extLst>
              </a:tr>
              <a:tr h="370840">
                <a:tc>
                  <a:txBody>
                    <a:bodyPr/>
                    <a:lstStyle/>
                    <a:p>
                      <a:r>
                        <a:rPr lang="en-US" dirty="0"/>
                        <a:t>www.zojjed.com</a:t>
                      </a:r>
                    </a:p>
                  </a:txBody>
                  <a:tcPr/>
                </a:tc>
                <a:tc>
                  <a:txBody>
                    <a:bodyPr/>
                    <a:lstStyle/>
                    <a:p>
                      <a:r>
                        <a:rPr lang="en-US" dirty="0"/>
                        <a:t>5/20/2023</a:t>
                      </a:r>
                    </a:p>
                  </a:txBody>
                  <a:tcPr/>
                </a:tc>
                <a:tc>
                  <a:txBody>
                    <a:bodyPr/>
                    <a:lstStyle/>
                    <a:p>
                      <a:r>
                        <a:rPr lang="en-US" dirty="0"/>
                        <a:t>5</a:t>
                      </a:r>
                    </a:p>
                  </a:txBody>
                  <a:tcPr/>
                </a:tc>
                <a:extLst>
                  <a:ext uri="{0D108BD9-81ED-4DB2-BD59-A6C34878D82A}">
                    <a16:rowId xmlns:a16="http://schemas.microsoft.com/office/drawing/2014/main" val="3713922756"/>
                  </a:ext>
                </a:extLst>
              </a:tr>
              <a:tr h="370840">
                <a:tc>
                  <a:txBody>
                    <a:bodyPr/>
                    <a:lstStyle/>
                    <a:p>
                      <a:r>
                        <a:rPr lang="en-US" dirty="0"/>
                        <a:t>www.racewalk.com</a:t>
                      </a:r>
                    </a:p>
                  </a:txBody>
                  <a:tcPr>
                    <a:solidFill>
                      <a:schemeClr val="accent4">
                        <a:lumMod val="40000"/>
                        <a:lumOff val="60000"/>
                      </a:schemeClr>
                    </a:solidFill>
                  </a:tcPr>
                </a:tc>
                <a:tc>
                  <a:txBody>
                    <a:bodyPr/>
                    <a:lstStyle/>
                    <a:p>
                      <a:r>
                        <a:rPr lang="en-US" dirty="0"/>
                        <a:t>5/20/2023</a:t>
                      </a:r>
                    </a:p>
                  </a:txBody>
                  <a:tcPr/>
                </a:tc>
                <a:tc>
                  <a:txBody>
                    <a:bodyPr/>
                    <a:lstStyle/>
                    <a:p>
                      <a:r>
                        <a:rPr lang="en-US" dirty="0"/>
                        <a:t>2019</a:t>
                      </a:r>
                    </a:p>
                  </a:txBody>
                  <a:tcPr/>
                </a:tc>
                <a:extLst>
                  <a:ext uri="{0D108BD9-81ED-4DB2-BD59-A6C34878D82A}">
                    <a16:rowId xmlns:a16="http://schemas.microsoft.com/office/drawing/2014/main" val="594578732"/>
                  </a:ext>
                </a:extLst>
              </a:tr>
              <a:tr h="370840">
                <a:tc>
                  <a:txBody>
                    <a:bodyPr/>
                    <a:lstStyle/>
                    <a:p>
                      <a:r>
                        <a:rPr lang="en-US" dirty="0"/>
                        <a:t>www.greattreks.com</a:t>
                      </a:r>
                    </a:p>
                  </a:txBody>
                  <a:tcPr>
                    <a:solidFill>
                      <a:schemeClr val="accent4">
                        <a:lumMod val="40000"/>
                        <a:lumOff val="60000"/>
                      </a:schemeClr>
                    </a:solidFill>
                  </a:tcPr>
                </a:tc>
                <a:tc>
                  <a:txBody>
                    <a:bodyPr/>
                    <a:lstStyle/>
                    <a:p>
                      <a:r>
                        <a:rPr lang="en-US" dirty="0"/>
                        <a:t>5/20/2023</a:t>
                      </a:r>
                    </a:p>
                  </a:txBody>
                  <a:tcPr/>
                </a:tc>
                <a:tc>
                  <a:txBody>
                    <a:bodyPr/>
                    <a:lstStyle/>
                    <a:p>
                      <a:r>
                        <a:rPr lang="en-US" dirty="0"/>
                        <a:t>1050</a:t>
                      </a:r>
                    </a:p>
                  </a:txBody>
                  <a:tcPr/>
                </a:tc>
                <a:extLst>
                  <a:ext uri="{0D108BD9-81ED-4DB2-BD59-A6C34878D82A}">
                    <a16:rowId xmlns:a16="http://schemas.microsoft.com/office/drawing/2014/main" val="3336783192"/>
                  </a:ext>
                </a:extLst>
              </a:tr>
              <a:tr h="370840">
                <a:tc>
                  <a:txBody>
                    <a:bodyPr/>
                    <a:lstStyle/>
                    <a:p>
                      <a:r>
                        <a:rPr lang="en-US" dirty="0"/>
                        <a:t>www.twofeetgallery.com</a:t>
                      </a:r>
                    </a:p>
                  </a:txBody>
                  <a:tcPr/>
                </a:tc>
                <a:tc>
                  <a:txBody>
                    <a:bodyPr/>
                    <a:lstStyle/>
                    <a:p>
                      <a:r>
                        <a:rPr lang="en-US" dirty="0"/>
                        <a:t>5/20/2023</a:t>
                      </a:r>
                    </a:p>
                  </a:txBody>
                  <a:tcPr/>
                </a:tc>
                <a:tc>
                  <a:txBody>
                    <a:bodyPr/>
                    <a:lstStyle/>
                    <a:p>
                      <a:r>
                        <a:rPr lang="en-US" dirty="0"/>
                        <a:t>32</a:t>
                      </a:r>
                    </a:p>
                  </a:txBody>
                  <a:tcPr/>
                </a:tc>
                <a:extLst>
                  <a:ext uri="{0D108BD9-81ED-4DB2-BD59-A6C34878D82A}">
                    <a16:rowId xmlns:a16="http://schemas.microsoft.com/office/drawing/2014/main" val="1760932954"/>
                  </a:ext>
                </a:extLst>
              </a:tr>
              <a:tr h="370840">
                <a:tc>
                  <a:txBody>
                    <a:bodyPr/>
                    <a:lstStyle/>
                    <a:p>
                      <a:r>
                        <a:rPr lang="en-US" dirty="0"/>
                        <a:t>www.walkinghealthy.com</a:t>
                      </a:r>
                    </a:p>
                  </a:txBody>
                  <a:tcPr/>
                </a:tc>
                <a:tc>
                  <a:txBody>
                    <a:bodyPr/>
                    <a:lstStyle/>
                    <a:p>
                      <a:r>
                        <a:rPr lang="en-US" dirty="0"/>
                        <a:t>5/20/2023</a:t>
                      </a:r>
                    </a:p>
                  </a:txBody>
                  <a:tcPr/>
                </a:tc>
                <a:tc>
                  <a:txBody>
                    <a:bodyPr/>
                    <a:lstStyle/>
                    <a:p>
                      <a:r>
                        <a:rPr lang="en-US" dirty="0"/>
                        <a:t>159</a:t>
                      </a:r>
                    </a:p>
                  </a:txBody>
                  <a:tcPr/>
                </a:tc>
                <a:extLst>
                  <a:ext uri="{0D108BD9-81ED-4DB2-BD59-A6C34878D82A}">
                    <a16:rowId xmlns:a16="http://schemas.microsoft.com/office/drawing/2014/main" val="41886792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www.zojjed.com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tc>
                <a:tc>
                  <a:txBody>
                    <a:bodyPr/>
                    <a:lstStyle/>
                    <a:p>
                      <a:r>
                        <a:rPr lang="en-US" dirty="0"/>
                        <a:t>6</a:t>
                      </a:r>
                    </a:p>
                  </a:txBody>
                  <a:tcPr/>
                </a:tc>
                <a:extLst>
                  <a:ext uri="{0D108BD9-81ED-4DB2-BD59-A6C34878D82A}">
                    <a16:rowId xmlns:a16="http://schemas.microsoft.com/office/drawing/2014/main" val="9961175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www.zojjed.com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tc>
                <a:tc>
                  <a:txBody>
                    <a:bodyPr/>
                    <a:lstStyle/>
                    <a:p>
                      <a:r>
                        <a:rPr lang="en-US" dirty="0"/>
                        <a:t>5</a:t>
                      </a:r>
                    </a:p>
                  </a:txBody>
                  <a:tcPr/>
                </a:tc>
                <a:extLst>
                  <a:ext uri="{0D108BD9-81ED-4DB2-BD59-A6C34878D82A}">
                    <a16:rowId xmlns:a16="http://schemas.microsoft.com/office/drawing/2014/main" val="17799270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www.cs.drexel.edu/~jsalvage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tc>
                <a:tc>
                  <a:txBody>
                    <a:bodyPr/>
                    <a:lstStyle/>
                    <a:p>
                      <a:r>
                        <a:rPr lang="en-US" dirty="0"/>
                        <a:t>376</a:t>
                      </a:r>
                    </a:p>
                  </a:txBody>
                  <a:tcPr/>
                </a:tc>
                <a:extLst>
                  <a:ext uri="{0D108BD9-81ED-4DB2-BD59-A6C34878D82A}">
                    <a16:rowId xmlns:a16="http://schemas.microsoft.com/office/drawing/2014/main" val="209099393"/>
                  </a:ext>
                </a:extLst>
              </a:tr>
              <a:tr h="370840">
                <a:tc>
                  <a:txBody>
                    <a:bodyPr/>
                    <a:lstStyle/>
                    <a:p>
                      <a:r>
                        <a:rPr lang="en-US" dirty="0"/>
                        <a:t>www.racewalk.com</a:t>
                      </a:r>
                    </a:p>
                  </a:txBody>
                  <a:tcPr>
                    <a:solidFill>
                      <a:schemeClr val="accent4">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tc>
                <a:tc>
                  <a:txBody>
                    <a:bodyPr/>
                    <a:lstStyle/>
                    <a:p>
                      <a:r>
                        <a:rPr lang="en-US" dirty="0"/>
                        <a:t>2099</a:t>
                      </a:r>
                    </a:p>
                  </a:txBody>
                  <a:tcPr/>
                </a:tc>
                <a:extLst>
                  <a:ext uri="{0D108BD9-81ED-4DB2-BD59-A6C34878D82A}">
                    <a16:rowId xmlns:a16="http://schemas.microsoft.com/office/drawing/2014/main" val="295740250"/>
                  </a:ext>
                </a:extLst>
              </a:tr>
            </a:tbl>
          </a:graphicData>
        </a:graphic>
      </p:graphicFrame>
    </p:spTree>
    <p:extLst>
      <p:ext uri="{BB962C8B-B14F-4D97-AF65-F5344CB8AC3E}">
        <p14:creationId xmlns:p14="http://schemas.microsoft.com/office/powerpoint/2010/main" val="219742042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46">
            <a:extLst>
              <a:ext uri="{FF2B5EF4-FFF2-40B4-BE49-F238E27FC236}">
                <a16:creationId xmlns:a16="http://schemas.microsoft.com/office/drawing/2014/main" id="{EF96E4D9-B7C1-7C0E-5525-26A7B5F7CA7F}"/>
              </a:ext>
            </a:extLst>
          </p:cNvPr>
          <p:cNvSpPr txBox="1">
            <a:spLocks noChangeArrowheads="1"/>
          </p:cNvSpPr>
          <p:nvPr/>
        </p:nvSpPr>
        <p:spPr bwMode="auto">
          <a:xfrm>
            <a:off x="8839200" y="2514601"/>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Verdana" panose="020B0604030504040204" pitchFamily="34" charset="0"/>
                <a:cs typeface="Arial" panose="020B0604020202020204" pitchFamily="34" charset="0"/>
              </a:defRPr>
            </a:lvl1pPr>
            <a:lvl2pPr marL="742950" indent="-285750" eaLnBrk="0" hangingPunct="0">
              <a:defRPr>
                <a:solidFill>
                  <a:schemeClr val="bg1"/>
                </a:solidFill>
                <a:latin typeface="Verdana" panose="020B0604030504040204" pitchFamily="34" charset="0"/>
                <a:cs typeface="Arial" panose="020B0604020202020204" pitchFamily="34" charset="0"/>
              </a:defRPr>
            </a:lvl2pPr>
            <a:lvl3pPr marL="1143000" indent="-228600" eaLnBrk="0" hangingPunct="0">
              <a:defRPr>
                <a:solidFill>
                  <a:schemeClr val="bg1"/>
                </a:solidFill>
                <a:latin typeface="Verdana" panose="020B0604030504040204" pitchFamily="34" charset="0"/>
                <a:cs typeface="Arial" panose="020B0604020202020204" pitchFamily="34" charset="0"/>
              </a:defRPr>
            </a:lvl3pPr>
            <a:lvl4pPr marL="1600200" indent="-228600" eaLnBrk="0" hangingPunct="0">
              <a:defRPr>
                <a:solidFill>
                  <a:schemeClr val="bg1"/>
                </a:solidFill>
                <a:latin typeface="Verdana" panose="020B0604030504040204" pitchFamily="34" charset="0"/>
                <a:cs typeface="Arial" panose="020B0604020202020204" pitchFamily="34" charset="0"/>
              </a:defRPr>
            </a:lvl4pPr>
            <a:lvl5pPr marL="2057400" indent="-228600" eaLnBrk="0" hangingPunct="0">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Composition of Relational Operations</a:t>
            </a:r>
          </a:p>
        </p:txBody>
      </p:sp>
      <p:sp>
        <p:nvSpPr>
          <p:cNvPr id="3" name="Text Box 2">
            <a:extLst>
              <a:ext uri="{FF2B5EF4-FFF2-40B4-BE49-F238E27FC236}">
                <a16:creationId xmlns:a16="http://schemas.microsoft.com/office/drawing/2014/main" id="{5672BAC5-C01F-1F96-FBD1-28243AD17226}"/>
              </a:ext>
            </a:extLst>
          </p:cNvPr>
          <p:cNvSpPr txBox="1">
            <a:spLocks noChangeArrowheads="1"/>
          </p:cNvSpPr>
          <p:nvPr/>
        </p:nvSpPr>
        <p:spPr bwMode="auto">
          <a:xfrm>
            <a:off x="0" y="533401"/>
            <a:ext cx="10668000" cy="215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lnSpc>
                <a:spcPct val="80000"/>
              </a:lnSpc>
              <a:spcBef>
                <a:spcPts val="400"/>
              </a:spcBef>
              <a:buClr>
                <a:srgbClr val="EEC85E"/>
              </a:buClr>
              <a:buSzPct val="70000"/>
            </a:pPr>
            <a:r>
              <a:rPr lang="en-US" altLang="en-US" dirty="0">
                <a:solidFill>
                  <a:srgbClr val="EAEAEA"/>
                </a:solidFill>
                <a:latin typeface="+mn-lt"/>
              </a:rPr>
              <a:t>What if we want to find out only the websites that have had greater than 1000 hits in a single day?</a:t>
            </a:r>
          </a:p>
          <a:p>
            <a:pPr eaLnBrk="1" hangingPunct="1">
              <a:lnSpc>
                <a:spcPct val="80000"/>
              </a:lnSpc>
              <a:spcBef>
                <a:spcPts val="400"/>
              </a:spcBef>
              <a:buClr>
                <a:srgbClr val="EEC85E"/>
              </a:buClr>
              <a:buSzPct val="70000"/>
            </a:pPr>
            <a:endParaRPr lang="en-US" altLang="en-US" sz="1600" dirty="0">
              <a:solidFill>
                <a:srgbClr val="EAEAEA"/>
              </a:solidFill>
            </a:endParaRPr>
          </a:p>
          <a:p>
            <a:pPr eaLnBrk="1" hangingPunct="1">
              <a:lnSpc>
                <a:spcPct val="80000"/>
              </a:lnSpc>
              <a:spcBef>
                <a:spcPts val="400"/>
              </a:spcBef>
              <a:buClr>
                <a:srgbClr val="EEC85E"/>
              </a:buClr>
              <a:buSzPct val="70000"/>
            </a:pP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dirty="0">
                <a:solidFill>
                  <a:srgbClr val="EAEAEA"/>
                </a:solidFill>
                <a:latin typeface="Courier New" panose="02070309020205020404" pitchFamily="49" charset="0"/>
                <a:cs typeface="Courier New" panose="02070309020205020404" pitchFamily="49" charset="0"/>
              </a:rPr>
              <a:t>website(</a:t>
            </a: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baseline="-50000" dirty="0">
                <a:solidFill>
                  <a:srgbClr val="EAEAEA"/>
                </a:solidFill>
                <a:latin typeface="Courier New" panose="02070309020205020404" pitchFamily="49" charset="0"/>
                <a:cs typeface="Courier New" panose="02070309020205020404" pitchFamily="49" charset="0"/>
              </a:rPr>
              <a:t>hit-count&gt;1000</a:t>
            </a:r>
            <a:r>
              <a:rPr lang="en-US" altLang="en-US" sz="1200" dirty="0">
                <a:solidFill>
                  <a:srgbClr val="EAEAEA"/>
                </a:solidFill>
                <a:latin typeface="Courier New" panose="02070309020205020404" pitchFamily="49" charset="0"/>
                <a:cs typeface="Courier New" panose="02070309020205020404" pitchFamily="49" charset="0"/>
              </a:rPr>
              <a:t>(hit-counts))</a:t>
            </a:r>
            <a:r>
              <a:rPr lang="ar-SA" altLang="en-US" sz="1200" dirty="0">
                <a:solidFill>
                  <a:srgbClr val="EAEAEA"/>
                </a:solidFill>
                <a:latin typeface="Courier New" panose="02070309020205020404" pitchFamily="49" charset="0"/>
                <a:cs typeface="Courier New" panose="02070309020205020404" pitchFamily="49" charset="0"/>
              </a:rPr>
              <a:t>‏</a:t>
            </a:r>
            <a:endParaRPr lang="en-US" altLang="en-US" sz="1200" dirty="0">
              <a:solidFill>
                <a:srgbClr val="EAEAEA"/>
              </a:solidFill>
              <a:latin typeface="Courier New" panose="02070309020205020404" pitchFamily="49" charset="0"/>
              <a:cs typeface="Courier New" panose="02070309020205020404" pitchFamily="49" charset="0"/>
            </a:endParaRPr>
          </a:p>
          <a:p>
            <a:pPr eaLnBrk="1" hangingPunct="1">
              <a:lnSpc>
                <a:spcPct val="80000"/>
              </a:lnSpc>
              <a:spcBef>
                <a:spcPts val="400"/>
              </a:spcBef>
              <a:buClr>
                <a:srgbClr val="EEC85E"/>
              </a:buClr>
              <a:buSzPct val="70000"/>
            </a:pPr>
            <a:endParaRPr lang="en-US" altLang="en-US" sz="1600" dirty="0">
              <a:solidFill>
                <a:srgbClr val="EAEAEA"/>
              </a:solidFill>
            </a:endParaRPr>
          </a:p>
          <a:p>
            <a:pPr eaLnBrk="1" hangingPunct="1">
              <a:lnSpc>
                <a:spcPct val="80000"/>
              </a:lnSpc>
              <a:spcBef>
                <a:spcPts val="400"/>
              </a:spcBef>
              <a:buClr>
                <a:srgbClr val="EEC85E"/>
              </a:buClr>
              <a:buSzPct val="70000"/>
            </a:pPr>
            <a:endParaRPr lang="en-US" altLang="en-US" sz="1600" dirty="0">
              <a:solidFill>
                <a:srgbClr val="EAEAEA"/>
              </a:solidFill>
            </a:endParaRPr>
          </a:p>
          <a:p>
            <a:pPr eaLnBrk="1" hangingPunct="1">
              <a:lnSpc>
                <a:spcPct val="80000"/>
              </a:lnSpc>
              <a:spcBef>
                <a:spcPts val="400"/>
              </a:spcBef>
              <a:buClr>
                <a:srgbClr val="EEC85E"/>
              </a:buClr>
              <a:buSzPct val="70000"/>
            </a:pPr>
            <a:r>
              <a:rPr lang="en-US" altLang="en-US" dirty="0">
                <a:solidFill>
                  <a:srgbClr val="EAEAEA"/>
                </a:solidFill>
                <a:latin typeface="+mn-lt"/>
              </a:rPr>
              <a:t>What is the relation that is returned?</a:t>
            </a:r>
          </a:p>
          <a:p>
            <a:pPr eaLnBrk="1" hangingPunct="1">
              <a:lnSpc>
                <a:spcPct val="80000"/>
              </a:lnSpc>
              <a:spcBef>
                <a:spcPts val="400"/>
              </a:spcBef>
              <a:buClr>
                <a:srgbClr val="EEC85E"/>
              </a:buClr>
              <a:buSzPct val="70000"/>
            </a:pPr>
            <a:endParaRPr lang="en-US" altLang="en-US" sz="1600" dirty="0">
              <a:solidFill>
                <a:srgbClr val="EAEAEA"/>
              </a:solidFill>
            </a:endParaRPr>
          </a:p>
        </p:txBody>
      </p:sp>
      <p:graphicFrame>
        <p:nvGraphicFramePr>
          <p:cNvPr id="4" name="Table 3">
            <a:extLst>
              <a:ext uri="{FF2B5EF4-FFF2-40B4-BE49-F238E27FC236}">
                <a16:creationId xmlns:a16="http://schemas.microsoft.com/office/drawing/2014/main" id="{74554849-AADB-80DB-E795-E0392E8DB97D}"/>
              </a:ext>
            </a:extLst>
          </p:cNvPr>
          <p:cNvGraphicFramePr>
            <a:graphicFrameLocks noGrp="1"/>
          </p:cNvGraphicFramePr>
          <p:nvPr>
            <p:extLst>
              <p:ext uri="{D42A27DB-BD31-4B8C-83A1-F6EECF244321}">
                <p14:modId xmlns:p14="http://schemas.microsoft.com/office/powerpoint/2010/main" val="848585503"/>
              </p:ext>
            </p:extLst>
          </p:nvPr>
        </p:nvGraphicFramePr>
        <p:xfrm>
          <a:off x="6736714" y="2778760"/>
          <a:ext cx="5455286" cy="4079240"/>
        </p:xfrm>
        <a:graphic>
          <a:graphicData uri="http://schemas.openxmlformats.org/drawingml/2006/table">
            <a:tbl>
              <a:tblPr firstRow="1" bandRow="1">
                <a:tableStyleId>{93296810-A885-4BE3-A3E7-6D5BEEA58F35}</a:tableStyleId>
              </a:tblPr>
              <a:tblGrid>
                <a:gridCol w="2973388">
                  <a:extLst>
                    <a:ext uri="{9D8B030D-6E8A-4147-A177-3AD203B41FA5}">
                      <a16:colId xmlns:a16="http://schemas.microsoft.com/office/drawing/2014/main" val="3686988871"/>
                    </a:ext>
                  </a:extLst>
                </a:gridCol>
                <a:gridCol w="1259205">
                  <a:extLst>
                    <a:ext uri="{9D8B030D-6E8A-4147-A177-3AD203B41FA5}">
                      <a16:colId xmlns:a16="http://schemas.microsoft.com/office/drawing/2014/main" val="3174458492"/>
                    </a:ext>
                  </a:extLst>
                </a:gridCol>
                <a:gridCol w="1222693">
                  <a:extLst>
                    <a:ext uri="{9D8B030D-6E8A-4147-A177-3AD203B41FA5}">
                      <a16:colId xmlns:a16="http://schemas.microsoft.com/office/drawing/2014/main" val="3711171146"/>
                    </a:ext>
                  </a:extLst>
                </a:gridCol>
              </a:tblGrid>
              <a:tr h="370840">
                <a:tc gridSpan="3">
                  <a:txBody>
                    <a:bodyPr/>
                    <a:lstStyle/>
                    <a:p>
                      <a:pPr algn="ctr"/>
                      <a:r>
                        <a:rPr lang="en-US" dirty="0"/>
                        <a:t>Hit-counts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64232911"/>
                  </a:ext>
                </a:extLst>
              </a:tr>
              <a:tr h="370840">
                <a:tc>
                  <a:txBody>
                    <a:bodyPr/>
                    <a:lstStyle/>
                    <a:p>
                      <a:r>
                        <a:rPr lang="en-US" b="1" dirty="0"/>
                        <a:t>website</a:t>
                      </a:r>
                    </a:p>
                  </a:txBody>
                  <a:tcPr/>
                </a:tc>
                <a:tc>
                  <a:txBody>
                    <a:bodyPr/>
                    <a:lstStyle/>
                    <a:p>
                      <a:r>
                        <a:rPr lang="en-US" b="1" dirty="0"/>
                        <a:t>date</a:t>
                      </a:r>
                    </a:p>
                  </a:txBody>
                  <a:tcPr/>
                </a:tc>
                <a:tc>
                  <a:txBody>
                    <a:bodyPr/>
                    <a:lstStyle/>
                    <a:p>
                      <a:r>
                        <a:rPr lang="en-US" b="1" dirty="0"/>
                        <a:t>hit-count</a:t>
                      </a:r>
                    </a:p>
                  </a:txBody>
                  <a:tcPr/>
                </a:tc>
                <a:extLst>
                  <a:ext uri="{0D108BD9-81ED-4DB2-BD59-A6C34878D82A}">
                    <a16:rowId xmlns:a16="http://schemas.microsoft.com/office/drawing/2014/main" val="1423851555"/>
                  </a:ext>
                </a:extLst>
              </a:tr>
              <a:tr h="370840">
                <a:tc>
                  <a:txBody>
                    <a:bodyPr/>
                    <a:lstStyle/>
                    <a:p>
                      <a:r>
                        <a:rPr lang="en-US" dirty="0"/>
                        <a:t>www.zojjed.com</a:t>
                      </a:r>
                    </a:p>
                  </a:txBody>
                  <a:tcPr/>
                </a:tc>
                <a:tc>
                  <a:txBody>
                    <a:bodyPr/>
                    <a:lstStyle/>
                    <a:p>
                      <a:r>
                        <a:rPr lang="en-US" dirty="0"/>
                        <a:t>5/20/2023</a:t>
                      </a:r>
                    </a:p>
                  </a:txBody>
                  <a:tcPr/>
                </a:tc>
                <a:tc>
                  <a:txBody>
                    <a:bodyPr/>
                    <a:lstStyle/>
                    <a:p>
                      <a:r>
                        <a:rPr lang="en-US" dirty="0"/>
                        <a:t>5</a:t>
                      </a:r>
                    </a:p>
                  </a:txBody>
                  <a:tcPr/>
                </a:tc>
                <a:extLst>
                  <a:ext uri="{0D108BD9-81ED-4DB2-BD59-A6C34878D82A}">
                    <a16:rowId xmlns:a16="http://schemas.microsoft.com/office/drawing/2014/main" val="3713922756"/>
                  </a:ext>
                </a:extLst>
              </a:tr>
              <a:tr h="370840">
                <a:tc>
                  <a:txBody>
                    <a:bodyPr/>
                    <a:lstStyle/>
                    <a:p>
                      <a:r>
                        <a:rPr lang="en-US" dirty="0"/>
                        <a:t>www.racewalk.com</a:t>
                      </a:r>
                    </a:p>
                  </a:txBody>
                  <a:tcPr>
                    <a:solidFill>
                      <a:schemeClr val="accent4">
                        <a:lumMod val="40000"/>
                        <a:lumOff val="60000"/>
                      </a:schemeClr>
                    </a:solidFill>
                  </a:tcPr>
                </a:tc>
                <a:tc>
                  <a:txBody>
                    <a:bodyPr/>
                    <a:lstStyle/>
                    <a:p>
                      <a:r>
                        <a:rPr lang="en-US" dirty="0"/>
                        <a:t>5/20/2023</a:t>
                      </a:r>
                    </a:p>
                  </a:txBody>
                  <a:tcPr/>
                </a:tc>
                <a:tc>
                  <a:txBody>
                    <a:bodyPr/>
                    <a:lstStyle/>
                    <a:p>
                      <a:r>
                        <a:rPr lang="en-US" dirty="0"/>
                        <a:t>2019</a:t>
                      </a:r>
                    </a:p>
                  </a:txBody>
                  <a:tcPr/>
                </a:tc>
                <a:extLst>
                  <a:ext uri="{0D108BD9-81ED-4DB2-BD59-A6C34878D82A}">
                    <a16:rowId xmlns:a16="http://schemas.microsoft.com/office/drawing/2014/main" val="594578732"/>
                  </a:ext>
                </a:extLst>
              </a:tr>
              <a:tr h="370840">
                <a:tc>
                  <a:txBody>
                    <a:bodyPr/>
                    <a:lstStyle/>
                    <a:p>
                      <a:r>
                        <a:rPr lang="en-US" dirty="0"/>
                        <a:t>www.greattreks.com</a:t>
                      </a:r>
                    </a:p>
                  </a:txBody>
                  <a:tcPr>
                    <a:solidFill>
                      <a:schemeClr val="accent4">
                        <a:lumMod val="40000"/>
                        <a:lumOff val="60000"/>
                      </a:schemeClr>
                    </a:solidFill>
                  </a:tcPr>
                </a:tc>
                <a:tc>
                  <a:txBody>
                    <a:bodyPr/>
                    <a:lstStyle/>
                    <a:p>
                      <a:r>
                        <a:rPr lang="en-US" dirty="0"/>
                        <a:t>5/20/2023</a:t>
                      </a:r>
                    </a:p>
                  </a:txBody>
                  <a:tcPr/>
                </a:tc>
                <a:tc>
                  <a:txBody>
                    <a:bodyPr/>
                    <a:lstStyle/>
                    <a:p>
                      <a:r>
                        <a:rPr lang="en-US" dirty="0"/>
                        <a:t>1050</a:t>
                      </a:r>
                    </a:p>
                  </a:txBody>
                  <a:tcPr/>
                </a:tc>
                <a:extLst>
                  <a:ext uri="{0D108BD9-81ED-4DB2-BD59-A6C34878D82A}">
                    <a16:rowId xmlns:a16="http://schemas.microsoft.com/office/drawing/2014/main" val="3336783192"/>
                  </a:ext>
                </a:extLst>
              </a:tr>
              <a:tr h="370840">
                <a:tc>
                  <a:txBody>
                    <a:bodyPr/>
                    <a:lstStyle/>
                    <a:p>
                      <a:r>
                        <a:rPr lang="en-US" dirty="0"/>
                        <a:t>www.twofeetgallery.com</a:t>
                      </a:r>
                    </a:p>
                  </a:txBody>
                  <a:tcPr/>
                </a:tc>
                <a:tc>
                  <a:txBody>
                    <a:bodyPr/>
                    <a:lstStyle/>
                    <a:p>
                      <a:r>
                        <a:rPr lang="en-US" dirty="0"/>
                        <a:t>5/20/2023</a:t>
                      </a:r>
                    </a:p>
                  </a:txBody>
                  <a:tcPr/>
                </a:tc>
                <a:tc>
                  <a:txBody>
                    <a:bodyPr/>
                    <a:lstStyle/>
                    <a:p>
                      <a:r>
                        <a:rPr lang="en-US" dirty="0"/>
                        <a:t>32</a:t>
                      </a:r>
                    </a:p>
                  </a:txBody>
                  <a:tcPr/>
                </a:tc>
                <a:extLst>
                  <a:ext uri="{0D108BD9-81ED-4DB2-BD59-A6C34878D82A}">
                    <a16:rowId xmlns:a16="http://schemas.microsoft.com/office/drawing/2014/main" val="1760932954"/>
                  </a:ext>
                </a:extLst>
              </a:tr>
              <a:tr h="370840">
                <a:tc>
                  <a:txBody>
                    <a:bodyPr/>
                    <a:lstStyle/>
                    <a:p>
                      <a:r>
                        <a:rPr lang="en-US" dirty="0"/>
                        <a:t>www.walkinghealthy.com</a:t>
                      </a:r>
                    </a:p>
                  </a:txBody>
                  <a:tcPr/>
                </a:tc>
                <a:tc>
                  <a:txBody>
                    <a:bodyPr/>
                    <a:lstStyle/>
                    <a:p>
                      <a:r>
                        <a:rPr lang="en-US" dirty="0"/>
                        <a:t>5/20/2023</a:t>
                      </a:r>
                    </a:p>
                  </a:txBody>
                  <a:tcPr/>
                </a:tc>
                <a:tc>
                  <a:txBody>
                    <a:bodyPr/>
                    <a:lstStyle/>
                    <a:p>
                      <a:r>
                        <a:rPr lang="en-US" dirty="0"/>
                        <a:t>159</a:t>
                      </a:r>
                    </a:p>
                  </a:txBody>
                  <a:tcPr/>
                </a:tc>
                <a:extLst>
                  <a:ext uri="{0D108BD9-81ED-4DB2-BD59-A6C34878D82A}">
                    <a16:rowId xmlns:a16="http://schemas.microsoft.com/office/drawing/2014/main" val="41886792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www.zojjed.com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tc>
                <a:tc>
                  <a:txBody>
                    <a:bodyPr/>
                    <a:lstStyle/>
                    <a:p>
                      <a:r>
                        <a:rPr lang="en-US" dirty="0"/>
                        <a:t>6</a:t>
                      </a:r>
                    </a:p>
                  </a:txBody>
                  <a:tcPr/>
                </a:tc>
                <a:extLst>
                  <a:ext uri="{0D108BD9-81ED-4DB2-BD59-A6C34878D82A}">
                    <a16:rowId xmlns:a16="http://schemas.microsoft.com/office/drawing/2014/main" val="9961175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www.zojjed.com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tc>
                <a:tc>
                  <a:txBody>
                    <a:bodyPr/>
                    <a:lstStyle/>
                    <a:p>
                      <a:r>
                        <a:rPr lang="en-US" dirty="0"/>
                        <a:t>5</a:t>
                      </a:r>
                    </a:p>
                  </a:txBody>
                  <a:tcPr/>
                </a:tc>
                <a:extLst>
                  <a:ext uri="{0D108BD9-81ED-4DB2-BD59-A6C34878D82A}">
                    <a16:rowId xmlns:a16="http://schemas.microsoft.com/office/drawing/2014/main" val="17799270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www.cs.drexel.edu/~jsalvage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tc>
                <a:tc>
                  <a:txBody>
                    <a:bodyPr/>
                    <a:lstStyle/>
                    <a:p>
                      <a:r>
                        <a:rPr lang="en-US" dirty="0"/>
                        <a:t>376</a:t>
                      </a:r>
                    </a:p>
                  </a:txBody>
                  <a:tcPr/>
                </a:tc>
                <a:extLst>
                  <a:ext uri="{0D108BD9-81ED-4DB2-BD59-A6C34878D82A}">
                    <a16:rowId xmlns:a16="http://schemas.microsoft.com/office/drawing/2014/main" val="209099393"/>
                  </a:ext>
                </a:extLst>
              </a:tr>
              <a:tr h="370840">
                <a:tc>
                  <a:txBody>
                    <a:bodyPr/>
                    <a:lstStyle/>
                    <a:p>
                      <a:r>
                        <a:rPr lang="en-US" dirty="0"/>
                        <a:t>www.racewalk.com</a:t>
                      </a:r>
                    </a:p>
                  </a:txBody>
                  <a:tcPr>
                    <a:solidFill>
                      <a:schemeClr val="accent4">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tc>
                <a:tc>
                  <a:txBody>
                    <a:bodyPr/>
                    <a:lstStyle/>
                    <a:p>
                      <a:r>
                        <a:rPr lang="en-US" dirty="0"/>
                        <a:t>2099</a:t>
                      </a:r>
                    </a:p>
                  </a:txBody>
                  <a:tcPr/>
                </a:tc>
                <a:extLst>
                  <a:ext uri="{0D108BD9-81ED-4DB2-BD59-A6C34878D82A}">
                    <a16:rowId xmlns:a16="http://schemas.microsoft.com/office/drawing/2014/main" val="295740250"/>
                  </a:ext>
                </a:extLst>
              </a:tr>
            </a:tbl>
          </a:graphicData>
        </a:graphic>
      </p:graphicFrame>
      <p:graphicFrame>
        <p:nvGraphicFramePr>
          <p:cNvPr id="6" name="Table 5">
            <a:extLst>
              <a:ext uri="{FF2B5EF4-FFF2-40B4-BE49-F238E27FC236}">
                <a16:creationId xmlns:a16="http://schemas.microsoft.com/office/drawing/2014/main" id="{14686754-D110-D03D-186B-099F7B9EFC9B}"/>
              </a:ext>
            </a:extLst>
          </p:cNvPr>
          <p:cNvGraphicFramePr>
            <a:graphicFrameLocks noGrp="1"/>
          </p:cNvGraphicFramePr>
          <p:nvPr>
            <p:extLst>
              <p:ext uri="{D42A27DB-BD31-4B8C-83A1-F6EECF244321}">
                <p14:modId xmlns:p14="http://schemas.microsoft.com/office/powerpoint/2010/main" val="446127186"/>
              </p:ext>
            </p:extLst>
          </p:nvPr>
        </p:nvGraphicFramePr>
        <p:xfrm>
          <a:off x="1" y="2175352"/>
          <a:ext cx="2973388" cy="1483360"/>
        </p:xfrm>
        <a:graphic>
          <a:graphicData uri="http://schemas.openxmlformats.org/drawingml/2006/table">
            <a:tbl>
              <a:tblPr firstRow="1" bandRow="1">
                <a:tableStyleId>{93296810-A885-4BE3-A3E7-6D5BEEA58F35}</a:tableStyleId>
              </a:tblPr>
              <a:tblGrid>
                <a:gridCol w="2973388">
                  <a:extLst>
                    <a:ext uri="{9D8B030D-6E8A-4147-A177-3AD203B41FA5}">
                      <a16:colId xmlns:a16="http://schemas.microsoft.com/office/drawing/2014/main" val="3686988871"/>
                    </a:ext>
                  </a:extLst>
                </a:gridCol>
              </a:tblGrid>
              <a:tr h="370840">
                <a:tc>
                  <a:txBody>
                    <a:bodyPr/>
                    <a:lstStyle/>
                    <a:p>
                      <a:pPr algn="ctr"/>
                      <a:r>
                        <a:rPr lang="en-US" dirty="0"/>
                        <a:t>Result Set</a:t>
                      </a:r>
                    </a:p>
                  </a:txBody>
                  <a:tcPr/>
                </a:tc>
                <a:extLst>
                  <a:ext uri="{0D108BD9-81ED-4DB2-BD59-A6C34878D82A}">
                    <a16:rowId xmlns:a16="http://schemas.microsoft.com/office/drawing/2014/main" val="1423851555"/>
                  </a:ext>
                </a:extLst>
              </a:tr>
              <a:tr h="370840">
                <a:tc>
                  <a:txBody>
                    <a:bodyPr/>
                    <a:lstStyle/>
                    <a:p>
                      <a:r>
                        <a:rPr lang="en-US" b="1" dirty="0"/>
                        <a:t>website</a:t>
                      </a:r>
                    </a:p>
                  </a:txBody>
                  <a:tcPr/>
                </a:tc>
                <a:extLst>
                  <a:ext uri="{0D108BD9-81ED-4DB2-BD59-A6C34878D82A}">
                    <a16:rowId xmlns:a16="http://schemas.microsoft.com/office/drawing/2014/main" val="3954102297"/>
                  </a:ext>
                </a:extLst>
              </a:tr>
              <a:tr h="370840">
                <a:tc>
                  <a:txBody>
                    <a:bodyPr/>
                    <a:lstStyle/>
                    <a:p>
                      <a:r>
                        <a:rPr lang="en-US" dirty="0"/>
                        <a:t>www.racewalk.com</a:t>
                      </a:r>
                    </a:p>
                  </a:txBody>
                  <a:tcPr/>
                </a:tc>
                <a:extLst>
                  <a:ext uri="{0D108BD9-81ED-4DB2-BD59-A6C34878D82A}">
                    <a16:rowId xmlns:a16="http://schemas.microsoft.com/office/drawing/2014/main" val="594578732"/>
                  </a:ext>
                </a:extLst>
              </a:tr>
              <a:tr h="370840">
                <a:tc>
                  <a:txBody>
                    <a:bodyPr/>
                    <a:lstStyle/>
                    <a:p>
                      <a:r>
                        <a:rPr lang="en-US" dirty="0"/>
                        <a:t>www.greattreks.com</a:t>
                      </a:r>
                    </a:p>
                  </a:txBody>
                  <a:tcPr/>
                </a:tc>
                <a:extLst>
                  <a:ext uri="{0D108BD9-81ED-4DB2-BD59-A6C34878D82A}">
                    <a16:rowId xmlns:a16="http://schemas.microsoft.com/office/drawing/2014/main" val="3336783192"/>
                  </a:ext>
                </a:extLst>
              </a:tr>
            </a:tbl>
          </a:graphicData>
        </a:graphic>
      </p:graphicFrame>
    </p:spTree>
    <p:extLst>
      <p:ext uri="{BB962C8B-B14F-4D97-AF65-F5344CB8AC3E}">
        <p14:creationId xmlns:p14="http://schemas.microsoft.com/office/powerpoint/2010/main" val="199192624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a:extLst>
              <a:ext uri="{FF2B5EF4-FFF2-40B4-BE49-F238E27FC236}">
                <a16:creationId xmlns:a16="http://schemas.microsoft.com/office/drawing/2014/main" id="{3090F188-973D-FFDD-C446-1BE894EF85A7}"/>
              </a:ext>
            </a:extLst>
          </p:cNvPr>
          <p:cNvSpPr txBox="1">
            <a:spLocks noChangeArrowheads="1"/>
          </p:cNvSpPr>
          <p:nvPr/>
        </p:nvSpPr>
        <p:spPr bwMode="auto">
          <a:xfrm>
            <a:off x="0" y="533400"/>
            <a:ext cx="12192000" cy="6146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marL="285750" indent="-285750" eaLnBrk="1" hangingPunct="1">
              <a:spcBef>
                <a:spcPts val="400"/>
              </a:spcBef>
              <a:buClr>
                <a:srgbClr val="EEC85E"/>
              </a:buClr>
              <a:buSzPct val="70000"/>
              <a:buFont typeface="Arial" panose="020B0604020202020204" pitchFamily="34" charset="0"/>
              <a:buChar char="•"/>
            </a:pPr>
            <a:r>
              <a:rPr lang="en-US" altLang="en-US" sz="1600" dirty="0">
                <a:solidFill>
                  <a:srgbClr val="EAEAEA"/>
                </a:solidFill>
                <a:latin typeface="+mn-lt"/>
              </a:rPr>
              <a:t> </a:t>
            </a:r>
            <a:r>
              <a:rPr lang="en-US" altLang="en-US" dirty="0">
                <a:solidFill>
                  <a:srgbClr val="EAEAEA"/>
                </a:solidFill>
                <a:latin typeface="+mn-lt"/>
              </a:rPr>
              <a:t>A Domain is the set of permitted values for a column/attribute. </a:t>
            </a:r>
          </a:p>
          <a:p>
            <a:pPr marL="285750" indent="-285750" eaLnBrk="1" hangingPunct="1">
              <a:spcBef>
                <a:spcPts val="400"/>
              </a:spcBef>
              <a:buClr>
                <a:srgbClr val="EEC85E"/>
              </a:buClr>
              <a:buSzPct val="70000"/>
              <a:buFont typeface="Arial" panose="020B0604020202020204" pitchFamily="34" charset="0"/>
              <a:buChar char="•"/>
            </a:pPr>
            <a:r>
              <a:rPr lang="en-US" altLang="en-US" dirty="0">
                <a:solidFill>
                  <a:srgbClr val="EAEAEA"/>
                </a:solidFill>
                <a:latin typeface="+mn-lt"/>
              </a:rPr>
              <a:t> The domain can be any positive number as in the case with first year</a:t>
            </a:r>
          </a:p>
          <a:p>
            <a:pPr marL="285750" indent="-285750" eaLnBrk="1" hangingPunct="1">
              <a:spcBef>
                <a:spcPts val="400"/>
              </a:spcBef>
              <a:buClr>
                <a:srgbClr val="EEC85E"/>
              </a:buClr>
              <a:buSzPct val="70000"/>
              <a:buFont typeface="Arial" panose="020B0604020202020204" pitchFamily="34" charset="0"/>
              <a:buChar char="•"/>
            </a:pPr>
            <a:r>
              <a:rPr lang="en-US" altLang="en-US" dirty="0">
                <a:solidFill>
                  <a:srgbClr val="EAEAEA"/>
                </a:solidFill>
                <a:latin typeface="+mn-lt"/>
              </a:rPr>
              <a:t> The domain can be a series of letters up to a maximum number of letters as in the case with organization.</a:t>
            </a:r>
          </a:p>
          <a:p>
            <a:pPr marL="285750" indent="-285750" eaLnBrk="1" hangingPunct="1">
              <a:spcBef>
                <a:spcPts val="400"/>
              </a:spcBef>
              <a:buClr>
                <a:srgbClr val="EEC85E"/>
              </a:buClr>
              <a:buSzPct val="70000"/>
              <a:buFont typeface="Arial" panose="020B0604020202020204" pitchFamily="34" charset="0"/>
              <a:buChar char="•"/>
            </a:pPr>
            <a:r>
              <a:rPr lang="en-US" altLang="en-US" dirty="0">
                <a:solidFill>
                  <a:srgbClr val="EAEAEA"/>
                </a:solidFill>
                <a:latin typeface="+mn-lt"/>
              </a:rPr>
              <a:t> The domain can be valid web addresses, whose rules might be slightly more complicated.</a:t>
            </a:r>
          </a:p>
          <a:p>
            <a:pPr eaLnBrk="1" hangingPunct="1">
              <a:spcBef>
                <a:spcPts val="400"/>
              </a:spcBef>
              <a:buClr>
                <a:srgbClr val="EEC85E"/>
              </a:buClr>
              <a:buSzPct val="70000"/>
            </a:pPr>
            <a:endParaRPr lang="en-US" altLang="en-US" dirty="0">
              <a:solidFill>
                <a:srgbClr val="EAEAEA"/>
              </a:solidFill>
              <a:latin typeface="+mn-lt"/>
            </a:endParaRPr>
          </a:p>
          <a:p>
            <a:pPr eaLnBrk="1" hangingPunct="1">
              <a:spcBef>
                <a:spcPts val="400"/>
              </a:spcBef>
              <a:buClr>
                <a:srgbClr val="EEC85E"/>
              </a:buClr>
              <a:buSzPct val="70000"/>
            </a:pPr>
            <a:r>
              <a:rPr lang="en-US" altLang="en-US" dirty="0">
                <a:solidFill>
                  <a:srgbClr val="EAEAEA"/>
                </a:solidFill>
                <a:latin typeface="+mn-lt"/>
              </a:rPr>
              <a:t>If</a:t>
            </a:r>
          </a:p>
          <a:p>
            <a:pPr eaLnBrk="1" hangingPunct="1">
              <a:spcBef>
                <a:spcPts val="400"/>
              </a:spcBef>
              <a:buClr>
                <a:srgbClr val="EEC85E"/>
              </a:buClr>
              <a:buSzPct val="70000"/>
            </a:pPr>
            <a:r>
              <a:rPr lang="en-US" altLang="en-US" dirty="0">
                <a:solidFill>
                  <a:srgbClr val="EAEAEA"/>
                </a:solidFill>
                <a:latin typeface="Courier New" panose="02070309020205020404" pitchFamily="49" charset="0"/>
                <a:cs typeface="Courier New" panose="02070309020205020404" pitchFamily="49" charset="0"/>
              </a:rPr>
              <a:t>D1</a:t>
            </a:r>
            <a:r>
              <a:rPr lang="en-US" altLang="en-US" dirty="0">
                <a:solidFill>
                  <a:srgbClr val="EAEAEA"/>
                </a:solidFill>
                <a:latin typeface="+mn-lt"/>
              </a:rPr>
              <a:t> denotes the set of all websites</a:t>
            </a:r>
          </a:p>
          <a:p>
            <a:pPr eaLnBrk="1" hangingPunct="1">
              <a:spcBef>
                <a:spcPts val="400"/>
              </a:spcBef>
              <a:buClr>
                <a:srgbClr val="EEC85E"/>
              </a:buClr>
              <a:buSzPct val="70000"/>
            </a:pPr>
            <a:r>
              <a:rPr lang="en-US" altLang="en-US" dirty="0">
                <a:solidFill>
                  <a:srgbClr val="EAEAEA"/>
                </a:solidFill>
                <a:latin typeface="Courier New" panose="02070309020205020404" pitchFamily="49" charset="0"/>
                <a:cs typeface="Courier New" panose="02070309020205020404" pitchFamily="49" charset="0"/>
              </a:rPr>
              <a:t>D2</a:t>
            </a:r>
            <a:r>
              <a:rPr lang="en-US" altLang="en-US" dirty="0">
                <a:solidFill>
                  <a:srgbClr val="EAEAEA"/>
                </a:solidFill>
                <a:latin typeface="+mn-lt"/>
              </a:rPr>
              <a:t> denotes the set of all organizations</a:t>
            </a:r>
          </a:p>
          <a:p>
            <a:pPr eaLnBrk="1" hangingPunct="1">
              <a:spcBef>
                <a:spcPts val="400"/>
              </a:spcBef>
              <a:buClr>
                <a:srgbClr val="EEC85E"/>
              </a:buClr>
              <a:buSzPct val="70000"/>
            </a:pPr>
            <a:r>
              <a:rPr lang="en-US" altLang="en-US" dirty="0">
                <a:solidFill>
                  <a:srgbClr val="EAEAEA"/>
                </a:solidFill>
                <a:latin typeface="Courier New" panose="02070309020205020404" pitchFamily="49" charset="0"/>
                <a:cs typeface="Courier New" panose="02070309020205020404" pitchFamily="49" charset="0"/>
              </a:rPr>
              <a:t>D3</a:t>
            </a:r>
            <a:r>
              <a:rPr lang="en-US" altLang="en-US" dirty="0">
                <a:solidFill>
                  <a:srgbClr val="EAEAEA"/>
                </a:solidFill>
                <a:latin typeface="+mn-lt"/>
              </a:rPr>
              <a:t> denotes the set of all first years</a:t>
            </a:r>
          </a:p>
          <a:p>
            <a:pPr eaLnBrk="1" hangingPunct="1">
              <a:spcBef>
                <a:spcPts val="400"/>
              </a:spcBef>
              <a:buClr>
                <a:srgbClr val="EEC85E"/>
              </a:buClr>
              <a:buSzPct val="70000"/>
            </a:pPr>
            <a:r>
              <a:rPr lang="en-US" altLang="en-US" dirty="0">
                <a:solidFill>
                  <a:srgbClr val="EAEAEA"/>
                </a:solidFill>
                <a:latin typeface="Courier New" panose="02070309020205020404" pitchFamily="49" charset="0"/>
                <a:cs typeface="Courier New" panose="02070309020205020404" pitchFamily="49" charset="0"/>
              </a:rPr>
              <a:t>D4</a:t>
            </a:r>
            <a:r>
              <a:rPr lang="en-US" altLang="en-US" dirty="0">
                <a:solidFill>
                  <a:srgbClr val="EAEAEA"/>
                </a:solidFill>
                <a:latin typeface="+mn-lt"/>
              </a:rPr>
              <a:t> denotes the set of all categories</a:t>
            </a:r>
          </a:p>
          <a:p>
            <a:pPr eaLnBrk="1" hangingPunct="1">
              <a:spcBef>
                <a:spcPts val="400"/>
              </a:spcBef>
              <a:buClr>
                <a:srgbClr val="EEC85E"/>
              </a:buClr>
              <a:buSzPct val="70000"/>
            </a:pPr>
            <a:endParaRPr lang="en-US" altLang="en-US" dirty="0">
              <a:solidFill>
                <a:srgbClr val="EAEAEA"/>
              </a:solidFill>
              <a:latin typeface="+mn-lt"/>
            </a:endParaRPr>
          </a:p>
          <a:p>
            <a:pPr eaLnBrk="1" hangingPunct="1">
              <a:spcBef>
                <a:spcPts val="400"/>
              </a:spcBef>
              <a:buClr>
                <a:srgbClr val="EEC85E"/>
              </a:buClr>
              <a:buSzPct val="70000"/>
            </a:pPr>
            <a:r>
              <a:rPr lang="en-US" altLang="en-US" dirty="0">
                <a:solidFill>
                  <a:srgbClr val="EAEAEA"/>
                </a:solidFill>
                <a:latin typeface="+mn-lt"/>
              </a:rPr>
              <a:t>Any row of </a:t>
            </a:r>
            <a:r>
              <a:rPr lang="en-US" altLang="en-US" u="sng" dirty="0">
                <a:solidFill>
                  <a:srgbClr val="EAEAEA"/>
                </a:solidFill>
                <a:latin typeface="+mn-lt"/>
              </a:rPr>
              <a:t>websites</a:t>
            </a:r>
            <a:r>
              <a:rPr lang="en-US" altLang="en-US" dirty="0">
                <a:solidFill>
                  <a:srgbClr val="EAEAEA"/>
                </a:solidFill>
                <a:latin typeface="+mn-lt"/>
              </a:rPr>
              <a:t> must contain a 4-tuple(v1,v2,v3, v4) where </a:t>
            </a:r>
          </a:p>
          <a:p>
            <a:pPr eaLnBrk="1" hangingPunct="1">
              <a:spcBef>
                <a:spcPts val="400"/>
              </a:spcBef>
              <a:buClr>
                <a:srgbClr val="EEC85E"/>
              </a:buClr>
              <a:buSzPct val="70000"/>
            </a:pPr>
            <a:r>
              <a:rPr lang="en-US" altLang="en-US" dirty="0">
                <a:solidFill>
                  <a:srgbClr val="EAEAEA"/>
                </a:solidFill>
                <a:latin typeface="Courier New" panose="02070309020205020404" pitchFamily="49" charset="0"/>
                <a:cs typeface="Courier New" panose="02070309020205020404" pitchFamily="49" charset="0"/>
              </a:rPr>
              <a:t>v1</a:t>
            </a:r>
            <a:r>
              <a:rPr lang="en-US" altLang="en-US" dirty="0">
                <a:solidFill>
                  <a:srgbClr val="EAEAEA"/>
                </a:solidFill>
                <a:latin typeface="+mn-lt"/>
              </a:rPr>
              <a:t> is a website in the domain </a:t>
            </a:r>
            <a:r>
              <a:rPr lang="en-US" altLang="en-US" dirty="0">
                <a:solidFill>
                  <a:srgbClr val="EAEAEA"/>
                </a:solidFill>
                <a:latin typeface="Courier New" panose="02070309020205020404" pitchFamily="49" charset="0"/>
                <a:cs typeface="Courier New" panose="02070309020205020404" pitchFamily="49" charset="0"/>
              </a:rPr>
              <a:t>D1</a:t>
            </a:r>
          </a:p>
          <a:p>
            <a:pPr eaLnBrk="1" hangingPunct="1">
              <a:spcBef>
                <a:spcPts val="400"/>
              </a:spcBef>
              <a:buClr>
                <a:srgbClr val="EEC85E"/>
              </a:buClr>
              <a:buSzPct val="70000"/>
            </a:pPr>
            <a:r>
              <a:rPr lang="en-US" altLang="en-US" dirty="0">
                <a:solidFill>
                  <a:srgbClr val="EAEAEA"/>
                </a:solidFill>
                <a:latin typeface="Courier New" panose="02070309020205020404" pitchFamily="49" charset="0"/>
                <a:cs typeface="Courier New" panose="02070309020205020404" pitchFamily="49" charset="0"/>
              </a:rPr>
              <a:t>v2</a:t>
            </a:r>
            <a:r>
              <a:rPr lang="en-US" altLang="en-US" dirty="0">
                <a:solidFill>
                  <a:srgbClr val="EAEAEA"/>
                </a:solidFill>
                <a:latin typeface="+mn-lt"/>
              </a:rPr>
              <a:t> is an organization in the domain </a:t>
            </a:r>
            <a:r>
              <a:rPr lang="en-US" altLang="en-US" dirty="0">
                <a:solidFill>
                  <a:srgbClr val="EAEAEA"/>
                </a:solidFill>
                <a:latin typeface="Courier New" panose="02070309020205020404" pitchFamily="49" charset="0"/>
                <a:cs typeface="Courier New" panose="02070309020205020404" pitchFamily="49" charset="0"/>
              </a:rPr>
              <a:t>D2</a:t>
            </a:r>
          </a:p>
          <a:p>
            <a:pPr eaLnBrk="1" hangingPunct="1">
              <a:spcBef>
                <a:spcPts val="400"/>
              </a:spcBef>
              <a:buClr>
                <a:srgbClr val="EEC85E"/>
              </a:buClr>
              <a:buSzPct val="70000"/>
            </a:pPr>
            <a:r>
              <a:rPr lang="en-US" altLang="en-US" dirty="0">
                <a:solidFill>
                  <a:srgbClr val="EAEAEA"/>
                </a:solidFill>
                <a:latin typeface="Courier New" panose="02070309020205020404" pitchFamily="49" charset="0"/>
                <a:cs typeface="Courier New" panose="02070309020205020404" pitchFamily="49" charset="0"/>
              </a:rPr>
              <a:t>v3</a:t>
            </a:r>
            <a:r>
              <a:rPr lang="en-US" altLang="en-US" dirty="0">
                <a:solidFill>
                  <a:srgbClr val="EAEAEA"/>
                </a:solidFill>
                <a:latin typeface="+mn-lt"/>
              </a:rPr>
              <a:t> is year in the domain </a:t>
            </a:r>
            <a:r>
              <a:rPr lang="en-US" altLang="en-US" dirty="0">
                <a:solidFill>
                  <a:srgbClr val="EAEAEA"/>
                </a:solidFill>
                <a:latin typeface="Courier New" panose="02070309020205020404" pitchFamily="49" charset="0"/>
                <a:cs typeface="Courier New" panose="02070309020205020404" pitchFamily="49" charset="0"/>
              </a:rPr>
              <a:t>D3</a:t>
            </a:r>
          </a:p>
          <a:p>
            <a:pPr eaLnBrk="1" hangingPunct="1">
              <a:spcBef>
                <a:spcPts val="400"/>
              </a:spcBef>
              <a:buClr>
                <a:srgbClr val="EEC85E"/>
              </a:buClr>
              <a:buSzPct val="70000"/>
            </a:pPr>
            <a:r>
              <a:rPr lang="en-US" altLang="en-US" dirty="0">
                <a:solidFill>
                  <a:srgbClr val="EAEAEA"/>
                </a:solidFill>
                <a:latin typeface="Courier New" panose="02070309020205020404" pitchFamily="49" charset="0"/>
                <a:cs typeface="Courier New" panose="02070309020205020404" pitchFamily="49" charset="0"/>
              </a:rPr>
              <a:t>V4</a:t>
            </a:r>
            <a:r>
              <a:rPr lang="en-US" altLang="en-US" dirty="0">
                <a:solidFill>
                  <a:srgbClr val="EAEAEA"/>
                </a:solidFill>
                <a:latin typeface="+mn-lt"/>
              </a:rPr>
              <a:t> is a category in the domain </a:t>
            </a:r>
            <a:r>
              <a:rPr lang="en-US" altLang="en-US" dirty="0">
                <a:solidFill>
                  <a:srgbClr val="EAEAEA"/>
                </a:solidFill>
                <a:latin typeface="Courier New" panose="02070309020205020404" pitchFamily="49" charset="0"/>
                <a:cs typeface="Courier New" panose="02070309020205020404" pitchFamily="49" charset="0"/>
              </a:rPr>
              <a:t>D4</a:t>
            </a:r>
          </a:p>
          <a:p>
            <a:pPr eaLnBrk="1" hangingPunct="1">
              <a:spcBef>
                <a:spcPts val="400"/>
              </a:spcBef>
              <a:buClr>
                <a:srgbClr val="EEC85E"/>
              </a:buClr>
              <a:buSzPct val="70000"/>
            </a:pPr>
            <a:endParaRPr lang="en-US" altLang="en-US" dirty="0">
              <a:solidFill>
                <a:srgbClr val="EAEAEA"/>
              </a:solidFill>
              <a:latin typeface="+mn-lt"/>
            </a:endParaRPr>
          </a:p>
          <a:p>
            <a:pPr eaLnBrk="1" hangingPunct="1">
              <a:spcBef>
                <a:spcPts val="400"/>
              </a:spcBef>
              <a:buClr>
                <a:srgbClr val="EEC85E"/>
              </a:buClr>
              <a:buSzPct val="70000"/>
            </a:pPr>
            <a:r>
              <a:rPr lang="en-US" altLang="en-US" dirty="0">
                <a:solidFill>
                  <a:srgbClr val="EAEAEA"/>
                </a:solidFill>
                <a:latin typeface="+mn-lt"/>
              </a:rPr>
              <a:t>Therefore, account is a subset of </a:t>
            </a:r>
            <a:r>
              <a:rPr lang="en-US" altLang="en-US" dirty="0">
                <a:solidFill>
                  <a:srgbClr val="EAEAEA"/>
                </a:solidFill>
                <a:latin typeface="Courier New" panose="02070309020205020404" pitchFamily="49" charset="0"/>
                <a:cs typeface="Courier New" panose="02070309020205020404" pitchFamily="49" charset="0"/>
              </a:rPr>
              <a:t>D1xD2xD3xD4</a:t>
            </a:r>
            <a:r>
              <a:rPr lang="en-US" altLang="en-US" dirty="0">
                <a:solidFill>
                  <a:srgbClr val="EAEAEA"/>
                </a:solidFill>
                <a:latin typeface="+mn-lt"/>
              </a:rPr>
              <a:t>.</a:t>
            </a:r>
          </a:p>
        </p:txBody>
      </p:sp>
      <p:sp>
        <p:nvSpPr>
          <p:cNvPr id="3078" name="Text Box 46">
            <a:extLst>
              <a:ext uri="{FF2B5EF4-FFF2-40B4-BE49-F238E27FC236}">
                <a16:creationId xmlns:a16="http://schemas.microsoft.com/office/drawing/2014/main" id="{EF96E4D9-B7C1-7C0E-5525-26A7B5F7CA7F}"/>
              </a:ext>
            </a:extLst>
          </p:cNvPr>
          <p:cNvSpPr txBox="1">
            <a:spLocks noChangeArrowheads="1"/>
          </p:cNvSpPr>
          <p:nvPr/>
        </p:nvSpPr>
        <p:spPr bwMode="auto">
          <a:xfrm>
            <a:off x="8839200" y="2514601"/>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Verdana" panose="020B0604030504040204" pitchFamily="34" charset="0"/>
                <a:cs typeface="Arial" panose="020B0604020202020204" pitchFamily="34" charset="0"/>
              </a:defRPr>
            </a:lvl1pPr>
            <a:lvl2pPr marL="742950" indent="-285750" eaLnBrk="0" hangingPunct="0">
              <a:defRPr>
                <a:solidFill>
                  <a:schemeClr val="bg1"/>
                </a:solidFill>
                <a:latin typeface="Verdana" panose="020B0604030504040204" pitchFamily="34" charset="0"/>
                <a:cs typeface="Arial" panose="020B0604020202020204" pitchFamily="34" charset="0"/>
              </a:defRPr>
            </a:lvl2pPr>
            <a:lvl3pPr marL="1143000" indent="-228600" eaLnBrk="0" hangingPunct="0">
              <a:defRPr>
                <a:solidFill>
                  <a:schemeClr val="bg1"/>
                </a:solidFill>
                <a:latin typeface="Verdana" panose="020B0604030504040204" pitchFamily="34" charset="0"/>
                <a:cs typeface="Arial" panose="020B0604020202020204" pitchFamily="34" charset="0"/>
              </a:defRPr>
            </a:lvl3pPr>
            <a:lvl4pPr marL="1600200" indent="-228600" eaLnBrk="0" hangingPunct="0">
              <a:defRPr>
                <a:solidFill>
                  <a:schemeClr val="bg1"/>
                </a:solidFill>
                <a:latin typeface="Verdana" panose="020B0604030504040204" pitchFamily="34" charset="0"/>
                <a:cs typeface="Arial" panose="020B0604020202020204" pitchFamily="34" charset="0"/>
              </a:defRPr>
            </a:lvl4pPr>
            <a:lvl5pPr marL="2057400" indent="-228600" eaLnBrk="0" hangingPunct="0">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Domains</a:t>
            </a:r>
            <a:endParaRPr lang="en-US" sz="24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1515619"/>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5">
                                            <p:txEl>
                                              <p:pRg st="5" end="5"/>
                                            </p:txEl>
                                          </p:spTgt>
                                        </p:tgtEl>
                                        <p:attrNameLst>
                                          <p:attrName>style.visibility</p:attrName>
                                        </p:attrNameLst>
                                      </p:cBhvr>
                                      <p:to>
                                        <p:strVal val="visible"/>
                                      </p:to>
                                    </p:set>
                                    <p:animEffect transition="in" filter="fade">
                                      <p:cBhvr>
                                        <p:cTn id="7" dur="500"/>
                                        <p:tgtEl>
                                          <p:spTgt spid="307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075">
                                            <p:txEl>
                                              <p:pRg st="6" end="6"/>
                                            </p:txEl>
                                          </p:spTgt>
                                        </p:tgtEl>
                                        <p:attrNameLst>
                                          <p:attrName>style.visibility</p:attrName>
                                        </p:attrNameLst>
                                      </p:cBhvr>
                                      <p:to>
                                        <p:strVal val="visible"/>
                                      </p:to>
                                    </p:set>
                                    <p:animEffect transition="in" filter="fade">
                                      <p:cBhvr>
                                        <p:cTn id="10" dur="500"/>
                                        <p:tgtEl>
                                          <p:spTgt spid="3075">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075">
                                            <p:txEl>
                                              <p:pRg st="7" end="7"/>
                                            </p:txEl>
                                          </p:spTgt>
                                        </p:tgtEl>
                                        <p:attrNameLst>
                                          <p:attrName>style.visibility</p:attrName>
                                        </p:attrNameLst>
                                      </p:cBhvr>
                                      <p:to>
                                        <p:strVal val="visible"/>
                                      </p:to>
                                    </p:set>
                                    <p:animEffect transition="in" filter="fade">
                                      <p:cBhvr>
                                        <p:cTn id="13" dur="500"/>
                                        <p:tgtEl>
                                          <p:spTgt spid="3075">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075">
                                            <p:txEl>
                                              <p:pRg st="8" end="8"/>
                                            </p:txEl>
                                          </p:spTgt>
                                        </p:tgtEl>
                                        <p:attrNameLst>
                                          <p:attrName>style.visibility</p:attrName>
                                        </p:attrNameLst>
                                      </p:cBhvr>
                                      <p:to>
                                        <p:strVal val="visible"/>
                                      </p:to>
                                    </p:set>
                                    <p:animEffect transition="in" filter="fade">
                                      <p:cBhvr>
                                        <p:cTn id="16" dur="500"/>
                                        <p:tgtEl>
                                          <p:spTgt spid="3075">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075">
                                            <p:txEl>
                                              <p:pRg st="9" end="9"/>
                                            </p:txEl>
                                          </p:spTgt>
                                        </p:tgtEl>
                                        <p:attrNameLst>
                                          <p:attrName>style.visibility</p:attrName>
                                        </p:attrNameLst>
                                      </p:cBhvr>
                                      <p:to>
                                        <p:strVal val="visible"/>
                                      </p:to>
                                    </p:set>
                                    <p:animEffect transition="in" filter="fade">
                                      <p:cBhvr>
                                        <p:cTn id="19" dur="500"/>
                                        <p:tgtEl>
                                          <p:spTgt spid="3075">
                                            <p:txEl>
                                              <p:pRg st="9" end="9"/>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075">
                                            <p:txEl>
                                              <p:pRg st="11" end="11"/>
                                            </p:txEl>
                                          </p:spTgt>
                                        </p:tgtEl>
                                        <p:attrNameLst>
                                          <p:attrName>style.visibility</p:attrName>
                                        </p:attrNameLst>
                                      </p:cBhvr>
                                      <p:to>
                                        <p:strVal val="visible"/>
                                      </p:to>
                                    </p:set>
                                    <p:animEffect transition="in" filter="fade">
                                      <p:cBhvr>
                                        <p:cTn id="24" dur="500"/>
                                        <p:tgtEl>
                                          <p:spTgt spid="3075">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075">
                                            <p:txEl>
                                              <p:pRg st="12" end="12"/>
                                            </p:txEl>
                                          </p:spTgt>
                                        </p:tgtEl>
                                        <p:attrNameLst>
                                          <p:attrName>style.visibility</p:attrName>
                                        </p:attrNameLst>
                                      </p:cBhvr>
                                      <p:to>
                                        <p:strVal val="visible"/>
                                      </p:to>
                                    </p:set>
                                    <p:animEffect transition="in" filter="fade">
                                      <p:cBhvr>
                                        <p:cTn id="27" dur="500"/>
                                        <p:tgtEl>
                                          <p:spTgt spid="3075">
                                            <p:txEl>
                                              <p:pRg st="12" end="1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075">
                                            <p:txEl>
                                              <p:pRg st="13" end="13"/>
                                            </p:txEl>
                                          </p:spTgt>
                                        </p:tgtEl>
                                        <p:attrNameLst>
                                          <p:attrName>style.visibility</p:attrName>
                                        </p:attrNameLst>
                                      </p:cBhvr>
                                      <p:to>
                                        <p:strVal val="visible"/>
                                      </p:to>
                                    </p:set>
                                    <p:animEffect transition="in" filter="fade">
                                      <p:cBhvr>
                                        <p:cTn id="30" dur="500"/>
                                        <p:tgtEl>
                                          <p:spTgt spid="3075">
                                            <p:txEl>
                                              <p:pRg st="13" end="1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075">
                                            <p:txEl>
                                              <p:pRg st="14" end="14"/>
                                            </p:txEl>
                                          </p:spTgt>
                                        </p:tgtEl>
                                        <p:attrNameLst>
                                          <p:attrName>style.visibility</p:attrName>
                                        </p:attrNameLst>
                                      </p:cBhvr>
                                      <p:to>
                                        <p:strVal val="visible"/>
                                      </p:to>
                                    </p:set>
                                    <p:animEffect transition="in" filter="fade">
                                      <p:cBhvr>
                                        <p:cTn id="33" dur="500"/>
                                        <p:tgtEl>
                                          <p:spTgt spid="3075">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075">
                                            <p:txEl>
                                              <p:pRg st="15" end="15"/>
                                            </p:txEl>
                                          </p:spTgt>
                                        </p:tgtEl>
                                        <p:attrNameLst>
                                          <p:attrName>style.visibility</p:attrName>
                                        </p:attrNameLst>
                                      </p:cBhvr>
                                      <p:to>
                                        <p:strVal val="visible"/>
                                      </p:to>
                                    </p:set>
                                    <p:animEffect transition="in" filter="fade">
                                      <p:cBhvr>
                                        <p:cTn id="36" dur="500"/>
                                        <p:tgtEl>
                                          <p:spTgt spid="3075">
                                            <p:txEl>
                                              <p:pRg st="15" end="1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075">
                                            <p:txEl>
                                              <p:pRg st="17" end="17"/>
                                            </p:txEl>
                                          </p:spTgt>
                                        </p:tgtEl>
                                        <p:attrNameLst>
                                          <p:attrName>style.visibility</p:attrName>
                                        </p:attrNameLst>
                                      </p:cBhvr>
                                      <p:to>
                                        <p:strVal val="visible"/>
                                      </p:to>
                                    </p:set>
                                    <p:animEffect transition="in" filter="fade">
                                      <p:cBhvr>
                                        <p:cTn id="41" dur="500"/>
                                        <p:tgtEl>
                                          <p:spTgt spid="307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46">
            <a:extLst>
              <a:ext uri="{FF2B5EF4-FFF2-40B4-BE49-F238E27FC236}">
                <a16:creationId xmlns:a16="http://schemas.microsoft.com/office/drawing/2014/main" id="{EF96E4D9-B7C1-7C0E-5525-26A7B5F7CA7F}"/>
              </a:ext>
            </a:extLst>
          </p:cNvPr>
          <p:cNvSpPr txBox="1">
            <a:spLocks noChangeArrowheads="1"/>
          </p:cNvSpPr>
          <p:nvPr/>
        </p:nvSpPr>
        <p:spPr bwMode="auto">
          <a:xfrm>
            <a:off x="8839200" y="2514601"/>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Verdana" panose="020B0604030504040204" pitchFamily="34" charset="0"/>
                <a:cs typeface="Arial" panose="020B0604020202020204" pitchFamily="34" charset="0"/>
              </a:defRPr>
            </a:lvl1pPr>
            <a:lvl2pPr marL="742950" indent="-285750" eaLnBrk="0" hangingPunct="0">
              <a:defRPr>
                <a:solidFill>
                  <a:schemeClr val="bg1"/>
                </a:solidFill>
                <a:latin typeface="Verdana" panose="020B0604030504040204" pitchFamily="34" charset="0"/>
                <a:cs typeface="Arial" panose="020B0604020202020204" pitchFamily="34" charset="0"/>
              </a:defRPr>
            </a:lvl2pPr>
            <a:lvl3pPr marL="1143000" indent="-228600" eaLnBrk="0" hangingPunct="0">
              <a:defRPr>
                <a:solidFill>
                  <a:schemeClr val="bg1"/>
                </a:solidFill>
                <a:latin typeface="Verdana" panose="020B0604030504040204" pitchFamily="34" charset="0"/>
                <a:cs typeface="Arial" panose="020B0604020202020204" pitchFamily="34" charset="0"/>
              </a:defRPr>
            </a:lvl3pPr>
            <a:lvl4pPr marL="1600200" indent="-228600" eaLnBrk="0" hangingPunct="0">
              <a:defRPr>
                <a:solidFill>
                  <a:schemeClr val="bg1"/>
                </a:solidFill>
                <a:latin typeface="Verdana" panose="020B0604030504040204" pitchFamily="34" charset="0"/>
                <a:cs typeface="Arial" panose="020B0604020202020204" pitchFamily="34" charset="0"/>
              </a:defRPr>
            </a:lvl4pPr>
            <a:lvl5pPr marL="2057400" indent="-228600" eaLnBrk="0" hangingPunct="0">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Union Operator</a:t>
            </a:r>
          </a:p>
        </p:txBody>
      </p:sp>
      <p:sp>
        <p:nvSpPr>
          <p:cNvPr id="3" name="Text Box 2">
            <a:extLst>
              <a:ext uri="{FF2B5EF4-FFF2-40B4-BE49-F238E27FC236}">
                <a16:creationId xmlns:a16="http://schemas.microsoft.com/office/drawing/2014/main" id="{5672BAC5-C01F-1F96-FBD1-28243AD17226}"/>
              </a:ext>
            </a:extLst>
          </p:cNvPr>
          <p:cNvSpPr txBox="1">
            <a:spLocks noChangeArrowheads="1"/>
          </p:cNvSpPr>
          <p:nvPr/>
        </p:nvSpPr>
        <p:spPr bwMode="auto">
          <a:xfrm>
            <a:off x="0" y="533401"/>
            <a:ext cx="10668000" cy="3074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400"/>
              </a:spcBef>
              <a:buClr>
                <a:srgbClr val="EEC85E"/>
              </a:buClr>
              <a:buSzPct val="70000"/>
            </a:pPr>
            <a:r>
              <a:rPr lang="en-US" altLang="en-US" dirty="0">
                <a:solidFill>
                  <a:srgbClr val="EAEAEA"/>
                </a:solidFill>
                <a:latin typeface="+mn-lt"/>
              </a:rPr>
              <a:t>binary</a:t>
            </a:r>
          </a:p>
          <a:p>
            <a:pPr eaLnBrk="1" hangingPunct="1">
              <a:spcBef>
                <a:spcPts val="400"/>
              </a:spcBef>
              <a:buClr>
                <a:srgbClr val="EEC85E"/>
              </a:buClr>
              <a:buSzPct val="70000"/>
            </a:pPr>
            <a:r>
              <a:rPr lang="en-US" sz="1800" b="0" i="0" dirty="0">
                <a:solidFill>
                  <a:schemeClr val="tx1"/>
                </a:solidFill>
                <a:effectLst/>
                <a:latin typeface="Courier New" panose="02070309020205020404" pitchFamily="49" charset="0"/>
                <a:cs typeface="Courier New" panose="02070309020205020404" pitchFamily="49" charset="0"/>
              </a:rPr>
              <a:t>∪</a:t>
            </a:r>
            <a:r>
              <a:rPr lang="en-US" altLang="en-US" dirty="0">
                <a:solidFill>
                  <a:srgbClr val="EAEAEA"/>
                </a:solidFill>
              </a:rPr>
              <a:t> </a:t>
            </a:r>
            <a:r>
              <a:rPr lang="en-US" altLang="en-US" dirty="0">
                <a:solidFill>
                  <a:srgbClr val="EAEAEA"/>
                </a:solidFill>
                <a:latin typeface="+mn-lt"/>
              </a:rPr>
              <a:t>- union operator</a:t>
            </a:r>
          </a:p>
          <a:p>
            <a:pPr eaLnBrk="1" hangingPunct="1">
              <a:spcBef>
                <a:spcPts val="400"/>
              </a:spcBef>
              <a:buClr>
                <a:srgbClr val="EEC85E"/>
              </a:buClr>
              <a:buSzPct val="70000"/>
            </a:pPr>
            <a:endParaRPr lang="en-US" altLang="en-US" dirty="0">
              <a:solidFill>
                <a:srgbClr val="EAEAEA"/>
              </a:solidFill>
              <a:latin typeface="+mn-lt"/>
            </a:endParaRPr>
          </a:p>
          <a:p>
            <a:pPr eaLnBrk="1" hangingPunct="1">
              <a:spcBef>
                <a:spcPts val="400"/>
              </a:spcBef>
              <a:buClr>
                <a:srgbClr val="EEC85E"/>
              </a:buClr>
              <a:buSzPct val="70000"/>
            </a:pPr>
            <a:r>
              <a:rPr lang="en-US" altLang="en-US" dirty="0">
                <a:solidFill>
                  <a:srgbClr val="EAEAEA"/>
                </a:solidFill>
                <a:latin typeface="+mn-lt"/>
              </a:rPr>
              <a:t>It is often useful to combine the results of queries.</a:t>
            </a:r>
          </a:p>
          <a:p>
            <a:pPr eaLnBrk="1" hangingPunct="1">
              <a:spcBef>
                <a:spcPts val="400"/>
              </a:spcBef>
              <a:buClr>
                <a:srgbClr val="EEC85E"/>
              </a:buClr>
              <a:buSzPct val="70000"/>
            </a:pPr>
            <a:endParaRPr lang="en-US" altLang="en-US" dirty="0">
              <a:solidFill>
                <a:srgbClr val="EAEAEA"/>
              </a:solidFill>
              <a:latin typeface="+mn-lt"/>
            </a:endParaRPr>
          </a:p>
          <a:p>
            <a:pPr eaLnBrk="1" hangingPunct="1">
              <a:spcBef>
                <a:spcPts val="400"/>
              </a:spcBef>
              <a:buClr>
                <a:srgbClr val="EEC85E"/>
              </a:buClr>
              <a:buSzPct val="70000"/>
            </a:pPr>
            <a:r>
              <a:rPr lang="en-US" altLang="en-US" dirty="0">
                <a:solidFill>
                  <a:srgbClr val="EAEAEA"/>
                </a:solidFill>
                <a:latin typeface="+mn-lt"/>
              </a:rPr>
              <a:t>Again, remember that set theory removes duplicates.</a:t>
            </a:r>
          </a:p>
          <a:p>
            <a:pPr eaLnBrk="1" hangingPunct="1">
              <a:spcBef>
                <a:spcPts val="400"/>
              </a:spcBef>
              <a:buClr>
                <a:srgbClr val="EEC85E"/>
              </a:buClr>
              <a:buSzPct val="70000"/>
            </a:pPr>
            <a:endParaRPr lang="en-US" altLang="en-US" dirty="0">
              <a:solidFill>
                <a:srgbClr val="EAEAEA"/>
              </a:solidFill>
              <a:latin typeface="+mn-lt"/>
            </a:endParaRPr>
          </a:p>
          <a:p>
            <a:pPr eaLnBrk="1" hangingPunct="1">
              <a:spcBef>
                <a:spcPts val="400"/>
              </a:spcBef>
              <a:buClr>
                <a:srgbClr val="EEC85E"/>
              </a:buClr>
              <a:buSzPct val="70000"/>
            </a:pPr>
            <a:r>
              <a:rPr lang="en-US" altLang="en-US" dirty="0">
                <a:solidFill>
                  <a:srgbClr val="EAEAEA"/>
                </a:solidFill>
                <a:latin typeface="Courier New" panose="02070309020205020404" pitchFamily="49" charset="0"/>
                <a:cs typeface="Courier New" panose="02070309020205020404" pitchFamily="49" charset="0"/>
              </a:rPr>
              <a:t>Relation 1 </a:t>
            </a:r>
            <a:r>
              <a:rPr lang="en-US" sz="1800" b="0" i="0" dirty="0">
                <a:solidFill>
                  <a:schemeClr val="tx1"/>
                </a:solidFill>
                <a:effectLst/>
                <a:latin typeface="Courier New" panose="02070309020205020404" pitchFamily="49" charset="0"/>
                <a:cs typeface="Courier New" panose="02070309020205020404" pitchFamily="49" charset="0"/>
              </a:rPr>
              <a:t>∪</a:t>
            </a:r>
            <a:r>
              <a:rPr lang="en-US" altLang="en-US" dirty="0">
                <a:solidFill>
                  <a:srgbClr val="EAEAEA"/>
                </a:solidFill>
                <a:latin typeface="Courier New" panose="02070309020205020404" pitchFamily="49" charset="0"/>
                <a:ea typeface="Verdana" panose="020B0604030504040204" pitchFamily="34" charset="0"/>
                <a:cs typeface="Courier New" panose="02070309020205020404" pitchFamily="49" charset="0"/>
              </a:rPr>
              <a:t> Relation 2 = Result Set</a:t>
            </a:r>
          </a:p>
          <a:p>
            <a:pPr eaLnBrk="1" hangingPunct="1">
              <a:lnSpc>
                <a:spcPct val="80000"/>
              </a:lnSpc>
              <a:spcBef>
                <a:spcPts val="400"/>
              </a:spcBef>
              <a:buClr>
                <a:srgbClr val="EEC85E"/>
              </a:buClr>
              <a:buSzPct val="70000"/>
            </a:pPr>
            <a:endParaRPr lang="en-US" altLang="en-US" sz="1600" dirty="0">
              <a:solidFill>
                <a:srgbClr val="EAEAEA"/>
              </a:solidFill>
            </a:endParaRPr>
          </a:p>
        </p:txBody>
      </p:sp>
    </p:spTree>
    <p:extLst>
      <p:ext uri="{BB962C8B-B14F-4D97-AF65-F5344CB8AC3E}">
        <p14:creationId xmlns:p14="http://schemas.microsoft.com/office/powerpoint/2010/main" val="412832141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46">
            <a:extLst>
              <a:ext uri="{FF2B5EF4-FFF2-40B4-BE49-F238E27FC236}">
                <a16:creationId xmlns:a16="http://schemas.microsoft.com/office/drawing/2014/main" id="{EF96E4D9-B7C1-7C0E-5525-26A7B5F7CA7F}"/>
              </a:ext>
            </a:extLst>
          </p:cNvPr>
          <p:cNvSpPr txBox="1">
            <a:spLocks noChangeArrowheads="1"/>
          </p:cNvSpPr>
          <p:nvPr/>
        </p:nvSpPr>
        <p:spPr bwMode="auto">
          <a:xfrm>
            <a:off x="8839200" y="2514601"/>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Verdana" panose="020B0604030504040204" pitchFamily="34" charset="0"/>
                <a:cs typeface="Arial" panose="020B0604020202020204" pitchFamily="34" charset="0"/>
              </a:defRPr>
            </a:lvl1pPr>
            <a:lvl2pPr marL="742950" indent="-285750" eaLnBrk="0" hangingPunct="0">
              <a:defRPr>
                <a:solidFill>
                  <a:schemeClr val="bg1"/>
                </a:solidFill>
                <a:latin typeface="Verdana" panose="020B0604030504040204" pitchFamily="34" charset="0"/>
                <a:cs typeface="Arial" panose="020B0604020202020204" pitchFamily="34" charset="0"/>
              </a:defRPr>
            </a:lvl2pPr>
            <a:lvl3pPr marL="1143000" indent="-228600" eaLnBrk="0" hangingPunct="0">
              <a:defRPr>
                <a:solidFill>
                  <a:schemeClr val="bg1"/>
                </a:solidFill>
                <a:latin typeface="Verdana" panose="020B0604030504040204" pitchFamily="34" charset="0"/>
                <a:cs typeface="Arial" panose="020B0604020202020204" pitchFamily="34" charset="0"/>
              </a:defRPr>
            </a:lvl3pPr>
            <a:lvl4pPr marL="1600200" indent="-228600" eaLnBrk="0" hangingPunct="0">
              <a:defRPr>
                <a:solidFill>
                  <a:schemeClr val="bg1"/>
                </a:solidFill>
                <a:latin typeface="Verdana" panose="020B0604030504040204" pitchFamily="34" charset="0"/>
                <a:cs typeface="Arial" panose="020B0604020202020204" pitchFamily="34" charset="0"/>
              </a:defRPr>
            </a:lvl4pPr>
            <a:lvl5pPr marL="2057400" indent="-228600" eaLnBrk="0" hangingPunct="0">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Union Operator</a:t>
            </a:r>
          </a:p>
        </p:txBody>
      </p:sp>
      <p:sp>
        <p:nvSpPr>
          <p:cNvPr id="3" name="Text Box 2">
            <a:extLst>
              <a:ext uri="{FF2B5EF4-FFF2-40B4-BE49-F238E27FC236}">
                <a16:creationId xmlns:a16="http://schemas.microsoft.com/office/drawing/2014/main" id="{5672BAC5-C01F-1F96-FBD1-28243AD17226}"/>
              </a:ext>
            </a:extLst>
          </p:cNvPr>
          <p:cNvSpPr txBox="1">
            <a:spLocks noChangeArrowheads="1"/>
          </p:cNvSpPr>
          <p:nvPr/>
        </p:nvSpPr>
        <p:spPr bwMode="auto">
          <a:xfrm>
            <a:off x="0" y="533402"/>
            <a:ext cx="10668000" cy="1199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400"/>
              </a:spcBef>
              <a:buClr>
                <a:srgbClr val="EEC85E"/>
              </a:buClr>
              <a:buSzPct val="70000"/>
            </a:pPr>
            <a:r>
              <a:rPr lang="en-US" altLang="en-US" dirty="0">
                <a:solidFill>
                  <a:srgbClr val="EAEAEA"/>
                </a:solidFill>
                <a:latin typeface="+mn-lt"/>
              </a:rPr>
              <a:t>What is a query that returns all websites that have customers </a:t>
            </a:r>
            <a:r>
              <a:rPr lang="en-US" altLang="en-US" b="1" dirty="0">
                <a:solidFill>
                  <a:srgbClr val="EAEAEA"/>
                </a:solidFill>
                <a:latin typeface="+mn-lt"/>
              </a:rPr>
              <a:t>OR</a:t>
            </a:r>
            <a:r>
              <a:rPr lang="en-US" altLang="en-US" dirty="0">
                <a:solidFill>
                  <a:srgbClr val="EAEAEA"/>
                </a:solidFill>
                <a:latin typeface="+mn-lt"/>
              </a:rPr>
              <a:t> a hit count greater than 1000?</a:t>
            </a:r>
          </a:p>
          <a:p>
            <a:pPr eaLnBrk="1" hangingPunct="1">
              <a:spcBef>
                <a:spcPts val="400"/>
              </a:spcBef>
              <a:buClr>
                <a:srgbClr val="EEC85E"/>
              </a:buClr>
              <a:buSzPct val="70000"/>
            </a:pPr>
            <a:endParaRPr lang="en-US" altLang="en-US" dirty="0">
              <a:solidFill>
                <a:srgbClr val="EAEAEA"/>
              </a:solidFill>
              <a:latin typeface="+mn-lt"/>
            </a:endParaRPr>
          </a:p>
          <a:p>
            <a:pPr eaLnBrk="1" hangingPunct="1">
              <a:spcBef>
                <a:spcPts val="400"/>
              </a:spcBef>
              <a:buClr>
                <a:srgbClr val="EEC85E"/>
              </a:buClr>
              <a:buSzPct val="70000"/>
            </a:pPr>
            <a:r>
              <a:rPr lang="en-US" altLang="en-US" dirty="0">
                <a:solidFill>
                  <a:srgbClr val="EAEAEA"/>
                </a:solidFill>
                <a:latin typeface="+mn-lt"/>
              </a:rPr>
              <a:t>We need information from both the customers relation as well as the hit count relation.</a:t>
            </a:r>
          </a:p>
          <a:p>
            <a:pPr eaLnBrk="1" hangingPunct="1">
              <a:spcBef>
                <a:spcPts val="400"/>
              </a:spcBef>
              <a:buClr>
                <a:srgbClr val="EEC85E"/>
              </a:buClr>
              <a:buSzPct val="70000"/>
            </a:pPr>
            <a:endParaRPr lang="en-US" altLang="en-US" dirty="0">
              <a:solidFill>
                <a:srgbClr val="EAEAEA"/>
              </a:solidFill>
              <a:latin typeface="+mn-lt"/>
            </a:endParaRPr>
          </a:p>
          <a:p>
            <a:pPr eaLnBrk="1" hangingPunct="1">
              <a:lnSpc>
                <a:spcPct val="80000"/>
              </a:lnSpc>
              <a:spcBef>
                <a:spcPts val="400"/>
              </a:spcBef>
              <a:buClr>
                <a:srgbClr val="EEC85E"/>
              </a:buClr>
              <a:buSzPct val="70000"/>
            </a:pPr>
            <a:endParaRPr lang="en-US" altLang="en-US" sz="1600" dirty="0">
              <a:solidFill>
                <a:srgbClr val="EAEAEA"/>
              </a:solidFill>
              <a:latin typeface="+mn-lt"/>
            </a:endParaRPr>
          </a:p>
        </p:txBody>
      </p:sp>
      <p:graphicFrame>
        <p:nvGraphicFramePr>
          <p:cNvPr id="4" name="Table 3">
            <a:extLst>
              <a:ext uri="{FF2B5EF4-FFF2-40B4-BE49-F238E27FC236}">
                <a16:creationId xmlns:a16="http://schemas.microsoft.com/office/drawing/2014/main" id="{E3C079BF-D5FA-45B4-D2EE-2E2E2A323641}"/>
              </a:ext>
            </a:extLst>
          </p:cNvPr>
          <p:cNvGraphicFramePr>
            <a:graphicFrameLocks noGrp="1"/>
          </p:cNvGraphicFramePr>
          <p:nvPr>
            <p:extLst>
              <p:ext uri="{D42A27DB-BD31-4B8C-83A1-F6EECF244321}">
                <p14:modId xmlns:p14="http://schemas.microsoft.com/office/powerpoint/2010/main" val="2976598292"/>
              </p:ext>
            </p:extLst>
          </p:nvPr>
        </p:nvGraphicFramePr>
        <p:xfrm>
          <a:off x="6731950" y="4262120"/>
          <a:ext cx="5455286" cy="2595880"/>
        </p:xfrm>
        <a:graphic>
          <a:graphicData uri="http://schemas.openxmlformats.org/drawingml/2006/table">
            <a:tbl>
              <a:tblPr firstRow="1" bandRow="1">
                <a:tableStyleId>{93296810-A885-4BE3-A3E7-6D5BEEA58F35}</a:tableStyleId>
              </a:tblPr>
              <a:tblGrid>
                <a:gridCol w="2973388">
                  <a:extLst>
                    <a:ext uri="{9D8B030D-6E8A-4147-A177-3AD203B41FA5}">
                      <a16:colId xmlns:a16="http://schemas.microsoft.com/office/drawing/2014/main" val="3686988871"/>
                    </a:ext>
                  </a:extLst>
                </a:gridCol>
                <a:gridCol w="1259205">
                  <a:extLst>
                    <a:ext uri="{9D8B030D-6E8A-4147-A177-3AD203B41FA5}">
                      <a16:colId xmlns:a16="http://schemas.microsoft.com/office/drawing/2014/main" val="3174458492"/>
                    </a:ext>
                  </a:extLst>
                </a:gridCol>
                <a:gridCol w="1222693">
                  <a:extLst>
                    <a:ext uri="{9D8B030D-6E8A-4147-A177-3AD203B41FA5}">
                      <a16:colId xmlns:a16="http://schemas.microsoft.com/office/drawing/2014/main" val="3711171146"/>
                    </a:ext>
                  </a:extLst>
                </a:gridCol>
              </a:tblGrid>
              <a:tr h="370840">
                <a:tc gridSpan="3">
                  <a:txBody>
                    <a:bodyPr/>
                    <a:lstStyle/>
                    <a:p>
                      <a:pPr algn="ctr"/>
                      <a:r>
                        <a:rPr lang="en-US" dirty="0"/>
                        <a:t>Customers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307793952"/>
                  </a:ext>
                </a:extLst>
              </a:tr>
              <a:tr h="370840">
                <a:tc>
                  <a:txBody>
                    <a:bodyPr/>
                    <a:lstStyle/>
                    <a:p>
                      <a:r>
                        <a:rPr lang="en-US" b="1" dirty="0"/>
                        <a:t>website</a:t>
                      </a:r>
                    </a:p>
                  </a:txBody>
                  <a:tcPr/>
                </a:tc>
                <a:tc>
                  <a:txBody>
                    <a:bodyPr/>
                    <a:lstStyle/>
                    <a:p>
                      <a:r>
                        <a:rPr lang="en-US" b="1" dirty="0"/>
                        <a:t>first-name</a:t>
                      </a:r>
                    </a:p>
                  </a:txBody>
                  <a:tcPr/>
                </a:tc>
                <a:tc>
                  <a:txBody>
                    <a:bodyPr/>
                    <a:lstStyle/>
                    <a:p>
                      <a:r>
                        <a:rPr lang="en-US" b="1" dirty="0"/>
                        <a:t>last-name</a:t>
                      </a:r>
                    </a:p>
                  </a:txBody>
                  <a:tcPr/>
                </a:tc>
                <a:extLst>
                  <a:ext uri="{0D108BD9-81ED-4DB2-BD59-A6C34878D82A}">
                    <a16:rowId xmlns:a16="http://schemas.microsoft.com/office/drawing/2014/main" val="1423851555"/>
                  </a:ext>
                </a:extLst>
              </a:tr>
              <a:tr h="370840">
                <a:tc>
                  <a:txBody>
                    <a:bodyPr/>
                    <a:lstStyle/>
                    <a:p>
                      <a:r>
                        <a:rPr lang="en-US" dirty="0"/>
                        <a:t>www.zojjed.com</a:t>
                      </a:r>
                    </a:p>
                  </a:txBody>
                  <a:tcPr/>
                </a:tc>
                <a:tc>
                  <a:txBody>
                    <a:bodyPr/>
                    <a:lstStyle/>
                    <a:p>
                      <a:r>
                        <a:rPr lang="en-US" dirty="0"/>
                        <a:t>Derek</a:t>
                      </a:r>
                    </a:p>
                  </a:txBody>
                  <a:tcPr/>
                </a:tc>
                <a:tc>
                  <a:txBody>
                    <a:bodyPr/>
                    <a:lstStyle/>
                    <a:p>
                      <a:r>
                        <a:rPr lang="en-US" dirty="0"/>
                        <a:t>Jeter</a:t>
                      </a:r>
                    </a:p>
                  </a:txBody>
                  <a:tcPr/>
                </a:tc>
                <a:extLst>
                  <a:ext uri="{0D108BD9-81ED-4DB2-BD59-A6C34878D82A}">
                    <a16:rowId xmlns:a16="http://schemas.microsoft.com/office/drawing/2014/main" val="3713922756"/>
                  </a:ext>
                </a:extLst>
              </a:tr>
              <a:tr h="370840">
                <a:tc>
                  <a:txBody>
                    <a:bodyPr/>
                    <a:lstStyle/>
                    <a:p>
                      <a:r>
                        <a:rPr lang="en-US" dirty="0"/>
                        <a:t>www.zojjed.com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Chase</a:t>
                      </a:r>
                    </a:p>
                  </a:txBody>
                  <a:tcPr/>
                </a:tc>
                <a:tc>
                  <a:txBody>
                    <a:bodyPr/>
                    <a:lstStyle/>
                    <a:p>
                      <a:r>
                        <a:rPr lang="en-US" dirty="0"/>
                        <a:t>Utley</a:t>
                      </a:r>
                    </a:p>
                  </a:txBody>
                  <a:tcPr/>
                </a:tc>
                <a:extLst>
                  <a:ext uri="{0D108BD9-81ED-4DB2-BD59-A6C34878D82A}">
                    <a16:rowId xmlns:a16="http://schemas.microsoft.com/office/drawing/2014/main" val="594578732"/>
                  </a:ext>
                </a:extLst>
              </a:tr>
              <a:tr h="370840">
                <a:tc>
                  <a:txBody>
                    <a:bodyPr/>
                    <a:lstStyle/>
                    <a:p>
                      <a:r>
                        <a:rPr lang="en-US" dirty="0"/>
                        <a:t>www.cs.drexel.edu/~jsalvage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Jeremy</a:t>
                      </a:r>
                    </a:p>
                  </a:txBody>
                  <a:tcPr/>
                </a:tc>
                <a:tc>
                  <a:txBody>
                    <a:bodyPr/>
                    <a:lstStyle/>
                    <a:p>
                      <a:r>
                        <a:rPr lang="en-US" dirty="0"/>
                        <a:t>Johnson</a:t>
                      </a:r>
                    </a:p>
                  </a:txBody>
                  <a:tcPr/>
                </a:tc>
                <a:extLst>
                  <a:ext uri="{0D108BD9-81ED-4DB2-BD59-A6C34878D82A}">
                    <a16:rowId xmlns:a16="http://schemas.microsoft.com/office/drawing/2014/main" val="3336783192"/>
                  </a:ext>
                </a:extLst>
              </a:tr>
              <a:tr h="370840">
                <a:tc>
                  <a:txBody>
                    <a:bodyPr/>
                    <a:lstStyle/>
                    <a:p>
                      <a:r>
                        <a:rPr lang="en-US" dirty="0"/>
                        <a:t>www.racewalk.com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Ryan</a:t>
                      </a:r>
                    </a:p>
                  </a:txBody>
                  <a:tcPr/>
                </a:tc>
                <a:tc>
                  <a:txBody>
                    <a:bodyPr/>
                    <a:lstStyle/>
                    <a:p>
                      <a:r>
                        <a:rPr lang="en-US" dirty="0"/>
                        <a:t>Howard</a:t>
                      </a:r>
                    </a:p>
                  </a:txBody>
                  <a:tcPr/>
                </a:tc>
                <a:extLst>
                  <a:ext uri="{0D108BD9-81ED-4DB2-BD59-A6C34878D82A}">
                    <a16:rowId xmlns:a16="http://schemas.microsoft.com/office/drawing/2014/main" val="1760932954"/>
                  </a:ext>
                </a:extLst>
              </a:tr>
              <a:tr h="370840">
                <a:tc>
                  <a:txBody>
                    <a:bodyPr/>
                    <a:lstStyle/>
                    <a:p>
                      <a:r>
                        <a:rPr lang="en-US" dirty="0"/>
                        <a:t>www.zojjed.com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Ryan</a:t>
                      </a:r>
                    </a:p>
                  </a:txBody>
                  <a:tcPr/>
                </a:tc>
                <a:tc>
                  <a:txBody>
                    <a:bodyPr/>
                    <a:lstStyle/>
                    <a:p>
                      <a:r>
                        <a:rPr lang="en-US" dirty="0"/>
                        <a:t>Howard</a:t>
                      </a:r>
                    </a:p>
                  </a:txBody>
                  <a:tcPr/>
                </a:tc>
                <a:extLst>
                  <a:ext uri="{0D108BD9-81ED-4DB2-BD59-A6C34878D82A}">
                    <a16:rowId xmlns:a16="http://schemas.microsoft.com/office/drawing/2014/main" val="4188679213"/>
                  </a:ext>
                </a:extLst>
              </a:tr>
            </a:tbl>
          </a:graphicData>
        </a:graphic>
      </p:graphicFrame>
      <p:sp>
        <p:nvSpPr>
          <p:cNvPr id="6" name="TextBox 5">
            <a:extLst>
              <a:ext uri="{FF2B5EF4-FFF2-40B4-BE49-F238E27FC236}">
                <a16:creationId xmlns:a16="http://schemas.microsoft.com/office/drawing/2014/main" id="{7DA7F469-103E-51AB-62A5-97FB7C21BF1C}"/>
              </a:ext>
            </a:extLst>
          </p:cNvPr>
          <p:cNvSpPr txBox="1"/>
          <p:nvPr/>
        </p:nvSpPr>
        <p:spPr>
          <a:xfrm>
            <a:off x="0" y="1872385"/>
            <a:ext cx="6133096" cy="824778"/>
          </a:xfrm>
          <a:prstGeom prst="rect">
            <a:avLst/>
          </a:prstGeom>
          <a:noFill/>
        </p:spPr>
        <p:txBody>
          <a:bodyPr wrap="square">
            <a:spAutoFit/>
          </a:bodyPr>
          <a:lstStyle/>
          <a:p>
            <a:pPr eaLnBrk="1" hangingPunct="1">
              <a:spcBef>
                <a:spcPts val="400"/>
              </a:spcBef>
              <a:buClr>
                <a:srgbClr val="EEC85E"/>
              </a:buClr>
              <a:buSzPct val="70000"/>
            </a:pPr>
            <a:r>
              <a:rPr lang="en-US" altLang="en-US" dirty="0">
                <a:solidFill>
                  <a:srgbClr val="EAEAEA"/>
                </a:solidFill>
                <a:latin typeface="+mn-lt"/>
              </a:rPr>
              <a:t>First, we need the names of all websites that have customers</a:t>
            </a:r>
          </a:p>
          <a:p>
            <a:pPr eaLnBrk="1" hangingPunct="1">
              <a:lnSpc>
                <a:spcPct val="80000"/>
              </a:lnSpc>
              <a:spcBef>
                <a:spcPts val="400"/>
              </a:spcBef>
              <a:buClr>
                <a:srgbClr val="EEC85E"/>
              </a:buClr>
              <a:buSzPct val="70000"/>
            </a:pPr>
            <a:endParaRPr lang="en-US" altLang="en-US" sz="1600" dirty="0">
              <a:solidFill>
                <a:srgbClr val="EAEAEA"/>
              </a:solidFill>
              <a:latin typeface="+mn-lt"/>
            </a:endParaRPr>
          </a:p>
          <a:p>
            <a:pPr eaLnBrk="1" hangingPunct="1">
              <a:lnSpc>
                <a:spcPct val="80000"/>
              </a:lnSpc>
              <a:spcBef>
                <a:spcPts val="400"/>
              </a:spcBef>
              <a:buClr>
                <a:srgbClr val="EEC85E"/>
              </a:buClr>
              <a:buSzPct val="70000"/>
            </a:pP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 </a:t>
            </a:r>
            <a:r>
              <a:rPr lang="en-US" altLang="en-US" sz="1200" dirty="0">
                <a:solidFill>
                  <a:srgbClr val="EAEAEA"/>
                </a:solidFill>
                <a:latin typeface="Courier New" panose="02070309020205020404" pitchFamily="49" charset="0"/>
                <a:cs typeface="Courier New" panose="02070309020205020404" pitchFamily="49" charset="0"/>
              </a:rPr>
              <a:t>website(Customers)</a:t>
            </a:r>
            <a:r>
              <a:rPr lang="ar-SA" altLang="en-US" sz="1200" dirty="0">
                <a:solidFill>
                  <a:srgbClr val="EAEAEA"/>
                </a:solidFill>
                <a:latin typeface="Courier New" panose="02070309020205020404" pitchFamily="49" charset="0"/>
                <a:cs typeface="Courier New" panose="02070309020205020404" pitchFamily="49" charset="0"/>
              </a:rPr>
              <a:t>‏</a:t>
            </a:r>
            <a:endParaRPr lang="en-US" altLang="en-US" sz="1200" dirty="0">
              <a:solidFill>
                <a:srgbClr val="EAEAEA"/>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31158401"/>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46">
            <a:extLst>
              <a:ext uri="{FF2B5EF4-FFF2-40B4-BE49-F238E27FC236}">
                <a16:creationId xmlns:a16="http://schemas.microsoft.com/office/drawing/2014/main" id="{EF96E4D9-B7C1-7C0E-5525-26A7B5F7CA7F}"/>
              </a:ext>
            </a:extLst>
          </p:cNvPr>
          <p:cNvSpPr txBox="1">
            <a:spLocks noChangeArrowheads="1"/>
          </p:cNvSpPr>
          <p:nvPr/>
        </p:nvSpPr>
        <p:spPr bwMode="auto">
          <a:xfrm>
            <a:off x="8839200" y="2514601"/>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Verdana" panose="020B0604030504040204" pitchFamily="34" charset="0"/>
                <a:cs typeface="Arial" panose="020B0604020202020204" pitchFamily="34" charset="0"/>
              </a:defRPr>
            </a:lvl1pPr>
            <a:lvl2pPr marL="742950" indent="-285750" eaLnBrk="0" hangingPunct="0">
              <a:defRPr>
                <a:solidFill>
                  <a:schemeClr val="bg1"/>
                </a:solidFill>
                <a:latin typeface="Verdana" panose="020B0604030504040204" pitchFamily="34" charset="0"/>
                <a:cs typeface="Arial" panose="020B0604020202020204" pitchFamily="34" charset="0"/>
              </a:defRPr>
            </a:lvl2pPr>
            <a:lvl3pPr marL="1143000" indent="-228600" eaLnBrk="0" hangingPunct="0">
              <a:defRPr>
                <a:solidFill>
                  <a:schemeClr val="bg1"/>
                </a:solidFill>
                <a:latin typeface="Verdana" panose="020B0604030504040204" pitchFamily="34" charset="0"/>
                <a:cs typeface="Arial" panose="020B0604020202020204" pitchFamily="34" charset="0"/>
              </a:defRPr>
            </a:lvl3pPr>
            <a:lvl4pPr marL="1600200" indent="-228600" eaLnBrk="0" hangingPunct="0">
              <a:defRPr>
                <a:solidFill>
                  <a:schemeClr val="bg1"/>
                </a:solidFill>
                <a:latin typeface="Verdana" panose="020B0604030504040204" pitchFamily="34" charset="0"/>
                <a:cs typeface="Arial" panose="020B0604020202020204" pitchFamily="34" charset="0"/>
              </a:defRPr>
            </a:lvl4pPr>
            <a:lvl5pPr marL="2057400" indent="-228600" eaLnBrk="0" hangingPunct="0">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Union Operator</a:t>
            </a:r>
          </a:p>
        </p:txBody>
      </p:sp>
      <p:sp>
        <p:nvSpPr>
          <p:cNvPr id="3" name="Text Box 2">
            <a:extLst>
              <a:ext uri="{FF2B5EF4-FFF2-40B4-BE49-F238E27FC236}">
                <a16:creationId xmlns:a16="http://schemas.microsoft.com/office/drawing/2014/main" id="{5672BAC5-C01F-1F96-FBD1-28243AD17226}"/>
              </a:ext>
            </a:extLst>
          </p:cNvPr>
          <p:cNvSpPr txBox="1">
            <a:spLocks noChangeArrowheads="1"/>
          </p:cNvSpPr>
          <p:nvPr/>
        </p:nvSpPr>
        <p:spPr bwMode="auto">
          <a:xfrm>
            <a:off x="0" y="533401"/>
            <a:ext cx="10668000" cy="3074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400"/>
              </a:spcBef>
              <a:buClr>
                <a:srgbClr val="EEC85E"/>
              </a:buClr>
              <a:buSzPct val="70000"/>
            </a:pPr>
            <a:r>
              <a:rPr lang="en-US" altLang="en-US" dirty="0">
                <a:solidFill>
                  <a:srgbClr val="EAEAEA"/>
                </a:solidFill>
                <a:latin typeface="+mn-lt"/>
              </a:rPr>
              <a:t>What is a query that returns all websites that have customers </a:t>
            </a:r>
            <a:r>
              <a:rPr lang="en-US" altLang="en-US" b="1" dirty="0">
                <a:solidFill>
                  <a:srgbClr val="EAEAEA"/>
                </a:solidFill>
                <a:latin typeface="+mn-lt"/>
              </a:rPr>
              <a:t>OR</a:t>
            </a:r>
            <a:r>
              <a:rPr lang="en-US" altLang="en-US" dirty="0">
                <a:solidFill>
                  <a:srgbClr val="EAEAEA"/>
                </a:solidFill>
                <a:latin typeface="+mn-lt"/>
              </a:rPr>
              <a:t> a hit count greater than 1000?</a:t>
            </a:r>
          </a:p>
          <a:p>
            <a:pPr eaLnBrk="1" hangingPunct="1">
              <a:spcBef>
                <a:spcPts val="400"/>
              </a:spcBef>
              <a:buClr>
                <a:srgbClr val="EEC85E"/>
              </a:buClr>
              <a:buSzPct val="70000"/>
            </a:pPr>
            <a:endParaRPr lang="en-US" altLang="en-US" dirty="0">
              <a:solidFill>
                <a:srgbClr val="EAEAEA"/>
              </a:solidFill>
              <a:latin typeface="+mn-lt"/>
            </a:endParaRPr>
          </a:p>
          <a:p>
            <a:pPr eaLnBrk="1" hangingPunct="1">
              <a:spcBef>
                <a:spcPts val="400"/>
              </a:spcBef>
              <a:buClr>
                <a:srgbClr val="EEC85E"/>
              </a:buClr>
              <a:buSzPct val="70000"/>
            </a:pPr>
            <a:r>
              <a:rPr lang="en-US" altLang="en-US" dirty="0">
                <a:solidFill>
                  <a:srgbClr val="EAEAEA"/>
                </a:solidFill>
                <a:latin typeface="+mn-lt"/>
              </a:rPr>
              <a:t>We need information from both the customers relation as well as the hit count relation.</a:t>
            </a:r>
          </a:p>
          <a:p>
            <a:pPr eaLnBrk="1" hangingPunct="1">
              <a:spcBef>
                <a:spcPts val="400"/>
              </a:spcBef>
              <a:buClr>
                <a:srgbClr val="EEC85E"/>
              </a:buClr>
              <a:buSzPct val="70000"/>
            </a:pPr>
            <a:endParaRPr lang="en-US" altLang="en-US" dirty="0">
              <a:solidFill>
                <a:srgbClr val="EAEAEA"/>
              </a:solidFill>
              <a:latin typeface="+mn-lt"/>
            </a:endParaRPr>
          </a:p>
          <a:p>
            <a:pPr eaLnBrk="1" hangingPunct="1">
              <a:spcBef>
                <a:spcPts val="400"/>
              </a:spcBef>
              <a:buClr>
                <a:srgbClr val="EEC85E"/>
              </a:buClr>
              <a:buSzPct val="70000"/>
            </a:pPr>
            <a:r>
              <a:rPr lang="en-US" altLang="en-US" dirty="0">
                <a:solidFill>
                  <a:srgbClr val="EAEAEA"/>
                </a:solidFill>
                <a:latin typeface="+mn-lt"/>
              </a:rPr>
              <a:t>First, we need the names of all websites that have customers</a:t>
            </a:r>
          </a:p>
          <a:p>
            <a:pPr eaLnBrk="1" hangingPunct="1">
              <a:lnSpc>
                <a:spcPct val="80000"/>
              </a:lnSpc>
              <a:spcBef>
                <a:spcPts val="400"/>
              </a:spcBef>
              <a:buClr>
                <a:srgbClr val="EEC85E"/>
              </a:buClr>
              <a:buSzPct val="70000"/>
            </a:pPr>
            <a:r>
              <a:rPr lang="en-US" altLang="en-US" sz="1200" dirty="0">
                <a:solidFill>
                  <a:srgbClr val="FFFFFF"/>
                </a:solidFill>
                <a:latin typeface="Symbol" panose="05050102010706020507" pitchFamily="18" charset="2"/>
              </a:rPr>
              <a:t></a:t>
            </a:r>
            <a:r>
              <a:rPr lang="en-US" altLang="en-US" sz="1200" dirty="0">
                <a:solidFill>
                  <a:srgbClr val="FFFFFF"/>
                </a:solidFill>
                <a:latin typeface="Courier New" panose="02070309020205020404" pitchFamily="49" charset="0"/>
                <a:cs typeface="Courier New" panose="02070309020205020404" pitchFamily="49" charset="0"/>
              </a:rPr>
              <a:t>website(customers)</a:t>
            </a:r>
            <a:r>
              <a:rPr lang="ar-SA" altLang="en-US" sz="1200" dirty="0">
                <a:solidFill>
                  <a:srgbClr val="FFFFFF"/>
                </a:solidFill>
                <a:latin typeface="+mn-lt"/>
              </a:rPr>
              <a:t>‏</a:t>
            </a:r>
            <a:endParaRPr lang="en-US" altLang="en-US" sz="1200" dirty="0">
              <a:solidFill>
                <a:srgbClr val="FFFFFF"/>
              </a:solidFill>
              <a:latin typeface="+mn-lt"/>
            </a:endParaRPr>
          </a:p>
          <a:p>
            <a:pPr eaLnBrk="1" hangingPunct="1">
              <a:lnSpc>
                <a:spcPct val="80000"/>
              </a:lnSpc>
              <a:spcBef>
                <a:spcPts val="400"/>
              </a:spcBef>
              <a:buClr>
                <a:srgbClr val="EEC85E"/>
              </a:buClr>
              <a:buSzPct val="70000"/>
            </a:pPr>
            <a:endParaRPr lang="en-US" altLang="en-US" sz="1600" dirty="0">
              <a:solidFill>
                <a:srgbClr val="EAEAEA"/>
              </a:solidFill>
              <a:latin typeface="+mn-lt"/>
            </a:endParaRPr>
          </a:p>
          <a:p>
            <a:pPr eaLnBrk="1" hangingPunct="1">
              <a:lnSpc>
                <a:spcPct val="80000"/>
              </a:lnSpc>
              <a:spcBef>
                <a:spcPts val="400"/>
              </a:spcBef>
              <a:buClr>
                <a:srgbClr val="EEC85E"/>
              </a:buClr>
              <a:buSzPct val="70000"/>
            </a:pPr>
            <a:endParaRPr lang="en-US" altLang="en-US" sz="1600" dirty="0">
              <a:solidFill>
                <a:srgbClr val="EAEAEA"/>
              </a:solidFill>
              <a:latin typeface="+mn-lt"/>
            </a:endParaRPr>
          </a:p>
        </p:txBody>
      </p:sp>
      <p:graphicFrame>
        <p:nvGraphicFramePr>
          <p:cNvPr id="5" name="Table 4">
            <a:extLst>
              <a:ext uri="{FF2B5EF4-FFF2-40B4-BE49-F238E27FC236}">
                <a16:creationId xmlns:a16="http://schemas.microsoft.com/office/drawing/2014/main" id="{55B5F795-BE25-8821-4BFB-4A7AA4859B46}"/>
              </a:ext>
            </a:extLst>
          </p:cNvPr>
          <p:cNvGraphicFramePr>
            <a:graphicFrameLocks noGrp="1"/>
          </p:cNvGraphicFramePr>
          <p:nvPr>
            <p:extLst>
              <p:ext uri="{D42A27DB-BD31-4B8C-83A1-F6EECF244321}">
                <p14:modId xmlns:p14="http://schemas.microsoft.com/office/powerpoint/2010/main" val="3048618062"/>
              </p:ext>
            </p:extLst>
          </p:nvPr>
        </p:nvGraphicFramePr>
        <p:xfrm>
          <a:off x="24162" y="2571101"/>
          <a:ext cx="2973388" cy="1854200"/>
        </p:xfrm>
        <a:graphic>
          <a:graphicData uri="http://schemas.openxmlformats.org/drawingml/2006/table">
            <a:tbl>
              <a:tblPr firstRow="1" bandRow="1">
                <a:tableStyleId>{93296810-A885-4BE3-A3E7-6D5BEEA58F35}</a:tableStyleId>
              </a:tblPr>
              <a:tblGrid>
                <a:gridCol w="2973388">
                  <a:extLst>
                    <a:ext uri="{9D8B030D-6E8A-4147-A177-3AD203B41FA5}">
                      <a16:colId xmlns:a16="http://schemas.microsoft.com/office/drawing/2014/main" val="3686988871"/>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1800" dirty="0">
                          <a:solidFill>
                            <a:srgbClr val="FFFFFF"/>
                          </a:solidFill>
                          <a:latin typeface="+mn-lt"/>
                        </a:rPr>
                        <a:t>Interim Result Set</a:t>
                      </a:r>
                    </a:p>
                  </a:txBody>
                  <a:tcPr/>
                </a:tc>
                <a:extLst>
                  <a:ext uri="{0D108BD9-81ED-4DB2-BD59-A6C34878D82A}">
                    <a16:rowId xmlns:a16="http://schemas.microsoft.com/office/drawing/2014/main" val="2977069451"/>
                  </a:ext>
                </a:extLst>
              </a:tr>
              <a:tr h="370840">
                <a:tc>
                  <a:txBody>
                    <a:bodyPr/>
                    <a:lstStyle/>
                    <a:p>
                      <a:r>
                        <a:rPr lang="en-US" b="1" dirty="0"/>
                        <a:t>website</a:t>
                      </a:r>
                    </a:p>
                  </a:txBody>
                  <a:tcPr/>
                </a:tc>
                <a:extLst>
                  <a:ext uri="{0D108BD9-81ED-4DB2-BD59-A6C34878D82A}">
                    <a16:rowId xmlns:a16="http://schemas.microsoft.com/office/drawing/2014/main" val="1423851555"/>
                  </a:ext>
                </a:extLst>
              </a:tr>
              <a:tr h="370840">
                <a:tc>
                  <a:txBody>
                    <a:bodyPr/>
                    <a:lstStyle/>
                    <a:p>
                      <a:r>
                        <a:rPr lang="en-US" dirty="0"/>
                        <a:t>www.cs.drexel.edu/~jsalvage</a:t>
                      </a:r>
                    </a:p>
                  </a:txBody>
                  <a:tcPr/>
                </a:tc>
                <a:extLst>
                  <a:ext uri="{0D108BD9-81ED-4DB2-BD59-A6C34878D82A}">
                    <a16:rowId xmlns:a16="http://schemas.microsoft.com/office/drawing/2014/main" val="3336783192"/>
                  </a:ext>
                </a:extLst>
              </a:tr>
              <a:tr h="370840">
                <a:tc>
                  <a:txBody>
                    <a:bodyPr/>
                    <a:lstStyle/>
                    <a:p>
                      <a:r>
                        <a:rPr lang="en-US" dirty="0"/>
                        <a:t>www.racewalk.com</a:t>
                      </a:r>
                    </a:p>
                  </a:txBody>
                  <a:tcPr/>
                </a:tc>
                <a:extLst>
                  <a:ext uri="{0D108BD9-81ED-4DB2-BD59-A6C34878D82A}">
                    <a16:rowId xmlns:a16="http://schemas.microsoft.com/office/drawing/2014/main" val="1760932954"/>
                  </a:ext>
                </a:extLst>
              </a:tr>
              <a:tr h="370840">
                <a:tc>
                  <a:txBody>
                    <a:bodyPr/>
                    <a:lstStyle/>
                    <a:p>
                      <a:r>
                        <a:rPr lang="en-US" dirty="0"/>
                        <a:t>www.zojjed.com</a:t>
                      </a:r>
                    </a:p>
                  </a:txBody>
                  <a:tcPr/>
                </a:tc>
                <a:extLst>
                  <a:ext uri="{0D108BD9-81ED-4DB2-BD59-A6C34878D82A}">
                    <a16:rowId xmlns:a16="http://schemas.microsoft.com/office/drawing/2014/main" val="4188679213"/>
                  </a:ext>
                </a:extLst>
              </a:tr>
            </a:tbl>
          </a:graphicData>
        </a:graphic>
      </p:graphicFrame>
      <p:graphicFrame>
        <p:nvGraphicFramePr>
          <p:cNvPr id="6" name="Table 5">
            <a:extLst>
              <a:ext uri="{FF2B5EF4-FFF2-40B4-BE49-F238E27FC236}">
                <a16:creationId xmlns:a16="http://schemas.microsoft.com/office/drawing/2014/main" id="{A3C2F29B-25C7-A11E-6600-65F069EC4EAA}"/>
              </a:ext>
            </a:extLst>
          </p:cNvPr>
          <p:cNvGraphicFramePr>
            <a:graphicFrameLocks noGrp="1"/>
          </p:cNvGraphicFramePr>
          <p:nvPr>
            <p:extLst>
              <p:ext uri="{D42A27DB-BD31-4B8C-83A1-F6EECF244321}">
                <p14:modId xmlns:p14="http://schemas.microsoft.com/office/powerpoint/2010/main" val="1504202687"/>
              </p:ext>
            </p:extLst>
          </p:nvPr>
        </p:nvGraphicFramePr>
        <p:xfrm>
          <a:off x="6712552" y="4262120"/>
          <a:ext cx="5455286" cy="2595880"/>
        </p:xfrm>
        <a:graphic>
          <a:graphicData uri="http://schemas.openxmlformats.org/drawingml/2006/table">
            <a:tbl>
              <a:tblPr firstRow="1" bandRow="1">
                <a:tableStyleId>{93296810-A885-4BE3-A3E7-6D5BEEA58F35}</a:tableStyleId>
              </a:tblPr>
              <a:tblGrid>
                <a:gridCol w="2973388">
                  <a:extLst>
                    <a:ext uri="{9D8B030D-6E8A-4147-A177-3AD203B41FA5}">
                      <a16:colId xmlns:a16="http://schemas.microsoft.com/office/drawing/2014/main" val="3686988871"/>
                    </a:ext>
                  </a:extLst>
                </a:gridCol>
                <a:gridCol w="1259205">
                  <a:extLst>
                    <a:ext uri="{9D8B030D-6E8A-4147-A177-3AD203B41FA5}">
                      <a16:colId xmlns:a16="http://schemas.microsoft.com/office/drawing/2014/main" val="3174458492"/>
                    </a:ext>
                  </a:extLst>
                </a:gridCol>
                <a:gridCol w="1222693">
                  <a:extLst>
                    <a:ext uri="{9D8B030D-6E8A-4147-A177-3AD203B41FA5}">
                      <a16:colId xmlns:a16="http://schemas.microsoft.com/office/drawing/2014/main" val="3711171146"/>
                    </a:ext>
                  </a:extLst>
                </a:gridCol>
              </a:tblGrid>
              <a:tr h="370840">
                <a:tc gridSpan="3">
                  <a:txBody>
                    <a:bodyPr/>
                    <a:lstStyle/>
                    <a:p>
                      <a:pPr algn="ctr"/>
                      <a:r>
                        <a:rPr lang="en-US" dirty="0"/>
                        <a:t>customers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307793952"/>
                  </a:ext>
                </a:extLst>
              </a:tr>
              <a:tr h="370840">
                <a:tc>
                  <a:txBody>
                    <a:bodyPr/>
                    <a:lstStyle/>
                    <a:p>
                      <a:r>
                        <a:rPr lang="en-US" b="1" dirty="0"/>
                        <a:t>website</a:t>
                      </a:r>
                    </a:p>
                  </a:txBody>
                  <a:tcPr/>
                </a:tc>
                <a:tc>
                  <a:txBody>
                    <a:bodyPr/>
                    <a:lstStyle/>
                    <a:p>
                      <a:r>
                        <a:rPr lang="en-US" b="1" dirty="0"/>
                        <a:t>first-name</a:t>
                      </a:r>
                    </a:p>
                  </a:txBody>
                  <a:tcPr/>
                </a:tc>
                <a:tc>
                  <a:txBody>
                    <a:bodyPr/>
                    <a:lstStyle/>
                    <a:p>
                      <a:r>
                        <a:rPr lang="en-US" b="1" dirty="0"/>
                        <a:t>last-name</a:t>
                      </a:r>
                    </a:p>
                  </a:txBody>
                  <a:tcPr/>
                </a:tc>
                <a:extLst>
                  <a:ext uri="{0D108BD9-81ED-4DB2-BD59-A6C34878D82A}">
                    <a16:rowId xmlns:a16="http://schemas.microsoft.com/office/drawing/2014/main" val="1423851555"/>
                  </a:ext>
                </a:extLst>
              </a:tr>
              <a:tr h="370840">
                <a:tc>
                  <a:txBody>
                    <a:bodyPr/>
                    <a:lstStyle/>
                    <a:p>
                      <a:r>
                        <a:rPr lang="en-US" dirty="0"/>
                        <a:t>www.zojjed.com</a:t>
                      </a:r>
                    </a:p>
                  </a:txBody>
                  <a:tcPr>
                    <a:solidFill>
                      <a:schemeClr val="accent3">
                        <a:lumMod val="60000"/>
                        <a:lumOff val="40000"/>
                      </a:schemeClr>
                    </a:solidFill>
                  </a:tcPr>
                </a:tc>
                <a:tc>
                  <a:txBody>
                    <a:bodyPr/>
                    <a:lstStyle/>
                    <a:p>
                      <a:r>
                        <a:rPr lang="en-US" dirty="0"/>
                        <a:t>Derek</a:t>
                      </a:r>
                    </a:p>
                  </a:txBody>
                  <a:tcPr/>
                </a:tc>
                <a:tc>
                  <a:txBody>
                    <a:bodyPr/>
                    <a:lstStyle/>
                    <a:p>
                      <a:r>
                        <a:rPr lang="en-US" dirty="0"/>
                        <a:t>Jeter</a:t>
                      </a:r>
                    </a:p>
                  </a:txBody>
                  <a:tcPr/>
                </a:tc>
                <a:extLst>
                  <a:ext uri="{0D108BD9-81ED-4DB2-BD59-A6C34878D82A}">
                    <a16:rowId xmlns:a16="http://schemas.microsoft.com/office/drawing/2014/main" val="3713922756"/>
                  </a:ext>
                </a:extLst>
              </a:tr>
              <a:tr h="370840">
                <a:tc>
                  <a:txBody>
                    <a:bodyPr/>
                    <a:lstStyle/>
                    <a:p>
                      <a:r>
                        <a:rPr lang="en-US" dirty="0"/>
                        <a:t>www.zojjed.com</a:t>
                      </a:r>
                    </a:p>
                  </a:txBody>
                  <a:tcPr>
                    <a:solidFill>
                      <a:schemeClr val="accent3">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Chase</a:t>
                      </a:r>
                    </a:p>
                  </a:txBody>
                  <a:tcPr/>
                </a:tc>
                <a:tc>
                  <a:txBody>
                    <a:bodyPr/>
                    <a:lstStyle/>
                    <a:p>
                      <a:r>
                        <a:rPr lang="en-US" dirty="0"/>
                        <a:t>Utley</a:t>
                      </a:r>
                    </a:p>
                  </a:txBody>
                  <a:tcPr/>
                </a:tc>
                <a:extLst>
                  <a:ext uri="{0D108BD9-81ED-4DB2-BD59-A6C34878D82A}">
                    <a16:rowId xmlns:a16="http://schemas.microsoft.com/office/drawing/2014/main" val="594578732"/>
                  </a:ext>
                </a:extLst>
              </a:tr>
              <a:tr h="370840">
                <a:tc>
                  <a:txBody>
                    <a:bodyPr/>
                    <a:lstStyle/>
                    <a:p>
                      <a:r>
                        <a:rPr lang="en-US" dirty="0"/>
                        <a:t>www.cs.drexel.edu/~jsalvage</a:t>
                      </a:r>
                    </a:p>
                  </a:txBody>
                  <a:tcPr>
                    <a:solidFill>
                      <a:schemeClr val="accent3">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Jeremy</a:t>
                      </a:r>
                    </a:p>
                  </a:txBody>
                  <a:tcPr/>
                </a:tc>
                <a:tc>
                  <a:txBody>
                    <a:bodyPr/>
                    <a:lstStyle/>
                    <a:p>
                      <a:r>
                        <a:rPr lang="en-US" dirty="0"/>
                        <a:t>Johnson</a:t>
                      </a:r>
                    </a:p>
                  </a:txBody>
                  <a:tcPr/>
                </a:tc>
                <a:extLst>
                  <a:ext uri="{0D108BD9-81ED-4DB2-BD59-A6C34878D82A}">
                    <a16:rowId xmlns:a16="http://schemas.microsoft.com/office/drawing/2014/main" val="3336783192"/>
                  </a:ext>
                </a:extLst>
              </a:tr>
              <a:tr h="370840">
                <a:tc>
                  <a:txBody>
                    <a:bodyPr/>
                    <a:lstStyle/>
                    <a:p>
                      <a:r>
                        <a:rPr lang="en-US" dirty="0"/>
                        <a:t>www.racewalk.com</a:t>
                      </a:r>
                    </a:p>
                  </a:txBody>
                  <a:tcPr>
                    <a:solidFill>
                      <a:schemeClr val="accent3">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Ryan</a:t>
                      </a:r>
                    </a:p>
                  </a:txBody>
                  <a:tcPr/>
                </a:tc>
                <a:tc>
                  <a:txBody>
                    <a:bodyPr/>
                    <a:lstStyle/>
                    <a:p>
                      <a:r>
                        <a:rPr lang="en-US" dirty="0"/>
                        <a:t>Howard</a:t>
                      </a:r>
                    </a:p>
                  </a:txBody>
                  <a:tcPr/>
                </a:tc>
                <a:extLst>
                  <a:ext uri="{0D108BD9-81ED-4DB2-BD59-A6C34878D82A}">
                    <a16:rowId xmlns:a16="http://schemas.microsoft.com/office/drawing/2014/main" val="1760932954"/>
                  </a:ext>
                </a:extLst>
              </a:tr>
              <a:tr h="370840">
                <a:tc>
                  <a:txBody>
                    <a:bodyPr/>
                    <a:lstStyle/>
                    <a:p>
                      <a:r>
                        <a:rPr lang="en-US" dirty="0"/>
                        <a:t>www.zojjed.com</a:t>
                      </a:r>
                    </a:p>
                  </a:txBody>
                  <a:tcPr>
                    <a:solidFill>
                      <a:schemeClr val="accent3">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Ryan</a:t>
                      </a:r>
                    </a:p>
                  </a:txBody>
                  <a:tcPr/>
                </a:tc>
                <a:tc>
                  <a:txBody>
                    <a:bodyPr/>
                    <a:lstStyle/>
                    <a:p>
                      <a:r>
                        <a:rPr lang="en-US" dirty="0"/>
                        <a:t>Howard</a:t>
                      </a:r>
                    </a:p>
                  </a:txBody>
                  <a:tcPr/>
                </a:tc>
                <a:extLst>
                  <a:ext uri="{0D108BD9-81ED-4DB2-BD59-A6C34878D82A}">
                    <a16:rowId xmlns:a16="http://schemas.microsoft.com/office/drawing/2014/main" val="4188679213"/>
                  </a:ext>
                </a:extLst>
              </a:tr>
            </a:tbl>
          </a:graphicData>
        </a:graphic>
      </p:graphicFrame>
    </p:spTree>
    <p:extLst>
      <p:ext uri="{BB962C8B-B14F-4D97-AF65-F5344CB8AC3E}">
        <p14:creationId xmlns:p14="http://schemas.microsoft.com/office/powerpoint/2010/main" val="179233955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46">
            <a:extLst>
              <a:ext uri="{FF2B5EF4-FFF2-40B4-BE49-F238E27FC236}">
                <a16:creationId xmlns:a16="http://schemas.microsoft.com/office/drawing/2014/main" id="{EF96E4D9-B7C1-7C0E-5525-26A7B5F7CA7F}"/>
              </a:ext>
            </a:extLst>
          </p:cNvPr>
          <p:cNvSpPr txBox="1">
            <a:spLocks noChangeArrowheads="1"/>
          </p:cNvSpPr>
          <p:nvPr/>
        </p:nvSpPr>
        <p:spPr bwMode="auto">
          <a:xfrm>
            <a:off x="8839200" y="2514601"/>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Verdana" panose="020B0604030504040204" pitchFamily="34" charset="0"/>
                <a:cs typeface="Arial" panose="020B0604020202020204" pitchFamily="34" charset="0"/>
              </a:defRPr>
            </a:lvl1pPr>
            <a:lvl2pPr marL="742950" indent="-285750" eaLnBrk="0" hangingPunct="0">
              <a:defRPr>
                <a:solidFill>
                  <a:schemeClr val="bg1"/>
                </a:solidFill>
                <a:latin typeface="Verdana" panose="020B0604030504040204" pitchFamily="34" charset="0"/>
                <a:cs typeface="Arial" panose="020B0604020202020204" pitchFamily="34" charset="0"/>
              </a:defRPr>
            </a:lvl2pPr>
            <a:lvl3pPr marL="1143000" indent="-228600" eaLnBrk="0" hangingPunct="0">
              <a:defRPr>
                <a:solidFill>
                  <a:schemeClr val="bg1"/>
                </a:solidFill>
                <a:latin typeface="Verdana" panose="020B0604030504040204" pitchFamily="34" charset="0"/>
                <a:cs typeface="Arial" panose="020B0604020202020204" pitchFamily="34" charset="0"/>
              </a:defRPr>
            </a:lvl3pPr>
            <a:lvl4pPr marL="1600200" indent="-228600" eaLnBrk="0" hangingPunct="0">
              <a:defRPr>
                <a:solidFill>
                  <a:schemeClr val="bg1"/>
                </a:solidFill>
                <a:latin typeface="Verdana" panose="020B0604030504040204" pitchFamily="34" charset="0"/>
                <a:cs typeface="Arial" panose="020B0604020202020204" pitchFamily="34" charset="0"/>
              </a:defRPr>
            </a:lvl4pPr>
            <a:lvl5pPr marL="2057400" indent="-228600" eaLnBrk="0" hangingPunct="0">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Union Operator</a:t>
            </a:r>
          </a:p>
        </p:txBody>
      </p:sp>
      <p:sp>
        <p:nvSpPr>
          <p:cNvPr id="3" name="Text Box 2">
            <a:extLst>
              <a:ext uri="{FF2B5EF4-FFF2-40B4-BE49-F238E27FC236}">
                <a16:creationId xmlns:a16="http://schemas.microsoft.com/office/drawing/2014/main" id="{5672BAC5-C01F-1F96-FBD1-28243AD17226}"/>
              </a:ext>
            </a:extLst>
          </p:cNvPr>
          <p:cNvSpPr txBox="1">
            <a:spLocks noChangeArrowheads="1"/>
          </p:cNvSpPr>
          <p:nvPr/>
        </p:nvSpPr>
        <p:spPr bwMode="auto">
          <a:xfrm>
            <a:off x="0" y="533402"/>
            <a:ext cx="10668000" cy="228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lnSpc>
                <a:spcPct val="80000"/>
              </a:lnSpc>
              <a:spcBef>
                <a:spcPts val="400"/>
              </a:spcBef>
              <a:buClr>
                <a:srgbClr val="EEC85E"/>
              </a:buClr>
              <a:buSzPct val="70000"/>
            </a:pPr>
            <a:r>
              <a:rPr lang="en-US" altLang="en-US" dirty="0">
                <a:solidFill>
                  <a:srgbClr val="EAEAEA"/>
                </a:solidFill>
                <a:latin typeface="+mn-lt"/>
              </a:rPr>
              <a:t>Then we need the names of the websites that have a hit count greater than 1000:</a:t>
            </a:r>
          </a:p>
          <a:p>
            <a:pPr eaLnBrk="1" hangingPunct="1">
              <a:lnSpc>
                <a:spcPct val="80000"/>
              </a:lnSpc>
              <a:buSzPct val="70000"/>
            </a:pPr>
            <a:endParaRPr lang="en-US" altLang="en-US" sz="1600" dirty="0">
              <a:solidFill>
                <a:srgbClr val="EAEAEA"/>
              </a:solidFill>
            </a:endParaRPr>
          </a:p>
          <a:p>
            <a:pPr eaLnBrk="1" hangingPunct="1">
              <a:lnSpc>
                <a:spcPct val="80000"/>
              </a:lnSpc>
              <a:buSzPct val="70000"/>
              <a:buFont typeface="Symbol" panose="05050102010706020507" pitchFamily="18" charset="2"/>
              <a:buNone/>
            </a:pP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dirty="0">
                <a:solidFill>
                  <a:schemeClr val="tx1"/>
                </a:solidFill>
                <a:latin typeface="Courier New" panose="02070309020205020404" pitchFamily="49" charset="0"/>
                <a:cs typeface="Courier New" panose="02070309020205020404" pitchFamily="49" charset="0"/>
              </a:rPr>
              <a:t>website(</a:t>
            </a: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baseline="-50000" dirty="0">
                <a:solidFill>
                  <a:schemeClr val="tx1"/>
                </a:solidFill>
                <a:latin typeface="Courier New" panose="02070309020205020404" pitchFamily="49" charset="0"/>
                <a:cs typeface="Courier New" panose="02070309020205020404" pitchFamily="49" charset="0"/>
              </a:rPr>
              <a:t>hit-count&gt;1000</a:t>
            </a:r>
            <a:r>
              <a:rPr lang="en-US" altLang="en-US" sz="1200" dirty="0">
                <a:solidFill>
                  <a:schemeClr val="tx1"/>
                </a:solidFill>
                <a:latin typeface="Courier New" panose="02070309020205020404" pitchFamily="49" charset="0"/>
                <a:cs typeface="Courier New" panose="02070309020205020404" pitchFamily="49" charset="0"/>
              </a:rPr>
              <a:t>(Hit-counts)) </a:t>
            </a:r>
          </a:p>
        </p:txBody>
      </p:sp>
      <p:graphicFrame>
        <p:nvGraphicFramePr>
          <p:cNvPr id="6" name="Table 5">
            <a:extLst>
              <a:ext uri="{FF2B5EF4-FFF2-40B4-BE49-F238E27FC236}">
                <a16:creationId xmlns:a16="http://schemas.microsoft.com/office/drawing/2014/main" id="{50CF740E-4A63-0457-D2F3-7C701057C707}"/>
              </a:ext>
            </a:extLst>
          </p:cNvPr>
          <p:cNvGraphicFramePr>
            <a:graphicFrameLocks noGrp="1"/>
          </p:cNvGraphicFramePr>
          <p:nvPr>
            <p:extLst>
              <p:ext uri="{D42A27DB-BD31-4B8C-83A1-F6EECF244321}">
                <p14:modId xmlns:p14="http://schemas.microsoft.com/office/powerpoint/2010/main" val="1946190568"/>
              </p:ext>
            </p:extLst>
          </p:nvPr>
        </p:nvGraphicFramePr>
        <p:xfrm>
          <a:off x="6731950" y="2778760"/>
          <a:ext cx="5455286" cy="4079240"/>
        </p:xfrm>
        <a:graphic>
          <a:graphicData uri="http://schemas.openxmlformats.org/drawingml/2006/table">
            <a:tbl>
              <a:tblPr firstRow="1" bandRow="1">
                <a:tableStyleId>{93296810-A885-4BE3-A3E7-6D5BEEA58F35}</a:tableStyleId>
              </a:tblPr>
              <a:tblGrid>
                <a:gridCol w="2973388">
                  <a:extLst>
                    <a:ext uri="{9D8B030D-6E8A-4147-A177-3AD203B41FA5}">
                      <a16:colId xmlns:a16="http://schemas.microsoft.com/office/drawing/2014/main" val="3686988871"/>
                    </a:ext>
                  </a:extLst>
                </a:gridCol>
                <a:gridCol w="1259205">
                  <a:extLst>
                    <a:ext uri="{9D8B030D-6E8A-4147-A177-3AD203B41FA5}">
                      <a16:colId xmlns:a16="http://schemas.microsoft.com/office/drawing/2014/main" val="3174458492"/>
                    </a:ext>
                  </a:extLst>
                </a:gridCol>
                <a:gridCol w="1222693">
                  <a:extLst>
                    <a:ext uri="{9D8B030D-6E8A-4147-A177-3AD203B41FA5}">
                      <a16:colId xmlns:a16="http://schemas.microsoft.com/office/drawing/2014/main" val="3711171146"/>
                    </a:ext>
                  </a:extLst>
                </a:gridCol>
              </a:tblGrid>
              <a:tr h="370840">
                <a:tc gridSpan="3">
                  <a:txBody>
                    <a:bodyPr/>
                    <a:lstStyle/>
                    <a:p>
                      <a:pPr algn="ctr"/>
                      <a:r>
                        <a:rPr lang="en-US" dirty="0"/>
                        <a:t>Hit-counts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057750553"/>
                  </a:ext>
                </a:extLst>
              </a:tr>
              <a:tr h="370840">
                <a:tc>
                  <a:txBody>
                    <a:bodyPr/>
                    <a:lstStyle/>
                    <a:p>
                      <a:r>
                        <a:rPr lang="en-US" b="1" dirty="0"/>
                        <a:t>website</a:t>
                      </a:r>
                    </a:p>
                  </a:txBody>
                  <a:tcPr/>
                </a:tc>
                <a:tc>
                  <a:txBody>
                    <a:bodyPr/>
                    <a:lstStyle/>
                    <a:p>
                      <a:r>
                        <a:rPr lang="en-US" b="1" dirty="0"/>
                        <a:t>date</a:t>
                      </a:r>
                    </a:p>
                  </a:txBody>
                  <a:tcPr/>
                </a:tc>
                <a:tc>
                  <a:txBody>
                    <a:bodyPr/>
                    <a:lstStyle/>
                    <a:p>
                      <a:r>
                        <a:rPr lang="en-US" b="1" dirty="0"/>
                        <a:t>hit-count</a:t>
                      </a:r>
                    </a:p>
                  </a:txBody>
                  <a:tcPr/>
                </a:tc>
                <a:extLst>
                  <a:ext uri="{0D108BD9-81ED-4DB2-BD59-A6C34878D82A}">
                    <a16:rowId xmlns:a16="http://schemas.microsoft.com/office/drawing/2014/main" val="1423851555"/>
                  </a:ext>
                </a:extLst>
              </a:tr>
              <a:tr h="370840">
                <a:tc>
                  <a:txBody>
                    <a:bodyPr/>
                    <a:lstStyle/>
                    <a:p>
                      <a:r>
                        <a:rPr lang="en-US" dirty="0"/>
                        <a:t>www.zojjed.com</a:t>
                      </a:r>
                    </a:p>
                  </a:txBody>
                  <a:tcPr/>
                </a:tc>
                <a:tc>
                  <a:txBody>
                    <a:bodyPr/>
                    <a:lstStyle/>
                    <a:p>
                      <a:r>
                        <a:rPr lang="en-US" dirty="0"/>
                        <a:t>5/20/2023</a:t>
                      </a:r>
                    </a:p>
                  </a:txBody>
                  <a:tcPr/>
                </a:tc>
                <a:tc>
                  <a:txBody>
                    <a:bodyPr/>
                    <a:lstStyle/>
                    <a:p>
                      <a:r>
                        <a:rPr lang="en-US" dirty="0"/>
                        <a:t>5</a:t>
                      </a:r>
                    </a:p>
                  </a:txBody>
                  <a:tcPr/>
                </a:tc>
                <a:extLst>
                  <a:ext uri="{0D108BD9-81ED-4DB2-BD59-A6C34878D82A}">
                    <a16:rowId xmlns:a16="http://schemas.microsoft.com/office/drawing/2014/main" val="3713922756"/>
                  </a:ext>
                </a:extLst>
              </a:tr>
              <a:tr h="370840">
                <a:tc>
                  <a:txBody>
                    <a:bodyPr/>
                    <a:lstStyle/>
                    <a:p>
                      <a:r>
                        <a:rPr lang="en-US" dirty="0"/>
                        <a:t>www.racewalk.com</a:t>
                      </a:r>
                    </a:p>
                  </a:txBody>
                  <a:tcPr/>
                </a:tc>
                <a:tc>
                  <a:txBody>
                    <a:bodyPr/>
                    <a:lstStyle/>
                    <a:p>
                      <a:r>
                        <a:rPr lang="en-US" dirty="0"/>
                        <a:t>5/20/2023</a:t>
                      </a:r>
                    </a:p>
                  </a:txBody>
                  <a:tcPr/>
                </a:tc>
                <a:tc>
                  <a:txBody>
                    <a:bodyPr/>
                    <a:lstStyle/>
                    <a:p>
                      <a:r>
                        <a:rPr lang="en-US" dirty="0"/>
                        <a:t>2019</a:t>
                      </a:r>
                    </a:p>
                  </a:txBody>
                  <a:tcPr/>
                </a:tc>
                <a:extLst>
                  <a:ext uri="{0D108BD9-81ED-4DB2-BD59-A6C34878D82A}">
                    <a16:rowId xmlns:a16="http://schemas.microsoft.com/office/drawing/2014/main" val="594578732"/>
                  </a:ext>
                </a:extLst>
              </a:tr>
              <a:tr h="370840">
                <a:tc>
                  <a:txBody>
                    <a:bodyPr/>
                    <a:lstStyle/>
                    <a:p>
                      <a:r>
                        <a:rPr lang="en-US" dirty="0"/>
                        <a:t>www.greattreks.com</a:t>
                      </a:r>
                    </a:p>
                  </a:txBody>
                  <a:tcPr/>
                </a:tc>
                <a:tc>
                  <a:txBody>
                    <a:bodyPr/>
                    <a:lstStyle/>
                    <a:p>
                      <a:r>
                        <a:rPr lang="en-US" dirty="0"/>
                        <a:t>5/20/2023</a:t>
                      </a:r>
                    </a:p>
                  </a:txBody>
                  <a:tcPr/>
                </a:tc>
                <a:tc>
                  <a:txBody>
                    <a:bodyPr/>
                    <a:lstStyle/>
                    <a:p>
                      <a:r>
                        <a:rPr lang="en-US" dirty="0"/>
                        <a:t>1050</a:t>
                      </a:r>
                    </a:p>
                  </a:txBody>
                  <a:tcPr/>
                </a:tc>
                <a:extLst>
                  <a:ext uri="{0D108BD9-81ED-4DB2-BD59-A6C34878D82A}">
                    <a16:rowId xmlns:a16="http://schemas.microsoft.com/office/drawing/2014/main" val="3336783192"/>
                  </a:ext>
                </a:extLst>
              </a:tr>
              <a:tr h="370840">
                <a:tc>
                  <a:txBody>
                    <a:bodyPr/>
                    <a:lstStyle/>
                    <a:p>
                      <a:r>
                        <a:rPr lang="en-US" dirty="0"/>
                        <a:t>www.twofeetgallery.com</a:t>
                      </a:r>
                    </a:p>
                  </a:txBody>
                  <a:tcPr/>
                </a:tc>
                <a:tc>
                  <a:txBody>
                    <a:bodyPr/>
                    <a:lstStyle/>
                    <a:p>
                      <a:r>
                        <a:rPr lang="en-US" dirty="0"/>
                        <a:t>5/20/2023</a:t>
                      </a:r>
                    </a:p>
                  </a:txBody>
                  <a:tcPr/>
                </a:tc>
                <a:tc>
                  <a:txBody>
                    <a:bodyPr/>
                    <a:lstStyle/>
                    <a:p>
                      <a:r>
                        <a:rPr lang="en-US" dirty="0"/>
                        <a:t>32</a:t>
                      </a:r>
                    </a:p>
                  </a:txBody>
                  <a:tcPr/>
                </a:tc>
                <a:extLst>
                  <a:ext uri="{0D108BD9-81ED-4DB2-BD59-A6C34878D82A}">
                    <a16:rowId xmlns:a16="http://schemas.microsoft.com/office/drawing/2014/main" val="1760932954"/>
                  </a:ext>
                </a:extLst>
              </a:tr>
              <a:tr h="370840">
                <a:tc>
                  <a:txBody>
                    <a:bodyPr/>
                    <a:lstStyle/>
                    <a:p>
                      <a:r>
                        <a:rPr lang="en-US" dirty="0"/>
                        <a:t>www.walkinghealthy.com</a:t>
                      </a:r>
                    </a:p>
                  </a:txBody>
                  <a:tcPr/>
                </a:tc>
                <a:tc>
                  <a:txBody>
                    <a:bodyPr/>
                    <a:lstStyle/>
                    <a:p>
                      <a:r>
                        <a:rPr lang="en-US" dirty="0"/>
                        <a:t>5/20/2023</a:t>
                      </a:r>
                    </a:p>
                  </a:txBody>
                  <a:tcPr/>
                </a:tc>
                <a:tc>
                  <a:txBody>
                    <a:bodyPr/>
                    <a:lstStyle/>
                    <a:p>
                      <a:r>
                        <a:rPr lang="en-US" dirty="0"/>
                        <a:t>159</a:t>
                      </a:r>
                    </a:p>
                  </a:txBody>
                  <a:tcPr/>
                </a:tc>
                <a:extLst>
                  <a:ext uri="{0D108BD9-81ED-4DB2-BD59-A6C34878D82A}">
                    <a16:rowId xmlns:a16="http://schemas.microsoft.com/office/drawing/2014/main" val="41886792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www.zojjed.com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tc>
                <a:tc>
                  <a:txBody>
                    <a:bodyPr/>
                    <a:lstStyle/>
                    <a:p>
                      <a:r>
                        <a:rPr lang="en-US" dirty="0"/>
                        <a:t>6</a:t>
                      </a:r>
                    </a:p>
                  </a:txBody>
                  <a:tcPr/>
                </a:tc>
                <a:extLst>
                  <a:ext uri="{0D108BD9-81ED-4DB2-BD59-A6C34878D82A}">
                    <a16:rowId xmlns:a16="http://schemas.microsoft.com/office/drawing/2014/main" val="9961175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www.zojjed.com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tc>
                <a:tc>
                  <a:txBody>
                    <a:bodyPr/>
                    <a:lstStyle/>
                    <a:p>
                      <a:r>
                        <a:rPr lang="en-US" dirty="0"/>
                        <a:t>5</a:t>
                      </a:r>
                    </a:p>
                  </a:txBody>
                  <a:tcPr/>
                </a:tc>
                <a:extLst>
                  <a:ext uri="{0D108BD9-81ED-4DB2-BD59-A6C34878D82A}">
                    <a16:rowId xmlns:a16="http://schemas.microsoft.com/office/drawing/2014/main" val="17799270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www.cs.drexel.edu/~jsalvage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tc>
                <a:tc>
                  <a:txBody>
                    <a:bodyPr/>
                    <a:lstStyle/>
                    <a:p>
                      <a:r>
                        <a:rPr lang="en-US" dirty="0"/>
                        <a:t>376</a:t>
                      </a:r>
                    </a:p>
                  </a:txBody>
                  <a:tcPr/>
                </a:tc>
                <a:extLst>
                  <a:ext uri="{0D108BD9-81ED-4DB2-BD59-A6C34878D82A}">
                    <a16:rowId xmlns:a16="http://schemas.microsoft.com/office/drawing/2014/main" val="209099393"/>
                  </a:ext>
                </a:extLst>
              </a:tr>
              <a:tr h="370840">
                <a:tc>
                  <a:txBody>
                    <a:bodyPr/>
                    <a:lstStyle/>
                    <a:p>
                      <a:r>
                        <a:rPr lang="en-US" dirty="0"/>
                        <a:t>www.zojjed.com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tc>
                <a:tc>
                  <a:txBody>
                    <a:bodyPr/>
                    <a:lstStyle/>
                    <a:p>
                      <a:r>
                        <a:rPr lang="en-US" dirty="0"/>
                        <a:t>2099</a:t>
                      </a:r>
                    </a:p>
                  </a:txBody>
                  <a:tcPr/>
                </a:tc>
                <a:extLst>
                  <a:ext uri="{0D108BD9-81ED-4DB2-BD59-A6C34878D82A}">
                    <a16:rowId xmlns:a16="http://schemas.microsoft.com/office/drawing/2014/main" val="295740250"/>
                  </a:ext>
                </a:extLst>
              </a:tr>
            </a:tbl>
          </a:graphicData>
        </a:graphic>
      </p:graphicFrame>
    </p:spTree>
    <p:extLst>
      <p:ext uri="{BB962C8B-B14F-4D97-AF65-F5344CB8AC3E}">
        <p14:creationId xmlns:p14="http://schemas.microsoft.com/office/powerpoint/2010/main" val="270507225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46">
            <a:extLst>
              <a:ext uri="{FF2B5EF4-FFF2-40B4-BE49-F238E27FC236}">
                <a16:creationId xmlns:a16="http://schemas.microsoft.com/office/drawing/2014/main" id="{EF96E4D9-B7C1-7C0E-5525-26A7B5F7CA7F}"/>
              </a:ext>
            </a:extLst>
          </p:cNvPr>
          <p:cNvSpPr txBox="1">
            <a:spLocks noChangeArrowheads="1"/>
          </p:cNvSpPr>
          <p:nvPr/>
        </p:nvSpPr>
        <p:spPr bwMode="auto">
          <a:xfrm>
            <a:off x="8839200" y="2514601"/>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Verdana" panose="020B0604030504040204" pitchFamily="34" charset="0"/>
                <a:cs typeface="Arial" panose="020B0604020202020204" pitchFamily="34" charset="0"/>
              </a:defRPr>
            </a:lvl1pPr>
            <a:lvl2pPr marL="742950" indent="-285750" eaLnBrk="0" hangingPunct="0">
              <a:defRPr>
                <a:solidFill>
                  <a:schemeClr val="bg1"/>
                </a:solidFill>
                <a:latin typeface="Verdana" panose="020B0604030504040204" pitchFamily="34" charset="0"/>
                <a:cs typeface="Arial" panose="020B0604020202020204" pitchFamily="34" charset="0"/>
              </a:defRPr>
            </a:lvl2pPr>
            <a:lvl3pPr marL="1143000" indent="-228600" eaLnBrk="0" hangingPunct="0">
              <a:defRPr>
                <a:solidFill>
                  <a:schemeClr val="bg1"/>
                </a:solidFill>
                <a:latin typeface="Verdana" panose="020B0604030504040204" pitchFamily="34" charset="0"/>
                <a:cs typeface="Arial" panose="020B0604020202020204" pitchFamily="34" charset="0"/>
              </a:defRPr>
            </a:lvl3pPr>
            <a:lvl4pPr marL="1600200" indent="-228600" eaLnBrk="0" hangingPunct="0">
              <a:defRPr>
                <a:solidFill>
                  <a:schemeClr val="bg1"/>
                </a:solidFill>
                <a:latin typeface="Verdana" panose="020B0604030504040204" pitchFamily="34" charset="0"/>
                <a:cs typeface="Arial" panose="020B0604020202020204" pitchFamily="34" charset="0"/>
              </a:defRPr>
            </a:lvl4pPr>
            <a:lvl5pPr marL="2057400" indent="-228600" eaLnBrk="0" hangingPunct="0">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Union Operator</a:t>
            </a:r>
          </a:p>
        </p:txBody>
      </p:sp>
      <p:sp>
        <p:nvSpPr>
          <p:cNvPr id="3" name="Text Box 2">
            <a:extLst>
              <a:ext uri="{FF2B5EF4-FFF2-40B4-BE49-F238E27FC236}">
                <a16:creationId xmlns:a16="http://schemas.microsoft.com/office/drawing/2014/main" id="{5672BAC5-C01F-1F96-FBD1-28243AD17226}"/>
              </a:ext>
            </a:extLst>
          </p:cNvPr>
          <p:cNvSpPr txBox="1">
            <a:spLocks noChangeArrowheads="1"/>
          </p:cNvSpPr>
          <p:nvPr/>
        </p:nvSpPr>
        <p:spPr bwMode="auto">
          <a:xfrm>
            <a:off x="0" y="533402"/>
            <a:ext cx="10668000" cy="228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lnSpc>
                <a:spcPct val="80000"/>
              </a:lnSpc>
              <a:spcBef>
                <a:spcPts val="400"/>
              </a:spcBef>
              <a:buClr>
                <a:srgbClr val="EEC85E"/>
              </a:buClr>
              <a:buSzPct val="70000"/>
            </a:pPr>
            <a:r>
              <a:rPr lang="en-US" altLang="en-US" dirty="0">
                <a:solidFill>
                  <a:srgbClr val="EAEAEA"/>
                </a:solidFill>
                <a:latin typeface="+mn-lt"/>
              </a:rPr>
              <a:t>Then we need the names of the websites that have a hit count greater than 1000:</a:t>
            </a:r>
          </a:p>
          <a:p>
            <a:pPr eaLnBrk="1" hangingPunct="1">
              <a:lnSpc>
                <a:spcPct val="80000"/>
              </a:lnSpc>
              <a:spcBef>
                <a:spcPts val="400"/>
              </a:spcBef>
              <a:buClr>
                <a:srgbClr val="EEC85E"/>
              </a:buClr>
              <a:buSzPct val="70000"/>
            </a:pPr>
            <a:r>
              <a:rPr lang="en-US" altLang="en-US" dirty="0">
                <a:solidFill>
                  <a:srgbClr val="EAEAEA"/>
                </a:solidFill>
                <a:latin typeface="+mn-lt"/>
              </a:rPr>
              <a:t>Start by selecting the tuples that match the hit count criteria:</a:t>
            </a:r>
          </a:p>
          <a:p>
            <a:pPr eaLnBrk="1" hangingPunct="1">
              <a:lnSpc>
                <a:spcPct val="80000"/>
              </a:lnSpc>
              <a:buSzPct val="70000"/>
            </a:pPr>
            <a:endParaRPr lang="en-US" altLang="en-US" sz="1600" dirty="0">
              <a:solidFill>
                <a:srgbClr val="EAEAEA"/>
              </a:solidFill>
            </a:endParaRPr>
          </a:p>
          <a:p>
            <a:pPr eaLnBrk="1" hangingPunct="1">
              <a:lnSpc>
                <a:spcPct val="80000"/>
              </a:lnSpc>
              <a:buSzPct val="70000"/>
              <a:buFont typeface="Symbol" panose="05050102010706020507" pitchFamily="18" charset="2"/>
              <a:buNone/>
            </a:pP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baseline="-50000" dirty="0">
                <a:solidFill>
                  <a:schemeClr val="tx1"/>
                </a:solidFill>
                <a:latin typeface="Courier New" panose="02070309020205020404" pitchFamily="49" charset="0"/>
                <a:cs typeface="Courier New" panose="02070309020205020404" pitchFamily="49" charset="0"/>
              </a:rPr>
              <a:t>hit-count&gt;1000</a:t>
            </a:r>
            <a:r>
              <a:rPr lang="en-US" altLang="en-US" sz="1200" dirty="0">
                <a:solidFill>
                  <a:schemeClr val="tx1"/>
                </a:solidFill>
                <a:latin typeface="Courier New" panose="02070309020205020404" pitchFamily="49" charset="0"/>
                <a:cs typeface="Courier New" panose="02070309020205020404" pitchFamily="49" charset="0"/>
              </a:rPr>
              <a:t>(hit-counts)</a:t>
            </a:r>
          </a:p>
        </p:txBody>
      </p:sp>
      <p:graphicFrame>
        <p:nvGraphicFramePr>
          <p:cNvPr id="6" name="Table 5">
            <a:extLst>
              <a:ext uri="{FF2B5EF4-FFF2-40B4-BE49-F238E27FC236}">
                <a16:creationId xmlns:a16="http://schemas.microsoft.com/office/drawing/2014/main" id="{50CF740E-4A63-0457-D2F3-7C701057C707}"/>
              </a:ext>
            </a:extLst>
          </p:cNvPr>
          <p:cNvGraphicFramePr>
            <a:graphicFrameLocks noGrp="1"/>
          </p:cNvGraphicFramePr>
          <p:nvPr>
            <p:extLst>
              <p:ext uri="{D42A27DB-BD31-4B8C-83A1-F6EECF244321}">
                <p14:modId xmlns:p14="http://schemas.microsoft.com/office/powerpoint/2010/main" val="245322824"/>
              </p:ext>
            </p:extLst>
          </p:nvPr>
        </p:nvGraphicFramePr>
        <p:xfrm>
          <a:off x="6731950" y="2778760"/>
          <a:ext cx="5455286" cy="4079240"/>
        </p:xfrm>
        <a:graphic>
          <a:graphicData uri="http://schemas.openxmlformats.org/drawingml/2006/table">
            <a:tbl>
              <a:tblPr firstRow="1" bandRow="1">
                <a:tableStyleId>{93296810-A885-4BE3-A3E7-6D5BEEA58F35}</a:tableStyleId>
              </a:tblPr>
              <a:tblGrid>
                <a:gridCol w="2973388">
                  <a:extLst>
                    <a:ext uri="{9D8B030D-6E8A-4147-A177-3AD203B41FA5}">
                      <a16:colId xmlns:a16="http://schemas.microsoft.com/office/drawing/2014/main" val="3686988871"/>
                    </a:ext>
                  </a:extLst>
                </a:gridCol>
                <a:gridCol w="1259205">
                  <a:extLst>
                    <a:ext uri="{9D8B030D-6E8A-4147-A177-3AD203B41FA5}">
                      <a16:colId xmlns:a16="http://schemas.microsoft.com/office/drawing/2014/main" val="3174458492"/>
                    </a:ext>
                  </a:extLst>
                </a:gridCol>
                <a:gridCol w="1222693">
                  <a:extLst>
                    <a:ext uri="{9D8B030D-6E8A-4147-A177-3AD203B41FA5}">
                      <a16:colId xmlns:a16="http://schemas.microsoft.com/office/drawing/2014/main" val="3711171146"/>
                    </a:ext>
                  </a:extLst>
                </a:gridCol>
              </a:tblGrid>
              <a:tr h="370840">
                <a:tc gridSpan="3">
                  <a:txBody>
                    <a:bodyPr/>
                    <a:lstStyle/>
                    <a:p>
                      <a:pPr algn="ctr"/>
                      <a:r>
                        <a:rPr lang="en-US" dirty="0"/>
                        <a:t>hit-counts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41157521"/>
                  </a:ext>
                </a:extLst>
              </a:tr>
              <a:tr h="370840">
                <a:tc>
                  <a:txBody>
                    <a:bodyPr/>
                    <a:lstStyle/>
                    <a:p>
                      <a:r>
                        <a:rPr lang="en-US" b="1" dirty="0"/>
                        <a:t>website</a:t>
                      </a:r>
                    </a:p>
                  </a:txBody>
                  <a:tcPr/>
                </a:tc>
                <a:tc>
                  <a:txBody>
                    <a:bodyPr/>
                    <a:lstStyle/>
                    <a:p>
                      <a:r>
                        <a:rPr lang="en-US" b="1" dirty="0"/>
                        <a:t>date</a:t>
                      </a:r>
                    </a:p>
                  </a:txBody>
                  <a:tcPr/>
                </a:tc>
                <a:tc>
                  <a:txBody>
                    <a:bodyPr/>
                    <a:lstStyle/>
                    <a:p>
                      <a:r>
                        <a:rPr lang="en-US" b="1" dirty="0"/>
                        <a:t>hit-count</a:t>
                      </a:r>
                    </a:p>
                  </a:txBody>
                  <a:tcPr/>
                </a:tc>
                <a:extLst>
                  <a:ext uri="{0D108BD9-81ED-4DB2-BD59-A6C34878D82A}">
                    <a16:rowId xmlns:a16="http://schemas.microsoft.com/office/drawing/2014/main" val="1423851555"/>
                  </a:ext>
                </a:extLst>
              </a:tr>
              <a:tr h="370840">
                <a:tc>
                  <a:txBody>
                    <a:bodyPr/>
                    <a:lstStyle/>
                    <a:p>
                      <a:r>
                        <a:rPr lang="en-US" dirty="0"/>
                        <a:t>www.zojjed.com</a:t>
                      </a:r>
                    </a:p>
                  </a:txBody>
                  <a:tcPr/>
                </a:tc>
                <a:tc>
                  <a:txBody>
                    <a:bodyPr/>
                    <a:lstStyle/>
                    <a:p>
                      <a:r>
                        <a:rPr lang="en-US" dirty="0"/>
                        <a:t>5/20/2023</a:t>
                      </a:r>
                    </a:p>
                  </a:txBody>
                  <a:tcPr/>
                </a:tc>
                <a:tc>
                  <a:txBody>
                    <a:bodyPr/>
                    <a:lstStyle/>
                    <a:p>
                      <a:r>
                        <a:rPr lang="en-US" dirty="0"/>
                        <a:t>5</a:t>
                      </a:r>
                    </a:p>
                  </a:txBody>
                  <a:tcPr/>
                </a:tc>
                <a:extLst>
                  <a:ext uri="{0D108BD9-81ED-4DB2-BD59-A6C34878D82A}">
                    <a16:rowId xmlns:a16="http://schemas.microsoft.com/office/drawing/2014/main" val="3713922756"/>
                  </a:ext>
                </a:extLst>
              </a:tr>
              <a:tr h="370840">
                <a:tc>
                  <a:txBody>
                    <a:bodyPr/>
                    <a:lstStyle/>
                    <a:p>
                      <a:r>
                        <a:rPr lang="en-US" dirty="0"/>
                        <a:t>www.racewalk.com</a:t>
                      </a:r>
                    </a:p>
                  </a:txBody>
                  <a:tcPr>
                    <a:solidFill>
                      <a:schemeClr val="accent4">
                        <a:lumMod val="40000"/>
                        <a:lumOff val="60000"/>
                      </a:schemeClr>
                    </a:solidFill>
                  </a:tcPr>
                </a:tc>
                <a:tc>
                  <a:txBody>
                    <a:bodyPr/>
                    <a:lstStyle/>
                    <a:p>
                      <a:r>
                        <a:rPr lang="en-US" dirty="0"/>
                        <a:t>5/20/2023</a:t>
                      </a:r>
                    </a:p>
                  </a:txBody>
                  <a:tcPr>
                    <a:solidFill>
                      <a:schemeClr val="accent4">
                        <a:lumMod val="40000"/>
                        <a:lumOff val="60000"/>
                      </a:schemeClr>
                    </a:solidFill>
                  </a:tcPr>
                </a:tc>
                <a:tc>
                  <a:txBody>
                    <a:bodyPr/>
                    <a:lstStyle/>
                    <a:p>
                      <a:r>
                        <a:rPr lang="en-US" dirty="0"/>
                        <a:t>2019</a:t>
                      </a:r>
                    </a:p>
                  </a:txBody>
                  <a:tcPr>
                    <a:solidFill>
                      <a:schemeClr val="accent4">
                        <a:lumMod val="40000"/>
                        <a:lumOff val="60000"/>
                      </a:schemeClr>
                    </a:solidFill>
                  </a:tcPr>
                </a:tc>
                <a:extLst>
                  <a:ext uri="{0D108BD9-81ED-4DB2-BD59-A6C34878D82A}">
                    <a16:rowId xmlns:a16="http://schemas.microsoft.com/office/drawing/2014/main" val="594578732"/>
                  </a:ext>
                </a:extLst>
              </a:tr>
              <a:tr h="370840">
                <a:tc>
                  <a:txBody>
                    <a:bodyPr/>
                    <a:lstStyle/>
                    <a:p>
                      <a:r>
                        <a:rPr lang="en-US" dirty="0"/>
                        <a:t>www.greattreks.com</a:t>
                      </a:r>
                    </a:p>
                  </a:txBody>
                  <a:tcPr>
                    <a:solidFill>
                      <a:schemeClr val="accent4">
                        <a:lumMod val="40000"/>
                        <a:lumOff val="60000"/>
                      </a:schemeClr>
                    </a:solidFill>
                  </a:tcPr>
                </a:tc>
                <a:tc>
                  <a:txBody>
                    <a:bodyPr/>
                    <a:lstStyle/>
                    <a:p>
                      <a:r>
                        <a:rPr lang="en-US" dirty="0"/>
                        <a:t>5/20/2023</a:t>
                      </a:r>
                    </a:p>
                  </a:txBody>
                  <a:tcPr>
                    <a:solidFill>
                      <a:schemeClr val="accent4">
                        <a:lumMod val="40000"/>
                        <a:lumOff val="60000"/>
                      </a:schemeClr>
                    </a:solidFill>
                  </a:tcPr>
                </a:tc>
                <a:tc>
                  <a:txBody>
                    <a:bodyPr/>
                    <a:lstStyle/>
                    <a:p>
                      <a:r>
                        <a:rPr lang="en-US" dirty="0"/>
                        <a:t>1050</a:t>
                      </a:r>
                    </a:p>
                  </a:txBody>
                  <a:tcPr>
                    <a:solidFill>
                      <a:schemeClr val="accent4">
                        <a:lumMod val="40000"/>
                        <a:lumOff val="60000"/>
                      </a:schemeClr>
                    </a:solidFill>
                  </a:tcPr>
                </a:tc>
                <a:extLst>
                  <a:ext uri="{0D108BD9-81ED-4DB2-BD59-A6C34878D82A}">
                    <a16:rowId xmlns:a16="http://schemas.microsoft.com/office/drawing/2014/main" val="3336783192"/>
                  </a:ext>
                </a:extLst>
              </a:tr>
              <a:tr h="370840">
                <a:tc>
                  <a:txBody>
                    <a:bodyPr/>
                    <a:lstStyle/>
                    <a:p>
                      <a:r>
                        <a:rPr lang="en-US" dirty="0"/>
                        <a:t>www.twofeetgallery.com</a:t>
                      </a:r>
                    </a:p>
                  </a:txBody>
                  <a:tcPr/>
                </a:tc>
                <a:tc>
                  <a:txBody>
                    <a:bodyPr/>
                    <a:lstStyle/>
                    <a:p>
                      <a:r>
                        <a:rPr lang="en-US" dirty="0"/>
                        <a:t>5/20/2023</a:t>
                      </a:r>
                    </a:p>
                  </a:txBody>
                  <a:tcPr/>
                </a:tc>
                <a:tc>
                  <a:txBody>
                    <a:bodyPr/>
                    <a:lstStyle/>
                    <a:p>
                      <a:r>
                        <a:rPr lang="en-US" dirty="0"/>
                        <a:t>32</a:t>
                      </a:r>
                    </a:p>
                  </a:txBody>
                  <a:tcPr/>
                </a:tc>
                <a:extLst>
                  <a:ext uri="{0D108BD9-81ED-4DB2-BD59-A6C34878D82A}">
                    <a16:rowId xmlns:a16="http://schemas.microsoft.com/office/drawing/2014/main" val="1760932954"/>
                  </a:ext>
                </a:extLst>
              </a:tr>
              <a:tr h="370840">
                <a:tc>
                  <a:txBody>
                    <a:bodyPr/>
                    <a:lstStyle/>
                    <a:p>
                      <a:r>
                        <a:rPr lang="en-US" dirty="0"/>
                        <a:t>www.walkinghealthy.com</a:t>
                      </a:r>
                    </a:p>
                  </a:txBody>
                  <a:tcPr/>
                </a:tc>
                <a:tc>
                  <a:txBody>
                    <a:bodyPr/>
                    <a:lstStyle/>
                    <a:p>
                      <a:r>
                        <a:rPr lang="en-US" dirty="0"/>
                        <a:t>5/20/2023</a:t>
                      </a:r>
                    </a:p>
                  </a:txBody>
                  <a:tcPr/>
                </a:tc>
                <a:tc>
                  <a:txBody>
                    <a:bodyPr/>
                    <a:lstStyle/>
                    <a:p>
                      <a:r>
                        <a:rPr lang="en-US" dirty="0"/>
                        <a:t>159</a:t>
                      </a:r>
                    </a:p>
                  </a:txBody>
                  <a:tcPr/>
                </a:tc>
                <a:extLst>
                  <a:ext uri="{0D108BD9-81ED-4DB2-BD59-A6C34878D82A}">
                    <a16:rowId xmlns:a16="http://schemas.microsoft.com/office/drawing/2014/main" val="41886792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www.zojjed.com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tc>
                <a:tc>
                  <a:txBody>
                    <a:bodyPr/>
                    <a:lstStyle/>
                    <a:p>
                      <a:r>
                        <a:rPr lang="en-US" dirty="0"/>
                        <a:t>6</a:t>
                      </a:r>
                    </a:p>
                  </a:txBody>
                  <a:tcPr/>
                </a:tc>
                <a:extLst>
                  <a:ext uri="{0D108BD9-81ED-4DB2-BD59-A6C34878D82A}">
                    <a16:rowId xmlns:a16="http://schemas.microsoft.com/office/drawing/2014/main" val="9961175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www.zojjed.com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tc>
                <a:tc>
                  <a:txBody>
                    <a:bodyPr/>
                    <a:lstStyle/>
                    <a:p>
                      <a:r>
                        <a:rPr lang="en-US" dirty="0"/>
                        <a:t>5</a:t>
                      </a:r>
                    </a:p>
                  </a:txBody>
                  <a:tcPr/>
                </a:tc>
                <a:extLst>
                  <a:ext uri="{0D108BD9-81ED-4DB2-BD59-A6C34878D82A}">
                    <a16:rowId xmlns:a16="http://schemas.microsoft.com/office/drawing/2014/main" val="17799270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www.cs.drexel.edu/~jsalvage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tc>
                <a:tc>
                  <a:txBody>
                    <a:bodyPr/>
                    <a:lstStyle/>
                    <a:p>
                      <a:r>
                        <a:rPr lang="en-US" dirty="0"/>
                        <a:t>376</a:t>
                      </a:r>
                    </a:p>
                  </a:txBody>
                  <a:tcPr/>
                </a:tc>
                <a:extLst>
                  <a:ext uri="{0D108BD9-81ED-4DB2-BD59-A6C34878D82A}">
                    <a16:rowId xmlns:a16="http://schemas.microsoft.com/office/drawing/2014/main" val="209099393"/>
                  </a:ext>
                </a:extLst>
              </a:tr>
              <a:tr h="370840">
                <a:tc>
                  <a:txBody>
                    <a:bodyPr/>
                    <a:lstStyle/>
                    <a:p>
                      <a:r>
                        <a:rPr lang="en-US" dirty="0"/>
                        <a:t>www.zojjed.com</a:t>
                      </a:r>
                    </a:p>
                  </a:txBody>
                  <a:tcPr>
                    <a:solidFill>
                      <a:schemeClr val="accent4">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solidFill>
                      <a:schemeClr val="accent4">
                        <a:lumMod val="40000"/>
                        <a:lumOff val="60000"/>
                      </a:schemeClr>
                    </a:solidFill>
                  </a:tcPr>
                </a:tc>
                <a:tc>
                  <a:txBody>
                    <a:bodyPr/>
                    <a:lstStyle/>
                    <a:p>
                      <a:r>
                        <a:rPr lang="en-US" dirty="0"/>
                        <a:t>2099</a:t>
                      </a:r>
                    </a:p>
                  </a:txBody>
                  <a:tcPr>
                    <a:solidFill>
                      <a:schemeClr val="accent4">
                        <a:lumMod val="40000"/>
                        <a:lumOff val="60000"/>
                      </a:schemeClr>
                    </a:solidFill>
                  </a:tcPr>
                </a:tc>
                <a:extLst>
                  <a:ext uri="{0D108BD9-81ED-4DB2-BD59-A6C34878D82A}">
                    <a16:rowId xmlns:a16="http://schemas.microsoft.com/office/drawing/2014/main" val="295740250"/>
                  </a:ext>
                </a:extLst>
              </a:tr>
            </a:tbl>
          </a:graphicData>
        </a:graphic>
      </p:graphicFrame>
    </p:spTree>
    <p:extLst>
      <p:ext uri="{BB962C8B-B14F-4D97-AF65-F5344CB8AC3E}">
        <p14:creationId xmlns:p14="http://schemas.microsoft.com/office/powerpoint/2010/main" val="234555023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46">
            <a:extLst>
              <a:ext uri="{FF2B5EF4-FFF2-40B4-BE49-F238E27FC236}">
                <a16:creationId xmlns:a16="http://schemas.microsoft.com/office/drawing/2014/main" id="{EF96E4D9-B7C1-7C0E-5525-26A7B5F7CA7F}"/>
              </a:ext>
            </a:extLst>
          </p:cNvPr>
          <p:cNvSpPr txBox="1">
            <a:spLocks noChangeArrowheads="1"/>
          </p:cNvSpPr>
          <p:nvPr/>
        </p:nvSpPr>
        <p:spPr bwMode="auto">
          <a:xfrm>
            <a:off x="8839200" y="2514601"/>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Verdana" panose="020B0604030504040204" pitchFamily="34" charset="0"/>
                <a:cs typeface="Arial" panose="020B0604020202020204" pitchFamily="34" charset="0"/>
              </a:defRPr>
            </a:lvl1pPr>
            <a:lvl2pPr marL="742950" indent="-285750" eaLnBrk="0" hangingPunct="0">
              <a:defRPr>
                <a:solidFill>
                  <a:schemeClr val="bg1"/>
                </a:solidFill>
                <a:latin typeface="Verdana" panose="020B0604030504040204" pitchFamily="34" charset="0"/>
                <a:cs typeface="Arial" panose="020B0604020202020204" pitchFamily="34" charset="0"/>
              </a:defRPr>
            </a:lvl2pPr>
            <a:lvl3pPr marL="1143000" indent="-228600" eaLnBrk="0" hangingPunct="0">
              <a:defRPr>
                <a:solidFill>
                  <a:schemeClr val="bg1"/>
                </a:solidFill>
                <a:latin typeface="Verdana" panose="020B0604030504040204" pitchFamily="34" charset="0"/>
                <a:cs typeface="Arial" panose="020B0604020202020204" pitchFamily="34" charset="0"/>
              </a:defRPr>
            </a:lvl3pPr>
            <a:lvl4pPr marL="1600200" indent="-228600" eaLnBrk="0" hangingPunct="0">
              <a:defRPr>
                <a:solidFill>
                  <a:schemeClr val="bg1"/>
                </a:solidFill>
                <a:latin typeface="Verdana" panose="020B0604030504040204" pitchFamily="34" charset="0"/>
                <a:cs typeface="Arial" panose="020B0604020202020204" pitchFamily="34" charset="0"/>
              </a:defRPr>
            </a:lvl4pPr>
            <a:lvl5pPr marL="2057400" indent="-228600" eaLnBrk="0" hangingPunct="0">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Union Operator</a:t>
            </a:r>
          </a:p>
        </p:txBody>
      </p:sp>
      <p:sp>
        <p:nvSpPr>
          <p:cNvPr id="3" name="Text Box 2">
            <a:extLst>
              <a:ext uri="{FF2B5EF4-FFF2-40B4-BE49-F238E27FC236}">
                <a16:creationId xmlns:a16="http://schemas.microsoft.com/office/drawing/2014/main" id="{5672BAC5-C01F-1F96-FBD1-28243AD17226}"/>
              </a:ext>
            </a:extLst>
          </p:cNvPr>
          <p:cNvSpPr txBox="1">
            <a:spLocks noChangeArrowheads="1"/>
          </p:cNvSpPr>
          <p:nvPr/>
        </p:nvSpPr>
        <p:spPr bwMode="auto">
          <a:xfrm>
            <a:off x="0" y="533402"/>
            <a:ext cx="10668000" cy="228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lnSpc>
                <a:spcPct val="80000"/>
              </a:lnSpc>
              <a:spcBef>
                <a:spcPts val="400"/>
              </a:spcBef>
              <a:buClr>
                <a:srgbClr val="EEC85E"/>
              </a:buClr>
              <a:buSzPct val="70000"/>
            </a:pPr>
            <a:r>
              <a:rPr lang="en-US" altLang="en-US" dirty="0">
                <a:solidFill>
                  <a:srgbClr val="EAEAEA"/>
                </a:solidFill>
                <a:latin typeface="+mn-lt"/>
              </a:rPr>
              <a:t>Then we need the names of the websites that have a hit count greater than 1000:</a:t>
            </a:r>
          </a:p>
          <a:p>
            <a:pPr eaLnBrk="1" hangingPunct="1">
              <a:lnSpc>
                <a:spcPct val="80000"/>
              </a:lnSpc>
              <a:spcBef>
                <a:spcPts val="400"/>
              </a:spcBef>
              <a:buClr>
                <a:srgbClr val="EEC85E"/>
              </a:buClr>
              <a:buSzPct val="70000"/>
            </a:pPr>
            <a:r>
              <a:rPr lang="en-US" altLang="en-US" dirty="0">
                <a:solidFill>
                  <a:srgbClr val="EAEAEA"/>
                </a:solidFill>
                <a:latin typeface="+mn-lt"/>
              </a:rPr>
              <a:t>Next, reduce the attribute list to only the website name"</a:t>
            </a:r>
          </a:p>
          <a:p>
            <a:pPr eaLnBrk="1" hangingPunct="1">
              <a:lnSpc>
                <a:spcPct val="80000"/>
              </a:lnSpc>
              <a:buSzPct val="70000"/>
            </a:pPr>
            <a:endParaRPr lang="en-US" altLang="en-US" sz="1600" dirty="0">
              <a:solidFill>
                <a:srgbClr val="EAEAEA"/>
              </a:solidFill>
            </a:endParaRPr>
          </a:p>
          <a:p>
            <a:pPr eaLnBrk="1" hangingPunct="1">
              <a:lnSpc>
                <a:spcPct val="80000"/>
              </a:lnSpc>
              <a:buSzPct val="70000"/>
              <a:buFont typeface="Symbol" panose="05050102010706020507" pitchFamily="18" charset="2"/>
              <a:buNone/>
            </a:pP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dirty="0">
                <a:solidFill>
                  <a:schemeClr val="tx1"/>
                </a:solidFill>
                <a:latin typeface="Courier New" panose="02070309020205020404" pitchFamily="49" charset="0"/>
                <a:cs typeface="Courier New" panose="02070309020205020404" pitchFamily="49" charset="0"/>
              </a:rPr>
              <a:t>website(</a:t>
            </a: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baseline="-50000" dirty="0">
                <a:solidFill>
                  <a:schemeClr val="tx1"/>
                </a:solidFill>
                <a:latin typeface="Courier New" panose="02070309020205020404" pitchFamily="49" charset="0"/>
                <a:cs typeface="Courier New" panose="02070309020205020404" pitchFamily="49" charset="0"/>
              </a:rPr>
              <a:t>hit-count&gt;1000</a:t>
            </a:r>
            <a:r>
              <a:rPr lang="en-US" altLang="en-US" sz="1200" dirty="0">
                <a:solidFill>
                  <a:schemeClr val="tx1"/>
                </a:solidFill>
                <a:latin typeface="Courier New" panose="02070309020205020404" pitchFamily="49" charset="0"/>
                <a:cs typeface="Courier New" panose="02070309020205020404" pitchFamily="49" charset="0"/>
              </a:rPr>
              <a:t>(hit-counts)) </a:t>
            </a:r>
          </a:p>
        </p:txBody>
      </p:sp>
      <p:graphicFrame>
        <p:nvGraphicFramePr>
          <p:cNvPr id="6" name="Table 5">
            <a:extLst>
              <a:ext uri="{FF2B5EF4-FFF2-40B4-BE49-F238E27FC236}">
                <a16:creationId xmlns:a16="http://schemas.microsoft.com/office/drawing/2014/main" id="{50CF740E-4A63-0457-D2F3-7C701057C707}"/>
              </a:ext>
            </a:extLst>
          </p:cNvPr>
          <p:cNvGraphicFramePr>
            <a:graphicFrameLocks noGrp="1"/>
          </p:cNvGraphicFramePr>
          <p:nvPr>
            <p:extLst>
              <p:ext uri="{D42A27DB-BD31-4B8C-83A1-F6EECF244321}">
                <p14:modId xmlns:p14="http://schemas.microsoft.com/office/powerpoint/2010/main" val="2754261029"/>
              </p:ext>
            </p:extLst>
          </p:nvPr>
        </p:nvGraphicFramePr>
        <p:xfrm>
          <a:off x="6736714" y="2825492"/>
          <a:ext cx="5455286" cy="4079240"/>
        </p:xfrm>
        <a:graphic>
          <a:graphicData uri="http://schemas.openxmlformats.org/drawingml/2006/table">
            <a:tbl>
              <a:tblPr firstRow="1" bandRow="1">
                <a:tableStyleId>{93296810-A885-4BE3-A3E7-6D5BEEA58F35}</a:tableStyleId>
              </a:tblPr>
              <a:tblGrid>
                <a:gridCol w="2973388">
                  <a:extLst>
                    <a:ext uri="{9D8B030D-6E8A-4147-A177-3AD203B41FA5}">
                      <a16:colId xmlns:a16="http://schemas.microsoft.com/office/drawing/2014/main" val="3686988871"/>
                    </a:ext>
                  </a:extLst>
                </a:gridCol>
                <a:gridCol w="1259205">
                  <a:extLst>
                    <a:ext uri="{9D8B030D-6E8A-4147-A177-3AD203B41FA5}">
                      <a16:colId xmlns:a16="http://schemas.microsoft.com/office/drawing/2014/main" val="3174458492"/>
                    </a:ext>
                  </a:extLst>
                </a:gridCol>
                <a:gridCol w="1222693">
                  <a:extLst>
                    <a:ext uri="{9D8B030D-6E8A-4147-A177-3AD203B41FA5}">
                      <a16:colId xmlns:a16="http://schemas.microsoft.com/office/drawing/2014/main" val="3711171146"/>
                    </a:ext>
                  </a:extLst>
                </a:gridCol>
              </a:tblGrid>
              <a:tr h="370840">
                <a:tc gridSpan="3">
                  <a:txBody>
                    <a:bodyPr/>
                    <a:lstStyle/>
                    <a:p>
                      <a:pPr algn="ctr"/>
                      <a:r>
                        <a:rPr lang="en-US" dirty="0"/>
                        <a:t>hit-counts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065383413"/>
                  </a:ext>
                </a:extLst>
              </a:tr>
              <a:tr h="370840">
                <a:tc>
                  <a:txBody>
                    <a:bodyPr/>
                    <a:lstStyle/>
                    <a:p>
                      <a:r>
                        <a:rPr lang="en-US" b="1" dirty="0"/>
                        <a:t>website</a:t>
                      </a:r>
                    </a:p>
                  </a:txBody>
                  <a:tcPr/>
                </a:tc>
                <a:tc>
                  <a:txBody>
                    <a:bodyPr/>
                    <a:lstStyle/>
                    <a:p>
                      <a:r>
                        <a:rPr lang="en-US" b="1" dirty="0"/>
                        <a:t>date</a:t>
                      </a:r>
                    </a:p>
                  </a:txBody>
                  <a:tcPr/>
                </a:tc>
                <a:tc>
                  <a:txBody>
                    <a:bodyPr/>
                    <a:lstStyle/>
                    <a:p>
                      <a:r>
                        <a:rPr lang="en-US" b="1" dirty="0"/>
                        <a:t>hit-count</a:t>
                      </a:r>
                    </a:p>
                  </a:txBody>
                  <a:tcPr/>
                </a:tc>
                <a:extLst>
                  <a:ext uri="{0D108BD9-81ED-4DB2-BD59-A6C34878D82A}">
                    <a16:rowId xmlns:a16="http://schemas.microsoft.com/office/drawing/2014/main" val="1423851555"/>
                  </a:ext>
                </a:extLst>
              </a:tr>
              <a:tr h="370840">
                <a:tc>
                  <a:txBody>
                    <a:bodyPr/>
                    <a:lstStyle/>
                    <a:p>
                      <a:r>
                        <a:rPr lang="en-US" dirty="0"/>
                        <a:t>www.zojjed.com</a:t>
                      </a:r>
                    </a:p>
                  </a:txBody>
                  <a:tcPr/>
                </a:tc>
                <a:tc>
                  <a:txBody>
                    <a:bodyPr/>
                    <a:lstStyle/>
                    <a:p>
                      <a:r>
                        <a:rPr lang="en-US" dirty="0"/>
                        <a:t>5/20/2023</a:t>
                      </a:r>
                    </a:p>
                  </a:txBody>
                  <a:tcPr/>
                </a:tc>
                <a:tc>
                  <a:txBody>
                    <a:bodyPr/>
                    <a:lstStyle/>
                    <a:p>
                      <a:r>
                        <a:rPr lang="en-US" dirty="0"/>
                        <a:t>5</a:t>
                      </a:r>
                    </a:p>
                  </a:txBody>
                  <a:tcPr/>
                </a:tc>
                <a:extLst>
                  <a:ext uri="{0D108BD9-81ED-4DB2-BD59-A6C34878D82A}">
                    <a16:rowId xmlns:a16="http://schemas.microsoft.com/office/drawing/2014/main" val="3713922756"/>
                  </a:ext>
                </a:extLst>
              </a:tr>
              <a:tr h="370840">
                <a:tc>
                  <a:txBody>
                    <a:bodyPr/>
                    <a:lstStyle/>
                    <a:p>
                      <a:r>
                        <a:rPr lang="en-US" dirty="0"/>
                        <a:t>www.racewalk.com</a:t>
                      </a:r>
                    </a:p>
                  </a:txBody>
                  <a:tcPr>
                    <a:solidFill>
                      <a:schemeClr val="accent4">
                        <a:lumMod val="40000"/>
                        <a:lumOff val="60000"/>
                      </a:schemeClr>
                    </a:solidFill>
                  </a:tcPr>
                </a:tc>
                <a:tc>
                  <a:txBody>
                    <a:bodyPr/>
                    <a:lstStyle/>
                    <a:p>
                      <a:r>
                        <a:rPr lang="en-US" dirty="0"/>
                        <a:t>5/20/2023</a:t>
                      </a:r>
                    </a:p>
                  </a:txBody>
                  <a:tcPr>
                    <a:solidFill>
                      <a:srgbClr val="F68576"/>
                    </a:solidFill>
                  </a:tcPr>
                </a:tc>
                <a:tc>
                  <a:txBody>
                    <a:bodyPr/>
                    <a:lstStyle/>
                    <a:p>
                      <a:r>
                        <a:rPr lang="en-US" dirty="0"/>
                        <a:t>2019</a:t>
                      </a:r>
                    </a:p>
                  </a:txBody>
                  <a:tcPr>
                    <a:solidFill>
                      <a:srgbClr val="F68576"/>
                    </a:solidFill>
                  </a:tcPr>
                </a:tc>
                <a:extLst>
                  <a:ext uri="{0D108BD9-81ED-4DB2-BD59-A6C34878D82A}">
                    <a16:rowId xmlns:a16="http://schemas.microsoft.com/office/drawing/2014/main" val="594578732"/>
                  </a:ext>
                </a:extLst>
              </a:tr>
              <a:tr h="370840">
                <a:tc>
                  <a:txBody>
                    <a:bodyPr/>
                    <a:lstStyle/>
                    <a:p>
                      <a:r>
                        <a:rPr lang="en-US" dirty="0"/>
                        <a:t>www.greattreks.com</a:t>
                      </a:r>
                    </a:p>
                  </a:txBody>
                  <a:tcPr>
                    <a:solidFill>
                      <a:schemeClr val="accent4">
                        <a:lumMod val="40000"/>
                        <a:lumOff val="60000"/>
                      </a:schemeClr>
                    </a:solidFill>
                  </a:tcPr>
                </a:tc>
                <a:tc>
                  <a:txBody>
                    <a:bodyPr/>
                    <a:lstStyle/>
                    <a:p>
                      <a:r>
                        <a:rPr lang="en-US" dirty="0"/>
                        <a:t>5/20/2023</a:t>
                      </a:r>
                    </a:p>
                  </a:txBody>
                  <a:tcPr>
                    <a:solidFill>
                      <a:srgbClr val="F68576"/>
                    </a:solidFill>
                  </a:tcPr>
                </a:tc>
                <a:tc>
                  <a:txBody>
                    <a:bodyPr/>
                    <a:lstStyle/>
                    <a:p>
                      <a:r>
                        <a:rPr lang="en-US" dirty="0"/>
                        <a:t>1050</a:t>
                      </a:r>
                    </a:p>
                  </a:txBody>
                  <a:tcPr>
                    <a:solidFill>
                      <a:srgbClr val="F68576"/>
                    </a:solidFill>
                  </a:tcPr>
                </a:tc>
                <a:extLst>
                  <a:ext uri="{0D108BD9-81ED-4DB2-BD59-A6C34878D82A}">
                    <a16:rowId xmlns:a16="http://schemas.microsoft.com/office/drawing/2014/main" val="3336783192"/>
                  </a:ext>
                </a:extLst>
              </a:tr>
              <a:tr h="370840">
                <a:tc>
                  <a:txBody>
                    <a:bodyPr/>
                    <a:lstStyle/>
                    <a:p>
                      <a:r>
                        <a:rPr lang="en-US" dirty="0"/>
                        <a:t>www.twofeetgallery.com</a:t>
                      </a:r>
                    </a:p>
                  </a:txBody>
                  <a:tcPr/>
                </a:tc>
                <a:tc>
                  <a:txBody>
                    <a:bodyPr/>
                    <a:lstStyle/>
                    <a:p>
                      <a:r>
                        <a:rPr lang="en-US" dirty="0"/>
                        <a:t>5/20/2023</a:t>
                      </a:r>
                    </a:p>
                  </a:txBody>
                  <a:tcPr/>
                </a:tc>
                <a:tc>
                  <a:txBody>
                    <a:bodyPr/>
                    <a:lstStyle/>
                    <a:p>
                      <a:r>
                        <a:rPr lang="en-US" dirty="0"/>
                        <a:t>32</a:t>
                      </a:r>
                    </a:p>
                  </a:txBody>
                  <a:tcPr/>
                </a:tc>
                <a:extLst>
                  <a:ext uri="{0D108BD9-81ED-4DB2-BD59-A6C34878D82A}">
                    <a16:rowId xmlns:a16="http://schemas.microsoft.com/office/drawing/2014/main" val="1760932954"/>
                  </a:ext>
                </a:extLst>
              </a:tr>
              <a:tr h="370840">
                <a:tc>
                  <a:txBody>
                    <a:bodyPr/>
                    <a:lstStyle/>
                    <a:p>
                      <a:r>
                        <a:rPr lang="en-US" dirty="0"/>
                        <a:t>www.walkinghealthy.com</a:t>
                      </a:r>
                    </a:p>
                  </a:txBody>
                  <a:tcPr/>
                </a:tc>
                <a:tc>
                  <a:txBody>
                    <a:bodyPr/>
                    <a:lstStyle/>
                    <a:p>
                      <a:r>
                        <a:rPr lang="en-US" dirty="0"/>
                        <a:t>5/20/2023</a:t>
                      </a:r>
                    </a:p>
                  </a:txBody>
                  <a:tcPr/>
                </a:tc>
                <a:tc>
                  <a:txBody>
                    <a:bodyPr/>
                    <a:lstStyle/>
                    <a:p>
                      <a:r>
                        <a:rPr lang="en-US" dirty="0"/>
                        <a:t>159</a:t>
                      </a:r>
                    </a:p>
                  </a:txBody>
                  <a:tcPr/>
                </a:tc>
                <a:extLst>
                  <a:ext uri="{0D108BD9-81ED-4DB2-BD59-A6C34878D82A}">
                    <a16:rowId xmlns:a16="http://schemas.microsoft.com/office/drawing/2014/main" val="41886792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www.zojjed.com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tc>
                <a:tc>
                  <a:txBody>
                    <a:bodyPr/>
                    <a:lstStyle/>
                    <a:p>
                      <a:r>
                        <a:rPr lang="en-US" dirty="0"/>
                        <a:t>6</a:t>
                      </a:r>
                    </a:p>
                  </a:txBody>
                  <a:tcPr/>
                </a:tc>
                <a:extLst>
                  <a:ext uri="{0D108BD9-81ED-4DB2-BD59-A6C34878D82A}">
                    <a16:rowId xmlns:a16="http://schemas.microsoft.com/office/drawing/2014/main" val="9961175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www.zojjed.com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tc>
                <a:tc>
                  <a:txBody>
                    <a:bodyPr/>
                    <a:lstStyle/>
                    <a:p>
                      <a:r>
                        <a:rPr lang="en-US" dirty="0"/>
                        <a:t>5</a:t>
                      </a:r>
                    </a:p>
                  </a:txBody>
                  <a:tcPr/>
                </a:tc>
                <a:extLst>
                  <a:ext uri="{0D108BD9-81ED-4DB2-BD59-A6C34878D82A}">
                    <a16:rowId xmlns:a16="http://schemas.microsoft.com/office/drawing/2014/main" val="17799270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www.cs.drexel.edu/~jsalvage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tc>
                <a:tc>
                  <a:txBody>
                    <a:bodyPr/>
                    <a:lstStyle/>
                    <a:p>
                      <a:r>
                        <a:rPr lang="en-US" dirty="0"/>
                        <a:t>376</a:t>
                      </a:r>
                    </a:p>
                  </a:txBody>
                  <a:tcPr/>
                </a:tc>
                <a:extLst>
                  <a:ext uri="{0D108BD9-81ED-4DB2-BD59-A6C34878D82A}">
                    <a16:rowId xmlns:a16="http://schemas.microsoft.com/office/drawing/2014/main" val="209099393"/>
                  </a:ext>
                </a:extLst>
              </a:tr>
              <a:tr h="370840">
                <a:tc>
                  <a:txBody>
                    <a:bodyPr/>
                    <a:lstStyle/>
                    <a:p>
                      <a:r>
                        <a:rPr lang="en-US" dirty="0"/>
                        <a:t>www.racewalk.com</a:t>
                      </a:r>
                    </a:p>
                  </a:txBody>
                  <a:tcPr>
                    <a:solidFill>
                      <a:schemeClr val="accent4">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5/21/2023</a:t>
                      </a:r>
                    </a:p>
                  </a:txBody>
                  <a:tcPr>
                    <a:solidFill>
                      <a:srgbClr val="F68576"/>
                    </a:solidFill>
                  </a:tcPr>
                </a:tc>
                <a:tc>
                  <a:txBody>
                    <a:bodyPr/>
                    <a:lstStyle/>
                    <a:p>
                      <a:r>
                        <a:rPr lang="en-US" dirty="0"/>
                        <a:t>2099</a:t>
                      </a:r>
                    </a:p>
                  </a:txBody>
                  <a:tcPr>
                    <a:solidFill>
                      <a:srgbClr val="F68576"/>
                    </a:solidFill>
                  </a:tcPr>
                </a:tc>
                <a:extLst>
                  <a:ext uri="{0D108BD9-81ED-4DB2-BD59-A6C34878D82A}">
                    <a16:rowId xmlns:a16="http://schemas.microsoft.com/office/drawing/2014/main" val="295740250"/>
                  </a:ext>
                </a:extLst>
              </a:tr>
            </a:tbl>
          </a:graphicData>
        </a:graphic>
      </p:graphicFrame>
      <p:graphicFrame>
        <p:nvGraphicFramePr>
          <p:cNvPr id="4" name="Table 3">
            <a:extLst>
              <a:ext uri="{FF2B5EF4-FFF2-40B4-BE49-F238E27FC236}">
                <a16:creationId xmlns:a16="http://schemas.microsoft.com/office/drawing/2014/main" id="{C5156B4A-F33A-E583-E709-D38B2A0ACA5B}"/>
              </a:ext>
            </a:extLst>
          </p:cNvPr>
          <p:cNvGraphicFramePr>
            <a:graphicFrameLocks noGrp="1"/>
          </p:cNvGraphicFramePr>
          <p:nvPr>
            <p:extLst>
              <p:ext uri="{D42A27DB-BD31-4B8C-83A1-F6EECF244321}">
                <p14:modId xmlns:p14="http://schemas.microsoft.com/office/powerpoint/2010/main" val="2422759491"/>
              </p:ext>
            </p:extLst>
          </p:nvPr>
        </p:nvGraphicFramePr>
        <p:xfrm>
          <a:off x="0" y="1664920"/>
          <a:ext cx="2973388" cy="1483360"/>
        </p:xfrm>
        <a:graphic>
          <a:graphicData uri="http://schemas.openxmlformats.org/drawingml/2006/table">
            <a:tbl>
              <a:tblPr firstRow="1" bandRow="1">
                <a:tableStyleId>{93296810-A885-4BE3-A3E7-6D5BEEA58F35}</a:tableStyleId>
              </a:tblPr>
              <a:tblGrid>
                <a:gridCol w="2973388">
                  <a:extLst>
                    <a:ext uri="{9D8B030D-6E8A-4147-A177-3AD203B41FA5}">
                      <a16:colId xmlns:a16="http://schemas.microsoft.com/office/drawing/2014/main" val="3686988871"/>
                    </a:ext>
                  </a:extLst>
                </a:gridCol>
              </a:tblGrid>
              <a:tr h="370840">
                <a:tc>
                  <a:txBody>
                    <a:bodyPr/>
                    <a:lstStyle/>
                    <a:p>
                      <a:pPr algn="ctr"/>
                      <a:r>
                        <a:rPr lang="en-US" dirty="0"/>
                        <a:t>Result Set</a:t>
                      </a:r>
                    </a:p>
                  </a:txBody>
                  <a:tcPr/>
                </a:tc>
                <a:extLst>
                  <a:ext uri="{0D108BD9-81ED-4DB2-BD59-A6C34878D82A}">
                    <a16:rowId xmlns:a16="http://schemas.microsoft.com/office/drawing/2014/main" val="449101769"/>
                  </a:ext>
                </a:extLst>
              </a:tr>
              <a:tr h="370840">
                <a:tc>
                  <a:txBody>
                    <a:bodyPr/>
                    <a:lstStyle/>
                    <a:p>
                      <a:r>
                        <a:rPr lang="en-US" b="1" dirty="0"/>
                        <a:t>website</a:t>
                      </a:r>
                    </a:p>
                  </a:txBody>
                  <a:tcPr/>
                </a:tc>
                <a:extLst>
                  <a:ext uri="{0D108BD9-81ED-4DB2-BD59-A6C34878D82A}">
                    <a16:rowId xmlns:a16="http://schemas.microsoft.com/office/drawing/2014/main" val="1423851555"/>
                  </a:ext>
                </a:extLst>
              </a:tr>
              <a:tr h="370840">
                <a:tc>
                  <a:txBody>
                    <a:bodyPr/>
                    <a:lstStyle/>
                    <a:p>
                      <a:r>
                        <a:rPr lang="en-US" dirty="0"/>
                        <a:t>www.racewalk.com</a:t>
                      </a:r>
                    </a:p>
                  </a:txBody>
                  <a:tcPr/>
                </a:tc>
                <a:extLst>
                  <a:ext uri="{0D108BD9-81ED-4DB2-BD59-A6C34878D82A}">
                    <a16:rowId xmlns:a16="http://schemas.microsoft.com/office/drawing/2014/main" val="594578732"/>
                  </a:ext>
                </a:extLst>
              </a:tr>
              <a:tr h="370840">
                <a:tc>
                  <a:txBody>
                    <a:bodyPr/>
                    <a:lstStyle/>
                    <a:p>
                      <a:r>
                        <a:rPr lang="en-US" dirty="0"/>
                        <a:t>www.greattreks.com</a:t>
                      </a:r>
                    </a:p>
                  </a:txBody>
                  <a:tcPr/>
                </a:tc>
                <a:extLst>
                  <a:ext uri="{0D108BD9-81ED-4DB2-BD59-A6C34878D82A}">
                    <a16:rowId xmlns:a16="http://schemas.microsoft.com/office/drawing/2014/main" val="3336783192"/>
                  </a:ext>
                </a:extLst>
              </a:tr>
            </a:tbl>
          </a:graphicData>
        </a:graphic>
      </p:graphicFrame>
    </p:spTree>
    <p:extLst>
      <p:ext uri="{BB962C8B-B14F-4D97-AF65-F5344CB8AC3E}">
        <p14:creationId xmlns:p14="http://schemas.microsoft.com/office/powerpoint/2010/main" val="161011673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46">
            <a:extLst>
              <a:ext uri="{FF2B5EF4-FFF2-40B4-BE49-F238E27FC236}">
                <a16:creationId xmlns:a16="http://schemas.microsoft.com/office/drawing/2014/main" id="{EF96E4D9-B7C1-7C0E-5525-26A7B5F7CA7F}"/>
              </a:ext>
            </a:extLst>
          </p:cNvPr>
          <p:cNvSpPr txBox="1">
            <a:spLocks noChangeArrowheads="1"/>
          </p:cNvSpPr>
          <p:nvPr/>
        </p:nvSpPr>
        <p:spPr bwMode="auto">
          <a:xfrm>
            <a:off x="8839200" y="2514601"/>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Verdana" panose="020B0604030504040204" pitchFamily="34" charset="0"/>
                <a:cs typeface="Arial" panose="020B0604020202020204" pitchFamily="34" charset="0"/>
              </a:defRPr>
            </a:lvl1pPr>
            <a:lvl2pPr marL="742950" indent="-285750" eaLnBrk="0" hangingPunct="0">
              <a:defRPr>
                <a:solidFill>
                  <a:schemeClr val="bg1"/>
                </a:solidFill>
                <a:latin typeface="Verdana" panose="020B0604030504040204" pitchFamily="34" charset="0"/>
                <a:cs typeface="Arial" panose="020B0604020202020204" pitchFamily="34" charset="0"/>
              </a:defRPr>
            </a:lvl2pPr>
            <a:lvl3pPr marL="1143000" indent="-228600" eaLnBrk="0" hangingPunct="0">
              <a:defRPr>
                <a:solidFill>
                  <a:schemeClr val="bg1"/>
                </a:solidFill>
                <a:latin typeface="Verdana" panose="020B0604030504040204" pitchFamily="34" charset="0"/>
                <a:cs typeface="Arial" panose="020B0604020202020204" pitchFamily="34" charset="0"/>
              </a:defRPr>
            </a:lvl3pPr>
            <a:lvl4pPr marL="1600200" indent="-228600" eaLnBrk="0" hangingPunct="0">
              <a:defRPr>
                <a:solidFill>
                  <a:schemeClr val="bg1"/>
                </a:solidFill>
                <a:latin typeface="Verdana" panose="020B0604030504040204" pitchFamily="34" charset="0"/>
                <a:cs typeface="Arial" panose="020B0604020202020204" pitchFamily="34" charset="0"/>
              </a:defRPr>
            </a:lvl4pPr>
            <a:lvl5pPr marL="2057400" indent="-228600" eaLnBrk="0" hangingPunct="0">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Union Operator</a:t>
            </a:r>
          </a:p>
        </p:txBody>
      </p:sp>
      <p:sp>
        <p:nvSpPr>
          <p:cNvPr id="3" name="Text Box 2">
            <a:extLst>
              <a:ext uri="{FF2B5EF4-FFF2-40B4-BE49-F238E27FC236}">
                <a16:creationId xmlns:a16="http://schemas.microsoft.com/office/drawing/2014/main" id="{5672BAC5-C01F-1F96-FBD1-28243AD17226}"/>
              </a:ext>
            </a:extLst>
          </p:cNvPr>
          <p:cNvSpPr txBox="1">
            <a:spLocks noChangeArrowheads="1"/>
          </p:cNvSpPr>
          <p:nvPr/>
        </p:nvSpPr>
        <p:spPr bwMode="auto">
          <a:xfrm>
            <a:off x="0" y="533402"/>
            <a:ext cx="10668000" cy="12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lnSpc>
                <a:spcPct val="80000"/>
              </a:lnSpc>
              <a:spcBef>
                <a:spcPts val="400"/>
              </a:spcBef>
              <a:buClr>
                <a:srgbClr val="EEC85E"/>
              </a:buClr>
              <a:buSzPct val="70000"/>
            </a:pPr>
            <a:r>
              <a:rPr lang="en-US" altLang="en-US" dirty="0">
                <a:solidFill>
                  <a:srgbClr val="EAEAEA"/>
                </a:solidFill>
                <a:latin typeface="+mn-lt"/>
              </a:rPr>
              <a:t>Then we need the names of the websites that have a hit count greater than 1000:</a:t>
            </a:r>
          </a:p>
          <a:p>
            <a:pPr eaLnBrk="1" hangingPunct="1">
              <a:lnSpc>
                <a:spcPct val="80000"/>
              </a:lnSpc>
              <a:buSzPct val="70000"/>
            </a:pPr>
            <a:endParaRPr lang="en-US" altLang="en-US" dirty="0">
              <a:solidFill>
                <a:srgbClr val="EAEAEA"/>
              </a:solidFill>
              <a:latin typeface="+mn-lt"/>
            </a:endParaRPr>
          </a:p>
          <a:p>
            <a:pPr eaLnBrk="1" hangingPunct="1">
              <a:buSzPct val="70000"/>
            </a:pPr>
            <a:r>
              <a:rPr lang="en-US" altLang="en-US" dirty="0">
                <a:solidFill>
                  <a:srgbClr val="EAEAEA"/>
                </a:solidFill>
                <a:latin typeface="+mn-lt"/>
              </a:rPr>
              <a:t>Combine the results using a union operation</a:t>
            </a:r>
          </a:p>
          <a:p>
            <a:pPr eaLnBrk="1" hangingPunct="1">
              <a:spcBef>
                <a:spcPts val="400"/>
              </a:spcBef>
              <a:buClr>
                <a:srgbClr val="EEC85E"/>
              </a:buClr>
              <a:buSzPct val="70000"/>
            </a:pP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dirty="0">
                <a:solidFill>
                  <a:schemeClr val="tx1"/>
                </a:solidFill>
                <a:latin typeface="Courier New" panose="02070309020205020404" pitchFamily="49" charset="0"/>
                <a:cs typeface="Courier New" panose="02070309020205020404" pitchFamily="49" charset="0"/>
              </a:rPr>
              <a:t>website(customers) </a:t>
            </a:r>
            <a:r>
              <a:rPr lang="en-US" sz="1200" b="0" i="0" dirty="0">
                <a:solidFill>
                  <a:schemeClr val="tx1"/>
                </a:solidFill>
                <a:effectLst/>
                <a:latin typeface="Courier New" panose="02070309020205020404" pitchFamily="49" charset="0"/>
                <a:cs typeface="Courier New" panose="02070309020205020404" pitchFamily="49" charset="0"/>
              </a:rPr>
              <a:t>∪</a:t>
            </a:r>
            <a:r>
              <a:rPr lang="en-US" altLang="en-US" sz="1200" dirty="0">
                <a:solidFill>
                  <a:schemeClr val="tx1"/>
                </a:solidFill>
              </a:rPr>
              <a:t>  </a:t>
            </a: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dirty="0">
                <a:solidFill>
                  <a:schemeClr val="tx1"/>
                </a:solidFill>
                <a:latin typeface="Courier New" panose="02070309020205020404" pitchFamily="49" charset="0"/>
                <a:cs typeface="Courier New" panose="02070309020205020404" pitchFamily="49" charset="0"/>
              </a:rPr>
              <a:t>website(</a:t>
            </a: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baseline="-50000" dirty="0">
                <a:solidFill>
                  <a:schemeClr val="tx1"/>
                </a:solidFill>
                <a:latin typeface="Courier New" panose="02070309020205020404" pitchFamily="49" charset="0"/>
                <a:cs typeface="Courier New" panose="02070309020205020404" pitchFamily="49" charset="0"/>
              </a:rPr>
              <a:t>hit-count&gt;1000</a:t>
            </a:r>
            <a:r>
              <a:rPr lang="en-US" altLang="en-US" sz="1200" dirty="0">
                <a:solidFill>
                  <a:schemeClr val="tx1"/>
                </a:solidFill>
                <a:latin typeface="Courier New" panose="02070309020205020404" pitchFamily="49" charset="0"/>
                <a:cs typeface="Courier New" panose="02070309020205020404" pitchFamily="49" charset="0"/>
              </a:rPr>
              <a:t>(hit-counts)) </a:t>
            </a:r>
          </a:p>
        </p:txBody>
      </p:sp>
      <p:sp>
        <p:nvSpPr>
          <p:cNvPr id="8" name="Text Box 2">
            <a:extLst>
              <a:ext uri="{FF2B5EF4-FFF2-40B4-BE49-F238E27FC236}">
                <a16:creationId xmlns:a16="http://schemas.microsoft.com/office/drawing/2014/main" id="{AC51CF76-891F-30E9-B814-4AD2DDA3CD82}"/>
              </a:ext>
            </a:extLst>
          </p:cNvPr>
          <p:cNvSpPr txBox="1">
            <a:spLocks noChangeArrowheads="1"/>
          </p:cNvSpPr>
          <p:nvPr/>
        </p:nvSpPr>
        <p:spPr bwMode="auto">
          <a:xfrm>
            <a:off x="9067800" y="3125242"/>
            <a:ext cx="3104147" cy="435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lnSpc>
                <a:spcPct val="80000"/>
              </a:lnSpc>
              <a:buSzPct val="70000"/>
              <a:buFont typeface="Symbol" panose="05050102010706020507" pitchFamily="18" charset="2"/>
              <a:buNone/>
            </a:pPr>
            <a:endParaRPr lang="en-US" altLang="en-US" sz="1600" dirty="0">
              <a:solidFill>
                <a:srgbClr val="EAEAEA"/>
              </a:solidFill>
              <a:latin typeface="+mn-lt"/>
            </a:endParaRPr>
          </a:p>
        </p:txBody>
      </p:sp>
      <p:graphicFrame>
        <p:nvGraphicFramePr>
          <p:cNvPr id="9" name="Table 8">
            <a:extLst>
              <a:ext uri="{FF2B5EF4-FFF2-40B4-BE49-F238E27FC236}">
                <a16:creationId xmlns:a16="http://schemas.microsoft.com/office/drawing/2014/main" id="{837E1DC1-DFD3-4080-B0A4-89EA6BF46D13}"/>
              </a:ext>
            </a:extLst>
          </p:cNvPr>
          <p:cNvGraphicFramePr>
            <a:graphicFrameLocks noGrp="1"/>
          </p:cNvGraphicFramePr>
          <p:nvPr>
            <p:extLst>
              <p:ext uri="{D42A27DB-BD31-4B8C-83A1-F6EECF244321}">
                <p14:modId xmlns:p14="http://schemas.microsoft.com/office/powerpoint/2010/main" val="3521966417"/>
              </p:ext>
            </p:extLst>
          </p:nvPr>
        </p:nvGraphicFramePr>
        <p:xfrm>
          <a:off x="7763794" y="3236595"/>
          <a:ext cx="4417541" cy="1483360"/>
        </p:xfrm>
        <a:graphic>
          <a:graphicData uri="http://schemas.openxmlformats.org/drawingml/2006/table">
            <a:tbl>
              <a:tblPr firstRow="1" bandRow="1">
                <a:tableStyleId>{93296810-A885-4BE3-A3E7-6D5BEEA58F35}</a:tableStyleId>
              </a:tblPr>
              <a:tblGrid>
                <a:gridCol w="4417541">
                  <a:extLst>
                    <a:ext uri="{9D8B030D-6E8A-4147-A177-3AD203B41FA5}">
                      <a16:colId xmlns:a16="http://schemas.microsoft.com/office/drawing/2014/main" val="3686988871"/>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600" dirty="0">
                          <a:solidFill>
                            <a:srgbClr val="FFFFFF"/>
                          </a:solidFill>
                          <a:latin typeface="Courier New" panose="02070309020205020404" pitchFamily="49" charset="0"/>
                          <a:cs typeface="Courier New" panose="02070309020205020404" pitchFamily="49" charset="0"/>
                        </a:rPr>
                        <a:t>website(</a:t>
                      </a:r>
                      <a:r>
                        <a:rPr lang="en-US" sz="16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600" baseline="-50000" dirty="0">
                          <a:solidFill>
                            <a:srgbClr val="FFFFFF"/>
                          </a:solidFill>
                          <a:latin typeface="Courier New" panose="02070309020205020404" pitchFamily="49" charset="0"/>
                          <a:cs typeface="Courier New" panose="02070309020205020404" pitchFamily="49" charset="0"/>
                        </a:rPr>
                        <a:t>hit-count&gt;1000 </a:t>
                      </a:r>
                      <a:r>
                        <a:rPr lang="en-US" altLang="en-US" sz="1600" dirty="0">
                          <a:solidFill>
                            <a:srgbClr val="FFFFFF"/>
                          </a:solidFill>
                          <a:latin typeface="Courier New" panose="02070309020205020404" pitchFamily="49" charset="0"/>
                          <a:cs typeface="Courier New" panose="02070309020205020404" pitchFamily="49" charset="0"/>
                        </a:rPr>
                        <a:t>(hit-counts)) </a:t>
                      </a:r>
                    </a:p>
                  </a:txBody>
                  <a:tcPr/>
                </a:tc>
                <a:extLst>
                  <a:ext uri="{0D108BD9-81ED-4DB2-BD59-A6C34878D82A}">
                    <a16:rowId xmlns:a16="http://schemas.microsoft.com/office/drawing/2014/main" val="1827186761"/>
                  </a:ext>
                </a:extLst>
              </a:tr>
              <a:tr h="370840">
                <a:tc>
                  <a:txBody>
                    <a:bodyPr/>
                    <a:lstStyle/>
                    <a:p>
                      <a:r>
                        <a:rPr lang="en-US" b="1" dirty="0"/>
                        <a:t>website</a:t>
                      </a:r>
                    </a:p>
                  </a:txBody>
                  <a:tcPr/>
                </a:tc>
                <a:extLst>
                  <a:ext uri="{0D108BD9-81ED-4DB2-BD59-A6C34878D82A}">
                    <a16:rowId xmlns:a16="http://schemas.microsoft.com/office/drawing/2014/main" val="1423851555"/>
                  </a:ext>
                </a:extLst>
              </a:tr>
              <a:tr h="370840">
                <a:tc>
                  <a:txBody>
                    <a:bodyPr/>
                    <a:lstStyle/>
                    <a:p>
                      <a:r>
                        <a:rPr lang="en-US" dirty="0"/>
                        <a:t>www.racewalk.com</a:t>
                      </a:r>
                    </a:p>
                  </a:txBody>
                  <a:tcPr/>
                </a:tc>
                <a:extLst>
                  <a:ext uri="{0D108BD9-81ED-4DB2-BD59-A6C34878D82A}">
                    <a16:rowId xmlns:a16="http://schemas.microsoft.com/office/drawing/2014/main" val="594578732"/>
                  </a:ext>
                </a:extLst>
              </a:tr>
              <a:tr h="370840">
                <a:tc>
                  <a:txBody>
                    <a:bodyPr/>
                    <a:lstStyle/>
                    <a:p>
                      <a:r>
                        <a:rPr lang="en-US" dirty="0"/>
                        <a:t>www.greattreks.com</a:t>
                      </a:r>
                    </a:p>
                  </a:txBody>
                  <a:tcPr/>
                </a:tc>
                <a:extLst>
                  <a:ext uri="{0D108BD9-81ED-4DB2-BD59-A6C34878D82A}">
                    <a16:rowId xmlns:a16="http://schemas.microsoft.com/office/drawing/2014/main" val="3336783192"/>
                  </a:ext>
                </a:extLst>
              </a:tr>
            </a:tbl>
          </a:graphicData>
        </a:graphic>
      </p:graphicFrame>
      <p:sp>
        <p:nvSpPr>
          <p:cNvPr id="10" name="Text Box 2">
            <a:extLst>
              <a:ext uri="{FF2B5EF4-FFF2-40B4-BE49-F238E27FC236}">
                <a16:creationId xmlns:a16="http://schemas.microsoft.com/office/drawing/2014/main" id="{5B1AB61B-7213-E667-27FD-21EADB86FBC7}"/>
              </a:ext>
            </a:extLst>
          </p:cNvPr>
          <p:cNvSpPr txBox="1">
            <a:spLocks noChangeArrowheads="1"/>
          </p:cNvSpPr>
          <p:nvPr/>
        </p:nvSpPr>
        <p:spPr bwMode="auto">
          <a:xfrm>
            <a:off x="9067800" y="5054498"/>
            <a:ext cx="2073626" cy="309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lnSpc>
                <a:spcPct val="80000"/>
              </a:lnSpc>
              <a:spcBef>
                <a:spcPts val="400"/>
              </a:spcBef>
              <a:buClr>
                <a:srgbClr val="EEC85E"/>
              </a:buClr>
              <a:buSzPct val="70000"/>
            </a:pPr>
            <a:endParaRPr lang="en-US" altLang="en-US" sz="1600" dirty="0">
              <a:solidFill>
                <a:srgbClr val="EAEAEA"/>
              </a:solidFill>
              <a:latin typeface="+mn-lt"/>
            </a:endParaRPr>
          </a:p>
        </p:txBody>
      </p:sp>
      <p:graphicFrame>
        <p:nvGraphicFramePr>
          <p:cNvPr id="11" name="Table 10">
            <a:extLst>
              <a:ext uri="{FF2B5EF4-FFF2-40B4-BE49-F238E27FC236}">
                <a16:creationId xmlns:a16="http://schemas.microsoft.com/office/drawing/2014/main" id="{E6A2C161-DAA6-DA15-611D-2608B12FC77B}"/>
              </a:ext>
            </a:extLst>
          </p:cNvPr>
          <p:cNvGraphicFramePr>
            <a:graphicFrameLocks noGrp="1"/>
          </p:cNvGraphicFramePr>
          <p:nvPr>
            <p:extLst>
              <p:ext uri="{D42A27DB-BD31-4B8C-83A1-F6EECF244321}">
                <p14:modId xmlns:p14="http://schemas.microsoft.com/office/powerpoint/2010/main" val="283331942"/>
              </p:ext>
            </p:extLst>
          </p:nvPr>
        </p:nvGraphicFramePr>
        <p:xfrm>
          <a:off x="7763794" y="5029920"/>
          <a:ext cx="4417541" cy="1854200"/>
        </p:xfrm>
        <a:graphic>
          <a:graphicData uri="http://schemas.openxmlformats.org/drawingml/2006/table">
            <a:tbl>
              <a:tblPr firstRow="1" bandRow="1">
                <a:tableStyleId>{93296810-A885-4BE3-A3E7-6D5BEEA58F35}</a:tableStyleId>
              </a:tblPr>
              <a:tblGrid>
                <a:gridCol w="4417541">
                  <a:extLst>
                    <a:ext uri="{9D8B030D-6E8A-4147-A177-3AD203B41FA5}">
                      <a16:colId xmlns:a16="http://schemas.microsoft.com/office/drawing/2014/main" val="368698887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600" dirty="0">
                          <a:solidFill>
                            <a:srgbClr val="EAEAEA"/>
                          </a:solidFill>
                          <a:latin typeface="Symbol" panose="05050102010706020507" pitchFamily="18" charset="2"/>
                        </a:rPr>
                        <a:t></a:t>
                      </a:r>
                      <a:r>
                        <a:rPr lang="en-US" altLang="en-US" sz="1600" dirty="0">
                          <a:solidFill>
                            <a:srgbClr val="EAEAEA"/>
                          </a:solidFill>
                          <a:latin typeface="Courier New" panose="02070309020205020404" pitchFamily="49" charset="0"/>
                          <a:cs typeface="Courier New" panose="02070309020205020404" pitchFamily="49" charset="0"/>
                        </a:rPr>
                        <a:t>website(customers)</a:t>
                      </a:r>
                      <a:r>
                        <a:rPr lang="ar-SA" altLang="en-US" sz="1600" dirty="0">
                          <a:solidFill>
                            <a:srgbClr val="EAEAEA"/>
                          </a:solidFill>
                          <a:latin typeface="Courier New" panose="02070309020205020404" pitchFamily="49" charset="0"/>
                          <a:cs typeface="Courier New" panose="02070309020205020404" pitchFamily="49" charset="0"/>
                        </a:rPr>
                        <a:t>‏</a:t>
                      </a:r>
                      <a:endParaRPr lang="en-US" altLang="en-US" sz="1600" dirty="0">
                        <a:solidFill>
                          <a:srgbClr val="EAEAEA"/>
                        </a:solidFill>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589520849"/>
                  </a:ext>
                </a:extLst>
              </a:tr>
              <a:tr h="370840">
                <a:tc>
                  <a:txBody>
                    <a:bodyPr/>
                    <a:lstStyle/>
                    <a:p>
                      <a:r>
                        <a:rPr lang="en-US" b="1" dirty="0"/>
                        <a:t>website</a:t>
                      </a:r>
                    </a:p>
                  </a:txBody>
                  <a:tcPr/>
                </a:tc>
                <a:extLst>
                  <a:ext uri="{0D108BD9-81ED-4DB2-BD59-A6C34878D82A}">
                    <a16:rowId xmlns:a16="http://schemas.microsoft.com/office/drawing/2014/main" val="1423851555"/>
                  </a:ext>
                </a:extLst>
              </a:tr>
              <a:tr h="370840">
                <a:tc>
                  <a:txBody>
                    <a:bodyPr/>
                    <a:lstStyle/>
                    <a:p>
                      <a:r>
                        <a:rPr lang="en-US" dirty="0"/>
                        <a:t>www.cs.drexel.edu/~jsalvage</a:t>
                      </a:r>
                    </a:p>
                  </a:txBody>
                  <a:tcPr/>
                </a:tc>
                <a:extLst>
                  <a:ext uri="{0D108BD9-81ED-4DB2-BD59-A6C34878D82A}">
                    <a16:rowId xmlns:a16="http://schemas.microsoft.com/office/drawing/2014/main" val="3336783192"/>
                  </a:ext>
                </a:extLst>
              </a:tr>
              <a:tr h="370840">
                <a:tc>
                  <a:txBody>
                    <a:bodyPr/>
                    <a:lstStyle/>
                    <a:p>
                      <a:r>
                        <a:rPr lang="en-US" dirty="0"/>
                        <a:t>www.racewalk.com</a:t>
                      </a:r>
                    </a:p>
                  </a:txBody>
                  <a:tcPr/>
                </a:tc>
                <a:extLst>
                  <a:ext uri="{0D108BD9-81ED-4DB2-BD59-A6C34878D82A}">
                    <a16:rowId xmlns:a16="http://schemas.microsoft.com/office/drawing/2014/main" val="1760932954"/>
                  </a:ext>
                </a:extLst>
              </a:tr>
              <a:tr h="370840">
                <a:tc>
                  <a:txBody>
                    <a:bodyPr/>
                    <a:lstStyle/>
                    <a:p>
                      <a:r>
                        <a:rPr lang="en-US" dirty="0"/>
                        <a:t>www.zojjed.com</a:t>
                      </a:r>
                    </a:p>
                  </a:txBody>
                  <a:tcPr/>
                </a:tc>
                <a:extLst>
                  <a:ext uri="{0D108BD9-81ED-4DB2-BD59-A6C34878D82A}">
                    <a16:rowId xmlns:a16="http://schemas.microsoft.com/office/drawing/2014/main" val="4188679213"/>
                  </a:ext>
                </a:extLst>
              </a:tr>
            </a:tbl>
          </a:graphicData>
        </a:graphic>
      </p:graphicFrame>
      <p:graphicFrame>
        <p:nvGraphicFramePr>
          <p:cNvPr id="26" name="Table 25">
            <a:extLst>
              <a:ext uri="{FF2B5EF4-FFF2-40B4-BE49-F238E27FC236}">
                <a16:creationId xmlns:a16="http://schemas.microsoft.com/office/drawing/2014/main" id="{69B42BC9-2065-D560-D205-D323CAB5B7C2}"/>
              </a:ext>
            </a:extLst>
          </p:cNvPr>
          <p:cNvGraphicFramePr>
            <a:graphicFrameLocks noGrp="1"/>
          </p:cNvGraphicFramePr>
          <p:nvPr>
            <p:extLst>
              <p:ext uri="{D42A27DB-BD31-4B8C-83A1-F6EECF244321}">
                <p14:modId xmlns:p14="http://schemas.microsoft.com/office/powerpoint/2010/main" val="3779616522"/>
              </p:ext>
            </p:extLst>
          </p:nvPr>
        </p:nvGraphicFramePr>
        <p:xfrm>
          <a:off x="0" y="1886072"/>
          <a:ext cx="2973388" cy="2225040"/>
        </p:xfrm>
        <a:graphic>
          <a:graphicData uri="http://schemas.openxmlformats.org/drawingml/2006/table">
            <a:tbl>
              <a:tblPr firstRow="1" bandRow="1">
                <a:tableStyleId>{93296810-A885-4BE3-A3E7-6D5BEEA58F35}</a:tableStyleId>
              </a:tblPr>
              <a:tblGrid>
                <a:gridCol w="2973388">
                  <a:extLst>
                    <a:ext uri="{9D8B030D-6E8A-4147-A177-3AD203B41FA5}">
                      <a16:colId xmlns:a16="http://schemas.microsoft.com/office/drawing/2014/main" val="3686988871"/>
                    </a:ext>
                  </a:extLst>
                </a:gridCol>
              </a:tblGrid>
              <a:tr h="370840">
                <a:tc>
                  <a:txBody>
                    <a:bodyPr/>
                    <a:lstStyle/>
                    <a:p>
                      <a:pPr algn="ctr"/>
                      <a:r>
                        <a:rPr lang="en-US" dirty="0"/>
                        <a:t>Result Set</a:t>
                      </a:r>
                    </a:p>
                  </a:txBody>
                  <a:tcPr/>
                </a:tc>
                <a:extLst>
                  <a:ext uri="{0D108BD9-81ED-4DB2-BD59-A6C34878D82A}">
                    <a16:rowId xmlns:a16="http://schemas.microsoft.com/office/drawing/2014/main" val="186150604"/>
                  </a:ext>
                </a:extLst>
              </a:tr>
              <a:tr h="370840">
                <a:tc>
                  <a:txBody>
                    <a:bodyPr/>
                    <a:lstStyle/>
                    <a:p>
                      <a:r>
                        <a:rPr lang="en-US" b="1" dirty="0"/>
                        <a:t>website</a:t>
                      </a:r>
                    </a:p>
                  </a:txBody>
                  <a:tcPr/>
                </a:tc>
                <a:extLst>
                  <a:ext uri="{0D108BD9-81ED-4DB2-BD59-A6C34878D82A}">
                    <a16:rowId xmlns:a16="http://schemas.microsoft.com/office/drawing/2014/main" val="1423851555"/>
                  </a:ext>
                </a:extLst>
              </a:tr>
              <a:tr h="370840">
                <a:tc>
                  <a:txBody>
                    <a:bodyPr/>
                    <a:lstStyle/>
                    <a:p>
                      <a:r>
                        <a:rPr lang="en-US" dirty="0"/>
                        <a:t>www.cs.drexel.edu/~jsalvage</a:t>
                      </a:r>
                    </a:p>
                  </a:txBody>
                  <a:tcPr/>
                </a:tc>
                <a:extLst>
                  <a:ext uri="{0D108BD9-81ED-4DB2-BD59-A6C34878D82A}">
                    <a16:rowId xmlns:a16="http://schemas.microsoft.com/office/drawing/2014/main" val="3336783192"/>
                  </a:ext>
                </a:extLst>
              </a:tr>
              <a:tr h="370840">
                <a:tc>
                  <a:txBody>
                    <a:bodyPr/>
                    <a:lstStyle/>
                    <a:p>
                      <a:r>
                        <a:rPr lang="en-US" dirty="0"/>
                        <a:t>www.greattreks.com</a:t>
                      </a:r>
                    </a:p>
                  </a:txBody>
                  <a:tcPr/>
                </a:tc>
                <a:extLst>
                  <a:ext uri="{0D108BD9-81ED-4DB2-BD59-A6C34878D82A}">
                    <a16:rowId xmlns:a16="http://schemas.microsoft.com/office/drawing/2014/main" val="4019359146"/>
                  </a:ext>
                </a:extLst>
              </a:tr>
              <a:tr h="370840">
                <a:tc>
                  <a:txBody>
                    <a:bodyPr/>
                    <a:lstStyle/>
                    <a:p>
                      <a:r>
                        <a:rPr lang="en-US" dirty="0"/>
                        <a:t>www.racewalk.com</a:t>
                      </a:r>
                    </a:p>
                  </a:txBody>
                  <a:tcPr/>
                </a:tc>
                <a:extLst>
                  <a:ext uri="{0D108BD9-81ED-4DB2-BD59-A6C34878D82A}">
                    <a16:rowId xmlns:a16="http://schemas.microsoft.com/office/drawing/2014/main" val="1760932954"/>
                  </a:ext>
                </a:extLst>
              </a:tr>
              <a:tr h="370840">
                <a:tc>
                  <a:txBody>
                    <a:bodyPr/>
                    <a:lstStyle/>
                    <a:p>
                      <a:r>
                        <a:rPr lang="en-US" dirty="0"/>
                        <a:t>www.zojjed.com</a:t>
                      </a:r>
                    </a:p>
                  </a:txBody>
                  <a:tcPr/>
                </a:tc>
                <a:extLst>
                  <a:ext uri="{0D108BD9-81ED-4DB2-BD59-A6C34878D82A}">
                    <a16:rowId xmlns:a16="http://schemas.microsoft.com/office/drawing/2014/main" val="4188679213"/>
                  </a:ext>
                </a:extLst>
              </a:tr>
            </a:tbl>
          </a:graphicData>
        </a:graphic>
      </p:graphicFrame>
      <p:sp>
        <p:nvSpPr>
          <p:cNvPr id="27" name="Text Box 3">
            <a:extLst>
              <a:ext uri="{FF2B5EF4-FFF2-40B4-BE49-F238E27FC236}">
                <a16:creationId xmlns:a16="http://schemas.microsoft.com/office/drawing/2014/main" id="{82AAAD0E-2018-7162-05F8-3BA6AA576397}"/>
              </a:ext>
            </a:extLst>
          </p:cNvPr>
          <p:cNvSpPr txBox="1">
            <a:spLocks noChangeArrowheads="1"/>
          </p:cNvSpPr>
          <p:nvPr/>
        </p:nvSpPr>
        <p:spPr bwMode="auto">
          <a:xfrm>
            <a:off x="0" y="4171437"/>
            <a:ext cx="5756694" cy="1479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r>
              <a:rPr lang="en-US" altLang="en-US" dirty="0">
                <a:solidFill>
                  <a:srgbClr val="EAEAEA"/>
                </a:solidFill>
                <a:latin typeface="+mn-lt"/>
              </a:rPr>
              <a:t>Remember, order is not important!</a:t>
            </a:r>
          </a:p>
          <a:p>
            <a:pPr eaLnBrk="1" hangingPunct="1"/>
            <a:endParaRPr lang="en-US" altLang="en-US" dirty="0">
              <a:solidFill>
                <a:srgbClr val="EAEAEA"/>
              </a:solidFill>
              <a:latin typeface="+mn-lt"/>
            </a:endParaRPr>
          </a:p>
          <a:p>
            <a:pPr eaLnBrk="1" hangingPunct="1">
              <a:buFont typeface="Verdana" panose="020B0604030504040204" pitchFamily="34" charset="0"/>
              <a:buChar char="•"/>
            </a:pPr>
            <a:r>
              <a:rPr lang="en-US" altLang="en-US" dirty="0">
                <a:solidFill>
                  <a:srgbClr val="EAEAEA"/>
                </a:solidFill>
                <a:latin typeface="+mn-lt"/>
              </a:rPr>
              <a:t> Unions </a:t>
            </a:r>
            <a:r>
              <a:rPr lang="en-US" altLang="en-US" b="1" dirty="0">
                <a:solidFill>
                  <a:srgbClr val="EAEAEA"/>
                </a:solidFill>
                <a:latin typeface="+mn-lt"/>
              </a:rPr>
              <a:t>MUST</a:t>
            </a:r>
            <a:r>
              <a:rPr lang="en-US" altLang="en-US" dirty="0">
                <a:solidFill>
                  <a:srgbClr val="EAEAEA"/>
                </a:solidFill>
                <a:latin typeface="+mn-lt"/>
              </a:rPr>
              <a:t> be of similar types</a:t>
            </a:r>
          </a:p>
          <a:p>
            <a:pPr eaLnBrk="1" hangingPunct="1">
              <a:buFont typeface="Verdana" panose="020B0604030504040204" pitchFamily="34" charset="0"/>
              <a:buChar char="•"/>
            </a:pPr>
            <a:r>
              <a:rPr lang="en-US" altLang="en-US" dirty="0">
                <a:solidFill>
                  <a:srgbClr val="EAEAEA"/>
                </a:solidFill>
                <a:latin typeface="+mn-lt"/>
              </a:rPr>
              <a:t> They </a:t>
            </a:r>
            <a:r>
              <a:rPr lang="en-US" altLang="en-US" b="1" dirty="0">
                <a:solidFill>
                  <a:srgbClr val="EAEAEA"/>
                </a:solidFill>
                <a:latin typeface="+mn-lt"/>
              </a:rPr>
              <a:t>MUST</a:t>
            </a:r>
            <a:r>
              <a:rPr lang="en-US" altLang="en-US" dirty="0">
                <a:solidFill>
                  <a:srgbClr val="EAEAEA"/>
                </a:solidFill>
                <a:latin typeface="+mn-lt"/>
              </a:rPr>
              <a:t> have the same number of attributes</a:t>
            </a:r>
          </a:p>
          <a:p>
            <a:pPr eaLnBrk="1" hangingPunct="1">
              <a:buFont typeface="Verdana" panose="020B0604030504040204" pitchFamily="34" charset="0"/>
              <a:buChar char="•"/>
            </a:pPr>
            <a:r>
              <a:rPr lang="en-US" altLang="en-US" dirty="0">
                <a:solidFill>
                  <a:srgbClr val="EAEAEA"/>
                </a:solidFill>
                <a:latin typeface="+mn-lt"/>
              </a:rPr>
              <a:t> The domains of the attributes </a:t>
            </a:r>
            <a:r>
              <a:rPr lang="en-US" altLang="en-US" b="1" dirty="0">
                <a:solidFill>
                  <a:srgbClr val="EAEAEA"/>
                </a:solidFill>
                <a:latin typeface="+mn-lt"/>
              </a:rPr>
              <a:t>MUST</a:t>
            </a:r>
            <a:r>
              <a:rPr lang="en-US" altLang="en-US" dirty="0">
                <a:solidFill>
                  <a:srgbClr val="EAEAEA"/>
                </a:solidFill>
                <a:latin typeface="+mn-lt"/>
              </a:rPr>
              <a:t> be the same</a:t>
            </a:r>
          </a:p>
        </p:txBody>
      </p:sp>
    </p:spTree>
    <p:extLst>
      <p:ext uri="{BB962C8B-B14F-4D97-AF65-F5344CB8AC3E}">
        <p14:creationId xmlns:p14="http://schemas.microsoft.com/office/powerpoint/2010/main" val="678107940"/>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Intersection Operator</a:t>
            </a:r>
          </a:p>
        </p:txBody>
      </p:sp>
      <p:sp>
        <p:nvSpPr>
          <p:cNvPr id="3" name="Text Box 2">
            <a:extLst>
              <a:ext uri="{FF2B5EF4-FFF2-40B4-BE49-F238E27FC236}">
                <a16:creationId xmlns:a16="http://schemas.microsoft.com/office/drawing/2014/main" id="{5672BAC5-C01F-1F96-FBD1-28243AD17226}"/>
              </a:ext>
            </a:extLst>
          </p:cNvPr>
          <p:cNvSpPr txBox="1">
            <a:spLocks noChangeArrowheads="1"/>
          </p:cNvSpPr>
          <p:nvPr/>
        </p:nvSpPr>
        <p:spPr bwMode="auto">
          <a:xfrm>
            <a:off x="0" y="533402"/>
            <a:ext cx="10668000" cy="3049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400"/>
              </a:spcBef>
              <a:buClr>
                <a:srgbClr val="EEC85E"/>
              </a:buClr>
              <a:buSzPct val="70000"/>
            </a:pPr>
            <a:r>
              <a:rPr lang="en-US" altLang="en-US" dirty="0">
                <a:solidFill>
                  <a:srgbClr val="EAEAEA"/>
                </a:solidFill>
              </a:rPr>
              <a:t>binary</a:t>
            </a:r>
          </a:p>
          <a:p>
            <a:pPr eaLnBrk="1" hangingPunct="1">
              <a:spcBef>
                <a:spcPts val="400"/>
              </a:spcBef>
              <a:buClr>
                <a:srgbClr val="EEC85E"/>
              </a:buClr>
              <a:buSzPct val="70000"/>
            </a:pPr>
            <a:endParaRPr lang="en-US" altLang="en-US" dirty="0">
              <a:solidFill>
                <a:srgbClr val="EAEAEA"/>
              </a:solidFill>
            </a:endParaRPr>
          </a:p>
          <a:p>
            <a:pPr eaLnBrk="1" hangingPunct="1">
              <a:spcBef>
                <a:spcPts val="400"/>
              </a:spcBef>
              <a:buClr>
                <a:srgbClr val="EEC85E"/>
              </a:buClr>
              <a:buSzPct val="70000"/>
            </a:pPr>
            <a:r>
              <a:rPr lang="en-US" altLang="en-US" dirty="0">
                <a:solidFill>
                  <a:srgbClr val="EAEAEA"/>
                </a:solidFill>
                <a:latin typeface="Courier New" panose="02070309020205020404" pitchFamily="49" charset="0"/>
                <a:cs typeface="Courier New" panose="02070309020205020404" pitchFamily="49" charset="0"/>
              </a:rPr>
              <a:t>∩</a:t>
            </a:r>
            <a:r>
              <a:rPr lang="en-US" altLang="en-US" dirty="0">
                <a:solidFill>
                  <a:srgbClr val="EAEAEA"/>
                </a:solidFill>
                <a:latin typeface="+mn-lt"/>
              </a:rPr>
              <a:t> - intersection operator</a:t>
            </a:r>
          </a:p>
          <a:p>
            <a:pPr eaLnBrk="1" hangingPunct="1">
              <a:spcBef>
                <a:spcPts val="400"/>
              </a:spcBef>
              <a:buClr>
                <a:srgbClr val="EEC85E"/>
              </a:buClr>
              <a:buSzPct val="70000"/>
            </a:pPr>
            <a:endParaRPr lang="en-US" altLang="en-US" dirty="0">
              <a:solidFill>
                <a:srgbClr val="EAEAEA"/>
              </a:solidFill>
            </a:endParaRPr>
          </a:p>
          <a:p>
            <a:pPr eaLnBrk="1" hangingPunct="1">
              <a:spcBef>
                <a:spcPts val="400"/>
              </a:spcBef>
              <a:buClr>
                <a:srgbClr val="EEC85E"/>
              </a:buClr>
              <a:buSzPct val="70000"/>
            </a:pPr>
            <a:r>
              <a:rPr lang="en-US" altLang="en-US" dirty="0">
                <a:solidFill>
                  <a:srgbClr val="EAEAEA"/>
                </a:solidFill>
                <a:latin typeface="+mn-lt"/>
              </a:rPr>
              <a:t>Returns all tuples contained within both relations</a:t>
            </a:r>
          </a:p>
          <a:p>
            <a:pPr eaLnBrk="1" hangingPunct="1">
              <a:spcBef>
                <a:spcPts val="400"/>
              </a:spcBef>
              <a:buClr>
                <a:srgbClr val="EEC85E"/>
              </a:buClr>
              <a:buSzPct val="70000"/>
            </a:pPr>
            <a:endParaRPr lang="en-US" altLang="en-US" dirty="0">
              <a:solidFill>
                <a:srgbClr val="EAEAEA"/>
              </a:solidFill>
            </a:endParaRPr>
          </a:p>
          <a:p>
            <a:pPr eaLnBrk="1" hangingPunct="1">
              <a:spcBef>
                <a:spcPts val="400"/>
              </a:spcBef>
              <a:buClr>
                <a:srgbClr val="EEC85E"/>
              </a:buClr>
              <a:buSzPct val="70000"/>
            </a:pPr>
            <a:r>
              <a:rPr lang="en-US" altLang="en-US" dirty="0">
                <a:solidFill>
                  <a:srgbClr val="EAEAEA"/>
                </a:solidFill>
                <a:latin typeface="Courier New" panose="02070309020205020404" pitchFamily="49" charset="0"/>
                <a:ea typeface="Verdana" panose="020B0604030504040204" pitchFamily="34" charset="0"/>
                <a:cs typeface="Courier New" panose="02070309020205020404" pitchFamily="49" charset="0"/>
              </a:rPr>
              <a:t>Relation 1 </a:t>
            </a:r>
            <a:r>
              <a:rPr lang="en-US" altLang="en-US" dirty="0">
                <a:solidFill>
                  <a:srgbClr val="EAEAEA"/>
                </a:solidFill>
                <a:latin typeface="Courier New" panose="02070309020205020404" pitchFamily="49" charset="0"/>
                <a:cs typeface="Courier New" panose="02070309020205020404" pitchFamily="49" charset="0"/>
              </a:rPr>
              <a:t>∩ Relation 2 = Result Set</a:t>
            </a:r>
          </a:p>
        </p:txBody>
      </p:sp>
    </p:spTree>
    <p:extLst>
      <p:ext uri="{BB962C8B-B14F-4D97-AF65-F5344CB8AC3E}">
        <p14:creationId xmlns:p14="http://schemas.microsoft.com/office/powerpoint/2010/main" val="16208973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Intersection Operator</a:t>
            </a:r>
          </a:p>
        </p:txBody>
      </p:sp>
      <p:sp>
        <p:nvSpPr>
          <p:cNvPr id="3" name="Text Box 2">
            <a:extLst>
              <a:ext uri="{FF2B5EF4-FFF2-40B4-BE49-F238E27FC236}">
                <a16:creationId xmlns:a16="http://schemas.microsoft.com/office/drawing/2014/main" id="{5672BAC5-C01F-1F96-FBD1-28243AD17226}"/>
              </a:ext>
            </a:extLst>
          </p:cNvPr>
          <p:cNvSpPr txBox="1">
            <a:spLocks noChangeArrowheads="1"/>
          </p:cNvSpPr>
          <p:nvPr/>
        </p:nvSpPr>
        <p:spPr bwMode="auto">
          <a:xfrm>
            <a:off x="0" y="533402"/>
            <a:ext cx="10668000" cy="411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400"/>
              </a:spcBef>
              <a:buClr>
                <a:srgbClr val="EEC85E"/>
              </a:buClr>
              <a:buSzPct val="70000"/>
            </a:pPr>
            <a:r>
              <a:rPr lang="en-US" altLang="en-US" dirty="0">
                <a:solidFill>
                  <a:srgbClr val="EAEAEA"/>
                </a:solidFill>
                <a:latin typeface="+mn-lt"/>
                <a:ea typeface="Verdana" panose="020B0604030504040204" pitchFamily="34" charset="0"/>
              </a:rPr>
              <a:t>What is a query that returns all websites that have customers </a:t>
            </a:r>
            <a:r>
              <a:rPr lang="en-US" altLang="en-US" b="1" dirty="0">
                <a:solidFill>
                  <a:srgbClr val="EAEAEA"/>
                </a:solidFill>
                <a:latin typeface="+mn-lt"/>
                <a:ea typeface="Verdana" panose="020B0604030504040204" pitchFamily="34" charset="0"/>
              </a:rPr>
              <a:t>AND</a:t>
            </a:r>
            <a:r>
              <a:rPr lang="en-US" altLang="en-US" dirty="0">
                <a:solidFill>
                  <a:srgbClr val="EAEAEA"/>
                </a:solidFill>
                <a:latin typeface="+mn-lt"/>
                <a:ea typeface="Verdana" panose="020B0604030504040204" pitchFamily="34" charset="0"/>
              </a:rPr>
              <a:t> a hit count greater than 1000? </a:t>
            </a:r>
          </a:p>
        </p:txBody>
      </p:sp>
      <p:graphicFrame>
        <p:nvGraphicFramePr>
          <p:cNvPr id="5" name="Table 4">
            <a:extLst>
              <a:ext uri="{FF2B5EF4-FFF2-40B4-BE49-F238E27FC236}">
                <a16:creationId xmlns:a16="http://schemas.microsoft.com/office/drawing/2014/main" id="{8C13B81D-3652-9704-F089-EDDBD8ED26C1}"/>
              </a:ext>
            </a:extLst>
          </p:cNvPr>
          <p:cNvGraphicFramePr>
            <a:graphicFrameLocks noGrp="1"/>
          </p:cNvGraphicFramePr>
          <p:nvPr>
            <p:extLst>
              <p:ext uri="{D42A27DB-BD31-4B8C-83A1-F6EECF244321}">
                <p14:modId xmlns:p14="http://schemas.microsoft.com/office/powerpoint/2010/main" val="3399639406"/>
              </p:ext>
            </p:extLst>
          </p:nvPr>
        </p:nvGraphicFramePr>
        <p:xfrm>
          <a:off x="0" y="1639506"/>
          <a:ext cx="2973388" cy="1854200"/>
        </p:xfrm>
        <a:graphic>
          <a:graphicData uri="http://schemas.openxmlformats.org/drawingml/2006/table">
            <a:tbl>
              <a:tblPr firstRow="1" bandRow="1">
                <a:tableStyleId>{93296810-A885-4BE3-A3E7-6D5BEEA58F35}</a:tableStyleId>
              </a:tblPr>
              <a:tblGrid>
                <a:gridCol w="2973388">
                  <a:extLst>
                    <a:ext uri="{9D8B030D-6E8A-4147-A177-3AD203B41FA5}">
                      <a16:colId xmlns:a16="http://schemas.microsoft.com/office/drawing/2014/main" val="368698887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600" dirty="0">
                          <a:solidFill>
                            <a:schemeClr val="tx1"/>
                          </a:solidFill>
                          <a:latin typeface="Courier New" panose="02070309020205020404" pitchFamily="49" charset="0"/>
                          <a:cs typeface="Courier New" panose="02070309020205020404" pitchFamily="49" charset="0"/>
                        </a:rPr>
                        <a:t>website(customers)</a:t>
                      </a:r>
                      <a:endParaRPr lang="en-US" altLang="en-US" sz="2000" dirty="0">
                        <a:solidFill>
                          <a:srgbClr val="EAEAEA"/>
                        </a:solidFill>
                        <a:latin typeface="+mn-lt"/>
                      </a:endParaRPr>
                    </a:p>
                  </a:txBody>
                  <a:tcPr/>
                </a:tc>
                <a:extLst>
                  <a:ext uri="{0D108BD9-81ED-4DB2-BD59-A6C34878D82A}">
                    <a16:rowId xmlns:a16="http://schemas.microsoft.com/office/drawing/2014/main" val="708806097"/>
                  </a:ext>
                </a:extLst>
              </a:tr>
              <a:tr h="370840">
                <a:tc>
                  <a:txBody>
                    <a:bodyPr/>
                    <a:lstStyle/>
                    <a:p>
                      <a:r>
                        <a:rPr lang="en-US" b="1" dirty="0"/>
                        <a:t>website</a:t>
                      </a:r>
                    </a:p>
                  </a:txBody>
                  <a:tcPr/>
                </a:tc>
                <a:extLst>
                  <a:ext uri="{0D108BD9-81ED-4DB2-BD59-A6C34878D82A}">
                    <a16:rowId xmlns:a16="http://schemas.microsoft.com/office/drawing/2014/main" val="1423851555"/>
                  </a:ext>
                </a:extLst>
              </a:tr>
              <a:tr h="370840">
                <a:tc>
                  <a:txBody>
                    <a:bodyPr/>
                    <a:lstStyle/>
                    <a:p>
                      <a:r>
                        <a:rPr lang="en-US" dirty="0"/>
                        <a:t>www.cs.drexel.edu/~jsalvage</a:t>
                      </a:r>
                    </a:p>
                  </a:txBody>
                  <a:tcPr/>
                </a:tc>
                <a:extLst>
                  <a:ext uri="{0D108BD9-81ED-4DB2-BD59-A6C34878D82A}">
                    <a16:rowId xmlns:a16="http://schemas.microsoft.com/office/drawing/2014/main" val="3336783192"/>
                  </a:ext>
                </a:extLst>
              </a:tr>
              <a:tr h="370840">
                <a:tc>
                  <a:txBody>
                    <a:bodyPr/>
                    <a:lstStyle/>
                    <a:p>
                      <a:r>
                        <a:rPr lang="en-US" dirty="0"/>
                        <a:t>www.racewalk.com</a:t>
                      </a:r>
                    </a:p>
                  </a:txBody>
                  <a:tcPr/>
                </a:tc>
                <a:extLst>
                  <a:ext uri="{0D108BD9-81ED-4DB2-BD59-A6C34878D82A}">
                    <a16:rowId xmlns:a16="http://schemas.microsoft.com/office/drawing/2014/main" val="1760932954"/>
                  </a:ext>
                </a:extLst>
              </a:tr>
              <a:tr h="370840">
                <a:tc>
                  <a:txBody>
                    <a:bodyPr/>
                    <a:lstStyle/>
                    <a:p>
                      <a:r>
                        <a:rPr lang="en-US" dirty="0"/>
                        <a:t>www.zojjed.com</a:t>
                      </a:r>
                    </a:p>
                  </a:txBody>
                  <a:tcPr/>
                </a:tc>
                <a:extLst>
                  <a:ext uri="{0D108BD9-81ED-4DB2-BD59-A6C34878D82A}">
                    <a16:rowId xmlns:a16="http://schemas.microsoft.com/office/drawing/2014/main" val="4188679213"/>
                  </a:ext>
                </a:extLst>
              </a:tr>
            </a:tbl>
          </a:graphicData>
        </a:graphic>
      </p:graphicFrame>
      <p:sp>
        <p:nvSpPr>
          <p:cNvPr id="6" name="Rectangle 15">
            <a:extLst>
              <a:ext uri="{FF2B5EF4-FFF2-40B4-BE49-F238E27FC236}">
                <a16:creationId xmlns:a16="http://schemas.microsoft.com/office/drawing/2014/main" id="{7101BC4F-BCDA-F93C-962D-5C01035875D7}"/>
              </a:ext>
            </a:extLst>
          </p:cNvPr>
          <p:cNvSpPr>
            <a:spLocks noChangeArrowheads="1"/>
          </p:cNvSpPr>
          <p:nvPr/>
        </p:nvSpPr>
        <p:spPr bwMode="auto">
          <a:xfrm>
            <a:off x="0" y="3980985"/>
            <a:ext cx="12187236" cy="43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400"/>
              </a:spcBef>
              <a:buClr>
                <a:srgbClr val="EEC85E"/>
              </a:buClr>
              <a:buSzPct val="70000"/>
            </a:pPr>
            <a:r>
              <a:rPr lang="en-US" altLang="en-US" dirty="0">
                <a:solidFill>
                  <a:srgbClr val="EAEAEA"/>
                </a:solidFill>
                <a:latin typeface="+mn-lt"/>
              </a:rPr>
              <a:t>Then, we need the names of the websites that have a hit count greater than 1000:</a:t>
            </a:r>
            <a:endParaRPr lang="en-US" altLang="en-US" sz="1600" dirty="0">
              <a:solidFill>
                <a:srgbClr val="EAEAEA"/>
              </a:solidFill>
            </a:endParaRPr>
          </a:p>
        </p:txBody>
      </p:sp>
      <p:graphicFrame>
        <p:nvGraphicFramePr>
          <p:cNvPr id="7" name="Table 6">
            <a:extLst>
              <a:ext uri="{FF2B5EF4-FFF2-40B4-BE49-F238E27FC236}">
                <a16:creationId xmlns:a16="http://schemas.microsoft.com/office/drawing/2014/main" id="{38215B1F-2FAC-511A-846A-CF46BF17926C}"/>
              </a:ext>
            </a:extLst>
          </p:cNvPr>
          <p:cNvGraphicFramePr>
            <a:graphicFrameLocks noGrp="1"/>
          </p:cNvGraphicFramePr>
          <p:nvPr>
            <p:extLst>
              <p:ext uri="{D42A27DB-BD31-4B8C-83A1-F6EECF244321}">
                <p14:modId xmlns:p14="http://schemas.microsoft.com/office/powerpoint/2010/main" val="1578674794"/>
              </p:ext>
            </p:extLst>
          </p:nvPr>
        </p:nvGraphicFramePr>
        <p:xfrm>
          <a:off x="0" y="4412384"/>
          <a:ext cx="5951716" cy="1483360"/>
        </p:xfrm>
        <a:graphic>
          <a:graphicData uri="http://schemas.openxmlformats.org/drawingml/2006/table">
            <a:tbl>
              <a:tblPr firstRow="1" bandRow="1">
                <a:tableStyleId>{93296810-A885-4BE3-A3E7-6D5BEEA58F35}</a:tableStyleId>
              </a:tblPr>
              <a:tblGrid>
                <a:gridCol w="5951716">
                  <a:extLst>
                    <a:ext uri="{9D8B030D-6E8A-4147-A177-3AD203B41FA5}">
                      <a16:colId xmlns:a16="http://schemas.microsoft.com/office/drawing/2014/main" val="2412348515"/>
                    </a:ext>
                  </a:extLst>
                </a:gridCol>
              </a:tblGrid>
              <a:tr h="370840">
                <a:tc>
                  <a:txBody>
                    <a:bodyPr/>
                    <a:lstStyle/>
                    <a:p>
                      <a:pPr eaLnBrk="1" hangingPunct="1">
                        <a:spcBef>
                          <a:spcPts val="400"/>
                        </a:spcBef>
                        <a:buClr>
                          <a:srgbClr val="EEC85E"/>
                        </a:buClr>
                        <a:buSzPct val="70000"/>
                      </a:pPr>
                      <a:r>
                        <a:rPr lang="en-US" sz="16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600" dirty="0">
                          <a:solidFill>
                            <a:schemeClr val="tx1"/>
                          </a:solidFill>
                          <a:latin typeface="Courier New" panose="02070309020205020404" pitchFamily="49" charset="0"/>
                          <a:cs typeface="Courier New" panose="02070309020205020404" pitchFamily="49" charset="0"/>
                        </a:rPr>
                        <a:t>website(</a:t>
                      </a:r>
                      <a:r>
                        <a:rPr lang="en-US" sz="16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600" baseline="-50000" dirty="0">
                          <a:solidFill>
                            <a:schemeClr val="tx1"/>
                          </a:solidFill>
                          <a:latin typeface="Courier New" panose="02070309020205020404" pitchFamily="49" charset="0"/>
                          <a:cs typeface="Courier New" panose="02070309020205020404" pitchFamily="49" charset="0"/>
                        </a:rPr>
                        <a:t>hit-count&gt;1000</a:t>
                      </a:r>
                      <a:r>
                        <a:rPr lang="en-US" altLang="en-US" sz="1600" dirty="0">
                          <a:solidFill>
                            <a:schemeClr val="tx1"/>
                          </a:solidFill>
                          <a:latin typeface="Courier New" panose="02070309020205020404" pitchFamily="49" charset="0"/>
                          <a:cs typeface="Courier New" panose="02070309020205020404" pitchFamily="49" charset="0"/>
                        </a:rPr>
                        <a:t>(hit-counts)) </a:t>
                      </a:r>
                    </a:p>
                  </a:txBody>
                  <a:tcPr/>
                </a:tc>
                <a:extLst>
                  <a:ext uri="{0D108BD9-81ED-4DB2-BD59-A6C34878D82A}">
                    <a16:rowId xmlns:a16="http://schemas.microsoft.com/office/drawing/2014/main" val="4160102575"/>
                  </a:ext>
                </a:extLst>
              </a:tr>
              <a:tr h="370840">
                <a:tc>
                  <a:txBody>
                    <a:bodyPr/>
                    <a:lstStyle/>
                    <a:p>
                      <a:r>
                        <a:rPr lang="en-US" b="1" dirty="0"/>
                        <a:t>website</a:t>
                      </a:r>
                    </a:p>
                  </a:txBody>
                  <a:tcPr/>
                </a:tc>
                <a:extLst>
                  <a:ext uri="{0D108BD9-81ED-4DB2-BD59-A6C34878D82A}">
                    <a16:rowId xmlns:a16="http://schemas.microsoft.com/office/drawing/2014/main" val="722873630"/>
                  </a:ext>
                </a:extLst>
              </a:tr>
              <a:tr h="370840">
                <a:tc>
                  <a:txBody>
                    <a:bodyPr/>
                    <a:lstStyle/>
                    <a:p>
                      <a:r>
                        <a:rPr lang="en-US" dirty="0"/>
                        <a:t>www.racewalk.com</a:t>
                      </a:r>
                    </a:p>
                  </a:txBody>
                  <a:tcPr/>
                </a:tc>
                <a:extLst>
                  <a:ext uri="{0D108BD9-81ED-4DB2-BD59-A6C34878D82A}">
                    <a16:rowId xmlns:a16="http://schemas.microsoft.com/office/drawing/2014/main" val="1963630099"/>
                  </a:ext>
                </a:extLst>
              </a:tr>
              <a:tr h="370840">
                <a:tc>
                  <a:txBody>
                    <a:bodyPr/>
                    <a:lstStyle/>
                    <a:p>
                      <a:r>
                        <a:rPr lang="en-US" dirty="0"/>
                        <a:t>www.greattreks.com</a:t>
                      </a:r>
                    </a:p>
                  </a:txBody>
                  <a:tcPr/>
                </a:tc>
                <a:extLst>
                  <a:ext uri="{0D108BD9-81ED-4DB2-BD59-A6C34878D82A}">
                    <a16:rowId xmlns:a16="http://schemas.microsoft.com/office/drawing/2014/main" val="362464006"/>
                  </a:ext>
                </a:extLst>
              </a:tr>
            </a:tbl>
          </a:graphicData>
        </a:graphic>
      </p:graphicFrame>
      <p:sp>
        <p:nvSpPr>
          <p:cNvPr id="8" name="TextBox 7">
            <a:extLst>
              <a:ext uri="{FF2B5EF4-FFF2-40B4-BE49-F238E27FC236}">
                <a16:creationId xmlns:a16="http://schemas.microsoft.com/office/drawing/2014/main" id="{96C3F48A-44A2-D1A3-C427-AF8BE03F54BA}"/>
              </a:ext>
            </a:extLst>
          </p:cNvPr>
          <p:cNvSpPr txBox="1"/>
          <p:nvPr/>
        </p:nvSpPr>
        <p:spPr>
          <a:xfrm>
            <a:off x="0" y="1237545"/>
            <a:ext cx="6124072" cy="369332"/>
          </a:xfrm>
          <a:prstGeom prst="rect">
            <a:avLst/>
          </a:prstGeom>
          <a:noFill/>
        </p:spPr>
        <p:txBody>
          <a:bodyPr wrap="square">
            <a:spAutoFit/>
          </a:bodyPr>
          <a:lstStyle/>
          <a:p>
            <a:pPr eaLnBrk="1" hangingPunct="1">
              <a:spcBef>
                <a:spcPts val="400"/>
              </a:spcBef>
              <a:buClr>
                <a:srgbClr val="EEC85E"/>
              </a:buClr>
              <a:buSzPct val="70000"/>
            </a:pPr>
            <a:r>
              <a:rPr lang="en-US" altLang="en-US" dirty="0">
                <a:solidFill>
                  <a:srgbClr val="EAEAEA"/>
                </a:solidFill>
                <a:latin typeface="+mn-lt"/>
                <a:ea typeface="Verdana" panose="020B0604030504040204" pitchFamily="34" charset="0"/>
              </a:rPr>
              <a:t>First, we need the names of all websites that have customers</a:t>
            </a:r>
          </a:p>
        </p:txBody>
      </p:sp>
    </p:spTree>
    <p:extLst>
      <p:ext uri="{BB962C8B-B14F-4D97-AF65-F5344CB8AC3E}">
        <p14:creationId xmlns:p14="http://schemas.microsoft.com/office/powerpoint/2010/main" val="3274045145"/>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Intersection Operator</a:t>
            </a:r>
          </a:p>
        </p:txBody>
      </p:sp>
      <p:sp>
        <p:nvSpPr>
          <p:cNvPr id="3" name="Text Box 2">
            <a:extLst>
              <a:ext uri="{FF2B5EF4-FFF2-40B4-BE49-F238E27FC236}">
                <a16:creationId xmlns:a16="http://schemas.microsoft.com/office/drawing/2014/main" id="{5672BAC5-C01F-1F96-FBD1-28243AD17226}"/>
              </a:ext>
            </a:extLst>
          </p:cNvPr>
          <p:cNvSpPr txBox="1">
            <a:spLocks noChangeArrowheads="1"/>
          </p:cNvSpPr>
          <p:nvPr/>
        </p:nvSpPr>
        <p:spPr bwMode="auto">
          <a:xfrm>
            <a:off x="0" y="533403"/>
            <a:ext cx="1066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400"/>
              </a:spcBef>
              <a:buClr>
                <a:srgbClr val="EEC85E"/>
              </a:buClr>
              <a:buSzPct val="70000"/>
            </a:pPr>
            <a:r>
              <a:rPr lang="en-US" altLang="en-US" dirty="0">
                <a:solidFill>
                  <a:srgbClr val="EAEAEA"/>
                </a:solidFill>
                <a:latin typeface="+mn-lt"/>
                <a:ea typeface="Verdana" panose="020B0604030504040204" pitchFamily="34" charset="0"/>
              </a:rPr>
              <a:t>What is a query that returns all websites that have customers </a:t>
            </a:r>
            <a:r>
              <a:rPr lang="en-US" altLang="en-US" b="1" dirty="0">
                <a:solidFill>
                  <a:srgbClr val="EAEAEA"/>
                </a:solidFill>
                <a:latin typeface="+mn-lt"/>
                <a:ea typeface="Verdana" panose="020B0604030504040204" pitchFamily="34" charset="0"/>
              </a:rPr>
              <a:t>AND</a:t>
            </a:r>
            <a:r>
              <a:rPr lang="en-US" altLang="en-US" dirty="0">
                <a:solidFill>
                  <a:srgbClr val="EAEAEA"/>
                </a:solidFill>
                <a:latin typeface="+mn-lt"/>
                <a:ea typeface="Verdana" panose="020B0604030504040204" pitchFamily="34" charset="0"/>
              </a:rPr>
              <a:t> a hit count greater than 1000? </a:t>
            </a:r>
            <a:endParaRPr lang="en-US" altLang="en-US" sz="1600" dirty="0">
              <a:solidFill>
                <a:srgbClr val="EAEAEA"/>
              </a:solidFill>
              <a:latin typeface="+mn-lt"/>
              <a:ea typeface="Verdana" panose="020B0604030504040204" pitchFamily="34" charset="0"/>
            </a:endParaRPr>
          </a:p>
        </p:txBody>
      </p:sp>
      <p:graphicFrame>
        <p:nvGraphicFramePr>
          <p:cNvPr id="8" name="Table 7">
            <a:extLst>
              <a:ext uri="{FF2B5EF4-FFF2-40B4-BE49-F238E27FC236}">
                <a16:creationId xmlns:a16="http://schemas.microsoft.com/office/drawing/2014/main" id="{D230BE33-012C-BC92-B8C4-5036DB10CA73}"/>
              </a:ext>
            </a:extLst>
          </p:cNvPr>
          <p:cNvGraphicFramePr>
            <a:graphicFrameLocks noGrp="1"/>
          </p:cNvGraphicFramePr>
          <p:nvPr>
            <p:extLst>
              <p:ext uri="{D42A27DB-BD31-4B8C-83A1-F6EECF244321}">
                <p14:modId xmlns:p14="http://schemas.microsoft.com/office/powerpoint/2010/main" val="288211788"/>
              </p:ext>
            </p:extLst>
          </p:nvPr>
        </p:nvGraphicFramePr>
        <p:xfrm>
          <a:off x="0" y="1716914"/>
          <a:ext cx="2973388" cy="1112520"/>
        </p:xfrm>
        <a:graphic>
          <a:graphicData uri="http://schemas.openxmlformats.org/drawingml/2006/table">
            <a:tbl>
              <a:tblPr firstRow="1" bandRow="1">
                <a:tableStyleId>{93296810-A885-4BE3-A3E7-6D5BEEA58F35}</a:tableStyleId>
              </a:tblPr>
              <a:tblGrid>
                <a:gridCol w="2973388">
                  <a:extLst>
                    <a:ext uri="{9D8B030D-6E8A-4147-A177-3AD203B41FA5}">
                      <a16:colId xmlns:a16="http://schemas.microsoft.com/office/drawing/2014/main" val="3686988871"/>
                    </a:ext>
                  </a:extLst>
                </a:gridCol>
              </a:tblGrid>
              <a:tr h="370840">
                <a:tc>
                  <a:txBody>
                    <a:bodyPr/>
                    <a:lstStyle/>
                    <a:p>
                      <a:pPr algn="ctr"/>
                      <a:r>
                        <a:rPr lang="en-US" dirty="0"/>
                        <a:t>Result Set</a:t>
                      </a:r>
                    </a:p>
                  </a:txBody>
                  <a:tcPr/>
                </a:tc>
                <a:extLst>
                  <a:ext uri="{0D108BD9-81ED-4DB2-BD59-A6C34878D82A}">
                    <a16:rowId xmlns:a16="http://schemas.microsoft.com/office/drawing/2014/main" val="2099686688"/>
                  </a:ext>
                </a:extLst>
              </a:tr>
              <a:tr h="370840">
                <a:tc>
                  <a:txBody>
                    <a:bodyPr/>
                    <a:lstStyle/>
                    <a:p>
                      <a:r>
                        <a:rPr lang="en-US" b="1" dirty="0"/>
                        <a:t>website</a:t>
                      </a:r>
                    </a:p>
                  </a:txBody>
                  <a:tcPr/>
                </a:tc>
                <a:extLst>
                  <a:ext uri="{0D108BD9-81ED-4DB2-BD59-A6C34878D82A}">
                    <a16:rowId xmlns:a16="http://schemas.microsoft.com/office/drawing/2014/main" val="1423851555"/>
                  </a:ext>
                </a:extLst>
              </a:tr>
              <a:tr h="370840">
                <a:tc>
                  <a:txBody>
                    <a:bodyPr/>
                    <a:lstStyle/>
                    <a:p>
                      <a:r>
                        <a:rPr lang="en-US" dirty="0"/>
                        <a:t>www.racewalk.com</a:t>
                      </a:r>
                    </a:p>
                  </a:txBody>
                  <a:tcPr/>
                </a:tc>
                <a:extLst>
                  <a:ext uri="{0D108BD9-81ED-4DB2-BD59-A6C34878D82A}">
                    <a16:rowId xmlns:a16="http://schemas.microsoft.com/office/drawing/2014/main" val="1760932954"/>
                  </a:ext>
                </a:extLst>
              </a:tr>
            </a:tbl>
          </a:graphicData>
        </a:graphic>
      </p:graphicFrame>
      <p:graphicFrame>
        <p:nvGraphicFramePr>
          <p:cNvPr id="9" name="Table 8">
            <a:extLst>
              <a:ext uri="{FF2B5EF4-FFF2-40B4-BE49-F238E27FC236}">
                <a16:creationId xmlns:a16="http://schemas.microsoft.com/office/drawing/2014/main" id="{C32C7C05-9861-9D71-26C4-EB5BEB99ABB7}"/>
              </a:ext>
            </a:extLst>
          </p:cNvPr>
          <p:cNvGraphicFramePr>
            <a:graphicFrameLocks noGrp="1"/>
          </p:cNvGraphicFramePr>
          <p:nvPr>
            <p:extLst>
              <p:ext uri="{D42A27DB-BD31-4B8C-83A1-F6EECF244321}">
                <p14:modId xmlns:p14="http://schemas.microsoft.com/office/powerpoint/2010/main" val="1093890736"/>
              </p:ext>
            </p:extLst>
          </p:nvPr>
        </p:nvGraphicFramePr>
        <p:xfrm>
          <a:off x="9211378" y="3337719"/>
          <a:ext cx="2973388" cy="1854200"/>
        </p:xfrm>
        <a:graphic>
          <a:graphicData uri="http://schemas.openxmlformats.org/drawingml/2006/table">
            <a:tbl>
              <a:tblPr firstRow="1" bandRow="1">
                <a:tableStyleId>{93296810-A885-4BE3-A3E7-6D5BEEA58F35}</a:tableStyleId>
              </a:tblPr>
              <a:tblGrid>
                <a:gridCol w="2973388">
                  <a:extLst>
                    <a:ext uri="{9D8B030D-6E8A-4147-A177-3AD203B41FA5}">
                      <a16:colId xmlns:a16="http://schemas.microsoft.com/office/drawing/2014/main" val="368698887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600" dirty="0">
                          <a:solidFill>
                            <a:schemeClr val="tx1"/>
                          </a:solidFill>
                          <a:latin typeface="Courier New" panose="02070309020205020404" pitchFamily="49" charset="0"/>
                          <a:cs typeface="Courier New" panose="02070309020205020404" pitchFamily="49" charset="0"/>
                        </a:rPr>
                        <a:t>website(customers)</a:t>
                      </a:r>
                      <a:endParaRPr lang="en-US" altLang="en-US" sz="2000" dirty="0">
                        <a:solidFill>
                          <a:srgbClr val="EAEAEA"/>
                        </a:solidFill>
                        <a:latin typeface="+mn-lt"/>
                      </a:endParaRPr>
                    </a:p>
                  </a:txBody>
                  <a:tcPr/>
                </a:tc>
                <a:extLst>
                  <a:ext uri="{0D108BD9-81ED-4DB2-BD59-A6C34878D82A}">
                    <a16:rowId xmlns:a16="http://schemas.microsoft.com/office/drawing/2014/main" val="708806097"/>
                  </a:ext>
                </a:extLst>
              </a:tr>
              <a:tr h="370840">
                <a:tc>
                  <a:txBody>
                    <a:bodyPr/>
                    <a:lstStyle/>
                    <a:p>
                      <a:r>
                        <a:rPr lang="en-US" b="1" dirty="0"/>
                        <a:t>website</a:t>
                      </a:r>
                    </a:p>
                  </a:txBody>
                  <a:tcPr/>
                </a:tc>
                <a:extLst>
                  <a:ext uri="{0D108BD9-81ED-4DB2-BD59-A6C34878D82A}">
                    <a16:rowId xmlns:a16="http://schemas.microsoft.com/office/drawing/2014/main" val="1423851555"/>
                  </a:ext>
                </a:extLst>
              </a:tr>
              <a:tr h="370840">
                <a:tc>
                  <a:txBody>
                    <a:bodyPr/>
                    <a:lstStyle/>
                    <a:p>
                      <a:r>
                        <a:rPr lang="en-US" dirty="0"/>
                        <a:t>www.cs.drexel.edu/~jsalvage</a:t>
                      </a:r>
                    </a:p>
                  </a:txBody>
                  <a:tcPr/>
                </a:tc>
                <a:extLst>
                  <a:ext uri="{0D108BD9-81ED-4DB2-BD59-A6C34878D82A}">
                    <a16:rowId xmlns:a16="http://schemas.microsoft.com/office/drawing/2014/main" val="3336783192"/>
                  </a:ext>
                </a:extLst>
              </a:tr>
              <a:tr h="370840">
                <a:tc>
                  <a:txBody>
                    <a:bodyPr/>
                    <a:lstStyle/>
                    <a:p>
                      <a:r>
                        <a:rPr lang="en-US" dirty="0"/>
                        <a:t>www.racewalk.com</a:t>
                      </a:r>
                    </a:p>
                  </a:txBody>
                  <a:tcPr/>
                </a:tc>
                <a:extLst>
                  <a:ext uri="{0D108BD9-81ED-4DB2-BD59-A6C34878D82A}">
                    <a16:rowId xmlns:a16="http://schemas.microsoft.com/office/drawing/2014/main" val="1760932954"/>
                  </a:ext>
                </a:extLst>
              </a:tr>
              <a:tr h="370840">
                <a:tc>
                  <a:txBody>
                    <a:bodyPr/>
                    <a:lstStyle/>
                    <a:p>
                      <a:r>
                        <a:rPr lang="en-US" dirty="0"/>
                        <a:t>www.zojjed.com</a:t>
                      </a:r>
                    </a:p>
                  </a:txBody>
                  <a:tcPr/>
                </a:tc>
                <a:extLst>
                  <a:ext uri="{0D108BD9-81ED-4DB2-BD59-A6C34878D82A}">
                    <a16:rowId xmlns:a16="http://schemas.microsoft.com/office/drawing/2014/main" val="4188679213"/>
                  </a:ext>
                </a:extLst>
              </a:tr>
            </a:tbl>
          </a:graphicData>
        </a:graphic>
      </p:graphicFrame>
      <p:graphicFrame>
        <p:nvGraphicFramePr>
          <p:cNvPr id="10" name="Table 9">
            <a:extLst>
              <a:ext uri="{FF2B5EF4-FFF2-40B4-BE49-F238E27FC236}">
                <a16:creationId xmlns:a16="http://schemas.microsoft.com/office/drawing/2014/main" id="{81C6DF3A-2DC3-F7FE-680B-F303D65BE3CB}"/>
              </a:ext>
            </a:extLst>
          </p:cNvPr>
          <p:cNvGraphicFramePr>
            <a:graphicFrameLocks noGrp="1"/>
          </p:cNvGraphicFramePr>
          <p:nvPr>
            <p:extLst>
              <p:ext uri="{D42A27DB-BD31-4B8C-83A1-F6EECF244321}">
                <p14:modId xmlns:p14="http://schemas.microsoft.com/office/powerpoint/2010/main" val="1809025042"/>
              </p:ext>
            </p:extLst>
          </p:nvPr>
        </p:nvGraphicFramePr>
        <p:xfrm>
          <a:off x="6235520" y="5374640"/>
          <a:ext cx="5951716" cy="1483360"/>
        </p:xfrm>
        <a:graphic>
          <a:graphicData uri="http://schemas.openxmlformats.org/drawingml/2006/table">
            <a:tbl>
              <a:tblPr firstRow="1" bandRow="1">
                <a:tableStyleId>{93296810-A885-4BE3-A3E7-6D5BEEA58F35}</a:tableStyleId>
              </a:tblPr>
              <a:tblGrid>
                <a:gridCol w="5951716">
                  <a:extLst>
                    <a:ext uri="{9D8B030D-6E8A-4147-A177-3AD203B41FA5}">
                      <a16:colId xmlns:a16="http://schemas.microsoft.com/office/drawing/2014/main" val="2412348515"/>
                    </a:ext>
                  </a:extLst>
                </a:gridCol>
              </a:tblGrid>
              <a:tr h="370840">
                <a:tc>
                  <a:txBody>
                    <a:bodyPr/>
                    <a:lstStyle/>
                    <a:p>
                      <a:pPr eaLnBrk="1" hangingPunct="1">
                        <a:spcBef>
                          <a:spcPts val="400"/>
                        </a:spcBef>
                        <a:buClr>
                          <a:srgbClr val="EEC85E"/>
                        </a:buClr>
                        <a:buSzPct val="70000"/>
                      </a:pPr>
                      <a:r>
                        <a:rPr lang="en-US" sz="16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600" dirty="0">
                          <a:solidFill>
                            <a:schemeClr val="tx1"/>
                          </a:solidFill>
                          <a:latin typeface="Courier New" panose="02070309020205020404" pitchFamily="49" charset="0"/>
                          <a:cs typeface="Courier New" panose="02070309020205020404" pitchFamily="49" charset="0"/>
                        </a:rPr>
                        <a:t>website(</a:t>
                      </a:r>
                      <a:r>
                        <a:rPr lang="en-US" sz="16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600" baseline="-50000" dirty="0">
                          <a:solidFill>
                            <a:schemeClr val="tx1"/>
                          </a:solidFill>
                          <a:latin typeface="Courier New" panose="02070309020205020404" pitchFamily="49" charset="0"/>
                          <a:cs typeface="Courier New" panose="02070309020205020404" pitchFamily="49" charset="0"/>
                        </a:rPr>
                        <a:t>hit-count&gt;1000</a:t>
                      </a:r>
                      <a:r>
                        <a:rPr lang="en-US" altLang="en-US" sz="1600" dirty="0">
                          <a:solidFill>
                            <a:schemeClr val="tx1"/>
                          </a:solidFill>
                          <a:latin typeface="Courier New" panose="02070309020205020404" pitchFamily="49" charset="0"/>
                          <a:cs typeface="Courier New" panose="02070309020205020404" pitchFamily="49" charset="0"/>
                        </a:rPr>
                        <a:t>(hit-counts)) </a:t>
                      </a:r>
                    </a:p>
                  </a:txBody>
                  <a:tcPr/>
                </a:tc>
                <a:extLst>
                  <a:ext uri="{0D108BD9-81ED-4DB2-BD59-A6C34878D82A}">
                    <a16:rowId xmlns:a16="http://schemas.microsoft.com/office/drawing/2014/main" val="4160102575"/>
                  </a:ext>
                </a:extLst>
              </a:tr>
              <a:tr h="370840">
                <a:tc>
                  <a:txBody>
                    <a:bodyPr/>
                    <a:lstStyle/>
                    <a:p>
                      <a:r>
                        <a:rPr lang="en-US" b="1" dirty="0"/>
                        <a:t>website</a:t>
                      </a:r>
                    </a:p>
                  </a:txBody>
                  <a:tcPr/>
                </a:tc>
                <a:extLst>
                  <a:ext uri="{0D108BD9-81ED-4DB2-BD59-A6C34878D82A}">
                    <a16:rowId xmlns:a16="http://schemas.microsoft.com/office/drawing/2014/main" val="722873630"/>
                  </a:ext>
                </a:extLst>
              </a:tr>
              <a:tr h="370840">
                <a:tc>
                  <a:txBody>
                    <a:bodyPr/>
                    <a:lstStyle/>
                    <a:p>
                      <a:r>
                        <a:rPr lang="en-US" dirty="0"/>
                        <a:t>www.racewalk.com</a:t>
                      </a:r>
                    </a:p>
                  </a:txBody>
                  <a:tcPr/>
                </a:tc>
                <a:extLst>
                  <a:ext uri="{0D108BD9-81ED-4DB2-BD59-A6C34878D82A}">
                    <a16:rowId xmlns:a16="http://schemas.microsoft.com/office/drawing/2014/main" val="1963630099"/>
                  </a:ext>
                </a:extLst>
              </a:tr>
              <a:tr h="370840">
                <a:tc>
                  <a:txBody>
                    <a:bodyPr/>
                    <a:lstStyle/>
                    <a:p>
                      <a:r>
                        <a:rPr lang="en-US" dirty="0"/>
                        <a:t>www.greattreks.com</a:t>
                      </a:r>
                    </a:p>
                  </a:txBody>
                  <a:tcPr/>
                </a:tc>
                <a:extLst>
                  <a:ext uri="{0D108BD9-81ED-4DB2-BD59-A6C34878D82A}">
                    <a16:rowId xmlns:a16="http://schemas.microsoft.com/office/drawing/2014/main" val="362464006"/>
                  </a:ext>
                </a:extLst>
              </a:tr>
            </a:tbl>
          </a:graphicData>
        </a:graphic>
      </p:graphicFrame>
      <p:sp>
        <p:nvSpPr>
          <p:cNvPr id="5" name="TextBox 4">
            <a:extLst>
              <a:ext uri="{FF2B5EF4-FFF2-40B4-BE49-F238E27FC236}">
                <a16:creationId xmlns:a16="http://schemas.microsoft.com/office/drawing/2014/main" id="{0A627263-5322-533D-2518-E78AC1CB63E9}"/>
              </a:ext>
            </a:extLst>
          </p:cNvPr>
          <p:cNvSpPr txBox="1"/>
          <p:nvPr/>
        </p:nvSpPr>
        <p:spPr>
          <a:xfrm>
            <a:off x="0" y="1215259"/>
            <a:ext cx="6133096" cy="276999"/>
          </a:xfrm>
          <a:prstGeom prst="rect">
            <a:avLst/>
          </a:prstGeom>
          <a:noFill/>
        </p:spPr>
        <p:txBody>
          <a:bodyPr wrap="square">
            <a:spAutoFit/>
          </a:bodyPr>
          <a:lstStyle/>
          <a:p>
            <a:pPr eaLnBrk="1" hangingPunct="1">
              <a:spcBef>
                <a:spcPts val="400"/>
              </a:spcBef>
              <a:buClr>
                <a:srgbClr val="EEC85E"/>
              </a:buClr>
              <a:buSzPct val="70000"/>
            </a:pP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dirty="0">
                <a:solidFill>
                  <a:schemeClr val="tx1"/>
                </a:solidFill>
                <a:latin typeface="Courier New" panose="02070309020205020404" pitchFamily="49" charset="0"/>
                <a:cs typeface="Courier New" panose="02070309020205020404" pitchFamily="49" charset="0"/>
              </a:rPr>
              <a:t>website(customers)</a:t>
            </a:r>
            <a:r>
              <a:rPr lang="en-US" sz="1200" b="0" i="0" dirty="0">
                <a:solidFill>
                  <a:schemeClr val="tx1"/>
                </a:solidFill>
                <a:effectLst/>
                <a:latin typeface="Courier New" panose="02070309020205020404" pitchFamily="49" charset="0"/>
                <a:cs typeface="Courier New" panose="02070309020205020404" pitchFamily="49" charset="0"/>
              </a:rPr>
              <a:t>∩</a:t>
            </a:r>
            <a:r>
              <a:rPr lang="en-US" altLang="en-US" sz="1200" dirty="0">
                <a:solidFill>
                  <a:srgbClr val="EAEAEA"/>
                </a:solidFill>
                <a:latin typeface="Courier New" panose="02070309020205020404" pitchFamily="49" charset="0"/>
                <a:cs typeface="Courier New" panose="02070309020205020404" pitchFamily="49" charset="0"/>
              </a:rPr>
              <a:t> </a:t>
            </a: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dirty="0">
                <a:solidFill>
                  <a:schemeClr val="tx1"/>
                </a:solidFill>
                <a:latin typeface="Courier New" panose="02070309020205020404" pitchFamily="49" charset="0"/>
                <a:cs typeface="Courier New" panose="02070309020205020404" pitchFamily="49" charset="0"/>
              </a:rPr>
              <a:t>website(</a:t>
            </a: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baseline="-50000" dirty="0">
                <a:solidFill>
                  <a:schemeClr val="tx1"/>
                </a:solidFill>
                <a:latin typeface="Courier New" panose="02070309020205020404" pitchFamily="49" charset="0"/>
                <a:cs typeface="Courier New" panose="02070309020205020404" pitchFamily="49" charset="0"/>
              </a:rPr>
              <a:t>hit-count&gt;1000</a:t>
            </a:r>
            <a:r>
              <a:rPr lang="en-US" altLang="en-US" sz="1200" dirty="0">
                <a:solidFill>
                  <a:schemeClr val="tx1"/>
                </a:solidFill>
                <a:latin typeface="Courier New" panose="02070309020205020404" pitchFamily="49" charset="0"/>
                <a:cs typeface="Courier New" panose="02070309020205020404" pitchFamily="49" charset="0"/>
              </a:rPr>
              <a:t>(hit-counts)) </a:t>
            </a:r>
          </a:p>
        </p:txBody>
      </p:sp>
    </p:spTree>
    <p:extLst>
      <p:ext uri="{BB962C8B-B14F-4D97-AF65-F5344CB8AC3E}">
        <p14:creationId xmlns:p14="http://schemas.microsoft.com/office/powerpoint/2010/main" val="3812297212"/>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a:extLst>
              <a:ext uri="{FF2B5EF4-FFF2-40B4-BE49-F238E27FC236}">
                <a16:creationId xmlns:a16="http://schemas.microsoft.com/office/drawing/2014/main" id="{3090F188-973D-FFDD-C446-1BE894EF85A7}"/>
              </a:ext>
            </a:extLst>
          </p:cNvPr>
          <p:cNvSpPr txBox="1">
            <a:spLocks noChangeArrowheads="1"/>
          </p:cNvSpPr>
          <p:nvPr/>
        </p:nvSpPr>
        <p:spPr bwMode="auto">
          <a:xfrm>
            <a:off x="0" y="533400"/>
            <a:ext cx="12192000" cy="6146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400"/>
              </a:spcBef>
              <a:buClr>
                <a:srgbClr val="EEC85E"/>
              </a:buClr>
              <a:buSzPct val="70000"/>
            </a:pPr>
            <a:r>
              <a:rPr lang="en-US" altLang="en-US" dirty="0">
                <a:solidFill>
                  <a:srgbClr val="EAEAEA"/>
                </a:solidFill>
                <a:latin typeface="+mn-lt"/>
              </a:rPr>
              <a:t>In general, a table must be a subset of </a:t>
            </a:r>
            <a:r>
              <a:rPr lang="en-US" altLang="en-US" dirty="0">
                <a:solidFill>
                  <a:srgbClr val="EAEAEA"/>
                </a:solidFill>
                <a:latin typeface="Courier New" panose="02070309020205020404" pitchFamily="49" charset="0"/>
                <a:cs typeface="Courier New" panose="02070309020205020404" pitchFamily="49" charset="0"/>
              </a:rPr>
              <a:t>D1xD2x…xDn-1xDn</a:t>
            </a:r>
          </a:p>
          <a:p>
            <a:pPr eaLnBrk="1" hangingPunct="1">
              <a:spcBef>
                <a:spcPts val="400"/>
              </a:spcBef>
              <a:buClr>
                <a:srgbClr val="EEC85E"/>
              </a:buClr>
              <a:buSzPct val="70000"/>
            </a:pPr>
            <a:endParaRPr lang="en-US" altLang="en-US" dirty="0">
              <a:solidFill>
                <a:srgbClr val="EAEAEA"/>
              </a:solidFill>
              <a:latin typeface="+mn-lt"/>
            </a:endParaRPr>
          </a:p>
          <a:p>
            <a:pPr eaLnBrk="1" hangingPunct="1">
              <a:spcBef>
                <a:spcPts val="400"/>
              </a:spcBef>
              <a:buClr>
                <a:srgbClr val="EEC85E"/>
              </a:buClr>
              <a:buSzPct val="70000"/>
            </a:pPr>
            <a:r>
              <a:rPr lang="en-US" altLang="en-US" dirty="0">
                <a:solidFill>
                  <a:srgbClr val="EAEAEA"/>
                </a:solidFill>
                <a:latin typeface="+mn-lt"/>
              </a:rPr>
              <a:t>Tables vs. Relations</a:t>
            </a:r>
          </a:p>
          <a:p>
            <a:pPr eaLnBrk="1" hangingPunct="1">
              <a:spcBef>
                <a:spcPts val="400"/>
              </a:spcBef>
              <a:buClr>
                <a:srgbClr val="EEC85E"/>
              </a:buClr>
              <a:buSzPct val="70000"/>
            </a:pPr>
            <a:endParaRPr lang="en-US" altLang="en-US" dirty="0">
              <a:solidFill>
                <a:srgbClr val="EAEAEA"/>
              </a:solidFill>
              <a:latin typeface="+mn-lt"/>
            </a:endParaRPr>
          </a:p>
          <a:p>
            <a:pPr eaLnBrk="1" hangingPunct="1">
              <a:spcBef>
                <a:spcPts val="400"/>
              </a:spcBef>
              <a:buClr>
                <a:srgbClr val="EEC85E"/>
              </a:buClr>
              <a:buSzPct val="70000"/>
            </a:pPr>
            <a:r>
              <a:rPr lang="en-US" altLang="en-US" dirty="0">
                <a:solidFill>
                  <a:srgbClr val="EAEAEA"/>
                </a:solidFill>
                <a:latin typeface="+mn-lt"/>
              </a:rPr>
              <a:t>There exists a close relationship between this language and the terminology used in databases. </a:t>
            </a:r>
          </a:p>
          <a:p>
            <a:pPr eaLnBrk="1" hangingPunct="1">
              <a:spcBef>
                <a:spcPts val="400"/>
              </a:spcBef>
              <a:buClr>
                <a:srgbClr val="EEC85E"/>
              </a:buClr>
              <a:buSzPct val="70000"/>
            </a:pPr>
            <a:endParaRPr lang="en-US" altLang="en-US" dirty="0">
              <a:solidFill>
                <a:srgbClr val="EAEAEA"/>
              </a:solidFill>
              <a:latin typeface="+mn-lt"/>
            </a:endParaRPr>
          </a:p>
          <a:p>
            <a:pPr eaLnBrk="1" hangingPunct="1">
              <a:spcBef>
                <a:spcPts val="400"/>
              </a:spcBef>
              <a:buClr>
                <a:srgbClr val="EEC85E"/>
              </a:buClr>
              <a:buSzPct val="70000"/>
            </a:pPr>
            <a:r>
              <a:rPr lang="en-US" altLang="en-US" dirty="0">
                <a:solidFill>
                  <a:srgbClr val="EAEAEA"/>
                </a:solidFill>
                <a:latin typeface="+mn-lt"/>
              </a:rPr>
              <a:t>Relation -&gt; table</a:t>
            </a:r>
          </a:p>
          <a:p>
            <a:pPr eaLnBrk="1" hangingPunct="1">
              <a:spcBef>
                <a:spcPts val="400"/>
              </a:spcBef>
              <a:buClr>
                <a:srgbClr val="EEC85E"/>
              </a:buClr>
              <a:buSzPct val="70000"/>
            </a:pPr>
            <a:r>
              <a:rPr lang="en-US" altLang="en-US" dirty="0">
                <a:solidFill>
                  <a:srgbClr val="EAEAEA"/>
                </a:solidFill>
                <a:latin typeface="+mn-lt"/>
              </a:rPr>
              <a:t>tuple -&gt; row</a:t>
            </a:r>
          </a:p>
          <a:p>
            <a:pPr eaLnBrk="1" hangingPunct="1">
              <a:spcBef>
                <a:spcPts val="400"/>
              </a:spcBef>
              <a:buClr>
                <a:srgbClr val="EEC85E"/>
              </a:buClr>
              <a:buSzPct val="70000"/>
            </a:pPr>
            <a:endParaRPr lang="en-US" altLang="en-US" dirty="0">
              <a:solidFill>
                <a:srgbClr val="EAEAEA"/>
              </a:solidFill>
              <a:latin typeface="+mn-lt"/>
            </a:endParaRPr>
          </a:p>
          <a:p>
            <a:pPr eaLnBrk="1" hangingPunct="1">
              <a:spcBef>
                <a:spcPts val="400"/>
              </a:spcBef>
              <a:buClr>
                <a:srgbClr val="EEC85E"/>
              </a:buClr>
              <a:buSzPct val="70000"/>
            </a:pPr>
            <a:r>
              <a:rPr lang="en-US" altLang="en-US" dirty="0">
                <a:solidFill>
                  <a:srgbClr val="EAEAEA"/>
                </a:solidFill>
                <a:latin typeface="+mn-lt"/>
              </a:rPr>
              <a:t>Websites table has 6 tuples each with 4 attributes.</a:t>
            </a:r>
          </a:p>
        </p:txBody>
      </p:sp>
      <p:sp>
        <p:nvSpPr>
          <p:cNvPr id="3078" name="Text Box 46">
            <a:extLst>
              <a:ext uri="{FF2B5EF4-FFF2-40B4-BE49-F238E27FC236}">
                <a16:creationId xmlns:a16="http://schemas.microsoft.com/office/drawing/2014/main" id="{EF96E4D9-B7C1-7C0E-5525-26A7B5F7CA7F}"/>
              </a:ext>
            </a:extLst>
          </p:cNvPr>
          <p:cNvSpPr txBox="1">
            <a:spLocks noChangeArrowheads="1"/>
          </p:cNvSpPr>
          <p:nvPr/>
        </p:nvSpPr>
        <p:spPr bwMode="auto">
          <a:xfrm>
            <a:off x="8839200" y="2514601"/>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Verdana" panose="020B0604030504040204" pitchFamily="34" charset="0"/>
                <a:cs typeface="Arial" panose="020B0604020202020204" pitchFamily="34" charset="0"/>
              </a:defRPr>
            </a:lvl1pPr>
            <a:lvl2pPr marL="742950" indent="-285750" eaLnBrk="0" hangingPunct="0">
              <a:defRPr>
                <a:solidFill>
                  <a:schemeClr val="bg1"/>
                </a:solidFill>
                <a:latin typeface="Verdana" panose="020B0604030504040204" pitchFamily="34" charset="0"/>
                <a:cs typeface="Arial" panose="020B0604020202020204" pitchFamily="34" charset="0"/>
              </a:defRPr>
            </a:lvl2pPr>
            <a:lvl3pPr marL="1143000" indent="-228600" eaLnBrk="0" hangingPunct="0">
              <a:defRPr>
                <a:solidFill>
                  <a:schemeClr val="bg1"/>
                </a:solidFill>
                <a:latin typeface="Verdana" panose="020B0604030504040204" pitchFamily="34" charset="0"/>
                <a:cs typeface="Arial" panose="020B0604020202020204" pitchFamily="34" charset="0"/>
              </a:defRPr>
            </a:lvl3pPr>
            <a:lvl4pPr marL="1600200" indent="-228600" eaLnBrk="0" hangingPunct="0">
              <a:defRPr>
                <a:solidFill>
                  <a:schemeClr val="bg1"/>
                </a:solidFill>
                <a:latin typeface="Verdana" panose="020B0604030504040204" pitchFamily="34" charset="0"/>
                <a:cs typeface="Arial" panose="020B0604020202020204" pitchFamily="34" charset="0"/>
              </a:defRPr>
            </a:lvl4pPr>
            <a:lvl5pPr marL="2057400" indent="-228600" eaLnBrk="0" hangingPunct="0">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Domains</a:t>
            </a:r>
            <a:endParaRPr lang="en-US" sz="2400" dirty="0">
              <a:solidFill>
                <a:srgbClr val="FFC000"/>
              </a:solidFill>
              <a:latin typeface="Arial" panose="020B0604020202020204" pitchFamily="34" charset="0"/>
              <a:cs typeface="Arial" panose="020B0604020202020204" pitchFamily="34" charset="0"/>
            </a:endParaRPr>
          </a:p>
        </p:txBody>
      </p:sp>
      <p:graphicFrame>
        <p:nvGraphicFramePr>
          <p:cNvPr id="47" name="Table 46">
            <a:extLst>
              <a:ext uri="{FF2B5EF4-FFF2-40B4-BE49-F238E27FC236}">
                <a16:creationId xmlns:a16="http://schemas.microsoft.com/office/drawing/2014/main" id="{D1D36ADA-9E26-FF89-16F5-61C3F3E7D6E9}"/>
              </a:ext>
            </a:extLst>
          </p:cNvPr>
          <p:cNvGraphicFramePr>
            <a:graphicFrameLocks noGrp="1"/>
          </p:cNvGraphicFramePr>
          <p:nvPr>
            <p:extLst>
              <p:ext uri="{D42A27DB-BD31-4B8C-83A1-F6EECF244321}">
                <p14:modId xmlns:p14="http://schemas.microsoft.com/office/powerpoint/2010/main" val="3654772881"/>
              </p:ext>
            </p:extLst>
          </p:nvPr>
        </p:nvGraphicFramePr>
        <p:xfrm>
          <a:off x="0" y="4005440"/>
          <a:ext cx="7721030" cy="2966720"/>
        </p:xfrm>
        <a:graphic>
          <a:graphicData uri="http://schemas.openxmlformats.org/drawingml/2006/table">
            <a:tbl>
              <a:tblPr firstRow="1" bandRow="1">
                <a:tableStyleId>{93296810-A885-4BE3-A3E7-6D5BEEA58F35}</a:tableStyleId>
              </a:tblPr>
              <a:tblGrid>
                <a:gridCol w="2973388">
                  <a:extLst>
                    <a:ext uri="{9D8B030D-6E8A-4147-A177-3AD203B41FA5}">
                      <a16:colId xmlns:a16="http://schemas.microsoft.com/office/drawing/2014/main" val="3686988871"/>
                    </a:ext>
                  </a:extLst>
                </a:gridCol>
                <a:gridCol w="2152968">
                  <a:extLst>
                    <a:ext uri="{9D8B030D-6E8A-4147-A177-3AD203B41FA5}">
                      <a16:colId xmlns:a16="http://schemas.microsoft.com/office/drawing/2014/main" val="3174458492"/>
                    </a:ext>
                  </a:extLst>
                </a:gridCol>
                <a:gridCol w="1133793">
                  <a:extLst>
                    <a:ext uri="{9D8B030D-6E8A-4147-A177-3AD203B41FA5}">
                      <a16:colId xmlns:a16="http://schemas.microsoft.com/office/drawing/2014/main" val="3711171146"/>
                    </a:ext>
                  </a:extLst>
                </a:gridCol>
                <a:gridCol w="1460881">
                  <a:extLst>
                    <a:ext uri="{9D8B030D-6E8A-4147-A177-3AD203B41FA5}">
                      <a16:colId xmlns:a16="http://schemas.microsoft.com/office/drawing/2014/main" val="2691830459"/>
                    </a:ext>
                  </a:extLst>
                </a:gridCol>
              </a:tblGrid>
              <a:tr h="370840">
                <a:tc gridSpan="4">
                  <a:txBody>
                    <a:bodyPr/>
                    <a:lstStyle/>
                    <a:p>
                      <a:pPr algn="ctr"/>
                      <a:r>
                        <a:rPr lang="en-US" dirty="0"/>
                        <a:t>Websites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495528640"/>
                  </a:ext>
                </a:extLst>
              </a:tr>
              <a:tr h="370840">
                <a:tc>
                  <a:txBody>
                    <a:bodyPr/>
                    <a:lstStyle/>
                    <a:p>
                      <a:r>
                        <a:rPr lang="en-US" b="1" dirty="0"/>
                        <a:t>website</a:t>
                      </a:r>
                    </a:p>
                  </a:txBody>
                  <a:tcPr/>
                </a:tc>
                <a:tc>
                  <a:txBody>
                    <a:bodyPr/>
                    <a:lstStyle/>
                    <a:p>
                      <a:r>
                        <a:rPr lang="en-US" b="1" dirty="0"/>
                        <a:t>organization</a:t>
                      </a:r>
                    </a:p>
                  </a:txBody>
                  <a:tcPr/>
                </a:tc>
                <a:tc>
                  <a:txBody>
                    <a:bodyPr/>
                    <a:lstStyle/>
                    <a:p>
                      <a:r>
                        <a:rPr lang="en-US" b="1" dirty="0"/>
                        <a:t>first-year</a:t>
                      </a:r>
                    </a:p>
                  </a:txBody>
                  <a:tcPr/>
                </a:tc>
                <a:tc>
                  <a:txBody>
                    <a:bodyPr/>
                    <a:lstStyle/>
                    <a:p>
                      <a:r>
                        <a:rPr lang="en-US" b="1" dirty="0"/>
                        <a:t>category</a:t>
                      </a:r>
                    </a:p>
                  </a:txBody>
                  <a:tcPr/>
                </a:tc>
                <a:extLst>
                  <a:ext uri="{0D108BD9-81ED-4DB2-BD59-A6C34878D82A}">
                    <a16:rowId xmlns:a16="http://schemas.microsoft.com/office/drawing/2014/main" val="1423851555"/>
                  </a:ext>
                </a:extLst>
              </a:tr>
              <a:tr h="370840">
                <a:tc>
                  <a:txBody>
                    <a:bodyPr/>
                    <a:lstStyle/>
                    <a:p>
                      <a:r>
                        <a:rPr lang="en-US" dirty="0"/>
                        <a:t>www.zojjed.com</a:t>
                      </a:r>
                    </a:p>
                  </a:txBody>
                  <a:tcPr/>
                </a:tc>
                <a:tc>
                  <a:txBody>
                    <a:bodyPr/>
                    <a:lstStyle/>
                    <a:p>
                      <a:r>
                        <a:rPr lang="en-US" dirty="0"/>
                        <a:t>Walking Promotions</a:t>
                      </a:r>
                    </a:p>
                  </a:txBody>
                  <a:tcPr/>
                </a:tc>
                <a:tc>
                  <a:txBody>
                    <a:bodyPr/>
                    <a:lstStyle/>
                    <a:p>
                      <a:r>
                        <a:rPr lang="en-US" dirty="0"/>
                        <a:t>2006</a:t>
                      </a:r>
                    </a:p>
                  </a:txBody>
                  <a:tcPr/>
                </a:tc>
                <a:tc>
                  <a:txBody>
                    <a:bodyPr/>
                    <a:lstStyle/>
                    <a:p>
                      <a:r>
                        <a:rPr lang="en-US" dirty="0"/>
                        <a:t>Fiction</a:t>
                      </a:r>
                    </a:p>
                  </a:txBody>
                  <a:tcPr/>
                </a:tc>
                <a:extLst>
                  <a:ext uri="{0D108BD9-81ED-4DB2-BD59-A6C34878D82A}">
                    <a16:rowId xmlns:a16="http://schemas.microsoft.com/office/drawing/2014/main" val="3713922756"/>
                  </a:ext>
                </a:extLst>
              </a:tr>
              <a:tr h="370840">
                <a:tc>
                  <a:txBody>
                    <a:bodyPr/>
                    <a:lstStyle/>
                    <a:p>
                      <a:r>
                        <a:rPr lang="en-US" dirty="0"/>
                        <a:t>www.racewalk.com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Walking Promotions</a:t>
                      </a:r>
                    </a:p>
                  </a:txBody>
                  <a:tcPr/>
                </a:tc>
                <a:tc>
                  <a:txBody>
                    <a:bodyPr/>
                    <a:lstStyle/>
                    <a:p>
                      <a:r>
                        <a:rPr lang="en-US" dirty="0"/>
                        <a:t>1995</a:t>
                      </a:r>
                    </a:p>
                  </a:txBody>
                  <a:tcPr/>
                </a:tc>
                <a:tc>
                  <a:txBody>
                    <a:bodyPr/>
                    <a:lstStyle/>
                    <a:p>
                      <a:r>
                        <a:rPr lang="en-US" dirty="0"/>
                        <a:t>Health</a:t>
                      </a:r>
                    </a:p>
                  </a:txBody>
                  <a:tcPr/>
                </a:tc>
                <a:extLst>
                  <a:ext uri="{0D108BD9-81ED-4DB2-BD59-A6C34878D82A}">
                    <a16:rowId xmlns:a16="http://schemas.microsoft.com/office/drawing/2014/main" val="594578732"/>
                  </a:ext>
                </a:extLst>
              </a:tr>
              <a:tr h="370840">
                <a:tc>
                  <a:txBody>
                    <a:bodyPr/>
                    <a:lstStyle/>
                    <a:p>
                      <a:r>
                        <a:rPr lang="en-US" dirty="0"/>
                        <a:t>www.greattreks.com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Walking Promotions</a:t>
                      </a:r>
                    </a:p>
                  </a:txBody>
                  <a:tcPr/>
                </a:tc>
                <a:tc>
                  <a:txBody>
                    <a:bodyPr/>
                    <a:lstStyle/>
                    <a:p>
                      <a:r>
                        <a:rPr lang="en-US" dirty="0"/>
                        <a:t>2006</a:t>
                      </a:r>
                    </a:p>
                  </a:txBody>
                  <a:tcPr/>
                </a:tc>
                <a:tc>
                  <a:txBody>
                    <a:bodyPr/>
                    <a:lstStyle/>
                    <a:p>
                      <a:r>
                        <a:rPr lang="en-US" dirty="0"/>
                        <a:t>Travel</a:t>
                      </a:r>
                    </a:p>
                  </a:txBody>
                  <a:tcPr/>
                </a:tc>
                <a:extLst>
                  <a:ext uri="{0D108BD9-81ED-4DB2-BD59-A6C34878D82A}">
                    <a16:rowId xmlns:a16="http://schemas.microsoft.com/office/drawing/2014/main" val="3336783192"/>
                  </a:ext>
                </a:extLst>
              </a:tr>
              <a:tr h="370840">
                <a:tc>
                  <a:txBody>
                    <a:bodyPr/>
                    <a:lstStyle/>
                    <a:p>
                      <a:r>
                        <a:rPr lang="en-US" dirty="0"/>
                        <a:t>www.twofeetgallery.com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Walking Promotions</a:t>
                      </a:r>
                    </a:p>
                  </a:txBody>
                  <a:tcPr/>
                </a:tc>
                <a:tc>
                  <a:txBody>
                    <a:bodyPr/>
                    <a:lstStyle/>
                    <a:p>
                      <a:r>
                        <a:rPr lang="en-US" dirty="0"/>
                        <a:t>2004</a:t>
                      </a:r>
                    </a:p>
                  </a:txBody>
                  <a:tcPr/>
                </a:tc>
                <a:tc>
                  <a:txBody>
                    <a:bodyPr/>
                    <a:lstStyle/>
                    <a:p>
                      <a:r>
                        <a:rPr lang="en-US" dirty="0"/>
                        <a:t>Photographs</a:t>
                      </a:r>
                    </a:p>
                  </a:txBody>
                  <a:tcPr/>
                </a:tc>
                <a:extLst>
                  <a:ext uri="{0D108BD9-81ED-4DB2-BD59-A6C34878D82A}">
                    <a16:rowId xmlns:a16="http://schemas.microsoft.com/office/drawing/2014/main" val="1760932954"/>
                  </a:ext>
                </a:extLst>
              </a:tr>
              <a:tr h="370840">
                <a:tc>
                  <a:txBody>
                    <a:bodyPr/>
                    <a:lstStyle/>
                    <a:p>
                      <a:r>
                        <a:rPr lang="en-US" dirty="0"/>
                        <a:t>www.walkinghealthy.com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Walking Promotions</a:t>
                      </a:r>
                    </a:p>
                  </a:txBody>
                  <a:tcPr/>
                </a:tc>
                <a:tc>
                  <a:txBody>
                    <a:bodyPr/>
                    <a:lstStyle/>
                    <a:p>
                      <a:r>
                        <a:rPr lang="en-US" dirty="0"/>
                        <a:t>2002</a:t>
                      </a:r>
                    </a:p>
                  </a:txBody>
                  <a:tcPr/>
                </a:tc>
                <a:tc>
                  <a:txBody>
                    <a:bodyPr/>
                    <a:lstStyle/>
                    <a:p>
                      <a:r>
                        <a:rPr lang="en-US" dirty="0"/>
                        <a:t>Health</a:t>
                      </a:r>
                    </a:p>
                  </a:txBody>
                  <a:tcPr/>
                </a:tc>
                <a:extLst>
                  <a:ext uri="{0D108BD9-81ED-4DB2-BD59-A6C34878D82A}">
                    <a16:rowId xmlns:a16="http://schemas.microsoft.com/office/drawing/2014/main" val="4188679213"/>
                  </a:ext>
                </a:extLst>
              </a:tr>
              <a:tr h="370840">
                <a:tc>
                  <a:txBody>
                    <a:bodyPr/>
                    <a:lstStyle/>
                    <a:p>
                      <a:r>
                        <a:rPr lang="en-US" dirty="0"/>
                        <a:t>www.cs.drexel.edu/~jsalvage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Walking Promotions</a:t>
                      </a:r>
                    </a:p>
                  </a:txBody>
                  <a:tcPr/>
                </a:tc>
                <a:tc>
                  <a:txBody>
                    <a:bodyPr/>
                    <a:lstStyle/>
                    <a:p>
                      <a:r>
                        <a:rPr lang="en-US" dirty="0"/>
                        <a:t>2005</a:t>
                      </a:r>
                    </a:p>
                  </a:txBody>
                  <a:tcPr/>
                </a:tc>
                <a:tc>
                  <a:txBody>
                    <a:bodyPr/>
                    <a:lstStyle/>
                    <a:p>
                      <a:r>
                        <a:rPr lang="en-US" dirty="0"/>
                        <a:t>Education</a:t>
                      </a:r>
                    </a:p>
                  </a:txBody>
                  <a:tcPr/>
                </a:tc>
                <a:extLst>
                  <a:ext uri="{0D108BD9-81ED-4DB2-BD59-A6C34878D82A}">
                    <a16:rowId xmlns:a16="http://schemas.microsoft.com/office/drawing/2014/main" val="687329657"/>
                  </a:ext>
                </a:extLst>
              </a:tr>
            </a:tbl>
          </a:graphicData>
        </a:graphic>
      </p:graphicFrame>
    </p:spTree>
    <p:extLst>
      <p:ext uri="{BB962C8B-B14F-4D97-AF65-F5344CB8AC3E}">
        <p14:creationId xmlns:p14="http://schemas.microsoft.com/office/powerpoint/2010/main" val="192226009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500"/>
                                        <p:tgtEl>
                                          <p:spTgt spid="3075"/>
                                        </p:tgtEl>
                                      </p:cBhvr>
                                    </p:animEffect>
                                  </p:childTnLst>
                                </p:cTn>
                              </p:par>
                              <p:par>
                                <p:cTn id="8" presetID="10"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Set Difference Operation (Minus)‏</a:t>
            </a:r>
          </a:p>
        </p:txBody>
      </p:sp>
      <p:sp>
        <p:nvSpPr>
          <p:cNvPr id="3" name="Text Box 2">
            <a:extLst>
              <a:ext uri="{FF2B5EF4-FFF2-40B4-BE49-F238E27FC236}">
                <a16:creationId xmlns:a16="http://schemas.microsoft.com/office/drawing/2014/main" id="{5672BAC5-C01F-1F96-FBD1-28243AD17226}"/>
              </a:ext>
            </a:extLst>
          </p:cNvPr>
          <p:cNvSpPr txBox="1">
            <a:spLocks noChangeArrowheads="1"/>
          </p:cNvSpPr>
          <p:nvPr/>
        </p:nvSpPr>
        <p:spPr bwMode="auto">
          <a:xfrm>
            <a:off x="0" y="533402"/>
            <a:ext cx="10668000" cy="2198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400"/>
              </a:spcBef>
              <a:buClr>
                <a:srgbClr val="EEC85E"/>
              </a:buClr>
              <a:buSzPct val="70000"/>
            </a:pPr>
            <a:r>
              <a:rPr lang="en-US" altLang="en-US" dirty="0">
                <a:solidFill>
                  <a:srgbClr val="EAEAEA"/>
                </a:solidFill>
                <a:latin typeface="+mn-lt"/>
              </a:rPr>
              <a:t>binary</a:t>
            </a:r>
          </a:p>
          <a:p>
            <a:pPr eaLnBrk="1" hangingPunct="1">
              <a:spcBef>
                <a:spcPts val="400"/>
              </a:spcBef>
              <a:buClr>
                <a:srgbClr val="EEC85E"/>
              </a:buClr>
              <a:buSzPct val="70000"/>
            </a:pPr>
            <a:r>
              <a:rPr lang="en-US" altLang="en-US" dirty="0">
                <a:solidFill>
                  <a:srgbClr val="EAEAEA"/>
                </a:solidFill>
                <a:latin typeface="+mn-lt"/>
              </a:rPr>
              <a:t>-, denotes set difference</a:t>
            </a:r>
          </a:p>
          <a:p>
            <a:pPr eaLnBrk="1" hangingPunct="1">
              <a:spcBef>
                <a:spcPts val="400"/>
              </a:spcBef>
              <a:buClr>
                <a:srgbClr val="EEC85E"/>
              </a:buClr>
              <a:buSzPct val="70000"/>
            </a:pPr>
            <a:r>
              <a:rPr lang="en-US" altLang="en-US" dirty="0">
                <a:solidFill>
                  <a:srgbClr val="EAEAEA"/>
                </a:solidFill>
                <a:latin typeface="+mn-lt"/>
              </a:rPr>
              <a:t>Relation 1 - Relation 2 = Result Set</a:t>
            </a:r>
          </a:p>
          <a:p>
            <a:pPr eaLnBrk="1" hangingPunct="1">
              <a:spcBef>
                <a:spcPts val="400"/>
              </a:spcBef>
              <a:buClr>
                <a:srgbClr val="EEC85E"/>
              </a:buClr>
              <a:buSzPct val="70000"/>
            </a:pPr>
            <a:endParaRPr lang="en-US" altLang="en-US" dirty="0">
              <a:solidFill>
                <a:srgbClr val="EAEAEA"/>
              </a:solidFill>
              <a:latin typeface="+mn-lt"/>
            </a:endParaRPr>
          </a:p>
          <a:p>
            <a:pPr eaLnBrk="1" hangingPunct="1">
              <a:spcBef>
                <a:spcPts val="400"/>
              </a:spcBef>
              <a:buClr>
                <a:srgbClr val="EEC85E"/>
              </a:buClr>
              <a:buSzPct val="70000"/>
            </a:pPr>
            <a:r>
              <a:rPr lang="en-US" altLang="en-US" dirty="0">
                <a:solidFill>
                  <a:srgbClr val="EAEAEA"/>
                </a:solidFill>
                <a:latin typeface="+mn-lt"/>
              </a:rPr>
              <a:t>Finds tuples in one set but not in another</a:t>
            </a:r>
          </a:p>
          <a:p>
            <a:pPr eaLnBrk="1" hangingPunct="1">
              <a:spcBef>
                <a:spcPts val="400"/>
              </a:spcBef>
              <a:buClr>
                <a:srgbClr val="EEC85E"/>
              </a:buClr>
              <a:buSzPct val="70000"/>
            </a:pPr>
            <a:r>
              <a:rPr lang="en-US" altLang="en-US" dirty="0">
                <a:solidFill>
                  <a:srgbClr val="EAEAEA"/>
                </a:solidFill>
                <a:latin typeface="+mn-lt"/>
              </a:rPr>
              <a:t>r – s, produces a set containing those tuples in r but not in s, </a:t>
            </a:r>
            <a:r>
              <a:rPr lang="en-US" altLang="en-US" b="1" dirty="0">
                <a:solidFill>
                  <a:srgbClr val="EAEAEA"/>
                </a:solidFill>
                <a:latin typeface="+mn-lt"/>
              </a:rPr>
              <a:t>operand order is significant</a:t>
            </a:r>
            <a:r>
              <a:rPr lang="en-US" altLang="en-US" dirty="0">
                <a:solidFill>
                  <a:srgbClr val="EAEAEA"/>
                </a:solidFill>
                <a:latin typeface="+mn-lt"/>
              </a:rPr>
              <a:t>.</a:t>
            </a:r>
          </a:p>
        </p:txBody>
      </p:sp>
    </p:spTree>
    <p:extLst>
      <p:ext uri="{BB962C8B-B14F-4D97-AF65-F5344CB8AC3E}">
        <p14:creationId xmlns:p14="http://schemas.microsoft.com/office/powerpoint/2010/main" val="40168786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Set Difference Operation (Minus)‏</a:t>
            </a:r>
          </a:p>
        </p:txBody>
      </p:sp>
      <p:sp>
        <p:nvSpPr>
          <p:cNvPr id="3" name="Text Box 2">
            <a:extLst>
              <a:ext uri="{FF2B5EF4-FFF2-40B4-BE49-F238E27FC236}">
                <a16:creationId xmlns:a16="http://schemas.microsoft.com/office/drawing/2014/main" id="{5672BAC5-C01F-1F96-FBD1-28243AD17226}"/>
              </a:ext>
            </a:extLst>
          </p:cNvPr>
          <p:cNvSpPr txBox="1">
            <a:spLocks noChangeArrowheads="1"/>
          </p:cNvSpPr>
          <p:nvPr/>
        </p:nvSpPr>
        <p:spPr bwMode="auto">
          <a:xfrm>
            <a:off x="0" y="533403"/>
            <a:ext cx="12187236"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lnSpc>
                <a:spcPct val="80000"/>
              </a:lnSpc>
              <a:spcBef>
                <a:spcPts val="450"/>
              </a:spcBef>
              <a:buClr>
                <a:srgbClr val="EEC85E"/>
              </a:buClr>
              <a:buSzPct val="70000"/>
            </a:pPr>
            <a:r>
              <a:rPr lang="en-US" altLang="en-US" dirty="0">
                <a:solidFill>
                  <a:srgbClr val="EAEAEA"/>
                </a:solidFill>
                <a:latin typeface="+mn-lt"/>
              </a:rPr>
              <a:t>Produce a list of websites who have a hit count &gt; 1000 and </a:t>
            </a:r>
            <a:r>
              <a:rPr lang="en-US" altLang="en-US" b="1" dirty="0">
                <a:solidFill>
                  <a:srgbClr val="EAEAEA"/>
                </a:solidFill>
                <a:latin typeface="+mn-lt"/>
              </a:rPr>
              <a:t>do not have</a:t>
            </a:r>
            <a:r>
              <a:rPr lang="en-US" altLang="en-US" dirty="0">
                <a:solidFill>
                  <a:srgbClr val="EAEAEA"/>
                </a:solidFill>
                <a:latin typeface="+mn-lt"/>
              </a:rPr>
              <a:t> a customer.</a:t>
            </a:r>
          </a:p>
        </p:txBody>
      </p:sp>
      <p:sp>
        <p:nvSpPr>
          <p:cNvPr id="4" name="Rectangle 15">
            <a:extLst>
              <a:ext uri="{FF2B5EF4-FFF2-40B4-BE49-F238E27FC236}">
                <a16:creationId xmlns:a16="http://schemas.microsoft.com/office/drawing/2014/main" id="{AFF268CD-F1B7-7B09-8522-6AA6E9F9B7FD}"/>
              </a:ext>
            </a:extLst>
          </p:cNvPr>
          <p:cNvSpPr>
            <a:spLocks noChangeArrowheads="1"/>
          </p:cNvSpPr>
          <p:nvPr/>
        </p:nvSpPr>
        <p:spPr bwMode="auto">
          <a:xfrm>
            <a:off x="0" y="3688400"/>
            <a:ext cx="121920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400"/>
              </a:spcBef>
              <a:buClr>
                <a:srgbClr val="EEC85E"/>
              </a:buClr>
              <a:buSzPct val="70000"/>
            </a:pPr>
            <a:r>
              <a:rPr lang="en-US" altLang="en-US" dirty="0">
                <a:solidFill>
                  <a:srgbClr val="EAEAEA"/>
                </a:solidFill>
                <a:latin typeface="+mn-lt"/>
              </a:rPr>
              <a:t>Then we need the names of the websites that have a hit count greater than 1000:</a:t>
            </a:r>
          </a:p>
        </p:txBody>
      </p:sp>
      <p:graphicFrame>
        <p:nvGraphicFramePr>
          <p:cNvPr id="28" name="Table 27">
            <a:extLst>
              <a:ext uri="{FF2B5EF4-FFF2-40B4-BE49-F238E27FC236}">
                <a16:creationId xmlns:a16="http://schemas.microsoft.com/office/drawing/2014/main" id="{23A0A82E-41FF-727F-F1CD-40C765943A5C}"/>
              </a:ext>
            </a:extLst>
          </p:cNvPr>
          <p:cNvGraphicFramePr>
            <a:graphicFrameLocks noGrp="1"/>
          </p:cNvGraphicFramePr>
          <p:nvPr>
            <p:extLst>
              <p:ext uri="{D42A27DB-BD31-4B8C-83A1-F6EECF244321}">
                <p14:modId xmlns:p14="http://schemas.microsoft.com/office/powerpoint/2010/main" val="3585379346"/>
              </p:ext>
            </p:extLst>
          </p:nvPr>
        </p:nvGraphicFramePr>
        <p:xfrm>
          <a:off x="0" y="1558811"/>
          <a:ext cx="2973388" cy="1854200"/>
        </p:xfrm>
        <a:graphic>
          <a:graphicData uri="http://schemas.openxmlformats.org/drawingml/2006/table">
            <a:tbl>
              <a:tblPr firstRow="1" bandRow="1">
                <a:tableStyleId>{93296810-A885-4BE3-A3E7-6D5BEEA58F35}</a:tableStyleId>
              </a:tblPr>
              <a:tblGrid>
                <a:gridCol w="2973388">
                  <a:extLst>
                    <a:ext uri="{9D8B030D-6E8A-4147-A177-3AD203B41FA5}">
                      <a16:colId xmlns:a16="http://schemas.microsoft.com/office/drawing/2014/main" val="368698887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800" dirty="0">
                          <a:solidFill>
                            <a:schemeClr val="tx1"/>
                          </a:solidFill>
                          <a:latin typeface="Courier New" panose="02070309020205020404" pitchFamily="49" charset="0"/>
                          <a:cs typeface="Courier New" panose="02070309020205020404" pitchFamily="49" charset="0"/>
                        </a:rPr>
                        <a:t>website(Customers)</a:t>
                      </a:r>
                      <a:endParaRPr lang="en-US" altLang="en-US" sz="1800" dirty="0">
                        <a:solidFill>
                          <a:srgbClr val="EAEAEA"/>
                        </a:solidFill>
                        <a:latin typeface="+mn-lt"/>
                      </a:endParaRPr>
                    </a:p>
                  </a:txBody>
                  <a:tcPr/>
                </a:tc>
                <a:extLst>
                  <a:ext uri="{0D108BD9-81ED-4DB2-BD59-A6C34878D82A}">
                    <a16:rowId xmlns:a16="http://schemas.microsoft.com/office/drawing/2014/main" val="61790228"/>
                  </a:ext>
                </a:extLst>
              </a:tr>
              <a:tr h="370840">
                <a:tc>
                  <a:txBody>
                    <a:bodyPr/>
                    <a:lstStyle/>
                    <a:p>
                      <a:r>
                        <a:rPr lang="en-US" b="1" dirty="0"/>
                        <a:t>website</a:t>
                      </a:r>
                    </a:p>
                  </a:txBody>
                  <a:tcPr/>
                </a:tc>
                <a:extLst>
                  <a:ext uri="{0D108BD9-81ED-4DB2-BD59-A6C34878D82A}">
                    <a16:rowId xmlns:a16="http://schemas.microsoft.com/office/drawing/2014/main" val="1423851555"/>
                  </a:ext>
                </a:extLst>
              </a:tr>
              <a:tr h="370840">
                <a:tc>
                  <a:txBody>
                    <a:bodyPr/>
                    <a:lstStyle/>
                    <a:p>
                      <a:r>
                        <a:rPr lang="en-US" dirty="0"/>
                        <a:t>www.cs.drexel.edu/~jsalvage</a:t>
                      </a:r>
                    </a:p>
                  </a:txBody>
                  <a:tcPr/>
                </a:tc>
                <a:extLst>
                  <a:ext uri="{0D108BD9-81ED-4DB2-BD59-A6C34878D82A}">
                    <a16:rowId xmlns:a16="http://schemas.microsoft.com/office/drawing/2014/main" val="3336783192"/>
                  </a:ext>
                </a:extLst>
              </a:tr>
              <a:tr h="370840">
                <a:tc>
                  <a:txBody>
                    <a:bodyPr/>
                    <a:lstStyle/>
                    <a:p>
                      <a:r>
                        <a:rPr lang="en-US" dirty="0"/>
                        <a:t>www.racewalk.com</a:t>
                      </a:r>
                    </a:p>
                  </a:txBody>
                  <a:tcPr/>
                </a:tc>
                <a:extLst>
                  <a:ext uri="{0D108BD9-81ED-4DB2-BD59-A6C34878D82A}">
                    <a16:rowId xmlns:a16="http://schemas.microsoft.com/office/drawing/2014/main" val="1760932954"/>
                  </a:ext>
                </a:extLst>
              </a:tr>
              <a:tr h="370840">
                <a:tc>
                  <a:txBody>
                    <a:bodyPr/>
                    <a:lstStyle/>
                    <a:p>
                      <a:r>
                        <a:rPr lang="en-US" dirty="0"/>
                        <a:t>www.zojjed.com</a:t>
                      </a:r>
                    </a:p>
                  </a:txBody>
                  <a:tcPr/>
                </a:tc>
                <a:extLst>
                  <a:ext uri="{0D108BD9-81ED-4DB2-BD59-A6C34878D82A}">
                    <a16:rowId xmlns:a16="http://schemas.microsoft.com/office/drawing/2014/main" val="4188679213"/>
                  </a:ext>
                </a:extLst>
              </a:tr>
            </a:tbl>
          </a:graphicData>
        </a:graphic>
      </p:graphicFrame>
      <p:graphicFrame>
        <p:nvGraphicFramePr>
          <p:cNvPr id="29" name="Table 28">
            <a:extLst>
              <a:ext uri="{FF2B5EF4-FFF2-40B4-BE49-F238E27FC236}">
                <a16:creationId xmlns:a16="http://schemas.microsoft.com/office/drawing/2014/main" id="{800D1A78-2221-7E2D-5ED5-25AE45086E32}"/>
              </a:ext>
            </a:extLst>
          </p:cNvPr>
          <p:cNvGraphicFramePr>
            <a:graphicFrameLocks noGrp="1"/>
          </p:cNvGraphicFramePr>
          <p:nvPr>
            <p:extLst>
              <p:ext uri="{D42A27DB-BD31-4B8C-83A1-F6EECF244321}">
                <p14:modId xmlns:p14="http://schemas.microsoft.com/office/powerpoint/2010/main" val="408304615"/>
              </p:ext>
            </p:extLst>
          </p:nvPr>
        </p:nvGraphicFramePr>
        <p:xfrm>
          <a:off x="0" y="4107503"/>
          <a:ext cx="5021084" cy="1627556"/>
        </p:xfrm>
        <a:graphic>
          <a:graphicData uri="http://schemas.openxmlformats.org/drawingml/2006/table">
            <a:tbl>
              <a:tblPr firstRow="1" bandRow="1">
                <a:tableStyleId>{93296810-A885-4BE3-A3E7-6D5BEEA58F35}</a:tableStyleId>
              </a:tblPr>
              <a:tblGrid>
                <a:gridCol w="5021084">
                  <a:extLst>
                    <a:ext uri="{9D8B030D-6E8A-4147-A177-3AD203B41FA5}">
                      <a16:colId xmlns:a16="http://schemas.microsoft.com/office/drawing/2014/main" val="2412348515"/>
                    </a:ext>
                  </a:extLst>
                </a:gridCol>
              </a:tblGrid>
              <a:tr h="5150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800" dirty="0">
                          <a:solidFill>
                            <a:schemeClr val="tx1"/>
                          </a:solidFill>
                          <a:latin typeface="Courier New" panose="02070309020205020404" pitchFamily="49" charset="0"/>
                          <a:cs typeface="Courier New" panose="02070309020205020404" pitchFamily="49" charset="0"/>
                        </a:rPr>
                        <a:t>website(</a:t>
                      </a:r>
                      <a:r>
                        <a:rPr 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800" baseline="-50000" dirty="0">
                          <a:solidFill>
                            <a:schemeClr val="tx1"/>
                          </a:solidFill>
                          <a:latin typeface="Courier New" panose="02070309020205020404" pitchFamily="49" charset="0"/>
                          <a:cs typeface="Courier New" panose="02070309020205020404" pitchFamily="49" charset="0"/>
                        </a:rPr>
                        <a:t>hit-count&gt;1000</a:t>
                      </a:r>
                      <a:r>
                        <a:rPr lang="en-US" altLang="en-US" sz="1800" dirty="0">
                          <a:solidFill>
                            <a:schemeClr val="tx1"/>
                          </a:solidFill>
                          <a:latin typeface="Courier New" panose="02070309020205020404" pitchFamily="49" charset="0"/>
                          <a:cs typeface="Courier New" panose="02070309020205020404" pitchFamily="49" charset="0"/>
                        </a:rPr>
                        <a:t>(Hit-counts)) </a:t>
                      </a:r>
                    </a:p>
                  </a:txBody>
                  <a:tcPr/>
                </a:tc>
                <a:extLst>
                  <a:ext uri="{0D108BD9-81ED-4DB2-BD59-A6C34878D82A}">
                    <a16:rowId xmlns:a16="http://schemas.microsoft.com/office/drawing/2014/main" val="2881373886"/>
                  </a:ext>
                </a:extLst>
              </a:tr>
              <a:tr h="370840">
                <a:tc>
                  <a:txBody>
                    <a:bodyPr/>
                    <a:lstStyle/>
                    <a:p>
                      <a:r>
                        <a:rPr lang="en-US" b="1" dirty="0"/>
                        <a:t>website</a:t>
                      </a:r>
                    </a:p>
                  </a:txBody>
                  <a:tcPr/>
                </a:tc>
                <a:extLst>
                  <a:ext uri="{0D108BD9-81ED-4DB2-BD59-A6C34878D82A}">
                    <a16:rowId xmlns:a16="http://schemas.microsoft.com/office/drawing/2014/main" val="722873630"/>
                  </a:ext>
                </a:extLst>
              </a:tr>
              <a:tr h="370840">
                <a:tc>
                  <a:txBody>
                    <a:bodyPr/>
                    <a:lstStyle/>
                    <a:p>
                      <a:r>
                        <a:rPr lang="en-US" dirty="0"/>
                        <a:t>www.racewalk.com</a:t>
                      </a:r>
                    </a:p>
                  </a:txBody>
                  <a:tcPr/>
                </a:tc>
                <a:extLst>
                  <a:ext uri="{0D108BD9-81ED-4DB2-BD59-A6C34878D82A}">
                    <a16:rowId xmlns:a16="http://schemas.microsoft.com/office/drawing/2014/main" val="1963630099"/>
                  </a:ext>
                </a:extLst>
              </a:tr>
              <a:tr h="370840">
                <a:tc>
                  <a:txBody>
                    <a:bodyPr/>
                    <a:lstStyle/>
                    <a:p>
                      <a:r>
                        <a:rPr lang="en-US" dirty="0"/>
                        <a:t>www.greattreks.com</a:t>
                      </a:r>
                    </a:p>
                  </a:txBody>
                  <a:tcPr/>
                </a:tc>
                <a:extLst>
                  <a:ext uri="{0D108BD9-81ED-4DB2-BD59-A6C34878D82A}">
                    <a16:rowId xmlns:a16="http://schemas.microsoft.com/office/drawing/2014/main" val="362464006"/>
                  </a:ext>
                </a:extLst>
              </a:tr>
            </a:tbl>
          </a:graphicData>
        </a:graphic>
      </p:graphicFrame>
      <p:sp>
        <p:nvSpPr>
          <p:cNvPr id="6" name="TextBox 5">
            <a:extLst>
              <a:ext uri="{FF2B5EF4-FFF2-40B4-BE49-F238E27FC236}">
                <a16:creationId xmlns:a16="http://schemas.microsoft.com/office/drawing/2014/main" id="{F3B8D669-CBA4-7B1A-2ABA-5B99F0B532FC}"/>
              </a:ext>
            </a:extLst>
          </p:cNvPr>
          <p:cNvSpPr txBox="1"/>
          <p:nvPr/>
        </p:nvSpPr>
        <p:spPr>
          <a:xfrm>
            <a:off x="0" y="1201264"/>
            <a:ext cx="6115050" cy="319446"/>
          </a:xfrm>
          <a:prstGeom prst="rect">
            <a:avLst/>
          </a:prstGeom>
          <a:noFill/>
        </p:spPr>
        <p:txBody>
          <a:bodyPr wrap="square">
            <a:spAutoFit/>
          </a:bodyPr>
          <a:lstStyle/>
          <a:p>
            <a:pPr eaLnBrk="1" hangingPunct="1">
              <a:lnSpc>
                <a:spcPct val="80000"/>
              </a:lnSpc>
              <a:spcBef>
                <a:spcPts val="450"/>
              </a:spcBef>
              <a:buClr>
                <a:srgbClr val="EEC85E"/>
              </a:buClr>
              <a:buSzPct val="70000"/>
            </a:pPr>
            <a:r>
              <a:rPr lang="en-US" altLang="en-US" sz="1800" dirty="0">
                <a:solidFill>
                  <a:srgbClr val="EAEAEA"/>
                </a:solidFill>
                <a:latin typeface="+mn-lt"/>
              </a:rPr>
              <a:t>We need the names of all websites that have customers</a:t>
            </a:r>
          </a:p>
        </p:txBody>
      </p:sp>
    </p:spTree>
    <p:extLst>
      <p:ext uri="{BB962C8B-B14F-4D97-AF65-F5344CB8AC3E}">
        <p14:creationId xmlns:p14="http://schemas.microsoft.com/office/powerpoint/2010/main" val="3344951641"/>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Set Difference Operation (Minus)‏</a:t>
            </a:r>
          </a:p>
        </p:txBody>
      </p:sp>
      <p:sp>
        <p:nvSpPr>
          <p:cNvPr id="4" name="Rectangle 15">
            <a:extLst>
              <a:ext uri="{FF2B5EF4-FFF2-40B4-BE49-F238E27FC236}">
                <a16:creationId xmlns:a16="http://schemas.microsoft.com/office/drawing/2014/main" id="{AFF268CD-F1B7-7B09-8522-6AA6E9F9B7FD}"/>
              </a:ext>
            </a:extLst>
          </p:cNvPr>
          <p:cNvSpPr>
            <a:spLocks noChangeArrowheads="1"/>
          </p:cNvSpPr>
          <p:nvPr/>
        </p:nvSpPr>
        <p:spPr bwMode="auto">
          <a:xfrm>
            <a:off x="8514767" y="5288280"/>
            <a:ext cx="358988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buFont typeface="Symbol" panose="05050102010706020507" pitchFamily="18" charset="2"/>
              <a:buNone/>
            </a:pPr>
            <a:endParaRPr lang="en-US" altLang="en-US" sz="1200" dirty="0">
              <a:solidFill>
                <a:srgbClr val="EAEAEA"/>
              </a:solidFill>
            </a:endParaRPr>
          </a:p>
        </p:txBody>
      </p:sp>
      <p:graphicFrame>
        <p:nvGraphicFramePr>
          <p:cNvPr id="28" name="Table 27">
            <a:extLst>
              <a:ext uri="{FF2B5EF4-FFF2-40B4-BE49-F238E27FC236}">
                <a16:creationId xmlns:a16="http://schemas.microsoft.com/office/drawing/2014/main" id="{23A0A82E-41FF-727F-F1CD-40C765943A5C}"/>
              </a:ext>
            </a:extLst>
          </p:cNvPr>
          <p:cNvGraphicFramePr>
            <a:graphicFrameLocks noGrp="1"/>
          </p:cNvGraphicFramePr>
          <p:nvPr>
            <p:extLst>
              <p:ext uri="{D42A27DB-BD31-4B8C-83A1-F6EECF244321}">
                <p14:modId xmlns:p14="http://schemas.microsoft.com/office/powerpoint/2010/main" val="2335480819"/>
              </p:ext>
            </p:extLst>
          </p:nvPr>
        </p:nvGraphicFramePr>
        <p:xfrm>
          <a:off x="4006751" y="5003800"/>
          <a:ext cx="2973388" cy="1854200"/>
        </p:xfrm>
        <a:graphic>
          <a:graphicData uri="http://schemas.openxmlformats.org/drawingml/2006/table">
            <a:tbl>
              <a:tblPr firstRow="1" bandRow="1">
                <a:tableStyleId>{93296810-A885-4BE3-A3E7-6D5BEEA58F35}</a:tableStyleId>
              </a:tblPr>
              <a:tblGrid>
                <a:gridCol w="2973388">
                  <a:extLst>
                    <a:ext uri="{9D8B030D-6E8A-4147-A177-3AD203B41FA5}">
                      <a16:colId xmlns:a16="http://schemas.microsoft.com/office/drawing/2014/main" val="368698887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600" dirty="0">
                          <a:solidFill>
                            <a:schemeClr val="tx1"/>
                          </a:solidFill>
                          <a:latin typeface="Courier New" panose="02070309020205020404" pitchFamily="49" charset="0"/>
                          <a:cs typeface="Courier New" panose="02070309020205020404" pitchFamily="49" charset="0"/>
                        </a:rPr>
                        <a:t>website(customers) </a:t>
                      </a:r>
                      <a:r>
                        <a:rPr lang="ar-SA" altLang="en-US" sz="1600" dirty="0">
                          <a:solidFill>
                            <a:srgbClr val="EAEAEA"/>
                          </a:solidFill>
                          <a:latin typeface="Courier New" panose="02070309020205020404" pitchFamily="49" charset="0"/>
                          <a:cs typeface="Courier New" panose="02070309020205020404" pitchFamily="49" charset="0"/>
                        </a:rPr>
                        <a:t>‏</a:t>
                      </a:r>
                      <a:endParaRPr lang="en-US" altLang="en-US" sz="1600" dirty="0">
                        <a:solidFill>
                          <a:srgbClr val="EAEAEA"/>
                        </a:solidFill>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840775401"/>
                  </a:ext>
                </a:extLst>
              </a:tr>
              <a:tr h="370840">
                <a:tc>
                  <a:txBody>
                    <a:bodyPr/>
                    <a:lstStyle/>
                    <a:p>
                      <a:r>
                        <a:rPr lang="en-US" b="1" dirty="0"/>
                        <a:t>website</a:t>
                      </a:r>
                    </a:p>
                  </a:txBody>
                  <a:tcPr/>
                </a:tc>
                <a:extLst>
                  <a:ext uri="{0D108BD9-81ED-4DB2-BD59-A6C34878D82A}">
                    <a16:rowId xmlns:a16="http://schemas.microsoft.com/office/drawing/2014/main" val="1423851555"/>
                  </a:ext>
                </a:extLst>
              </a:tr>
              <a:tr h="370840">
                <a:tc>
                  <a:txBody>
                    <a:bodyPr/>
                    <a:lstStyle/>
                    <a:p>
                      <a:r>
                        <a:rPr lang="en-US" dirty="0"/>
                        <a:t>www.cs.drexel.edu/~jsalvage</a:t>
                      </a:r>
                    </a:p>
                  </a:txBody>
                  <a:tcPr/>
                </a:tc>
                <a:extLst>
                  <a:ext uri="{0D108BD9-81ED-4DB2-BD59-A6C34878D82A}">
                    <a16:rowId xmlns:a16="http://schemas.microsoft.com/office/drawing/2014/main" val="3336783192"/>
                  </a:ext>
                </a:extLst>
              </a:tr>
              <a:tr h="370840">
                <a:tc>
                  <a:txBody>
                    <a:bodyPr/>
                    <a:lstStyle/>
                    <a:p>
                      <a:r>
                        <a:rPr lang="en-US" dirty="0"/>
                        <a:t>www.racewalk.com</a:t>
                      </a:r>
                    </a:p>
                  </a:txBody>
                  <a:tcPr/>
                </a:tc>
                <a:extLst>
                  <a:ext uri="{0D108BD9-81ED-4DB2-BD59-A6C34878D82A}">
                    <a16:rowId xmlns:a16="http://schemas.microsoft.com/office/drawing/2014/main" val="1760932954"/>
                  </a:ext>
                </a:extLst>
              </a:tr>
              <a:tr h="370840">
                <a:tc>
                  <a:txBody>
                    <a:bodyPr/>
                    <a:lstStyle/>
                    <a:p>
                      <a:r>
                        <a:rPr lang="en-US" dirty="0"/>
                        <a:t>www.zojjed.com</a:t>
                      </a:r>
                    </a:p>
                  </a:txBody>
                  <a:tcPr/>
                </a:tc>
                <a:extLst>
                  <a:ext uri="{0D108BD9-81ED-4DB2-BD59-A6C34878D82A}">
                    <a16:rowId xmlns:a16="http://schemas.microsoft.com/office/drawing/2014/main" val="4188679213"/>
                  </a:ext>
                </a:extLst>
              </a:tr>
            </a:tbl>
          </a:graphicData>
        </a:graphic>
      </p:graphicFrame>
      <p:graphicFrame>
        <p:nvGraphicFramePr>
          <p:cNvPr id="29" name="Table 28">
            <a:extLst>
              <a:ext uri="{FF2B5EF4-FFF2-40B4-BE49-F238E27FC236}">
                <a16:creationId xmlns:a16="http://schemas.microsoft.com/office/drawing/2014/main" id="{800D1A78-2221-7E2D-5ED5-25AE45086E32}"/>
              </a:ext>
            </a:extLst>
          </p:cNvPr>
          <p:cNvGraphicFramePr>
            <a:graphicFrameLocks noGrp="1"/>
          </p:cNvGraphicFramePr>
          <p:nvPr>
            <p:extLst>
              <p:ext uri="{D42A27DB-BD31-4B8C-83A1-F6EECF244321}">
                <p14:modId xmlns:p14="http://schemas.microsoft.com/office/powerpoint/2010/main" val="2669576290"/>
              </p:ext>
            </p:extLst>
          </p:nvPr>
        </p:nvGraphicFramePr>
        <p:xfrm>
          <a:off x="7172935" y="5374640"/>
          <a:ext cx="5012713" cy="1483360"/>
        </p:xfrm>
        <a:graphic>
          <a:graphicData uri="http://schemas.openxmlformats.org/drawingml/2006/table">
            <a:tbl>
              <a:tblPr firstRow="1" bandRow="1">
                <a:tableStyleId>{93296810-A885-4BE3-A3E7-6D5BEEA58F35}</a:tableStyleId>
              </a:tblPr>
              <a:tblGrid>
                <a:gridCol w="5012713">
                  <a:extLst>
                    <a:ext uri="{9D8B030D-6E8A-4147-A177-3AD203B41FA5}">
                      <a16:colId xmlns:a16="http://schemas.microsoft.com/office/drawing/2014/main" val="241234851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600" dirty="0">
                          <a:solidFill>
                            <a:schemeClr val="tx1"/>
                          </a:solidFill>
                          <a:latin typeface="Courier New" panose="02070309020205020404" pitchFamily="49" charset="0"/>
                          <a:cs typeface="Courier New" panose="02070309020205020404" pitchFamily="49" charset="0"/>
                        </a:rPr>
                        <a:t>website(</a:t>
                      </a:r>
                      <a:r>
                        <a:rPr lang="en-US" sz="16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600" baseline="-50000" dirty="0">
                          <a:solidFill>
                            <a:schemeClr val="tx1"/>
                          </a:solidFill>
                          <a:latin typeface="Courier New" panose="02070309020205020404" pitchFamily="49" charset="0"/>
                          <a:cs typeface="Courier New" panose="02070309020205020404" pitchFamily="49" charset="0"/>
                        </a:rPr>
                        <a:t>hit-count&gt;1000</a:t>
                      </a:r>
                      <a:r>
                        <a:rPr lang="en-US" altLang="en-US" sz="1600" dirty="0">
                          <a:solidFill>
                            <a:schemeClr val="tx1"/>
                          </a:solidFill>
                          <a:latin typeface="Courier New" panose="02070309020205020404" pitchFamily="49" charset="0"/>
                          <a:cs typeface="Courier New" panose="02070309020205020404" pitchFamily="49" charset="0"/>
                        </a:rPr>
                        <a:t>(hit-counts))</a:t>
                      </a:r>
                      <a:endParaRPr lang="en-US" altLang="en-US" sz="1600" dirty="0">
                        <a:solidFill>
                          <a:srgbClr val="EAEAEA"/>
                        </a:solidFill>
                      </a:endParaRPr>
                    </a:p>
                  </a:txBody>
                  <a:tcPr/>
                </a:tc>
                <a:extLst>
                  <a:ext uri="{0D108BD9-81ED-4DB2-BD59-A6C34878D82A}">
                    <a16:rowId xmlns:a16="http://schemas.microsoft.com/office/drawing/2014/main" val="915573713"/>
                  </a:ext>
                </a:extLst>
              </a:tr>
              <a:tr h="370840">
                <a:tc>
                  <a:txBody>
                    <a:bodyPr/>
                    <a:lstStyle/>
                    <a:p>
                      <a:r>
                        <a:rPr lang="en-US" b="1" dirty="0"/>
                        <a:t>website</a:t>
                      </a:r>
                    </a:p>
                  </a:txBody>
                  <a:tcPr/>
                </a:tc>
                <a:extLst>
                  <a:ext uri="{0D108BD9-81ED-4DB2-BD59-A6C34878D82A}">
                    <a16:rowId xmlns:a16="http://schemas.microsoft.com/office/drawing/2014/main" val="722873630"/>
                  </a:ext>
                </a:extLst>
              </a:tr>
              <a:tr h="370840">
                <a:tc>
                  <a:txBody>
                    <a:bodyPr/>
                    <a:lstStyle/>
                    <a:p>
                      <a:r>
                        <a:rPr lang="en-US" dirty="0"/>
                        <a:t>www.racewalk.com</a:t>
                      </a:r>
                    </a:p>
                  </a:txBody>
                  <a:tcPr/>
                </a:tc>
                <a:extLst>
                  <a:ext uri="{0D108BD9-81ED-4DB2-BD59-A6C34878D82A}">
                    <a16:rowId xmlns:a16="http://schemas.microsoft.com/office/drawing/2014/main" val="1963630099"/>
                  </a:ext>
                </a:extLst>
              </a:tr>
              <a:tr h="370840">
                <a:tc>
                  <a:txBody>
                    <a:bodyPr/>
                    <a:lstStyle/>
                    <a:p>
                      <a:r>
                        <a:rPr lang="en-US" dirty="0"/>
                        <a:t>www.greattreks.com</a:t>
                      </a:r>
                    </a:p>
                  </a:txBody>
                  <a:tcPr/>
                </a:tc>
                <a:extLst>
                  <a:ext uri="{0D108BD9-81ED-4DB2-BD59-A6C34878D82A}">
                    <a16:rowId xmlns:a16="http://schemas.microsoft.com/office/drawing/2014/main" val="362464006"/>
                  </a:ext>
                </a:extLst>
              </a:tr>
            </a:tbl>
          </a:graphicData>
        </a:graphic>
      </p:graphicFrame>
      <p:sp>
        <p:nvSpPr>
          <p:cNvPr id="6" name="Text Box 2">
            <a:extLst>
              <a:ext uri="{FF2B5EF4-FFF2-40B4-BE49-F238E27FC236}">
                <a16:creationId xmlns:a16="http://schemas.microsoft.com/office/drawing/2014/main" id="{3E31EF61-9795-B2A9-6487-2F9AED9D44DA}"/>
              </a:ext>
            </a:extLst>
          </p:cNvPr>
          <p:cNvSpPr txBox="1">
            <a:spLocks noChangeArrowheads="1"/>
          </p:cNvSpPr>
          <p:nvPr/>
        </p:nvSpPr>
        <p:spPr bwMode="auto">
          <a:xfrm>
            <a:off x="0" y="685800"/>
            <a:ext cx="12185648" cy="426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buSzPct val="70000"/>
            </a:pPr>
            <a:r>
              <a:rPr lang="en-US" altLang="en-US" dirty="0">
                <a:solidFill>
                  <a:srgbClr val="EAEAEA"/>
                </a:solidFill>
                <a:latin typeface="+mn-lt"/>
              </a:rPr>
              <a:t>Produce a list of websites who have a hit count &gt; 1000 and </a:t>
            </a:r>
            <a:r>
              <a:rPr lang="en-US" altLang="en-US" b="1" dirty="0">
                <a:solidFill>
                  <a:srgbClr val="EAEAEA"/>
                </a:solidFill>
                <a:latin typeface="+mn-lt"/>
              </a:rPr>
              <a:t>do not have</a:t>
            </a:r>
            <a:r>
              <a:rPr lang="en-US" altLang="en-US" dirty="0">
                <a:solidFill>
                  <a:srgbClr val="EAEAEA"/>
                </a:solidFill>
                <a:latin typeface="+mn-lt"/>
              </a:rPr>
              <a:t> a customer.</a:t>
            </a:r>
          </a:p>
        </p:txBody>
      </p:sp>
      <p:sp>
        <p:nvSpPr>
          <p:cNvPr id="41" name="Rectangle 35">
            <a:extLst>
              <a:ext uri="{FF2B5EF4-FFF2-40B4-BE49-F238E27FC236}">
                <a16:creationId xmlns:a16="http://schemas.microsoft.com/office/drawing/2014/main" id="{AD4E316A-0024-B9B7-4F1F-49CB8CF02ACD}"/>
              </a:ext>
            </a:extLst>
          </p:cNvPr>
          <p:cNvSpPr>
            <a:spLocks noChangeArrowheads="1"/>
          </p:cNvSpPr>
          <p:nvPr/>
        </p:nvSpPr>
        <p:spPr bwMode="auto">
          <a:xfrm>
            <a:off x="6352" y="2936240"/>
            <a:ext cx="1218564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400"/>
              </a:spcBef>
              <a:buClr>
                <a:srgbClr val="EEC85E"/>
              </a:buClr>
              <a:buSzPct val="70000"/>
            </a:pPr>
            <a:r>
              <a:rPr lang="en-US" altLang="en-US" dirty="0">
                <a:solidFill>
                  <a:srgbClr val="EAEAEA"/>
                </a:solidFill>
                <a:latin typeface="+mn-lt"/>
              </a:rPr>
              <a:t>Notice the attributes in R1 that are not in R2 are included in the result set, but the attributes in R2 that are not in R1 are not included in the result set, i.e. operand order is significant.</a:t>
            </a:r>
          </a:p>
        </p:txBody>
      </p:sp>
      <p:graphicFrame>
        <p:nvGraphicFramePr>
          <p:cNvPr id="42" name="Table 41">
            <a:extLst>
              <a:ext uri="{FF2B5EF4-FFF2-40B4-BE49-F238E27FC236}">
                <a16:creationId xmlns:a16="http://schemas.microsoft.com/office/drawing/2014/main" id="{F9CA611E-9B49-13B0-3D08-F1108CA20066}"/>
              </a:ext>
            </a:extLst>
          </p:cNvPr>
          <p:cNvGraphicFramePr>
            <a:graphicFrameLocks noGrp="1"/>
          </p:cNvGraphicFramePr>
          <p:nvPr>
            <p:extLst>
              <p:ext uri="{D42A27DB-BD31-4B8C-83A1-F6EECF244321}">
                <p14:modId xmlns:p14="http://schemas.microsoft.com/office/powerpoint/2010/main" val="1064601804"/>
              </p:ext>
            </p:extLst>
          </p:nvPr>
        </p:nvGraphicFramePr>
        <p:xfrm>
          <a:off x="6352" y="1701927"/>
          <a:ext cx="3672469" cy="1112520"/>
        </p:xfrm>
        <a:graphic>
          <a:graphicData uri="http://schemas.openxmlformats.org/drawingml/2006/table">
            <a:tbl>
              <a:tblPr firstRow="1" bandRow="1">
                <a:tableStyleId>{93296810-A885-4BE3-A3E7-6D5BEEA58F35}</a:tableStyleId>
              </a:tblPr>
              <a:tblGrid>
                <a:gridCol w="3672469">
                  <a:extLst>
                    <a:ext uri="{9D8B030D-6E8A-4147-A177-3AD203B41FA5}">
                      <a16:colId xmlns:a16="http://schemas.microsoft.com/office/drawing/2014/main" val="2412348515"/>
                    </a:ext>
                  </a:extLst>
                </a:gridCol>
              </a:tblGrid>
              <a:tr h="370840">
                <a:tc>
                  <a:txBody>
                    <a:bodyPr/>
                    <a:lstStyle/>
                    <a:p>
                      <a:pPr algn="ctr"/>
                      <a:r>
                        <a:rPr lang="en-US" dirty="0"/>
                        <a:t>Result Set</a:t>
                      </a:r>
                    </a:p>
                  </a:txBody>
                  <a:tcPr/>
                </a:tc>
                <a:extLst>
                  <a:ext uri="{0D108BD9-81ED-4DB2-BD59-A6C34878D82A}">
                    <a16:rowId xmlns:a16="http://schemas.microsoft.com/office/drawing/2014/main" val="722873630"/>
                  </a:ext>
                </a:extLst>
              </a:tr>
              <a:tr h="370840">
                <a:tc>
                  <a:txBody>
                    <a:bodyPr/>
                    <a:lstStyle/>
                    <a:p>
                      <a:r>
                        <a:rPr lang="en-US" b="1" dirty="0"/>
                        <a:t>website</a:t>
                      </a:r>
                    </a:p>
                  </a:txBody>
                  <a:tcPr/>
                </a:tc>
                <a:extLst>
                  <a:ext uri="{0D108BD9-81ED-4DB2-BD59-A6C34878D82A}">
                    <a16:rowId xmlns:a16="http://schemas.microsoft.com/office/drawing/2014/main" val="3846642638"/>
                  </a:ext>
                </a:extLst>
              </a:tr>
              <a:tr h="370840">
                <a:tc>
                  <a:txBody>
                    <a:bodyPr/>
                    <a:lstStyle/>
                    <a:p>
                      <a:r>
                        <a:rPr lang="en-US" dirty="0"/>
                        <a:t>www.greattreks.com</a:t>
                      </a:r>
                    </a:p>
                  </a:txBody>
                  <a:tcPr/>
                </a:tc>
                <a:extLst>
                  <a:ext uri="{0D108BD9-81ED-4DB2-BD59-A6C34878D82A}">
                    <a16:rowId xmlns:a16="http://schemas.microsoft.com/office/drawing/2014/main" val="362464006"/>
                  </a:ext>
                </a:extLst>
              </a:tr>
            </a:tbl>
          </a:graphicData>
        </a:graphic>
      </p:graphicFrame>
      <p:sp>
        <p:nvSpPr>
          <p:cNvPr id="5" name="TextBox 4">
            <a:extLst>
              <a:ext uri="{FF2B5EF4-FFF2-40B4-BE49-F238E27FC236}">
                <a16:creationId xmlns:a16="http://schemas.microsoft.com/office/drawing/2014/main" id="{7BBD4A1D-6DEF-09AA-3384-CF2D34C0D75C}"/>
              </a:ext>
            </a:extLst>
          </p:cNvPr>
          <p:cNvSpPr txBox="1"/>
          <p:nvPr/>
        </p:nvSpPr>
        <p:spPr>
          <a:xfrm>
            <a:off x="0" y="1183640"/>
            <a:ext cx="6130088" cy="276999"/>
          </a:xfrm>
          <a:prstGeom prst="rect">
            <a:avLst/>
          </a:prstGeom>
          <a:noFill/>
        </p:spPr>
        <p:txBody>
          <a:bodyPr wrap="square">
            <a:spAutoFit/>
          </a:bodyPr>
          <a:lstStyle/>
          <a:p>
            <a:pPr eaLnBrk="1" hangingPunct="1">
              <a:spcBef>
                <a:spcPts val="400"/>
              </a:spcBef>
              <a:buClr>
                <a:srgbClr val="EEC85E"/>
              </a:buClr>
              <a:buSzPct val="70000"/>
            </a:pP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dirty="0">
                <a:solidFill>
                  <a:schemeClr val="tx1"/>
                </a:solidFill>
                <a:latin typeface="Courier New" panose="02070309020205020404" pitchFamily="49" charset="0"/>
                <a:cs typeface="Courier New" panose="02070309020205020404" pitchFamily="49" charset="0"/>
              </a:rPr>
              <a:t>website(</a:t>
            </a: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baseline="-50000" dirty="0">
                <a:solidFill>
                  <a:schemeClr val="tx1"/>
                </a:solidFill>
                <a:latin typeface="Courier New" panose="02070309020205020404" pitchFamily="49" charset="0"/>
                <a:cs typeface="Courier New" panose="02070309020205020404" pitchFamily="49" charset="0"/>
              </a:rPr>
              <a:t>hit-count&gt;1000</a:t>
            </a:r>
            <a:r>
              <a:rPr lang="en-US" altLang="en-US" sz="1200" dirty="0">
                <a:solidFill>
                  <a:schemeClr val="tx1"/>
                </a:solidFill>
                <a:latin typeface="Courier New" panose="02070309020205020404" pitchFamily="49" charset="0"/>
                <a:cs typeface="Courier New" panose="02070309020205020404" pitchFamily="49" charset="0"/>
              </a:rPr>
              <a:t>(Hit-counts))</a:t>
            </a:r>
            <a:r>
              <a:rPr lang="en-US" altLang="en-US" sz="1200" dirty="0">
                <a:solidFill>
                  <a:srgbClr val="EAEAEA"/>
                </a:solidFill>
                <a:latin typeface="Courier New" panose="02070309020205020404" pitchFamily="49" charset="0"/>
                <a:cs typeface="Courier New" panose="02070309020205020404" pitchFamily="49" charset="0"/>
              </a:rPr>
              <a:t> - </a:t>
            </a: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dirty="0">
                <a:solidFill>
                  <a:schemeClr val="tx1"/>
                </a:solidFill>
                <a:latin typeface="Courier New" panose="02070309020205020404" pitchFamily="49" charset="0"/>
                <a:cs typeface="Courier New" panose="02070309020205020404" pitchFamily="49" charset="0"/>
              </a:rPr>
              <a:t>website(Customers)</a:t>
            </a:r>
            <a:endParaRPr lang="en-US" altLang="en-US" sz="1200" dirty="0">
              <a:solidFill>
                <a:srgbClr val="EAEAEA"/>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94291465"/>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par>
                                <p:cTn id="14" presetID="10" presetClass="entr" presetSubtype="0" fill="hold"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par>
                                <p:cTn id="17" presetID="10"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Set Difference Operation (Minus)‏</a:t>
            </a:r>
          </a:p>
        </p:txBody>
      </p:sp>
      <p:sp>
        <p:nvSpPr>
          <p:cNvPr id="6" name="Text Box 2">
            <a:extLst>
              <a:ext uri="{FF2B5EF4-FFF2-40B4-BE49-F238E27FC236}">
                <a16:creationId xmlns:a16="http://schemas.microsoft.com/office/drawing/2014/main" id="{3E31EF61-9795-B2A9-6487-2F9AED9D44DA}"/>
              </a:ext>
            </a:extLst>
          </p:cNvPr>
          <p:cNvSpPr txBox="1">
            <a:spLocks noChangeArrowheads="1"/>
          </p:cNvSpPr>
          <p:nvPr/>
        </p:nvSpPr>
        <p:spPr bwMode="auto">
          <a:xfrm>
            <a:off x="0" y="685800"/>
            <a:ext cx="1218564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buSzPct val="70000"/>
            </a:pPr>
            <a:r>
              <a:rPr lang="en-US" altLang="en-US" dirty="0">
                <a:solidFill>
                  <a:srgbClr val="EAEAEA"/>
                </a:solidFill>
                <a:latin typeface="+mn-lt"/>
              </a:rPr>
              <a:t>Given the relation:</a:t>
            </a:r>
          </a:p>
        </p:txBody>
      </p:sp>
      <p:sp>
        <p:nvSpPr>
          <p:cNvPr id="41" name="Rectangle 35">
            <a:extLst>
              <a:ext uri="{FF2B5EF4-FFF2-40B4-BE49-F238E27FC236}">
                <a16:creationId xmlns:a16="http://schemas.microsoft.com/office/drawing/2014/main" id="{AD4E316A-0024-B9B7-4F1F-49CB8CF02ACD}"/>
              </a:ext>
            </a:extLst>
          </p:cNvPr>
          <p:cNvSpPr>
            <a:spLocks noChangeArrowheads="1"/>
          </p:cNvSpPr>
          <p:nvPr/>
        </p:nvSpPr>
        <p:spPr bwMode="auto">
          <a:xfrm>
            <a:off x="0" y="4267756"/>
            <a:ext cx="12185648" cy="1112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400"/>
              </a:spcBef>
              <a:buClr>
                <a:srgbClr val="EEC85E"/>
              </a:buClr>
              <a:buSzPct val="70000"/>
            </a:pPr>
            <a:r>
              <a:rPr lang="en-US" altLang="en-US" dirty="0">
                <a:solidFill>
                  <a:srgbClr val="EAEAEA"/>
                </a:solidFill>
                <a:latin typeface="+mn-lt"/>
              </a:rPr>
              <a:t>What is the result of the following?</a:t>
            </a:r>
          </a:p>
          <a:p>
            <a:pPr eaLnBrk="1" hangingPunct="1">
              <a:spcBef>
                <a:spcPts val="400"/>
              </a:spcBef>
              <a:buClr>
                <a:srgbClr val="EEC85E"/>
              </a:buClr>
              <a:buSzPct val="70000"/>
            </a:pPr>
            <a:endParaRPr lang="en-US" altLang="en-US" sz="1600" dirty="0">
              <a:solidFill>
                <a:srgbClr val="EAEAEA"/>
              </a:solidFill>
            </a:endParaRPr>
          </a:p>
          <a:p>
            <a:pPr eaLnBrk="1" hangingPunct="1">
              <a:spcBef>
                <a:spcPts val="400"/>
              </a:spcBef>
              <a:buClr>
                <a:srgbClr val="EEC85E"/>
              </a:buClr>
              <a:buSzPct val="70000"/>
            </a:pP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dirty="0">
                <a:solidFill>
                  <a:schemeClr val="tx1"/>
                </a:solidFill>
                <a:latin typeface="Courier New" panose="02070309020205020404" pitchFamily="49" charset="0"/>
                <a:cs typeface="Courier New" panose="02070309020205020404" pitchFamily="49" charset="0"/>
              </a:rPr>
              <a:t>website(empty set) - </a:t>
            </a: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dirty="0">
                <a:solidFill>
                  <a:schemeClr val="tx1"/>
                </a:solidFill>
                <a:latin typeface="Courier New" panose="02070309020205020404" pitchFamily="49" charset="0"/>
                <a:cs typeface="Courier New" panose="02070309020205020404" pitchFamily="49" charset="0"/>
              </a:rPr>
              <a:t>website(websites)</a:t>
            </a:r>
            <a:r>
              <a:rPr lang="ar-SA" altLang="en-US" sz="1600" dirty="0">
                <a:solidFill>
                  <a:srgbClr val="EAEAEA"/>
                </a:solidFill>
              </a:rPr>
              <a:t>‏</a:t>
            </a:r>
            <a:endParaRPr lang="en-US" altLang="en-US" sz="1600" dirty="0">
              <a:solidFill>
                <a:srgbClr val="EAEAEA"/>
              </a:solidFill>
            </a:endParaRPr>
          </a:p>
        </p:txBody>
      </p:sp>
      <p:graphicFrame>
        <p:nvGraphicFramePr>
          <p:cNvPr id="52" name="Table 51">
            <a:extLst>
              <a:ext uri="{FF2B5EF4-FFF2-40B4-BE49-F238E27FC236}">
                <a16:creationId xmlns:a16="http://schemas.microsoft.com/office/drawing/2014/main" id="{4A7E6023-1D4B-2CC8-F557-D0A4A6F5D4E2}"/>
              </a:ext>
            </a:extLst>
          </p:cNvPr>
          <p:cNvGraphicFramePr>
            <a:graphicFrameLocks noGrp="1"/>
          </p:cNvGraphicFramePr>
          <p:nvPr>
            <p:extLst>
              <p:ext uri="{D42A27DB-BD31-4B8C-83A1-F6EECF244321}">
                <p14:modId xmlns:p14="http://schemas.microsoft.com/office/powerpoint/2010/main" val="4152863101"/>
              </p:ext>
            </p:extLst>
          </p:nvPr>
        </p:nvGraphicFramePr>
        <p:xfrm>
          <a:off x="0" y="1122212"/>
          <a:ext cx="7721030" cy="2966720"/>
        </p:xfrm>
        <a:graphic>
          <a:graphicData uri="http://schemas.openxmlformats.org/drawingml/2006/table">
            <a:tbl>
              <a:tblPr firstRow="1" bandRow="1">
                <a:tableStyleId>{93296810-A885-4BE3-A3E7-6D5BEEA58F35}</a:tableStyleId>
              </a:tblPr>
              <a:tblGrid>
                <a:gridCol w="2973388">
                  <a:extLst>
                    <a:ext uri="{9D8B030D-6E8A-4147-A177-3AD203B41FA5}">
                      <a16:colId xmlns:a16="http://schemas.microsoft.com/office/drawing/2014/main" val="3686988871"/>
                    </a:ext>
                  </a:extLst>
                </a:gridCol>
                <a:gridCol w="2152968">
                  <a:extLst>
                    <a:ext uri="{9D8B030D-6E8A-4147-A177-3AD203B41FA5}">
                      <a16:colId xmlns:a16="http://schemas.microsoft.com/office/drawing/2014/main" val="3174458492"/>
                    </a:ext>
                  </a:extLst>
                </a:gridCol>
                <a:gridCol w="1133793">
                  <a:extLst>
                    <a:ext uri="{9D8B030D-6E8A-4147-A177-3AD203B41FA5}">
                      <a16:colId xmlns:a16="http://schemas.microsoft.com/office/drawing/2014/main" val="3711171146"/>
                    </a:ext>
                  </a:extLst>
                </a:gridCol>
                <a:gridCol w="1460881">
                  <a:extLst>
                    <a:ext uri="{9D8B030D-6E8A-4147-A177-3AD203B41FA5}">
                      <a16:colId xmlns:a16="http://schemas.microsoft.com/office/drawing/2014/main" val="2691830459"/>
                    </a:ext>
                  </a:extLst>
                </a:gridCol>
              </a:tblGrid>
              <a:tr h="370840">
                <a:tc gridSpan="4">
                  <a:txBody>
                    <a:bodyPr/>
                    <a:lstStyle/>
                    <a:p>
                      <a:pPr algn="ctr"/>
                      <a:r>
                        <a:rPr lang="en-US" dirty="0"/>
                        <a:t>websites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6365963"/>
                  </a:ext>
                </a:extLst>
              </a:tr>
              <a:tr h="370840">
                <a:tc>
                  <a:txBody>
                    <a:bodyPr/>
                    <a:lstStyle/>
                    <a:p>
                      <a:r>
                        <a:rPr lang="en-US" b="1" dirty="0"/>
                        <a:t>website</a:t>
                      </a:r>
                    </a:p>
                  </a:txBody>
                  <a:tcPr/>
                </a:tc>
                <a:tc>
                  <a:txBody>
                    <a:bodyPr/>
                    <a:lstStyle/>
                    <a:p>
                      <a:r>
                        <a:rPr lang="en-US" b="1" dirty="0"/>
                        <a:t>organization</a:t>
                      </a:r>
                    </a:p>
                  </a:txBody>
                  <a:tcPr/>
                </a:tc>
                <a:tc>
                  <a:txBody>
                    <a:bodyPr/>
                    <a:lstStyle/>
                    <a:p>
                      <a:r>
                        <a:rPr lang="en-US" b="1" dirty="0"/>
                        <a:t>first-year</a:t>
                      </a:r>
                    </a:p>
                  </a:txBody>
                  <a:tcPr/>
                </a:tc>
                <a:tc>
                  <a:txBody>
                    <a:bodyPr/>
                    <a:lstStyle/>
                    <a:p>
                      <a:r>
                        <a:rPr lang="en-US" b="1" dirty="0"/>
                        <a:t>category</a:t>
                      </a:r>
                    </a:p>
                  </a:txBody>
                  <a:tcPr/>
                </a:tc>
                <a:extLst>
                  <a:ext uri="{0D108BD9-81ED-4DB2-BD59-A6C34878D82A}">
                    <a16:rowId xmlns:a16="http://schemas.microsoft.com/office/drawing/2014/main" val="1423851555"/>
                  </a:ext>
                </a:extLst>
              </a:tr>
              <a:tr h="370840">
                <a:tc>
                  <a:txBody>
                    <a:bodyPr/>
                    <a:lstStyle/>
                    <a:p>
                      <a:r>
                        <a:rPr lang="en-US" dirty="0"/>
                        <a:t>www.zojjed.com</a:t>
                      </a:r>
                    </a:p>
                  </a:txBody>
                  <a:tcPr/>
                </a:tc>
                <a:tc>
                  <a:txBody>
                    <a:bodyPr/>
                    <a:lstStyle/>
                    <a:p>
                      <a:r>
                        <a:rPr lang="en-US" dirty="0"/>
                        <a:t>Walking Promotions</a:t>
                      </a:r>
                    </a:p>
                  </a:txBody>
                  <a:tcPr/>
                </a:tc>
                <a:tc>
                  <a:txBody>
                    <a:bodyPr/>
                    <a:lstStyle/>
                    <a:p>
                      <a:r>
                        <a:rPr lang="en-US" dirty="0"/>
                        <a:t>2006</a:t>
                      </a:r>
                    </a:p>
                  </a:txBody>
                  <a:tcPr/>
                </a:tc>
                <a:tc>
                  <a:txBody>
                    <a:bodyPr/>
                    <a:lstStyle/>
                    <a:p>
                      <a:r>
                        <a:rPr lang="en-US" dirty="0"/>
                        <a:t>Fiction</a:t>
                      </a:r>
                    </a:p>
                  </a:txBody>
                  <a:tcPr/>
                </a:tc>
                <a:extLst>
                  <a:ext uri="{0D108BD9-81ED-4DB2-BD59-A6C34878D82A}">
                    <a16:rowId xmlns:a16="http://schemas.microsoft.com/office/drawing/2014/main" val="3713922756"/>
                  </a:ext>
                </a:extLst>
              </a:tr>
              <a:tr h="370840">
                <a:tc>
                  <a:txBody>
                    <a:bodyPr/>
                    <a:lstStyle/>
                    <a:p>
                      <a:r>
                        <a:rPr lang="en-US" dirty="0"/>
                        <a:t>www.racewalk.com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Walking Promotions</a:t>
                      </a:r>
                    </a:p>
                  </a:txBody>
                  <a:tcPr/>
                </a:tc>
                <a:tc>
                  <a:txBody>
                    <a:bodyPr/>
                    <a:lstStyle/>
                    <a:p>
                      <a:r>
                        <a:rPr lang="en-US" dirty="0"/>
                        <a:t>1995</a:t>
                      </a:r>
                    </a:p>
                  </a:txBody>
                  <a:tcPr/>
                </a:tc>
                <a:tc>
                  <a:txBody>
                    <a:bodyPr/>
                    <a:lstStyle/>
                    <a:p>
                      <a:r>
                        <a:rPr lang="en-US" dirty="0"/>
                        <a:t>Health</a:t>
                      </a:r>
                    </a:p>
                  </a:txBody>
                  <a:tcPr/>
                </a:tc>
                <a:extLst>
                  <a:ext uri="{0D108BD9-81ED-4DB2-BD59-A6C34878D82A}">
                    <a16:rowId xmlns:a16="http://schemas.microsoft.com/office/drawing/2014/main" val="594578732"/>
                  </a:ext>
                </a:extLst>
              </a:tr>
              <a:tr h="370840">
                <a:tc>
                  <a:txBody>
                    <a:bodyPr/>
                    <a:lstStyle/>
                    <a:p>
                      <a:r>
                        <a:rPr lang="en-US" dirty="0"/>
                        <a:t>www.greattreks.com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Walking Promotions</a:t>
                      </a:r>
                    </a:p>
                  </a:txBody>
                  <a:tcPr/>
                </a:tc>
                <a:tc>
                  <a:txBody>
                    <a:bodyPr/>
                    <a:lstStyle/>
                    <a:p>
                      <a:r>
                        <a:rPr lang="en-US" dirty="0"/>
                        <a:t>2006</a:t>
                      </a:r>
                    </a:p>
                  </a:txBody>
                  <a:tcPr/>
                </a:tc>
                <a:tc>
                  <a:txBody>
                    <a:bodyPr/>
                    <a:lstStyle/>
                    <a:p>
                      <a:r>
                        <a:rPr lang="en-US" dirty="0"/>
                        <a:t>Travel</a:t>
                      </a:r>
                    </a:p>
                  </a:txBody>
                  <a:tcPr/>
                </a:tc>
                <a:extLst>
                  <a:ext uri="{0D108BD9-81ED-4DB2-BD59-A6C34878D82A}">
                    <a16:rowId xmlns:a16="http://schemas.microsoft.com/office/drawing/2014/main" val="3336783192"/>
                  </a:ext>
                </a:extLst>
              </a:tr>
              <a:tr h="370840">
                <a:tc>
                  <a:txBody>
                    <a:bodyPr/>
                    <a:lstStyle/>
                    <a:p>
                      <a:r>
                        <a:rPr lang="en-US" dirty="0"/>
                        <a:t>www.twofeetgallery.com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Walking Promotions</a:t>
                      </a:r>
                    </a:p>
                  </a:txBody>
                  <a:tcPr/>
                </a:tc>
                <a:tc>
                  <a:txBody>
                    <a:bodyPr/>
                    <a:lstStyle/>
                    <a:p>
                      <a:r>
                        <a:rPr lang="en-US" dirty="0"/>
                        <a:t>2004</a:t>
                      </a:r>
                    </a:p>
                  </a:txBody>
                  <a:tcPr/>
                </a:tc>
                <a:tc>
                  <a:txBody>
                    <a:bodyPr/>
                    <a:lstStyle/>
                    <a:p>
                      <a:r>
                        <a:rPr lang="en-US" dirty="0"/>
                        <a:t>Photographs</a:t>
                      </a:r>
                    </a:p>
                  </a:txBody>
                  <a:tcPr/>
                </a:tc>
                <a:extLst>
                  <a:ext uri="{0D108BD9-81ED-4DB2-BD59-A6C34878D82A}">
                    <a16:rowId xmlns:a16="http://schemas.microsoft.com/office/drawing/2014/main" val="1760932954"/>
                  </a:ext>
                </a:extLst>
              </a:tr>
              <a:tr h="370840">
                <a:tc>
                  <a:txBody>
                    <a:bodyPr/>
                    <a:lstStyle/>
                    <a:p>
                      <a:r>
                        <a:rPr lang="en-US" dirty="0"/>
                        <a:t>www.walkinghealthy.com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Walking Promotions</a:t>
                      </a:r>
                    </a:p>
                  </a:txBody>
                  <a:tcPr/>
                </a:tc>
                <a:tc>
                  <a:txBody>
                    <a:bodyPr/>
                    <a:lstStyle/>
                    <a:p>
                      <a:r>
                        <a:rPr lang="en-US" dirty="0"/>
                        <a:t>2002</a:t>
                      </a:r>
                    </a:p>
                  </a:txBody>
                  <a:tcPr/>
                </a:tc>
                <a:tc>
                  <a:txBody>
                    <a:bodyPr/>
                    <a:lstStyle/>
                    <a:p>
                      <a:r>
                        <a:rPr lang="en-US" dirty="0"/>
                        <a:t>Health</a:t>
                      </a:r>
                    </a:p>
                  </a:txBody>
                  <a:tcPr/>
                </a:tc>
                <a:extLst>
                  <a:ext uri="{0D108BD9-81ED-4DB2-BD59-A6C34878D82A}">
                    <a16:rowId xmlns:a16="http://schemas.microsoft.com/office/drawing/2014/main" val="4188679213"/>
                  </a:ext>
                </a:extLst>
              </a:tr>
              <a:tr h="370840">
                <a:tc>
                  <a:txBody>
                    <a:bodyPr/>
                    <a:lstStyle/>
                    <a:p>
                      <a:r>
                        <a:rPr lang="en-US" dirty="0"/>
                        <a:t>www.cs.drexel.edu/~jsalvage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Walking Promotions</a:t>
                      </a:r>
                    </a:p>
                  </a:txBody>
                  <a:tcPr/>
                </a:tc>
                <a:tc>
                  <a:txBody>
                    <a:bodyPr/>
                    <a:lstStyle/>
                    <a:p>
                      <a:r>
                        <a:rPr lang="en-US" dirty="0"/>
                        <a:t>2005</a:t>
                      </a:r>
                    </a:p>
                  </a:txBody>
                  <a:tcPr/>
                </a:tc>
                <a:tc>
                  <a:txBody>
                    <a:bodyPr/>
                    <a:lstStyle/>
                    <a:p>
                      <a:r>
                        <a:rPr lang="en-US" dirty="0"/>
                        <a:t>Education</a:t>
                      </a:r>
                    </a:p>
                  </a:txBody>
                  <a:tcPr/>
                </a:tc>
                <a:extLst>
                  <a:ext uri="{0D108BD9-81ED-4DB2-BD59-A6C34878D82A}">
                    <a16:rowId xmlns:a16="http://schemas.microsoft.com/office/drawing/2014/main" val="687329657"/>
                  </a:ext>
                </a:extLst>
              </a:tr>
            </a:tbl>
          </a:graphicData>
        </a:graphic>
      </p:graphicFrame>
      <p:sp>
        <p:nvSpPr>
          <p:cNvPr id="53" name="Rectangle 46">
            <a:extLst>
              <a:ext uri="{FF2B5EF4-FFF2-40B4-BE49-F238E27FC236}">
                <a16:creationId xmlns:a16="http://schemas.microsoft.com/office/drawing/2014/main" id="{F789DF16-41D4-CA76-CD21-BE01AF5B9736}"/>
              </a:ext>
            </a:extLst>
          </p:cNvPr>
          <p:cNvSpPr>
            <a:spLocks noChangeArrowheads="1"/>
          </p:cNvSpPr>
          <p:nvPr/>
        </p:nvSpPr>
        <p:spPr bwMode="auto">
          <a:xfrm>
            <a:off x="6352" y="5477003"/>
            <a:ext cx="12179296"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400"/>
              </a:spcBef>
              <a:buClr>
                <a:srgbClr val="EEC85E"/>
              </a:buClr>
              <a:buSzPct val="70000"/>
            </a:pPr>
            <a:r>
              <a:rPr lang="en-US" altLang="en-US" dirty="0">
                <a:solidFill>
                  <a:srgbClr val="EAEAEA"/>
                </a:solidFill>
                <a:latin typeface="+mn-lt"/>
              </a:rPr>
              <a:t>The result is the empty set, because no records are contained in "R1" and only the records in R1 that are not in R2 are returned from the MINUS operator.</a:t>
            </a:r>
          </a:p>
        </p:txBody>
      </p:sp>
    </p:spTree>
    <p:extLst>
      <p:ext uri="{BB962C8B-B14F-4D97-AF65-F5344CB8AC3E}">
        <p14:creationId xmlns:p14="http://schemas.microsoft.com/office/powerpoint/2010/main" val="3413726608"/>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Set Difference Operation (Minus)‏</a:t>
            </a:r>
          </a:p>
        </p:txBody>
      </p:sp>
      <p:sp>
        <p:nvSpPr>
          <p:cNvPr id="41" name="Rectangle 35">
            <a:extLst>
              <a:ext uri="{FF2B5EF4-FFF2-40B4-BE49-F238E27FC236}">
                <a16:creationId xmlns:a16="http://schemas.microsoft.com/office/drawing/2014/main" id="{AD4E316A-0024-B9B7-4F1F-49CB8CF02ACD}"/>
              </a:ext>
            </a:extLst>
          </p:cNvPr>
          <p:cNvSpPr>
            <a:spLocks noChangeArrowheads="1"/>
          </p:cNvSpPr>
          <p:nvPr/>
        </p:nvSpPr>
        <p:spPr bwMode="auto">
          <a:xfrm>
            <a:off x="0" y="4154132"/>
            <a:ext cx="12185648" cy="1112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400"/>
              </a:spcBef>
              <a:buClr>
                <a:srgbClr val="EEC85E"/>
              </a:buClr>
              <a:buSzPct val="70000"/>
            </a:pPr>
            <a:r>
              <a:rPr lang="en-US" altLang="en-US" dirty="0">
                <a:solidFill>
                  <a:srgbClr val="EAEAEA"/>
                </a:solidFill>
                <a:latin typeface="+mn-lt"/>
              </a:rPr>
              <a:t>What is the result of the following?</a:t>
            </a:r>
          </a:p>
          <a:p>
            <a:pPr eaLnBrk="1" hangingPunct="1">
              <a:spcBef>
                <a:spcPts val="400"/>
              </a:spcBef>
              <a:buClr>
                <a:srgbClr val="EEC85E"/>
              </a:buClr>
              <a:buSzPct val="70000"/>
            </a:pPr>
            <a:endParaRPr lang="en-US" altLang="en-US" sz="1600" dirty="0">
              <a:solidFill>
                <a:srgbClr val="EAEAEA"/>
              </a:solidFill>
            </a:endParaRPr>
          </a:p>
          <a:p>
            <a:pPr eaLnBrk="1" hangingPunct="1">
              <a:spcBef>
                <a:spcPts val="400"/>
              </a:spcBef>
              <a:buClr>
                <a:srgbClr val="EEC85E"/>
              </a:buClr>
              <a:buSzPct val="70000"/>
            </a:pP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dirty="0">
                <a:solidFill>
                  <a:schemeClr val="tx1"/>
                </a:solidFill>
                <a:latin typeface="Courier New" panose="02070309020205020404" pitchFamily="49" charset="0"/>
                <a:cs typeface="Courier New" panose="02070309020205020404" pitchFamily="49" charset="0"/>
              </a:rPr>
              <a:t>website(empty set) - </a:t>
            </a: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dirty="0">
                <a:solidFill>
                  <a:schemeClr val="tx1"/>
                </a:solidFill>
                <a:latin typeface="Courier New" panose="02070309020205020404" pitchFamily="49" charset="0"/>
                <a:cs typeface="Courier New" panose="02070309020205020404" pitchFamily="49" charset="0"/>
              </a:rPr>
              <a:t>website(websites)</a:t>
            </a:r>
            <a:r>
              <a:rPr lang="ar-SA" altLang="en-US" sz="1200" dirty="0">
                <a:solidFill>
                  <a:srgbClr val="EAEAEA"/>
                </a:solidFill>
                <a:latin typeface="Courier New" panose="02070309020205020404" pitchFamily="49" charset="0"/>
                <a:cs typeface="Courier New" panose="02070309020205020404" pitchFamily="49" charset="0"/>
              </a:rPr>
              <a:t>‏</a:t>
            </a:r>
            <a:endParaRPr lang="en-US" altLang="en-US" sz="1200" dirty="0">
              <a:solidFill>
                <a:srgbClr val="EAEAEA"/>
              </a:solidFill>
              <a:latin typeface="Courier New" panose="02070309020205020404" pitchFamily="49" charset="0"/>
              <a:cs typeface="Courier New" panose="02070309020205020404" pitchFamily="49" charset="0"/>
            </a:endParaRPr>
          </a:p>
        </p:txBody>
      </p:sp>
      <p:sp>
        <p:nvSpPr>
          <p:cNvPr id="53" name="Rectangle 46">
            <a:extLst>
              <a:ext uri="{FF2B5EF4-FFF2-40B4-BE49-F238E27FC236}">
                <a16:creationId xmlns:a16="http://schemas.microsoft.com/office/drawing/2014/main" id="{F789DF16-41D4-CA76-CD21-BE01AF5B9736}"/>
              </a:ext>
            </a:extLst>
          </p:cNvPr>
          <p:cNvSpPr>
            <a:spLocks noChangeArrowheads="1"/>
          </p:cNvSpPr>
          <p:nvPr/>
        </p:nvSpPr>
        <p:spPr bwMode="auto">
          <a:xfrm>
            <a:off x="6352" y="5477003"/>
            <a:ext cx="12179296"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1000"/>
              </a:spcBef>
            </a:pPr>
            <a:r>
              <a:rPr lang="en-US" altLang="en-US" dirty="0">
                <a:solidFill>
                  <a:srgbClr val="EAEAEA"/>
                </a:solidFill>
                <a:latin typeface="+mn-lt"/>
              </a:rPr>
              <a:t>The result of is the complete relation websites (less the projection), since no records are contained in the empty set all records from the websites relation are included in the result set.</a:t>
            </a:r>
          </a:p>
        </p:txBody>
      </p:sp>
      <p:sp>
        <p:nvSpPr>
          <p:cNvPr id="3" name="Text Box 2">
            <a:extLst>
              <a:ext uri="{FF2B5EF4-FFF2-40B4-BE49-F238E27FC236}">
                <a16:creationId xmlns:a16="http://schemas.microsoft.com/office/drawing/2014/main" id="{78B71EAB-5029-C1DB-A877-23BA45A57AB9}"/>
              </a:ext>
            </a:extLst>
          </p:cNvPr>
          <p:cNvSpPr txBox="1">
            <a:spLocks noChangeArrowheads="1"/>
          </p:cNvSpPr>
          <p:nvPr/>
        </p:nvSpPr>
        <p:spPr bwMode="auto">
          <a:xfrm>
            <a:off x="0" y="685800"/>
            <a:ext cx="1218564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buSzPct val="70000"/>
            </a:pPr>
            <a:r>
              <a:rPr lang="en-US" altLang="en-US" dirty="0">
                <a:solidFill>
                  <a:srgbClr val="EAEAEA"/>
                </a:solidFill>
                <a:latin typeface="+mn-lt"/>
              </a:rPr>
              <a:t>Given the relation:</a:t>
            </a:r>
          </a:p>
        </p:txBody>
      </p:sp>
      <p:graphicFrame>
        <p:nvGraphicFramePr>
          <p:cNvPr id="4" name="Table 3">
            <a:extLst>
              <a:ext uri="{FF2B5EF4-FFF2-40B4-BE49-F238E27FC236}">
                <a16:creationId xmlns:a16="http://schemas.microsoft.com/office/drawing/2014/main" id="{C5D1F4E8-ED11-2291-DA5D-52621B493F32}"/>
              </a:ext>
            </a:extLst>
          </p:cNvPr>
          <p:cNvGraphicFramePr>
            <a:graphicFrameLocks noGrp="1"/>
          </p:cNvGraphicFramePr>
          <p:nvPr>
            <p:extLst>
              <p:ext uri="{D42A27DB-BD31-4B8C-83A1-F6EECF244321}">
                <p14:modId xmlns:p14="http://schemas.microsoft.com/office/powerpoint/2010/main" val="3639807401"/>
              </p:ext>
            </p:extLst>
          </p:nvPr>
        </p:nvGraphicFramePr>
        <p:xfrm>
          <a:off x="0" y="1122212"/>
          <a:ext cx="7721030" cy="2966720"/>
        </p:xfrm>
        <a:graphic>
          <a:graphicData uri="http://schemas.openxmlformats.org/drawingml/2006/table">
            <a:tbl>
              <a:tblPr firstRow="1" bandRow="1">
                <a:tableStyleId>{93296810-A885-4BE3-A3E7-6D5BEEA58F35}</a:tableStyleId>
              </a:tblPr>
              <a:tblGrid>
                <a:gridCol w="2973388">
                  <a:extLst>
                    <a:ext uri="{9D8B030D-6E8A-4147-A177-3AD203B41FA5}">
                      <a16:colId xmlns:a16="http://schemas.microsoft.com/office/drawing/2014/main" val="3686988871"/>
                    </a:ext>
                  </a:extLst>
                </a:gridCol>
                <a:gridCol w="2152968">
                  <a:extLst>
                    <a:ext uri="{9D8B030D-6E8A-4147-A177-3AD203B41FA5}">
                      <a16:colId xmlns:a16="http://schemas.microsoft.com/office/drawing/2014/main" val="3174458492"/>
                    </a:ext>
                  </a:extLst>
                </a:gridCol>
                <a:gridCol w="1133793">
                  <a:extLst>
                    <a:ext uri="{9D8B030D-6E8A-4147-A177-3AD203B41FA5}">
                      <a16:colId xmlns:a16="http://schemas.microsoft.com/office/drawing/2014/main" val="3711171146"/>
                    </a:ext>
                  </a:extLst>
                </a:gridCol>
                <a:gridCol w="1460881">
                  <a:extLst>
                    <a:ext uri="{9D8B030D-6E8A-4147-A177-3AD203B41FA5}">
                      <a16:colId xmlns:a16="http://schemas.microsoft.com/office/drawing/2014/main" val="2691830459"/>
                    </a:ext>
                  </a:extLst>
                </a:gridCol>
              </a:tblGrid>
              <a:tr h="370840">
                <a:tc gridSpan="4">
                  <a:txBody>
                    <a:bodyPr/>
                    <a:lstStyle/>
                    <a:p>
                      <a:pPr algn="ctr"/>
                      <a:r>
                        <a:rPr lang="en-US" dirty="0"/>
                        <a:t>websites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6365963"/>
                  </a:ext>
                </a:extLst>
              </a:tr>
              <a:tr h="370840">
                <a:tc>
                  <a:txBody>
                    <a:bodyPr/>
                    <a:lstStyle/>
                    <a:p>
                      <a:r>
                        <a:rPr lang="en-US" b="1" dirty="0"/>
                        <a:t>website</a:t>
                      </a:r>
                    </a:p>
                  </a:txBody>
                  <a:tcPr/>
                </a:tc>
                <a:tc>
                  <a:txBody>
                    <a:bodyPr/>
                    <a:lstStyle/>
                    <a:p>
                      <a:r>
                        <a:rPr lang="en-US" b="1" dirty="0"/>
                        <a:t>organization</a:t>
                      </a:r>
                    </a:p>
                  </a:txBody>
                  <a:tcPr/>
                </a:tc>
                <a:tc>
                  <a:txBody>
                    <a:bodyPr/>
                    <a:lstStyle/>
                    <a:p>
                      <a:r>
                        <a:rPr lang="en-US" b="1" dirty="0"/>
                        <a:t>first-year</a:t>
                      </a:r>
                    </a:p>
                  </a:txBody>
                  <a:tcPr/>
                </a:tc>
                <a:tc>
                  <a:txBody>
                    <a:bodyPr/>
                    <a:lstStyle/>
                    <a:p>
                      <a:r>
                        <a:rPr lang="en-US" b="1" dirty="0"/>
                        <a:t>category</a:t>
                      </a:r>
                    </a:p>
                  </a:txBody>
                  <a:tcPr/>
                </a:tc>
                <a:extLst>
                  <a:ext uri="{0D108BD9-81ED-4DB2-BD59-A6C34878D82A}">
                    <a16:rowId xmlns:a16="http://schemas.microsoft.com/office/drawing/2014/main" val="1423851555"/>
                  </a:ext>
                </a:extLst>
              </a:tr>
              <a:tr h="370840">
                <a:tc>
                  <a:txBody>
                    <a:bodyPr/>
                    <a:lstStyle/>
                    <a:p>
                      <a:r>
                        <a:rPr lang="en-US" dirty="0"/>
                        <a:t>www.zojjed.com</a:t>
                      </a:r>
                    </a:p>
                  </a:txBody>
                  <a:tcPr/>
                </a:tc>
                <a:tc>
                  <a:txBody>
                    <a:bodyPr/>
                    <a:lstStyle/>
                    <a:p>
                      <a:r>
                        <a:rPr lang="en-US" dirty="0"/>
                        <a:t>Walking Promotions</a:t>
                      </a:r>
                    </a:p>
                  </a:txBody>
                  <a:tcPr/>
                </a:tc>
                <a:tc>
                  <a:txBody>
                    <a:bodyPr/>
                    <a:lstStyle/>
                    <a:p>
                      <a:r>
                        <a:rPr lang="en-US" dirty="0"/>
                        <a:t>2006</a:t>
                      </a:r>
                    </a:p>
                  </a:txBody>
                  <a:tcPr/>
                </a:tc>
                <a:tc>
                  <a:txBody>
                    <a:bodyPr/>
                    <a:lstStyle/>
                    <a:p>
                      <a:r>
                        <a:rPr lang="en-US" dirty="0"/>
                        <a:t>Fiction</a:t>
                      </a:r>
                    </a:p>
                  </a:txBody>
                  <a:tcPr/>
                </a:tc>
                <a:extLst>
                  <a:ext uri="{0D108BD9-81ED-4DB2-BD59-A6C34878D82A}">
                    <a16:rowId xmlns:a16="http://schemas.microsoft.com/office/drawing/2014/main" val="3713922756"/>
                  </a:ext>
                </a:extLst>
              </a:tr>
              <a:tr h="370840">
                <a:tc>
                  <a:txBody>
                    <a:bodyPr/>
                    <a:lstStyle/>
                    <a:p>
                      <a:r>
                        <a:rPr lang="en-US" dirty="0"/>
                        <a:t>www.racewalk.com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Walking Promotions</a:t>
                      </a:r>
                    </a:p>
                  </a:txBody>
                  <a:tcPr/>
                </a:tc>
                <a:tc>
                  <a:txBody>
                    <a:bodyPr/>
                    <a:lstStyle/>
                    <a:p>
                      <a:r>
                        <a:rPr lang="en-US" dirty="0"/>
                        <a:t>1995</a:t>
                      </a:r>
                    </a:p>
                  </a:txBody>
                  <a:tcPr/>
                </a:tc>
                <a:tc>
                  <a:txBody>
                    <a:bodyPr/>
                    <a:lstStyle/>
                    <a:p>
                      <a:r>
                        <a:rPr lang="en-US" dirty="0"/>
                        <a:t>Health</a:t>
                      </a:r>
                    </a:p>
                  </a:txBody>
                  <a:tcPr/>
                </a:tc>
                <a:extLst>
                  <a:ext uri="{0D108BD9-81ED-4DB2-BD59-A6C34878D82A}">
                    <a16:rowId xmlns:a16="http://schemas.microsoft.com/office/drawing/2014/main" val="594578732"/>
                  </a:ext>
                </a:extLst>
              </a:tr>
              <a:tr h="370840">
                <a:tc>
                  <a:txBody>
                    <a:bodyPr/>
                    <a:lstStyle/>
                    <a:p>
                      <a:r>
                        <a:rPr lang="en-US" dirty="0"/>
                        <a:t>www.greattreks.com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Walking Promotions</a:t>
                      </a:r>
                    </a:p>
                  </a:txBody>
                  <a:tcPr/>
                </a:tc>
                <a:tc>
                  <a:txBody>
                    <a:bodyPr/>
                    <a:lstStyle/>
                    <a:p>
                      <a:r>
                        <a:rPr lang="en-US" dirty="0"/>
                        <a:t>2006</a:t>
                      </a:r>
                    </a:p>
                  </a:txBody>
                  <a:tcPr/>
                </a:tc>
                <a:tc>
                  <a:txBody>
                    <a:bodyPr/>
                    <a:lstStyle/>
                    <a:p>
                      <a:r>
                        <a:rPr lang="en-US" dirty="0"/>
                        <a:t>Travel</a:t>
                      </a:r>
                    </a:p>
                  </a:txBody>
                  <a:tcPr/>
                </a:tc>
                <a:extLst>
                  <a:ext uri="{0D108BD9-81ED-4DB2-BD59-A6C34878D82A}">
                    <a16:rowId xmlns:a16="http://schemas.microsoft.com/office/drawing/2014/main" val="3336783192"/>
                  </a:ext>
                </a:extLst>
              </a:tr>
              <a:tr h="370840">
                <a:tc>
                  <a:txBody>
                    <a:bodyPr/>
                    <a:lstStyle/>
                    <a:p>
                      <a:r>
                        <a:rPr lang="en-US" dirty="0"/>
                        <a:t>www.twofeetgallery.com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Walking Promotions</a:t>
                      </a:r>
                    </a:p>
                  </a:txBody>
                  <a:tcPr/>
                </a:tc>
                <a:tc>
                  <a:txBody>
                    <a:bodyPr/>
                    <a:lstStyle/>
                    <a:p>
                      <a:r>
                        <a:rPr lang="en-US" dirty="0"/>
                        <a:t>2004</a:t>
                      </a:r>
                    </a:p>
                  </a:txBody>
                  <a:tcPr/>
                </a:tc>
                <a:tc>
                  <a:txBody>
                    <a:bodyPr/>
                    <a:lstStyle/>
                    <a:p>
                      <a:r>
                        <a:rPr lang="en-US" dirty="0"/>
                        <a:t>Photographs</a:t>
                      </a:r>
                    </a:p>
                  </a:txBody>
                  <a:tcPr/>
                </a:tc>
                <a:extLst>
                  <a:ext uri="{0D108BD9-81ED-4DB2-BD59-A6C34878D82A}">
                    <a16:rowId xmlns:a16="http://schemas.microsoft.com/office/drawing/2014/main" val="1760932954"/>
                  </a:ext>
                </a:extLst>
              </a:tr>
              <a:tr h="370840">
                <a:tc>
                  <a:txBody>
                    <a:bodyPr/>
                    <a:lstStyle/>
                    <a:p>
                      <a:r>
                        <a:rPr lang="en-US" dirty="0"/>
                        <a:t>www.walkinghealthy.com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Walking Promotions</a:t>
                      </a:r>
                    </a:p>
                  </a:txBody>
                  <a:tcPr/>
                </a:tc>
                <a:tc>
                  <a:txBody>
                    <a:bodyPr/>
                    <a:lstStyle/>
                    <a:p>
                      <a:r>
                        <a:rPr lang="en-US" dirty="0"/>
                        <a:t>2002</a:t>
                      </a:r>
                    </a:p>
                  </a:txBody>
                  <a:tcPr/>
                </a:tc>
                <a:tc>
                  <a:txBody>
                    <a:bodyPr/>
                    <a:lstStyle/>
                    <a:p>
                      <a:r>
                        <a:rPr lang="en-US" dirty="0"/>
                        <a:t>Health</a:t>
                      </a:r>
                    </a:p>
                  </a:txBody>
                  <a:tcPr/>
                </a:tc>
                <a:extLst>
                  <a:ext uri="{0D108BD9-81ED-4DB2-BD59-A6C34878D82A}">
                    <a16:rowId xmlns:a16="http://schemas.microsoft.com/office/drawing/2014/main" val="4188679213"/>
                  </a:ext>
                </a:extLst>
              </a:tr>
              <a:tr h="370840">
                <a:tc>
                  <a:txBody>
                    <a:bodyPr/>
                    <a:lstStyle/>
                    <a:p>
                      <a:r>
                        <a:rPr lang="en-US" dirty="0"/>
                        <a:t>www.cs.drexel.edu/~jsalvage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Walking Promotions</a:t>
                      </a:r>
                    </a:p>
                  </a:txBody>
                  <a:tcPr/>
                </a:tc>
                <a:tc>
                  <a:txBody>
                    <a:bodyPr/>
                    <a:lstStyle/>
                    <a:p>
                      <a:r>
                        <a:rPr lang="en-US" dirty="0"/>
                        <a:t>2005</a:t>
                      </a:r>
                    </a:p>
                  </a:txBody>
                  <a:tcPr/>
                </a:tc>
                <a:tc>
                  <a:txBody>
                    <a:bodyPr/>
                    <a:lstStyle/>
                    <a:p>
                      <a:r>
                        <a:rPr lang="en-US" dirty="0"/>
                        <a:t>Education</a:t>
                      </a:r>
                    </a:p>
                  </a:txBody>
                  <a:tcPr/>
                </a:tc>
                <a:extLst>
                  <a:ext uri="{0D108BD9-81ED-4DB2-BD59-A6C34878D82A}">
                    <a16:rowId xmlns:a16="http://schemas.microsoft.com/office/drawing/2014/main" val="687329657"/>
                  </a:ext>
                </a:extLst>
              </a:tr>
            </a:tbl>
          </a:graphicData>
        </a:graphic>
      </p:graphicFrame>
    </p:spTree>
    <p:extLst>
      <p:ext uri="{BB962C8B-B14F-4D97-AF65-F5344CB8AC3E}">
        <p14:creationId xmlns:p14="http://schemas.microsoft.com/office/powerpoint/2010/main" val="3620410211"/>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Set Difference Operation (Minus)‏</a:t>
            </a:r>
          </a:p>
        </p:txBody>
      </p:sp>
      <p:sp>
        <p:nvSpPr>
          <p:cNvPr id="6" name="Text Box 2">
            <a:extLst>
              <a:ext uri="{FF2B5EF4-FFF2-40B4-BE49-F238E27FC236}">
                <a16:creationId xmlns:a16="http://schemas.microsoft.com/office/drawing/2014/main" id="{3E31EF61-9795-B2A9-6487-2F9AED9D44DA}"/>
              </a:ext>
            </a:extLst>
          </p:cNvPr>
          <p:cNvSpPr txBox="1">
            <a:spLocks noChangeArrowheads="1"/>
          </p:cNvSpPr>
          <p:nvPr/>
        </p:nvSpPr>
        <p:spPr bwMode="auto">
          <a:xfrm>
            <a:off x="0" y="685800"/>
            <a:ext cx="12185648" cy="96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400"/>
              </a:spcBef>
              <a:buClr>
                <a:srgbClr val="EEC85E"/>
              </a:buClr>
              <a:buSzPct val="70000"/>
            </a:pPr>
            <a:r>
              <a:rPr lang="en-US" altLang="en-US" dirty="0">
                <a:solidFill>
                  <a:srgbClr val="EAEAEA"/>
                </a:solidFill>
                <a:latin typeface="+mn-lt"/>
              </a:rPr>
              <a:t>What is the result of the following?</a:t>
            </a:r>
          </a:p>
          <a:p>
            <a:pPr eaLnBrk="1" hangingPunct="1">
              <a:spcBef>
                <a:spcPts val="400"/>
              </a:spcBef>
              <a:buClr>
                <a:srgbClr val="EEC85E"/>
              </a:buClr>
              <a:buSzPct val="70000"/>
            </a:pPr>
            <a:endParaRPr lang="en-US" altLang="en-US" sz="1600" dirty="0">
              <a:solidFill>
                <a:srgbClr val="EAEAEA"/>
              </a:solidFill>
            </a:endParaRPr>
          </a:p>
          <a:p>
            <a:pPr eaLnBrk="1" hangingPunct="1">
              <a:spcBef>
                <a:spcPts val="400"/>
              </a:spcBef>
              <a:buClr>
                <a:srgbClr val="EEC85E"/>
              </a:buClr>
              <a:buSzPct val="70000"/>
            </a:pP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dirty="0">
                <a:solidFill>
                  <a:schemeClr val="tx1"/>
                </a:solidFill>
                <a:latin typeface="Courier New" panose="02070309020205020404" pitchFamily="49" charset="0"/>
                <a:cs typeface="Courier New" panose="02070309020205020404" pitchFamily="49" charset="0"/>
              </a:rPr>
              <a:t>website(websites)</a:t>
            </a:r>
            <a:r>
              <a:rPr lang="ar-SA" altLang="en-US" sz="1200" dirty="0">
                <a:solidFill>
                  <a:srgbClr val="EAEAEA"/>
                </a:solidFill>
                <a:latin typeface="Courier New" panose="02070309020205020404" pitchFamily="49" charset="0"/>
                <a:cs typeface="Courier New" panose="02070309020205020404" pitchFamily="49" charset="0"/>
              </a:rPr>
              <a:t>‏</a:t>
            </a:r>
            <a:r>
              <a:rPr lang="en-US" altLang="en-US" sz="1200" dirty="0">
                <a:solidFill>
                  <a:srgbClr val="EAEAEA"/>
                </a:solidFill>
                <a:latin typeface="Courier New" panose="02070309020205020404" pitchFamily="49" charset="0"/>
                <a:cs typeface="Courier New" panose="02070309020205020404" pitchFamily="49" charset="0"/>
              </a:rPr>
              <a:t> - </a:t>
            </a: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dirty="0">
                <a:solidFill>
                  <a:schemeClr val="tx1"/>
                </a:solidFill>
                <a:latin typeface="Courier New" panose="02070309020205020404" pitchFamily="49" charset="0"/>
                <a:cs typeface="Courier New" panose="02070309020205020404" pitchFamily="49" charset="0"/>
              </a:rPr>
              <a:t>website(empty set)</a:t>
            </a:r>
          </a:p>
        </p:txBody>
      </p:sp>
      <p:sp>
        <p:nvSpPr>
          <p:cNvPr id="41" name="Rectangle 35">
            <a:extLst>
              <a:ext uri="{FF2B5EF4-FFF2-40B4-BE49-F238E27FC236}">
                <a16:creationId xmlns:a16="http://schemas.microsoft.com/office/drawing/2014/main" id="{AD4E316A-0024-B9B7-4F1F-49CB8CF02ACD}"/>
              </a:ext>
            </a:extLst>
          </p:cNvPr>
          <p:cNvSpPr>
            <a:spLocks noChangeArrowheads="1"/>
          </p:cNvSpPr>
          <p:nvPr/>
        </p:nvSpPr>
        <p:spPr bwMode="auto">
          <a:xfrm>
            <a:off x="-50181" y="1739893"/>
            <a:ext cx="12185648" cy="1112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400"/>
              </a:spcBef>
              <a:buClr>
                <a:srgbClr val="EEC85E"/>
              </a:buClr>
              <a:buSzPct val="70000"/>
            </a:pPr>
            <a:endParaRPr lang="en-US" altLang="en-US" sz="1600" dirty="0">
              <a:solidFill>
                <a:srgbClr val="EAEAEA"/>
              </a:solidFill>
              <a:latin typeface="+mn-lt"/>
            </a:endParaRPr>
          </a:p>
        </p:txBody>
      </p:sp>
      <p:graphicFrame>
        <p:nvGraphicFramePr>
          <p:cNvPr id="52" name="Table 51">
            <a:extLst>
              <a:ext uri="{FF2B5EF4-FFF2-40B4-BE49-F238E27FC236}">
                <a16:creationId xmlns:a16="http://schemas.microsoft.com/office/drawing/2014/main" id="{4A7E6023-1D4B-2CC8-F557-D0A4A6F5D4E2}"/>
              </a:ext>
            </a:extLst>
          </p:cNvPr>
          <p:cNvGraphicFramePr>
            <a:graphicFrameLocks noGrp="1"/>
          </p:cNvGraphicFramePr>
          <p:nvPr>
            <p:extLst>
              <p:ext uri="{D42A27DB-BD31-4B8C-83A1-F6EECF244321}">
                <p14:modId xmlns:p14="http://schemas.microsoft.com/office/powerpoint/2010/main" val="2053758748"/>
              </p:ext>
            </p:extLst>
          </p:nvPr>
        </p:nvGraphicFramePr>
        <p:xfrm>
          <a:off x="0" y="2944955"/>
          <a:ext cx="2973388" cy="2966720"/>
        </p:xfrm>
        <a:graphic>
          <a:graphicData uri="http://schemas.openxmlformats.org/drawingml/2006/table">
            <a:tbl>
              <a:tblPr firstRow="1" bandRow="1">
                <a:tableStyleId>{93296810-A885-4BE3-A3E7-6D5BEEA58F35}</a:tableStyleId>
              </a:tblPr>
              <a:tblGrid>
                <a:gridCol w="2973388">
                  <a:extLst>
                    <a:ext uri="{9D8B030D-6E8A-4147-A177-3AD203B41FA5}">
                      <a16:colId xmlns:a16="http://schemas.microsoft.com/office/drawing/2014/main" val="3686988871"/>
                    </a:ext>
                  </a:extLst>
                </a:gridCol>
              </a:tblGrid>
              <a:tr h="370840">
                <a:tc>
                  <a:txBody>
                    <a:bodyPr/>
                    <a:lstStyle/>
                    <a:p>
                      <a:pPr algn="ctr"/>
                      <a:r>
                        <a:rPr lang="en-US" dirty="0"/>
                        <a:t>Result Set</a:t>
                      </a:r>
                    </a:p>
                  </a:txBody>
                  <a:tcPr/>
                </a:tc>
                <a:extLst>
                  <a:ext uri="{0D108BD9-81ED-4DB2-BD59-A6C34878D82A}">
                    <a16:rowId xmlns:a16="http://schemas.microsoft.com/office/drawing/2014/main" val="2880516429"/>
                  </a:ext>
                </a:extLst>
              </a:tr>
              <a:tr h="370840">
                <a:tc>
                  <a:txBody>
                    <a:bodyPr/>
                    <a:lstStyle/>
                    <a:p>
                      <a:r>
                        <a:rPr lang="en-US" b="1" dirty="0"/>
                        <a:t>website</a:t>
                      </a:r>
                    </a:p>
                  </a:txBody>
                  <a:tcPr/>
                </a:tc>
                <a:extLst>
                  <a:ext uri="{0D108BD9-81ED-4DB2-BD59-A6C34878D82A}">
                    <a16:rowId xmlns:a16="http://schemas.microsoft.com/office/drawing/2014/main" val="1423851555"/>
                  </a:ext>
                </a:extLst>
              </a:tr>
              <a:tr h="370840">
                <a:tc>
                  <a:txBody>
                    <a:bodyPr/>
                    <a:lstStyle/>
                    <a:p>
                      <a:r>
                        <a:rPr lang="en-US" dirty="0"/>
                        <a:t>www.zojjed.com</a:t>
                      </a:r>
                    </a:p>
                  </a:txBody>
                  <a:tcPr/>
                </a:tc>
                <a:extLst>
                  <a:ext uri="{0D108BD9-81ED-4DB2-BD59-A6C34878D82A}">
                    <a16:rowId xmlns:a16="http://schemas.microsoft.com/office/drawing/2014/main" val="3713922756"/>
                  </a:ext>
                </a:extLst>
              </a:tr>
              <a:tr h="370840">
                <a:tc>
                  <a:txBody>
                    <a:bodyPr/>
                    <a:lstStyle/>
                    <a:p>
                      <a:r>
                        <a:rPr lang="en-US" dirty="0"/>
                        <a:t>www.racewalk.com</a:t>
                      </a:r>
                    </a:p>
                  </a:txBody>
                  <a:tcPr/>
                </a:tc>
                <a:extLst>
                  <a:ext uri="{0D108BD9-81ED-4DB2-BD59-A6C34878D82A}">
                    <a16:rowId xmlns:a16="http://schemas.microsoft.com/office/drawing/2014/main" val="594578732"/>
                  </a:ext>
                </a:extLst>
              </a:tr>
              <a:tr h="370840">
                <a:tc>
                  <a:txBody>
                    <a:bodyPr/>
                    <a:lstStyle/>
                    <a:p>
                      <a:r>
                        <a:rPr lang="en-US" dirty="0"/>
                        <a:t>www.greattreks.com</a:t>
                      </a:r>
                    </a:p>
                  </a:txBody>
                  <a:tcPr/>
                </a:tc>
                <a:extLst>
                  <a:ext uri="{0D108BD9-81ED-4DB2-BD59-A6C34878D82A}">
                    <a16:rowId xmlns:a16="http://schemas.microsoft.com/office/drawing/2014/main" val="3336783192"/>
                  </a:ext>
                </a:extLst>
              </a:tr>
              <a:tr h="370840">
                <a:tc>
                  <a:txBody>
                    <a:bodyPr/>
                    <a:lstStyle/>
                    <a:p>
                      <a:r>
                        <a:rPr lang="en-US" dirty="0"/>
                        <a:t>www.twofeetgallery.com</a:t>
                      </a:r>
                    </a:p>
                  </a:txBody>
                  <a:tcPr/>
                </a:tc>
                <a:extLst>
                  <a:ext uri="{0D108BD9-81ED-4DB2-BD59-A6C34878D82A}">
                    <a16:rowId xmlns:a16="http://schemas.microsoft.com/office/drawing/2014/main" val="1760932954"/>
                  </a:ext>
                </a:extLst>
              </a:tr>
              <a:tr h="370840">
                <a:tc>
                  <a:txBody>
                    <a:bodyPr/>
                    <a:lstStyle/>
                    <a:p>
                      <a:r>
                        <a:rPr lang="en-US" dirty="0"/>
                        <a:t>www.walkinghealthy.com</a:t>
                      </a:r>
                    </a:p>
                  </a:txBody>
                  <a:tcPr/>
                </a:tc>
                <a:extLst>
                  <a:ext uri="{0D108BD9-81ED-4DB2-BD59-A6C34878D82A}">
                    <a16:rowId xmlns:a16="http://schemas.microsoft.com/office/drawing/2014/main" val="4188679213"/>
                  </a:ext>
                </a:extLst>
              </a:tr>
              <a:tr h="370840">
                <a:tc>
                  <a:txBody>
                    <a:bodyPr/>
                    <a:lstStyle/>
                    <a:p>
                      <a:r>
                        <a:rPr lang="en-US" dirty="0"/>
                        <a:t>www.cs.drexel.edu/~jsalvage</a:t>
                      </a:r>
                    </a:p>
                  </a:txBody>
                  <a:tcPr/>
                </a:tc>
                <a:extLst>
                  <a:ext uri="{0D108BD9-81ED-4DB2-BD59-A6C34878D82A}">
                    <a16:rowId xmlns:a16="http://schemas.microsoft.com/office/drawing/2014/main" val="687329657"/>
                  </a:ext>
                </a:extLst>
              </a:tr>
            </a:tbl>
          </a:graphicData>
        </a:graphic>
      </p:graphicFrame>
      <p:sp>
        <p:nvSpPr>
          <p:cNvPr id="4" name="TextBox 3">
            <a:extLst>
              <a:ext uri="{FF2B5EF4-FFF2-40B4-BE49-F238E27FC236}">
                <a16:creationId xmlns:a16="http://schemas.microsoft.com/office/drawing/2014/main" id="{137CC0F7-03D9-E0D0-E2E8-E91368D780D1}"/>
              </a:ext>
            </a:extLst>
          </p:cNvPr>
          <p:cNvSpPr txBox="1"/>
          <p:nvPr/>
        </p:nvSpPr>
        <p:spPr>
          <a:xfrm>
            <a:off x="-1" y="2040683"/>
            <a:ext cx="12185647" cy="646331"/>
          </a:xfrm>
          <a:prstGeom prst="rect">
            <a:avLst/>
          </a:prstGeom>
          <a:noFill/>
        </p:spPr>
        <p:txBody>
          <a:bodyPr wrap="square">
            <a:spAutoFit/>
          </a:bodyPr>
          <a:lstStyle/>
          <a:p>
            <a:pPr eaLnBrk="1" hangingPunct="1">
              <a:spcBef>
                <a:spcPts val="400"/>
              </a:spcBef>
              <a:buClr>
                <a:srgbClr val="EEC85E"/>
              </a:buClr>
              <a:buSzPct val="70000"/>
            </a:pPr>
            <a:r>
              <a:rPr lang="en-US" altLang="en-US" dirty="0">
                <a:solidFill>
                  <a:srgbClr val="EAEAEA"/>
                </a:solidFill>
                <a:latin typeface="+mn-lt"/>
              </a:rPr>
              <a:t>The result of is the complete relation websites (less the projection), since no records are contained in the empty set all records from the websites relation are included in the result set.</a:t>
            </a:r>
          </a:p>
        </p:txBody>
      </p:sp>
    </p:spTree>
    <p:extLst>
      <p:ext uri="{BB962C8B-B14F-4D97-AF65-F5344CB8AC3E}">
        <p14:creationId xmlns:p14="http://schemas.microsoft.com/office/powerpoint/2010/main" val="916119321"/>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The Cartesian-Product Operation</a:t>
            </a:r>
          </a:p>
        </p:txBody>
      </p:sp>
      <p:sp>
        <p:nvSpPr>
          <p:cNvPr id="6" name="Text Box 2">
            <a:extLst>
              <a:ext uri="{FF2B5EF4-FFF2-40B4-BE49-F238E27FC236}">
                <a16:creationId xmlns:a16="http://schemas.microsoft.com/office/drawing/2014/main" id="{3E31EF61-9795-B2A9-6487-2F9AED9D44DA}"/>
              </a:ext>
            </a:extLst>
          </p:cNvPr>
          <p:cNvSpPr txBox="1">
            <a:spLocks noChangeArrowheads="1"/>
          </p:cNvSpPr>
          <p:nvPr/>
        </p:nvSpPr>
        <p:spPr bwMode="auto">
          <a:xfrm>
            <a:off x="0" y="685800"/>
            <a:ext cx="12185648" cy="5519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r>
              <a:rPr lang="en-US" altLang="en-US" dirty="0">
                <a:solidFill>
                  <a:srgbClr val="EAEAEA"/>
                </a:solidFill>
                <a:latin typeface="+mn-lt"/>
              </a:rPr>
              <a:t>binary</a:t>
            </a:r>
          </a:p>
          <a:p>
            <a:pPr eaLnBrk="1" hangingPunct="1"/>
            <a:endParaRPr lang="en-US" altLang="en-US" dirty="0">
              <a:solidFill>
                <a:srgbClr val="EAEAEA"/>
              </a:solidFill>
              <a:latin typeface="+mn-lt"/>
            </a:endParaRPr>
          </a:p>
          <a:p>
            <a:pPr eaLnBrk="1" hangingPunct="1"/>
            <a:r>
              <a:rPr lang="en-US" altLang="en-US" dirty="0">
                <a:solidFill>
                  <a:srgbClr val="EAEAEA"/>
                </a:solidFill>
                <a:latin typeface="+mn-lt"/>
              </a:rPr>
              <a:t>x – combines information in two relations</a:t>
            </a:r>
          </a:p>
          <a:p>
            <a:pPr eaLnBrk="1" hangingPunct="1"/>
            <a:endParaRPr lang="en-US" altLang="en-US" dirty="0">
              <a:solidFill>
                <a:srgbClr val="EAEAEA"/>
              </a:solidFill>
              <a:latin typeface="+mn-lt"/>
            </a:endParaRPr>
          </a:p>
          <a:p>
            <a:pPr eaLnBrk="1" hangingPunct="1"/>
            <a:r>
              <a:rPr lang="en-US" altLang="en-US" sz="1200" dirty="0">
                <a:solidFill>
                  <a:srgbClr val="EAEAEA"/>
                </a:solidFill>
                <a:latin typeface="Courier New" panose="02070309020205020404" pitchFamily="49" charset="0"/>
                <a:cs typeface="Courier New" panose="02070309020205020404" pitchFamily="49" charset="0"/>
              </a:rPr>
              <a:t>Relation 1 x Relation 2 = Result Set</a:t>
            </a:r>
          </a:p>
          <a:p>
            <a:pPr eaLnBrk="1" hangingPunct="1"/>
            <a:endParaRPr lang="en-US" altLang="en-US" dirty="0">
              <a:solidFill>
                <a:srgbClr val="EAEAEA"/>
              </a:solidFill>
              <a:latin typeface="+mn-lt"/>
            </a:endParaRPr>
          </a:p>
          <a:p>
            <a:pPr eaLnBrk="1" hangingPunct="1"/>
            <a:r>
              <a:rPr lang="en-US" altLang="en-US" dirty="0">
                <a:solidFill>
                  <a:srgbClr val="EAEAEA"/>
                </a:solidFill>
                <a:latin typeface="+mn-lt"/>
              </a:rPr>
              <a:t>because attributes can be repeated in different relations, a notation </a:t>
            </a:r>
            <a:r>
              <a:rPr lang="en-US" altLang="en-US" dirty="0" err="1">
                <a:solidFill>
                  <a:srgbClr val="EAEAEA"/>
                </a:solidFill>
                <a:latin typeface="+mn-lt"/>
              </a:rPr>
              <a:t>relation.attribute</a:t>
            </a:r>
            <a:r>
              <a:rPr lang="en-US" altLang="en-US" dirty="0">
                <a:solidFill>
                  <a:srgbClr val="EAEAEA"/>
                </a:solidFill>
                <a:latin typeface="+mn-lt"/>
              </a:rPr>
              <a:t> is used.</a:t>
            </a:r>
          </a:p>
          <a:p>
            <a:pPr eaLnBrk="1" hangingPunct="1"/>
            <a:endParaRPr lang="en-US" altLang="en-US" dirty="0">
              <a:solidFill>
                <a:srgbClr val="EAEAEA"/>
              </a:solidFill>
              <a:latin typeface="+mn-lt"/>
            </a:endParaRPr>
          </a:p>
          <a:p>
            <a:pPr eaLnBrk="1" hangingPunct="1"/>
            <a:r>
              <a:rPr lang="en-US" altLang="en-US" dirty="0">
                <a:solidFill>
                  <a:srgbClr val="EAEAEA"/>
                </a:solidFill>
                <a:latin typeface="+mn-lt"/>
              </a:rPr>
              <a:t>Therefore, the resulting schema of </a:t>
            </a:r>
            <a:r>
              <a:rPr lang="en-US" altLang="en-US" sz="1200" dirty="0">
                <a:solidFill>
                  <a:srgbClr val="EAEAEA"/>
                </a:solidFill>
                <a:latin typeface="Courier New" panose="02070309020205020404" pitchFamily="49" charset="0"/>
                <a:cs typeface="Courier New" panose="02070309020205020404" pitchFamily="49" charset="0"/>
              </a:rPr>
              <a:t>r = websites x customers </a:t>
            </a:r>
            <a:r>
              <a:rPr lang="en-US" altLang="en-US" dirty="0">
                <a:solidFill>
                  <a:srgbClr val="EAEAEA"/>
                </a:solidFill>
                <a:latin typeface="+mn-lt"/>
              </a:rPr>
              <a:t>is:</a:t>
            </a:r>
          </a:p>
          <a:p>
            <a:pPr eaLnBrk="1" hangingPunct="1"/>
            <a:endParaRPr lang="en-US" altLang="en-US" dirty="0">
              <a:solidFill>
                <a:srgbClr val="EAEAEA"/>
              </a:solidFill>
              <a:latin typeface="+mn-lt"/>
            </a:endParaRPr>
          </a:p>
          <a:p>
            <a:pPr eaLnBrk="1" hangingPunct="1"/>
            <a:r>
              <a:rPr lang="en-US" altLang="en-US" dirty="0">
                <a:solidFill>
                  <a:srgbClr val="EAEAEA"/>
                </a:solidFill>
                <a:latin typeface="+mn-lt"/>
              </a:rPr>
              <a:t>(</a:t>
            </a:r>
            <a:r>
              <a:rPr lang="en-US" altLang="en-US" dirty="0" err="1">
                <a:solidFill>
                  <a:srgbClr val="EAEAEA"/>
                </a:solidFill>
                <a:latin typeface="+mn-lt"/>
              </a:rPr>
              <a:t>websites.website</a:t>
            </a:r>
            <a:r>
              <a:rPr lang="en-US" altLang="en-US" dirty="0">
                <a:solidFill>
                  <a:srgbClr val="EAEAEA"/>
                </a:solidFill>
                <a:latin typeface="+mn-lt"/>
              </a:rPr>
              <a:t>, </a:t>
            </a:r>
            <a:r>
              <a:rPr lang="en-US" altLang="en-US" dirty="0" err="1">
                <a:solidFill>
                  <a:srgbClr val="EAEAEA"/>
                </a:solidFill>
                <a:latin typeface="+mn-lt"/>
              </a:rPr>
              <a:t>websites.organization</a:t>
            </a:r>
            <a:r>
              <a:rPr lang="en-US" altLang="en-US" dirty="0">
                <a:solidFill>
                  <a:srgbClr val="EAEAEA"/>
                </a:solidFill>
                <a:latin typeface="+mn-lt"/>
              </a:rPr>
              <a:t>, </a:t>
            </a:r>
            <a:r>
              <a:rPr lang="en-US" altLang="en-US" dirty="0" err="1">
                <a:solidFill>
                  <a:srgbClr val="EAEAEA"/>
                </a:solidFill>
                <a:latin typeface="+mn-lt"/>
              </a:rPr>
              <a:t>websites.first</a:t>
            </a:r>
            <a:r>
              <a:rPr lang="en-US" altLang="en-US" dirty="0">
                <a:solidFill>
                  <a:srgbClr val="EAEAEA"/>
                </a:solidFill>
                <a:latin typeface="+mn-lt"/>
              </a:rPr>
              <a:t>-year, </a:t>
            </a:r>
            <a:r>
              <a:rPr lang="en-US" altLang="en-US" dirty="0" err="1">
                <a:solidFill>
                  <a:srgbClr val="EAEAEA"/>
                </a:solidFill>
                <a:latin typeface="+mn-lt"/>
              </a:rPr>
              <a:t>websites.category</a:t>
            </a:r>
            <a:r>
              <a:rPr lang="en-US" altLang="en-US" dirty="0">
                <a:solidFill>
                  <a:srgbClr val="EAEAEA"/>
                </a:solidFill>
                <a:latin typeface="+mn-lt"/>
              </a:rPr>
              <a:t>, </a:t>
            </a:r>
            <a:r>
              <a:rPr lang="en-US" altLang="en-US" dirty="0" err="1">
                <a:solidFill>
                  <a:srgbClr val="EAEAEA"/>
                </a:solidFill>
                <a:latin typeface="+mn-lt"/>
              </a:rPr>
              <a:t>customers.website</a:t>
            </a:r>
            <a:r>
              <a:rPr lang="en-US" altLang="en-US" dirty="0">
                <a:solidFill>
                  <a:srgbClr val="EAEAEA"/>
                </a:solidFill>
                <a:latin typeface="+mn-lt"/>
              </a:rPr>
              <a:t>, </a:t>
            </a:r>
            <a:r>
              <a:rPr lang="en-US" altLang="en-US" dirty="0" err="1">
                <a:solidFill>
                  <a:srgbClr val="EAEAEA"/>
                </a:solidFill>
                <a:latin typeface="+mn-lt"/>
              </a:rPr>
              <a:t>customers.first</a:t>
            </a:r>
            <a:r>
              <a:rPr lang="en-US" altLang="en-US" dirty="0">
                <a:solidFill>
                  <a:srgbClr val="EAEAEA"/>
                </a:solidFill>
                <a:latin typeface="+mn-lt"/>
              </a:rPr>
              <a:t>-name, </a:t>
            </a:r>
            <a:r>
              <a:rPr lang="en-US" altLang="en-US" dirty="0" err="1">
                <a:solidFill>
                  <a:srgbClr val="EAEAEA"/>
                </a:solidFill>
                <a:latin typeface="+mn-lt"/>
              </a:rPr>
              <a:t>customers.last</a:t>
            </a:r>
            <a:r>
              <a:rPr lang="en-US" altLang="en-US" dirty="0">
                <a:solidFill>
                  <a:srgbClr val="EAEAEA"/>
                </a:solidFill>
                <a:latin typeface="+mn-lt"/>
              </a:rPr>
              <a:t>-name)</a:t>
            </a:r>
            <a:r>
              <a:rPr lang="ar-SA" altLang="en-US" dirty="0">
                <a:solidFill>
                  <a:srgbClr val="EAEAEA"/>
                </a:solidFill>
                <a:latin typeface="+mn-lt"/>
              </a:rPr>
              <a:t>‏</a:t>
            </a:r>
            <a:endParaRPr lang="en-US" altLang="en-US" dirty="0">
              <a:solidFill>
                <a:srgbClr val="EAEAEA"/>
              </a:solidFill>
              <a:latin typeface="+mn-lt"/>
            </a:endParaRPr>
          </a:p>
          <a:p>
            <a:pPr eaLnBrk="1" hangingPunct="1"/>
            <a:endParaRPr lang="en-US" altLang="en-US" dirty="0">
              <a:solidFill>
                <a:srgbClr val="EAEAEA"/>
              </a:solidFill>
              <a:latin typeface="+mn-lt"/>
            </a:endParaRPr>
          </a:p>
          <a:p>
            <a:pPr eaLnBrk="1" hangingPunct="1"/>
            <a:r>
              <a:rPr lang="en-US" altLang="en-US" dirty="0">
                <a:solidFill>
                  <a:srgbClr val="EAEAEA"/>
                </a:solidFill>
                <a:latin typeface="+mn-lt"/>
              </a:rPr>
              <a:t>Note this does not support cases where you wish to use the same relation twice; we will address this with the rename operation shortly.</a:t>
            </a:r>
          </a:p>
          <a:p>
            <a:pPr eaLnBrk="1" hangingPunct="1"/>
            <a:endParaRPr lang="en-US" altLang="en-US" dirty="0">
              <a:solidFill>
                <a:srgbClr val="EAEAEA"/>
              </a:solidFill>
              <a:latin typeface="+mn-lt"/>
            </a:endParaRPr>
          </a:p>
          <a:p>
            <a:pPr eaLnBrk="1" hangingPunct="1"/>
            <a:r>
              <a:rPr lang="en-US" altLang="en-US" dirty="0">
                <a:solidFill>
                  <a:srgbClr val="EAEAEA"/>
                </a:solidFill>
                <a:latin typeface="+mn-lt"/>
              </a:rPr>
              <a:t>What tuples exist in </a:t>
            </a:r>
            <a:r>
              <a:rPr lang="en-US" altLang="en-US" sz="1200" dirty="0">
                <a:solidFill>
                  <a:srgbClr val="EAEAEA"/>
                </a:solidFill>
                <a:latin typeface="Courier New" panose="02070309020205020404" pitchFamily="49" charset="0"/>
                <a:cs typeface="Courier New" panose="02070309020205020404" pitchFamily="49" charset="0"/>
              </a:rPr>
              <a:t>r</a:t>
            </a:r>
            <a:r>
              <a:rPr lang="en-US" altLang="en-US" dirty="0">
                <a:solidFill>
                  <a:srgbClr val="EAEAEA"/>
                </a:solidFill>
                <a:latin typeface="+mn-lt"/>
              </a:rPr>
              <a:t> if </a:t>
            </a:r>
            <a:r>
              <a:rPr lang="en-US" altLang="en-US" sz="1200" dirty="0">
                <a:solidFill>
                  <a:srgbClr val="EAEAEA"/>
                </a:solidFill>
                <a:latin typeface="Courier New" panose="02070309020205020404" pitchFamily="49" charset="0"/>
                <a:cs typeface="Courier New" panose="02070309020205020404" pitchFamily="49" charset="0"/>
              </a:rPr>
              <a:t>r = websites x customers</a:t>
            </a:r>
            <a:r>
              <a:rPr lang="en-US" altLang="en-US" dirty="0">
                <a:solidFill>
                  <a:srgbClr val="EAEAEA"/>
                </a:solidFill>
                <a:latin typeface="+mn-lt"/>
              </a:rPr>
              <a:t>?</a:t>
            </a:r>
          </a:p>
          <a:p>
            <a:pPr eaLnBrk="1" hangingPunct="1"/>
            <a:endParaRPr lang="en-US" altLang="en-US" dirty="0">
              <a:solidFill>
                <a:srgbClr val="EAEAEA"/>
              </a:solidFill>
              <a:latin typeface="+mn-lt"/>
            </a:endParaRPr>
          </a:p>
          <a:p>
            <a:pPr eaLnBrk="1" hangingPunct="1"/>
            <a:r>
              <a:rPr lang="en-US" altLang="en-US" dirty="0">
                <a:solidFill>
                  <a:srgbClr val="EAEAEA"/>
                </a:solidFill>
                <a:latin typeface="+mn-lt"/>
              </a:rPr>
              <a:t>The combination of all tuples in websites with every tuple in customers.</a:t>
            </a:r>
          </a:p>
          <a:p>
            <a:pPr eaLnBrk="1" hangingPunct="1"/>
            <a:endParaRPr lang="en-US" altLang="en-US" dirty="0">
              <a:solidFill>
                <a:srgbClr val="EAEAEA"/>
              </a:solidFill>
              <a:latin typeface="+mn-lt"/>
            </a:endParaRPr>
          </a:p>
          <a:p>
            <a:pPr eaLnBrk="1" hangingPunct="1"/>
            <a:r>
              <a:rPr lang="en-US" altLang="en-US" dirty="0">
                <a:solidFill>
                  <a:srgbClr val="EAEAEA"/>
                </a:solidFill>
                <a:latin typeface="+mn-lt"/>
              </a:rPr>
              <a:t>Given </a:t>
            </a:r>
            <a:r>
              <a:rPr lang="en-US" altLang="en-US" sz="1200" dirty="0">
                <a:solidFill>
                  <a:srgbClr val="EAEAEA"/>
                </a:solidFill>
                <a:latin typeface="Courier New" panose="02070309020205020404" pitchFamily="49" charset="0"/>
                <a:cs typeface="Courier New" panose="02070309020205020404" pitchFamily="49" charset="0"/>
              </a:rPr>
              <a:t>r1</a:t>
            </a:r>
            <a:r>
              <a:rPr lang="en-US" altLang="en-US" dirty="0">
                <a:solidFill>
                  <a:srgbClr val="EAEAEA"/>
                </a:solidFill>
                <a:latin typeface="+mn-lt"/>
              </a:rPr>
              <a:t> with </a:t>
            </a:r>
            <a:r>
              <a:rPr lang="en-US" altLang="en-US" sz="1200" dirty="0">
                <a:solidFill>
                  <a:srgbClr val="EAEAEA"/>
                </a:solidFill>
                <a:latin typeface="Courier New" panose="02070309020205020404" pitchFamily="49" charset="0"/>
                <a:cs typeface="Courier New" panose="02070309020205020404" pitchFamily="49" charset="0"/>
              </a:rPr>
              <a:t>n1</a:t>
            </a:r>
            <a:r>
              <a:rPr lang="en-US" altLang="en-US" dirty="0">
                <a:solidFill>
                  <a:srgbClr val="EAEAEA"/>
                </a:solidFill>
                <a:latin typeface="+mn-lt"/>
              </a:rPr>
              <a:t> tuples and </a:t>
            </a:r>
            <a:r>
              <a:rPr lang="en-US" altLang="en-US" sz="1200" dirty="0">
                <a:solidFill>
                  <a:srgbClr val="EAEAEA"/>
                </a:solidFill>
                <a:latin typeface="Courier New" panose="02070309020205020404" pitchFamily="49" charset="0"/>
                <a:cs typeface="Courier New" panose="02070309020205020404" pitchFamily="49" charset="0"/>
              </a:rPr>
              <a:t>r2</a:t>
            </a:r>
            <a:r>
              <a:rPr lang="en-US" altLang="en-US" dirty="0">
                <a:solidFill>
                  <a:srgbClr val="EAEAEA"/>
                </a:solidFill>
                <a:latin typeface="+mn-lt"/>
              </a:rPr>
              <a:t> with </a:t>
            </a:r>
            <a:r>
              <a:rPr lang="en-US" altLang="en-US" sz="1200" dirty="0">
                <a:solidFill>
                  <a:srgbClr val="EAEAEA"/>
                </a:solidFill>
                <a:latin typeface="Courier New" panose="02070309020205020404" pitchFamily="49" charset="0"/>
                <a:cs typeface="Courier New" panose="02070309020205020404" pitchFamily="49" charset="0"/>
              </a:rPr>
              <a:t>n2</a:t>
            </a:r>
            <a:r>
              <a:rPr lang="en-US" altLang="en-US" dirty="0">
                <a:solidFill>
                  <a:srgbClr val="EAEAEA"/>
                </a:solidFill>
                <a:latin typeface="+mn-lt"/>
              </a:rPr>
              <a:t> tuples then </a:t>
            </a:r>
            <a:r>
              <a:rPr lang="en-US" altLang="en-US" sz="1200" dirty="0">
                <a:solidFill>
                  <a:srgbClr val="EAEAEA"/>
                </a:solidFill>
                <a:latin typeface="Courier New" panose="02070309020205020404" pitchFamily="49" charset="0"/>
                <a:cs typeface="Courier New" panose="02070309020205020404" pitchFamily="49" charset="0"/>
              </a:rPr>
              <a:t>r1xr2</a:t>
            </a:r>
            <a:r>
              <a:rPr lang="en-US" altLang="en-US" dirty="0">
                <a:solidFill>
                  <a:srgbClr val="EAEAEA"/>
                </a:solidFill>
                <a:latin typeface="+mn-lt"/>
              </a:rPr>
              <a:t> has </a:t>
            </a:r>
            <a:r>
              <a:rPr lang="en-US" altLang="en-US" sz="1200" dirty="0">
                <a:solidFill>
                  <a:srgbClr val="EAEAEA"/>
                </a:solidFill>
                <a:latin typeface="Courier New" panose="02070309020205020404" pitchFamily="49" charset="0"/>
                <a:cs typeface="Courier New" panose="02070309020205020404" pitchFamily="49" charset="0"/>
              </a:rPr>
              <a:t>n1*n2 </a:t>
            </a:r>
            <a:r>
              <a:rPr lang="en-US" altLang="en-US" dirty="0">
                <a:solidFill>
                  <a:srgbClr val="EAEAEA"/>
                </a:solidFill>
                <a:latin typeface="+mn-lt"/>
              </a:rPr>
              <a:t>tuples</a:t>
            </a:r>
          </a:p>
        </p:txBody>
      </p:sp>
      <p:sp>
        <p:nvSpPr>
          <p:cNvPr id="41" name="Rectangle 35">
            <a:extLst>
              <a:ext uri="{FF2B5EF4-FFF2-40B4-BE49-F238E27FC236}">
                <a16:creationId xmlns:a16="http://schemas.microsoft.com/office/drawing/2014/main" id="{AD4E316A-0024-B9B7-4F1F-49CB8CF02ACD}"/>
              </a:ext>
            </a:extLst>
          </p:cNvPr>
          <p:cNvSpPr>
            <a:spLocks noChangeArrowheads="1"/>
          </p:cNvSpPr>
          <p:nvPr/>
        </p:nvSpPr>
        <p:spPr bwMode="auto">
          <a:xfrm>
            <a:off x="-50181" y="1739893"/>
            <a:ext cx="12185648" cy="1112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400"/>
              </a:spcBef>
              <a:buClr>
                <a:srgbClr val="EEC85E"/>
              </a:buClr>
              <a:buSzPct val="70000"/>
            </a:pPr>
            <a:endParaRPr lang="en-US" altLang="en-US" sz="1600" dirty="0">
              <a:solidFill>
                <a:srgbClr val="EAEAEA"/>
              </a:solidFill>
              <a:latin typeface="+mn-lt"/>
            </a:endParaRPr>
          </a:p>
        </p:txBody>
      </p:sp>
    </p:spTree>
    <p:extLst>
      <p:ext uri="{BB962C8B-B14F-4D97-AF65-F5344CB8AC3E}">
        <p14:creationId xmlns:p14="http://schemas.microsoft.com/office/powerpoint/2010/main" val="4233209569"/>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4" end="14"/>
                                            </p:txEl>
                                          </p:spTgt>
                                        </p:tgtEl>
                                        <p:attrNameLst>
                                          <p:attrName>style.visibility</p:attrName>
                                        </p:attrNameLst>
                                      </p:cBhvr>
                                      <p:to>
                                        <p:strVal val="visible"/>
                                      </p:to>
                                    </p:set>
                                    <p:animEffect transition="in" filter="fade">
                                      <p:cBhvr>
                                        <p:cTn id="7" dur="500"/>
                                        <p:tgtEl>
                                          <p:spTgt spid="6">
                                            <p:txEl>
                                              <p:pRg st="14"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6" end="16"/>
                                            </p:txEl>
                                          </p:spTgt>
                                        </p:tgtEl>
                                        <p:attrNameLst>
                                          <p:attrName>style.visibility</p:attrName>
                                        </p:attrNameLst>
                                      </p:cBhvr>
                                      <p:to>
                                        <p:strVal val="visible"/>
                                      </p:to>
                                    </p:set>
                                    <p:animEffect transition="in" filter="fade">
                                      <p:cBhvr>
                                        <p:cTn id="12" dur="500"/>
                                        <p:tgtEl>
                                          <p:spTgt spid="6">
                                            <p:txEl>
                                              <p:pRg st="16" end="1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8" end="18"/>
                                            </p:txEl>
                                          </p:spTgt>
                                        </p:tgtEl>
                                        <p:attrNameLst>
                                          <p:attrName>style.visibility</p:attrName>
                                        </p:attrNameLst>
                                      </p:cBhvr>
                                      <p:to>
                                        <p:strVal val="visible"/>
                                      </p:to>
                                    </p:set>
                                    <p:animEffect transition="in" filter="fade">
                                      <p:cBhvr>
                                        <p:cTn id="17" dur="500"/>
                                        <p:tgtEl>
                                          <p:spTgt spid="6">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The Cartesian-Product Operation</a:t>
            </a:r>
          </a:p>
        </p:txBody>
      </p:sp>
      <p:sp>
        <p:nvSpPr>
          <p:cNvPr id="6" name="Text Box 2">
            <a:extLst>
              <a:ext uri="{FF2B5EF4-FFF2-40B4-BE49-F238E27FC236}">
                <a16:creationId xmlns:a16="http://schemas.microsoft.com/office/drawing/2014/main" id="{3E31EF61-9795-B2A9-6487-2F9AED9D44DA}"/>
              </a:ext>
            </a:extLst>
          </p:cNvPr>
          <p:cNvSpPr txBox="1">
            <a:spLocks noChangeArrowheads="1"/>
          </p:cNvSpPr>
          <p:nvPr/>
        </p:nvSpPr>
        <p:spPr bwMode="auto">
          <a:xfrm>
            <a:off x="0" y="685800"/>
            <a:ext cx="12185648" cy="1112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r>
              <a:rPr lang="en-US" altLang="en-US" dirty="0">
                <a:solidFill>
                  <a:srgbClr val="EAEAEA"/>
                </a:solidFill>
                <a:latin typeface="+mn-lt"/>
              </a:rPr>
              <a:t>Let’s look at a simplified example first.</a:t>
            </a:r>
          </a:p>
          <a:p>
            <a:pPr eaLnBrk="1" hangingPunct="1"/>
            <a:endParaRPr lang="en-US" altLang="en-US" dirty="0">
              <a:solidFill>
                <a:srgbClr val="EAEAEA"/>
              </a:solidFill>
              <a:latin typeface="+mn-lt"/>
            </a:endParaRPr>
          </a:p>
          <a:p>
            <a:pPr eaLnBrk="1" hangingPunct="1"/>
            <a:r>
              <a:rPr lang="en-US" altLang="en-US" dirty="0">
                <a:solidFill>
                  <a:srgbClr val="EAEAEA"/>
                </a:solidFill>
                <a:latin typeface="+mn-lt"/>
              </a:rPr>
              <a:t>relation R1 contains the following:</a:t>
            </a:r>
          </a:p>
        </p:txBody>
      </p:sp>
      <p:sp>
        <p:nvSpPr>
          <p:cNvPr id="41" name="Rectangle 35">
            <a:extLst>
              <a:ext uri="{FF2B5EF4-FFF2-40B4-BE49-F238E27FC236}">
                <a16:creationId xmlns:a16="http://schemas.microsoft.com/office/drawing/2014/main" id="{AD4E316A-0024-B9B7-4F1F-49CB8CF02ACD}"/>
              </a:ext>
            </a:extLst>
          </p:cNvPr>
          <p:cNvSpPr>
            <a:spLocks noChangeArrowheads="1"/>
          </p:cNvSpPr>
          <p:nvPr/>
        </p:nvSpPr>
        <p:spPr bwMode="auto">
          <a:xfrm>
            <a:off x="-50181" y="1739893"/>
            <a:ext cx="12185648" cy="1112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400"/>
              </a:spcBef>
              <a:buClr>
                <a:srgbClr val="EEC85E"/>
              </a:buClr>
              <a:buSzPct val="70000"/>
            </a:pPr>
            <a:endParaRPr lang="en-US" altLang="en-US" sz="1600" dirty="0">
              <a:solidFill>
                <a:srgbClr val="EAEAEA"/>
              </a:solidFill>
              <a:latin typeface="+mn-lt"/>
            </a:endParaRPr>
          </a:p>
        </p:txBody>
      </p:sp>
      <p:sp>
        <p:nvSpPr>
          <p:cNvPr id="16" name="Text Box 15">
            <a:extLst>
              <a:ext uri="{FF2B5EF4-FFF2-40B4-BE49-F238E27FC236}">
                <a16:creationId xmlns:a16="http://schemas.microsoft.com/office/drawing/2014/main" id="{5DA24DDD-249C-15CD-365B-7B98B3C5A7C5}"/>
              </a:ext>
            </a:extLst>
          </p:cNvPr>
          <p:cNvSpPr txBox="1">
            <a:spLocks noChangeArrowheads="1"/>
          </p:cNvSpPr>
          <p:nvPr/>
        </p:nvSpPr>
        <p:spPr bwMode="auto">
          <a:xfrm>
            <a:off x="6352" y="3779838"/>
            <a:ext cx="91440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r>
              <a:rPr lang="en-US" altLang="en-US" dirty="0">
                <a:solidFill>
                  <a:srgbClr val="EAEAEA"/>
                </a:solidFill>
                <a:latin typeface="+mn-lt"/>
              </a:rPr>
              <a:t>relation R2 contains the following:</a:t>
            </a:r>
          </a:p>
        </p:txBody>
      </p:sp>
      <p:sp>
        <p:nvSpPr>
          <p:cNvPr id="29" name="Line 28">
            <a:extLst>
              <a:ext uri="{FF2B5EF4-FFF2-40B4-BE49-F238E27FC236}">
                <a16:creationId xmlns:a16="http://schemas.microsoft.com/office/drawing/2014/main" id="{5686D693-2DC5-048D-A417-43F9EDF6055D}"/>
              </a:ext>
            </a:extLst>
          </p:cNvPr>
          <p:cNvSpPr>
            <a:spLocks noChangeShapeType="1"/>
          </p:cNvSpPr>
          <p:nvPr/>
        </p:nvSpPr>
        <p:spPr bwMode="auto">
          <a:xfrm>
            <a:off x="5560203" y="819151"/>
            <a:ext cx="1588" cy="5791200"/>
          </a:xfrm>
          <a:prstGeom prst="line">
            <a:avLst/>
          </a:prstGeom>
          <a:noFill/>
          <a:ln w="9360">
            <a:solidFill>
              <a:srgbClr val="EAEAEA"/>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0" name="Text Box 30">
            <a:extLst>
              <a:ext uri="{FF2B5EF4-FFF2-40B4-BE49-F238E27FC236}">
                <a16:creationId xmlns:a16="http://schemas.microsoft.com/office/drawing/2014/main" id="{4A829C66-CD35-89B5-030C-921F0CACA5FC}"/>
              </a:ext>
            </a:extLst>
          </p:cNvPr>
          <p:cNvSpPr txBox="1">
            <a:spLocks noChangeArrowheads="1"/>
          </p:cNvSpPr>
          <p:nvPr/>
        </p:nvSpPr>
        <p:spPr bwMode="auto">
          <a:xfrm>
            <a:off x="5887844" y="742187"/>
            <a:ext cx="4562707"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1000"/>
              </a:spcBef>
            </a:pPr>
            <a:r>
              <a:rPr lang="en-US" altLang="en-US" sz="1200" dirty="0">
                <a:solidFill>
                  <a:srgbClr val="EAEAEA"/>
                </a:solidFill>
                <a:latin typeface="Courier New" panose="02070309020205020404" pitchFamily="49" charset="0"/>
                <a:cs typeface="Courier New" panose="02070309020205020404" pitchFamily="49" charset="0"/>
              </a:rPr>
              <a:t>R1 x R2 </a:t>
            </a:r>
            <a:r>
              <a:rPr lang="en-US" altLang="en-US" dirty="0">
                <a:solidFill>
                  <a:srgbClr val="EAEAEA"/>
                </a:solidFill>
                <a:latin typeface="+mn-lt"/>
              </a:rPr>
              <a:t>contains the following:</a:t>
            </a:r>
            <a:endParaRPr lang="en-US" altLang="en-US" sz="1600" dirty="0">
              <a:solidFill>
                <a:srgbClr val="EAEAEA"/>
              </a:solidFill>
              <a:latin typeface="+mn-lt"/>
            </a:endParaRPr>
          </a:p>
        </p:txBody>
      </p:sp>
      <p:graphicFrame>
        <p:nvGraphicFramePr>
          <p:cNvPr id="67" name="Table 66">
            <a:extLst>
              <a:ext uri="{FF2B5EF4-FFF2-40B4-BE49-F238E27FC236}">
                <a16:creationId xmlns:a16="http://schemas.microsoft.com/office/drawing/2014/main" id="{9E400A2A-CCDA-9605-B033-9F0DE39362E1}"/>
              </a:ext>
            </a:extLst>
          </p:cNvPr>
          <p:cNvGraphicFramePr>
            <a:graphicFrameLocks noGrp="1"/>
          </p:cNvGraphicFramePr>
          <p:nvPr>
            <p:extLst>
              <p:ext uri="{D42A27DB-BD31-4B8C-83A1-F6EECF244321}">
                <p14:modId xmlns:p14="http://schemas.microsoft.com/office/powerpoint/2010/main" val="3718823355"/>
              </p:ext>
            </p:extLst>
          </p:nvPr>
        </p:nvGraphicFramePr>
        <p:xfrm>
          <a:off x="6352" y="1621791"/>
          <a:ext cx="1133440" cy="1854200"/>
        </p:xfrm>
        <a:graphic>
          <a:graphicData uri="http://schemas.openxmlformats.org/drawingml/2006/table">
            <a:tbl>
              <a:tblPr firstRow="1" bandRow="1">
                <a:tableStyleId>{93296810-A885-4BE3-A3E7-6D5BEEA58F35}</a:tableStyleId>
              </a:tblPr>
              <a:tblGrid>
                <a:gridCol w="1133440">
                  <a:extLst>
                    <a:ext uri="{9D8B030D-6E8A-4147-A177-3AD203B41FA5}">
                      <a16:colId xmlns:a16="http://schemas.microsoft.com/office/drawing/2014/main" val="3686988871"/>
                    </a:ext>
                  </a:extLst>
                </a:gridCol>
              </a:tblGrid>
              <a:tr h="370840">
                <a:tc>
                  <a:txBody>
                    <a:bodyPr/>
                    <a:lstStyle/>
                    <a:p>
                      <a:r>
                        <a:rPr lang="en-US" dirty="0"/>
                        <a:t>R1</a:t>
                      </a:r>
                    </a:p>
                  </a:txBody>
                  <a:tcPr/>
                </a:tc>
                <a:extLst>
                  <a:ext uri="{0D108BD9-81ED-4DB2-BD59-A6C34878D82A}">
                    <a16:rowId xmlns:a16="http://schemas.microsoft.com/office/drawing/2014/main" val="4082830700"/>
                  </a:ext>
                </a:extLst>
              </a:tr>
              <a:tr h="370840">
                <a:tc>
                  <a:txBody>
                    <a:bodyPr/>
                    <a:lstStyle/>
                    <a:p>
                      <a:r>
                        <a:rPr lang="en-US" b="1" dirty="0"/>
                        <a:t>Value1</a:t>
                      </a:r>
                    </a:p>
                  </a:txBody>
                  <a:tcPr/>
                </a:tc>
                <a:extLst>
                  <a:ext uri="{0D108BD9-81ED-4DB2-BD59-A6C34878D82A}">
                    <a16:rowId xmlns:a16="http://schemas.microsoft.com/office/drawing/2014/main" val="1423851555"/>
                  </a:ext>
                </a:extLst>
              </a:tr>
              <a:tr h="370840">
                <a:tc>
                  <a:txBody>
                    <a:bodyPr/>
                    <a:lstStyle/>
                    <a:p>
                      <a:r>
                        <a:rPr lang="en-US" dirty="0"/>
                        <a:t>1</a:t>
                      </a:r>
                    </a:p>
                  </a:txBody>
                  <a:tcPr/>
                </a:tc>
                <a:extLst>
                  <a:ext uri="{0D108BD9-81ED-4DB2-BD59-A6C34878D82A}">
                    <a16:rowId xmlns:a16="http://schemas.microsoft.com/office/drawing/2014/main" val="3713922756"/>
                  </a:ext>
                </a:extLst>
              </a:tr>
              <a:tr h="370840">
                <a:tc>
                  <a:txBody>
                    <a:bodyPr/>
                    <a:lstStyle/>
                    <a:p>
                      <a:r>
                        <a:rPr lang="en-US" dirty="0"/>
                        <a:t>2</a:t>
                      </a:r>
                    </a:p>
                  </a:txBody>
                  <a:tcPr/>
                </a:tc>
                <a:extLst>
                  <a:ext uri="{0D108BD9-81ED-4DB2-BD59-A6C34878D82A}">
                    <a16:rowId xmlns:a16="http://schemas.microsoft.com/office/drawing/2014/main" val="594578732"/>
                  </a:ext>
                </a:extLst>
              </a:tr>
              <a:tr h="370840">
                <a:tc>
                  <a:txBody>
                    <a:bodyPr/>
                    <a:lstStyle/>
                    <a:p>
                      <a:r>
                        <a:rPr lang="en-US" dirty="0"/>
                        <a:t>3</a:t>
                      </a:r>
                    </a:p>
                  </a:txBody>
                  <a:tcPr/>
                </a:tc>
                <a:extLst>
                  <a:ext uri="{0D108BD9-81ED-4DB2-BD59-A6C34878D82A}">
                    <a16:rowId xmlns:a16="http://schemas.microsoft.com/office/drawing/2014/main" val="3336783192"/>
                  </a:ext>
                </a:extLst>
              </a:tr>
            </a:tbl>
          </a:graphicData>
        </a:graphic>
      </p:graphicFrame>
      <p:graphicFrame>
        <p:nvGraphicFramePr>
          <p:cNvPr id="68" name="Table 67">
            <a:extLst>
              <a:ext uri="{FF2B5EF4-FFF2-40B4-BE49-F238E27FC236}">
                <a16:creationId xmlns:a16="http://schemas.microsoft.com/office/drawing/2014/main" id="{271A4B49-0808-A817-3D66-EE2AD53BC368}"/>
              </a:ext>
            </a:extLst>
          </p:cNvPr>
          <p:cNvGraphicFramePr>
            <a:graphicFrameLocks noGrp="1"/>
          </p:cNvGraphicFramePr>
          <p:nvPr>
            <p:extLst>
              <p:ext uri="{D42A27DB-BD31-4B8C-83A1-F6EECF244321}">
                <p14:modId xmlns:p14="http://schemas.microsoft.com/office/powerpoint/2010/main" val="832627983"/>
              </p:ext>
            </p:extLst>
          </p:nvPr>
        </p:nvGraphicFramePr>
        <p:xfrm>
          <a:off x="0" y="4201796"/>
          <a:ext cx="1133440" cy="1854200"/>
        </p:xfrm>
        <a:graphic>
          <a:graphicData uri="http://schemas.openxmlformats.org/drawingml/2006/table">
            <a:tbl>
              <a:tblPr firstRow="1" bandRow="1">
                <a:tableStyleId>{93296810-A885-4BE3-A3E7-6D5BEEA58F35}</a:tableStyleId>
              </a:tblPr>
              <a:tblGrid>
                <a:gridCol w="1133440">
                  <a:extLst>
                    <a:ext uri="{9D8B030D-6E8A-4147-A177-3AD203B41FA5}">
                      <a16:colId xmlns:a16="http://schemas.microsoft.com/office/drawing/2014/main" val="3686988871"/>
                    </a:ext>
                  </a:extLst>
                </a:gridCol>
              </a:tblGrid>
              <a:tr h="370840">
                <a:tc>
                  <a:txBody>
                    <a:bodyPr/>
                    <a:lstStyle/>
                    <a:p>
                      <a:r>
                        <a:rPr lang="en-US" dirty="0"/>
                        <a:t>R2</a:t>
                      </a:r>
                    </a:p>
                  </a:txBody>
                  <a:tcPr/>
                </a:tc>
                <a:extLst>
                  <a:ext uri="{0D108BD9-81ED-4DB2-BD59-A6C34878D82A}">
                    <a16:rowId xmlns:a16="http://schemas.microsoft.com/office/drawing/2014/main" val="845576775"/>
                  </a:ext>
                </a:extLst>
              </a:tr>
              <a:tr h="370840">
                <a:tc>
                  <a:txBody>
                    <a:bodyPr/>
                    <a:lstStyle/>
                    <a:p>
                      <a:r>
                        <a:rPr lang="en-US" b="1" dirty="0"/>
                        <a:t>Value2</a:t>
                      </a:r>
                    </a:p>
                  </a:txBody>
                  <a:tcPr/>
                </a:tc>
                <a:extLst>
                  <a:ext uri="{0D108BD9-81ED-4DB2-BD59-A6C34878D82A}">
                    <a16:rowId xmlns:a16="http://schemas.microsoft.com/office/drawing/2014/main" val="1423851555"/>
                  </a:ext>
                </a:extLst>
              </a:tr>
              <a:tr h="370840">
                <a:tc>
                  <a:txBody>
                    <a:bodyPr/>
                    <a:lstStyle/>
                    <a:p>
                      <a:r>
                        <a:rPr lang="en-US" dirty="0"/>
                        <a:t>A</a:t>
                      </a:r>
                    </a:p>
                  </a:txBody>
                  <a:tcPr/>
                </a:tc>
                <a:extLst>
                  <a:ext uri="{0D108BD9-81ED-4DB2-BD59-A6C34878D82A}">
                    <a16:rowId xmlns:a16="http://schemas.microsoft.com/office/drawing/2014/main" val="3713922756"/>
                  </a:ext>
                </a:extLst>
              </a:tr>
              <a:tr h="370840">
                <a:tc>
                  <a:txBody>
                    <a:bodyPr/>
                    <a:lstStyle/>
                    <a:p>
                      <a:r>
                        <a:rPr lang="en-US" dirty="0"/>
                        <a:t>B</a:t>
                      </a:r>
                    </a:p>
                  </a:txBody>
                  <a:tcPr/>
                </a:tc>
                <a:extLst>
                  <a:ext uri="{0D108BD9-81ED-4DB2-BD59-A6C34878D82A}">
                    <a16:rowId xmlns:a16="http://schemas.microsoft.com/office/drawing/2014/main" val="594578732"/>
                  </a:ext>
                </a:extLst>
              </a:tr>
              <a:tr h="370840">
                <a:tc>
                  <a:txBody>
                    <a:bodyPr/>
                    <a:lstStyle/>
                    <a:p>
                      <a:r>
                        <a:rPr lang="en-US" dirty="0"/>
                        <a:t>C</a:t>
                      </a:r>
                    </a:p>
                  </a:txBody>
                  <a:tcPr/>
                </a:tc>
                <a:extLst>
                  <a:ext uri="{0D108BD9-81ED-4DB2-BD59-A6C34878D82A}">
                    <a16:rowId xmlns:a16="http://schemas.microsoft.com/office/drawing/2014/main" val="3336783192"/>
                  </a:ext>
                </a:extLst>
              </a:tr>
            </a:tbl>
          </a:graphicData>
        </a:graphic>
      </p:graphicFrame>
      <p:graphicFrame>
        <p:nvGraphicFramePr>
          <p:cNvPr id="69" name="Table 68">
            <a:extLst>
              <a:ext uri="{FF2B5EF4-FFF2-40B4-BE49-F238E27FC236}">
                <a16:creationId xmlns:a16="http://schemas.microsoft.com/office/drawing/2014/main" id="{D19E8E58-8851-52B0-8F36-AE8E9A3FAD76}"/>
              </a:ext>
            </a:extLst>
          </p:cNvPr>
          <p:cNvGraphicFramePr>
            <a:graphicFrameLocks noGrp="1"/>
          </p:cNvGraphicFramePr>
          <p:nvPr>
            <p:extLst>
              <p:ext uri="{D42A27DB-BD31-4B8C-83A1-F6EECF244321}">
                <p14:modId xmlns:p14="http://schemas.microsoft.com/office/powerpoint/2010/main" val="2207918090"/>
              </p:ext>
            </p:extLst>
          </p:nvPr>
        </p:nvGraphicFramePr>
        <p:xfrm>
          <a:off x="5990063" y="1223962"/>
          <a:ext cx="3048002" cy="3708400"/>
        </p:xfrm>
        <a:graphic>
          <a:graphicData uri="http://schemas.openxmlformats.org/drawingml/2006/table">
            <a:tbl>
              <a:tblPr firstRow="1" bandRow="1">
                <a:tableStyleId>{93296810-A885-4BE3-A3E7-6D5BEEA58F35}</a:tableStyleId>
              </a:tblPr>
              <a:tblGrid>
                <a:gridCol w="1524001">
                  <a:extLst>
                    <a:ext uri="{9D8B030D-6E8A-4147-A177-3AD203B41FA5}">
                      <a16:colId xmlns:a16="http://schemas.microsoft.com/office/drawing/2014/main" val="3686988871"/>
                    </a:ext>
                  </a:extLst>
                </a:gridCol>
                <a:gridCol w="1524001">
                  <a:extLst>
                    <a:ext uri="{9D8B030D-6E8A-4147-A177-3AD203B41FA5}">
                      <a16:colId xmlns:a16="http://schemas.microsoft.com/office/drawing/2014/main" val="519396621"/>
                    </a:ext>
                  </a:extLst>
                </a:gridCol>
              </a:tblGrid>
              <a:tr h="370840">
                <a:tc>
                  <a:txBody>
                    <a:bodyPr/>
                    <a:lstStyle/>
                    <a:p>
                      <a:r>
                        <a:rPr lang="en-US" dirty="0"/>
                        <a:t>R1.Value1</a:t>
                      </a:r>
                    </a:p>
                  </a:txBody>
                  <a:tcPr/>
                </a:tc>
                <a:tc>
                  <a:txBody>
                    <a:bodyPr/>
                    <a:lstStyle/>
                    <a:p>
                      <a:r>
                        <a:rPr lang="en-US" dirty="0"/>
                        <a:t>R2.Value2</a:t>
                      </a:r>
                    </a:p>
                  </a:txBody>
                  <a:tcPr/>
                </a:tc>
                <a:extLst>
                  <a:ext uri="{0D108BD9-81ED-4DB2-BD59-A6C34878D82A}">
                    <a16:rowId xmlns:a16="http://schemas.microsoft.com/office/drawing/2014/main" val="1423851555"/>
                  </a:ext>
                </a:extLst>
              </a:tr>
              <a:tr h="370840">
                <a:tc>
                  <a:txBody>
                    <a:bodyPr/>
                    <a:lstStyle/>
                    <a:p>
                      <a:r>
                        <a:rPr lang="en-US" dirty="0"/>
                        <a:t>1</a:t>
                      </a:r>
                    </a:p>
                  </a:txBody>
                  <a:tcPr/>
                </a:tc>
                <a:tc>
                  <a:txBody>
                    <a:bodyPr/>
                    <a:lstStyle/>
                    <a:p>
                      <a:r>
                        <a:rPr lang="en-US" dirty="0"/>
                        <a:t>A</a:t>
                      </a:r>
                    </a:p>
                  </a:txBody>
                  <a:tcPr/>
                </a:tc>
                <a:extLst>
                  <a:ext uri="{0D108BD9-81ED-4DB2-BD59-A6C34878D82A}">
                    <a16:rowId xmlns:a16="http://schemas.microsoft.com/office/drawing/2014/main" val="3713922756"/>
                  </a:ext>
                </a:extLst>
              </a:tr>
              <a:tr h="370840">
                <a:tc>
                  <a:txBody>
                    <a:bodyPr/>
                    <a:lstStyle/>
                    <a:p>
                      <a:r>
                        <a:rPr lang="en-US" dirty="0"/>
                        <a:t>2</a:t>
                      </a:r>
                    </a:p>
                  </a:txBody>
                  <a:tcPr/>
                </a:tc>
                <a:tc>
                  <a:txBody>
                    <a:bodyPr/>
                    <a:lstStyle/>
                    <a:p>
                      <a:r>
                        <a:rPr lang="en-US" dirty="0"/>
                        <a:t>A</a:t>
                      </a:r>
                    </a:p>
                  </a:txBody>
                  <a:tcPr/>
                </a:tc>
                <a:extLst>
                  <a:ext uri="{0D108BD9-81ED-4DB2-BD59-A6C34878D82A}">
                    <a16:rowId xmlns:a16="http://schemas.microsoft.com/office/drawing/2014/main" val="594578732"/>
                  </a:ext>
                </a:extLst>
              </a:tr>
              <a:tr h="370840">
                <a:tc>
                  <a:txBody>
                    <a:bodyPr/>
                    <a:lstStyle/>
                    <a:p>
                      <a:r>
                        <a:rPr lang="en-US" dirty="0"/>
                        <a:t>3</a:t>
                      </a:r>
                    </a:p>
                  </a:txBody>
                  <a:tcPr/>
                </a:tc>
                <a:tc>
                  <a:txBody>
                    <a:bodyPr/>
                    <a:lstStyle/>
                    <a:p>
                      <a:r>
                        <a:rPr lang="en-US" dirty="0"/>
                        <a:t>A</a:t>
                      </a:r>
                    </a:p>
                  </a:txBody>
                  <a:tcPr/>
                </a:tc>
                <a:extLst>
                  <a:ext uri="{0D108BD9-81ED-4DB2-BD59-A6C34878D82A}">
                    <a16:rowId xmlns:a16="http://schemas.microsoft.com/office/drawing/2014/main" val="3336783192"/>
                  </a:ext>
                </a:extLst>
              </a:tr>
              <a:tr h="370840">
                <a:tc>
                  <a:txBody>
                    <a:bodyPr/>
                    <a:lstStyle/>
                    <a:p>
                      <a:r>
                        <a:rPr lang="en-US" dirty="0"/>
                        <a:t>1</a:t>
                      </a:r>
                    </a:p>
                  </a:txBody>
                  <a:tcPr/>
                </a:tc>
                <a:tc>
                  <a:txBody>
                    <a:bodyPr/>
                    <a:lstStyle/>
                    <a:p>
                      <a:r>
                        <a:rPr lang="en-US" dirty="0"/>
                        <a:t>B</a:t>
                      </a:r>
                    </a:p>
                  </a:txBody>
                  <a:tcPr/>
                </a:tc>
                <a:extLst>
                  <a:ext uri="{0D108BD9-81ED-4DB2-BD59-A6C34878D82A}">
                    <a16:rowId xmlns:a16="http://schemas.microsoft.com/office/drawing/2014/main" val="3163677693"/>
                  </a:ext>
                </a:extLst>
              </a:tr>
              <a:tr h="370840">
                <a:tc>
                  <a:txBody>
                    <a:bodyPr/>
                    <a:lstStyle/>
                    <a:p>
                      <a:r>
                        <a:rPr lang="en-US" dirty="0"/>
                        <a:t>2</a:t>
                      </a:r>
                    </a:p>
                  </a:txBody>
                  <a:tcPr/>
                </a:tc>
                <a:tc>
                  <a:txBody>
                    <a:bodyPr/>
                    <a:lstStyle/>
                    <a:p>
                      <a:r>
                        <a:rPr lang="en-US" dirty="0"/>
                        <a:t>B</a:t>
                      </a:r>
                    </a:p>
                  </a:txBody>
                  <a:tcPr/>
                </a:tc>
                <a:extLst>
                  <a:ext uri="{0D108BD9-81ED-4DB2-BD59-A6C34878D82A}">
                    <a16:rowId xmlns:a16="http://schemas.microsoft.com/office/drawing/2014/main" val="812597485"/>
                  </a:ext>
                </a:extLst>
              </a:tr>
              <a:tr h="370840">
                <a:tc>
                  <a:txBody>
                    <a:bodyPr/>
                    <a:lstStyle/>
                    <a:p>
                      <a:r>
                        <a:rPr lang="en-US" dirty="0"/>
                        <a:t>3</a:t>
                      </a:r>
                    </a:p>
                  </a:txBody>
                  <a:tcPr/>
                </a:tc>
                <a:tc>
                  <a:txBody>
                    <a:bodyPr/>
                    <a:lstStyle/>
                    <a:p>
                      <a:r>
                        <a:rPr lang="en-US" dirty="0"/>
                        <a:t>B</a:t>
                      </a:r>
                    </a:p>
                  </a:txBody>
                  <a:tcPr/>
                </a:tc>
                <a:extLst>
                  <a:ext uri="{0D108BD9-81ED-4DB2-BD59-A6C34878D82A}">
                    <a16:rowId xmlns:a16="http://schemas.microsoft.com/office/drawing/2014/main" val="3465529909"/>
                  </a:ext>
                </a:extLst>
              </a:tr>
              <a:tr h="370840">
                <a:tc>
                  <a:txBody>
                    <a:bodyPr/>
                    <a:lstStyle/>
                    <a:p>
                      <a:r>
                        <a:rPr lang="en-US" dirty="0"/>
                        <a:t>1</a:t>
                      </a:r>
                    </a:p>
                  </a:txBody>
                  <a:tcPr/>
                </a:tc>
                <a:tc>
                  <a:txBody>
                    <a:bodyPr/>
                    <a:lstStyle/>
                    <a:p>
                      <a:r>
                        <a:rPr lang="en-US" dirty="0"/>
                        <a:t>C</a:t>
                      </a:r>
                    </a:p>
                  </a:txBody>
                  <a:tcPr/>
                </a:tc>
                <a:extLst>
                  <a:ext uri="{0D108BD9-81ED-4DB2-BD59-A6C34878D82A}">
                    <a16:rowId xmlns:a16="http://schemas.microsoft.com/office/drawing/2014/main" val="3710066556"/>
                  </a:ext>
                </a:extLst>
              </a:tr>
              <a:tr h="370840">
                <a:tc>
                  <a:txBody>
                    <a:bodyPr/>
                    <a:lstStyle/>
                    <a:p>
                      <a:r>
                        <a:rPr lang="en-US" dirty="0"/>
                        <a:t>2</a:t>
                      </a:r>
                    </a:p>
                  </a:txBody>
                  <a:tcPr/>
                </a:tc>
                <a:tc>
                  <a:txBody>
                    <a:bodyPr/>
                    <a:lstStyle/>
                    <a:p>
                      <a:r>
                        <a:rPr lang="en-US" dirty="0"/>
                        <a:t>C</a:t>
                      </a:r>
                    </a:p>
                  </a:txBody>
                  <a:tcPr/>
                </a:tc>
                <a:extLst>
                  <a:ext uri="{0D108BD9-81ED-4DB2-BD59-A6C34878D82A}">
                    <a16:rowId xmlns:a16="http://schemas.microsoft.com/office/drawing/2014/main" val="3428591519"/>
                  </a:ext>
                </a:extLst>
              </a:tr>
              <a:tr h="370840">
                <a:tc>
                  <a:txBody>
                    <a:bodyPr/>
                    <a:lstStyle/>
                    <a:p>
                      <a:r>
                        <a:rPr lang="en-US" dirty="0"/>
                        <a:t>3</a:t>
                      </a:r>
                    </a:p>
                  </a:txBody>
                  <a:tcPr/>
                </a:tc>
                <a:tc>
                  <a:txBody>
                    <a:bodyPr/>
                    <a:lstStyle/>
                    <a:p>
                      <a:r>
                        <a:rPr lang="en-US" dirty="0"/>
                        <a:t>C</a:t>
                      </a:r>
                    </a:p>
                  </a:txBody>
                  <a:tcPr/>
                </a:tc>
                <a:extLst>
                  <a:ext uri="{0D108BD9-81ED-4DB2-BD59-A6C34878D82A}">
                    <a16:rowId xmlns:a16="http://schemas.microsoft.com/office/drawing/2014/main" val="1676458414"/>
                  </a:ext>
                </a:extLst>
              </a:tr>
            </a:tbl>
          </a:graphicData>
        </a:graphic>
      </p:graphicFrame>
    </p:spTree>
    <p:extLst>
      <p:ext uri="{BB962C8B-B14F-4D97-AF65-F5344CB8AC3E}">
        <p14:creationId xmlns:p14="http://schemas.microsoft.com/office/powerpoint/2010/main" val="1419532369"/>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fade">
                                      <p:cBhvr>
                                        <p:cTn id="10" dur="500"/>
                                        <p:tgtEl>
                                          <p:spTgt spid="6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The Cartesian-Product Operation</a:t>
            </a:r>
          </a:p>
        </p:txBody>
      </p:sp>
      <p:sp>
        <p:nvSpPr>
          <p:cNvPr id="6" name="Text Box 2">
            <a:extLst>
              <a:ext uri="{FF2B5EF4-FFF2-40B4-BE49-F238E27FC236}">
                <a16:creationId xmlns:a16="http://schemas.microsoft.com/office/drawing/2014/main" id="{3E31EF61-9795-B2A9-6487-2F9AED9D44DA}"/>
              </a:ext>
            </a:extLst>
          </p:cNvPr>
          <p:cNvSpPr txBox="1">
            <a:spLocks noChangeArrowheads="1"/>
          </p:cNvSpPr>
          <p:nvPr/>
        </p:nvSpPr>
        <p:spPr bwMode="auto">
          <a:xfrm>
            <a:off x="0" y="685801"/>
            <a:ext cx="12185648" cy="401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r>
              <a:rPr lang="en-US" altLang="en-US" dirty="0">
                <a:solidFill>
                  <a:srgbClr val="EAEAEA"/>
                </a:solidFill>
                <a:latin typeface="+mn-lt"/>
              </a:rPr>
              <a:t>Similarly, </a:t>
            </a:r>
            <a:r>
              <a:rPr lang="en-US" altLang="en-US" sz="1200" dirty="0">
                <a:solidFill>
                  <a:srgbClr val="EAEAEA"/>
                </a:solidFill>
                <a:latin typeface="Courier New" panose="02070309020205020404" pitchFamily="49" charset="0"/>
                <a:cs typeface="Courier New" panose="02070309020205020404" pitchFamily="49" charset="0"/>
              </a:rPr>
              <a:t>Websites x Customers</a:t>
            </a:r>
            <a:r>
              <a:rPr lang="en-US" altLang="en-US" sz="1600" dirty="0">
                <a:solidFill>
                  <a:srgbClr val="EAEAEA"/>
                </a:solidFill>
                <a:latin typeface="+mn-lt"/>
              </a:rPr>
              <a:t> </a:t>
            </a:r>
            <a:r>
              <a:rPr lang="en-US" altLang="en-US" dirty="0">
                <a:solidFill>
                  <a:srgbClr val="EAEAEA"/>
                </a:solidFill>
                <a:latin typeface="+mn-lt"/>
              </a:rPr>
              <a:t>appears as follows:</a:t>
            </a:r>
          </a:p>
        </p:txBody>
      </p:sp>
      <p:sp>
        <p:nvSpPr>
          <p:cNvPr id="41" name="Rectangle 35">
            <a:extLst>
              <a:ext uri="{FF2B5EF4-FFF2-40B4-BE49-F238E27FC236}">
                <a16:creationId xmlns:a16="http://schemas.microsoft.com/office/drawing/2014/main" id="{AD4E316A-0024-B9B7-4F1F-49CB8CF02ACD}"/>
              </a:ext>
            </a:extLst>
          </p:cNvPr>
          <p:cNvSpPr>
            <a:spLocks noChangeArrowheads="1"/>
          </p:cNvSpPr>
          <p:nvPr/>
        </p:nvSpPr>
        <p:spPr bwMode="auto">
          <a:xfrm>
            <a:off x="-50181" y="1739893"/>
            <a:ext cx="12185648" cy="1112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400"/>
              </a:spcBef>
              <a:buClr>
                <a:srgbClr val="EEC85E"/>
              </a:buClr>
              <a:buSzPct val="70000"/>
            </a:pPr>
            <a:endParaRPr lang="en-US" altLang="en-US" sz="1600" dirty="0">
              <a:solidFill>
                <a:srgbClr val="EAEAEA"/>
              </a:solidFill>
              <a:latin typeface="+mn-lt"/>
            </a:endParaRPr>
          </a:p>
        </p:txBody>
      </p:sp>
      <p:graphicFrame>
        <p:nvGraphicFramePr>
          <p:cNvPr id="3" name="Table 2">
            <a:extLst>
              <a:ext uri="{FF2B5EF4-FFF2-40B4-BE49-F238E27FC236}">
                <a16:creationId xmlns:a16="http://schemas.microsoft.com/office/drawing/2014/main" id="{94B9EC50-DFF9-AFCF-6C0C-C6946D351AEA}"/>
              </a:ext>
            </a:extLst>
          </p:cNvPr>
          <p:cNvGraphicFramePr>
            <a:graphicFrameLocks noGrp="1"/>
          </p:cNvGraphicFramePr>
          <p:nvPr>
            <p:extLst>
              <p:ext uri="{D42A27DB-BD31-4B8C-83A1-F6EECF244321}">
                <p14:modId xmlns:p14="http://schemas.microsoft.com/office/powerpoint/2010/main" val="1570299986"/>
              </p:ext>
            </p:extLst>
          </p:nvPr>
        </p:nvGraphicFramePr>
        <p:xfrm>
          <a:off x="6352" y="1087245"/>
          <a:ext cx="11843899" cy="5630265"/>
        </p:xfrm>
        <a:graphic>
          <a:graphicData uri="http://schemas.openxmlformats.org/drawingml/2006/table">
            <a:tbl>
              <a:tblPr firstRow="1" bandRow="1">
                <a:tableStyleId>{93296810-A885-4BE3-A3E7-6D5BEEA58F35}</a:tableStyleId>
              </a:tblPr>
              <a:tblGrid>
                <a:gridCol w="1895447">
                  <a:extLst>
                    <a:ext uri="{9D8B030D-6E8A-4147-A177-3AD203B41FA5}">
                      <a16:colId xmlns:a16="http://schemas.microsoft.com/office/drawing/2014/main" val="1424456398"/>
                    </a:ext>
                  </a:extLst>
                </a:gridCol>
                <a:gridCol w="1895447">
                  <a:extLst>
                    <a:ext uri="{9D8B030D-6E8A-4147-A177-3AD203B41FA5}">
                      <a16:colId xmlns:a16="http://schemas.microsoft.com/office/drawing/2014/main" val="3809111326"/>
                    </a:ext>
                  </a:extLst>
                </a:gridCol>
                <a:gridCol w="1895447">
                  <a:extLst>
                    <a:ext uri="{9D8B030D-6E8A-4147-A177-3AD203B41FA5}">
                      <a16:colId xmlns:a16="http://schemas.microsoft.com/office/drawing/2014/main" val="630559147"/>
                    </a:ext>
                  </a:extLst>
                </a:gridCol>
                <a:gridCol w="1895447">
                  <a:extLst>
                    <a:ext uri="{9D8B030D-6E8A-4147-A177-3AD203B41FA5}">
                      <a16:colId xmlns:a16="http://schemas.microsoft.com/office/drawing/2014/main" val="2672326567"/>
                    </a:ext>
                  </a:extLst>
                </a:gridCol>
                <a:gridCol w="2034223">
                  <a:extLst>
                    <a:ext uri="{9D8B030D-6E8A-4147-A177-3AD203B41FA5}">
                      <a16:colId xmlns:a16="http://schemas.microsoft.com/office/drawing/2014/main" val="3686988871"/>
                    </a:ext>
                  </a:extLst>
                </a:gridCol>
                <a:gridCol w="900430">
                  <a:extLst>
                    <a:ext uri="{9D8B030D-6E8A-4147-A177-3AD203B41FA5}">
                      <a16:colId xmlns:a16="http://schemas.microsoft.com/office/drawing/2014/main" val="3174458492"/>
                    </a:ext>
                  </a:extLst>
                </a:gridCol>
                <a:gridCol w="1327458">
                  <a:extLst>
                    <a:ext uri="{9D8B030D-6E8A-4147-A177-3AD203B41FA5}">
                      <a16:colId xmlns:a16="http://schemas.microsoft.com/office/drawing/2014/main" val="3711171146"/>
                    </a:ext>
                  </a:extLst>
                </a:gridCol>
              </a:tblGrid>
              <a:tr h="247433">
                <a:tc gridSpan="7">
                  <a:txBody>
                    <a:bodyPr/>
                    <a:lstStyle/>
                    <a:p>
                      <a:pPr algn="ctr"/>
                      <a:r>
                        <a:rPr lang="en-US" sz="1600" dirty="0">
                          <a:latin typeface="Courier New" panose="02070309020205020404" pitchFamily="49" charset="0"/>
                          <a:cs typeface="Courier New" panose="02070309020205020404" pitchFamily="49" charset="0"/>
                        </a:rPr>
                        <a:t>Websites x Customers </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1706492411"/>
                  </a:ext>
                </a:extLst>
              </a:tr>
              <a:tr h="247433">
                <a:tc>
                  <a:txBody>
                    <a:bodyPr/>
                    <a:lstStyle/>
                    <a:p>
                      <a:r>
                        <a:rPr lang="en-US" sz="1200" b="1" dirty="0"/>
                        <a:t>website</a:t>
                      </a:r>
                    </a:p>
                  </a:txBody>
                  <a:tcPr/>
                </a:tc>
                <a:tc>
                  <a:txBody>
                    <a:bodyPr/>
                    <a:lstStyle/>
                    <a:p>
                      <a:r>
                        <a:rPr lang="en-US" sz="1200" b="1" dirty="0"/>
                        <a:t>organization</a:t>
                      </a:r>
                    </a:p>
                  </a:txBody>
                  <a:tcPr/>
                </a:tc>
                <a:tc>
                  <a:txBody>
                    <a:bodyPr/>
                    <a:lstStyle/>
                    <a:p>
                      <a:r>
                        <a:rPr lang="en-US" sz="1200" b="1" dirty="0"/>
                        <a:t>first-year</a:t>
                      </a:r>
                    </a:p>
                  </a:txBody>
                  <a:tcPr/>
                </a:tc>
                <a:tc>
                  <a:txBody>
                    <a:bodyPr/>
                    <a:lstStyle/>
                    <a:p>
                      <a:r>
                        <a:rPr lang="en-US" sz="1200" b="1" dirty="0"/>
                        <a:t>category</a:t>
                      </a:r>
                    </a:p>
                  </a:txBody>
                  <a:tcPr/>
                </a:tc>
                <a:tc>
                  <a:txBody>
                    <a:bodyPr/>
                    <a:lstStyle/>
                    <a:p>
                      <a:r>
                        <a:rPr lang="en-US" sz="1200" b="1" dirty="0"/>
                        <a:t>website</a:t>
                      </a:r>
                    </a:p>
                  </a:txBody>
                  <a:tcPr/>
                </a:tc>
                <a:tc>
                  <a:txBody>
                    <a:bodyPr/>
                    <a:lstStyle/>
                    <a:p>
                      <a:r>
                        <a:rPr lang="en-US" sz="1200" b="1" dirty="0"/>
                        <a:t>first-name</a:t>
                      </a:r>
                    </a:p>
                  </a:txBody>
                  <a:tcPr/>
                </a:tc>
                <a:tc>
                  <a:txBody>
                    <a:bodyPr/>
                    <a:lstStyle/>
                    <a:p>
                      <a:r>
                        <a:rPr lang="en-US" sz="1200" b="1" dirty="0"/>
                        <a:t>last-name</a:t>
                      </a:r>
                    </a:p>
                  </a:txBody>
                  <a:tcPr/>
                </a:tc>
                <a:extLst>
                  <a:ext uri="{0D108BD9-81ED-4DB2-BD59-A6C34878D82A}">
                    <a16:rowId xmlns:a16="http://schemas.microsoft.com/office/drawing/2014/main" val="1423851555"/>
                  </a:ext>
                </a:extLst>
              </a:tr>
              <a:tr h="292039">
                <a:tc>
                  <a:txBody>
                    <a:bodyPr/>
                    <a:lstStyle/>
                    <a:p>
                      <a:r>
                        <a:rPr lang="en-US" sz="1100" dirty="0"/>
                        <a:t>www.zojjed.com</a:t>
                      </a:r>
                    </a:p>
                  </a:txBody>
                  <a:tcPr/>
                </a:tc>
                <a:tc>
                  <a:txBody>
                    <a:bodyPr/>
                    <a:lstStyle/>
                    <a:p>
                      <a:r>
                        <a:rPr lang="en-US" sz="1100" dirty="0"/>
                        <a:t>Walking Promotions</a:t>
                      </a:r>
                    </a:p>
                  </a:txBody>
                  <a:tcPr/>
                </a:tc>
                <a:tc>
                  <a:txBody>
                    <a:bodyPr/>
                    <a:lstStyle/>
                    <a:p>
                      <a:r>
                        <a:rPr lang="en-US" sz="1100" dirty="0"/>
                        <a:t>2006</a:t>
                      </a:r>
                    </a:p>
                  </a:txBody>
                  <a:tcPr/>
                </a:tc>
                <a:tc>
                  <a:txBody>
                    <a:bodyPr/>
                    <a:lstStyle/>
                    <a:p>
                      <a:r>
                        <a:rPr lang="en-US" sz="1100" dirty="0"/>
                        <a:t>Fiction</a:t>
                      </a:r>
                    </a:p>
                  </a:txBody>
                  <a:tcPr/>
                </a:tc>
                <a:tc>
                  <a:txBody>
                    <a:bodyPr/>
                    <a:lstStyle/>
                    <a:p>
                      <a:r>
                        <a:rPr lang="en-US" sz="1200" dirty="0"/>
                        <a:t>www.zojjed.com</a:t>
                      </a:r>
                    </a:p>
                  </a:txBody>
                  <a:tcPr/>
                </a:tc>
                <a:tc>
                  <a:txBody>
                    <a:bodyPr/>
                    <a:lstStyle/>
                    <a:p>
                      <a:r>
                        <a:rPr lang="en-US" sz="1200" dirty="0"/>
                        <a:t>Derek</a:t>
                      </a:r>
                    </a:p>
                  </a:txBody>
                  <a:tcPr/>
                </a:tc>
                <a:tc>
                  <a:txBody>
                    <a:bodyPr/>
                    <a:lstStyle/>
                    <a:p>
                      <a:r>
                        <a:rPr lang="en-US" sz="1200" dirty="0"/>
                        <a:t>Jeter</a:t>
                      </a:r>
                    </a:p>
                  </a:txBody>
                  <a:tcPr/>
                </a:tc>
                <a:extLst>
                  <a:ext uri="{0D108BD9-81ED-4DB2-BD59-A6C34878D82A}">
                    <a16:rowId xmlns:a16="http://schemas.microsoft.com/office/drawing/2014/main" val="3713922756"/>
                  </a:ext>
                </a:extLst>
              </a:tr>
              <a:tr h="292039">
                <a:tc>
                  <a:txBody>
                    <a:bodyPr/>
                    <a:lstStyle/>
                    <a:p>
                      <a:r>
                        <a:rPr lang="en-US" sz="1100" dirty="0"/>
                        <a:t>www.zojjed.com</a:t>
                      </a:r>
                    </a:p>
                  </a:txBody>
                  <a:tcPr/>
                </a:tc>
                <a:tc>
                  <a:txBody>
                    <a:bodyPr/>
                    <a:lstStyle/>
                    <a:p>
                      <a:r>
                        <a:rPr lang="en-US" sz="1100" dirty="0"/>
                        <a:t>Walking Promotions</a:t>
                      </a:r>
                    </a:p>
                  </a:txBody>
                  <a:tcPr/>
                </a:tc>
                <a:tc>
                  <a:txBody>
                    <a:bodyPr/>
                    <a:lstStyle/>
                    <a:p>
                      <a:r>
                        <a:rPr lang="en-US" sz="1100" dirty="0"/>
                        <a:t>2006</a:t>
                      </a:r>
                    </a:p>
                  </a:txBody>
                  <a:tcPr/>
                </a:tc>
                <a:tc>
                  <a:txBody>
                    <a:bodyPr/>
                    <a:lstStyle/>
                    <a:p>
                      <a:r>
                        <a:rPr lang="en-US" sz="1100" dirty="0"/>
                        <a:t>Fiction</a:t>
                      </a:r>
                    </a:p>
                  </a:txBody>
                  <a:tcPr/>
                </a:tc>
                <a:tc>
                  <a:txBody>
                    <a:bodyPr/>
                    <a:lstStyle/>
                    <a:p>
                      <a:r>
                        <a:rPr lang="en-US" sz="1200" dirty="0"/>
                        <a:t>www.zojjed.com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Chase</a:t>
                      </a:r>
                    </a:p>
                  </a:txBody>
                  <a:tcPr/>
                </a:tc>
                <a:tc>
                  <a:txBody>
                    <a:bodyPr/>
                    <a:lstStyle/>
                    <a:p>
                      <a:r>
                        <a:rPr lang="en-US" sz="1200" dirty="0"/>
                        <a:t>Utley</a:t>
                      </a:r>
                    </a:p>
                  </a:txBody>
                  <a:tcPr/>
                </a:tc>
                <a:extLst>
                  <a:ext uri="{0D108BD9-81ED-4DB2-BD59-A6C34878D82A}">
                    <a16:rowId xmlns:a16="http://schemas.microsoft.com/office/drawing/2014/main" val="594578732"/>
                  </a:ext>
                </a:extLst>
              </a:tr>
              <a:tr h="292039">
                <a:tc>
                  <a:txBody>
                    <a:bodyPr/>
                    <a:lstStyle/>
                    <a:p>
                      <a:r>
                        <a:rPr lang="en-US" sz="1100" dirty="0"/>
                        <a:t>www.zojjed.com</a:t>
                      </a:r>
                    </a:p>
                  </a:txBody>
                  <a:tcPr/>
                </a:tc>
                <a:tc>
                  <a:txBody>
                    <a:bodyPr/>
                    <a:lstStyle/>
                    <a:p>
                      <a:r>
                        <a:rPr lang="en-US" sz="1100" dirty="0"/>
                        <a:t>Walking Promotions</a:t>
                      </a:r>
                    </a:p>
                  </a:txBody>
                  <a:tcPr/>
                </a:tc>
                <a:tc>
                  <a:txBody>
                    <a:bodyPr/>
                    <a:lstStyle/>
                    <a:p>
                      <a:r>
                        <a:rPr lang="en-US" sz="1100" dirty="0"/>
                        <a:t>2006</a:t>
                      </a:r>
                    </a:p>
                  </a:txBody>
                  <a:tcPr/>
                </a:tc>
                <a:tc>
                  <a:txBody>
                    <a:bodyPr/>
                    <a:lstStyle/>
                    <a:p>
                      <a:r>
                        <a:rPr lang="en-US" sz="1100" dirty="0"/>
                        <a:t>Fiction</a:t>
                      </a:r>
                    </a:p>
                  </a:txBody>
                  <a:tcPr/>
                </a:tc>
                <a:tc>
                  <a:txBody>
                    <a:bodyPr/>
                    <a:lstStyle/>
                    <a:p>
                      <a:r>
                        <a:rPr lang="en-US" sz="1200" dirty="0"/>
                        <a:t>www.cs.drexel.edu/~jsalvage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Jeremy</a:t>
                      </a:r>
                    </a:p>
                  </a:txBody>
                  <a:tcPr/>
                </a:tc>
                <a:tc>
                  <a:txBody>
                    <a:bodyPr/>
                    <a:lstStyle/>
                    <a:p>
                      <a:r>
                        <a:rPr lang="en-US" sz="1200" dirty="0"/>
                        <a:t>Johnson</a:t>
                      </a:r>
                    </a:p>
                  </a:txBody>
                  <a:tcPr/>
                </a:tc>
                <a:extLst>
                  <a:ext uri="{0D108BD9-81ED-4DB2-BD59-A6C34878D82A}">
                    <a16:rowId xmlns:a16="http://schemas.microsoft.com/office/drawing/2014/main" val="3336783192"/>
                  </a:ext>
                </a:extLst>
              </a:tr>
              <a:tr h="292039">
                <a:tc>
                  <a:txBody>
                    <a:bodyPr/>
                    <a:lstStyle/>
                    <a:p>
                      <a:r>
                        <a:rPr lang="en-US" sz="1100" dirty="0"/>
                        <a:t>www.zojjed.com</a:t>
                      </a:r>
                    </a:p>
                  </a:txBody>
                  <a:tcPr/>
                </a:tc>
                <a:tc>
                  <a:txBody>
                    <a:bodyPr/>
                    <a:lstStyle/>
                    <a:p>
                      <a:r>
                        <a:rPr lang="en-US" sz="1100" dirty="0"/>
                        <a:t>Walking Promotions</a:t>
                      </a:r>
                    </a:p>
                  </a:txBody>
                  <a:tcPr/>
                </a:tc>
                <a:tc>
                  <a:txBody>
                    <a:bodyPr/>
                    <a:lstStyle/>
                    <a:p>
                      <a:r>
                        <a:rPr lang="en-US" sz="1100" dirty="0"/>
                        <a:t>2006</a:t>
                      </a:r>
                    </a:p>
                  </a:txBody>
                  <a:tcPr/>
                </a:tc>
                <a:tc>
                  <a:txBody>
                    <a:bodyPr/>
                    <a:lstStyle/>
                    <a:p>
                      <a:r>
                        <a:rPr lang="en-US" sz="1100" dirty="0"/>
                        <a:t>Fiction</a:t>
                      </a:r>
                    </a:p>
                  </a:txBody>
                  <a:tcPr/>
                </a:tc>
                <a:tc>
                  <a:txBody>
                    <a:bodyPr/>
                    <a:lstStyle/>
                    <a:p>
                      <a:r>
                        <a:rPr lang="en-US" sz="1200" dirty="0"/>
                        <a:t>www.racewalk.com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Ryan</a:t>
                      </a:r>
                    </a:p>
                  </a:txBody>
                  <a:tcPr/>
                </a:tc>
                <a:tc>
                  <a:txBody>
                    <a:bodyPr/>
                    <a:lstStyle/>
                    <a:p>
                      <a:r>
                        <a:rPr lang="en-US" sz="1200" dirty="0"/>
                        <a:t>Howard</a:t>
                      </a:r>
                    </a:p>
                  </a:txBody>
                  <a:tcPr/>
                </a:tc>
                <a:extLst>
                  <a:ext uri="{0D108BD9-81ED-4DB2-BD59-A6C34878D82A}">
                    <a16:rowId xmlns:a16="http://schemas.microsoft.com/office/drawing/2014/main" val="1760932954"/>
                  </a:ext>
                </a:extLst>
              </a:tr>
              <a:tr h="292039">
                <a:tc>
                  <a:txBody>
                    <a:bodyPr/>
                    <a:lstStyle/>
                    <a:p>
                      <a:r>
                        <a:rPr lang="en-US" sz="1100" dirty="0"/>
                        <a:t>www.zojjed.com</a:t>
                      </a:r>
                    </a:p>
                  </a:txBody>
                  <a:tcPr/>
                </a:tc>
                <a:tc>
                  <a:txBody>
                    <a:bodyPr/>
                    <a:lstStyle/>
                    <a:p>
                      <a:r>
                        <a:rPr lang="en-US" sz="1100" dirty="0"/>
                        <a:t>Walking Promotions</a:t>
                      </a:r>
                    </a:p>
                  </a:txBody>
                  <a:tcPr/>
                </a:tc>
                <a:tc>
                  <a:txBody>
                    <a:bodyPr/>
                    <a:lstStyle/>
                    <a:p>
                      <a:r>
                        <a:rPr lang="en-US" sz="1100" dirty="0"/>
                        <a:t>2006</a:t>
                      </a:r>
                    </a:p>
                  </a:txBody>
                  <a:tcPr/>
                </a:tc>
                <a:tc>
                  <a:txBody>
                    <a:bodyPr/>
                    <a:lstStyle/>
                    <a:p>
                      <a:r>
                        <a:rPr lang="en-US" sz="1100" dirty="0"/>
                        <a:t>Fiction</a:t>
                      </a:r>
                    </a:p>
                  </a:txBody>
                  <a:tcPr/>
                </a:tc>
                <a:tc>
                  <a:txBody>
                    <a:bodyPr/>
                    <a:lstStyle/>
                    <a:p>
                      <a:r>
                        <a:rPr lang="en-US" sz="1200" dirty="0"/>
                        <a:t>www.zojjed.com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Ryan</a:t>
                      </a:r>
                    </a:p>
                  </a:txBody>
                  <a:tcPr/>
                </a:tc>
                <a:tc>
                  <a:txBody>
                    <a:bodyPr/>
                    <a:lstStyle/>
                    <a:p>
                      <a:r>
                        <a:rPr lang="en-US" sz="1200" dirty="0"/>
                        <a:t>Howard</a:t>
                      </a:r>
                    </a:p>
                  </a:txBody>
                  <a:tcPr/>
                </a:tc>
                <a:extLst>
                  <a:ext uri="{0D108BD9-81ED-4DB2-BD59-A6C34878D82A}">
                    <a16:rowId xmlns:a16="http://schemas.microsoft.com/office/drawing/2014/main" val="4188679213"/>
                  </a:ext>
                </a:extLst>
              </a:tr>
              <a:tr h="292039">
                <a:tc>
                  <a:txBody>
                    <a:bodyPr/>
                    <a:lstStyle/>
                    <a:p>
                      <a:r>
                        <a:rPr lang="en-US" sz="1200" dirty="0"/>
                        <a:t>www.racewalk.com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Walking Promotions</a:t>
                      </a:r>
                    </a:p>
                  </a:txBody>
                  <a:tcPr/>
                </a:tc>
                <a:tc>
                  <a:txBody>
                    <a:bodyPr/>
                    <a:lstStyle/>
                    <a:p>
                      <a:r>
                        <a:rPr lang="en-US" sz="1200" dirty="0"/>
                        <a:t>1995</a:t>
                      </a:r>
                    </a:p>
                  </a:txBody>
                  <a:tcPr/>
                </a:tc>
                <a:tc>
                  <a:txBody>
                    <a:bodyPr/>
                    <a:lstStyle/>
                    <a:p>
                      <a:r>
                        <a:rPr lang="en-US" sz="1200" dirty="0"/>
                        <a:t>Health</a:t>
                      </a:r>
                    </a:p>
                  </a:txBody>
                  <a:tcPr/>
                </a:tc>
                <a:tc>
                  <a:txBody>
                    <a:bodyPr/>
                    <a:lstStyle/>
                    <a:p>
                      <a:r>
                        <a:rPr lang="en-US" sz="1200" dirty="0"/>
                        <a:t>www.zojjed.com</a:t>
                      </a:r>
                    </a:p>
                  </a:txBody>
                  <a:tcPr/>
                </a:tc>
                <a:tc>
                  <a:txBody>
                    <a:bodyPr/>
                    <a:lstStyle/>
                    <a:p>
                      <a:r>
                        <a:rPr lang="en-US" sz="1200" dirty="0"/>
                        <a:t>Derek</a:t>
                      </a:r>
                    </a:p>
                  </a:txBody>
                  <a:tcPr/>
                </a:tc>
                <a:tc>
                  <a:txBody>
                    <a:bodyPr/>
                    <a:lstStyle/>
                    <a:p>
                      <a:r>
                        <a:rPr lang="en-US" sz="1200" dirty="0"/>
                        <a:t>Jeter</a:t>
                      </a:r>
                    </a:p>
                  </a:txBody>
                  <a:tcPr/>
                </a:tc>
                <a:extLst>
                  <a:ext uri="{0D108BD9-81ED-4DB2-BD59-A6C34878D82A}">
                    <a16:rowId xmlns:a16="http://schemas.microsoft.com/office/drawing/2014/main" val="189875073"/>
                  </a:ext>
                </a:extLst>
              </a:tr>
              <a:tr h="292039">
                <a:tc>
                  <a:txBody>
                    <a:bodyPr/>
                    <a:lstStyle/>
                    <a:p>
                      <a:r>
                        <a:rPr lang="en-US" sz="1200" dirty="0"/>
                        <a:t>www.racewalk.com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Walking Promotions</a:t>
                      </a:r>
                    </a:p>
                  </a:txBody>
                  <a:tcPr/>
                </a:tc>
                <a:tc>
                  <a:txBody>
                    <a:bodyPr/>
                    <a:lstStyle/>
                    <a:p>
                      <a:r>
                        <a:rPr lang="en-US" sz="1200" dirty="0"/>
                        <a:t>1995</a:t>
                      </a:r>
                    </a:p>
                  </a:txBody>
                  <a:tcPr/>
                </a:tc>
                <a:tc>
                  <a:txBody>
                    <a:bodyPr/>
                    <a:lstStyle/>
                    <a:p>
                      <a:r>
                        <a:rPr lang="en-US" sz="1200" dirty="0"/>
                        <a:t>Health</a:t>
                      </a:r>
                    </a:p>
                  </a:txBody>
                  <a:tcPr/>
                </a:tc>
                <a:tc>
                  <a:txBody>
                    <a:bodyPr/>
                    <a:lstStyle/>
                    <a:p>
                      <a:r>
                        <a:rPr lang="en-US" sz="1200" dirty="0"/>
                        <a:t>www.zojjed.com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Chase</a:t>
                      </a:r>
                    </a:p>
                  </a:txBody>
                  <a:tcPr/>
                </a:tc>
                <a:tc>
                  <a:txBody>
                    <a:bodyPr/>
                    <a:lstStyle/>
                    <a:p>
                      <a:r>
                        <a:rPr lang="en-US" sz="1200" dirty="0"/>
                        <a:t>Utley</a:t>
                      </a:r>
                    </a:p>
                  </a:txBody>
                  <a:tcPr/>
                </a:tc>
                <a:extLst>
                  <a:ext uri="{0D108BD9-81ED-4DB2-BD59-A6C34878D82A}">
                    <a16:rowId xmlns:a16="http://schemas.microsoft.com/office/drawing/2014/main" val="1563183872"/>
                  </a:ext>
                </a:extLst>
              </a:tr>
              <a:tr h="292039">
                <a:tc>
                  <a:txBody>
                    <a:bodyPr/>
                    <a:lstStyle/>
                    <a:p>
                      <a:r>
                        <a:rPr lang="en-US" sz="1200" dirty="0"/>
                        <a:t>www.racewalk.com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Walking Promotions</a:t>
                      </a:r>
                    </a:p>
                  </a:txBody>
                  <a:tcPr/>
                </a:tc>
                <a:tc>
                  <a:txBody>
                    <a:bodyPr/>
                    <a:lstStyle/>
                    <a:p>
                      <a:r>
                        <a:rPr lang="en-US" sz="1200" dirty="0"/>
                        <a:t>1995</a:t>
                      </a:r>
                    </a:p>
                  </a:txBody>
                  <a:tcPr/>
                </a:tc>
                <a:tc>
                  <a:txBody>
                    <a:bodyPr/>
                    <a:lstStyle/>
                    <a:p>
                      <a:r>
                        <a:rPr lang="en-US" sz="1200" dirty="0"/>
                        <a:t>Health</a:t>
                      </a:r>
                    </a:p>
                  </a:txBody>
                  <a:tcPr/>
                </a:tc>
                <a:tc>
                  <a:txBody>
                    <a:bodyPr/>
                    <a:lstStyle/>
                    <a:p>
                      <a:r>
                        <a:rPr lang="en-US" sz="1200" dirty="0"/>
                        <a:t>www.cs.drexel.edu/~jsalvage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Jeremy</a:t>
                      </a:r>
                    </a:p>
                  </a:txBody>
                  <a:tcPr/>
                </a:tc>
                <a:tc>
                  <a:txBody>
                    <a:bodyPr/>
                    <a:lstStyle/>
                    <a:p>
                      <a:r>
                        <a:rPr lang="en-US" sz="1200" dirty="0"/>
                        <a:t>Johnson</a:t>
                      </a:r>
                    </a:p>
                  </a:txBody>
                  <a:tcPr/>
                </a:tc>
                <a:extLst>
                  <a:ext uri="{0D108BD9-81ED-4DB2-BD59-A6C34878D82A}">
                    <a16:rowId xmlns:a16="http://schemas.microsoft.com/office/drawing/2014/main" val="1908596385"/>
                  </a:ext>
                </a:extLst>
              </a:tr>
              <a:tr h="292039">
                <a:tc>
                  <a:txBody>
                    <a:bodyPr/>
                    <a:lstStyle/>
                    <a:p>
                      <a:r>
                        <a:rPr lang="en-US" sz="1200" dirty="0"/>
                        <a:t>www.racewalk.com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Walking Promotions</a:t>
                      </a:r>
                    </a:p>
                  </a:txBody>
                  <a:tcPr/>
                </a:tc>
                <a:tc>
                  <a:txBody>
                    <a:bodyPr/>
                    <a:lstStyle/>
                    <a:p>
                      <a:r>
                        <a:rPr lang="en-US" sz="1200" dirty="0"/>
                        <a:t>1995</a:t>
                      </a:r>
                    </a:p>
                  </a:txBody>
                  <a:tcPr/>
                </a:tc>
                <a:tc>
                  <a:txBody>
                    <a:bodyPr/>
                    <a:lstStyle/>
                    <a:p>
                      <a:r>
                        <a:rPr lang="en-US" sz="1200" dirty="0"/>
                        <a:t>Health</a:t>
                      </a:r>
                    </a:p>
                  </a:txBody>
                  <a:tcPr/>
                </a:tc>
                <a:tc>
                  <a:txBody>
                    <a:bodyPr/>
                    <a:lstStyle/>
                    <a:p>
                      <a:r>
                        <a:rPr lang="en-US" sz="1200" dirty="0"/>
                        <a:t>www.racewalk.com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Ryan</a:t>
                      </a:r>
                    </a:p>
                  </a:txBody>
                  <a:tcPr/>
                </a:tc>
                <a:tc>
                  <a:txBody>
                    <a:bodyPr/>
                    <a:lstStyle/>
                    <a:p>
                      <a:r>
                        <a:rPr lang="en-US" sz="1200" dirty="0"/>
                        <a:t>Howard</a:t>
                      </a:r>
                    </a:p>
                  </a:txBody>
                  <a:tcPr/>
                </a:tc>
                <a:extLst>
                  <a:ext uri="{0D108BD9-81ED-4DB2-BD59-A6C34878D82A}">
                    <a16:rowId xmlns:a16="http://schemas.microsoft.com/office/drawing/2014/main" val="2042706590"/>
                  </a:ext>
                </a:extLst>
              </a:tr>
              <a:tr h="292039">
                <a:tc>
                  <a:txBody>
                    <a:bodyPr/>
                    <a:lstStyle/>
                    <a:p>
                      <a:r>
                        <a:rPr lang="en-US" sz="1200" dirty="0"/>
                        <a:t>www.racewalk.com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Walking Promotions</a:t>
                      </a:r>
                    </a:p>
                  </a:txBody>
                  <a:tcPr/>
                </a:tc>
                <a:tc>
                  <a:txBody>
                    <a:bodyPr/>
                    <a:lstStyle/>
                    <a:p>
                      <a:r>
                        <a:rPr lang="en-US" sz="1200" dirty="0"/>
                        <a:t>1995</a:t>
                      </a:r>
                    </a:p>
                  </a:txBody>
                  <a:tcPr/>
                </a:tc>
                <a:tc>
                  <a:txBody>
                    <a:bodyPr/>
                    <a:lstStyle/>
                    <a:p>
                      <a:r>
                        <a:rPr lang="en-US" sz="1200" dirty="0"/>
                        <a:t>Health</a:t>
                      </a:r>
                    </a:p>
                  </a:txBody>
                  <a:tcPr/>
                </a:tc>
                <a:tc>
                  <a:txBody>
                    <a:bodyPr/>
                    <a:lstStyle/>
                    <a:p>
                      <a:r>
                        <a:rPr lang="en-US" sz="1200" dirty="0"/>
                        <a:t>www.zojjed.com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Ryan</a:t>
                      </a:r>
                    </a:p>
                  </a:txBody>
                  <a:tcPr/>
                </a:tc>
                <a:tc>
                  <a:txBody>
                    <a:bodyPr/>
                    <a:lstStyle/>
                    <a:p>
                      <a:r>
                        <a:rPr lang="en-US" sz="1200" dirty="0"/>
                        <a:t>Howard</a:t>
                      </a:r>
                    </a:p>
                  </a:txBody>
                  <a:tcPr/>
                </a:tc>
                <a:extLst>
                  <a:ext uri="{0D108BD9-81ED-4DB2-BD59-A6C34878D82A}">
                    <a16:rowId xmlns:a16="http://schemas.microsoft.com/office/drawing/2014/main" val="2324111336"/>
                  </a:ext>
                </a:extLst>
              </a:tr>
              <a:tr h="292039">
                <a:tc>
                  <a:txBody>
                    <a:bodyPr/>
                    <a:lstStyle/>
                    <a:p>
                      <a:r>
                        <a:rPr lang="en-US" sz="1200" dirty="0"/>
                        <a:t>www.greattreks.com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Walking Promotions</a:t>
                      </a:r>
                    </a:p>
                  </a:txBody>
                  <a:tcPr/>
                </a:tc>
                <a:tc>
                  <a:txBody>
                    <a:bodyPr/>
                    <a:lstStyle/>
                    <a:p>
                      <a:r>
                        <a:rPr lang="en-US" sz="1200" dirty="0"/>
                        <a:t>2006</a:t>
                      </a:r>
                    </a:p>
                  </a:txBody>
                  <a:tcPr/>
                </a:tc>
                <a:tc>
                  <a:txBody>
                    <a:bodyPr/>
                    <a:lstStyle/>
                    <a:p>
                      <a:r>
                        <a:rPr lang="en-US" sz="1200" dirty="0"/>
                        <a:t>Travel</a:t>
                      </a:r>
                    </a:p>
                  </a:txBody>
                  <a:tcPr/>
                </a:tc>
                <a:tc>
                  <a:txBody>
                    <a:bodyPr/>
                    <a:lstStyle/>
                    <a:p>
                      <a:r>
                        <a:rPr lang="en-US" sz="1200" dirty="0"/>
                        <a:t>www.zojjed.com</a:t>
                      </a:r>
                    </a:p>
                  </a:txBody>
                  <a:tcPr/>
                </a:tc>
                <a:tc>
                  <a:txBody>
                    <a:bodyPr/>
                    <a:lstStyle/>
                    <a:p>
                      <a:r>
                        <a:rPr lang="en-US" sz="1200" dirty="0"/>
                        <a:t>Derek</a:t>
                      </a:r>
                    </a:p>
                  </a:txBody>
                  <a:tcPr/>
                </a:tc>
                <a:tc>
                  <a:txBody>
                    <a:bodyPr/>
                    <a:lstStyle/>
                    <a:p>
                      <a:r>
                        <a:rPr lang="en-US" sz="1200" dirty="0"/>
                        <a:t>Jeter</a:t>
                      </a:r>
                    </a:p>
                  </a:txBody>
                  <a:tcPr/>
                </a:tc>
                <a:extLst>
                  <a:ext uri="{0D108BD9-81ED-4DB2-BD59-A6C34878D82A}">
                    <a16:rowId xmlns:a16="http://schemas.microsoft.com/office/drawing/2014/main" val="1487003821"/>
                  </a:ext>
                </a:extLst>
              </a:tr>
              <a:tr h="292039">
                <a:tc>
                  <a:txBody>
                    <a:bodyPr/>
                    <a:lstStyle/>
                    <a:p>
                      <a:r>
                        <a:rPr lang="en-US" sz="1200" dirty="0"/>
                        <a:t>www.greattreks.com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Walking Promotions</a:t>
                      </a:r>
                    </a:p>
                  </a:txBody>
                  <a:tcPr/>
                </a:tc>
                <a:tc>
                  <a:txBody>
                    <a:bodyPr/>
                    <a:lstStyle/>
                    <a:p>
                      <a:r>
                        <a:rPr lang="en-US" sz="1200" dirty="0"/>
                        <a:t>2006</a:t>
                      </a:r>
                    </a:p>
                  </a:txBody>
                  <a:tcPr/>
                </a:tc>
                <a:tc>
                  <a:txBody>
                    <a:bodyPr/>
                    <a:lstStyle/>
                    <a:p>
                      <a:r>
                        <a:rPr lang="en-US" sz="1200" dirty="0"/>
                        <a:t>Travel</a:t>
                      </a:r>
                    </a:p>
                  </a:txBody>
                  <a:tcPr/>
                </a:tc>
                <a:tc>
                  <a:txBody>
                    <a:bodyPr/>
                    <a:lstStyle/>
                    <a:p>
                      <a:r>
                        <a:rPr lang="en-US" sz="1200" dirty="0"/>
                        <a:t>www.zojjed.com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Chase</a:t>
                      </a:r>
                    </a:p>
                  </a:txBody>
                  <a:tcPr/>
                </a:tc>
                <a:tc>
                  <a:txBody>
                    <a:bodyPr/>
                    <a:lstStyle/>
                    <a:p>
                      <a:r>
                        <a:rPr lang="en-US" sz="1200" dirty="0"/>
                        <a:t>Utley</a:t>
                      </a:r>
                    </a:p>
                  </a:txBody>
                  <a:tcPr/>
                </a:tc>
                <a:extLst>
                  <a:ext uri="{0D108BD9-81ED-4DB2-BD59-A6C34878D82A}">
                    <a16:rowId xmlns:a16="http://schemas.microsoft.com/office/drawing/2014/main" val="81305814"/>
                  </a:ext>
                </a:extLst>
              </a:tr>
              <a:tr h="292039">
                <a:tc>
                  <a:txBody>
                    <a:bodyPr/>
                    <a:lstStyle/>
                    <a:p>
                      <a:r>
                        <a:rPr lang="en-US" sz="1200" dirty="0"/>
                        <a:t>www.greattreks.com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Walking Promotions</a:t>
                      </a:r>
                    </a:p>
                  </a:txBody>
                  <a:tcPr/>
                </a:tc>
                <a:tc>
                  <a:txBody>
                    <a:bodyPr/>
                    <a:lstStyle/>
                    <a:p>
                      <a:r>
                        <a:rPr lang="en-US" sz="1200" dirty="0"/>
                        <a:t>2006</a:t>
                      </a:r>
                    </a:p>
                  </a:txBody>
                  <a:tcPr/>
                </a:tc>
                <a:tc>
                  <a:txBody>
                    <a:bodyPr/>
                    <a:lstStyle/>
                    <a:p>
                      <a:r>
                        <a:rPr lang="en-US" sz="1200" dirty="0"/>
                        <a:t>Travel</a:t>
                      </a:r>
                    </a:p>
                  </a:txBody>
                  <a:tcPr/>
                </a:tc>
                <a:tc>
                  <a:txBody>
                    <a:bodyPr/>
                    <a:lstStyle/>
                    <a:p>
                      <a:r>
                        <a:rPr lang="en-US" sz="1200" dirty="0"/>
                        <a:t>www.cs.drexel.edu/~jsalvage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Jeremy</a:t>
                      </a:r>
                    </a:p>
                  </a:txBody>
                  <a:tcPr/>
                </a:tc>
                <a:tc>
                  <a:txBody>
                    <a:bodyPr/>
                    <a:lstStyle/>
                    <a:p>
                      <a:r>
                        <a:rPr lang="en-US" sz="1200" dirty="0"/>
                        <a:t>Johnson</a:t>
                      </a:r>
                    </a:p>
                  </a:txBody>
                  <a:tcPr/>
                </a:tc>
                <a:extLst>
                  <a:ext uri="{0D108BD9-81ED-4DB2-BD59-A6C34878D82A}">
                    <a16:rowId xmlns:a16="http://schemas.microsoft.com/office/drawing/2014/main" val="3605940505"/>
                  </a:ext>
                </a:extLst>
              </a:tr>
              <a:tr h="292039">
                <a:tc>
                  <a:txBody>
                    <a:bodyPr/>
                    <a:lstStyle/>
                    <a:p>
                      <a:r>
                        <a:rPr lang="en-US" sz="1200" dirty="0"/>
                        <a:t>www.greattreks.com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Walking Promotions</a:t>
                      </a:r>
                    </a:p>
                  </a:txBody>
                  <a:tcPr/>
                </a:tc>
                <a:tc>
                  <a:txBody>
                    <a:bodyPr/>
                    <a:lstStyle/>
                    <a:p>
                      <a:r>
                        <a:rPr lang="en-US" sz="1200" dirty="0"/>
                        <a:t>2006</a:t>
                      </a:r>
                    </a:p>
                  </a:txBody>
                  <a:tcPr/>
                </a:tc>
                <a:tc>
                  <a:txBody>
                    <a:bodyPr/>
                    <a:lstStyle/>
                    <a:p>
                      <a:r>
                        <a:rPr lang="en-US" sz="1200" dirty="0"/>
                        <a:t>Travel</a:t>
                      </a:r>
                    </a:p>
                  </a:txBody>
                  <a:tcPr/>
                </a:tc>
                <a:tc>
                  <a:txBody>
                    <a:bodyPr/>
                    <a:lstStyle/>
                    <a:p>
                      <a:r>
                        <a:rPr lang="en-US" sz="1200"/>
                        <a:t>www.racewalk.com</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Ryan</a:t>
                      </a:r>
                    </a:p>
                  </a:txBody>
                  <a:tcPr/>
                </a:tc>
                <a:tc>
                  <a:txBody>
                    <a:bodyPr/>
                    <a:lstStyle/>
                    <a:p>
                      <a:r>
                        <a:rPr lang="en-US" sz="1200" dirty="0"/>
                        <a:t>Howard</a:t>
                      </a:r>
                    </a:p>
                  </a:txBody>
                  <a:tcPr/>
                </a:tc>
                <a:extLst>
                  <a:ext uri="{0D108BD9-81ED-4DB2-BD59-A6C34878D82A}">
                    <a16:rowId xmlns:a16="http://schemas.microsoft.com/office/drawing/2014/main" val="85187395"/>
                  </a:ext>
                </a:extLst>
              </a:tr>
              <a:tr h="292039">
                <a:tc>
                  <a:txBody>
                    <a:bodyPr/>
                    <a:lstStyle/>
                    <a:p>
                      <a:r>
                        <a:rPr lang="en-US" sz="1200" dirty="0"/>
                        <a:t>www.greattreks.com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Walking Promotions</a:t>
                      </a:r>
                    </a:p>
                  </a:txBody>
                  <a:tcPr/>
                </a:tc>
                <a:tc>
                  <a:txBody>
                    <a:bodyPr/>
                    <a:lstStyle/>
                    <a:p>
                      <a:r>
                        <a:rPr lang="en-US" sz="1200" dirty="0"/>
                        <a:t>2006</a:t>
                      </a:r>
                    </a:p>
                  </a:txBody>
                  <a:tcPr/>
                </a:tc>
                <a:tc>
                  <a:txBody>
                    <a:bodyPr/>
                    <a:lstStyle/>
                    <a:p>
                      <a:r>
                        <a:rPr lang="en-US" sz="1200" dirty="0"/>
                        <a:t>Travel</a:t>
                      </a:r>
                    </a:p>
                  </a:txBody>
                  <a:tcPr/>
                </a:tc>
                <a:tc>
                  <a:txBody>
                    <a:bodyPr/>
                    <a:lstStyle/>
                    <a:p>
                      <a:r>
                        <a:rPr lang="en-US" sz="1200" dirty="0"/>
                        <a:t>www.zojjed.com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Ryan</a:t>
                      </a:r>
                    </a:p>
                  </a:txBody>
                  <a:tcPr/>
                </a:tc>
                <a:tc>
                  <a:txBody>
                    <a:bodyPr/>
                    <a:lstStyle/>
                    <a:p>
                      <a:r>
                        <a:rPr lang="en-US" sz="1200" dirty="0"/>
                        <a:t>Howard</a:t>
                      </a:r>
                    </a:p>
                  </a:txBody>
                  <a:tcPr/>
                </a:tc>
                <a:extLst>
                  <a:ext uri="{0D108BD9-81ED-4DB2-BD59-A6C34878D82A}">
                    <a16:rowId xmlns:a16="http://schemas.microsoft.com/office/drawing/2014/main" val="1197851481"/>
                  </a:ext>
                </a:extLst>
              </a:tr>
              <a:tr h="292039">
                <a:tc>
                  <a:txBody>
                    <a:bodyPr/>
                    <a:lstStyle/>
                    <a:p>
                      <a:r>
                        <a:rPr lang="en-US" sz="1200" dirty="0"/>
                        <a:t>.</a:t>
                      </a:r>
                    </a:p>
                    <a:p>
                      <a:r>
                        <a:rPr lang="en-US" sz="1200" dirty="0"/>
                        <a:t>.</a:t>
                      </a:r>
                    </a:p>
                    <a:p>
                      <a:r>
                        <a:rPr lang="en-US" sz="1200" dirty="0"/>
                        <a:t>.</a:t>
                      </a:r>
                    </a:p>
                  </a:txBody>
                  <a:tcPr/>
                </a:tc>
                <a:tc>
                  <a:txBody>
                    <a:bodyPr/>
                    <a:lstStyle/>
                    <a:p>
                      <a:r>
                        <a:rPr lang="en-US" sz="1200" dirty="0"/>
                        <a:t>.</a:t>
                      </a:r>
                    </a:p>
                    <a:p>
                      <a:r>
                        <a:rPr lang="en-US" sz="1200" dirty="0"/>
                        <a:t>.</a:t>
                      </a:r>
                    </a:p>
                    <a:p>
                      <a:r>
                        <a:rPr lang="en-US" sz="1200" dirty="0"/>
                        <a:t>.</a:t>
                      </a:r>
                    </a:p>
                  </a:txBody>
                  <a:tcPr/>
                </a:tc>
                <a:tc>
                  <a:txBody>
                    <a:bodyPr/>
                    <a:lstStyle/>
                    <a:p>
                      <a:r>
                        <a:rPr lang="en-US" sz="1200" dirty="0"/>
                        <a:t>.</a:t>
                      </a:r>
                    </a:p>
                    <a:p>
                      <a:r>
                        <a:rPr lang="en-US" sz="1200" dirty="0"/>
                        <a:t>.</a:t>
                      </a:r>
                    </a:p>
                    <a:p>
                      <a:r>
                        <a:rPr lang="en-US" sz="1200" dirty="0"/>
                        <a:t>.</a:t>
                      </a:r>
                    </a:p>
                  </a:txBody>
                  <a:tcPr/>
                </a:tc>
                <a:tc>
                  <a:txBody>
                    <a:bodyPr/>
                    <a:lstStyle/>
                    <a:p>
                      <a:r>
                        <a:rPr lang="en-US" sz="1200" dirty="0"/>
                        <a:t>.</a:t>
                      </a:r>
                    </a:p>
                    <a:p>
                      <a:r>
                        <a:rPr lang="en-US" sz="1200" dirty="0"/>
                        <a:t>.</a:t>
                      </a:r>
                    </a:p>
                    <a:p>
                      <a:r>
                        <a:rPr lang="en-US" sz="1200" dirty="0"/>
                        <a:t>.</a:t>
                      </a:r>
                    </a:p>
                  </a:txBody>
                  <a:tcPr/>
                </a:tc>
                <a:tc>
                  <a:txBody>
                    <a:bodyPr/>
                    <a:lstStyle/>
                    <a:p>
                      <a:r>
                        <a:rPr lang="en-US" sz="1200" dirty="0"/>
                        <a:t>.</a:t>
                      </a:r>
                    </a:p>
                    <a:p>
                      <a:r>
                        <a:rPr lang="en-US" sz="1200" dirty="0"/>
                        <a:t>.</a:t>
                      </a:r>
                    </a:p>
                    <a:p>
                      <a:r>
                        <a:rPr lang="en-US" sz="1200" dirty="0"/>
                        <a:t>.</a:t>
                      </a:r>
                    </a:p>
                  </a:txBody>
                  <a:tcPr/>
                </a:tc>
                <a:tc>
                  <a:txBody>
                    <a:bodyPr/>
                    <a:lstStyle/>
                    <a:p>
                      <a:r>
                        <a:rPr lang="en-US" sz="1200" dirty="0"/>
                        <a:t>.</a:t>
                      </a:r>
                    </a:p>
                    <a:p>
                      <a:r>
                        <a:rPr lang="en-US" sz="1200" dirty="0"/>
                        <a:t>.</a:t>
                      </a:r>
                    </a:p>
                    <a:p>
                      <a:r>
                        <a:rPr lang="en-US" sz="1200" dirty="0"/>
                        <a:t>.</a:t>
                      </a:r>
                    </a:p>
                  </a:txBody>
                  <a:tcPr/>
                </a:tc>
                <a:tc>
                  <a:txBody>
                    <a:bodyPr/>
                    <a:lstStyle/>
                    <a:p>
                      <a:r>
                        <a:rPr lang="en-US" sz="1200" dirty="0"/>
                        <a:t>.</a:t>
                      </a:r>
                    </a:p>
                    <a:p>
                      <a:r>
                        <a:rPr lang="en-US" sz="1200" dirty="0"/>
                        <a:t>.</a:t>
                      </a:r>
                    </a:p>
                    <a:p>
                      <a:r>
                        <a:rPr lang="en-US" sz="1200" dirty="0"/>
                        <a:t>.</a:t>
                      </a:r>
                    </a:p>
                  </a:txBody>
                  <a:tcPr/>
                </a:tc>
                <a:extLst>
                  <a:ext uri="{0D108BD9-81ED-4DB2-BD59-A6C34878D82A}">
                    <a16:rowId xmlns:a16="http://schemas.microsoft.com/office/drawing/2014/main" val="1167202203"/>
                  </a:ext>
                </a:extLst>
              </a:tr>
            </a:tbl>
          </a:graphicData>
        </a:graphic>
      </p:graphicFrame>
    </p:spTree>
    <p:extLst>
      <p:ext uri="{BB962C8B-B14F-4D97-AF65-F5344CB8AC3E}">
        <p14:creationId xmlns:p14="http://schemas.microsoft.com/office/powerpoint/2010/main" val="108600460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The Cartesian-Product Operation</a:t>
            </a:r>
          </a:p>
        </p:txBody>
      </p:sp>
      <p:sp>
        <p:nvSpPr>
          <p:cNvPr id="6" name="Text Box 2">
            <a:extLst>
              <a:ext uri="{FF2B5EF4-FFF2-40B4-BE49-F238E27FC236}">
                <a16:creationId xmlns:a16="http://schemas.microsoft.com/office/drawing/2014/main" id="{3E31EF61-9795-B2A9-6487-2F9AED9D44DA}"/>
              </a:ext>
            </a:extLst>
          </p:cNvPr>
          <p:cNvSpPr txBox="1">
            <a:spLocks noChangeArrowheads="1"/>
          </p:cNvSpPr>
          <p:nvPr/>
        </p:nvSpPr>
        <p:spPr bwMode="auto">
          <a:xfrm>
            <a:off x="0" y="685801"/>
            <a:ext cx="12185648" cy="397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r>
              <a:rPr lang="en-US" altLang="en-US" dirty="0">
                <a:solidFill>
                  <a:srgbClr val="EAEAEA"/>
                </a:solidFill>
                <a:latin typeface="+mn-lt"/>
              </a:rPr>
              <a:t>What if we want to find all the customers who bought from a website created before the year 2000?</a:t>
            </a:r>
          </a:p>
        </p:txBody>
      </p:sp>
      <p:sp>
        <p:nvSpPr>
          <p:cNvPr id="41" name="Rectangle 35">
            <a:extLst>
              <a:ext uri="{FF2B5EF4-FFF2-40B4-BE49-F238E27FC236}">
                <a16:creationId xmlns:a16="http://schemas.microsoft.com/office/drawing/2014/main" id="{AD4E316A-0024-B9B7-4F1F-49CB8CF02ACD}"/>
              </a:ext>
            </a:extLst>
          </p:cNvPr>
          <p:cNvSpPr>
            <a:spLocks noChangeArrowheads="1"/>
          </p:cNvSpPr>
          <p:nvPr/>
        </p:nvSpPr>
        <p:spPr bwMode="auto">
          <a:xfrm>
            <a:off x="-50181" y="1739893"/>
            <a:ext cx="12185648" cy="1112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400"/>
              </a:spcBef>
              <a:buClr>
                <a:srgbClr val="EEC85E"/>
              </a:buClr>
              <a:buSzPct val="70000"/>
            </a:pPr>
            <a:endParaRPr lang="en-US" altLang="en-US" sz="1600" dirty="0">
              <a:solidFill>
                <a:srgbClr val="EAEAEA"/>
              </a:solidFill>
              <a:latin typeface="+mn-lt"/>
            </a:endParaRPr>
          </a:p>
        </p:txBody>
      </p:sp>
      <p:sp>
        <p:nvSpPr>
          <p:cNvPr id="64" name="Text Box 61">
            <a:extLst>
              <a:ext uri="{FF2B5EF4-FFF2-40B4-BE49-F238E27FC236}">
                <a16:creationId xmlns:a16="http://schemas.microsoft.com/office/drawing/2014/main" id="{6725C661-FA6A-5FF8-2680-E59E8B909A4B}"/>
              </a:ext>
            </a:extLst>
          </p:cNvPr>
          <p:cNvSpPr txBox="1">
            <a:spLocks noChangeArrowheads="1"/>
          </p:cNvSpPr>
          <p:nvPr/>
        </p:nvSpPr>
        <p:spPr bwMode="auto">
          <a:xfrm>
            <a:off x="62708" y="6419386"/>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1000"/>
              </a:spcBef>
            </a:pPr>
            <a:r>
              <a:rPr lang="en-US" altLang="en-US" sz="1600" dirty="0">
                <a:solidFill>
                  <a:srgbClr val="EAEAEA"/>
                </a:solidFill>
                <a:latin typeface="+mn-lt"/>
              </a:rPr>
              <a:t>Oops, too many tuples!</a:t>
            </a:r>
          </a:p>
        </p:txBody>
      </p:sp>
      <p:graphicFrame>
        <p:nvGraphicFramePr>
          <p:cNvPr id="65" name="Table 64">
            <a:extLst>
              <a:ext uri="{FF2B5EF4-FFF2-40B4-BE49-F238E27FC236}">
                <a16:creationId xmlns:a16="http://schemas.microsoft.com/office/drawing/2014/main" id="{695A77DA-AB14-EE44-E847-4EC35E039D67}"/>
              </a:ext>
            </a:extLst>
          </p:cNvPr>
          <p:cNvGraphicFramePr>
            <a:graphicFrameLocks noGrp="1"/>
          </p:cNvGraphicFramePr>
          <p:nvPr>
            <p:extLst>
              <p:ext uri="{D42A27DB-BD31-4B8C-83A1-F6EECF244321}">
                <p14:modId xmlns:p14="http://schemas.microsoft.com/office/powerpoint/2010/main" val="3917826953"/>
              </p:ext>
            </p:extLst>
          </p:nvPr>
        </p:nvGraphicFramePr>
        <p:xfrm>
          <a:off x="0" y="3341438"/>
          <a:ext cx="11843899" cy="2208834"/>
        </p:xfrm>
        <a:graphic>
          <a:graphicData uri="http://schemas.openxmlformats.org/drawingml/2006/table">
            <a:tbl>
              <a:tblPr firstRow="1" bandRow="1">
                <a:tableStyleId>{93296810-A885-4BE3-A3E7-6D5BEEA58F35}</a:tableStyleId>
              </a:tblPr>
              <a:tblGrid>
                <a:gridCol w="1895447">
                  <a:extLst>
                    <a:ext uri="{9D8B030D-6E8A-4147-A177-3AD203B41FA5}">
                      <a16:colId xmlns:a16="http://schemas.microsoft.com/office/drawing/2014/main" val="1424456398"/>
                    </a:ext>
                  </a:extLst>
                </a:gridCol>
                <a:gridCol w="1895447">
                  <a:extLst>
                    <a:ext uri="{9D8B030D-6E8A-4147-A177-3AD203B41FA5}">
                      <a16:colId xmlns:a16="http://schemas.microsoft.com/office/drawing/2014/main" val="3809111326"/>
                    </a:ext>
                  </a:extLst>
                </a:gridCol>
                <a:gridCol w="1895447">
                  <a:extLst>
                    <a:ext uri="{9D8B030D-6E8A-4147-A177-3AD203B41FA5}">
                      <a16:colId xmlns:a16="http://schemas.microsoft.com/office/drawing/2014/main" val="630559147"/>
                    </a:ext>
                  </a:extLst>
                </a:gridCol>
                <a:gridCol w="1895447">
                  <a:extLst>
                    <a:ext uri="{9D8B030D-6E8A-4147-A177-3AD203B41FA5}">
                      <a16:colId xmlns:a16="http://schemas.microsoft.com/office/drawing/2014/main" val="2672326567"/>
                    </a:ext>
                  </a:extLst>
                </a:gridCol>
                <a:gridCol w="2034223">
                  <a:extLst>
                    <a:ext uri="{9D8B030D-6E8A-4147-A177-3AD203B41FA5}">
                      <a16:colId xmlns:a16="http://schemas.microsoft.com/office/drawing/2014/main" val="3686988871"/>
                    </a:ext>
                  </a:extLst>
                </a:gridCol>
                <a:gridCol w="900430">
                  <a:extLst>
                    <a:ext uri="{9D8B030D-6E8A-4147-A177-3AD203B41FA5}">
                      <a16:colId xmlns:a16="http://schemas.microsoft.com/office/drawing/2014/main" val="3174458492"/>
                    </a:ext>
                  </a:extLst>
                </a:gridCol>
                <a:gridCol w="1327458">
                  <a:extLst>
                    <a:ext uri="{9D8B030D-6E8A-4147-A177-3AD203B41FA5}">
                      <a16:colId xmlns:a16="http://schemas.microsoft.com/office/drawing/2014/main" val="3711171146"/>
                    </a:ext>
                  </a:extLst>
                </a:gridCol>
              </a:tblGrid>
              <a:tr h="474319">
                <a:tc gridSpan="7">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600" baseline="-50000" dirty="0">
                          <a:solidFill>
                            <a:schemeClr val="tx1"/>
                          </a:solidFill>
                          <a:latin typeface="Courier New" panose="02070309020205020404" pitchFamily="49" charset="0"/>
                          <a:cs typeface="Courier New" panose="02070309020205020404" pitchFamily="49" charset="0"/>
                        </a:rPr>
                        <a:t>first-year &lt;2000</a:t>
                      </a:r>
                      <a:r>
                        <a:rPr lang="en-US" altLang="en-US" sz="1600" dirty="0">
                          <a:solidFill>
                            <a:schemeClr val="tx1"/>
                          </a:solidFill>
                          <a:latin typeface="Courier New" panose="02070309020205020404" pitchFamily="49" charset="0"/>
                          <a:cs typeface="Courier New" panose="02070309020205020404" pitchFamily="49" charset="0"/>
                        </a:rPr>
                        <a:t>(Websites x Customers)</a:t>
                      </a:r>
                      <a:r>
                        <a:rPr lang="ar-SA" altLang="en-US" sz="1600" dirty="0">
                          <a:solidFill>
                            <a:schemeClr val="tx1"/>
                          </a:solidFill>
                          <a:latin typeface="Courier New" panose="02070309020205020404" pitchFamily="49" charset="0"/>
                          <a:cs typeface="Courier New" panose="02070309020205020404" pitchFamily="49" charset="0"/>
                        </a:rPr>
                        <a:t>‏</a:t>
                      </a:r>
                      <a:endParaRPr lang="en-US" altLang="en-US" sz="1600" dirty="0">
                        <a:solidFill>
                          <a:schemeClr val="tx1"/>
                        </a:solidFill>
                        <a:latin typeface="Courier New" panose="02070309020205020404" pitchFamily="49" charset="0"/>
                        <a:cs typeface="Courier New" panose="02070309020205020404" pitchFamily="49" charset="0"/>
                      </a:endParaRP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2974913846"/>
                  </a:ext>
                </a:extLst>
              </a:tr>
              <a:tr h="247433">
                <a:tc>
                  <a:txBody>
                    <a:bodyPr/>
                    <a:lstStyle/>
                    <a:p>
                      <a:r>
                        <a:rPr lang="en-US" sz="1200" b="1" dirty="0"/>
                        <a:t>website</a:t>
                      </a:r>
                    </a:p>
                  </a:txBody>
                  <a:tcPr/>
                </a:tc>
                <a:tc>
                  <a:txBody>
                    <a:bodyPr/>
                    <a:lstStyle/>
                    <a:p>
                      <a:r>
                        <a:rPr lang="en-US" sz="1200" b="1" dirty="0"/>
                        <a:t>organization</a:t>
                      </a:r>
                    </a:p>
                  </a:txBody>
                  <a:tcPr/>
                </a:tc>
                <a:tc>
                  <a:txBody>
                    <a:bodyPr/>
                    <a:lstStyle/>
                    <a:p>
                      <a:r>
                        <a:rPr lang="en-US" sz="1200" b="1" dirty="0"/>
                        <a:t>first-year</a:t>
                      </a:r>
                    </a:p>
                  </a:txBody>
                  <a:tcPr/>
                </a:tc>
                <a:tc>
                  <a:txBody>
                    <a:bodyPr/>
                    <a:lstStyle/>
                    <a:p>
                      <a:r>
                        <a:rPr lang="en-US" sz="1200" b="1" dirty="0"/>
                        <a:t>category</a:t>
                      </a:r>
                    </a:p>
                  </a:txBody>
                  <a:tcPr/>
                </a:tc>
                <a:tc>
                  <a:txBody>
                    <a:bodyPr/>
                    <a:lstStyle/>
                    <a:p>
                      <a:r>
                        <a:rPr lang="en-US" sz="1200" b="1" dirty="0"/>
                        <a:t>website</a:t>
                      </a:r>
                    </a:p>
                  </a:txBody>
                  <a:tcPr/>
                </a:tc>
                <a:tc>
                  <a:txBody>
                    <a:bodyPr/>
                    <a:lstStyle/>
                    <a:p>
                      <a:r>
                        <a:rPr lang="en-US" sz="1200" b="1" dirty="0"/>
                        <a:t>first-name</a:t>
                      </a:r>
                    </a:p>
                  </a:txBody>
                  <a:tcPr/>
                </a:tc>
                <a:tc>
                  <a:txBody>
                    <a:bodyPr/>
                    <a:lstStyle/>
                    <a:p>
                      <a:r>
                        <a:rPr lang="en-US" sz="1200" b="1" dirty="0"/>
                        <a:t>last-name</a:t>
                      </a:r>
                    </a:p>
                  </a:txBody>
                  <a:tcPr/>
                </a:tc>
                <a:extLst>
                  <a:ext uri="{0D108BD9-81ED-4DB2-BD59-A6C34878D82A}">
                    <a16:rowId xmlns:a16="http://schemas.microsoft.com/office/drawing/2014/main" val="1423851555"/>
                  </a:ext>
                </a:extLst>
              </a:tr>
              <a:tr h="292039">
                <a:tc>
                  <a:txBody>
                    <a:bodyPr/>
                    <a:lstStyle/>
                    <a:p>
                      <a:r>
                        <a:rPr lang="en-US" sz="1200" dirty="0"/>
                        <a:t>www.racewalk.com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Walking Promotions</a:t>
                      </a:r>
                    </a:p>
                  </a:txBody>
                  <a:tcPr/>
                </a:tc>
                <a:tc>
                  <a:txBody>
                    <a:bodyPr/>
                    <a:lstStyle/>
                    <a:p>
                      <a:r>
                        <a:rPr lang="en-US" sz="1200" dirty="0"/>
                        <a:t>1995</a:t>
                      </a:r>
                    </a:p>
                  </a:txBody>
                  <a:tcPr/>
                </a:tc>
                <a:tc>
                  <a:txBody>
                    <a:bodyPr/>
                    <a:lstStyle/>
                    <a:p>
                      <a:r>
                        <a:rPr lang="en-US" sz="1200" dirty="0"/>
                        <a:t>Health</a:t>
                      </a:r>
                    </a:p>
                  </a:txBody>
                  <a:tcPr/>
                </a:tc>
                <a:tc>
                  <a:txBody>
                    <a:bodyPr/>
                    <a:lstStyle/>
                    <a:p>
                      <a:r>
                        <a:rPr lang="en-US" sz="1200" dirty="0"/>
                        <a:t>www.zojjed.com</a:t>
                      </a:r>
                    </a:p>
                  </a:txBody>
                  <a:tcPr/>
                </a:tc>
                <a:tc>
                  <a:txBody>
                    <a:bodyPr/>
                    <a:lstStyle/>
                    <a:p>
                      <a:r>
                        <a:rPr lang="en-US" sz="1200" dirty="0"/>
                        <a:t>Derek</a:t>
                      </a:r>
                    </a:p>
                  </a:txBody>
                  <a:tcPr/>
                </a:tc>
                <a:tc>
                  <a:txBody>
                    <a:bodyPr/>
                    <a:lstStyle/>
                    <a:p>
                      <a:r>
                        <a:rPr lang="en-US" sz="1200" dirty="0"/>
                        <a:t>Jeter</a:t>
                      </a:r>
                    </a:p>
                  </a:txBody>
                  <a:tcPr/>
                </a:tc>
                <a:extLst>
                  <a:ext uri="{0D108BD9-81ED-4DB2-BD59-A6C34878D82A}">
                    <a16:rowId xmlns:a16="http://schemas.microsoft.com/office/drawing/2014/main" val="189875073"/>
                  </a:ext>
                </a:extLst>
              </a:tr>
              <a:tr h="292039">
                <a:tc>
                  <a:txBody>
                    <a:bodyPr/>
                    <a:lstStyle/>
                    <a:p>
                      <a:r>
                        <a:rPr lang="en-US" sz="1200" dirty="0"/>
                        <a:t>www.racewalk.com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Walking Promotions</a:t>
                      </a:r>
                    </a:p>
                  </a:txBody>
                  <a:tcPr/>
                </a:tc>
                <a:tc>
                  <a:txBody>
                    <a:bodyPr/>
                    <a:lstStyle/>
                    <a:p>
                      <a:r>
                        <a:rPr lang="en-US" sz="1200" dirty="0"/>
                        <a:t>1995</a:t>
                      </a:r>
                    </a:p>
                  </a:txBody>
                  <a:tcPr/>
                </a:tc>
                <a:tc>
                  <a:txBody>
                    <a:bodyPr/>
                    <a:lstStyle/>
                    <a:p>
                      <a:r>
                        <a:rPr lang="en-US" sz="1200" dirty="0"/>
                        <a:t>Health</a:t>
                      </a:r>
                    </a:p>
                  </a:txBody>
                  <a:tcPr/>
                </a:tc>
                <a:tc>
                  <a:txBody>
                    <a:bodyPr/>
                    <a:lstStyle/>
                    <a:p>
                      <a:r>
                        <a:rPr lang="en-US" sz="1200" dirty="0"/>
                        <a:t>www.zojjed.com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Chase</a:t>
                      </a:r>
                    </a:p>
                  </a:txBody>
                  <a:tcPr/>
                </a:tc>
                <a:tc>
                  <a:txBody>
                    <a:bodyPr/>
                    <a:lstStyle/>
                    <a:p>
                      <a:r>
                        <a:rPr lang="en-US" sz="1200" dirty="0"/>
                        <a:t>Utley</a:t>
                      </a:r>
                    </a:p>
                  </a:txBody>
                  <a:tcPr/>
                </a:tc>
                <a:extLst>
                  <a:ext uri="{0D108BD9-81ED-4DB2-BD59-A6C34878D82A}">
                    <a16:rowId xmlns:a16="http://schemas.microsoft.com/office/drawing/2014/main" val="1563183872"/>
                  </a:ext>
                </a:extLst>
              </a:tr>
              <a:tr h="292039">
                <a:tc>
                  <a:txBody>
                    <a:bodyPr/>
                    <a:lstStyle/>
                    <a:p>
                      <a:r>
                        <a:rPr lang="en-US" sz="1200" dirty="0"/>
                        <a:t>www.racewalk.com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Walking Promotions</a:t>
                      </a:r>
                    </a:p>
                  </a:txBody>
                  <a:tcPr/>
                </a:tc>
                <a:tc>
                  <a:txBody>
                    <a:bodyPr/>
                    <a:lstStyle/>
                    <a:p>
                      <a:r>
                        <a:rPr lang="en-US" sz="1200" dirty="0"/>
                        <a:t>1995</a:t>
                      </a:r>
                    </a:p>
                  </a:txBody>
                  <a:tcPr/>
                </a:tc>
                <a:tc>
                  <a:txBody>
                    <a:bodyPr/>
                    <a:lstStyle/>
                    <a:p>
                      <a:r>
                        <a:rPr lang="en-US" sz="1200" dirty="0"/>
                        <a:t>Health</a:t>
                      </a:r>
                    </a:p>
                  </a:txBody>
                  <a:tcPr/>
                </a:tc>
                <a:tc>
                  <a:txBody>
                    <a:bodyPr/>
                    <a:lstStyle/>
                    <a:p>
                      <a:r>
                        <a:rPr lang="en-US" sz="1200" dirty="0"/>
                        <a:t>www.cs.drexel.edu/~jsalvage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Jeremy</a:t>
                      </a:r>
                    </a:p>
                  </a:txBody>
                  <a:tcPr/>
                </a:tc>
                <a:tc>
                  <a:txBody>
                    <a:bodyPr/>
                    <a:lstStyle/>
                    <a:p>
                      <a:r>
                        <a:rPr lang="en-US" sz="1200" dirty="0"/>
                        <a:t>Johnson</a:t>
                      </a:r>
                    </a:p>
                  </a:txBody>
                  <a:tcPr/>
                </a:tc>
                <a:extLst>
                  <a:ext uri="{0D108BD9-81ED-4DB2-BD59-A6C34878D82A}">
                    <a16:rowId xmlns:a16="http://schemas.microsoft.com/office/drawing/2014/main" val="1908596385"/>
                  </a:ext>
                </a:extLst>
              </a:tr>
              <a:tr h="292039">
                <a:tc>
                  <a:txBody>
                    <a:bodyPr/>
                    <a:lstStyle/>
                    <a:p>
                      <a:r>
                        <a:rPr lang="en-US" sz="1200" dirty="0"/>
                        <a:t>www.racewalk.com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Walking Promotions</a:t>
                      </a:r>
                    </a:p>
                  </a:txBody>
                  <a:tcPr/>
                </a:tc>
                <a:tc>
                  <a:txBody>
                    <a:bodyPr/>
                    <a:lstStyle/>
                    <a:p>
                      <a:r>
                        <a:rPr lang="en-US" sz="1200" dirty="0"/>
                        <a:t>1995</a:t>
                      </a:r>
                    </a:p>
                  </a:txBody>
                  <a:tcPr/>
                </a:tc>
                <a:tc>
                  <a:txBody>
                    <a:bodyPr/>
                    <a:lstStyle/>
                    <a:p>
                      <a:r>
                        <a:rPr lang="en-US" sz="1200" dirty="0"/>
                        <a:t>Health</a:t>
                      </a:r>
                    </a:p>
                  </a:txBody>
                  <a:tcPr/>
                </a:tc>
                <a:tc>
                  <a:txBody>
                    <a:bodyPr/>
                    <a:lstStyle/>
                    <a:p>
                      <a:r>
                        <a:rPr lang="en-US" sz="1200" dirty="0"/>
                        <a:t>www.cs.drexel.edu/~jsalvage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Jeremy</a:t>
                      </a:r>
                    </a:p>
                  </a:txBody>
                  <a:tcPr/>
                </a:tc>
                <a:tc>
                  <a:txBody>
                    <a:bodyPr/>
                    <a:lstStyle/>
                    <a:p>
                      <a:r>
                        <a:rPr lang="en-US" sz="1200" dirty="0"/>
                        <a:t>Johnson</a:t>
                      </a:r>
                    </a:p>
                  </a:txBody>
                  <a:tcPr/>
                </a:tc>
                <a:extLst>
                  <a:ext uri="{0D108BD9-81ED-4DB2-BD59-A6C34878D82A}">
                    <a16:rowId xmlns:a16="http://schemas.microsoft.com/office/drawing/2014/main" val="2316991763"/>
                  </a:ext>
                </a:extLst>
              </a:tr>
              <a:tr h="292039">
                <a:tc>
                  <a:txBody>
                    <a:bodyPr/>
                    <a:lstStyle/>
                    <a:p>
                      <a:r>
                        <a:rPr lang="en-US" sz="1200" dirty="0"/>
                        <a:t>www.racewalk.com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Walking Promotions</a:t>
                      </a:r>
                    </a:p>
                  </a:txBody>
                  <a:tcPr/>
                </a:tc>
                <a:tc>
                  <a:txBody>
                    <a:bodyPr/>
                    <a:lstStyle/>
                    <a:p>
                      <a:r>
                        <a:rPr lang="en-US" sz="1200" dirty="0"/>
                        <a:t>1995</a:t>
                      </a:r>
                    </a:p>
                  </a:txBody>
                  <a:tcPr/>
                </a:tc>
                <a:tc>
                  <a:txBody>
                    <a:bodyPr/>
                    <a:lstStyle/>
                    <a:p>
                      <a:r>
                        <a:rPr lang="en-US" sz="1200" dirty="0"/>
                        <a:t>Health</a:t>
                      </a:r>
                    </a:p>
                  </a:txBody>
                  <a:tcPr/>
                </a:tc>
                <a:tc>
                  <a:txBody>
                    <a:bodyPr/>
                    <a:lstStyle/>
                    <a:p>
                      <a:r>
                        <a:rPr lang="en-US" sz="1200" dirty="0"/>
                        <a:t>www.racewalk.com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Ryan</a:t>
                      </a:r>
                    </a:p>
                  </a:txBody>
                  <a:tcPr/>
                </a:tc>
                <a:tc>
                  <a:txBody>
                    <a:bodyPr/>
                    <a:lstStyle/>
                    <a:p>
                      <a:r>
                        <a:rPr lang="en-US" sz="1200" dirty="0"/>
                        <a:t>Howard</a:t>
                      </a:r>
                    </a:p>
                  </a:txBody>
                  <a:tcPr/>
                </a:tc>
                <a:extLst>
                  <a:ext uri="{0D108BD9-81ED-4DB2-BD59-A6C34878D82A}">
                    <a16:rowId xmlns:a16="http://schemas.microsoft.com/office/drawing/2014/main" val="1850170452"/>
                  </a:ext>
                </a:extLst>
              </a:tr>
            </a:tbl>
          </a:graphicData>
        </a:graphic>
      </p:graphicFrame>
      <p:sp>
        <p:nvSpPr>
          <p:cNvPr id="4" name="TextBox 3">
            <a:extLst>
              <a:ext uri="{FF2B5EF4-FFF2-40B4-BE49-F238E27FC236}">
                <a16:creationId xmlns:a16="http://schemas.microsoft.com/office/drawing/2014/main" id="{E220032C-3039-68A7-B3DF-FC1AD03C7A1F}"/>
              </a:ext>
            </a:extLst>
          </p:cNvPr>
          <p:cNvSpPr txBox="1"/>
          <p:nvPr/>
        </p:nvSpPr>
        <p:spPr>
          <a:xfrm>
            <a:off x="-1" y="1218934"/>
            <a:ext cx="12185647" cy="1600438"/>
          </a:xfrm>
          <a:prstGeom prst="rect">
            <a:avLst/>
          </a:prstGeom>
          <a:noFill/>
        </p:spPr>
        <p:txBody>
          <a:bodyPr wrap="square">
            <a:spAutoFit/>
          </a:bodyPr>
          <a:lstStyle/>
          <a:p>
            <a:pPr eaLnBrk="1" hangingPunct="1"/>
            <a:r>
              <a:rPr lang="en-US" altLang="en-US" dirty="0">
                <a:solidFill>
                  <a:srgbClr val="EAEAEA"/>
                </a:solidFill>
                <a:latin typeface="+mn-lt"/>
              </a:rPr>
              <a:t>We could try the following:</a:t>
            </a:r>
          </a:p>
          <a:p>
            <a:pPr eaLnBrk="1" hangingPunct="1"/>
            <a:endParaRPr lang="en-US" altLang="en-US" sz="1600" dirty="0">
              <a:solidFill>
                <a:srgbClr val="EAEAEA"/>
              </a:solidFill>
            </a:endParaRPr>
          </a:p>
          <a:p>
            <a:pPr eaLnBrk="1" hangingPunct="1">
              <a:buFont typeface="Symbol" panose="05050102010706020507" pitchFamily="18" charset="2"/>
              <a:buNone/>
            </a:pP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baseline="-50000" dirty="0">
                <a:solidFill>
                  <a:schemeClr val="tx1"/>
                </a:solidFill>
                <a:latin typeface="Courier New" panose="02070309020205020404" pitchFamily="49" charset="0"/>
                <a:cs typeface="Courier New" panose="02070309020205020404" pitchFamily="49" charset="0"/>
              </a:rPr>
              <a:t>first-year &lt;2000</a:t>
            </a:r>
            <a:r>
              <a:rPr lang="en-US" altLang="en-US" sz="1200" dirty="0">
                <a:solidFill>
                  <a:schemeClr val="tx1"/>
                </a:solidFill>
                <a:latin typeface="Courier New" panose="02070309020205020404" pitchFamily="49" charset="0"/>
                <a:cs typeface="Courier New" panose="02070309020205020404" pitchFamily="49" charset="0"/>
              </a:rPr>
              <a:t>(Websites x Customers)</a:t>
            </a:r>
            <a:r>
              <a:rPr lang="ar-SA" altLang="en-US" sz="1200" dirty="0">
                <a:solidFill>
                  <a:schemeClr val="tx1"/>
                </a:solidFill>
                <a:latin typeface="Courier New" panose="02070309020205020404" pitchFamily="49" charset="0"/>
                <a:cs typeface="Courier New" panose="02070309020205020404" pitchFamily="49" charset="0"/>
              </a:rPr>
              <a:t>‏</a:t>
            </a:r>
            <a:endParaRPr lang="en-US" altLang="en-US" sz="1200" dirty="0">
              <a:solidFill>
                <a:schemeClr val="tx1"/>
              </a:solidFill>
              <a:latin typeface="Courier New" panose="02070309020205020404" pitchFamily="49" charset="0"/>
              <a:cs typeface="Courier New" panose="02070309020205020404" pitchFamily="49" charset="0"/>
            </a:endParaRPr>
          </a:p>
          <a:p>
            <a:pPr eaLnBrk="1" hangingPunct="1"/>
            <a:endParaRPr lang="en-US" altLang="en-US" sz="1600" dirty="0">
              <a:solidFill>
                <a:srgbClr val="EAEAEA"/>
              </a:solidFill>
              <a:latin typeface="+mn-lt"/>
            </a:endParaRPr>
          </a:p>
          <a:p>
            <a:pPr eaLnBrk="1" hangingPunct="1"/>
            <a:r>
              <a:rPr lang="en-US" altLang="en-US" dirty="0">
                <a:solidFill>
                  <a:srgbClr val="EAEAEA"/>
                </a:solidFill>
                <a:latin typeface="+mn-lt"/>
              </a:rPr>
              <a:t>Note that we are not using a projection to reduce the number of attributes to show what is really happening. In the end, you would use a projection to show only the fields requested by the query.</a:t>
            </a:r>
          </a:p>
        </p:txBody>
      </p:sp>
    </p:spTree>
    <p:extLst>
      <p:ext uri="{BB962C8B-B14F-4D97-AF65-F5344CB8AC3E}">
        <p14:creationId xmlns:p14="http://schemas.microsoft.com/office/powerpoint/2010/main" val="257666928"/>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fade">
                                      <p:cBhvr>
                                        <p:cTn id="10" dur="500"/>
                                        <p:tgtEl>
                                          <p:spTgt spid="6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animEffect transition="in" filter="fade">
                                      <p:cBhvr>
                                        <p:cTn id="13"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a:extLst>
              <a:ext uri="{FF2B5EF4-FFF2-40B4-BE49-F238E27FC236}">
                <a16:creationId xmlns:a16="http://schemas.microsoft.com/office/drawing/2014/main" id="{3090F188-973D-FFDD-C446-1BE894EF85A7}"/>
              </a:ext>
            </a:extLst>
          </p:cNvPr>
          <p:cNvSpPr txBox="1">
            <a:spLocks noChangeArrowheads="1"/>
          </p:cNvSpPr>
          <p:nvPr/>
        </p:nvSpPr>
        <p:spPr bwMode="auto">
          <a:xfrm>
            <a:off x="0" y="533400"/>
            <a:ext cx="12192000" cy="6146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400"/>
              </a:spcBef>
              <a:buClr>
                <a:srgbClr val="EEC85E"/>
              </a:buClr>
              <a:buSzPct val="70000"/>
            </a:pPr>
            <a:r>
              <a:rPr lang="en-US" altLang="en-US" dirty="0">
                <a:solidFill>
                  <a:srgbClr val="EAEAEA"/>
                </a:solidFill>
                <a:latin typeface="+mn-lt"/>
              </a:rPr>
              <a:t>If t is a variable denoting the first tuple relationship, then </a:t>
            </a:r>
            <a:r>
              <a:rPr lang="en-US" altLang="en-US" dirty="0">
                <a:solidFill>
                  <a:srgbClr val="EAEAEA"/>
                </a:solidFill>
                <a:latin typeface="Courier New" panose="02070309020205020404" pitchFamily="49" charset="0"/>
                <a:cs typeface="Courier New" panose="02070309020205020404" pitchFamily="49" charset="0"/>
              </a:rPr>
              <a:t>t[website]</a:t>
            </a:r>
            <a:r>
              <a:rPr lang="en-US" altLang="en-US" dirty="0">
                <a:solidFill>
                  <a:srgbClr val="EAEAEA"/>
                </a:solidFill>
                <a:latin typeface="+mn-lt"/>
              </a:rPr>
              <a:t> denotes the website attribute of the tuple t.</a:t>
            </a:r>
          </a:p>
          <a:p>
            <a:pPr eaLnBrk="1" hangingPunct="1">
              <a:spcBef>
                <a:spcPts val="400"/>
              </a:spcBef>
              <a:buClr>
                <a:srgbClr val="EEC85E"/>
              </a:buClr>
              <a:buSzPct val="70000"/>
            </a:pPr>
            <a:endParaRPr lang="en-US" altLang="en-US" dirty="0">
              <a:solidFill>
                <a:srgbClr val="EAEAEA"/>
              </a:solidFill>
              <a:latin typeface="+mn-lt"/>
            </a:endParaRPr>
          </a:p>
          <a:p>
            <a:pPr eaLnBrk="1" hangingPunct="1">
              <a:spcBef>
                <a:spcPts val="400"/>
              </a:spcBef>
              <a:buClr>
                <a:srgbClr val="EEC85E"/>
              </a:buClr>
              <a:buSzPct val="70000"/>
            </a:pPr>
            <a:r>
              <a:rPr lang="en-US" altLang="en-US" dirty="0">
                <a:solidFill>
                  <a:srgbClr val="EAEAEA"/>
                </a:solidFill>
                <a:latin typeface="Courier New" panose="02070309020205020404" pitchFamily="49" charset="0"/>
                <a:cs typeface="Courier New" panose="02070309020205020404" pitchFamily="49" charset="0"/>
              </a:rPr>
              <a:t>t[website] = "www.zojjed.com"</a:t>
            </a:r>
          </a:p>
          <a:p>
            <a:pPr eaLnBrk="1" hangingPunct="1">
              <a:spcBef>
                <a:spcPts val="400"/>
              </a:spcBef>
              <a:buClr>
                <a:srgbClr val="EEC85E"/>
              </a:buClr>
              <a:buSzPct val="70000"/>
            </a:pPr>
            <a:r>
              <a:rPr lang="en-US" altLang="en-US" dirty="0">
                <a:solidFill>
                  <a:srgbClr val="EAEAEA"/>
                </a:solidFill>
                <a:latin typeface="Courier New" panose="02070309020205020404" pitchFamily="49" charset="0"/>
                <a:cs typeface="Courier New" panose="02070309020205020404" pitchFamily="49" charset="0"/>
              </a:rPr>
              <a:t>t[organization]="Walking Promotions"</a:t>
            </a:r>
          </a:p>
          <a:p>
            <a:pPr eaLnBrk="1" hangingPunct="1">
              <a:spcBef>
                <a:spcPts val="400"/>
              </a:spcBef>
              <a:buClr>
                <a:srgbClr val="EEC85E"/>
              </a:buClr>
              <a:buSzPct val="70000"/>
            </a:pPr>
            <a:r>
              <a:rPr lang="en-US" altLang="en-US" dirty="0">
                <a:solidFill>
                  <a:srgbClr val="EAEAEA"/>
                </a:solidFill>
                <a:latin typeface="Courier New" panose="02070309020205020404" pitchFamily="49" charset="0"/>
                <a:cs typeface="Courier New" panose="02070309020205020404" pitchFamily="49" charset="0"/>
              </a:rPr>
              <a:t>t[first-year] = 2006</a:t>
            </a:r>
          </a:p>
          <a:p>
            <a:pPr eaLnBrk="1" hangingPunct="1">
              <a:spcBef>
                <a:spcPts val="400"/>
              </a:spcBef>
              <a:buClr>
                <a:srgbClr val="EEC85E"/>
              </a:buClr>
              <a:buSzPct val="70000"/>
            </a:pPr>
            <a:r>
              <a:rPr lang="en-US" altLang="en-US" dirty="0">
                <a:solidFill>
                  <a:srgbClr val="EAEAEA"/>
                </a:solidFill>
                <a:latin typeface="Courier New" panose="02070309020205020404" pitchFamily="49" charset="0"/>
                <a:cs typeface="Courier New" panose="02070309020205020404" pitchFamily="49" charset="0"/>
              </a:rPr>
              <a:t>t[category] = "Fiction"</a:t>
            </a:r>
          </a:p>
          <a:p>
            <a:pPr eaLnBrk="1" hangingPunct="1">
              <a:spcBef>
                <a:spcPts val="400"/>
              </a:spcBef>
              <a:buClr>
                <a:srgbClr val="EEC85E"/>
              </a:buClr>
              <a:buSzPct val="70000"/>
            </a:pPr>
            <a:endParaRPr lang="en-US" altLang="en-US" dirty="0">
              <a:solidFill>
                <a:srgbClr val="EAEAEA"/>
              </a:solidFill>
              <a:latin typeface="+mn-lt"/>
            </a:endParaRPr>
          </a:p>
          <a:p>
            <a:pPr eaLnBrk="1" hangingPunct="1">
              <a:spcBef>
                <a:spcPts val="400"/>
              </a:spcBef>
              <a:buClr>
                <a:srgbClr val="EEC85E"/>
              </a:buClr>
              <a:buSzPct val="70000"/>
            </a:pPr>
            <a:r>
              <a:rPr lang="en-US" altLang="en-US" dirty="0">
                <a:solidFill>
                  <a:srgbClr val="EAEAEA"/>
                </a:solidFill>
                <a:latin typeface="+mn-lt"/>
              </a:rPr>
              <a:t>Alternatively, using numbered attributes:</a:t>
            </a:r>
          </a:p>
          <a:p>
            <a:pPr eaLnBrk="1" hangingPunct="1">
              <a:spcBef>
                <a:spcPts val="400"/>
              </a:spcBef>
              <a:buClr>
                <a:srgbClr val="EEC85E"/>
              </a:buClr>
              <a:buSzPct val="70000"/>
            </a:pPr>
            <a:r>
              <a:rPr lang="en-US" altLang="en-US" dirty="0">
                <a:solidFill>
                  <a:srgbClr val="EAEAEA"/>
                </a:solidFill>
                <a:latin typeface="Courier New" panose="02070309020205020404" pitchFamily="49" charset="0"/>
                <a:cs typeface="Courier New" panose="02070309020205020404" pitchFamily="49" charset="0"/>
              </a:rPr>
              <a:t>t[1] = "www.zojjed.com"</a:t>
            </a:r>
          </a:p>
          <a:p>
            <a:pPr eaLnBrk="1" hangingPunct="1">
              <a:spcBef>
                <a:spcPts val="400"/>
              </a:spcBef>
              <a:buClr>
                <a:srgbClr val="EEC85E"/>
              </a:buClr>
              <a:buSzPct val="70000"/>
            </a:pPr>
            <a:r>
              <a:rPr lang="en-US" altLang="en-US" dirty="0">
                <a:solidFill>
                  <a:srgbClr val="EAEAEA"/>
                </a:solidFill>
                <a:latin typeface="Courier New" panose="02070309020205020404" pitchFamily="49" charset="0"/>
                <a:cs typeface="Courier New" panose="02070309020205020404" pitchFamily="49" charset="0"/>
              </a:rPr>
              <a:t>t[2]= "Walking Promotions"</a:t>
            </a:r>
          </a:p>
          <a:p>
            <a:pPr eaLnBrk="1" hangingPunct="1">
              <a:spcBef>
                <a:spcPts val="400"/>
              </a:spcBef>
              <a:buClr>
                <a:srgbClr val="EEC85E"/>
              </a:buClr>
              <a:buSzPct val="70000"/>
            </a:pPr>
            <a:r>
              <a:rPr lang="en-US" altLang="en-US" dirty="0">
                <a:solidFill>
                  <a:srgbClr val="EAEAEA"/>
                </a:solidFill>
                <a:latin typeface="Courier New" panose="02070309020205020404" pitchFamily="49" charset="0"/>
                <a:cs typeface="Courier New" panose="02070309020205020404" pitchFamily="49" charset="0"/>
              </a:rPr>
              <a:t>t[3] = 2006</a:t>
            </a:r>
          </a:p>
          <a:p>
            <a:pPr eaLnBrk="1" hangingPunct="1">
              <a:spcBef>
                <a:spcPts val="400"/>
              </a:spcBef>
              <a:buClr>
                <a:srgbClr val="EEC85E"/>
              </a:buClr>
              <a:buSzPct val="70000"/>
            </a:pPr>
            <a:r>
              <a:rPr lang="en-US" altLang="en-US" dirty="0">
                <a:solidFill>
                  <a:srgbClr val="EAEAEA"/>
                </a:solidFill>
                <a:latin typeface="Courier New" panose="02070309020205020404" pitchFamily="49" charset="0"/>
                <a:cs typeface="Courier New" panose="02070309020205020404" pitchFamily="49" charset="0"/>
              </a:rPr>
              <a:t>t[4] = "Fiction"</a:t>
            </a:r>
          </a:p>
          <a:p>
            <a:pPr eaLnBrk="1" hangingPunct="1">
              <a:spcBef>
                <a:spcPts val="400"/>
              </a:spcBef>
              <a:buClr>
                <a:srgbClr val="EEC85E"/>
              </a:buClr>
              <a:buSzPct val="70000"/>
            </a:pPr>
            <a:endParaRPr lang="en-US" altLang="en-US" dirty="0">
              <a:solidFill>
                <a:srgbClr val="EAEAEA"/>
              </a:solidFill>
              <a:latin typeface="+mn-lt"/>
            </a:endParaRPr>
          </a:p>
          <a:p>
            <a:pPr eaLnBrk="1" hangingPunct="1">
              <a:spcBef>
                <a:spcPts val="400"/>
              </a:spcBef>
              <a:buClr>
                <a:srgbClr val="EEC85E"/>
              </a:buClr>
              <a:buSzPct val="70000"/>
            </a:pPr>
            <a:r>
              <a:rPr lang="en-US" altLang="en-US" dirty="0">
                <a:solidFill>
                  <a:srgbClr val="EAEAEA"/>
                </a:solidFill>
                <a:latin typeface="Courier New" panose="02070309020205020404" pitchFamily="49" charset="0"/>
                <a:cs typeface="Courier New" panose="02070309020205020404" pitchFamily="49" charset="0"/>
              </a:rPr>
              <a:t>t </a:t>
            </a:r>
            <a:r>
              <a:rPr lang="en-US" altLang="en-US" sz="1800" dirty="0">
                <a:solidFill>
                  <a:srgbClr val="EAEAEA"/>
                </a:solidFill>
                <a:latin typeface="Symbol" panose="05050102010706020507" pitchFamily="18" charset="2"/>
              </a:rPr>
              <a:t></a:t>
            </a:r>
            <a:r>
              <a:rPr lang="en-US" altLang="en-US" dirty="0">
                <a:solidFill>
                  <a:srgbClr val="EAEAEA"/>
                </a:solidFill>
                <a:latin typeface="+mn-lt"/>
              </a:rPr>
              <a:t> </a:t>
            </a:r>
            <a:r>
              <a:rPr lang="en-US" altLang="en-US" dirty="0">
                <a:solidFill>
                  <a:srgbClr val="EAEAEA"/>
                </a:solidFill>
                <a:latin typeface="Courier New" panose="02070309020205020404" pitchFamily="49" charset="0"/>
                <a:cs typeface="Courier New" panose="02070309020205020404" pitchFamily="49" charset="0"/>
              </a:rPr>
              <a:t>r</a:t>
            </a:r>
            <a:r>
              <a:rPr lang="en-US" altLang="en-US" dirty="0">
                <a:solidFill>
                  <a:srgbClr val="EAEAEA"/>
                </a:solidFill>
                <a:latin typeface="+mn-lt"/>
              </a:rPr>
              <a:t>, indicate the tuple t is in the relation r</a:t>
            </a:r>
          </a:p>
        </p:txBody>
      </p:sp>
      <p:sp>
        <p:nvSpPr>
          <p:cNvPr id="3078" name="Text Box 46">
            <a:extLst>
              <a:ext uri="{FF2B5EF4-FFF2-40B4-BE49-F238E27FC236}">
                <a16:creationId xmlns:a16="http://schemas.microsoft.com/office/drawing/2014/main" id="{EF96E4D9-B7C1-7C0E-5525-26A7B5F7CA7F}"/>
              </a:ext>
            </a:extLst>
          </p:cNvPr>
          <p:cNvSpPr txBox="1">
            <a:spLocks noChangeArrowheads="1"/>
          </p:cNvSpPr>
          <p:nvPr/>
        </p:nvSpPr>
        <p:spPr bwMode="auto">
          <a:xfrm>
            <a:off x="8839200" y="2514601"/>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Verdana" panose="020B0604030504040204" pitchFamily="34" charset="0"/>
                <a:cs typeface="Arial" panose="020B0604020202020204" pitchFamily="34" charset="0"/>
              </a:defRPr>
            </a:lvl1pPr>
            <a:lvl2pPr marL="742950" indent="-285750" eaLnBrk="0" hangingPunct="0">
              <a:defRPr>
                <a:solidFill>
                  <a:schemeClr val="bg1"/>
                </a:solidFill>
                <a:latin typeface="Verdana" panose="020B0604030504040204" pitchFamily="34" charset="0"/>
                <a:cs typeface="Arial" panose="020B0604020202020204" pitchFamily="34" charset="0"/>
              </a:defRPr>
            </a:lvl2pPr>
            <a:lvl3pPr marL="1143000" indent="-228600" eaLnBrk="0" hangingPunct="0">
              <a:defRPr>
                <a:solidFill>
                  <a:schemeClr val="bg1"/>
                </a:solidFill>
                <a:latin typeface="Verdana" panose="020B0604030504040204" pitchFamily="34" charset="0"/>
                <a:cs typeface="Arial" panose="020B0604020202020204" pitchFamily="34" charset="0"/>
              </a:defRPr>
            </a:lvl3pPr>
            <a:lvl4pPr marL="1600200" indent="-228600" eaLnBrk="0" hangingPunct="0">
              <a:defRPr>
                <a:solidFill>
                  <a:schemeClr val="bg1"/>
                </a:solidFill>
                <a:latin typeface="Verdana" panose="020B0604030504040204" pitchFamily="34" charset="0"/>
                <a:cs typeface="Arial" panose="020B0604020202020204" pitchFamily="34" charset="0"/>
              </a:defRPr>
            </a:lvl4pPr>
            <a:lvl5pPr marL="2057400" indent="-228600" eaLnBrk="0" hangingPunct="0">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Tuple Notation</a:t>
            </a:r>
            <a:endParaRPr lang="en-US" sz="24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4751285"/>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5">
                                            <p:txEl>
                                              <p:pRg st="7" end="7"/>
                                            </p:txEl>
                                          </p:spTgt>
                                        </p:tgtEl>
                                        <p:attrNameLst>
                                          <p:attrName>style.visibility</p:attrName>
                                        </p:attrNameLst>
                                      </p:cBhvr>
                                      <p:to>
                                        <p:strVal val="visible"/>
                                      </p:to>
                                    </p:set>
                                    <p:animEffect transition="in" filter="fade">
                                      <p:cBhvr>
                                        <p:cTn id="7" dur="500"/>
                                        <p:tgtEl>
                                          <p:spTgt spid="3075">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075">
                                            <p:txEl>
                                              <p:pRg st="8" end="8"/>
                                            </p:txEl>
                                          </p:spTgt>
                                        </p:tgtEl>
                                        <p:attrNameLst>
                                          <p:attrName>style.visibility</p:attrName>
                                        </p:attrNameLst>
                                      </p:cBhvr>
                                      <p:to>
                                        <p:strVal val="visible"/>
                                      </p:to>
                                    </p:set>
                                    <p:animEffect transition="in" filter="fade">
                                      <p:cBhvr>
                                        <p:cTn id="10" dur="500"/>
                                        <p:tgtEl>
                                          <p:spTgt spid="3075">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075">
                                            <p:txEl>
                                              <p:pRg st="9" end="9"/>
                                            </p:txEl>
                                          </p:spTgt>
                                        </p:tgtEl>
                                        <p:attrNameLst>
                                          <p:attrName>style.visibility</p:attrName>
                                        </p:attrNameLst>
                                      </p:cBhvr>
                                      <p:to>
                                        <p:strVal val="visible"/>
                                      </p:to>
                                    </p:set>
                                    <p:animEffect transition="in" filter="fade">
                                      <p:cBhvr>
                                        <p:cTn id="13" dur="500"/>
                                        <p:tgtEl>
                                          <p:spTgt spid="3075">
                                            <p:txEl>
                                              <p:pRg st="9" end="9"/>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075">
                                            <p:txEl>
                                              <p:pRg st="10" end="10"/>
                                            </p:txEl>
                                          </p:spTgt>
                                        </p:tgtEl>
                                        <p:attrNameLst>
                                          <p:attrName>style.visibility</p:attrName>
                                        </p:attrNameLst>
                                      </p:cBhvr>
                                      <p:to>
                                        <p:strVal val="visible"/>
                                      </p:to>
                                    </p:set>
                                    <p:animEffect transition="in" filter="fade">
                                      <p:cBhvr>
                                        <p:cTn id="16" dur="500"/>
                                        <p:tgtEl>
                                          <p:spTgt spid="3075">
                                            <p:txEl>
                                              <p:pRg st="10" end="1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075">
                                            <p:txEl>
                                              <p:pRg st="11" end="11"/>
                                            </p:txEl>
                                          </p:spTgt>
                                        </p:tgtEl>
                                        <p:attrNameLst>
                                          <p:attrName>style.visibility</p:attrName>
                                        </p:attrNameLst>
                                      </p:cBhvr>
                                      <p:to>
                                        <p:strVal val="visible"/>
                                      </p:to>
                                    </p:set>
                                    <p:animEffect transition="in" filter="fade">
                                      <p:cBhvr>
                                        <p:cTn id="19" dur="500"/>
                                        <p:tgtEl>
                                          <p:spTgt spid="3075">
                                            <p:txEl>
                                              <p:pRg st="11" end="1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075">
                                            <p:txEl>
                                              <p:pRg st="13" end="13"/>
                                            </p:txEl>
                                          </p:spTgt>
                                        </p:tgtEl>
                                        <p:attrNameLst>
                                          <p:attrName>style.visibility</p:attrName>
                                        </p:attrNameLst>
                                      </p:cBhvr>
                                      <p:to>
                                        <p:strVal val="visible"/>
                                      </p:to>
                                    </p:set>
                                    <p:animEffect transition="in" filter="fade">
                                      <p:cBhvr>
                                        <p:cTn id="24" dur="500"/>
                                        <p:tgtEl>
                                          <p:spTgt spid="307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The Cartesian-Product Operation</a:t>
            </a:r>
          </a:p>
        </p:txBody>
      </p:sp>
      <p:sp>
        <p:nvSpPr>
          <p:cNvPr id="6" name="Text Box 2">
            <a:extLst>
              <a:ext uri="{FF2B5EF4-FFF2-40B4-BE49-F238E27FC236}">
                <a16:creationId xmlns:a16="http://schemas.microsoft.com/office/drawing/2014/main" id="{3E31EF61-9795-B2A9-6487-2F9AED9D44DA}"/>
              </a:ext>
            </a:extLst>
          </p:cNvPr>
          <p:cNvSpPr txBox="1">
            <a:spLocks noChangeArrowheads="1"/>
          </p:cNvSpPr>
          <p:nvPr/>
        </p:nvSpPr>
        <p:spPr bwMode="auto">
          <a:xfrm>
            <a:off x="0" y="685801"/>
            <a:ext cx="12185648" cy="2358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r>
              <a:rPr lang="en-US" altLang="en-US" dirty="0">
                <a:solidFill>
                  <a:srgbClr val="EAEAEA"/>
                </a:solidFill>
                <a:latin typeface="+mn-lt"/>
              </a:rPr>
              <a:t>Because the Cartesian-product pairs all possible tuples, all tuples from websites are combined with all tuples from customers. While only those with the first-year &lt; 2000 are selected, it still returns 5 tuples.</a:t>
            </a:r>
          </a:p>
          <a:p>
            <a:pPr eaLnBrk="1" hangingPunct="1"/>
            <a:endParaRPr lang="en-US" altLang="en-US" dirty="0">
              <a:solidFill>
                <a:srgbClr val="EAEAEA"/>
              </a:solidFill>
              <a:latin typeface="+mn-lt"/>
            </a:endParaRPr>
          </a:p>
          <a:p>
            <a:pPr eaLnBrk="1" hangingPunct="1"/>
            <a:r>
              <a:rPr lang="en-US" altLang="en-US" dirty="0">
                <a:solidFill>
                  <a:srgbClr val="EAEAEA"/>
                </a:solidFill>
                <a:latin typeface="+mn-lt"/>
              </a:rPr>
              <a:t>Of those sets, we only want the ones where the websites relation’s website attribute equals the customers relation’s website attribute.</a:t>
            </a:r>
          </a:p>
        </p:txBody>
      </p:sp>
      <p:sp>
        <p:nvSpPr>
          <p:cNvPr id="41" name="Rectangle 35">
            <a:extLst>
              <a:ext uri="{FF2B5EF4-FFF2-40B4-BE49-F238E27FC236}">
                <a16:creationId xmlns:a16="http://schemas.microsoft.com/office/drawing/2014/main" id="{AD4E316A-0024-B9B7-4F1F-49CB8CF02ACD}"/>
              </a:ext>
            </a:extLst>
          </p:cNvPr>
          <p:cNvSpPr>
            <a:spLocks noChangeArrowheads="1"/>
          </p:cNvSpPr>
          <p:nvPr/>
        </p:nvSpPr>
        <p:spPr bwMode="auto">
          <a:xfrm>
            <a:off x="-50181" y="1739893"/>
            <a:ext cx="12185648" cy="1112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400"/>
              </a:spcBef>
              <a:buClr>
                <a:srgbClr val="EEC85E"/>
              </a:buClr>
              <a:buSzPct val="70000"/>
            </a:pPr>
            <a:endParaRPr lang="en-US" altLang="en-US" sz="1600" dirty="0">
              <a:solidFill>
                <a:srgbClr val="EAEAEA"/>
              </a:solidFill>
              <a:latin typeface="+mn-lt"/>
            </a:endParaRPr>
          </a:p>
        </p:txBody>
      </p:sp>
      <p:graphicFrame>
        <p:nvGraphicFramePr>
          <p:cNvPr id="65" name="Table 64">
            <a:extLst>
              <a:ext uri="{FF2B5EF4-FFF2-40B4-BE49-F238E27FC236}">
                <a16:creationId xmlns:a16="http://schemas.microsoft.com/office/drawing/2014/main" id="{695A77DA-AB14-EE44-E847-4EC35E039D67}"/>
              </a:ext>
            </a:extLst>
          </p:cNvPr>
          <p:cNvGraphicFramePr>
            <a:graphicFrameLocks noGrp="1"/>
          </p:cNvGraphicFramePr>
          <p:nvPr>
            <p:extLst>
              <p:ext uri="{D42A27DB-BD31-4B8C-83A1-F6EECF244321}">
                <p14:modId xmlns:p14="http://schemas.microsoft.com/office/powerpoint/2010/main" val="4038037453"/>
              </p:ext>
            </p:extLst>
          </p:nvPr>
        </p:nvGraphicFramePr>
        <p:xfrm>
          <a:off x="0" y="2480949"/>
          <a:ext cx="11843899" cy="2008835"/>
        </p:xfrm>
        <a:graphic>
          <a:graphicData uri="http://schemas.openxmlformats.org/drawingml/2006/table">
            <a:tbl>
              <a:tblPr firstRow="1" bandRow="1">
                <a:tableStyleId>{93296810-A885-4BE3-A3E7-6D5BEEA58F35}</a:tableStyleId>
              </a:tblPr>
              <a:tblGrid>
                <a:gridCol w="1895447">
                  <a:extLst>
                    <a:ext uri="{9D8B030D-6E8A-4147-A177-3AD203B41FA5}">
                      <a16:colId xmlns:a16="http://schemas.microsoft.com/office/drawing/2014/main" val="1424456398"/>
                    </a:ext>
                  </a:extLst>
                </a:gridCol>
                <a:gridCol w="1895447">
                  <a:extLst>
                    <a:ext uri="{9D8B030D-6E8A-4147-A177-3AD203B41FA5}">
                      <a16:colId xmlns:a16="http://schemas.microsoft.com/office/drawing/2014/main" val="3809111326"/>
                    </a:ext>
                  </a:extLst>
                </a:gridCol>
                <a:gridCol w="1895447">
                  <a:extLst>
                    <a:ext uri="{9D8B030D-6E8A-4147-A177-3AD203B41FA5}">
                      <a16:colId xmlns:a16="http://schemas.microsoft.com/office/drawing/2014/main" val="630559147"/>
                    </a:ext>
                  </a:extLst>
                </a:gridCol>
                <a:gridCol w="1895447">
                  <a:extLst>
                    <a:ext uri="{9D8B030D-6E8A-4147-A177-3AD203B41FA5}">
                      <a16:colId xmlns:a16="http://schemas.microsoft.com/office/drawing/2014/main" val="2672326567"/>
                    </a:ext>
                  </a:extLst>
                </a:gridCol>
                <a:gridCol w="2034223">
                  <a:extLst>
                    <a:ext uri="{9D8B030D-6E8A-4147-A177-3AD203B41FA5}">
                      <a16:colId xmlns:a16="http://schemas.microsoft.com/office/drawing/2014/main" val="3686988871"/>
                    </a:ext>
                  </a:extLst>
                </a:gridCol>
                <a:gridCol w="900430">
                  <a:extLst>
                    <a:ext uri="{9D8B030D-6E8A-4147-A177-3AD203B41FA5}">
                      <a16:colId xmlns:a16="http://schemas.microsoft.com/office/drawing/2014/main" val="3174458492"/>
                    </a:ext>
                  </a:extLst>
                </a:gridCol>
                <a:gridCol w="1327458">
                  <a:extLst>
                    <a:ext uri="{9D8B030D-6E8A-4147-A177-3AD203B41FA5}">
                      <a16:colId xmlns:a16="http://schemas.microsoft.com/office/drawing/2014/main" val="3711171146"/>
                    </a:ext>
                  </a:extLst>
                </a:gridCol>
              </a:tblGrid>
              <a:tr h="247433">
                <a:tc gridSpan="7">
                  <a:txBody>
                    <a:bodyPr/>
                    <a:lstStyle/>
                    <a:p>
                      <a:pPr algn="ctr"/>
                      <a:r>
                        <a:rPr lang="en-US" sz="1200" dirty="0"/>
                        <a:t>Interim Result Set</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1331632567"/>
                  </a:ext>
                </a:extLst>
              </a:tr>
              <a:tr h="247433">
                <a:tc>
                  <a:txBody>
                    <a:bodyPr/>
                    <a:lstStyle/>
                    <a:p>
                      <a:r>
                        <a:rPr lang="en-US" sz="1200" b="1" dirty="0"/>
                        <a:t>website</a:t>
                      </a:r>
                    </a:p>
                  </a:txBody>
                  <a:tcPr/>
                </a:tc>
                <a:tc>
                  <a:txBody>
                    <a:bodyPr/>
                    <a:lstStyle/>
                    <a:p>
                      <a:r>
                        <a:rPr lang="en-US" sz="1200" b="1" dirty="0"/>
                        <a:t>organization</a:t>
                      </a:r>
                    </a:p>
                  </a:txBody>
                  <a:tcPr/>
                </a:tc>
                <a:tc>
                  <a:txBody>
                    <a:bodyPr/>
                    <a:lstStyle/>
                    <a:p>
                      <a:r>
                        <a:rPr lang="en-US" sz="1200" b="1" dirty="0"/>
                        <a:t>first-year</a:t>
                      </a:r>
                    </a:p>
                  </a:txBody>
                  <a:tcPr/>
                </a:tc>
                <a:tc>
                  <a:txBody>
                    <a:bodyPr/>
                    <a:lstStyle/>
                    <a:p>
                      <a:r>
                        <a:rPr lang="en-US" sz="1200" b="1" dirty="0"/>
                        <a:t>category</a:t>
                      </a:r>
                    </a:p>
                  </a:txBody>
                  <a:tcPr/>
                </a:tc>
                <a:tc>
                  <a:txBody>
                    <a:bodyPr/>
                    <a:lstStyle/>
                    <a:p>
                      <a:r>
                        <a:rPr lang="en-US" sz="1200" b="1" dirty="0"/>
                        <a:t>website</a:t>
                      </a:r>
                    </a:p>
                  </a:txBody>
                  <a:tcPr/>
                </a:tc>
                <a:tc>
                  <a:txBody>
                    <a:bodyPr/>
                    <a:lstStyle/>
                    <a:p>
                      <a:r>
                        <a:rPr lang="en-US" sz="1200" b="1" dirty="0"/>
                        <a:t>first-name</a:t>
                      </a:r>
                    </a:p>
                  </a:txBody>
                  <a:tcPr/>
                </a:tc>
                <a:tc>
                  <a:txBody>
                    <a:bodyPr/>
                    <a:lstStyle/>
                    <a:p>
                      <a:r>
                        <a:rPr lang="en-US" sz="1200" b="1" dirty="0"/>
                        <a:t>last-name</a:t>
                      </a:r>
                    </a:p>
                  </a:txBody>
                  <a:tcPr/>
                </a:tc>
                <a:extLst>
                  <a:ext uri="{0D108BD9-81ED-4DB2-BD59-A6C34878D82A}">
                    <a16:rowId xmlns:a16="http://schemas.microsoft.com/office/drawing/2014/main" val="1423851555"/>
                  </a:ext>
                </a:extLst>
              </a:tr>
              <a:tr h="292039">
                <a:tc>
                  <a:txBody>
                    <a:bodyPr/>
                    <a:lstStyle/>
                    <a:p>
                      <a:r>
                        <a:rPr lang="en-US" sz="1200" dirty="0"/>
                        <a:t>www.racewalk.com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Walking Promotions</a:t>
                      </a:r>
                    </a:p>
                  </a:txBody>
                  <a:tcPr/>
                </a:tc>
                <a:tc>
                  <a:txBody>
                    <a:bodyPr/>
                    <a:lstStyle/>
                    <a:p>
                      <a:r>
                        <a:rPr lang="en-US" sz="1200" dirty="0"/>
                        <a:t>1995</a:t>
                      </a:r>
                    </a:p>
                  </a:txBody>
                  <a:tcPr/>
                </a:tc>
                <a:tc>
                  <a:txBody>
                    <a:bodyPr/>
                    <a:lstStyle/>
                    <a:p>
                      <a:r>
                        <a:rPr lang="en-US" sz="1200" dirty="0"/>
                        <a:t>Health</a:t>
                      </a:r>
                    </a:p>
                  </a:txBody>
                  <a:tcPr/>
                </a:tc>
                <a:tc>
                  <a:txBody>
                    <a:bodyPr/>
                    <a:lstStyle/>
                    <a:p>
                      <a:r>
                        <a:rPr lang="en-US" sz="1200" dirty="0"/>
                        <a:t>www.zojjed.com</a:t>
                      </a:r>
                    </a:p>
                  </a:txBody>
                  <a:tcPr/>
                </a:tc>
                <a:tc>
                  <a:txBody>
                    <a:bodyPr/>
                    <a:lstStyle/>
                    <a:p>
                      <a:r>
                        <a:rPr lang="en-US" sz="1200" dirty="0"/>
                        <a:t>Derek</a:t>
                      </a:r>
                    </a:p>
                  </a:txBody>
                  <a:tcPr/>
                </a:tc>
                <a:tc>
                  <a:txBody>
                    <a:bodyPr/>
                    <a:lstStyle/>
                    <a:p>
                      <a:r>
                        <a:rPr lang="en-US" sz="1200" dirty="0"/>
                        <a:t>Jeter</a:t>
                      </a:r>
                    </a:p>
                  </a:txBody>
                  <a:tcPr/>
                </a:tc>
                <a:extLst>
                  <a:ext uri="{0D108BD9-81ED-4DB2-BD59-A6C34878D82A}">
                    <a16:rowId xmlns:a16="http://schemas.microsoft.com/office/drawing/2014/main" val="189875073"/>
                  </a:ext>
                </a:extLst>
              </a:tr>
              <a:tr h="292039">
                <a:tc>
                  <a:txBody>
                    <a:bodyPr/>
                    <a:lstStyle/>
                    <a:p>
                      <a:r>
                        <a:rPr lang="en-US" sz="1200" dirty="0"/>
                        <a:t>www.racewalk.com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Walking Promotions</a:t>
                      </a:r>
                    </a:p>
                  </a:txBody>
                  <a:tcPr/>
                </a:tc>
                <a:tc>
                  <a:txBody>
                    <a:bodyPr/>
                    <a:lstStyle/>
                    <a:p>
                      <a:r>
                        <a:rPr lang="en-US" sz="1200" dirty="0"/>
                        <a:t>1995</a:t>
                      </a:r>
                    </a:p>
                  </a:txBody>
                  <a:tcPr/>
                </a:tc>
                <a:tc>
                  <a:txBody>
                    <a:bodyPr/>
                    <a:lstStyle/>
                    <a:p>
                      <a:r>
                        <a:rPr lang="en-US" sz="1200" dirty="0"/>
                        <a:t>Health</a:t>
                      </a:r>
                    </a:p>
                  </a:txBody>
                  <a:tcPr/>
                </a:tc>
                <a:tc>
                  <a:txBody>
                    <a:bodyPr/>
                    <a:lstStyle/>
                    <a:p>
                      <a:r>
                        <a:rPr lang="en-US" sz="1200" dirty="0"/>
                        <a:t>www.zojjed.com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Chase</a:t>
                      </a:r>
                    </a:p>
                  </a:txBody>
                  <a:tcPr/>
                </a:tc>
                <a:tc>
                  <a:txBody>
                    <a:bodyPr/>
                    <a:lstStyle/>
                    <a:p>
                      <a:r>
                        <a:rPr lang="en-US" sz="1200" dirty="0"/>
                        <a:t>Utley</a:t>
                      </a:r>
                    </a:p>
                  </a:txBody>
                  <a:tcPr/>
                </a:tc>
                <a:extLst>
                  <a:ext uri="{0D108BD9-81ED-4DB2-BD59-A6C34878D82A}">
                    <a16:rowId xmlns:a16="http://schemas.microsoft.com/office/drawing/2014/main" val="1563183872"/>
                  </a:ext>
                </a:extLst>
              </a:tr>
              <a:tr h="292039">
                <a:tc>
                  <a:txBody>
                    <a:bodyPr/>
                    <a:lstStyle/>
                    <a:p>
                      <a:r>
                        <a:rPr lang="en-US" sz="1200" dirty="0"/>
                        <a:t>www.racewalk.com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Walking Promotions</a:t>
                      </a:r>
                    </a:p>
                  </a:txBody>
                  <a:tcPr/>
                </a:tc>
                <a:tc>
                  <a:txBody>
                    <a:bodyPr/>
                    <a:lstStyle/>
                    <a:p>
                      <a:r>
                        <a:rPr lang="en-US" sz="1200" dirty="0"/>
                        <a:t>1995</a:t>
                      </a:r>
                    </a:p>
                  </a:txBody>
                  <a:tcPr/>
                </a:tc>
                <a:tc>
                  <a:txBody>
                    <a:bodyPr/>
                    <a:lstStyle/>
                    <a:p>
                      <a:r>
                        <a:rPr lang="en-US" sz="1200" dirty="0"/>
                        <a:t>Health</a:t>
                      </a:r>
                    </a:p>
                  </a:txBody>
                  <a:tcPr/>
                </a:tc>
                <a:tc>
                  <a:txBody>
                    <a:bodyPr/>
                    <a:lstStyle/>
                    <a:p>
                      <a:r>
                        <a:rPr lang="en-US" sz="1200" dirty="0"/>
                        <a:t>www.cs.drexel.edu/~jsalvage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Jeremy</a:t>
                      </a:r>
                    </a:p>
                  </a:txBody>
                  <a:tcPr/>
                </a:tc>
                <a:tc>
                  <a:txBody>
                    <a:bodyPr/>
                    <a:lstStyle/>
                    <a:p>
                      <a:r>
                        <a:rPr lang="en-US" sz="1200" dirty="0"/>
                        <a:t>Johnson</a:t>
                      </a:r>
                    </a:p>
                  </a:txBody>
                  <a:tcPr/>
                </a:tc>
                <a:extLst>
                  <a:ext uri="{0D108BD9-81ED-4DB2-BD59-A6C34878D82A}">
                    <a16:rowId xmlns:a16="http://schemas.microsoft.com/office/drawing/2014/main" val="1908596385"/>
                  </a:ext>
                </a:extLst>
              </a:tr>
              <a:tr h="292039">
                <a:tc>
                  <a:txBody>
                    <a:bodyPr/>
                    <a:lstStyle/>
                    <a:p>
                      <a:r>
                        <a:rPr lang="en-US" sz="1200" dirty="0"/>
                        <a:t>www.racewalk.com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Walking Promotions</a:t>
                      </a:r>
                    </a:p>
                  </a:txBody>
                  <a:tcPr/>
                </a:tc>
                <a:tc>
                  <a:txBody>
                    <a:bodyPr/>
                    <a:lstStyle/>
                    <a:p>
                      <a:r>
                        <a:rPr lang="en-US" sz="1200" dirty="0"/>
                        <a:t>1995</a:t>
                      </a:r>
                    </a:p>
                  </a:txBody>
                  <a:tcPr/>
                </a:tc>
                <a:tc>
                  <a:txBody>
                    <a:bodyPr/>
                    <a:lstStyle/>
                    <a:p>
                      <a:r>
                        <a:rPr lang="en-US" sz="1200" dirty="0"/>
                        <a:t>Health</a:t>
                      </a:r>
                    </a:p>
                  </a:txBody>
                  <a:tcPr/>
                </a:tc>
                <a:tc>
                  <a:txBody>
                    <a:bodyPr/>
                    <a:lstStyle/>
                    <a:p>
                      <a:r>
                        <a:rPr lang="en-US" sz="1200" dirty="0"/>
                        <a:t>www.cs.drexel.edu/~jsalvage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Jeremy</a:t>
                      </a:r>
                    </a:p>
                  </a:txBody>
                  <a:tcPr/>
                </a:tc>
                <a:tc>
                  <a:txBody>
                    <a:bodyPr/>
                    <a:lstStyle/>
                    <a:p>
                      <a:r>
                        <a:rPr lang="en-US" sz="1200" dirty="0"/>
                        <a:t>Johnson</a:t>
                      </a:r>
                    </a:p>
                  </a:txBody>
                  <a:tcPr/>
                </a:tc>
                <a:extLst>
                  <a:ext uri="{0D108BD9-81ED-4DB2-BD59-A6C34878D82A}">
                    <a16:rowId xmlns:a16="http://schemas.microsoft.com/office/drawing/2014/main" val="2316991763"/>
                  </a:ext>
                </a:extLst>
              </a:tr>
              <a:tr h="292039">
                <a:tc>
                  <a:txBody>
                    <a:bodyPr/>
                    <a:lstStyle/>
                    <a:p>
                      <a:r>
                        <a:rPr lang="en-US" sz="1200" dirty="0"/>
                        <a:t>www.racewalk.com</a:t>
                      </a:r>
                    </a:p>
                  </a:txBody>
                  <a:tcPr>
                    <a:solidFill>
                      <a:schemeClr val="accent3">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Walking Promotions</a:t>
                      </a:r>
                    </a:p>
                  </a:txBody>
                  <a:tcPr/>
                </a:tc>
                <a:tc>
                  <a:txBody>
                    <a:bodyPr/>
                    <a:lstStyle/>
                    <a:p>
                      <a:r>
                        <a:rPr lang="en-US" sz="1200" dirty="0"/>
                        <a:t>1995</a:t>
                      </a:r>
                    </a:p>
                  </a:txBody>
                  <a:tcPr/>
                </a:tc>
                <a:tc>
                  <a:txBody>
                    <a:bodyPr/>
                    <a:lstStyle/>
                    <a:p>
                      <a:r>
                        <a:rPr lang="en-US" sz="1200" dirty="0"/>
                        <a:t>Health</a:t>
                      </a:r>
                    </a:p>
                  </a:txBody>
                  <a:tcPr/>
                </a:tc>
                <a:tc>
                  <a:txBody>
                    <a:bodyPr/>
                    <a:lstStyle/>
                    <a:p>
                      <a:r>
                        <a:rPr lang="en-US" sz="1200" dirty="0"/>
                        <a:t>www.racewalk.com</a:t>
                      </a:r>
                    </a:p>
                  </a:txBody>
                  <a:tcPr>
                    <a:solidFill>
                      <a:schemeClr val="accent3">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Ryan</a:t>
                      </a:r>
                    </a:p>
                  </a:txBody>
                  <a:tcPr/>
                </a:tc>
                <a:tc>
                  <a:txBody>
                    <a:bodyPr/>
                    <a:lstStyle/>
                    <a:p>
                      <a:r>
                        <a:rPr lang="en-US" sz="1200" dirty="0"/>
                        <a:t>Howard</a:t>
                      </a:r>
                    </a:p>
                  </a:txBody>
                  <a:tcPr/>
                </a:tc>
                <a:extLst>
                  <a:ext uri="{0D108BD9-81ED-4DB2-BD59-A6C34878D82A}">
                    <a16:rowId xmlns:a16="http://schemas.microsoft.com/office/drawing/2014/main" val="1850170452"/>
                  </a:ext>
                </a:extLst>
              </a:tr>
            </a:tbl>
          </a:graphicData>
        </a:graphic>
      </p:graphicFrame>
      <p:sp>
        <p:nvSpPr>
          <p:cNvPr id="3" name="Text Box 61">
            <a:extLst>
              <a:ext uri="{FF2B5EF4-FFF2-40B4-BE49-F238E27FC236}">
                <a16:creationId xmlns:a16="http://schemas.microsoft.com/office/drawing/2014/main" id="{73D0DF70-1A8E-9B4C-81DB-3B4C96AAB8D6}"/>
              </a:ext>
            </a:extLst>
          </p:cNvPr>
          <p:cNvSpPr txBox="1">
            <a:spLocks noChangeArrowheads="1"/>
          </p:cNvSpPr>
          <p:nvPr/>
        </p:nvSpPr>
        <p:spPr bwMode="auto">
          <a:xfrm>
            <a:off x="0" y="4875563"/>
            <a:ext cx="12179296" cy="1269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1000"/>
              </a:spcBef>
            </a:pPr>
            <a:r>
              <a:rPr lang="en-US" altLang="en-US" dirty="0">
                <a:solidFill>
                  <a:srgbClr val="EAEAEA"/>
                </a:solidFill>
                <a:latin typeface="+mn-lt"/>
              </a:rPr>
              <a:t>The only tuple we truly want is the highlighted tuple.</a:t>
            </a:r>
          </a:p>
          <a:p>
            <a:pPr eaLnBrk="1" hangingPunct="1">
              <a:spcBef>
                <a:spcPts val="1000"/>
              </a:spcBef>
            </a:pPr>
            <a:r>
              <a:rPr lang="en-US" altLang="en-US" dirty="0">
                <a:solidFill>
                  <a:srgbClr val="EAEAEA"/>
                </a:solidFill>
                <a:latin typeface="+mn-lt"/>
              </a:rPr>
              <a:t>we can write this as follows:</a:t>
            </a:r>
          </a:p>
          <a:p>
            <a:pPr eaLnBrk="1" hangingPunct="1"/>
            <a:endParaRPr lang="en-US" altLang="en-US" sz="1600" dirty="0">
              <a:solidFill>
                <a:srgbClr val="EAEAEA"/>
              </a:solidFill>
            </a:endParaRPr>
          </a:p>
          <a:p>
            <a:pPr eaLnBrk="1" hangingPunct="1">
              <a:buFont typeface="Symbol" panose="05050102010706020507" pitchFamily="18" charset="2"/>
              <a:buNone/>
            </a:pP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dirty="0" err="1">
                <a:solidFill>
                  <a:srgbClr val="EAEAEA"/>
                </a:solidFill>
                <a:latin typeface="Courier New" panose="02070309020205020404" pitchFamily="49" charset="0"/>
                <a:cs typeface="Courier New" panose="02070309020205020404" pitchFamily="49" charset="0"/>
              </a:rPr>
              <a:t>Websites.website</a:t>
            </a:r>
            <a:r>
              <a:rPr lang="en-US" altLang="en-US" sz="1200" dirty="0">
                <a:solidFill>
                  <a:srgbClr val="EAEAEA"/>
                </a:solidFill>
                <a:latin typeface="Courier New" panose="02070309020205020404" pitchFamily="49" charset="0"/>
                <a:cs typeface="Courier New" panose="02070309020205020404" pitchFamily="49" charset="0"/>
              </a:rPr>
              <a:t> = </a:t>
            </a:r>
            <a:r>
              <a:rPr lang="en-US" altLang="en-US" sz="1200" dirty="0" err="1">
                <a:solidFill>
                  <a:srgbClr val="EAEAEA"/>
                </a:solidFill>
                <a:latin typeface="Courier New" panose="02070309020205020404" pitchFamily="49" charset="0"/>
                <a:cs typeface="Courier New" panose="02070309020205020404" pitchFamily="49" charset="0"/>
              </a:rPr>
              <a:t>Customers.website</a:t>
            </a:r>
            <a:r>
              <a:rPr lang="en-US" altLang="en-US" sz="1200" dirty="0">
                <a:solidFill>
                  <a:srgbClr val="EAEAEA"/>
                </a:solidFill>
                <a:latin typeface="Courier New" panose="02070309020205020404" pitchFamily="49" charset="0"/>
                <a:cs typeface="Courier New" panose="02070309020205020404" pitchFamily="49" charset="0"/>
              </a:rPr>
              <a:t>(</a:t>
            </a: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baseline="-50000" dirty="0">
                <a:solidFill>
                  <a:srgbClr val="EAEAEA"/>
                </a:solidFill>
                <a:latin typeface="Courier New" panose="02070309020205020404" pitchFamily="49" charset="0"/>
                <a:cs typeface="Courier New" panose="02070309020205020404" pitchFamily="49" charset="0"/>
              </a:rPr>
              <a:t>first-year &lt;2000</a:t>
            </a:r>
            <a:r>
              <a:rPr lang="en-US" altLang="en-US" sz="1200" dirty="0">
                <a:solidFill>
                  <a:srgbClr val="EAEAEA"/>
                </a:solidFill>
                <a:latin typeface="Courier New" panose="02070309020205020404" pitchFamily="49" charset="0"/>
                <a:cs typeface="Courier New" panose="02070309020205020404" pitchFamily="49" charset="0"/>
              </a:rPr>
              <a:t> (Websites x Customers))</a:t>
            </a:r>
            <a:r>
              <a:rPr lang="ar-SA" altLang="en-US" sz="1600" dirty="0">
                <a:solidFill>
                  <a:srgbClr val="EAEAEA"/>
                </a:solidFill>
                <a:latin typeface="+mn-lt"/>
              </a:rPr>
              <a:t>‏</a:t>
            </a:r>
            <a:endParaRPr lang="en-US" altLang="en-US" sz="1600" dirty="0">
              <a:solidFill>
                <a:srgbClr val="EAEAEA"/>
              </a:solidFill>
              <a:latin typeface="+mn-lt"/>
            </a:endParaRPr>
          </a:p>
        </p:txBody>
      </p:sp>
    </p:spTree>
    <p:extLst>
      <p:ext uri="{BB962C8B-B14F-4D97-AF65-F5344CB8AC3E}">
        <p14:creationId xmlns:p14="http://schemas.microsoft.com/office/powerpoint/2010/main" val="1251971843"/>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The Cartesian-Product Operation</a:t>
            </a:r>
          </a:p>
        </p:txBody>
      </p:sp>
      <p:sp>
        <p:nvSpPr>
          <p:cNvPr id="6" name="Text Box 2">
            <a:extLst>
              <a:ext uri="{FF2B5EF4-FFF2-40B4-BE49-F238E27FC236}">
                <a16:creationId xmlns:a16="http://schemas.microsoft.com/office/drawing/2014/main" id="{3E31EF61-9795-B2A9-6487-2F9AED9D44DA}"/>
              </a:ext>
            </a:extLst>
          </p:cNvPr>
          <p:cNvSpPr txBox="1">
            <a:spLocks noChangeArrowheads="1"/>
          </p:cNvSpPr>
          <p:nvPr/>
        </p:nvSpPr>
        <p:spPr bwMode="auto">
          <a:xfrm>
            <a:off x="0" y="685801"/>
            <a:ext cx="12185648" cy="94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buFont typeface="Symbol" panose="05050102010706020507" pitchFamily="18" charset="2"/>
              <a:buNone/>
            </a:pPr>
            <a:r>
              <a:rPr lang="en-US" altLang="en-US" dirty="0">
                <a:solidFill>
                  <a:srgbClr val="EAEAEA"/>
                </a:solidFill>
                <a:latin typeface="+mn-lt"/>
              </a:rPr>
              <a:t>Since, </a:t>
            </a: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dirty="0" err="1">
                <a:solidFill>
                  <a:schemeClr val="tx1"/>
                </a:solidFill>
                <a:latin typeface="Courier New" panose="02070309020205020404" pitchFamily="49" charset="0"/>
                <a:cs typeface="Courier New" panose="02070309020205020404" pitchFamily="49" charset="0"/>
              </a:rPr>
              <a:t>websites.website</a:t>
            </a:r>
            <a:r>
              <a:rPr lang="en-US" altLang="en-US" sz="1200" dirty="0">
                <a:solidFill>
                  <a:schemeClr val="tx1"/>
                </a:solidFill>
                <a:latin typeface="Courier New" panose="02070309020205020404" pitchFamily="49" charset="0"/>
                <a:cs typeface="Courier New" panose="02070309020205020404" pitchFamily="49" charset="0"/>
              </a:rPr>
              <a:t> = </a:t>
            </a:r>
            <a:r>
              <a:rPr lang="en-US" altLang="en-US" sz="1200" dirty="0" err="1">
                <a:solidFill>
                  <a:schemeClr val="tx1"/>
                </a:solidFill>
                <a:latin typeface="Courier New" panose="02070309020205020404" pitchFamily="49" charset="0"/>
                <a:cs typeface="Courier New" panose="02070309020205020404" pitchFamily="49" charset="0"/>
              </a:rPr>
              <a:t>customers.website</a:t>
            </a:r>
            <a:r>
              <a:rPr lang="en-US" altLang="en-US" sz="1200" dirty="0">
                <a:solidFill>
                  <a:schemeClr val="tx1"/>
                </a:solidFill>
                <a:latin typeface="Courier New" panose="02070309020205020404" pitchFamily="49" charset="0"/>
                <a:cs typeface="Courier New" panose="02070309020205020404" pitchFamily="49" charset="0"/>
              </a:rPr>
              <a:t>(</a:t>
            </a: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baseline="-50000" dirty="0">
                <a:solidFill>
                  <a:schemeClr val="tx1"/>
                </a:solidFill>
                <a:latin typeface="Courier New" panose="02070309020205020404" pitchFamily="49" charset="0"/>
                <a:cs typeface="Courier New" panose="02070309020205020404" pitchFamily="49" charset="0"/>
              </a:rPr>
              <a:t>first-year &lt;2000</a:t>
            </a:r>
            <a:r>
              <a:rPr lang="en-US" altLang="en-US" sz="1200" dirty="0">
                <a:solidFill>
                  <a:schemeClr val="tx1"/>
                </a:solidFill>
                <a:latin typeface="Courier New" panose="02070309020205020404" pitchFamily="49" charset="0"/>
                <a:cs typeface="Courier New" panose="02070309020205020404" pitchFamily="49" charset="0"/>
              </a:rPr>
              <a:t> (websites x customers))</a:t>
            </a:r>
            <a:r>
              <a:rPr lang="ar-SA" altLang="en-US" sz="1200" dirty="0">
                <a:solidFill>
                  <a:schemeClr val="tx1"/>
                </a:solidFill>
                <a:latin typeface="Courier New" panose="02070309020205020404" pitchFamily="49" charset="0"/>
                <a:cs typeface="Courier New" panose="02070309020205020404" pitchFamily="49" charset="0"/>
              </a:rPr>
              <a:t>‏</a:t>
            </a:r>
            <a:endParaRPr lang="en-US" altLang="en-US" sz="1200" dirty="0">
              <a:solidFill>
                <a:schemeClr val="tx1"/>
              </a:solidFill>
              <a:latin typeface="Courier New" panose="02070309020205020404" pitchFamily="49" charset="0"/>
              <a:cs typeface="Courier New" panose="02070309020205020404" pitchFamily="49" charset="0"/>
            </a:endParaRPr>
          </a:p>
          <a:p>
            <a:pPr eaLnBrk="1" hangingPunct="1"/>
            <a:endParaRPr lang="en-US" altLang="en-US" sz="1600" dirty="0">
              <a:solidFill>
                <a:srgbClr val="EAEAEA"/>
              </a:solidFill>
              <a:latin typeface="+mn-lt"/>
            </a:endParaRPr>
          </a:p>
          <a:p>
            <a:pPr eaLnBrk="1" hangingPunct="1"/>
            <a:r>
              <a:rPr lang="en-US" altLang="en-US" dirty="0">
                <a:solidFill>
                  <a:srgbClr val="EAEAEA"/>
                </a:solidFill>
                <a:latin typeface="+mn-lt"/>
              </a:rPr>
              <a:t>Returns the following tuple with too many attributes, we must also use a projection to remove the excessive attributes.</a:t>
            </a:r>
          </a:p>
        </p:txBody>
      </p:sp>
      <p:sp>
        <p:nvSpPr>
          <p:cNvPr id="41" name="Rectangle 35">
            <a:extLst>
              <a:ext uri="{FF2B5EF4-FFF2-40B4-BE49-F238E27FC236}">
                <a16:creationId xmlns:a16="http://schemas.microsoft.com/office/drawing/2014/main" id="{AD4E316A-0024-B9B7-4F1F-49CB8CF02ACD}"/>
              </a:ext>
            </a:extLst>
          </p:cNvPr>
          <p:cNvSpPr>
            <a:spLocks noChangeArrowheads="1"/>
          </p:cNvSpPr>
          <p:nvPr/>
        </p:nvSpPr>
        <p:spPr bwMode="auto">
          <a:xfrm>
            <a:off x="-50181" y="1739893"/>
            <a:ext cx="12185648" cy="1112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400"/>
              </a:spcBef>
              <a:buClr>
                <a:srgbClr val="EEC85E"/>
              </a:buClr>
              <a:buSzPct val="70000"/>
            </a:pPr>
            <a:endParaRPr lang="en-US" altLang="en-US" sz="1600" dirty="0">
              <a:solidFill>
                <a:srgbClr val="EAEAEA"/>
              </a:solidFill>
              <a:latin typeface="+mn-lt"/>
            </a:endParaRPr>
          </a:p>
        </p:txBody>
      </p:sp>
      <p:graphicFrame>
        <p:nvGraphicFramePr>
          <p:cNvPr id="65" name="Table 64">
            <a:extLst>
              <a:ext uri="{FF2B5EF4-FFF2-40B4-BE49-F238E27FC236}">
                <a16:creationId xmlns:a16="http://schemas.microsoft.com/office/drawing/2014/main" id="{695A77DA-AB14-EE44-E847-4EC35E039D67}"/>
              </a:ext>
            </a:extLst>
          </p:cNvPr>
          <p:cNvGraphicFramePr>
            <a:graphicFrameLocks noGrp="1"/>
          </p:cNvGraphicFramePr>
          <p:nvPr>
            <p:extLst>
              <p:ext uri="{D42A27DB-BD31-4B8C-83A1-F6EECF244321}">
                <p14:modId xmlns:p14="http://schemas.microsoft.com/office/powerpoint/2010/main" val="211429602"/>
              </p:ext>
            </p:extLst>
          </p:nvPr>
        </p:nvGraphicFramePr>
        <p:xfrm>
          <a:off x="0" y="1739893"/>
          <a:ext cx="11843899" cy="840679"/>
        </p:xfrm>
        <a:graphic>
          <a:graphicData uri="http://schemas.openxmlformats.org/drawingml/2006/table">
            <a:tbl>
              <a:tblPr firstRow="1" bandRow="1">
                <a:tableStyleId>{93296810-A885-4BE3-A3E7-6D5BEEA58F35}</a:tableStyleId>
              </a:tblPr>
              <a:tblGrid>
                <a:gridCol w="1895447">
                  <a:extLst>
                    <a:ext uri="{9D8B030D-6E8A-4147-A177-3AD203B41FA5}">
                      <a16:colId xmlns:a16="http://schemas.microsoft.com/office/drawing/2014/main" val="1424456398"/>
                    </a:ext>
                  </a:extLst>
                </a:gridCol>
                <a:gridCol w="1895447">
                  <a:extLst>
                    <a:ext uri="{9D8B030D-6E8A-4147-A177-3AD203B41FA5}">
                      <a16:colId xmlns:a16="http://schemas.microsoft.com/office/drawing/2014/main" val="3809111326"/>
                    </a:ext>
                  </a:extLst>
                </a:gridCol>
                <a:gridCol w="1895447">
                  <a:extLst>
                    <a:ext uri="{9D8B030D-6E8A-4147-A177-3AD203B41FA5}">
                      <a16:colId xmlns:a16="http://schemas.microsoft.com/office/drawing/2014/main" val="630559147"/>
                    </a:ext>
                  </a:extLst>
                </a:gridCol>
                <a:gridCol w="1895447">
                  <a:extLst>
                    <a:ext uri="{9D8B030D-6E8A-4147-A177-3AD203B41FA5}">
                      <a16:colId xmlns:a16="http://schemas.microsoft.com/office/drawing/2014/main" val="2672326567"/>
                    </a:ext>
                  </a:extLst>
                </a:gridCol>
                <a:gridCol w="2034223">
                  <a:extLst>
                    <a:ext uri="{9D8B030D-6E8A-4147-A177-3AD203B41FA5}">
                      <a16:colId xmlns:a16="http://schemas.microsoft.com/office/drawing/2014/main" val="3686988871"/>
                    </a:ext>
                  </a:extLst>
                </a:gridCol>
                <a:gridCol w="900430">
                  <a:extLst>
                    <a:ext uri="{9D8B030D-6E8A-4147-A177-3AD203B41FA5}">
                      <a16:colId xmlns:a16="http://schemas.microsoft.com/office/drawing/2014/main" val="3174458492"/>
                    </a:ext>
                  </a:extLst>
                </a:gridCol>
                <a:gridCol w="1327458">
                  <a:extLst>
                    <a:ext uri="{9D8B030D-6E8A-4147-A177-3AD203B41FA5}">
                      <a16:colId xmlns:a16="http://schemas.microsoft.com/office/drawing/2014/main" val="3711171146"/>
                    </a:ext>
                  </a:extLst>
                </a:gridCol>
              </a:tblGrid>
              <a:tr h="247433">
                <a:tc gridSpan="7">
                  <a:txBody>
                    <a:bodyPr/>
                    <a:lstStyle/>
                    <a:p>
                      <a:pPr algn="ctr"/>
                      <a:r>
                        <a:rPr lang="en-US" sz="1200" dirty="0"/>
                        <a:t>Interim Result Set</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2375479249"/>
                  </a:ext>
                </a:extLst>
              </a:tr>
              <a:tr h="247433">
                <a:tc>
                  <a:txBody>
                    <a:bodyPr/>
                    <a:lstStyle/>
                    <a:p>
                      <a:r>
                        <a:rPr lang="en-US" sz="1200" b="1" dirty="0"/>
                        <a:t>website</a:t>
                      </a:r>
                    </a:p>
                  </a:txBody>
                  <a:tcPr/>
                </a:tc>
                <a:tc>
                  <a:txBody>
                    <a:bodyPr/>
                    <a:lstStyle/>
                    <a:p>
                      <a:r>
                        <a:rPr lang="en-US" sz="1200" b="1" dirty="0"/>
                        <a:t>organization</a:t>
                      </a:r>
                    </a:p>
                  </a:txBody>
                  <a:tcPr/>
                </a:tc>
                <a:tc>
                  <a:txBody>
                    <a:bodyPr/>
                    <a:lstStyle/>
                    <a:p>
                      <a:r>
                        <a:rPr lang="en-US" sz="1200" b="1" dirty="0"/>
                        <a:t>first-year</a:t>
                      </a:r>
                    </a:p>
                  </a:txBody>
                  <a:tcPr/>
                </a:tc>
                <a:tc>
                  <a:txBody>
                    <a:bodyPr/>
                    <a:lstStyle/>
                    <a:p>
                      <a:r>
                        <a:rPr lang="en-US" sz="1200" b="1" dirty="0"/>
                        <a:t>category</a:t>
                      </a:r>
                    </a:p>
                  </a:txBody>
                  <a:tcPr/>
                </a:tc>
                <a:tc>
                  <a:txBody>
                    <a:bodyPr/>
                    <a:lstStyle/>
                    <a:p>
                      <a:r>
                        <a:rPr lang="en-US" sz="1200" b="1" dirty="0"/>
                        <a:t>website</a:t>
                      </a:r>
                    </a:p>
                  </a:txBody>
                  <a:tcPr/>
                </a:tc>
                <a:tc>
                  <a:txBody>
                    <a:bodyPr/>
                    <a:lstStyle/>
                    <a:p>
                      <a:r>
                        <a:rPr lang="en-US" sz="1200" b="1" dirty="0"/>
                        <a:t>first-name</a:t>
                      </a:r>
                    </a:p>
                  </a:txBody>
                  <a:tcPr/>
                </a:tc>
                <a:tc>
                  <a:txBody>
                    <a:bodyPr/>
                    <a:lstStyle/>
                    <a:p>
                      <a:r>
                        <a:rPr lang="en-US" sz="1200" b="1" dirty="0"/>
                        <a:t>last-name</a:t>
                      </a:r>
                    </a:p>
                  </a:txBody>
                  <a:tcPr/>
                </a:tc>
                <a:extLst>
                  <a:ext uri="{0D108BD9-81ED-4DB2-BD59-A6C34878D82A}">
                    <a16:rowId xmlns:a16="http://schemas.microsoft.com/office/drawing/2014/main" val="1423851555"/>
                  </a:ext>
                </a:extLst>
              </a:tr>
              <a:tr h="292039">
                <a:tc>
                  <a:txBody>
                    <a:bodyPr/>
                    <a:lstStyle/>
                    <a:p>
                      <a:r>
                        <a:rPr lang="en-US" sz="1200" dirty="0"/>
                        <a:t>www.racewalk.com</a:t>
                      </a:r>
                    </a:p>
                  </a:txBody>
                  <a:tcPr>
                    <a:solidFill>
                      <a:srgbClr val="F6857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Walking Promotions</a:t>
                      </a:r>
                    </a:p>
                  </a:txBody>
                  <a:tcPr>
                    <a:solidFill>
                      <a:srgbClr val="F68576"/>
                    </a:solidFill>
                  </a:tcPr>
                </a:tc>
                <a:tc>
                  <a:txBody>
                    <a:bodyPr/>
                    <a:lstStyle/>
                    <a:p>
                      <a:r>
                        <a:rPr lang="en-US" sz="1200" dirty="0"/>
                        <a:t>1995</a:t>
                      </a:r>
                    </a:p>
                  </a:txBody>
                  <a:tcPr>
                    <a:solidFill>
                      <a:srgbClr val="F68576"/>
                    </a:solidFill>
                  </a:tcPr>
                </a:tc>
                <a:tc>
                  <a:txBody>
                    <a:bodyPr/>
                    <a:lstStyle/>
                    <a:p>
                      <a:r>
                        <a:rPr lang="en-US" sz="1200" dirty="0"/>
                        <a:t>Health</a:t>
                      </a:r>
                    </a:p>
                  </a:txBody>
                  <a:tcPr>
                    <a:solidFill>
                      <a:srgbClr val="F68576"/>
                    </a:solidFill>
                  </a:tcPr>
                </a:tc>
                <a:tc>
                  <a:txBody>
                    <a:bodyPr/>
                    <a:lstStyle/>
                    <a:p>
                      <a:r>
                        <a:rPr lang="en-US" sz="1200" dirty="0"/>
                        <a:t>www.racewalk.com</a:t>
                      </a:r>
                    </a:p>
                  </a:txBody>
                  <a:tcPr>
                    <a:solidFill>
                      <a:srgbClr val="F6857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Ryan</a:t>
                      </a:r>
                    </a:p>
                  </a:txBody>
                  <a:tcPr>
                    <a:solidFill>
                      <a:schemeClr val="accent3">
                        <a:lumMod val="40000"/>
                        <a:lumOff val="60000"/>
                      </a:schemeClr>
                    </a:solidFill>
                  </a:tcPr>
                </a:tc>
                <a:tc>
                  <a:txBody>
                    <a:bodyPr/>
                    <a:lstStyle/>
                    <a:p>
                      <a:r>
                        <a:rPr lang="en-US" sz="1200" dirty="0"/>
                        <a:t>Howard</a:t>
                      </a:r>
                    </a:p>
                  </a:txBody>
                  <a:tcPr>
                    <a:solidFill>
                      <a:schemeClr val="accent3">
                        <a:lumMod val="40000"/>
                        <a:lumOff val="60000"/>
                      </a:schemeClr>
                    </a:solidFill>
                  </a:tcPr>
                </a:tc>
                <a:extLst>
                  <a:ext uri="{0D108BD9-81ED-4DB2-BD59-A6C34878D82A}">
                    <a16:rowId xmlns:a16="http://schemas.microsoft.com/office/drawing/2014/main" val="1850170452"/>
                  </a:ext>
                </a:extLst>
              </a:tr>
            </a:tbl>
          </a:graphicData>
        </a:graphic>
      </p:graphicFrame>
      <p:sp>
        <p:nvSpPr>
          <p:cNvPr id="3" name="Text Box 61">
            <a:extLst>
              <a:ext uri="{FF2B5EF4-FFF2-40B4-BE49-F238E27FC236}">
                <a16:creationId xmlns:a16="http://schemas.microsoft.com/office/drawing/2014/main" id="{73D0DF70-1A8E-9B4C-81DB-3B4C96AAB8D6}"/>
              </a:ext>
            </a:extLst>
          </p:cNvPr>
          <p:cNvSpPr txBox="1">
            <a:spLocks noChangeArrowheads="1"/>
          </p:cNvSpPr>
          <p:nvPr/>
        </p:nvSpPr>
        <p:spPr bwMode="auto">
          <a:xfrm>
            <a:off x="6352" y="2806948"/>
            <a:ext cx="12179296" cy="104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1000"/>
              </a:spcBef>
            </a:pPr>
            <a:r>
              <a:rPr lang="en-US" altLang="en-US" dirty="0">
                <a:solidFill>
                  <a:srgbClr val="EAEAEA"/>
                </a:solidFill>
                <a:latin typeface="+mn-lt"/>
              </a:rPr>
              <a:t>Applying the projection of first-name, last name to the previous query gives us the following query:</a:t>
            </a:r>
          </a:p>
          <a:p>
            <a:pPr eaLnBrk="1" hangingPunct="1"/>
            <a:endParaRPr lang="en-US" altLang="en-US" sz="1600" dirty="0">
              <a:solidFill>
                <a:srgbClr val="EAEAEA"/>
              </a:solidFill>
            </a:endParaRPr>
          </a:p>
          <a:p>
            <a:pPr eaLnBrk="1" hangingPunct="1"/>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dirty="0">
                <a:solidFill>
                  <a:srgbClr val="EAEAEA"/>
                </a:solidFill>
                <a:latin typeface="Courier New" panose="02070309020205020404" pitchFamily="49" charset="0"/>
                <a:cs typeface="Courier New" panose="02070309020205020404" pitchFamily="49" charset="0"/>
              </a:rPr>
              <a:t>first-name, last-name(</a:t>
            </a: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dirty="0" err="1">
                <a:solidFill>
                  <a:schemeClr val="tx1"/>
                </a:solidFill>
                <a:latin typeface="Courier New" panose="02070309020205020404" pitchFamily="49" charset="0"/>
                <a:cs typeface="Courier New" panose="02070309020205020404" pitchFamily="49" charset="0"/>
              </a:rPr>
              <a:t>websites.website</a:t>
            </a:r>
            <a:r>
              <a:rPr lang="en-US" altLang="en-US" sz="1200" dirty="0">
                <a:solidFill>
                  <a:schemeClr val="tx1"/>
                </a:solidFill>
                <a:latin typeface="Courier New" panose="02070309020205020404" pitchFamily="49" charset="0"/>
                <a:cs typeface="Courier New" panose="02070309020205020404" pitchFamily="49" charset="0"/>
              </a:rPr>
              <a:t> = </a:t>
            </a:r>
            <a:r>
              <a:rPr lang="en-US" altLang="en-US" sz="1200" dirty="0" err="1">
                <a:solidFill>
                  <a:schemeClr val="tx1"/>
                </a:solidFill>
                <a:latin typeface="Courier New" panose="02070309020205020404" pitchFamily="49" charset="0"/>
                <a:cs typeface="Courier New" panose="02070309020205020404" pitchFamily="49" charset="0"/>
              </a:rPr>
              <a:t>customers.website</a:t>
            </a:r>
            <a:r>
              <a:rPr lang="en-US" altLang="en-US" sz="1200" dirty="0">
                <a:solidFill>
                  <a:schemeClr val="tx1"/>
                </a:solidFill>
                <a:latin typeface="Courier New" panose="02070309020205020404" pitchFamily="49" charset="0"/>
                <a:cs typeface="Courier New" panose="02070309020205020404" pitchFamily="49" charset="0"/>
              </a:rPr>
              <a:t>(</a:t>
            </a: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baseline="-50000" dirty="0">
                <a:solidFill>
                  <a:schemeClr val="tx1"/>
                </a:solidFill>
                <a:latin typeface="Courier New" panose="02070309020205020404" pitchFamily="49" charset="0"/>
                <a:cs typeface="Courier New" panose="02070309020205020404" pitchFamily="49" charset="0"/>
              </a:rPr>
              <a:t>first-year &lt;2000</a:t>
            </a:r>
            <a:r>
              <a:rPr lang="en-US" altLang="en-US" sz="1200" dirty="0">
                <a:solidFill>
                  <a:schemeClr val="tx1"/>
                </a:solidFill>
                <a:latin typeface="Courier New" panose="02070309020205020404" pitchFamily="49" charset="0"/>
                <a:cs typeface="Courier New" panose="02070309020205020404" pitchFamily="49" charset="0"/>
              </a:rPr>
              <a:t> (websites x customers))</a:t>
            </a:r>
            <a:r>
              <a:rPr lang="ar-SA" altLang="en-US" sz="1200" dirty="0">
                <a:solidFill>
                  <a:schemeClr val="tx1"/>
                </a:solidFill>
                <a:latin typeface="Courier New" panose="02070309020205020404" pitchFamily="49" charset="0"/>
                <a:cs typeface="Courier New" panose="02070309020205020404" pitchFamily="49" charset="0"/>
              </a:rPr>
              <a:t>‏</a:t>
            </a:r>
            <a:r>
              <a:rPr lang="en-US" altLang="en-US" sz="1200" dirty="0">
                <a:solidFill>
                  <a:srgbClr val="EAEAEA"/>
                </a:solidFill>
                <a:latin typeface="Courier New" panose="02070309020205020404" pitchFamily="49" charset="0"/>
                <a:cs typeface="Courier New" panose="02070309020205020404" pitchFamily="49" charset="0"/>
              </a:rPr>
              <a:t>)</a:t>
            </a:r>
            <a:r>
              <a:rPr lang="ar-SA" altLang="en-US" sz="1200" dirty="0">
                <a:solidFill>
                  <a:srgbClr val="EAEAEA"/>
                </a:solidFill>
                <a:latin typeface="Courier New" panose="02070309020205020404" pitchFamily="49" charset="0"/>
                <a:cs typeface="Courier New" panose="02070309020205020404" pitchFamily="49" charset="0"/>
              </a:rPr>
              <a:t>‏</a:t>
            </a:r>
            <a:endParaRPr lang="en-US" altLang="en-US" sz="1200" dirty="0">
              <a:solidFill>
                <a:srgbClr val="EAEAEA"/>
              </a:solidFill>
              <a:latin typeface="Courier New" panose="02070309020205020404" pitchFamily="49" charset="0"/>
              <a:cs typeface="Courier New" panose="02070309020205020404" pitchFamily="49" charset="0"/>
            </a:endParaRPr>
          </a:p>
          <a:p>
            <a:pPr eaLnBrk="1" hangingPunct="1"/>
            <a:endParaRPr lang="en-US" altLang="en-US" sz="1600" dirty="0">
              <a:solidFill>
                <a:srgbClr val="EAEAEA"/>
              </a:solidFill>
            </a:endParaRPr>
          </a:p>
        </p:txBody>
      </p:sp>
      <p:graphicFrame>
        <p:nvGraphicFramePr>
          <p:cNvPr id="4" name="Table 3">
            <a:extLst>
              <a:ext uri="{FF2B5EF4-FFF2-40B4-BE49-F238E27FC236}">
                <a16:creationId xmlns:a16="http://schemas.microsoft.com/office/drawing/2014/main" id="{33F1A04B-AD90-A638-A625-94D9A179E8C3}"/>
              </a:ext>
            </a:extLst>
          </p:cNvPr>
          <p:cNvGraphicFramePr>
            <a:graphicFrameLocks noGrp="1"/>
          </p:cNvGraphicFramePr>
          <p:nvPr>
            <p:extLst>
              <p:ext uri="{D42A27DB-BD31-4B8C-83A1-F6EECF244321}">
                <p14:modId xmlns:p14="http://schemas.microsoft.com/office/powerpoint/2010/main" val="46512434"/>
              </p:ext>
            </p:extLst>
          </p:nvPr>
        </p:nvGraphicFramePr>
        <p:xfrm>
          <a:off x="0" y="3855569"/>
          <a:ext cx="2227888" cy="840679"/>
        </p:xfrm>
        <a:graphic>
          <a:graphicData uri="http://schemas.openxmlformats.org/drawingml/2006/table">
            <a:tbl>
              <a:tblPr firstRow="1" bandRow="1">
                <a:tableStyleId>{93296810-A885-4BE3-A3E7-6D5BEEA58F35}</a:tableStyleId>
              </a:tblPr>
              <a:tblGrid>
                <a:gridCol w="900430">
                  <a:extLst>
                    <a:ext uri="{9D8B030D-6E8A-4147-A177-3AD203B41FA5}">
                      <a16:colId xmlns:a16="http://schemas.microsoft.com/office/drawing/2014/main" val="3174458492"/>
                    </a:ext>
                  </a:extLst>
                </a:gridCol>
                <a:gridCol w="1327458">
                  <a:extLst>
                    <a:ext uri="{9D8B030D-6E8A-4147-A177-3AD203B41FA5}">
                      <a16:colId xmlns:a16="http://schemas.microsoft.com/office/drawing/2014/main" val="3711171146"/>
                    </a:ext>
                  </a:extLst>
                </a:gridCol>
              </a:tblGrid>
              <a:tr h="247433">
                <a:tc gridSpan="2">
                  <a:txBody>
                    <a:bodyPr/>
                    <a:lstStyle/>
                    <a:p>
                      <a:pPr algn="ctr"/>
                      <a:r>
                        <a:rPr lang="en-US" sz="1200" dirty="0"/>
                        <a:t>Result Set</a:t>
                      </a:r>
                    </a:p>
                  </a:txBody>
                  <a:tcPr/>
                </a:tc>
                <a:tc hMerge="1">
                  <a:txBody>
                    <a:bodyPr/>
                    <a:lstStyle/>
                    <a:p>
                      <a:endParaRPr lang="en-US" sz="1200" dirty="0"/>
                    </a:p>
                  </a:txBody>
                  <a:tcPr/>
                </a:tc>
                <a:extLst>
                  <a:ext uri="{0D108BD9-81ED-4DB2-BD59-A6C34878D82A}">
                    <a16:rowId xmlns:a16="http://schemas.microsoft.com/office/drawing/2014/main" val="2028551011"/>
                  </a:ext>
                </a:extLst>
              </a:tr>
              <a:tr h="247433">
                <a:tc>
                  <a:txBody>
                    <a:bodyPr/>
                    <a:lstStyle/>
                    <a:p>
                      <a:r>
                        <a:rPr lang="en-US" sz="1200" b="1" dirty="0"/>
                        <a:t>first-name</a:t>
                      </a:r>
                    </a:p>
                  </a:txBody>
                  <a:tcPr/>
                </a:tc>
                <a:tc>
                  <a:txBody>
                    <a:bodyPr/>
                    <a:lstStyle/>
                    <a:p>
                      <a:r>
                        <a:rPr lang="en-US" sz="1200" b="1" dirty="0"/>
                        <a:t>last-name</a:t>
                      </a:r>
                    </a:p>
                  </a:txBody>
                  <a:tcPr/>
                </a:tc>
                <a:extLst>
                  <a:ext uri="{0D108BD9-81ED-4DB2-BD59-A6C34878D82A}">
                    <a16:rowId xmlns:a16="http://schemas.microsoft.com/office/drawing/2014/main" val="1423851555"/>
                  </a:ext>
                </a:extLst>
              </a:tr>
              <a:tr h="2920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Ryan</a:t>
                      </a:r>
                    </a:p>
                  </a:txBody>
                  <a:tcPr/>
                </a:tc>
                <a:tc>
                  <a:txBody>
                    <a:bodyPr/>
                    <a:lstStyle/>
                    <a:p>
                      <a:r>
                        <a:rPr lang="en-US" sz="1200" dirty="0"/>
                        <a:t>Howard</a:t>
                      </a:r>
                    </a:p>
                  </a:txBody>
                  <a:tcPr/>
                </a:tc>
                <a:extLst>
                  <a:ext uri="{0D108BD9-81ED-4DB2-BD59-A6C34878D82A}">
                    <a16:rowId xmlns:a16="http://schemas.microsoft.com/office/drawing/2014/main" val="1850170452"/>
                  </a:ext>
                </a:extLst>
              </a:tr>
            </a:tbl>
          </a:graphicData>
        </a:graphic>
      </p:graphicFrame>
    </p:spTree>
    <p:extLst>
      <p:ext uri="{BB962C8B-B14F-4D97-AF65-F5344CB8AC3E}">
        <p14:creationId xmlns:p14="http://schemas.microsoft.com/office/powerpoint/2010/main" val="1933019963"/>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The Assignment / Rename Operator</a:t>
            </a:r>
          </a:p>
        </p:txBody>
      </p:sp>
      <p:sp>
        <p:nvSpPr>
          <p:cNvPr id="6" name="Text Box 2">
            <a:extLst>
              <a:ext uri="{FF2B5EF4-FFF2-40B4-BE49-F238E27FC236}">
                <a16:creationId xmlns:a16="http://schemas.microsoft.com/office/drawing/2014/main" id="{3E31EF61-9795-B2A9-6487-2F9AED9D44DA}"/>
              </a:ext>
            </a:extLst>
          </p:cNvPr>
          <p:cNvSpPr txBox="1">
            <a:spLocks noChangeArrowheads="1"/>
          </p:cNvSpPr>
          <p:nvPr/>
        </p:nvSpPr>
        <p:spPr bwMode="auto">
          <a:xfrm>
            <a:off x="0" y="685801"/>
            <a:ext cx="12185648" cy="4755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r>
              <a:rPr lang="en-US" altLang="en-US" dirty="0">
                <a:solidFill>
                  <a:srgbClr val="EAEAEA"/>
                </a:solidFill>
                <a:latin typeface="+mn-lt"/>
              </a:rPr>
              <a:t>unary</a:t>
            </a:r>
          </a:p>
          <a:p>
            <a:pPr eaLnBrk="1" hangingPunct="1"/>
            <a:r>
              <a:rPr lang="en-US" altLang="en-US" sz="1200" dirty="0">
                <a:solidFill>
                  <a:srgbClr val="EAEAEA"/>
                </a:solidFill>
                <a:latin typeface="Courier New" panose="02070309020205020404" pitchFamily="49" charset="0"/>
                <a:cs typeface="Courier New" panose="02070309020205020404" pitchFamily="49" charset="0"/>
              </a:rPr>
              <a:t>&lt;-</a:t>
            </a:r>
            <a:r>
              <a:rPr lang="en-US" altLang="en-US" dirty="0">
                <a:solidFill>
                  <a:srgbClr val="EAEAEA"/>
                </a:solidFill>
                <a:latin typeface="+mn-lt"/>
              </a:rPr>
              <a:t> allows an expression to be assigned to a variable</a:t>
            </a:r>
          </a:p>
          <a:p>
            <a:pPr eaLnBrk="1" hangingPunct="1"/>
            <a:r>
              <a:rPr lang="en-US" altLang="en-US" sz="1200" dirty="0" err="1">
                <a:solidFill>
                  <a:srgbClr val="EAEAEA"/>
                </a:solidFill>
                <a:latin typeface="Courier New" panose="02070309020205020404" pitchFamily="49" charset="0"/>
                <a:cs typeface="Courier New" panose="02070309020205020404" pitchFamily="49" charset="0"/>
              </a:rPr>
              <a:t>NewRelation</a:t>
            </a:r>
            <a:r>
              <a:rPr lang="en-US" altLang="en-US" sz="1200" dirty="0">
                <a:solidFill>
                  <a:srgbClr val="EAEAEA"/>
                </a:solidFill>
                <a:latin typeface="Courier New" panose="02070309020205020404" pitchFamily="49" charset="0"/>
                <a:cs typeface="Courier New" panose="02070309020205020404" pitchFamily="49" charset="0"/>
              </a:rPr>
              <a:t> &lt;- </a:t>
            </a:r>
            <a:r>
              <a:rPr lang="en-US" altLang="en-US" sz="1200" dirty="0" err="1">
                <a:solidFill>
                  <a:srgbClr val="EAEAEA"/>
                </a:solidFill>
                <a:latin typeface="Courier New" panose="02070309020205020404" pitchFamily="49" charset="0"/>
                <a:cs typeface="Courier New" panose="02070309020205020404" pitchFamily="49" charset="0"/>
              </a:rPr>
              <a:t>OldRelation</a:t>
            </a:r>
            <a:endParaRPr lang="en-US" altLang="en-US" sz="1200" dirty="0">
              <a:solidFill>
                <a:srgbClr val="EAEAEA"/>
              </a:solidFill>
              <a:latin typeface="Courier New" panose="02070309020205020404" pitchFamily="49" charset="0"/>
              <a:cs typeface="Courier New" panose="02070309020205020404" pitchFamily="49" charset="0"/>
            </a:endParaRPr>
          </a:p>
          <a:p>
            <a:pPr eaLnBrk="1" hangingPunct="1">
              <a:buFont typeface="Symbol" panose="05050102010706020507" pitchFamily="18" charset="2"/>
              <a:buNone/>
            </a:pPr>
            <a:endParaRPr lang="en-US" altLang="en-US" sz="1400" dirty="0">
              <a:solidFill>
                <a:srgbClr val="EAEAEA"/>
              </a:solidFill>
            </a:endParaRPr>
          </a:p>
          <a:p>
            <a:pPr eaLnBrk="1" hangingPunct="1">
              <a:buFont typeface="Symbol" panose="05050102010706020507" pitchFamily="18" charset="2"/>
              <a:buNone/>
            </a:pPr>
            <a:r>
              <a:rPr lang="en-US" altLang="en-US" dirty="0">
                <a:solidFill>
                  <a:srgbClr val="EAEAEA"/>
                </a:solidFill>
                <a:latin typeface="+mn-lt"/>
              </a:rPr>
              <a:t>For example:</a:t>
            </a:r>
          </a:p>
          <a:p>
            <a:pPr eaLnBrk="1" hangingPunct="1"/>
            <a:endParaRPr lang="en-US" altLang="en-US" sz="1400" dirty="0">
              <a:solidFill>
                <a:srgbClr val="EAEAEA"/>
              </a:solidFill>
              <a:latin typeface="+mn-lt"/>
            </a:endParaRPr>
          </a:p>
          <a:p>
            <a:pPr eaLnBrk="1" hangingPunct="1"/>
            <a:r>
              <a:rPr lang="en-US" altLang="en-US" sz="1200" dirty="0">
                <a:solidFill>
                  <a:srgbClr val="EAEAEA"/>
                </a:solidFill>
                <a:latin typeface="Courier New" panose="02070309020205020404" pitchFamily="49" charset="0"/>
                <a:cs typeface="Courier New" panose="02070309020205020404" pitchFamily="49" charset="0"/>
              </a:rPr>
              <a:t>1200loans &lt;- </a:t>
            </a: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dirty="0">
                <a:solidFill>
                  <a:srgbClr val="EAEAEA"/>
                </a:solidFill>
                <a:latin typeface="Courier New" panose="02070309020205020404" pitchFamily="49" charset="0"/>
                <a:cs typeface="Courier New" panose="02070309020205020404" pitchFamily="49" charset="0"/>
              </a:rPr>
              <a:t>amount &gt; 1200(loan)</a:t>
            </a:r>
            <a:r>
              <a:rPr lang="ar-SA" altLang="en-US" sz="1200" dirty="0">
                <a:solidFill>
                  <a:srgbClr val="EAEAEA"/>
                </a:solidFill>
                <a:latin typeface="Courier New" panose="02070309020205020404" pitchFamily="49" charset="0"/>
                <a:cs typeface="Courier New" panose="02070309020205020404" pitchFamily="49" charset="0"/>
              </a:rPr>
              <a:t>‏</a:t>
            </a:r>
            <a:endParaRPr lang="en-US" altLang="en-US" sz="1200" dirty="0">
              <a:solidFill>
                <a:srgbClr val="EAEAEA"/>
              </a:solidFill>
              <a:latin typeface="Courier New" panose="02070309020205020404" pitchFamily="49" charset="0"/>
              <a:cs typeface="Courier New" panose="02070309020205020404" pitchFamily="49" charset="0"/>
            </a:endParaRPr>
          </a:p>
          <a:p>
            <a:pPr eaLnBrk="1" hangingPunct="1"/>
            <a:r>
              <a:rPr lang="en-US" altLang="en-US" sz="1400" dirty="0">
                <a:solidFill>
                  <a:srgbClr val="EAEAEA"/>
                </a:solidFill>
                <a:latin typeface="+mn-lt"/>
              </a:rPr>
              <a:t>	or </a:t>
            </a:r>
          </a:p>
          <a:p>
            <a:pPr eaLnBrk="1" hangingPunct="1"/>
            <a:r>
              <a:rPr lang="en-US" altLang="en-US" sz="1200" dirty="0">
                <a:solidFill>
                  <a:srgbClr val="EAEAEA"/>
                </a:solidFill>
                <a:latin typeface="Courier New" panose="02070309020205020404" pitchFamily="49" charset="0"/>
                <a:cs typeface="Courier New" panose="02070309020205020404" pitchFamily="49" charset="0"/>
              </a:rPr>
              <a:t>result &lt;- </a:t>
            </a: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dirty="0">
                <a:solidFill>
                  <a:srgbClr val="EAEAEA"/>
                </a:solidFill>
                <a:latin typeface="Courier New" panose="02070309020205020404" pitchFamily="49" charset="0"/>
                <a:cs typeface="Courier New" panose="02070309020205020404" pitchFamily="49" charset="0"/>
              </a:rPr>
              <a:t>loan-number(1200loans)</a:t>
            </a:r>
            <a:r>
              <a:rPr lang="ar-SA" altLang="en-US" sz="1200" dirty="0">
                <a:solidFill>
                  <a:srgbClr val="EAEAEA"/>
                </a:solidFill>
                <a:latin typeface="Courier New" panose="02070309020205020404" pitchFamily="49" charset="0"/>
                <a:cs typeface="Courier New" panose="02070309020205020404" pitchFamily="49" charset="0"/>
              </a:rPr>
              <a:t>‏</a:t>
            </a:r>
            <a:endParaRPr lang="en-US" altLang="en-US" sz="1200" dirty="0">
              <a:solidFill>
                <a:srgbClr val="EAEAEA"/>
              </a:solidFill>
              <a:latin typeface="Courier New" panose="02070309020205020404" pitchFamily="49" charset="0"/>
              <a:cs typeface="Courier New" panose="02070309020205020404" pitchFamily="49" charset="0"/>
            </a:endParaRPr>
          </a:p>
          <a:p>
            <a:pPr eaLnBrk="1" hangingPunct="1"/>
            <a:endParaRPr lang="en-US" altLang="en-US" sz="1400" dirty="0">
              <a:solidFill>
                <a:srgbClr val="EAEAEA"/>
              </a:solidFill>
            </a:endParaRPr>
          </a:p>
          <a:p>
            <a:pPr eaLnBrk="1" hangingPunct="1"/>
            <a:r>
              <a:rPr lang="en-US" altLang="en-US" sz="1400" dirty="0">
                <a:solidFill>
                  <a:srgbClr val="EAEAEA"/>
                </a:solidFill>
                <a:latin typeface="+mn-lt"/>
              </a:rPr>
              <a:t>Or </a:t>
            </a:r>
          </a:p>
          <a:p>
            <a:pPr eaLnBrk="1" hangingPunct="1"/>
            <a:endParaRPr lang="en-US" altLang="en-US" sz="1400" dirty="0">
              <a:solidFill>
                <a:srgbClr val="EAEAEA"/>
              </a:solidFill>
              <a:latin typeface="+mn-lt"/>
            </a:endParaRPr>
          </a:p>
          <a:p>
            <a:pPr eaLnBrk="1" hangingPunct="1"/>
            <a:r>
              <a:rPr lang="en-US" altLang="en-US" sz="1400" b="1" dirty="0">
                <a:solidFill>
                  <a:srgbClr val="EAEAEA"/>
                </a:solidFill>
                <a:latin typeface="+mn-lt"/>
              </a:rPr>
              <a:t>The Rename Operation</a:t>
            </a:r>
          </a:p>
          <a:p>
            <a:pPr eaLnBrk="1" hangingPunct="1"/>
            <a:r>
              <a:rPr lang="en-US" altLang="en-US" sz="1400" dirty="0">
                <a:solidFill>
                  <a:srgbClr val="EAEAEA"/>
                </a:solidFill>
                <a:latin typeface="+mn-lt"/>
              </a:rPr>
              <a:t>Unary</a:t>
            </a:r>
          </a:p>
          <a:p>
            <a:pPr eaLnBrk="1" hangingPunct="1"/>
            <a:endParaRPr lang="en-US" altLang="en-US" sz="1400" dirty="0">
              <a:solidFill>
                <a:srgbClr val="EAEAEA"/>
              </a:solidFill>
            </a:endParaRPr>
          </a:p>
          <a:p>
            <a:pPr eaLnBrk="1" hangingPunct="1">
              <a:buFont typeface="Symbol" panose="05050102010706020507" pitchFamily="18" charset="2"/>
              <a:buNone/>
            </a:pPr>
            <a:r>
              <a:rPr lang="el-GR" sz="1200" b="0" i="0" dirty="0">
                <a:solidFill>
                  <a:srgbClr val="FFFFFF"/>
                </a:solidFill>
                <a:effectLst/>
                <a:latin typeface="Courier New" panose="02070309020205020404" pitchFamily="49" charset="0"/>
                <a:cs typeface="Courier New" panose="02070309020205020404" pitchFamily="49" charset="0"/>
              </a:rPr>
              <a:t>ρ</a:t>
            </a:r>
            <a:r>
              <a:rPr lang="el-GR" sz="1200" b="0" i="0" dirty="0">
                <a:solidFill>
                  <a:srgbClr val="FFFFFF"/>
                </a:solidFill>
                <a:effectLst/>
                <a:latin typeface="Google Sans"/>
              </a:rPr>
              <a:t> </a:t>
            </a:r>
            <a:r>
              <a:rPr lang="en-US" altLang="en-US" sz="1200" dirty="0">
                <a:solidFill>
                  <a:srgbClr val="EAEAEA"/>
                </a:solidFill>
                <a:latin typeface="Courier New" panose="02070309020205020404" pitchFamily="49" charset="0"/>
                <a:cs typeface="Courier New" panose="02070309020205020404" pitchFamily="49" charset="0"/>
              </a:rPr>
              <a:t>x(E) </a:t>
            </a:r>
            <a:r>
              <a:rPr lang="en-US" altLang="en-US" dirty="0">
                <a:solidFill>
                  <a:srgbClr val="EAEAEA"/>
                </a:solidFill>
                <a:latin typeface="+mn-lt"/>
              </a:rPr>
              <a:t>renames the expression </a:t>
            </a:r>
            <a:r>
              <a:rPr lang="en-US" altLang="en-US" sz="1200" dirty="0">
                <a:solidFill>
                  <a:srgbClr val="EAEAEA"/>
                </a:solidFill>
                <a:latin typeface="Courier New" panose="02070309020205020404" pitchFamily="49" charset="0"/>
                <a:cs typeface="Courier New" panose="02070309020205020404" pitchFamily="49" charset="0"/>
              </a:rPr>
              <a:t>E</a:t>
            </a:r>
            <a:r>
              <a:rPr lang="en-US" altLang="en-US" dirty="0">
                <a:solidFill>
                  <a:srgbClr val="EAEAEA"/>
                </a:solidFill>
                <a:latin typeface="+mn-lt"/>
              </a:rPr>
              <a:t> to </a:t>
            </a:r>
            <a:r>
              <a:rPr lang="en-US" altLang="en-US" sz="1200" dirty="0">
                <a:solidFill>
                  <a:srgbClr val="EAEAEA"/>
                </a:solidFill>
                <a:latin typeface="Courier New" panose="02070309020205020404" pitchFamily="49" charset="0"/>
                <a:cs typeface="Courier New" panose="02070309020205020404" pitchFamily="49" charset="0"/>
              </a:rPr>
              <a:t>x</a:t>
            </a:r>
            <a:r>
              <a:rPr lang="en-US" altLang="en-US" dirty="0">
                <a:solidFill>
                  <a:srgbClr val="EAEAEA"/>
                </a:solidFill>
                <a:latin typeface="+mn-lt"/>
              </a:rPr>
              <a:t>.</a:t>
            </a:r>
          </a:p>
          <a:p>
            <a:pPr eaLnBrk="1" hangingPunct="1"/>
            <a:endParaRPr lang="en-US" altLang="en-US" sz="1400" dirty="0">
              <a:solidFill>
                <a:srgbClr val="EAEAEA"/>
              </a:solidFill>
            </a:endParaRPr>
          </a:p>
          <a:p>
            <a:pPr eaLnBrk="1" hangingPunct="1">
              <a:buFont typeface="Symbol" panose="05050102010706020507" pitchFamily="18" charset="2"/>
              <a:buNone/>
            </a:pPr>
            <a:r>
              <a:rPr lang="el-GR" sz="1400" b="0" i="0" dirty="0">
                <a:solidFill>
                  <a:srgbClr val="FFFFFF"/>
                </a:solidFill>
                <a:effectLst/>
                <a:latin typeface="Courier New" panose="02070309020205020404" pitchFamily="49" charset="0"/>
                <a:cs typeface="Courier New" panose="02070309020205020404" pitchFamily="49" charset="0"/>
              </a:rPr>
              <a:t>ρ</a:t>
            </a:r>
            <a:r>
              <a:rPr lang="el-GR" sz="1400" b="0" i="0" dirty="0">
                <a:solidFill>
                  <a:srgbClr val="FFFFFF"/>
                </a:solidFill>
                <a:effectLst/>
                <a:latin typeface="Google Sans"/>
              </a:rPr>
              <a:t> </a:t>
            </a:r>
            <a:r>
              <a:rPr lang="en-US" altLang="en-US" dirty="0">
                <a:solidFill>
                  <a:srgbClr val="EAEAEA"/>
                </a:solidFill>
                <a:latin typeface="+mn-lt"/>
                <a:ea typeface="Verdana" panose="020B0604030504040204" pitchFamily="34" charset="0"/>
              </a:rPr>
              <a:t>is </a:t>
            </a:r>
            <a:r>
              <a:rPr lang="en-US" altLang="en-US" dirty="0" err="1">
                <a:solidFill>
                  <a:srgbClr val="EAEAEA"/>
                </a:solidFill>
                <a:latin typeface="+mn-lt"/>
                <a:ea typeface="Verdana" panose="020B0604030504040204" pitchFamily="34" charset="0"/>
              </a:rPr>
              <a:t>roh</a:t>
            </a:r>
            <a:r>
              <a:rPr lang="en-US" altLang="en-US" dirty="0">
                <a:solidFill>
                  <a:srgbClr val="EAEAEA"/>
                </a:solidFill>
                <a:latin typeface="+mn-lt"/>
                <a:ea typeface="Verdana" panose="020B0604030504040204" pitchFamily="34" charset="0"/>
              </a:rPr>
              <a:t>.</a:t>
            </a:r>
          </a:p>
        </p:txBody>
      </p:sp>
      <p:sp>
        <p:nvSpPr>
          <p:cNvPr id="41" name="Rectangle 35">
            <a:extLst>
              <a:ext uri="{FF2B5EF4-FFF2-40B4-BE49-F238E27FC236}">
                <a16:creationId xmlns:a16="http://schemas.microsoft.com/office/drawing/2014/main" id="{AD4E316A-0024-B9B7-4F1F-49CB8CF02ACD}"/>
              </a:ext>
            </a:extLst>
          </p:cNvPr>
          <p:cNvSpPr>
            <a:spLocks noChangeArrowheads="1"/>
          </p:cNvSpPr>
          <p:nvPr/>
        </p:nvSpPr>
        <p:spPr bwMode="auto">
          <a:xfrm>
            <a:off x="-50181" y="1739893"/>
            <a:ext cx="12185648" cy="1112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400"/>
              </a:spcBef>
              <a:buClr>
                <a:srgbClr val="EEC85E"/>
              </a:buClr>
              <a:buSzPct val="70000"/>
            </a:pPr>
            <a:endParaRPr lang="en-US" altLang="en-US" sz="1600" dirty="0">
              <a:solidFill>
                <a:srgbClr val="EAEAEA"/>
              </a:solidFill>
              <a:latin typeface="+mn-lt"/>
            </a:endParaRPr>
          </a:p>
        </p:txBody>
      </p:sp>
    </p:spTree>
    <p:extLst>
      <p:ext uri="{BB962C8B-B14F-4D97-AF65-F5344CB8AC3E}">
        <p14:creationId xmlns:p14="http://schemas.microsoft.com/office/powerpoint/2010/main" val="3997115663"/>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0" end="10"/>
                                            </p:txEl>
                                          </p:spTgt>
                                        </p:tgtEl>
                                        <p:attrNameLst>
                                          <p:attrName>style.visibility</p:attrName>
                                        </p:attrNameLst>
                                      </p:cBhvr>
                                      <p:to>
                                        <p:strVal val="visible"/>
                                      </p:to>
                                    </p:set>
                                    <p:animEffect transition="in" filter="fade">
                                      <p:cBhvr>
                                        <p:cTn id="7" dur="500"/>
                                        <p:tgtEl>
                                          <p:spTgt spid="6">
                                            <p:txEl>
                                              <p:pRg st="10" end="1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2" end="12"/>
                                            </p:txEl>
                                          </p:spTgt>
                                        </p:tgtEl>
                                        <p:attrNameLst>
                                          <p:attrName>style.visibility</p:attrName>
                                        </p:attrNameLst>
                                      </p:cBhvr>
                                      <p:to>
                                        <p:strVal val="visible"/>
                                      </p:to>
                                    </p:set>
                                    <p:animEffect transition="in" filter="fade">
                                      <p:cBhvr>
                                        <p:cTn id="10" dur="500"/>
                                        <p:tgtEl>
                                          <p:spTgt spid="6">
                                            <p:txEl>
                                              <p:pRg st="12" end="1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13" end="13"/>
                                            </p:txEl>
                                          </p:spTgt>
                                        </p:tgtEl>
                                        <p:attrNameLst>
                                          <p:attrName>style.visibility</p:attrName>
                                        </p:attrNameLst>
                                      </p:cBhvr>
                                      <p:to>
                                        <p:strVal val="visible"/>
                                      </p:to>
                                    </p:set>
                                    <p:animEffect transition="in" filter="fade">
                                      <p:cBhvr>
                                        <p:cTn id="13" dur="500"/>
                                        <p:tgtEl>
                                          <p:spTgt spid="6">
                                            <p:txEl>
                                              <p:pRg st="13" end="1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15" end="15"/>
                                            </p:txEl>
                                          </p:spTgt>
                                        </p:tgtEl>
                                        <p:attrNameLst>
                                          <p:attrName>style.visibility</p:attrName>
                                        </p:attrNameLst>
                                      </p:cBhvr>
                                      <p:to>
                                        <p:strVal val="visible"/>
                                      </p:to>
                                    </p:set>
                                    <p:animEffect transition="in" filter="fade">
                                      <p:cBhvr>
                                        <p:cTn id="16" dur="500"/>
                                        <p:tgtEl>
                                          <p:spTgt spid="6">
                                            <p:txEl>
                                              <p:pRg st="15" end="1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17" end="17"/>
                                            </p:txEl>
                                          </p:spTgt>
                                        </p:tgtEl>
                                        <p:attrNameLst>
                                          <p:attrName>style.visibility</p:attrName>
                                        </p:attrNameLst>
                                      </p:cBhvr>
                                      <p:to>
                                        <p:strVal val="visible"/>
                                      </p:to>
                                    </p:set>
                                    <p:animEffect transition="in" filter="fade">
                                      <p:cBhvr>
                                        <p:cTn id="19"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The Assignment / Rename Operator</a:t>
            </a:r>
          </a:p>
        </p:txBody>
      </p:sp>
      <p:sp>
        <p:nvSpPr>
          <p:cNvPr id="6" name="Text Box 2">
            <a:extLst>
              <a:ext uri="{FF2B5EF4-FFF2-40B4-BE49-F238E27FC236}">
                <a16:creationId xmlns:a16="http://schemas.microsoft.com/office/drawing/2014/main" id="{3E31EF61-9795-B2A9-6487-2F9AED9D44DA}"/>
              </a:ext>
            </a:extLst>
          </p:cNvPr>
          <p:cNvSpPr txBox="1">
            <a:spLocks noChangeArrowheads="1"/>
          </p:cNvSpPr>
          <p:nvPr/>
        </p:nvSpPr>
        <p:spPr bwMode="auto">
          <a:xfrm>
            <a:off x="0" y="685800"/>
            <a:ext cx="12185648" cy="515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r>
              <a:rPr lang="en-US" altLang="en-US" dirty="0">
                <a:solidFill>
                  <a:srgbClr val="EAEAEA"/>
                </a:solidFill>
                <a:latin typeface="+mn-lt"/>
              </a:rPr>
              <a:t>Example, without using an aggregation function (not yet shown), find the largest hit count of any website for a single day. If the same max hit count exists more than once, you are only allowed to return a single tuple containing the answer.</a:t>
            </a:r>
          </a:p>
          <a:p>
            <a:pPr eaLnBrk="1" hangingPunct="1"/>
            <a:endParaRPr lang="en-US" altLang="en-US" dirty="0">
              <a:solidFill>
                <a:srgbClr val="EAEAEA"/>
              </a:solidFill>
              <a:latin typeface="+mn-lt"/>
            </a:endParaRPr>
          </a:p>
          <a:p>
            <a:pPr eaLnBrk="1" hangingPunct="1"/>
            <a:r>
              <a:rPr lang="en-US" altLang="en-US" dirty="0">
                <a:solidFill>
                  <a:srgbClr val="EAEAEA"/>
                </a:solidFill>
                <a:latin typeface="+mn-lt"/>
              </a:rPr>
              <a:t>We accomplish this in two steps:</a:t>
            </a:r>
          </a:p>
          <a:p>
            <a:pPr eaLnBrk="1" hangingPunct="1"/>
            <a:endParaRPr lang="en-US" altLang="en-US" dirty="0">
              <a:solidFill>
                <a:srgbClr val="EAEAEA"/>
              </a:solidFill>
              <a:latin typeface="+mn-lt"/>
            </a:endParaRPr>
          </a:p>
          <a:p>
            <a:pPr eaLnBrk="1" hangingPunct="1"/>
            <a:r>
              <a:rPr lang="en-US" altLang="en-US" dirty="0">
                <a:solidFill>
                  <a:srgbClr val="EAEAEA"/>
                </a:solidFill>
                <a:latin typeface="+mn-lt"/>
              </a:rPr>
              <a:t>First, compute a temporary relation consisting of hit counts less than the largest hit count.</a:t>
            </a:r>
          </a:p>
          <a:p>
            <a:pPr eaLnBrk="1" hangingPunct="1"/>
            <a:r>
              <a:rPr lang="en-US" altLang="en-US" dirty="0">
                <a:solidFill>
                  <a:srgbClr val="EAEAEA"/>
                </a:solidFill>
                <a:latin typeface="+mn-lt"/>
              </a:rPr>
              <a:t>Second, take the set difference (minus) between the relation </a:t>
            </a:r>
            <a:r>
              <a:rPr lang="en-US" altLang="en-US" sz="1200" dirty="0">
                <a:solidFill>
                  <a:srgbClr val="EAEAEA"/>
                </a:solidFill>
                <a:latin typeface="Symbol" panose="05050102010706020507" pitchFamily="18" charset="2"/>
              </a:rPr>
              <a:t> </a:t>
            </a:r>
            <a:r>
              <a:rPr lang="en-US" altLang="en-US" sz="1200" dirty="0">
                <a:solidFill>
                  <a:srgbClr val="EAEAEA"/>
                </a:solidFill>
                <a:latin typeface="Courier New" panose="02070309020205020404" pitchFamily="49" charset="0"/>
                <a:cs typeface="Courier New" panose="02070309020205020404" pitchFamily="49" charset="0"/>
              </a:rPr>
              <a:t>hit-count(Hit-counts) </a:t>
            </a:r>
            <a:r>
              <a:rPr lang="en-US" altLang="en-US" dirty="0">
                <a:solidFill>
                  <a:srgbClr val="EAEAEA"/>
                </a:solidFill>
                <a:latin typeface="+mn-lt"/>
              </a:rPr>
              <a:t>and the temporary relation</a:t>
            </a:r>
          </a:p>
          <a:p>
            <a:pPr eaLnBrk="1" hangingPunct="1"/>
            <a:endParaRPr lang="en-US" altLang="en-US" dirty="0">
              <a:solidFill>
                <a:srgbClr val="EAEAEA"/>
              </a:solidFill>
              <a:latin typeface="+mn-lt"/>
            </a:endParaRPr>
          </a:p>
          <a:p>
            <a:pPr eaLnBrk="1" hangingPunct="1"/>
            <a:r>
              <a:rPr lang="en-US" altLang="en-US" dirty="0">
                <a:solidFill>
                  <a:srgbClr val="EAEAEA"/>
                </a:solidFill>
                <a:latin typeface="+mn-lt"/>
              </a:rPr>
              <a:t>To accomplish the first step, compute all the websites hit counts compared to all the websites hit counts, in other words compute the Cartesian product of the relation hit-counts with itself.</a:t>
            </a:r>
          </a:p>
          <a:p>
            <a:pPr eaLnBrk="1" hangingPunct="1"/>
            <a:endParaRPr lang="en-US" altLang="en-US" dirty="0">
              <a:solidFill>
                <a:srgbClr val="EAEAEA"/>
              </a:solidFill>
              <a:latin typeface="+mn-lt"/>
            </a:endParaRPr>
          </a:p>
          <a:p>
            <a:pPr eaLnBrk="1" hangingPunct="1"/>
            <a:r>
              <a:rPr lang="en-US" altLang="en-US" sz="1200" dirty="0">
                <a:solidFill>
                  <a:srgbClr val="EAEAEA"/>
                </a:solidFill>
                <a:latin typeface="Courier New" panose="02070309020205020404" pitchFamily="49" charset="0"/>
                <a:cs typeface="Courier New" panose="02070309020205020404" pitchFamily="49" charset="0"/>
              </a:rPr>
              <a:t>Hit-counts x Hit-counts</a:t>
            </a:r>
          </a:p>
          <a:p>
            <a:pPr eaLnBrk="1" hangingPunct="1"/>
            <a:endParaRPr lang="en-US" altLang="en-US" dirty="0">
              <a:solidFill>
                <a:srgbClr val="EAEAEA"/>
              </a:solidFill>
              <a:latin typeface="+mn-lt"/>
            </a:endParaRPr>
          </a:p>
          <a:p>
            <a:pPr eaLnBrk="1" hangingPunct="1"/>
            <a:r>
              <a:rPr lang="en-US" altLang="en-US" dirty="0">
                <a:solidFill>
                  <a:srgbClr val="EAEAEA"/>
                </a:solidFill>
                <a:latin typeface="+mn-lt"/>
              </a:rPr>
              <a:t>However, we must rename one of the hit-counts relations so that we can identify the balance distinctly</a:t>
            </a:r>
          </a:p>
        </p:txBody>
      </p:sp>
      <p:sp>
        <p:nvSpPr>
          <p:cNvPr id="41" name="Rectangle 35">
            <a:extLst>
              <a:ext uri="{FF2B5EF4-FFF2-40B4-BE49-F238E27FC236}">
                <a16:creationId xmlns:a16="http://schemas.microsoft.com/office/drawing/2014/main" id="{AD4E316A-0024-B9B7-4F1F-49CB8CF02ACD}"/>
              </a:ext>
            </a:extLst>
          </p:cNvPr>
          <p:cNvSpPr>
            <a:spLocks noChangeArrowheads="1"/>
          </p:cNvSpPr>
          <p:nvPr/>
        </p:nvSpPr>
        <p:spPr bwMode="auto">
          <a:xfrm>
            <a:off x="-50181" y="1739893"/>
            <a:ext cx="12185648" cy="1112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400"/>
              </a:spcBef>
              <a:buClr>
                <a:srgbClr val="EEC85E"/>
              </a:buClr>
              <a:buSzPct val="70000"/>
            </a:pPr>
            <a:endParaRPr lang="en-US" altLang="en-US" sz="1600" dirty="0">
              <a:solidFill>
                <a:srgbClr val="EAEAEA"/>
              </a:solidFill>
              <a:latin typeface="+mn-lt"/>
            </a:endParaRPr>
          </a:p>
        </p:txBody>
      </p:sp>
    </p:spTree>
    <p:extLst>
      <p:ext uri="{BB962C8B-B14F-4D97-AF65-F5344CB8AC3E}">
        <p14:creationId xmlns:p14="http://schemas.microsoft.com/office/powerpoint/2010/main" val="181598239"/>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4" end="4"/>
                                            </p:txEl>
                                          </p:spTgt>
                                        </p:tgtEl>
                                        <p:attrNameLst>
                                          <p:attrName>style.visibility</p:attrName>
                                        </p:attrNameLst>
                                      </p:cBhvr>
                                      <p:to>
                                        <p:strVal val="visible"/>
                                      </p:to>
                                    </p:set>
                                    <p:animEffect transition="in" filter="fade">
                                      <p:cBhvr>
                                        <p:cTn id="10" dur="500"/>
                                        <p:tgtEl>
                                          <p:spTgt spid="6">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animEffect transition="in" filter="fade">
                                      <p:cBhvr>
                                        <p:cTn id="13" dur="500"/>
                                        <p:tgtEl>
                                          <p:spTgt spid="6">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7" end="7"/>
                                            </p:txEl>
                                          </p:spTgt>
                                        </p:tgtEl>
                                        <p:attrNameLst>
                                          <p:attrName>style.visibility</p:attrName>
                                        </p:attrNameLst>
                                      </p:cBhvr>
                                      <p:to>
                                        <p:strVal val="visible"/>
                                      </p:to>
                                    </p:set>
                                    <p:animEffect transition="in" filter="fade">
                                      <p:cBhvr>
                                        <p:cTn id="18" dur="500"/>
                                        <p:tgtEl>
                                          <p:spTgt spid="6">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animEffect transition="in" filter="fade">
                                      <p:cBhvr>
                                        <p:cTn id="21" dur="500"/>
                                        <p:tgtEl>
                                          <p:spTgt spid="6">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11" end="11"/>
                                            </p:txEl>
                                          </p:spTgt>
                                        </p:tgtEl>
                                        <p:attrNameLst>
                                          <p:attrName>style.visibility</p:attrName>
                                        </p:attrNameLst>
                                      </p:cBhvr>
                                      <p:to>
                                        <p:strVal val="visible"/>
                                      </p:to>
                                    </p:set>
                                    <p:animEffect transition="in" filter="fade">
                                      <p:cBhvr>
                                        <p:cTn id="24"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The Assignment / Rename Operator</a:t>
            </a:r>
          </a:p>
        </p:txBody>
      </p:sp>
      <p:sp>
        <p:nvSpPr>
          <p:cNvPr id="6" name="Text Box 2">
            <a:extLst>
              <a:ext uri="{FF2B5EF4-FFF2-40B4-BE49-F238E27FC236}">
                <a16:creationId xmlns:a16="http://schemas.microsoft.com/office/drawing/2014/main" id="{3E31EF61-9795-B2A9-6487-2F9AED9D44DA}"/>
              </a:ext>
            </a:extLst>
          </p:cNvPr>
          <p:cNvSpPr txBox="1">
            <a:spLocks noChangeArrowheads="1"/>
          </p:cNvSpPr>
          <p:nvPr/>
        </p:nvSpPr>
        <p:spPr bwMode="auto">
          <a:xfrm>
            <a:off x="0" y="685801"/>
            <a:ext cx="12185648" cy="1287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r>
              <a:rPr lang="en-US" altLang="en-US" dirty="0">
                <a:solidFill>
                  <a:srgbClr val="EAEAEA"/>
                </a:solidFill>
                <a:latin typeface="+mn-lt"/>
              </a:rPr>
              <a:t>Given the projection of only the hit-count field from the relation hit-counts via</a:t>
            </a:r>
          </a:p>
          <a:p>
            <a:pPr eaLnBrk="1" hangingPunct="1"/>
            <a:endParaRPr lang="en-US" altLang="en-US" sz="1400" dirty="0">
              <a:solidFill>
                <a:srgbClr val="EAEAEA"/>
              </a:solidFill>
            </a:endParaRPr>
          </a:p>
          <a:p>
            <a:pPr eaLnBrk="1" hangingPunct="1">
              <a:buFont typeface="Symbol" panose="05050102010706020507" pitchFamily="18" charset="2"/>
              <a:buNone/>
            </a:pP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baseline="-50000" dirty="0">
                <a:solidFill>
                  <a:srgbClr val="EAEAEA"/>
                </a:solidFill>
                <a:latin typeface="Courier New" panose="02070309020205020404" pitchFamily="49" charset="0"/>
                <a:cs typeface="Courier New" panose="02070309020205020404" pitchFamily="49" charset="0"/>
              </a:rPr>
              <a:t>hit-count</a:t>
            </a:r>
            <a:r>
              <a:rPr lang="en-US" altLang="en-US" sz="1200" dirty="0">
                <a:solidFill>
                  <a:srgbClr val="EAEAEA"/>
                </a:solidFill>
                <a:latin typeface="Courier New" panose="02070309020205020404" pitchFamily="49" charset="0"/>
                <a:cs typeface="Courier New" panose="02070309020205020404" pitchFamily="49" charset="0"/>
              </a:rPr>
              <a:t>(Hit-counts)</a:t>
            </a:r>
            <a:r>
              <a:rPr lang="ar-SA" altLang="en-US" sz="1200" dirty="0">
                <a:solidFill>
                  <a:srgbClr val="EAEAEA"/>
                </a:solidFill>
                <a:latin typeface="Courier New" panose="02070309020205020404" pitchFamily="49" charset="0"/>
                <a:cs typeface="Courier New" panose="02070309020205020404" pitchFamily="49" charset="0"/>
              </a:rPr>
              <a:t>‏</a:t>
            </a:r>
            <a:endParaRPr lang="en-US" altLang="en-US" sz="1200" dirty="0">
              <a:solidFill>
                <a:srgbClr val="EAEAEA"/>
              </a:solidFill>
              <a:latin typeface="Courier New" panose="02070309020205020404" pitchFamily="49" charset="0"/>
              <a:cs typeface="Courier New" panose="02070309020205020404" pitchFamily="49" charset="0"/>
            </a:endParaRPr>
          </a:p>
          <a:p>
            <a:pPr eaLnBrk="1" hangingPunct="1"/>
            <a:endParaRPr lang="en-US" altLang="en-US" sz="1400" dirty="0">
              <a:solidFill>
                <a:srgbClr val="EAEAEA"/>
              </a:solidFill>
            </a:endParaRPr>
          </a:p>
          <a:p>
            <a:pPr eaLnBrk="1" hangingPunct="1"/>
            <a:r>
              <a:rPr lang="en-US" altLang="en-US" dirty="0">
                <a:solidFill>
                  <a:srgbClr val="EAEAEA"/>
                </a:solidFill>
                <a:latin typeface="+mn-lt"/>
              </a:rPr>
              <a:t>We have:</a:t>
            </a:r>
          </a:p>
        </p:txBody>
      </p:sp>
      <p:sp>
        <p:nvSpPr>
          <p:cNvPr id="41" name="Rectangle 35">
            <a:extLst>
              <a:ext uri="{FF2B5EF4-FFF2-40B4-BE49-F238E27FC236}">
                <a16:creationId xmlns:a16="http://schemas.microsoft.com/office/drawing/2014/main" id="{AD4E316A-0024-B9B7-4F1F-49CB8CF02ACD}"/>
              </a:ext>
            </a:extLst>
          </p:cNvPr>
          <p:cNvSpPr>
            <a:spLocks noChangeArrowheads="1"/>
          </p:cNvSpPr>
          <p:nvPr/>
        </p:nvSpPr>
        <p:spPr bwMode="auto">
          <a:xfrm>
            <a:off x="-50181" y="1739893"/>
            <a:ext cx="12185648" cy="1112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400"/>
              </a:spcBef>
              <a:buClr>
                <a:srgbClr val="EEC85E"/>
              </a:buClr>
              <a:buSzPct val="70000"/>
            </a:pPr>
            <a:endParaRPr lang="en-US" altLang="en-US" sz="1600" dirty="0">
              <a:solidFill>
                <a:srgbClr val="EAEAEA"/>
              </a:solidFill>
              <a:latin typeface="+mn-lt"/>
            </a:endParaRPr>
          </a:p>
        </p:txBody>
      </p:sp>
      <p:sp>
        <p:nvSpPr>
          <p:cNvPr id="27" name="Text Box 26">
            <a:extLst>
              <a:ext uri="{FF2B5EF4-FFF2-40B4-BE49-F238E27FC236}">
                <a16:creationId xmlns:a16="http://schemas.microsoft.com/office/drawing/2014/main" id="{8F118FC4-33FC-0551-E5CA-4036B0D5F259}"/>
              </a:ext>
            </a:extLst>
          </p:cNvPr>
          <p:cNvSpPr txBox="1">
            <a:spLocks noChangeArrowheads="1"/>
          </p:cNvSpPr>
          <p:nvPr/>
        </p:nvSpPr>
        <p:spPr bwMode="auto">
          <a:xfrm>
            <a:off x="2003502" y="1962646"/>
            <a:ext cx="7887168" cy="1807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1000"/>
              </a:spcBef>
            </a:pPr>
            <a:r>
              <a:rPr lang="en-US" altLang="en-US" dirty="0">
                <a:solidFill>
                  <a:srgbClr val="EAEAEA"/>
                </a:solidFill>
                <a:latin typeface="+mn-lt"/>
              </a:rPr>
              <a:t>If we rename the result of this projection</a:t>
            </a:r>
          </a:p>
          <a:p>
            <a:pPr eaLnBrk="1" hangingPunct="1">
              <a:spcBef>
                <a:spcPts val="1000"/>
              </a:spcBef>
            </a:pPr>
            <a:r>
              <a:rPr lang="el-GR" sz="1200" b="0" i="0" dirty="0">
                <a:solidFill>
                  <a:schemeClr val="tx1"/>
                </a:solidFill>
                <a:effectLst/>
                <a:latin typeface="Google Sans"/>
              </a:rPr>
              <a:t>ρ</a:t>
            </a:r>
            <a:r>
              <a:rPr lang="en-US" altLang="en-US" sz="1200" dirty="0">
                <a:solidFill>
                  <a:srgbClr val="EAEAEA"/>
                </a:solidFill>
                <a:latin typeface="Courier New" panose="02070309020205020404" pitchFamily="49" charset="0"/>
                <a:cs typeface="Courier New" panose="02070309020205020404" pitchFamily="49" charset="0"/>
              </a:rPr>
              <a:t>d(</a:t>
            </a: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baseline="-50000" dirty="0">
                <a:solidFill>
                  <a:srgbClr val="EAEAEA"/>
                </a:solidFill>
                <a:latin typeface="Courier New" panose="02070309020205020404" pitchFamily="49" charset="0"/>
                <a:cs typeface="Courier New" panose="02070309020205020404" pitchFamily="49" charset="0"/>
              </a:rPr>
              <a:t>hit-count</a:t>
            </a:r>
            <a:r>
              <a:rPr lang="en-US" altLang="en-US" sz="1200" dirty="0">
                <a:solidFill>
                  <a:srgbClr val="EAEAEA"/>
                </a:solidFill>
                <a:latin typeface="Courier New" panose="02070309020205020404" pitchFamily="49" charset="0"/>
                <a:cs typeface="Courier New" panose="02070309020205020404" pitchFamily="49" charset="0"/>
              </a:rPr>
              <a:t>(Hit-counts)</a:t>
            </a:r>
            <a:r>
              <a:rPr lang="ar-SA" altLang="en-US" sz="1200" dirty="0">
                <a:solidFill>
                  <a:srgbClr val="EAEAEA"/>
                </a:solidFill>
                <a:latin typeface="Courier New" panose="02070309020205020404" pitchFamily="49" charset="0"/>
                <a:cs typeface="Courier New" panose="02070309020205020404" pitchFamily="49" charset="0"/>
              </a:rPr>
              <a:t>‏</a:t>
            </a:r>
            <a:r>
              <a:rPr lang="en-US" altLang="en-US" sz="1200" dirty="0">
                <a:solidFill>
                  <a:srgbClr val="EAEAEA"/>
                </a:solidFill>
                <a:latin typeface="Courier New" panose="02070309020205020404" pitchFamily="49" charset="0"/>
                <a:cs typeface="Courier New" panose="02070309020205020404" pitchFamily="49" charset="0"/>
              </a:rPr>
              <a:t>)</a:t>
            </a:r>
            <a:r>
              <a:rPr lang="ar-SA" altLang="en-US" sz="1200" dirty="0">
                <a:solidFill>
                  <a:srgbClr val="EAEAEA"/>
                </a:solidFill>
                <a:latin typeface="Courier New" panose="02070309020205020404" pitchFamily="49" charset="0"/>
                <a:cs typeface="Courier New" panose="02070309020205020404" pitchFamily="49" charset="0"/>
              </a:rPr>
              <a:t>‏</a:t>
            </a:r>
            <a:endParaRPr lang="en-US" altLang="en-US" sz="1200" dirty="0">
              <a:solidFill>
                <a:srgbClr val="EAEAEA"/>
              </a:solidFill>
              <a:latin typeface="Courier New" panose="02070309020205020404" pitchFamily="49" charset="0"/>
              <a:cs typeface="Courier New" panose="02070309020205020404" pitchFamily="49" charset="0"/>
            </a:endParaRPr>
          </a:p>
          <a:p>
            <a:pPr eaLnBrk="1" hangingPunct="1">
              <a:spcBef>
                <a:spcPts val="1000"/>
              </a:spcBef>
            </a:pPr>
            <a:endParaRPr lang="en-US" altLang="en-US" dirty="0">
              <a:solidFill>
                <a:srgbClr val="EAEAEA"/>
              </a:solidFill>
            </a:endParaRPr>
          </a:p>
          <a:p>
            <a:pPr eaLnBrk="1" hangingPunct="1">
              <a:spcBef>
                <a:spcPts val="1000"/>
              </a:spcBef>
            </a:pPr>
            <a:r>
              <a:rPr lang="en-US" altLang="en-US" dirty="0">
                <a:solidFill>
                  <a:srgbClr val="EAEAEA"/>
                </a:solidFill>
                <a:latin typeface="+mn-lt"/>
              </a:rPr>
              <a:t>And create a cross product of the two relations as </a:t>
            </a:r>
          </a:p>
          <a:p>
            <a:pPr eaLnBrk="1" hangingPunct="1">
              <a:spcBef>
                <a:spcPts val="1000"/>
              </a:spcBef>
            </a:pP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baseline="-50000" dirty="0">
                <a:solidFill>
                  <a:srgbClr val="EAEAEA"/>
                </a:solidFill>
                <a:latin typeface="Courier New" panose="02070309020205020404" pitchFamily="49" charset="0"/>
                <a:cs typeface="Courier New" panose="02070309020205020404" pitchFamily="49" charset="0"/>
              </a:rPr>
              <a:t>hit-count</a:t>
            </a:r>
            <a:r>
              <a:rPr lang="en-US" altLang="en-US" sz="1200" dirty="0">
                <a:solidFill>
                  <a:srgbClr val="EAEAEA"/>
                </a:solidFill>
                <a:latin typeface="Courier New" panose="02070309020205020404" pitchFamily="49" charset="0"/>
                <a:cs typeface="Courier New" panose="02070309020205020404" pitchFamily="49" charset="0"/>
              </a:rPr>
              <a:t>(Hit-counts)</a:t>
            </a:r>
            <a:r>
              <a:rPr lang="ar-SA" altLang="en-US" sz="1200" dirty="0">
                <a:solidFill>
                  <a:srgbClr val="EAEAEA"/>
                </a:solidFill>
                <a:latin typeface="Courier New" panose="02070309020205020404" pitchFamily="49" charset="0"/>
                <a:cs typeface="Courier New" panose="02070309020205020404" pitchFamily="49" charset="0"/>
              </a:rPr>
              <a:t>‏</a:t>
            </a:r>
            <a:r>
              <a:rPr lang="en-US" altLang="en-US" sz="1200" dirty="0">
                <a:solidFill>
                  <a:srgbClr val="EAEAEA"/>
                </a:solidFill>
                <a:latin typeface="Courier New" panose="02070309020205020404" pitchFamily="49" charset="0"/>
                <a:cs typeface="Courier New" panose="02070309020205020404" pitchFamily="49" charset="0"/>
              </a:rPr>
              <a:t>x </a:t>
            </a:r>
            <a:r>
              <a:rPr lang="el-GR" sz="1200" b="0" i="0" dirty="0">
                <a:solidFill>
                  <a:schemeClr val="tx1"/>
                </a:solidFill>
                <a:effectLst/>
                <a:latin typeface="Courier New" panose="02070309020205020404" pitchFamily="49" charset="0"/>
                <a:cs typeface="Courier New" panose="02070309020205020404" pitchFamily="49" charset="0"/>
              </a:rPr>
              <a:t>ρ</a:t>
            </a:r>
            <a:r>
              <a:rPr lang="en-US" altLang="en-US" sz="1200" dirty="0">
                <a:solidFill>
                  <a:srgbClr val="EAEAEA"/>
                </a:solidFill>
                <a:latin typeface="Courier New" panose="02070309020205020404" pitchFamily="49" charset="0"/>
                <a:cs typeface="Courier New" panose="02070309020205020404" pitchFamily="49" charset="0"/>
              </a:rPr>
              <a:t>d(</a:t>
            </a: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baseline="-50000" dirty="0">
                <a:solidFill>
                  <a:srgbClr val="EAEAEA"/>
                </a:solidFill>
                <a:latin typeface="Courier New" panose="02070309020205020404" pitchFamily="49" charset="0"/>
                <a:cs typeface="Courier New" panose="02070309020205020404" pitchFamily="49" charset="0"/>
              </a:rPr>
              <a:t>hit-count</a:t>
            </a:r>
            <a:r>
              <a:rPr lang="en-US" altLang="en-US" sz="1200" dirty="0">
                <a:solidFill>
                  <a:srgbClr val="EAEAEA"/>
                </a:solidFill>
                <a:latin typeface="Courier New" panose="02070309020205020404" pitchFamily="49" charset="0"/>
                <a:cs typeface="Courier New" panose="02070309020205020404" pitchFamily="49" charset="0"/>
              </a:rPr>
              <a:t>(Hit-counts)</a:t>
            </a:r>
            <a:r>
              <a:rPr lang="ar-SA" altLang="en-US" sz="1200" dirty="0">
                <a:solidFill>
                  <a:srgbClr val="EAEAEA"/>
                </a:solidFill>
                <a:latin typeface="Courier New" panose="02070309020205020404" pitchFamily="49" charset="0"/>
                <a:cs typeface="Courier New" panose="02070309020205020404" pitchFamily="49" charset="0"/>
              </a:rPr>
              <a:t>‏</a:t>
            </a:r>
            <a:r>
              <a:rPr lang="en-US" altLang="en-US" sz="1200" dirty="0">
                <a:solidFill>
                  <a:srgbClr val="EAEAEA"/>
                </a:solidFill>
                <a:latin typeface="Courier New" panose="02070309020205020404" pitchFamily="49" charset="0"/>
                <a:cs typeface="Courier New" panose="02070309020205020404" pitchFamily="49" charset="0"/>
              </a:rPr>
              <a:t>)</a:t>
            </a:r>
            <a:r>
              <a:rPr lang="ar-SA" altLang="en-US" sz="1200" dirty="0">
                <a:solidFill>
                  <a:srgbClr val="EAEAEA"/>
                </a:solidFill>
                <a:latin typeface="Courier New" panose="02070309020205020404" pitchFamily="49" charset="0"/>
                <a:cs typeface="Courier New" panose="02070309020205020404" pitchFamily="49" charset="0"/>
              </a:rPr>
              <a:t>‏</a:t>
            </a:r>
            <a:endParaRPr lang="en-US" altLang="en-US" sz="1200" dirty="0">
              <a:solidFill>
                <a:srgbClr val="EAEAEA"/>
              </a:solidFill>
              <a:latin typeface="Courier New" panose="02070309020205020404" pitchFamily="49" charset="0"/>
              <a:cs typeface="Courier New" panose="02070309020205020404" pitchFamily="49" charset="0"/>
            </a:endParaRPr>
          </a:p>
        </p:txBody>
      </p:sp>
      <p:graphicFrame>
        <p:nvGraphicFramePr>
          <p:cNvPr id="28" name="Table 27">
            <a:extLst>
              <a:ext uri="{FF2B5EF4-FFF2-40B4-BE49-F238E27FC236}">
                <a16:creationId xmlns:a16="http://schemas.microsoft.com/office/drawing/2014/main" id="{7C976ACA-E144-B20D-6299-7FEF982C6607}"/>
              </a:ext>
            </a:extLst>
          </p:cNvPr>
          <p:cNvGraphicFramePr>
            <a:graphicFrameLocks noGrp="1"/>
          </p:cNvGraphicFramePr>
          <p:nvPr>
            <p:extLst>
              <p:ext uri="{D42A27DB-BD31-4B8C-83A1-F6EECF244321}">
                <p14:modId xmlns:p14="http://schemas.microsoft.com/office/powerpoint/2010/main" val="716309515"/>
              </p:ext>
            </p:extLst>
          </p:nvPr>
        </p:nvGraphicFramePr>
        <p:xfrm>
          <a:off x="6352" y="1973766"/>
          <a:ext cx="1222693" cy="3708400"/>
        </p:xfrm>
        <a:graphic>
          <a:graphicData uri="http://schemas.openxmlformats.org/drawingml/2006/table">
            <a:tbl>
              <a:tblPr firstRow="1" bandRow="1">
                <a:tableStyleId>{93296810-A885-4BE3-A3E7-6D5BEEA58F35}</a:tableStyleId>
              </a:tblPr>
              <a:tblGrid>
                <a:gridCol w="1222693">
                  <a:extLst>
                    <a:ext uri="{9D8B030D-6E8A-4147-A177-3AD203B41FA5}">
                      <a16:colId xmlns:a16="http://schemas.microsoft.com/office/drawing/2014/main" val="3711171146"/>
                    </a:ext>
                  </a:extLst>
                </a:gridCol>
              </a:tblGrid>
              <a:tr h="370840">
                <a:tc>
                  <a:txBody>
                    <a:bodyPr/>
                    <a:lstStyle/>
                    <a:p>
                      <a:pPr algn="ctr"/>
                      <a:r>
                        <a:rPr lang="en-US" dirty="0"/>
                        <a:t>Result Set</a:t>
                      </a:r>
                    </a:p>
                  </a:txBody>
                  <a:tcPr/>
                </a:tc>
                <a:extLst>
                  <a:ext uri="{0D108BD9-81ED-4DB2-BD59-A6C34878D82A}">
                    <a16:rowId xmlns:a16="http://schemas.microsoft.com/office/drawing/2014/main" val="2524674566"/>
                  </a:ext>
                </a:extLst>
              </a:tr>
              <a:tr h="370840">
                <a:tc>
                  <a:txBody>
                    <a:bodyPr/>
                    <a:lstStyle/>
                    <a:p>
                      <a:r>
                        <a:rPr lang="en-US" b="1" dirty="0"/>
                        <a:t>hit-count</a:t>
                      </a:r>
                    </a:p>
                  </a:txBody>
                  <a:tcPr/>
                </a:tc>
                <a:extLst>
                  <a:ext uri="{0D108BD9-81ED-4DB2-BD59-A6C34878D82A}">
                    <a16:rowId xmlns:a16="http://schemas.microsoft.com/office/drawing/2014/main" val="1423851555"/>
                  </a:ext>
                </a:extLst>
              </a:tr>
              <a:tr h="370840">
                <a:tc>
                  <a:txBody>
                    <a:bodyPr/>
                    <a:lstStyle/>
                    <a:p>
                      <a:r>
                        <a:rPr lang="en-US" dirty="0"/>
                        <a:t>5</a:t>
                      </a:r>
                    </a:p>
                  </a:txBody>
                  <a:tcPr/>
                </a:tc>
                <a:extLst>
                  <a:ext uri="{0D108BD9-81ED-4DB2-BD59-A6C34878D82A}">
                    <a16:rowId xmlns:a16="http://schemas.microsoft.com/office/drawing/2014/main" val="3713922756"/>
                  </a:ext>
                </a:extLst>
              </a:tr>
              <a:tr h="370840">
                <a:tc>
                  <a:txBody>
                    <a:bodyPr/>
                    <a:lstStyle/>
                    <a:p>
                      <a:r>
                        <a:rPr lang="en-US" dirty="0"/>
                        <a:t>2019</a:t>
                      </a:r>
                    </a:p>
                  </a:txBody>
                  <a:tcPr/>
                </a:tc>
                <a:extLst>
                  <a:ext uri="{0D108BD9-81ED-4DB2-BD59-A6C34878D82A}">
                    <a16:rowId xmlns:a16="http://schemas.microsoft.com/office/drawing/2014/main" val="594578732"/>
                  </a:ext>
                </a:extLst>
              </a:tr>
              <a:tr h="370840">
                <a:tc>
                  <a:txBody>
                    <a:bodyPr/>
                    <a:lstStyle/>
                    <a:p>
                      <a:r>
                        <a:rPr lang="en-US" dirty="0"/>
                        <a:t>1050</a:t>
                      </a:r>
                    </a:p>
                  </a:txBody>
                  <a:tcPr/>
                </a:tc>
                <a:extLst>
                  <a:ext uri="{0D108BD9-81ED-4DB2-BD59-A6C34878D82A}">
                    <a16:rowId xmlns:a16="http://schemas.microsoft.com/office/drawing/2014/main" val="3336783192"/>
                  </a:ext>
                </a:extLst>
              </a:tr>
              <a:tr h="370840">
                <a:tc>
                  <a:txBody>
                    <a:bodyPr/>
                    <a:lstStyle/>
                    <a:p>
                      <a:r>
                        <a:rPr lang="en-US" dirty="0"/>
                        <a:t>32</a:t>
                      </a:r>
                    </a:p>
                  </a:txBody>
                  <a:tcPr/>
                </a:tc>
                <a:extLst>
                  <a:ext uri="{0D108BD9-81ED-4DB2-BD59-A6C34878D82A}">
                    <a16:rowId xmlns:a16="http://schemas.microsoft.com/office/drawing/2014/main" val="1760932954"/>
                  </a:ext>
                </a:extLst>
              </a:tr>
              <a:tr h="370840">
                <a:tc>
                  <a:txBody>
                    <a:bodyPr/>
                    <a:lstStyle/>
                    <a:p>
                      <a:r>
                        <a:rPr lang="en-US" dirty="0"/>
                        <a:t>159</a:t>
                      </a:r>
                    </a:p>
                  </a:txBody>
                  <a:tcPr/>
                </a:tc>
                <a:extLst>
                  <a:ext uri="{0D108BD9-81ED-4DB2-BD59-A6C34878D82A}">
                    <a16:rowId xmlns:a16="http://schemas.microsoft.com/office/drawing/2014/main" val="4188679213"/>
                  </a:ext>
                </a:extLst>
              </a:tr>
              <a:tr h="370840">
                <a:tc>
                  <a:txBody>
                    <a:bodyPr/>
                    <a:lstStyle/>
                    <a:p>
                      <a:r>
                        <a:rPr lang="en-US" dirty="0"/>
                        <a:t>6</a:t>
                      </a:r>
                    </a:p>
                  </a:txBody>
                  <a:tcPr/>
                </a:tc>
                <a:extLst>
                  <a:ext uri="{0D108BD9-81ED-4DB2-BD59-A6C34878D82A}">
                    <a16:rowId xmlns:a16="http://schemas.microsoft.com/office/drawing/2014/main" val="996117536"/>
                  </a:ext>
                </a:extLst>
              </a:tr>
              <a:tr h="370840">
                <a:tc>
                  <a:txBody>
                    <a:bodyPr/>
                    <a:lstStyle/>
                    <a:p>
                      <a:r>
                        <a:rPr lang="en-US" dirty="0"/>
                        <a:t>376</a:t>
                      </a:r>
                    </a:p>
                  </a:txBody>
                  <a:tcPr/>
                </a:tc>
                <a:extLst>
                  <a:ext uri="{0D108BD9-81ED-4DB2-BD59-A6C34878D82A}">
                    <a16:rowId xmlns:a16="http://schemas.microsoft.com/office/drawing/2014/main" val="209099393"/>
                  </a:ext>
                </a:extLst>
              </a:tr>
              <a:tr h="370840">
                <a:tc>
                  <a:txBody>
                    <a:bodyPr/>
                    <a:lstStyle/>
                    <a:p>
                      <a:r>
                        <a:rPr lang="en-US" dirty="0"/>
                        <a:t>2099</a:t>
                      </a:r>
                    </a:p>
                  </a:txBody>
                  <a:tcPr/>
                </a:tc>
                <a:extLst>
                  <a:ext uri="{0D108BD9-81ED-4DB2-BD59-A6C34878D82A}">
                    <a16:rowId xmlns:a16="http://schemas.microsoft.com/office/drawing/2014/main" val="295740250"/>
                  </a:ext>
                </a:extLst>
              </a:tr>
            </a:tbl>
          </a:graphicData>
        </a:graphic>
      </p:graphicFrame>
    </p:spTree>
    <p:extLst>
      <p:ext uri="{BB962C8B-B14F-4D97-AF65-F5344CB8AC3E}">
        <p14:creationId xmlns:p14="http://schemas.microsoft.com/office/powerpoint/2010/main" val="2155883853"/>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500"/>
                                        <p:tgtEl>
                                          <p:spTgt spid="2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
                                            <p:txEl>
                                              <p:pRg st="1" end="1"/>
                                            </p:txEl>
                                          </p:spTgt>
                                        </p:tgtEl>
                                        <p:attrNameLst>
                                          <p:attrName>style.visibility</p:attrName>
                                        </p:attrNameLst>
                                      </p:cBhvr>
                                      <p:to>
                                        <p:strVal val="visible"/>
                                      </p:to>
                                    </p:set>
                                    <p:animEffect transition="in" filter="fade">
                                      <p:cBhvr>
                                        <p:cTn id="10" dur="500"/>
                                        <p:tgtEl>
                                          <p:spTgt spid="2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7">
                                            <p:txEl>
                                              <p:pRg st="3" end="3"/>
                                            </p:txEl>
                                          </p:spTgt>
                                        </p:tgtEl>
                                        <p:attrNameLst>
                                          <p:attrName>style.visibility</p:attrName>
                                        </p:attrNameLst>
                                      </p:cBhvr>
                                      <p:to>
                                        <p:strVal val="visible"/>
                                      </p:to>
                                    </p:set>
                                    <p:animEffect transition="in" filter="fade">
                                      <p:cBhvr>
                                        <p:cTn id="15" dur="500"/>
                                        <p:tgtEl>
                                          <p:spTgt spid="27">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7">
                                            <p:txEl>
                                              <p:pRg st="4" end="4"/>
                                            </p:txEl>
                                          </p:spTgt>
                                        </p:tgtEl>
                                        <p:attrNameLst>
                                          <p:attrName>style.visibility</p:attrName>
                                        </p:attrNameLst>
                                      </p:cBhvr>
                                      <p:to>
                                        <p:strVal val="visible"/>
                                      </p:to>
                                    </p:set>
                                    <p:animEffect transition="in" filter="fade">
                                      <p:cBhvr>
                                        <p:cTn id="18" dur="500"/>
                                        <p:tgtEl>
                                          <p:spTgt spid="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The Assignment / Rename Operator</a:t>
            </a:r>
          </a:p>
        </p:txBody>
      </p:sp>
      <p:sp>
        <p:nvSpPr>
          <p:cNvPr id="6" name="Text Box 2">
            <a:extLst>
              <a:ext uri="{FF2B5EF4-FFF2-40B4-BE49-F238E27FC236}">
                <a16:creationId xmlns:a16="http://schemas.microsoft.com/office/drawing/2014/main" id="{3E31EF61-9795-B2A9-6487-2F9AED9D44DA}"/>
              </a:ext>
            </a:extLst>
          </p:cNvPr>
          <p:cNvSpPr txBox="1">
            <a:spLocks noChangeArrowheads="1"/>
          </p:cNvSpPr>
          <p:nvPr/>
        </p:nvSpPr>
        <p:spPr bwMode="auto">
          <a:xfrm>
            <a:off x="0" y="685801"/>
            <a:ext cx="12185648" cy="34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1000"/>
              </a:spcBef>
            </a:pP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dirty="0">
                <a:solidFill>
                  <a:schemeClr val="tx1"/>
                </a:solidFill>
                <a:latin typeface="Courier New" panose="02070309020205020404" pitchFamily="49" charset="0"/>
                <a:cs typeface="Courier New" panose="02070309020205020404" pitchFamily="49" charset="0"/>
              </a:rPr>
              <a:t>hit-count(Hit-counts)  x </a:t>
            </a:r>
            <a:r>
              <a:rPr lang="el-GR" sz="1200" b="0" i="0" dirty="0">
                <a:solidFill>
                  <a:schemeClr val="tx1"/>
                </a:solidFill>
                <a:effectLst/>
                <a:latin typeface="Courier New" panose="02070309020205020404" pitchFamily="49" charset="0"/>
                <a:cs typeface="Courier New" panose="02070309020205020404" pitchFamily="49" charset="0"/>
              </a:rPr>
              <a:t>ρ</a:t>
            </a:r>
            <a:r>
              <a:rPr lang="en-US" altLang="en-US" sz="1200" dirty="0">
                <a:solidFill>
                  <a:schemeClr val="tx1"/>
                </a:solidFill>
                <a:latin typeface="Courier New" panose="02070309020205020404" pitchFamily="49" charset="0"/>
                <a:cs typeface="Courier New" panose="02070309020205020404" pitchFamily="49" charset="0"/>
              </a:rPr>
              <a:t>d(</a:t>
            </a: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baseline="-50000" dirty="0">
                <a:solidFill>
                  <a:schemeClr val="tx1"/>
                </a:solidFill>
                <a:latin typeface="Courier New" panose="02070309020205020404" pitchFamily="49" charset="0"/>
                <a:cs typeface="Courier New" panose="02070309020205020404" pitchFamily="49" charset="0"/>
              </a:rPr>
              <a:t>hit-count</a:t>
            </a:r>
            <a:r>
              <a:rPr lang="en-US" altLang="en-US" sz="1200" dirty="0">
                <a:solidFill>
                  <a:schemeClr val="tx1"/>
                </a:solidFill>
                <a:latin typeface="Courier New" panose="02070309020205020404" pitchFamily="49" charset="0"/>
                <a:cs typeface="Courier New" panose="02070309020205020404" pitchFamily="49" charset="0"/>
              </a:rPr>
              <a:t>(Hit-counts)</a:t>
            </a:r>
            <a:r>
              <a:rPr lang="ar-SA" altLang="en-US" sz="1200" dirty="0">
                <a:solidFill>
                  <a:schemeClr val="tx1"/>
                </a:solidFill>
                <a:latin typeface="Courier New" panose="02070309020205020404" pitchFamily="49" charset="0"/>
                <a:cs typeface="Courier New" panose="02070309020205020404" pitchFamily="49" charset="0"/>
              </a:rPr>
              <a:t>‏</a:t>
            </a:r>
            <a:r>
              <a:rPr lang="en-US" altLang="en-US" sz="1200" dirty="0">
                <a:solidFill>
                  <a:schemeClr val="tx1"/>
                </a:solidFill>
                <a:latin typeface="Courier New" panose="02070309020205020404" pitchFamily="49" charset="0"/>
                <a:cs typeface="Courier New" panose="02070309020205020404" pitchFamily="49" charset="0"/>
              </a:rPr>
              <a:t>)</a:t>
            </a:r>
            <a:r>
              <a:rPr lang="ar-SA" altLang="en-US" sz="1400" dirty="0">
                <a:solidFill>
                  <a:srgbClr val="EAEAEA"/>
                </a:solidFill>
                <a:latin typeface="Courier New" panose="02070309020205020404" pitchFamily="49" charset="0"/>
                <a:cs typeface="Courier New" panose="02070309020205020404" pitchFamily="49" charset="0"/>
              </a:rPr>
              <a:t>‏</a:t>
            </a:r>
            <a:endParaRPr lang="en-US" altLang="en-US" sz="1400" dirty="0">
              <a:solidFill>
                <a:srgbClr val="EAEAEA"/>
              </a:solidFill>
              <a:latin typeface="Courier New" panose="02070309020205020404" pitchFamily="49" charset="0"/>
              <a:cs typeface="Courier New" panose="02070309020205020404" pitchFamily="49" charset="0"/>
            </a:endParaRPr>
          </a:p>
        </p:txBody>
      </p:sp>
      <p:sp>
        <p:nvSpPr>
          <p:cNvPr id="41" name="Rectangle 35">
            <a:extLst>
              <a:ext uri="{FF2B5EF4-FFF2-40B4-BE49-F238E27FC236}">
                <a16:creationId xmlns:a16="http://schemas.microsoft.com/office/drawing/2014/main" id="{AD4E316A-0024-B9B7-4F1F-49CB8CF02ACD}"/>
              </a:ext>
            </a:extLst>
          </p:cNvPr>
          <p:cNvSpPr>
            <a:spLocks noChangeArrowheads="1"/>
          </p:cNvSpPr>
          <p:nvPr/>
        </p:nvSpPr>
        <p:spPr bwMode="auto">
          <a:xfrm>
            <a:off x="-50181" y="1739893"/>
            <a:ext cx="12185648" cy="1112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400"/>
              </a:spcBef>
              <a:buClr>
                <a:srgbClr val="EEC85E"/>
              </a:buClr>
              <a:buSzPct val="70000"/>
            </a:pPr>
            <a:endParaRPr lang="en-US" altLang="en-US" sz="1600" dirty="0">
              <a:solidFill>
                <a:srgbClr val="EAEAEA"/>
              </a:solidFill>
              <a:latin typeface="+mn-lt"/>
            </a:endParaRPr>
          </a:p>
        </p:txBody>
      </p:sp>
      <p:graphicFrame>
        <p:nvGraphicFramePr>
          <p:cNvPr id="28" name="Table 27">
            <a:extLst>
              <a:ext uri="{FF2B5EF4-FFF2-40B4-BE49-F238E27FC236}">
                <a16:creationId xmlns:a16="http://schemas.microsoft.com/office/drawing/2014/main" id="{7C976ACA-E144-B20D-6299-7FEF982C6607}"/>
              </a:ext>
            </a:extLst>
          </p:cNvPr>
          <p:cNvGraphicFramePr>
            <a:graphicFrameLocks noGrp="1"/>
          </p:cNvGraphicFramePr>
          <p:nvPr>
            <p:extLst>
              <p:ext uri="{D42A27DB-BD31-4B8C-83A1-F6EECF244321}">
                <p14:modId xmlns:p14="http://schemas.microsoft.com/office/powerpoint/2010/main" val="1196022418"/>
              </p:ext>
            </p:extLst>
          </p:nvPr>
        </p:nvGraphicFramePr>
        <p:xfrm>
          <a:off x="6350" y="1025912"/>
          <a:ext cx="2168138" cy="4937760"/>
        </p:xfrm>
        <a:graphic>
          <a:graphicData uri="http://schemas.openxmlformats.org/drawingml/2006/table">
            <a:tbl>
              <a:tblPr firstRow="1" bandRow="1">
                <a:tableStyleId>{93296810-A885-4BE3-A3E7-6D5BEEA58F35}</a:tableStyleId>
              </a:tblPr>
              <a:tblGrid>
                <a:gridCol w="1084069">
                  <a:extLst>
                    <a:ext uri="{9D8B030D-6E8A-4147-A177-3AD203B41FA5}">
                      <a16:colId xmlns:a16="http://schemas.microsoft.com/office/drawing/2014/main" val="3711171146"/>
                    </a:ext>
                  </a:extLst>
                </a:gridCol>
                <a:gridCol w="1084069">
                  <a:extLst>
                    <a:ext uri="{9D8B030D-6E8A-4147-A177-3AD203B41FA5}">
                      <a16:colId xmlns:a16="http://schemas.microsoft.com/office/drawing/2014/main" val="4188724081"/>
                    </a:ext>
                  </a:extLst>
                </a:gridCol>
              </a:tblGrid>
              <a:tr h="202944">
                <a:tc gridSpan="2">
                  <a:txBody>
                    <a:bodyPr/>
                    <a:lstStyle/>
                    <a:p>
                      <a:pPr algn="ctr"/>
                      <a:r>
                        <a:rPr lang="en-US" sz="1200" dirty="0"/>
                        <a:t>Interim Result Set</a:t>
                      </a: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b="1" dirty="0">
                        <a:solidFill>
                          <a:schemeClr val="tx1"/>
                        </a:solidFill>
                      </a:endParaRPr>
                    </a:p>
                  </a:txBody>
                  <a:tcPr/>
                </a:tc>
                <a:extLst>
                  <a:ext uri="{0D108BD9-81ED-4DB2-BD59-A6C34878D82A}">
                    <a16:rowId xmlns:a16="http://schemas.microsoft.com/office/drawing/2014/main" val="1105345409"/>
                  </a:ext>
                </a:extLst>
              </a:tr>
              <a:tr h="202944">
                <a:tc>
                  <a:txBody>
                    <a:bodyPr/>
                    <a:lstStyle/>
                    <a:p>
                      <a:r>
                        <a:rPr lang="en-US" sz="1200" b="1" dirty="0">
                          <a:solidFill>
                            <a:schemeClr val="bg1"/>
                          </a:solidFill>
                        </a:rPr>
                        <a:t>hit-count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b="1" dirty="0">
                          <a:solidFill>
                            <a:schemeClr val="bg1"/>
                          </a:solidFill>
                          <a:latin typeface="Symbol" panose="05050102010706020507" pitchFamily="18" charset="2"/>
                        </a:rPr>
                        <a:t></a:t>
                      </a:r>
                      <a:r>
                        <a:rPr lang="en-US" altLang="en-US" sz="1200" b="1" dirty="0">
                          <a:solidFill>
                            <a:schemeClr val="bg1"/>
                          </a:solidFill>
                        </a:rPr>
                        <a:t>d(hit-count)</a:t>
                      </a:r>
                      <a:r>
                        <a:rPr lang="ar-SA" altLang="en-US" sz="1200" b="1" dirty="0">
                          <a:solidFill>
                            <a:schemeClr val="bg1"/>
                          </a:solidFill>
                        </a:rPr>
                        <a:t>‏</a:t>
                      </a:r>
                      <a:endParaRPr lang="en-US" altLang="en-US" sz="1200" b="1" dirty="0">
                        <a:solidFill>
                          <a:schemeClr val="bg1"/>
                        </a:solidFill>
                      </a:endParaRPr>
                    </a:p>
                  </a:txBody>
                  <a:tcPr/>
                </a:tc>
                <a:extLst>
                  <a:ext uri="{0D108BD9-81ED-4DB2-BD59-A6C34878D82A}">
                    <a16:rowId xmlns:a16="http://schemas.microsoft.com/office/drawing/2014/main" val="1423851555"/>
                  </a:ext>
                </a:extLst>
              </a:tr>
              <a:tr h="202944">
                <a:tc>
                  <a:txBody>
                    <a:bodyPr/>
                    <a:lstStyle/>
                    <a:p>
                      <a:r>
                        <a:rPr lang="en-US" sz="1200" dirty="0"/>
                        <a:t>5</a:t>
                      </a:r>
                    </a:p>
                  </a:txBody>
                  <a:tcPr/>
                </a:tc>
                <a:tc>
                  <a:txBody>
                    <a:bodyPr/>
                    <a:lstStyle/>
                    <a:p>
                      <a:r>
                        <a:rPr lang="en-US" sz="1200" dirty="0"/>
                        <a:t>5</a:t>
                      </a:r>
                    </a:p>
                  </a:txBody>
                  <a:tcPr/>
                </a:tc>
                <a:extLst>
                  <a:ext uri="{0D108BD9-81ED-4DB2-BD59-A6C34878D82A}">
                    <a16:rowId xmlns:a16="http://schemas.microsoft.com/office/drawing/2014/main" val="3713922756"/>
                  </a:ext>
                </a:extLst>
              </a:tr>
              <a:tr h="202944">
                <a:tc>
                  <a:txBody>
                    <a:bodyPr/>
                    <a:lstStyle/>
                    <a:p>
                      <a:r>
                        <a:rPr lang="en-US" sz="1200" dirty="0"/>
                        <a:t>2019</a:t>
                      </a:r>
                    </a:p>
                  </a:txBody>
                  <a:tcPr/>
                </a:tc>
                <a:tc>
                  <a:txBody>
                    <a:bodyPr/>
                    <a:lstStyle/>
                    <a:p>
                      <a:r>
                        <a:rPr lang="en-US" sz="1200" dirty="0"/>
                        <a:t>5</a:t>
                      </a:r>
                    </a:p>
                  </a:txBody>
                  <a:tcPr/>
                </a:tc>
                <a:extLst>
                  <a:ext uri="{0D108BD9-81ED-4DB2-BD59-A6C34878D82A}">
                    <a16:rowId xmlns:a16="http://schemas.microsoft.com/office/drawing/2014/main" val="594578732"/>
                  </a:ext>
                </a:extLst>
              </a:tr>
              <a:tr h="202944">
                <a:tc>
                  <a:txBody>
                    <a:bodyPr/>
                    <a:lstStyle/>
                    <a:p>
                      <a:r>
                        <a:rPr lang="en-US" sz="1200" dirty="0"/>
                        <a:t>1050</a:t>
                      </a:r>
                    </a:p>
                  </a:txBody>
                  <a:tcPr/>
                </a:tc>
                <a:tc>
                  <a:txBody>
                    <a:bodyPr/>
                    <a:lstStyle/>
                    <a:p>
                      <a:r>
                        <a:rPr lang="en-US" sz="1200" dirty="0"/>
                        <a:t>5</a:t>
                      </a:r>
                    </a:p>
                  </a:txBody>
                  <a:tcPr/>
                </a:tc>
                <a:extLst>
                  <a:ext uri="{0D108BD9-81ED-4DB2-BD59-A6C34878D82A}">
                    <a16:rowId xmlns:a16="http://schemas.microsoft.com/office/drawing/2014/main" val="3336783192"/>
                  </a:ext>
                </a:extLst>
              </a:tr>
              <a:tr h="202944">
                <a:tc>
                  <a:txBody>
                    <a:bodyPr/>
                    <a:lstStyle/>
                    <a:p>
                      <a:r>
                        <a:rPr lang="en-US" sz="1200" dirty="0"/>
                        <a:t>32</a:t>
                      </a:r>
                    </a:p>
                  </a:txBody>
                  <a:tcPr/>
                </a:tc>
                <a:tc>
                  <a:txBody>
                    <a:bodyPr/>
                    <a:lstStyle/>
                    <a:p>
                      <a:r>
                        <a:rPr lang="en-US" sz="1200" dirty="0"/>
                        <a:t>5</a:t>
                      </a:r>
                    </a:p>
                  </a:txBody>
                  <a:tcPr/>
                </a:tc>
                <a:extLst>
                  <a:ext uri="{0D108BD9-81ED-4DB2-BD59-A6C34878D82A}">
                    <a16:rowId xmlns:a16="http://schemas.microsoft.com/office/drawing/2014/main" val="1760932954"/>
                  </a:ext>
                </a:extLst>
              </a:tr>
              <a:tr h="202944">
                <a:tc>
                  <a:txBody>
                    <a:bodyPr/>
                    <a:lstStyle/>
                    <a:p>
                      <a:r>
                        <a:rPr lang="en-US" sz="1200" dirty="0"/>
                        <a:t>159</a:t>
                      </a:r>
                    </a:p>
                  </a:txBody>
                  <a:tcPr/>
                </a:tc>
                <a:tc>
                  <a:txBody>
                    <a:bodyPr/>
                    <a:lstStyle/>
                    <a:p>
                      <a:r>
                        <a:rPr lang="en-US" sz="1200" dirty="0"/>
                        <a:t>5</a:t>
                      </a:r>
                    </a:p>
                  </a:txBody>
                  <a:tcPr/>
                </a:tc>
                <a:extLst>
                  <a:ext uri="{0D108BD9-81ED-4DB2-BD59-A6C34878D82A}">
                    <a16:rowId xmlns:a16="http://schemas.microsoft.com/office/drawing/2014/main" val="4188679213"/>
                  </a:ext>
                </a:extLst>
              </a:tr>
              <a:tr h="202944">
                <a:tc>
                  <a:txBody>
                    <a:bodyPr/>
                    <a:lstStyle/>
                    <a:p>
                      <a:r>
                        <a:rPr lang="en-US" sz="1200" dirty="0"/>
                        <a:t>6</a:t>
                      </a:r>
                    </a:p>
                  </a:txBody>
                  <a:tcPr/>
                </a:tc>
                <a:tc>
                  <a:txBody>
                    <a:bodyPr/>
                    <a:lstStyle/>
                    <a:p>
                      <a:r>
                        <a:rPr lang="en-US" sz="1200" dirty="0"/>
                        <a:t>5</a:t>
                      </a:r>
                    </a:p>
                  </a:txBody>
                  <a:tcPr/>
                </a:tc>
                <a:extLst>
                  <a:ext uri="{0D108BD9-81ED-4DB2-BD59-A6C34878D82A}">
                    <a16:rowId xmlns:a16="http://schemas.microsoft.com/office/drawing/2014/main" val="996117536"/>
                  </a:ext>
                </a:extLst>
              </a:tr>
              <a:tr h="202944">
                <a:tc>
                  <a:txBody>
                    <a:bodyPr/>
                    <a:lstStyle/>
                    <a:p>
                      <a:r>
                        <a:rPr lang="en-US" sz="1200" dirty="0"/>
                        <a:t>376</a:t>
                      </a:r>
                    </a:p>
                  </a:txBody>
                  <a:tcPr/>
                </a:tc>
                <a:tc>
                  <a:txBody>
                    <a:bodyPr/>
                    <a:lstStyle/>
                    <a:p>
                      <a:r>
                        <a:rPr lang="en-US" sz="1200" dirty="0"/>
                        <a:t>5</a:t>
                      </a:r>
                    </a:p>
                  </a:txBody>
                  <a:tcPr/>
                </a:tc>
                <a:extLst>
                  <a:ext uri="{0D108BD9-81ED-4DB2-BD59-A6C34878D82A}">
                    <a16:rowId xmlns:a16="http://schemas.microsoft.com/office/drawing/2014/main" val="209099393"/>
                  </a:ext>
                </a:extLst>
              </a:tr>
              <a:tr h="202944">
                <a:tc>
                  <a:txBody>
                    <a:bodyPr/>
                    <a:lstStyle/>
                    <a:p>
                      <a:r>
                        <a:rPr lang="en-US" sz="1200" dirty="0"/>
                        <a:t>2099</a:t>
                      </a:r>
                    </a:p>
                  </a:txBody>
                  <a:tcPr/>
                </a:tc>
                <a:tc>
                  <a:txBody>
                    <a:bodyPr/>
                    <a:lstStyle/>
                    <a:p>
                      <a:r>
                        <a:rPr lang="en-US" sz="1200" dirty="0"/>
                        <a:t>5</a:t>
                      </a:r>
                    </a:p>
                  </a:txBody>
                  <a:tcPr/>
                </a:tc>
                <a:extLst>
                  <a:ext uri="{0D108BD9-81ED-4DB2-BD59-A6C34878D82A}">
                    <a16:rowId xmlns:a16="http://schemas.microsoft.com/office/drawing/2014/main" val="295740250"/>
                  </a:ext>
                </a:extLst>
              </a:tr>
              <a:tr h="202944">
                <a:tc>
                  <a:txBody>
                    <a:bodyPr/>
                    <a:lstStyle/>
                    <a:p>
                      <a:r>
                        <a:rPr lang="en-US" sz="1200" dirty="0"/>
                        <a:t>5</a:t>
                      </a:r>
                    </a:p>
                  </a:txBody>
                  <a:tcPr/>
                </a:tc>
                <a:tc>
                  <a:txBody>
                    <a:bodyPr/>
                    <a:lstStyle/>
                    <a:p>
                      <a:r>
                        <a:rPr lang="en-US" sz="1200" dirty="0"/>
                        <a:t>2019</a:t>
                      </a:r>
                    </a:p>
                  </a:txBody>
                  <a:tcPr/>
                </a:tc>
                <a:extLst>
                  <a:ext uri="{0D108BD9-81ED-4DB2-BD59-A6C34878D82A}">
                    <a16:rowId xmlns:a16="http://schemas.microsoft.com/office/drawing/2014/main" val="371934787"/>
                  </a:ext>
                </a:extLst>
              </a:tr>
              <a:tr h="202944">
                <a:tc>
                  <a:txBody>
                    <a:bodyPr/>
                    <a:lstStyle/>
                    <a:p>
                      <a:r>
                        <a:rPr lang="en-US" sz="1200" dirty="0"/>
                        <a:t>2019</a:t>
                      </a:r>
                    </a:p>
                  </a:txBody>
                  <a:tcPr/>
                </a:tc>
                <a:tc>
                  <a:txBody>
                    <a:bodyPr/>
                    <a:lstStyle/>
                    <a:p>
                      <a:r>
                        <a:rPr lang="en-US" sz="1200" dirty="0"/>
                        <a:t>2019</a:t>
                      </a:r>
                    </a:p>
                  </a:txBody>
                  <a:tcPr/>
                </a:tc>
                <a:extLst>
                  <a:ext uri="{0D108BD9-81ED-4DB2-BD59-A6C34878D82A}">
                    <a16:rowId xmlns:a16="http://schemas.microsoft.com/office/drawing/2014/main" val="931723907"/>
                  </a:ext>
                </a:extLst>
              </a:tr>
              <a:tr h="202944">
                <a:tc>
                  <a:txBody>
                    <a:bodyPr/>
                    <a:lstStyle/>
                    <a:p>
                      <a:r>
                        <a:rPr lang="en-US" sz="1200" dirty="0"/>
                        <a:t>1050</a:t>
                      </a:r>
                    </a:p>
                  </a:txBody>
                  <a:tcPr/>
                </a:tc>
                <a:tc>
                  <a:txBody>
                    <a:bodyPr/>
                    <a:lstStyle/>
                    <a:p>
                      <a:r>
                        <a:rPr lang="en-US" sz="1200" dirty="0"/>
                        <a:t>2019</a:t>
                      </a:r>
                    </a:p>
                  </a:txBody>
                  <a:tcPr/>
                </a:tc>
                <a:extLst>
                  <a:ext uri="{0D108BD9-81ED-4DB2-BD59-A6C34878D82A}">
                    <a16:rowId xmlns:a16="http://schemas.microsoft.com/office/drawing/2014/main" val="3936559308"/>
                  </a:ext>
                </a:extLst>
              </a:tr>
              <a:tr h="202944">
                <a:tc>
                  <a:txBody>
                    <a:bodyPr/>
                    <a:lstStyle/>
                    <a:p>
                      <a:r>
                        <a:rPr lang="en-US" sz="1200" dirty="0"/>
                        <a:t>32</a:t>
                      </a:r>
                    </a:p>
                  </a:txBody>
                  <a:tcPr/>
                </a:tc>
                <a:tc>
                  <a:txBody>
                    <a:bodyPr/>
                    <a:lstStyle/>
                    <a:p>
                      <a:r>
                        <a:rPr lang="en-US" sz="1200" dirty="0"/>
                        <a:t>2019</a:t>
                      </a:r>
                    </a:p>
                  </a:txBody>
                  <a:tcPr/>
                </a:tc>
                <a:extLst>
                  <a:ext uri="{0D108BD9-81ED-4DB2-BD59-A6C34878D82A}">
                    <a16:rowId xmlns:a16="http://schemas.microsoft.com/office/drawing/2014/main" val="849307197"/>
                  </a:ext>
                </a:extLst>
              </a:tr>
              <a:tr h="202944">
                <a:tc>
                  <a:txBody>
                    <a:bodyPr/>
                    <a:lstStyle/>
                    <a:p>
                      <a:r>
                        <a:rPr lang="en-US" sz="1200" dirty="0"/>
                        <a:t>159</a:t>
                      </a:r>
                    </a:p>
                  </a:txBody>
                  <a:tcPr/>
                </a:tc>
                <a:tc>
                  <a:txBody>
                    <a:bodyPr/>
                    <a:lstStyle/>
                    <a:p>
                      <a:r>
                        <a:rPr lang="en-US" sz="1200" dirty="0"/>
                        <a:t>2019</a:t>
                      </a:r>
                    </a:p>
                  </a:txBody>
                  <a:tcPr/>
                </a:tc>
                <a:extLst>
                  <a:ext uri="{0D108BD9-81ED-4DB2-BD59-A6C34878D82A}">
                    <a16:rowId xmlns:a16="http://schemas.microsoft.com/office/drawing/2014/main" val="3635345737"/>
                  </a:ext>
                </a:extLst>
              </a:tr>
              <a:tr h="202944">
                <a:tc>
                  <a:txBody>
                    <a:bodyPr/>
                    <a:lstStyle/>
                    <a:p>
                      <a:r>
                        <a:rPr lang="en-US" sz="1200" dirty="0"/>
                        <a:t>6</a:t>
                      </a:r>
                    </a:p>
                  </a:txBody>
                  <a:tcPr/>
                </a:tc>
                <a:tc>
                  <a:txBody>
                    <a:bodyPr/>
                    <a:lstStyle/>
                    <a:p>
                      <a:r>
                        <a:rPr lang="en-US" sz="1200" dirty="0"/>
                        <a:t>2019</a:t>
                      </a:r>
                    </a:p>
                  </a:txBody>
                  <a:tcPr/>
                </a:tc>
                <a:extLst>
                  <a:ext uri="{0D108BD9-81ED-4DB2-BD59-A6C34878D82A}">
                    <a16:rowId xmlns:a16="http://schemas.microsoft.com/office/drawing/2014/main" val="706137114"/>
                  </a:ext>
                </a:extLst>
              </a:tr>
              <a:tr h="202944">
                <a:tc>
                  <a:txBody>
                    <a:bodyPr/>
                    <a:lstStyle/>
                    <a:p>
                      <a:r>
                        <a:rPr lang="en-US" sz="1200" dirty="0"/>
                        <a:t>376</a:t>
                      </a:r>
                    </a:p>
                  </a:txBody>
                  <a:tcPr/>
                </a:tc>
                <a:tc>
                  <a:txBody>
                    <a:bodyPr/>
                    <a:lstStyle/>
                    <a:p>
                      <a:r>
                        <a:rPr lang="en-US" sz="1200" dirty="0"/>
                        <a:t>2019</a:t>
                      </a:r>
                    </a:p>
                  </a:txBody>
                  <a:tcPr/>
                </a:tc>
                <a:extLst>
                  <a:ext uri="{0D108BD9-81ED-4DB2-BD59-A6C34878D82A}">
                    <a16:rowId xmlns:a16="http://schemas.microsoft.com/office/drawing/2014/main" val="1153216361"/>
                  </a:ext>
                </a:extLst>
              </a:tr>
              <a:tr h="202944">
                <a:tc>
                  <a:txBody>
                    <a:bodyPr/>
                    <a:lstStyle/>
                    <a:p>
                      <a:r>
                        <a:rPr lang="en-US" sz="1200" dirty="0"/>
                        <a:t>2099</a:t>
                      </a:r>
                    </a:p>
                  </a:txBody>
                  <a:tcPr/>
                </a:tc>
                <a:tc>
                  <a:txBody>
                    <a:bodyPr/>
                    <a:lstStyle/>
                    <a:p>
                      <a:r>
                        <a:rPr lang="en-US" sz="1200" dirty="0"/>
                        <a:t>2019</a:t>
                      </a:r>
                    </a:p>
                  </a:txBody>
                  <a:tcPr/>
                </a:tc>
                <a:extLst>
                  <a:ext uri="{0D108BD9-81ED-4DB2-BD59-A6C34878D82A}">
                    <a16:rowId xmlns:a16="http://schemas.microsoft.com/office/drawing/2014/main" val="1559469882"/>
                  </a:ext>
                </a:extLst>
              </a:tr>
            </a:tbl>
          </a:graphicData>
        </a:graphic>
      </p:graphicFrame>
      <p:graphicFrame>
        <p:nvGraphicFramePr>
          <p:cNvPr id="3" name="Table 2">
            <a:extLst>
              <a:ext uri="{FF2B5EF4-FFF2-40B4-BE49-F238E27FC236}">
                <a16:creationId xmlns:a16="http://schemas.microsoft.com/office/drawing/2014/main" id="{2648B3C4-D7FD-CC95-7E90-FBE5574F93DD}"/>
              </a:ext>
            </a:extLst>
          </p:cNvPr>
          <p:cNvGraphicFramePr>
            <a:graphicFrameLocks noGrp="1"/>
          </p:cNvGraphicFramePr>
          <p:nvPr>
            <p:extLst>
              <p:ext uri="{D42A27DB-BD31-4B8C-83A1-F6EECF244321}">
                <p14:modId xmlns:p14="http://schemas.microsoft.com/office/powerpoint/2010/main" val="2676965068"/>
              </p:ext>
            </p:extLst>
          </p:nvPr>
        </p:nvGraphicFramePr>
        <p:xfrm>
          <a:off x="3113824" y="1025912"/>
          <a:ext cx="2168138" cy="4937760"/>
        </p:xfrm>
        <a:graphic>
          <a:graphicData uri="http://schemas.openxmlformats.org/drawingml/2006/table">
            <a:tbl>
              <a:tblPr firstRow="1" bandRow="1">
                <a:tableStyleId>{93296810-A885-4BE3-A3E7-6D5BEEA58F35}</a:tableStyleId>
              </a:tblPr>
              <a:tblGrid>
                <a:gridCol w="1084069">
                  <a:extLst>
                    <a:ext uri="{9D8B030D-6E8A-4147-A177-3AD203B41FA5}">
                      <a16:colId xmlns:a16="http://schemas.microsoft.com/office/drawing/2014/main" val="3711171146"/>
                    </a:ext>
                  </a:extLst>
                </a:gridCol>
                <a:gridCol w="1084069">
                  <a:extLst>
                    <a:ext uri="{9D8B030D-6E8A-4147-A177-3AD203B41FA5}">
                      <a16:colId xmlns:a16="http://schemas.microsoft.com/office/drawing/2014/main" val="4188724081"/>
                    </a:ext>
                  </a:extLst>
                </a:gridCol>
              </a:tblGrid>
              <a:tr h="202944">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Interim Result Set</a:t>
                      </a: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b="1" dirty="0">
                        <a:solidFill>
                          <a:schemeClr val="tx1"/>
                        </a:solidFill>
                      </a:endParaRPr>
                    </a:p>
                  </a:txBody>
                  <a:tcPr/>
                </a:tc>
                <a:extLst>
                  <a:ext uri="{0D108BD9-81ED-4DB2-BD59-A6C34878D82A}">
                    <a16:rowId xmlns:a16="http://schemas.microsoft.com/office/drawing/2014/main" val="2749079894"/>
                  </a:ext>
                </a:extLst>
              </a:tr>
              <a:tr h="202944">
                <a:tc>
                  <a:txBody>
                    <a:bodyPr/>
                    <a:lstStyle/>
                    <a:p>
                      <a:r>
                        <a:rPr lang="en-US" sz="1200" b="0" dirty="0">
                          <a:solidFill>
                            <a:schemeClr val="bg1"/>
                          </a:solidFill>
                        </a:rPr>
                        <a:t>hit-count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b="0" dirty="0">
                          <a:solidFill>
                            <a:schemeClr val="bg1"/>
                          </a:solidFill>
                          <a:latin typeface="Symbol" panose="05050102010706020507" pitchFamily="18" charset="2"/>
                        </a:rPr>
                        <a:t></a:t>
                      </a:r>
                      <a:r>
                        <a:rPr lang="en-US" altLang="en-US" sz="1200" b="0" dirty="0">
                          <a:solidFill>
                            <a:schemeClr val="bg1"/>
                          </a:solidFill>
                        </a:rPr>
                        <a:t>d(hit-count)</a:t>
                      </a:r>
                      <a:r>
                        <a:rPr lang="ar-SA" altLang="en-US" sz="1200" b="0" dirty="0">
                          <a:solidFill>
                            <a:schemeClr val="bg1"/>
                          </a:solidFill>
                        </a:rPr>
                        <a:t>‏</a:t>
                      </a:r>
                      <a:endParaRPr lang="en-US" altLang="en-US" sz="1200" b="0" dirty="0">
                        <a:solidFill>
                          <a:schemeClr val="bg1"/>
                        </a:solidFill>
                      </a:endParaRPr>
                    </a:p>
                  </a:txBody>
                  <a:tcPr/>
                </a:tc>
                <a:extLst>
                  <a:ext uri="{0D108BD9-81ED-4DB2-BD59-A6C34878D82A}">
                    <a16:rowId xmlns:a16="http://schemas.microsoft.com/office/drawing/2014/main" val="1423851555"/>
                  </a:ext>
                </a:extLst>
              </a:tr>
              <a:tr h="202944">
                <a:tc>
                  <a:txBody>
                    <a:bodyPr/>
                    <a:lstStyle/>
                    <a:p>
                      <a:r>
                        <a:rPr lang="en-US" sz="1200" dirty="0"/>
                        <a:t>5</a:t>
                      </a:r>
                    </a:p>
                  </a:txBody>
                  <a:tcPr/>
                </a:tc>
                <a:tc>
                  <a:txBody>
                    <a:bodyPr/>
                    <a:lstStyle/>
                    <a:p>
                      <a:r>
                        <a:rPr lang="en-US" sz="1200" dirty="0"/>
                        <a:t>1050</a:t>
                      </a:r>
                    </a:p>
                  </a:txBody>
                  <a:tcPr/>
                </a:tc>
                <a:extLst>
                  <a:ext uri="{0D108BD9-81ED-4DB2-BD59-A6C34878D82A}">
                    <a16:rowId xmlns:a16="http://schemas.microsoft.com/office/drawing/2014/main" val="3713922756"/>
                  </a:ext>
                </a:extLst>
              </a:tr>
              <a:tr h="202944">
                <a:tc>
                  <a:txBody>
                    <a:bodyPr/>
                    <a:lstStyle/>
                    <a:p>
                      <a:r>
                        <a:rPr lang="en-US" sz="1200" dirty="0"/>
                        <a:t>2019</a:t>
                      </a:r>
                    </a:p>
                  </a:txBody>
                  <a:tcPr/>
                </a:tc>
                <a:tc>
                  <a:txBody>
                    <a:bodyPr/>
                    <a:lstStyle/>
                    <a:p>
                      <a:r>
                        <a:rPr lang="en-US" sz="1200" dirty="0"/>
                        <a:t>1050</a:t>
                      </a:r>
                    </a:p>
                  </a:txBody>
                  <a:tcPr/>
                </a:tc>
                <a:extLst>
                  <a:ext uri="{0D108BD9-81ED-4DB2-BD59-A6C34878D82A}">
                    <a16:rowId xmlns:a16="http://schemas.microsoft.com/office/drawing/2014/main" val="594578732"/>
                  </a:ext>
                </a:extLst>
              </a:tr>
              <a:tr h="202944">
                <a:tc>
                  <a:txBody>
                    <a:bodyPr/>
                    <a:lstStyle/>
                    <a:p>
                      <a:r>
                        <a:rPr lang="en-US" sz="1200" dirty="0"/>
                        <a:t>1050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1050</a:t>
                      </a:r>
                    </a:p>
                  </a:txBody>
                  <a:tcPr/>
                </a:tc>
                <a:extLst>
                  <a:ext uri="{0D108BD9-81ED-4DB2-BD59-A6C34878D82A}">
                    <a16:rowId xmlns:a16="http://schemas.microsoft.com/office/drawing/2014/main" val="3336783192"/>
                  </a:ext>
                </a:extLst>
              </a:tr>
              <a:tr h="202944">
                <a:tc>
                  <a:txBody>
                    <a:bodyPr/>
                    <a:lstStyle/>
                    <a:p>
                      <a:r>
                        <a:rPr lang="en-US" sz="1200" dirty="0"/>
                        <a:t>32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1050</a:t>
                      </a:r>
                    </a:p>
                  </a:txBody>
                  <a:tcPr/>
                </a:tc>
                <a:extLst>
                  <a:ext uri="{0D108BD9-81ED-4DB2-BD59-A6C34878D82A}">
                    <a16:rowId xmlns:a16="http://schemas.microsoft.com/office/drawing/2014/main" val="1760932954"/>
                  </a:ext>
                </a:extLst>
              </a:tr>
              <a:tr h="202944">
                <a:tc>
                  <a:txBody>
                    <a:bodyPr/>
                    <a:lstStyle/>
                    <a:p>
                      <a:r>
                        <a:rPr lang="en-US" sz="1200" dirty="0"/>
                        <a:t>159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1050</a:t>
                      </a:r>
                    </a:p>
                  </a:txBody>
                  <a:tcPr/>
                </a:tc>
                <a:extLst>
                  <a:ext uri="{0D108BD9-81ED-4DB2-BD59-A6C34878D82A}">
                    <a16:rowId xmlns:a16="http://schemas.microsoft.com/office/drawing/2014/main" val="4188679213"/>
                  </a:ext>
                </a:extLst>
              </a:tr>
              <a:tr h="202944">
                <a:tc>
                  <a:txBody>
                    <a:bodyPr/>
                    <a:lstStyle/>
                    <a:p>
                      <a:r>
                        <a:rPr lang="en-US" sz="1200"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1050</a:t>
                      </a:r>
                    </a:p>
                  </a:txBody>
                  <a:tcPr/>
                </a:tc>
                <a:extLst>
                  <a:ext uri="{0D108BD9-81ED-4DB2-BD59-A6C34878D82A}">
                    <a16:rowId xmlns:a16="http://schemas.microsoft.com/office/drawing/2014/main" val="996117536"/>
                  </a:ext>
                </a:extLst>
              </a:tr>
              <a:tr h="202944">
                <a:tc>
                  <a:txBody>
                    <a:bodyPr/>
                    <a:lstStyle/>
                    <a:p>
                      <a:r>
                        <a:rPr lang="en-US" sz="1200" dirty="0"/>
                        <a:t>376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1050</a:t>
                      </a:r>
                    </a:p>
                  </a:txBody>
                  <a:tcPr/>
                </a:tc>
                <a:extLst>
                  <a:ext uri="{0D108BD9-81ED-4DB2-BD59-A6C34878D82A}">
                    <a16:rowId xmlns:a16="http://schemas.microsoft.com/office/drawing/2014/main" val="209099393"/>
                  </a:ext>
                </a:extLst>
              </a:tr>
              <a:tr h="202944">
                <a:tc>
                  <a:txBody>
                    <a:bodyPr/>
                    <a:lstStyle/>
                    <a:p>
                      <a:r>
                        <a:rPr lang="en-US" sz="1200" dirty="0"/>
                        <a:t>2099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1050</a:t>
                      </a:r>
                    </a:p>
                  </a:txBody>
                  <a:tcPr/>
                </a:tc>
                <a:extLst>
                  <a:ext uri="{0D108BD9-81ED-4DB2-BD59-A6C34878D82A}">
                    <a16:rowId xmlns:a16="http://schemas.microsoft.com/office/drawing/2014/main" val="295740250"/>
                  </a:ext>
                </a:extLst>
              </a:tr>
              <a:tr h="202944">
                <a:tc>
                  <a:txBody>
                    <a:bodyPr/>
                    <a:lstStyle/>
                    <a:p>
                      <a:r>
                        <a:rPr lang="en-US" sz="1200" dirty="0"/>
                        <a:t>5</a:t>
                      </a:r>
                    </a:p>
                  </a:txBody>
                  <a:tcPr/>
                </a:tc>
                <a:tc>
                  <a:txBody>
                    <a:bodyPr/>
                    <a:lstStyle/>
                    <a:p>
                      <a:r>
                        <a:rPr lang="en-US" sz="1200" dirty="0"/>
                        <a:t>32</a:t>
                      </a:r>
                    </a:p>
                  </a:txBody>
                  <a:tcPr/>
                </a:tc>
                <a:extLst>
                  <a:ext uri="{0D108BD9-81ED-4DB2-BD59-A6C34878D82A}">
                    <a16:rowId xmlns:a16="http://schemas.microsoft.com/office/drawing/2014/main" val="371934787"/>
                  </a:ext>
                </a:extLst>
              </a:tr>
              <a:tr h="202944">
                <a:tc>
                  <a:txBody>
                    <a:bodyPr/>
                    <a:lstStyle/>
                    <a:p>
                      <a:r>
                        <a:rPr lang="en-US" sz="1200" dirty="0"/>
                        <a:t>2019</a:t>
                      </a:r>
                    </a:p>
                  </a:txBody>
                  <a:tcPr/>
                </a:tc>
                <a:tc>
                  <a:txBody>
                    <a:bodyPr/>
                    <a:lstStyle/>
                    <a:p>
                      <a:r>
                        <a:rPr lang="en-US" sz="1200" dirty="0"/>
                        <a:t>32</a:t>
                      </a:r>
                    </a:p>
                  </a:txBody>
                  <a:tcPr/>
                </a:tc>
                <a:extLst>
                  <a:ext uri="{0D108BD9-81ED-4DB2-BD59-A6C34878D82A}">
                    <a16:rowId xmlns:a16="http://schemas.microsoft.com/office/drawing/2014/main" val="931723907"/>
                  </a:ext>
                </a:extLst>
              </a:tr>
              <a:tr h="202944">
                <a:tc>
                  <a:txBody>
                    <a:bodyPr/>
                    <a:lstStyle/>
                    <a:p>
                      <a:r>
                        <a:rPr lang="en-US" sz="1200" dirty="0"/>
                        <a:t>1050</a:t>
                      </a:r>
                    </a:p>
                  </a:txBody>
                  <a:tcPr/>
                </a:tc>
                <a:tc>
                  <a:txBody>
                    <a:bodyPr/>
                    <a:lstStyle/>
                    <a:p>
                      <a:r>
                        <a:rPr lang="en-US" sz="1200" dirty="0"/>
                        <a:t>32</a:t>
                      </a:r>
                    </a:p>
                  </a:txBody>
                  <a:tcPr/>
                </a:tc>
                <a:extLst>
                  <a:ext uri="{0D108BD9-81ED-4DB2-BD59-A6C34878D82A}">
                    <a16:rowId xmlns:a16="http://schemas.microsoft.com/office/drawing/2014/main" val="3936559308"/>
                  </a:ext>
                </a:extLst>
              </a:tr>
              <a:tr h="202944">
                <a:tc>
                  <a:txBody>
                    <a:bodyPr/>
                    <a:lstStyle/>
                    <a:p>
                      <a:r>
                        <a:rPr lang="en-US" sz="1200" dirty="0"/>
                        <a:t>32</a:t>
                      </a:r>
                    </a:p>
                  </a:txBody>
                  <a:tcPr/>
                </a:tc>
                <a:tc>
                  <a:txBody>
                    <a:bodyPr/>
                    <a:lstStyle/>
                    <a:p>
                      <a:r>
                        <a:rPr lang="en-US" sz="1200" dirty="0"/>
                        <a:t>32</a:t>
                      </a:r>
                    </a:p>
                  </a:txBody>
                  <a:tcPr/>
                </a:tc>
                <a:extLst>
                  <a:ext uri="{0D108BD9-81ED-4DB2-BD59-A6C34878D82A}">
                    <a16:rowId xmlns:a16="http://schemas.microsoft.com/office/drawing/2014/main" val="849307197"/>
                  </a:ext>
                </a:extLst>
              </a:tr>
              <a:tr h="202944">
                <a:tc>
                  <a:txBody>
                    <a:bodyPr/>
                    <a:lstStyle/>
                    <a:p>
                      <a:r>
                        <a:rPr lang="en-US" sz="1200" dirty="0"/>
                        <a:t>159</a:t>
                      </a:r>
                    </a:p>
                  </a:txBody>
                  <a:tcPr/>
                </a:tc>
                <a:tc>
                  <a:txBody>
                    <a:bodyPr/>
                    <a:lstStyle/>
                    <a:p>
                      <a:r>
                        <a:rPr lang="en-US" sz="1200" dirty="0"/>
                        <a:t>32</a:t>
                      </a:r>
                    </a:p>
                  </a:txBody>
                  <a:tcPr/>
                </a:tc>
                <a:extLst>
                  <a:ext uri="{0D108BD9-81ED-4DB2-BD59-A6C34878D82A}">
                    <a16:rowId xmlns:a16="http://schemas.microsoft.com/office/drawing/2014/main" val="3635345737"/>
                  </a:ext>
                </a:extLst>
              </a:tr>
              <a:tr h="202944">
                <a:tc>
                  <a:txBody>
                    <a:bodyPr/>
                    <a:lstStyle/>
                    <a:p>
                      <a:r>
                        <a:rPr lang="en-US" sz="1200" dirty="0"/>
                        <a:t>6</a:t>
                      </a:r>
                    </a:p>
                  </a:txBody>
                  <a:tcPr/>
                </a:tc>
                <a:tc>
                  <a:txBody>
                    <a:bodyPr/>
                    <a:lstStyle/>
                    <a:p>
                      <a:r>
                        <a:rPr lang="en-US" sz="1200" dirty="0"/>
                        <a:t>32</a:t>
                      </a:r>
                    </a:p>
                  </a:txBody>
                  <a:tcPr/>
                </a:tc>
                <a:extLst>
                  <a:ext uri="{0D108BD9-81ED-4DB2-BD59-A6C34878D82A}">
                    <a16:rowId xmlns:a16="http://schemas.microsoft.com/office/drawing/2014/main" val="706137114"/>
                  </a:ext>
                </a:extLst>
              </a:tr>
              <a:tr h="202944">
                <a:tc>
                  <a:txBody>
                    <a:bodyPr/>
                    <a:lstStyle/>
                    <a:p>
                      <a:r>
                        <a:rPr lang="en-US" sz="1200" dirty="0"/>
                        <a:t>376</a:t>
                      </a:r>
                    </a:p>
                  </a:txBody>
                  <a:tcPr/>
                </a:tc>
                <a:tc>
                  <a:txBody>
                    <a:bodyPr/>
                    <a:lstStyle/>
                    <a:p>
                      <a:r>
                        <a:rPr lang="en-US" sz="1200" dirty="0"/>
                        <a:t>32</a:t>
                      </a:r>
                    </a:p>
                  </a:txBody>
                  <a:tcPr/>
                </a:tc>
                <a:extLst>
                  <a:ext uri="{0D108BD9-81ED-4DB2-BD59-A6C34878D82A}">
                    <a16:rowId xmlns:a16="http://schemas.microsoft.com/office/drawing/2014/main" val="1153216361"/>
                  </a:ext>
                </a:extLst>
              </a:tr>
              <a:tr h="202944">
                <a:tc>
                  <a:txBody>
                    <a:bodyPr/>
                    <a:lstStyle/>
                    <a:p>
                      <a:r>
                        <a:rPr lang="en-US" sz="1200" dirty="0"/>
                        <a:t>2099</a:t>
                      </a:r>
                    </a:p>
                  </a:txBody>
                  <a:tcPr/>
                </a:tc>
                <a:tc>
                  <a:txBody>
                    <a:bodyPr/>
                    <a:lstStyle/>
                    <a:p>
                      <a:r>
                        <a:rPr lang="en-US" sz="1200" dirty="0"/>
                        <a:t>32</a:t>
                      </a:r>
                    </a:p>
                  </a:txBody>
                  <a:tcPr/>
                </a:tc>
                <a:extLst>
                  <a:ext uri="{0D108BD9-81ED-4DB2-BD59-A6C34878D82A}">
                    <a16:rowId xmlns:a16="http://schemas.microsoft.com/office/drawing/2014/main" val="1559469882"/>
                  </a:ext>
                </a:extLst>
              </a:tr>
            </a:tbl>
          </a:graphicData>
        </a:graphic>
      </p:graphicFrame>
      <p:graphicFrame>
        <p:nvGraphicFramePr>
          <p:cNvPr id="4" name="Table 3">
            <a:extLst>
              <a:ext uri="{FF2B5EF4-FFF2-40B4-BE49-F238E27FC236}">
                <a16:creationId xmlns:a16="http://schemas.microsoft.com/office/drawing/2014/main" id="{C43A061E-0C15-47AD-8141-11DF4185E4DD}"/>
              </a:ext>
            </a:extLst>
          </p:cNvPr>
          <p:cNvGraphicFramePr>
            <a:graphicFrameLocks noGrp="1"/>
          </p:cNvGraphicFramePr>
          <p:nvPr>
            <p:extLst>
              <p:ext uri="{D42A27DB-BD31-4B8C-83A1-F6EECF244321}">
                <p14:modId xmlns:p14="http://schemas.microsoft.com/office/powerpoint/2010/main" val="2626155928"/>
              </p:ext>
            </p:extLst>
          </p:nvPr>
        </p:nvGraphicFramePr>
        <p:xfrm>
          <a:off x="6221298" y="1025912"/>
          <a:ext cx="2168138" cy="4937760"/>
        </p:xfrm>
        <a:graphic>
          <a:graphicData uri="http://schemas.openxmlformats.org/drawingml/2006/table">
            <a:tbl>
              <a:tblPr firstRow="1" bandRow="1">
                <a:tableStyleId>{93296810-A885-4BE3-A3E7-6D5BEEA58F35}</a:tableStyleId>
              </a:tblPr>
              <a:tblGrid>
                <a:gridCol w="1084069">
                  <a:extLst>
                    <a:ext uri="{9D8B030D-6E8A-4147-A177-3AD203B41FA5}">
                      <a16:colId xmlns:a16="http://schemas.microsoft.com/office/drawing/2014/main" val="3711171146"/>
                    </a:ext>
                  </a:extLst>
                </a:gridCol>
                <a:gridCol w="1084069">
                  <a:extLst>
                    <a:ext uri="{9D8B030D-6E8A-4147-A177-3AD203B41FA5}">
                      <a16:colId xmlns:a16="http://schemas.microsoft.com/office/drawing/2014/main" val="4188724081"/>
                    </a:ext>
                  </a:extLst>
                </a:gridCol>
              </a:tblGrid>
              <a:tr h="202944">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Interim Result Set</a:t>
                      </a: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b="1" dirty="0">
                        <a:solidFill>
                          <a:schemeClr val="tx1"/>
                        </a:solidFill>
                      </a:endParaRPr>
                    </a:p>
                  </a:txBody>
                  <a:tcPr/>
                </a:tc>
                <a:extLst>
                  <a:ext uri="{0D108BD9-81ED-4DB2-BD59-A6C34878D82A}">
                    <a16:rowId xmlns:a16="http://schemas.microsoft.com/office/drawing/2014/main" val="4205641940"/>
                  </a:ext>
                </a:extLst>
              </a:tr>
              <a:tr h="202944">
                <a:tc>
                  <a:txBody>
                    <a:bodyPr/>
                    <a:lstStyle/>
                    <a:p>
                      <a:r>
                        <a:rPr lang="en-US" sz="1200" b="1" dirty="0">
                          <a:solidFill>
                            <a:schemeClr val="bg1"/>
                          </a:solidFill>
                        </a:rPr>
                        <a:t>hit-count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b="1" dirty="0">
                          <a:solidFill>
                            <a:schemeClr val="bg1"/>
                          </a:solidFill>
                          <a:latin typeface="Symbol" panose="05050102010706020507" pitchFamily="18" charset="2"/>
                        </a:rPr>
                        <a:t></a:t>
                      </a:r>
                      <a:r>
                        <a:rPr lang="en-US" altLang="en-US" sz="1200" b="1" dirty="0">
                          <a:solidFill>
                            <a:schemeClr val="bg1"/>
                          </a:solidFill>
                        </a:rPr>
                        <a:t>d(hit-count)</a:t>
                      </a:r>
                      <a:r>
                        <a:rPr lang="ar-SA" altLang="en-US" sz="1200" b="1" dirty="0">
                          <a:solidFill>
                            <a:schemeClr val="bg1"/>
                          </a:solidFill>
                        </a:rPr>
                        <a:t>‏</a:t>
                      </a:r>
                      <a:endParaRPr lang="en-US" altLang="en-US" sz="1200" b="1" dirty="0">
                        <a:solidFill>
                          <a:schemeClr val="bg1"/>
                        </a:solidFill>
                      </a:endParaRPr>
                    </a:p>
                  </a:txBody>
                  <a:tcPr/>
                </a:tc>
                <a:extLst>
                  <a:ext uri="{0D108BD9-81ED-4DB2-BD59-A6C34878D82A}">
                    <a16:rowId xmlns:a16="http://schemas.microsoft.com/office/drawing/2014/main" val="1423851555"/>
                  </a:ext>
                </a:extLst>
              </a:tr>
              <a:tr h="202944">
                <a:tc>
                  <a:txBody>
                    <a:bodyPr/>
                    <a:lstStyle/>
                    <a:p>
                      <a:r>
                        <a:rPr lang="en-US" sz="1200" dirty="0"/>
                        <a:t>5</a:t>
                      </a:r>
                    </a:p>
                  </a:txBody>
                  <a:tcPr/>
                </a:tc>
                <a:tc>
                  <a:txBody>
                    <a:bodyPr/>
                    <a:lstStyle/>
                    <a:p>
                      <a:r>
                        <a:rPr lang="en-US" sz="1200" dirty="0"/>
                        <a:t>159</a:t>
                      </a:r>
                    </a:p>
                  </a:txBody>
                  <a:tcPr/>
                </a:tc>
                <a:extLst>
                  <a:ext uri="{0D108BD9-81ED-4DB2-BD59-A6C34878D82A}">
                    <a16:rowId xmlns:a16="http://schemas.microsoft.com/office/drawing/2014/main" val="3713922756"/>
                  </a:ext>
                </a:extLst>
              </a:tr>
              <a:tr h="202944">
                <a:tc>
                  <a:txBody>
                    <a:bodyPr/>
                    <a:lstStyle/>
                    <a:p>
                      <a:r>
                        <a:rPr lang="en-US" sz="1200" dirty="0"/>
                        <a:t>2019</a:t>
                      </a:r>
                    </a:p>
                  </a:txBody>
                  <a:tcPr/>
                </a:tc>
                <a:tc>
                  <a:txBody>
                    <a:bodyPr/>
                    <a:lstStyle/>
                    <a:p>
                      <a:r>
                        <a:rPr lang="en-US" sz="1200" dirty="0"/>
                        <a:t>159</a:t>
                      </a:r>
                    </a:p>
                  </a:txBody>
                  <a:tcPr/>
                </a:tc>
                <a:extLst>
                  <a:ext uri="{0D108BD9-81ED-4DB2-BD59-A6C34878D82A}">
                    <a16:rowId xmlns:a16="http://schemas.microsoft.com/office/drawing/2014/main" val="594578732"/>
                  </a:ext>
                </a:extLst>
              </a:tr>
              <a:tr h="202944">
                <a:tc>
                  <a:txBody>
                    <a:bodyPr/>
                    <a:lstStyle/>
                    <a:p>
                      <a:r>
                        <a:rPr lang="en-US" sz="1200" dirty="0"/>
                        <a:t>1050</a:t>
                      </a:r>
                    </a:p>
                  </a:txBody>
                  <a:tcPr/>
                </a:tc>
                <a:tc>
                  <a:txBody>
                    <a:bodyPr/>
                    <a:lstStyle/>
                    <a:p>
                      <a:r>
                        <a:rPr lang="en-US" sz="1200" dirty="0"/>
                        <a:t>159</a:t>
                      </a:r>
                    </a:p>
                  </a:txBody>
                  <a:tcPr/>
                </a:tc>
                <a:extLst>
                  <a:ext uri="{0D108BD9-81ED-4DB2-BD59-A6C34878D82A}">
                    <a16:rowId xmlns:a16="http://schemas.microsoft.com/office/drawing/2014/main" val="3336783192"/>
                  </a:ext>
                </a:extLst>
              </a:tr>
              <a:tr h="202944">
                <a:tc>
                  <a:txBody>
                    <a:bodyPr/>
                    <a:lstStyle/>
                    <a:p>
                      <a:r>
                        <a:rPr lang="en-US" sz="1200" dirty="0"/>
                        <a:t>32</a:t>
                      </a:r>
                    </a:p>
                  </a:txBody>
                  <a:tcPr/>
                </a:tc>
                <a:tc>
                  <a:txBody>
                    <a:bodyPr/>
                    <a:lstStyle/>
                    <a:p>
                      <a:r>
                        <a:rPr lang="en-US" sz="1200" dirty="0"/>
                        <a:t>159</a:t>
                      </a:r>
                    </a:p>
                  </a:txBody>
                  <a:tcPr/>
                </a:tc>
                <a:extLst>
                  <a:ext uri="{0D108BD9-81ED-4DB2-BD59-A6C34878D82A}">
                    <a16:rowId xmlns:a16="http://schemas.microsoft.com/office/drawing/2014/main" val="1760932954"/>
                  </a:ext>
                </a:extLst>
              </a:tr>
              <a:tr h="202944">
                <a:tc>
                  <a:txBody>
                    <a:bodyPr/>
                    <a:lstStyle/>
                    <a:p>
                      <a:r>
                        <a:rPr lang="en-US" sz="1200" dirty="0"/>
                        <a:t>159</a:t>
                      </a:r>
                    </a:p>
                  </a:txBody>
                  <a:tcPr/>
                </a:tc>
                <a:tc>
                  <a:txBody>
                    <a:bodyPr/>
                    <a:lstStyle/>
                    <a:p>
                      <a:r>
                        <a:rPr lang="en-US" sz="1200" dirty="0"/>
                        <a:t>159</a:t>
                      </a:r>
                    </a:p>
                  </a:txBody>
                  <a:tcPr/>
                </a:tc>
                <a:extLst>
                  <a:ext uri="{0D108BD9-81ED-4DB2-BD59-A6C34878D82A}">
                    <a16:rowId xmlns:a16="http://schemas.microsoft.com/office/drawing/2014/main" val="4188679213"/>
                  </a:ext>
                </a:extLst>
              </a:tr>
              <a:tr h="202944">
                <a:tc>
                  <a:txBody>
                    <a:bodyPr/>
                    <a:lstStyle/>
                    <a:p>
                      <a:r>
                        <a:rPr lang="en-US" sz="1200" dirty="0"/>
                        <a:t>6</a:t>
                      </a:r>
                    </a:p>
                  </a:txBody>
                  <a:tcPr/>
                </a:tc>
                <a:tc>
                  <a:txBody>
                    <a:bodyPr/>
                    <a:lstStyle/>
                    <a:p>
                      <a:r>
                        <a:rPr lang="en-US" sz="1200" dirty="0"/>
                        <a:t>159</a:t>
                      </a:r>
                    </a:p>
                  </a:txBody>
                  <a:tcPr/>
                </a:tc>
                <a:extLst>
                  <a:ext uri="{0D108BD9-81ED-4DB2-BD59-A6C34878D82A}">
                    <a16:rowId xmlns:a16="http://schemas.microsoft.com/office/drawing/2014/main" val="996117536"/>
                  </a:ext>
                </a:extLst>
              </a:tr>
              <a:tr h="202944">
                <a:tc>
                  <a:txBody>
                    <a:bodyPr/>
                    <a:lstStyle/>
                    <a:p>
                      <a:r>
                        <a:rPr lang="en-US" sz="1200" dirty="0"/>
                        <a:t>376</a:t>
                      </a:r>
                    </a:p>
                  </a:txBody>
                  <a:tcPr/>
                </a:tc>
                <a:tc>
                  <a:txBody>
                    <a:bodyPr/>
                    <a:lstStyle/>
                    <a:p>
                      <a:r>
                        <a:rPr lang="en-US" sz="1200" dirty="0"/>
                        <a:t>159</a:t>
                      </a:r>
                    </a:p>
                  </a:txBody>
                  <a:tcPr/>
                </a:tc>
                <a:extLst>
                  <a:ext uri="{0D108BD9-81ED-4DB2-BD59-A6C34878D82A}">
                    <a16:rowId xmlns:a16="http://schemas.microsoft.com/office/drawing/2014/main" val="209099393"/>
                  </a:ext>
                </a:extLst>
              </a:tr>
              <a:tr h="202944">
                <a:tc>
                  <a:txBody>
                    <a:bodyPr/>
                    <a:lstStyle/>
                    <a:p>
                      <a:r>
                        <a:rPr lang="en-US" sz="1200" dirty="0"/>
                        <a:t>2099</a:t>
                      </a:r>
                    </a:p>
                  </a:txBody>
                  <a:tcPr/>
                </a:tc>
                <a:tc>
                  <a:txBody>
                    <a:bodyPr/>
                    <a:lstStyle/>
                    <a:p>
                      <a:r>
                        <a:rPr lang="en-US" sz="1200" dirty="0"/>
                        <a:t>159</a:t>
                      </a:r>
                    </a:p>
                  </a:txBody>
                  <a:tcPr/>
                </a:tc>
                <a:extLst>
                  <a:ext uri="{0D108BD9-81ED-4DB2-BD59-A6C34878D82A}">
                    <a16:rowId xmlns:a16="http://schemas.microsoft.com/office/drawing/2014/main" val="295740250"/>
                  </a:ext>
                </a:extLst>
              </a:tr>
              <a:tr h="202944">
                <a:tc>
                  <a:txBody>
                    <a:bodyPr/>
                    <a:lstStyle/>
                    <a:p>
                      <a:r>
                        <a:rPr lang="en-US" sz="1200" dirty="0"/>
                        <a:t>5</a:t>
                      </a:r>
                    </a:p>
                  </a:txBody>
                  <a:tcPr/>
                </a:tc>
                <a:tc>
                  <a:txBody>
                    <a:bodyPr/>
                    <a:lstStyle/>
                    <a:p>
                      <a:r>
                        <a:rPr lang="en-US" sz="1200" dirty="0"/>
                        <a:t>6</a:t>
                      </a:r>
                    </a:p>
                  </a:txBody>
                  <a:tcPr/>
                </a:tc>
                <a:extLst>
                  <a:ext uri="{0D108BD9-81ED-4DB2-BD59-A6C34878D82A}">
                    <a16:rowId xmlns:a16="http://schemas.microsoft.com/office/drawing/2014/main" val="371934787"/>
                  </a:ext>
                </a:extLst>
              </a:tr>
              <a:tr h="202944">
                <a:tc>
                  <a:txBody>
                    <a:bodyPr/>
                    <a:lstStyle/>
                    <a:p>
                      <a:r>
                        <a:rPr lang="en-US" sz="1200" dirty="0"/>
                        <a:t>2019</a:t>
                      </a:r>
                    </a:p>
                  </a:txBody>
                  <a:tcPr/>
                </a:tc>
                <a:tc>
                  <a:txBody>
                    <a:bodyPr/>
                    <a:lstStyle/>
                    <a:p>
                      <a:r>
                        <a:rPr lang="en-US" sz="1200" dirty="0"/>
                        <a:t>6</a:t>
                      </a:r>
                    </a:p>
                  </a:txBody>
                  <a:tcPr/>
                </a:tc>
                <a:extLst>
                  <a:ext uri="{0D108BD9-81ED-4DB2-BD59-A6C34878D82A}">
                    <a16:rowId xmlns:a16="http://schemas.microsoft.com/office/drawing/2014/main" val="931723907"/>
                  </a:ext>
                </a:extLst>
              </a:tr>
              <a:tr h="202944">
                <a:tc>
                  <a:txBody>
                    <a:bodyPr/>
                    <a:lstStyle/>
                    <a:p>
                      <a:r>
                        <a:rPr lang="en-US" sz="1200" dirty="0"/>
                        <a:t>1050</a:t>
                      </a:r>
                    </a:p>
                  </a:txBody>
                  <a:tcPr/>
                </a:tc>
                <a:tc>
                  <a:txBody>
                    <a:bodyPr/>
                    <a:lstStyle/>
                    <a:p>
                      <a:r>
                        <a:rPr lang="en-US" sz="1200" dirty="0"/>
                        <a:t>6</a:t>
                      </a:r>
                    </a:p>
                  </a:txBody>
                  <a:tcPr/>
                </a:tc>
                <a:extLst>
                  <a:ext uri="{0D108BD9-81ED-4DB2-BD59-A6C34878D82A}">
                    <a16:rowId xmlns:a16="http://schemas.microsoft.com/office/drawing/2014/main" val="3936559308"/>
                  </a:ext>
                </a:extLst>
              </a:tr>
              <a:tr h="202944">
                <a:tc>
                  <a:txBody>
                    <a:bodyPr/>
                    <a:lstStyle/>
                    <a:p>
                      <a:r>
                        <a:rPr lang="en-US" sz="1200" dirty="0"/>
                        <a:t>32</a:t>
                      </a:r>
                    </a:p>
                  </a:txBody>
                  <a:tcPr/>
                </a:tc>
                <a:tc>
                  <a:txBody>
                    <a:bodyPr/>
                    <a:lstStyle/>
                    <a:p>
                      <a:r>
                        <a:rPr lang="en-US" sz="1200" dirty="0"/>
                        <a:t>6</a:t>
                      </a:r>
                    </a:p>
                  </a:txBody>
                  <a:tcPr/>
                </a:tc>
                <a:extLst>
                  <a:ext uri="{0D108BD9-81ED-4DB2-BD59-A6C34878D82A}">
                    <a16:rowId xmlns:a16="http://schemas.microsoft.com/office/drawing/2014/main" val="849307197"/>
                  </a:ext>
                </a:extLst>
              </a:tr>
              <a:tr h="202944">
                <a:tc>
                  <a:txBody>
                    <a:bodyPr/>
                    <a:lstStyle/>
                    <a:p>
                      <a:r>
                        <a:rPr lang="en-US" sz="1200" dirty="0"/>
                        <a:t>159</a:t>
                      </a:r>
                    </a:p>
                  </a:txBody>
                  <a:tcPr/>
                </a:tc>
                <a:tc>
                  <a:txBody>
                    <a:bodyPr/>
                    <a:lstStyle/>
                    <a:p>
                      <a:r>
                        <a:rPr lang="en-US" sz="1200" dirty="0"/>
                        <a:t>6</a:t>
                      </a:r>
                    </a:p>
                  </a:txBody>
                  <a:tcPr/>
                </a:tc>
                <a:extLst>
                  <a:ext uri="{0D108BD9-81ED-4DB2-BD59-A6C34878D82A}">
                    <a16:rowId xmlns:a16="http://schemas.microsoft.com/office/drawing/2014/main" val="3635345737"/>
                  </a:ext>
                </a:extLst>
              </a:tr>
              <a:tr h="202944">
                <a:tc>
                  <a:txBody>
                    <a:bodyPr/>
                    <a:lstStyle/>
                    <a:p>
                      <a:r>
                        <a:rPr lang="en-US" sz="1200" dirty="0"/>
                        <a:t>6</a:t>
                      </a:r>
                    </a:p>
                  </a:txBody>
                  <a:tcPr/>
                </a:tc>
                <a:tc>
                  <a:txBody>
                    <a:bodyPr/>
                    <a:lstStyle/>
                    <a:p>
                      <a:r>
                        <a:rPr lang="en-US" sz="1200" dirty="0"/>
                        <a:t>6</a:t>
                      </a:r>
                    </a:p>
                  </a:txBody>
                  <a:tcPr/>
                </a:tc>
                <a:extLst>
                  <a:ext uri="{0D108BD9-81ED-4DB2-BD59-A6C34878D82A}">
                    <a16:rowId xmlns:a16="http://schemas.microsoft.com/office/drawing/2014/main" val="706137114"/>
                  </a:ext>
                </a:extLst>
              </a:tr>
              <a:tr h="202944">
                <a:tc>
                  <a:txBody>
                    <a:bodyPr/>
                    <a:lstStyle/>
                    <a:p>
                      <a:r>
                        <a:rPr lang="en-US" sz="1200" dirty="0"/>
                        <a:t>376</a:t>
                      </a:r>
                    </a:p>
                  </a:txBody>
                  <a:tcPr/>
                </a:tc>
                <a:tc>
                  <a:txBody>
                    <a:bodyPr/>
                    <a:lstStyle/>
                    <a:p>
                      <a:r>
                        <a:rPr lang="en-US" sz="1200" dirty="0"/>
                        <a:t>6</a:t>
                      </a:r>
                    </a:p>
                  </a:txBody>
                  <a:tcPr/>
                </a:tc>
                <a:extLst>
                  <a:ext uri="{0D108BD9-81ED-4DB2-BD59-A6C34878D82A}">
                    <a16:rowId xmlns:a16="http://schemas.microsoft.com/office/drawing/2014/main" val="1153216361"/>
                  </a:ext>
                </a:extLst>
              </a:tr>
              <a:tr h="202944">
                <a:tc>
                  <a:txBody>
                    <a:bodyPr/>
                    <a:lstStyle/>
                    <a:p>
                      <a:r>
                        <a:rPr lang="en-US" sz="1200" dirty="0"/>
                        <a:t>2099</a:t>
                      </a:r>
                    </a:p>
                  </a:txBody>
                  <a:tcPr/>
                </a:tc>
                <a:tc>
                  <a:txBody>
                    <a:bodyPr/>
                    <a:lstStyle/>
                    <a:p>
                      <a:r>
                        <a:rPr lang="en-US" sz="1200" dirty="0"/>
                        <a:t>6</a:t>
                      </a:r>
                    </a:p>
                  </a:txBody>
                  <a:tcPr/>
                </a:tc>
                <a:extLst>
                  <a:ext uri="{0D108BD9-81ED-4DB2-BD59-A6C34878D82A}">
                    <a16:rowId xmlns:a16="http://schemas.microsoft.com/office/drawing/2014/main" val="1559469882"/>
                  </a:ext>
                </a:extLst>
              </a:tr>
            </a:tbl>
          </a:graphicData>
        </a:graphic>
      </p:graphicFrame>
      <p:graphicFrame>
        <p:nvGraphicFramePr>
          <p:cNvPr id="8" name="Table 7">
            <a:extLst>
              <a:ext uri="{FF2B5EF4-FFF2-40B4-BE49-F238E27FC236}">
                <a16:creationId xmlns:a16="http://schemas.microsoft.com/office/drawing/2014/main" id="{09071B5B-1A71-0A49-C07C-8F6BDCBC1867}"/>
              </a:ext>
            </a:extLst>
          </p:cNvPr>
          <p:cNvGraphicFramePr>
            <a:graphicFrameLocks noGrp="1"/>
          </p:cNvGraphicFramePr>
          <p:nvPr>
            <p:extLst>
              <p:ext uri="{D42A27DB-BD31-4B8C-83A1-F6EECF244321}">
                <p14:modId xmlns:p14="http://schemas.microsoft.com/office/powerpoint/2010/main" val="866696789"/>
              </p:ext>
            </p:extLst>
          </p:nvPr>
        </p:nvGraphicFramePr>
        <p:xfrm>
          <a:off x="9256288" y="1025912"/>
          <a:ext cx="2168138" cy="4937760"/>
        </p:xfrm>
        <a:graphic>
          <a:graphicData uri="http://schemas.openxmlformats.org/drawingml/2006/table">
            <a:tbl>
              <a:tblPr firstRow="1" bandRow="1">
                <a:tableStyleId>{93296810-A885-4BE3-A3E7-6D5BEEA58F35}</a:tableStyleId>
              </a:tblPr>
              <a:tblGrid>
                <a:gridCol w="1084069">
                  <a:extLst>
                    <a:ext uri="{9D8B030D-6E8A-4147-A177-3AD203B41FA5}">
                      <a16:colId xmlns:a16="http://schemas.microsoft.com/office/drawing/2014/main" val="3711171146"/>
                    </a:ext>
                  </a:extLst>
                </a:gridCol>
                <a:gridCol w="1084069">
                  <a:extLst>
                    <a:ext uri="{9D8B030D-6E8A-4147-A177-3AD203B41FA5}">
                      <a16:colId xmlns:a16="http://schemas.microsoft.com/office/drawing/2014/main" val="4188724081"/>
                    </a:ext>
                  </a:extLst>
                </a:gridCol>
              </a:tblGrid>
              <a:tr h="202944">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Interim Result Set</a:t>
                      </a: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b="1" dirty="0">
                        <a:solidFill>
                          <a:schemeClr val="tx1"/>
                        </a:solidFill>
                      </a:endParaRPr>
                    </a:p>
                  </a:txBody>
                  <a:tcPr/>
                </a:tc>
                <a:extLst>
                  <a:ext uri="{0D108BD9-81ED-4DB2-BD59-A6C34878D82A}">
                    <a16:rowId xmlns:a16="http://schemas.microsoft.com/office/drawing/2014/main" val="3784290695"/>
                  </a:ext>
                </a:extLst>
              </a:tr>
              <a:tr h="202944">
                <a:tc>
                  <a:txBody>
                    <a:bodyPr/>
                    <a:lstStyle/>
                    <a:p>
                      <a:r>
                        <a:rPr lang="en-US" sz="1200" b="1" dirty="0">
                          <a:solidFill>
                            <a:schemeClr val="bg1"/>
                          </a:solidFill>
                        </a:rPr>
                        <a:t>hit-count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b="1" dirty="0">
                          <a:solidFill>
                            <a:schemeClr val="bg1"/>
                          </a:solidFill>
                          <a:latin typeface="Symbol" panose="05050102010706020507" pitchFamily="18" charset="2"/>
                        </a:rPr>
                        <a:t></a:t>
                      </a:r>
                      <a:r>
                        <a:rPr lang="en-US" altLang="en-US" sz="1200" b="1" dirty="0">
                          <a:solidFill>
                            <a:schemeClr val="bg1"/>
                          </a:solidFill>
                        </a:rPr>
                        <a:t>d(hit-count)</a:t>
                      </a:r>
                      <a:r>
                        <a:rPr lang="ar-SA" altLang="en-US" sz="1200" b="1" dirty="0">
                          <a:solidFill>
                            <a:schemeClr val="bg1"/>
                          </a:solidFill>
                        </a:rPr>
                        <a:t>‏</a:t>
                      </a:r>
                      <a:endParaRPr lang="en-US" altLang="en-US" sz="1200" b="1" dirty="0">
                        <a:solidFill>
                          <a:schemeClr val="bg1"/>
                        </a:solidFill>
                      </a:endParaRPr>
                    </a:p>
                  </a:txBody>
                  <a:tcPr/>
                </a:tc>
                <a:extLst>
                  <a:ext uri="{0D108BD9-81ED-4DB2-BD59-A6C34878D82A}">
                    <a16:rowId xmlns:a16="http://schemas.microsoft.com/office/drawing/2014/main" val="1423851555"/>
                  </a:ext>
                </a:extLst>
              </a:tr>
              <a:tr h="202944">
                <a:tc>
                  <a:txBody>
                    <a:bodyPr/>
                    <a:lstStyle/>
                    <a:p>
                      <a:r>
                        <a:rPr lang="en-US" sz="1200" dirty="0"/>
                        <a:t>5</a:t>
                      </a:r>
                    </a:p>
                  </a:txBody>
                  <a:tcPr/>
                </a:tc>
                <a:tc>
                  <a:txBody>
                    <a:bodyPr/>
                    <a:lstStyle/>
                    <a:p>
                      <a:r>
                        <a:rPr lang="en-US" sz="1200" dirty="0"/>
                        <a:t>376</a:t>
                      </a:r>
                    </a:p>
                  </a:txBody>
                  <a:tcPr/>
                </a:tc>
                <a:extLst>
                  <a:ext uri="{0D108BD9-81ED-4DB2-BD59-A6C34878D82A}">
                    <a16:rowId xmlns:a16="http://schemas.microsoft.com/office/drawing/2014/main" val="3713922756"/>
                  </a:ext>
                </a:extLst>
              </a:tr>
              <a:tr h="202944">
                <a:tc>
                  <a:txBody>
                    <a:bodyPr/>
                    <a:lstStyle/>
                    <a:p>
                      <a:r>
                        <a:rPr lang="en-US" sz="1200" dirty="0"/>
                        <a:t>2019</a:t>
                      </a:r>
                    </a:p>
                  </a:txBody>
                  <a:tcPr/>
                </a:tc>
                <a:tc>
                  <a:txBody>
                    <a:bodyPr/>
                    <a:lstStyle/>
                    <a:p>
                      <a:r>
                        <a:rPr lang="en-US" sz="1200" dirty="0"/>
                        <a:t>376</a:t>
                      </a:r>
                    </a:p>
                  </a:txBody>
                  <a:tcPr/>
                </a:tc>
                <a:extLst>
                  <a:ext uri="{0D108BD9-81ED-4DB2-BD59-A6C34878D82A}">
                    <a16:rowId xmlns:a16="http://schemas.microsoft.com/office/drawing/2014/main" val="594578732"/>
                  </a:ext>
                </a:extLst>
              </a:tr>
              <a:tr h="202944">
                <a:tc>
                  <a:txBody>
                    <a:bodyPr/>
                    <a:lstStyle/>
                    <a:p>
                      <a:r>
                        <a:rPr lang="en-US" sz="1200" dirty="0"/>
                        <a:t>1050</a:t>
                      </a:r>
                    </a:p>
                  </a:txBody>
                  <a:tcPr/>
                </a:tc>
                <a:tc>
                  <a:txBody>
                    <a:bodyPr/>
                    <a:lstStyle/>
                    <a:p>
                      <a:r>
                        <a:rPr lang="en-US" sz="1200" dirty="0"/>
                        <a:t>376</a:t>
                      </a:r>
                    </a:p>
                  </a:txBody>
                  <a:tcPr/>
                </a:tc>
                <a:extLst>
                  <a:ext uri="{0D108BD9-81ED-4DB2-BD59-A6C34878D82A}">
                    <a16:rowId xmlns:a16="http://schemas.microsoft.com/office/drawing/2014/main" val="3336783192"/>
                  </a:ext>
                </a:extLst>
              </a:tr>
              <a:tr h="202944">
                <a:tc>
                  <a:txBody>
                    <a:bodyPr/>
                    <a:lstStyle/>
                    <a:p>
                      <a:r>
                        <a:rPr lang="en-US" sz="1200" dirty="0"/>
                        <a:t>32</a:t>
                      </a:r>
                    </a:p>
                  </a:txBody>
                  <a:tcPr/>
                </a:tc>
                <a:tc>
                  <a:txBody>
                    <a:bodyPr/>
                    <a:lstStyle/>
                    <a:p>
                      <a:r>
                        <a:rPr lang="en-US" sz="1200" dirty="0"/>
                        <a:t>376</a:t>
                      </a:r>
                    </a:p>
                  </a:txBody>
                  <a:tcPr/>
                </a:tc>
                <a:extLst>
                  <a:ext uri="{0D108BD9-81ED-4DB2-BD59-A6C34878D82A}">
                    <a16:rowId xmlns:a16="http://schemas.microsoft.com/office/drawing/2014/main" val="1760932954"/>
                  </a:ext>
                </a:extLst>
              </a:tr>
              <a:tr h="202944">
                <a:tc>
                  <a:txBody>
                    <a:bodyPr/>
                    <a:lstStyle/>
                    <a:p>
                      <a:r>
                        <a:rPr lang="en-US" sz="1200" dirty="0"/>
                        <a:t>159</a:t>
                      </a:r>
                    </a:p>
                  </a:txBody>
                  <a:tcPr/>
                </a:tc>
                <a:tc>
                  <a:txBody>
                    <a:bodyPr/>
                    <a:lstStyle/>
                    <a:p>
                      <a:r>
                        <a:rPr lang="en-US" sz="1200" dirty="0"/>
                        <a:t>376</a:t>
                      </a:r>
                    </a:p>
                  </a:txBody>
                  <a:tcPr/>
                </a:tc>
                <a:extLst>
                  <a:ext uri="{0D108BD9-81ED-4DB2-BD59-A6C34878D82A}">
                    <a16:rowId xmlns:a16="http://schemas.microsoft.com/office/drawing/2014/main" val="4188679213"/>
                  </a:ext>
                </a:extLst>
              </a:tr>
              <a:tr h="202944">
                <a:tc>
                  <a:txBody>
                    <a:bodyPr/>
                    <a:lstStyle/>
                    <a:p>
                      <a:r>
                        <a:rPr lang="en-US" sz="1200" dirty="0"/>
                        <a:t>6</a:t>
                      </a:r>
                    </a:p>
                  </a:txBody>
                  <a:tcPr/>
                </a:tc>
                <a:tc>
                  <a:txBody>
                    <a:bodyPr/>
                    <a:lstStyle/>
                    <a:p>
                      <a:r>
                        <a:rPr lang="en-US" sz="1200" dirty="0"/>
                        <a:t>376</a:t>
                      </a:r>
                    </a:p>
                  </a:txBody>
                  <a:tcPr/>
                </a:tc>
                <a:extLst>
                  <a:ext uri="{0D108BD9-81ED-4DB2-BD59-A6C34878D82A}">
                    <a16:rowId xmlns:a16="http://schemas.microsoft.com/office/drawing/2014/main" val="996117536"/>
                  </a:ext>
                </a:extLst>
              </a:tr>
              <a:tr h="202944">
                <a:tc>
                  <a:txBody>
                    <a:bodyPr/>
                    <a:lstStyle/>
                    <a:p>
                      <a:r>
                        <a:rPr lang="en-US" sz="1200" dirty="0"/>
                        <a:t>376</a:t>
                      </a:r>
                    </a:p>
                  </a:txBody>
                  <a:tcPr/>
                </a:tc>
                <a:tc>
                  <a:txBody>
                    <a:bodyPr/>
                    <a:lstStyle/>
                    <a:p>
                      <a:r>
                        <a:rPr lang="en-US" sz="1200" dirty="0"/>
                        <a:t>376</a:t>
                      </a:r>
                    </a:p>
                  </a:txBody>
                  <a:tcPr/>
                </a:tc>
                <a:extLst>
                  <a:ext uri="{0D108BD9-81ED-4DB2-BD59-A6C34878D82A}">
                    <a16:rowId xmlns:a16="http://schemas.microsoft.com/office/drawing/2014/main" val="209099393"/>
                  </a:ext>
                </a:extLst>
              </a:tr>
              <a:tr h="202944">
                <a:tc>
                  <a:txBody>
                    <a:bodyPr/>
                    <a:lstStyle/>
                    <a:p>
                      <a:r>
                        <a:rPr lang="en-US" sz="1200" dirty="0"/>
                        <a:t>2099</a:t>
                      </a:r>
                    </a:p>
                  </a:txBody>
                  <a:tcPr/>
                </a:tc>
                <a:tc>
                  <a:txBody>
                    <a:bodyPr/>
                    <a:lstStyle/>
                    <a:p>
                      <a:r>
                        <a:rPr lang="en-US" sz="1200" dirty="0"/>
                        <a:t>376</a:t>
                      </a:r>
                    </a:p>
                  </a:txBody>
                  <a:tcPr/>
                </a:tc>
                <a:extLst>
                  <a:ext uri="{0D108BD9-81ED-4DB2-BD59-A6C34878D82A}">
                    <a16:rowId xmlns:a16="http://schemas.microsoft.com/office/drawing/2014/main" val="295740250"/>
                  </a:ext>
                </a:extLst>
              </a:tr>
              <a:tr h="202944">
                <a:tc>
                  <a:txBody>
                    <a:bodyPr/>
                    <a:lstStyle/>
                    <a:p>
                      <a:r>
                        <a:rPr lang="en-US" sz="1200" dirty="0"/>
                        <a:t>5</a:t>
                      </a:r>
                    </a:p>
                  </a:txBody>
                  <a:tcPr/>
                </a:tc>
                <a:tc>
                  <a:txBody>
                    <a:bodyPr/>
                    <a:lstStyle/>
                    <a:p>
                      <a:r>
                        <a:rPr lang="en-US" sz="1200" dirty="0"/>
                        <a:t>2099</a:t>
                      </a:r>
                    </a:p>
                  </a:txBody>
                  <a:tcPr/>
                </a:tc>
                <a:extLst>
                  <a:ext uri="{0D108BD9-81ED-4DB2-BD59-A6C34878D82A}">
                    <a16:rowId xmlns:a16="http://schemas.microsoft.com/office/drawing/2014/main" val="371934787"/>
                  </a:ext>
                </a:extLst>
              </a:tr>
              <a:tr h="202944">
                <a:tc>
                  <a:txBody>
                    <a:bodyPr/>
                    <a:lstStyle/>
                    <a:p>
                      <a:r>
                        <a:rPr lang="en-US" sz="1200" dirty="0"/>
                        <a:t>2019</a:t>
                      </a:r>
                    </a:p>
                  </a:txBody>
                  <a:tcPr/>
                </a:tc>
                <a:tc>
                  <a:txBody>
                    <a:bodyPr/>
                    <a:lstStyle/>
                    <a:p>
                      <a:r>
                        <a:rPr lang="en-US" sz="1200" dirty="0"/>
                        <a:t>2099</a:t>
                      </a:r>
                    </a:p>
                  </a:txBody>
                  <a:tcPr/>
                </a:tc>
                <a:extLst>
                  <a:ext uri="{0D108BD9-81ED-4DB2-BD59-A6C34878D82A}">
                    <a16:rowId xmlns:a16="http://schemas.microsoft.com/office/drawing/2014/main" val="931723907"/>
                  </a:ext>
                </a:extLst>
              </a:tr>
              <a:tr h="202944">
                <a:tc>
                  <a:txBody>
                    <a:bodyPr/>
                    <a:lstStyle/>
                    <a:p>
                      <a:r>
                        <a:rPr lang="en-US" sz="1200" dirty="0"/>
                        <a:t>1050</a:t>
                      </a:r>
                    </a:p>
                  </a:txBody>
                  <a:tcPr/>
                </a:tc>
                <a:tc>
                  <a:txBody>
                    <a:bodyPr/>
                    <a:lstStyle/>
                    <a:p>
                      <a:r>
                        <a:rPr lang="en-US" sz="1200" dirty="0"/>
                        <a:t>2099</a:t>
                      </a:r>
                    </a:p>
                  </a:txBody>
                  <a:tcPr/>
                </a:tc>
                <a:extLst>
                  <a:ext uri="{0D108BD9-81ED-4DB2-BD59-A6C34878D82A}">
                    <a16:rowId xmlns:a16="http://schemas.microsoft.com/office/drawing/2014/main" val="3936559308"/>
                  </a:ext>
                </a:extLst>
              </a:tr>
              <a:tr h="202944">
                <a:tc>
                  <a:txBody>
                    <a:bodyPr/>
                    <a:lstStyle/>
                    <a:p>
                      <a:r>
                        <a:rPr lang="en-US" sz="1200" dirty="0"/>
                        <a:t>32</a:t>
                      </a:r>
                    </a:p>
                  </a:txBody>
                  <a:tcPr/>
                </a:tc>
                <a:tc>
                  <a:txBody>
                    <a:bodyPr/>
                    <a:lstStyle/>
                    <a:p>
                      <a:r>
                        <a:rPr lang="en-US" sz="1200" dirty="0"/>
                        <a:t>2099</a:t>
                      </a:r>
                    </a:p>
                  </a:txBody>
                  <a:tcPr/>
                </a:tc>
                <a:extLst>
                  <a:ext uri="{0D108BD9-81ED-4DB2-BD59-A6C34878D82A}">
                    <a16:rowId xmlns:a16="http://schemas.microsoft.com/office/drawing/2014/main" val="849307197"/>
                  </a:ext>
                </a:extLst>
              </a:tr>
              <a:tr h="202944">
                <a:tc>
                  <a:txBody>
                    <a:bodyPr/>
                    <a:lstStyle/>
                    <a:p>
                      <a:r>
                        <a:rPr lang="en-US" sz="1200" dirty="0"/>
                        <a:t>159</a:t>
                      </a:r>
                    </a:p>
                  </a:txBody>
                  <a:tcPr/>
                </a:tc>
                <a:tc>
                  <a:txBody>
                    <a:bodyPr/>
                    <a:lstStyle/>
                    <a:p>
                      <a:r>
                        <a:rPr lang="en-US" sz="1200" dirty="0"/>
                        <a:t>2099</a:t>
                      </a:r>
                    </a:p>
                  </a:txBody>
                  <a:tcPr/>
                </a:tc>
                <a:extLst>
                  <a:ext uri="{0D108BD9-81ED-4DB2-BD59-A6C34878D82A}">
                    <a16:rowId xmlns:a16="http://schemas.microsoft.com/office/drawing/2014/main" val="3635345737"/>
                  </a:ext>
                </a:extLst>
              </a:tr>
              <a:tr h="202944">
                <a:tc>
                  <a:txBody>
                    <a:bodyPr/>
                    <a:lstStyle/>
                    <a:p>
                      <a:r>
                        <a:rPr lang="en-US" sz="1200" dirty="0"/>
                        <a:t>6</a:t>
                      </a:r>
                    </a:p>
                  </a:txBody>
                  <a:tcPr/>
                </a:tc>
                <a:tc>
                  <a:txBody>
                    <a:bodyPr/>
                    <a:lstStyle/>
                    <a:p>
                      <a:r>
                        <a:rPr lang="en-US" sz="1200" dirty="0"/>
                        <a:t>2099</a:t>
                      </a:r>
                    </a:p>
                  </a:txBody>
                  <a:tcPr/>
                </a:tc>
                <a:extLst>
                  <a:ext uri="{0D108BD9-81ED-4DB2-BD59-A6C34878D82A}">
                    <a16:rowId xmlns:a16="http://schemas.microsoft.com/office/drawing/2014/main" val="706137114"/>
                  </a:ext>
                </a:extLst>
              </a:tr>
              <a:tr h="202944">
                <a:tc>
                  <a:txBody>
                    <a:bodyPr/>
                    <a:lstStyle/>
                    <a:p>
                      <a:r>
                        <a:rPr lang="en-US" sz="1200" dirty="0"/>
                        <a:t>376</a:t>
                      </a:r>
                    </a:p>
                  </a:txBody>
                  <a:tcPr/>
                </a:tc>
                <a:tc>
                  <a:txBody>
                    <a:bodyPr/>
                    <a:lstStyle/>
                    <a:p>
                      <a:r>
                        <a:rPr lang="en-US" sz="1200" dirty="0"/>
                        <a:t>2099</a:t>
                      </a:r>
                    </a:p>
                  </a:txBody>
                  <a:tcPr/>
                </a:tc>
                <a:extLst>
                  <a:ext uri="{0D108BD9-81ED-4DB2-BD59-A6C34878D82A}">
                    <a16:rowId xmlns:a16="http://schemas.microsoft.com/office/drawing/2014/main" val="1153216361"/>
                  </a:ext>
                </a:extLst>
              </a:tr>
              <a:tr h="202944">
                <a:tc>
                  <a:txBody>
                    <a:bodyPr/>
                    <a:lstStyle/>
                    <a:p>
                      <a:r>
                        <a:rPr lang="en-US" sz="1200" dirty="0"/>
                        <a:t>2099</a:t>
                      </a:r>
                    </a:p>
                  </a:txBody>
                  <a:tcPr/>
                </a:tc>
                <a:tc>
                  <a:txBody>
                    <a:bodyPr/>
                    <a:lstStyle/>
                    <a:p>
                      <a:r>
                        <a:rPr lang="en-US" sz="1200" dirty="0"/>
                        <a:t>2099</a:t>
                      </a:r>
                    </a:p>
                  </a:txBody>
                  <a:tcPr/>
                </a:tc>
                <a:extLst>
                  <a:ext uri="{0D108BD9-81ED-4DB2-BD59-A6C34878D82A}">
                    <a16:rowId xmlns:a16="http://schemas.microsoft.com/office/drawing/2014/main" val="1559469882"/>
                  </a:ext>
                </a:extLst>
              </a:tr>
            </a:tbl>
          </a:graphicData>
        </a:graphic>
      </p:graphicFrame>
    </p:spTree>
    <p:extLst>
      <p:ext uri="{BB962C8B-B14F-4D97-AF65-F5344CB8AC3E}">
        <p14:creationId xmlns:p14="http://schemas.microsoft.com/office/powerpoint/2010/main" val="27083930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The Assignment / Rename Operator</a:t>
            </a:r>
          </a:p>
        </p:txBody>
      </p:sp>
      <p:sp>
        <p:nvSpPr>
          <p:cNvPr id="6" name="Text Box 2">
            <a:extLst>
              <a:ext uri="{FF2B5EF4-FFF2-40B4-BE49-F238E27FC236}">
                <a16:creationId xmlns:a16="http://schemas.microsoft.com/office/drawing/2014/main" id="{3E31EF61-9795-B2A9-6487-2F9AED9D44DA}"/>
              </a:ext>
            </a:extLst>
          </p:cNvPr>
          <p:cNvSpPr txBox="1">
            <a:spLocks noChangeArrowheads="1"/>
          </p:cNvSpPr>
          <p:nvPr/>
        </p:nvSpPr>
        <p:spPr bwMode="auto">
          <a:xfrm>
            <a:off x="0" y="685801"/>
            <a:ext cx="12185648" cy="123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1125"/>
              </a:spcBef>
            </a:pPr>
            <a:r>
              <a:rPr lang="en-US" altLang="en-US" dirty="0">
                <a:solidFill>
                  <a:srgbClr val="EAEAEA"/>
                </a:solidFill>
                <a:latin typeface="+mn-lt"/>
              </a:rPr>
              <a:t>Now we select only those tuples that have the first attribute containing a value less than the second attribute, we do so with the following query:</a:t>
            </a:r>
          </a:p>
          <a:p>
            <a:pPr eaLnBrk="1" hangingPunct="1">
              <a:spcBef>
                <a:spcPts val="1000"/>
              </a:spcBef>
            </a:pP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baseline="-50000" dirty="0" err="1">
                <a:solidFill>
                  <a:srgbClr val="EAEAEA"/>
                </a:solidFill>
                <a:latin typeface="Courier New" panose="02070309020205020404" pitchFamily="49" charset="0"/>
                <a:cs typeface="Courier New" panose="02070309020205020404" pitchFamily="49" charset="0"/>
              </a:rPr>
              <a:t>hitcounts.hit</a:t>
            </a:r>
            <a:r>
              <a:rPr lang="en-US" altLang="en-US" sz="1200" baseline="-50000" dirty="0">
                <a:solidFill>
                  <a:srgbClr val="EAEAEA"/>
                </a:solidFill>
                <a:latin typeface="Courier New" panose="02070309020205020404" pitchFamily="49" charset="0"/>
                <a:cs typeface="Courier New" panose="02070309020205020404" pitchFamily="49" charset="0"/>
              </a:rPr>
              <a:t>-count &lt; </a:t>
            </a:r>
            <a:r>
              <a:rPr lang="en-US" altLang="en-US" sz="1200" baseline="-50000" dirty="0" err="1">
                <a:solidFill>
                  <a:srgbClr val="EAEAEA"/>
                </a:solidFill>
                <a:latin typeface="Courier New" panose="02070309020205020404" pitchFamily="49" charset="0"/>
                <a:cs typeface="Courier New" panose="02070309020205020404" pitchFamily="49" charset="0"/>
              </a:rPr>
              <a:t>d.hit</a:t>
            </a:r>
            <a:r>
              <a:rPr lang="en-US" altLang="en-US" sz="1200" baseline="-50000" dirty="0">
                <a:solidFill>
                  <a:srgbClr val="EAEAEA"/>
                </a:solidFill>
                <a:latin typeface="Courier New" panose="02070309020205020404" pitchFamily="49" charset="0"/>
                <a:cs typeface="Courier New" panose="02070309020205020404" pitchFamily="49" charset="0"/>
              </a:rPr>
              <a:t>-count</a:t>
            </a:r>
            <a:r>
              <a:rPr lang="en-US" altLang="en-US" sz="1200" dirty="0">
                <a:solidFill>
                  <a:srgbClr val="EAEAEA"/>
                </a:solidFill>
                <a:latin typeface="Courier New" panose="02070309020205020404" pitchFamily="49" charset="0"/>
                <a:cs typeface="Courier New" panose="02070309020205020404" pitchFamily="49" charset="0"/>
              </a:rPr>
              <a:t> </a:t>
            </a: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dirty="0">
                <a:solidFill>
                  <a:schemeClr val="tx1"/>
                </a:solidFill>
                <a:latin typeface="Courier New" panose="02070309020205020404" pitchFamily="49" charset="0"/>
                <a:cs typeface="Courier New" panose="02070309020205020404" pitchFamily="49" charset="0"/>
              </a:rPr>
              <a:t>hit-count(Hit-counts) x </a:t>
            </a:r>
            <a:r>
              <a:rPr lang="el-GR" sz="1200" b="0" i="0" dirty="0">
                <a:solidFill>
                  <a:schemeClr val="tx1"/>
                </a:solidFill>
                <a:effectLst/>
                <a:latin typeface="Courier New" panose="02070309020205020404" pitchFamily="49" charset="0"/>
                <a:cs typeface="Courier New" panose="02070309020205020404" pitchFamily="49" charset="0"/>
              </a:rPr>
              <a:t>ρ</a:t>
            </a:r>
            <a:r>
              <a:rPr lang="en-US" altLang="en-US" sz="1200" dirty="0">
                <a:solidFill>
                  <a:schemeClr val="tx1"/>
                </a:solidFill>
                <a:latin typeface="Courier New" panose="02070309020205020404" pitchFamily="49" charset="0"/>
                <a:cs typeface="Courier New" panose="02070309020205020404" pitchFamily="49" charset="0"/>
              </a:rPr>
              <a:t>d(</a:t>
            </a: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baseline="-50000" dirty="0">
                <a:solidFill>
                  <a:schemeClr val="tx1"/>
                </a:solidFill>
                <a:latin typeface="Courier New" panose="02070309020205020404" pitchFamily="49" charset="0"/>
                <a:cs typeface="Courier New" panose="02070309020205020404" pitchFamily="49" charset="0"/>
              </a:rPr>
              <a:t>hit-count</a:t>
            </a:r>
            <a:r>
              <a:rPr lang="en-US" altLang="en-US" sz="1200" dirty="0">
                <a:solidFill>
                  <a:schemeClr val="tx1"/>
                </a:solidFill>
                <a:latin typeface="Courier New" panose="02070309020205020404" pitchFamily="49" charset="0"/>
                <a:cs typeface="Courier New" panose="02070309020205020404" pitchFamily="49" charset="0"/>
              </a:rPr>
              <a:t>(Hit-counts)</a:t>
            </a:r>
            <a:r>
              <a:rPr lang="ar-SA" altLang="en-US" sz="1200" dirty="0">
                <a:solidFill>
                  <a:schemeClr val="tx1"/>
                </a:solidFill>
                <a:latin typeface="Courier New" panose="02070309020205020404" pitchFamily="49" charset="0"/>
                <a:cs typeface="Courier New" panose="02070309020205020404" pitchFamily="49" charset="0"/>
              </a:rPr>
              <a:t>‏</a:t>
            </a:r>
            <a:r>
              <a:rPr lang="en-US" altLang="en-US" sz="1200" dirty="0">
                <a:solidFill>
                  <a:schemeClr val="tx1"/>
                </a:solidFill>
                <a:latin typeface="Courier New" panose="02070309020205020404" pitchFamily="49" charset="0"/>
                <a:cs typeface="Courier New" panose="02070309020205020404" pitchFamily="49" charset="0"/>
              </a:rPr>
              <a:t>)</a:t>
            </a:r>
            <a:endParaRPr lang="en-US" altLang="en-US" sz="1200" dirty="0">
              <a:solidFill>
                <a:srgbClr val="EAEAEA"/>
              </a:solidFill>
              <a:latin typeface="+mn-lt"/>
            </a:endParaRPr>
          </a:p>
        </p:txBody>
      </p:sp>
      <p:sp>
        <p:nvSpPr>
          <p:cNvPr id="41" name="Rectangle 35">
            <a:extLst>
              <a:ext uri="{FF2B5EF4-FFF2-40B4-BE49-F238E27FC236}">
                <a16:creationId xmlns:a16="http://schemas.microsoft.com/office/drawing/2014/main" id="{AD4E316A-0024-B9B7-4F1F-49CB8CF02ACD}"/>
              </a:ext>
            </a:extLst>
          </p:cNvPr>
          <p:cNvSpPr>
            <a:spLocks noChangeArrowheads="1"/>
          </p:cNvSpPr>
          <p:nvPr/>
        </p:nvSpPr>
        <p:spPr bwMode="auto">
          <a:xfrm>
            <a:off x="-50181" y="1739893"/>
            <a:ext cx="12185648" cy="1112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400"/>
              </a:spcBef>
              <a:buClr>
                <a:srgbClr val="EEC85E"/>
              </a:buClr>
              <a:buSzPct val="70000"/>
            </a:pPr>
            <a:endParaRPr lang="en-US" altLang="en-US" sz="1600" dirty="0">
              <a:solidFill>
                <a:srgbClr val="EAEAEA"/>
              </a:solidFill>
              <a:latin typeface="+mn-lt"/>
            </a:endParaRPr>
          </a:p>
        </p:txBody>
      </p:sp>
      <p:graphicFrame>
        <p:nvGraphicFramePr>
          <p:cNvPr id="28" name="Table 27">
            <a:extLst>
              <a:ext uri="{FF2B5EF4-FFF2-40B4-BE49-F238E27FC236}">
                <a16:creationId xmlns:a16="http://schemas.microsoft.com/office/drawing/2014/main" id="{7C976ACA-E144-B20D-6299-7FEF982C6607}"/>
              </a:ext>
            </a:extLst>
          </p:cNvPr>
          <p:cNvGraphicFramePr>
            <a:graphicFrameLocks noGrp="1"/>
          </p:cNvGraphicFramePr>
          <p:nvPr>
            <p:extLst>
              <p:ext uri="{D42A27DB-BD31-4B8C-83A1-F6EECF244321}">
                <p14:modId xmlns:p14="http://schemas.microsoft.com/office/powerpoint/2010/main" val="935152042"/>
              </p:ext>
            </p:extLst>
          </p:nvPr>
        </p:nvGraphicFramePr>
        <p:xfrm>
          <a:off x="0" y="1923585"/>
          <a:ext cx="2168138" cy="4937760"/>
        </p:xfrm>
        <a:graphic>
          <a:graphicData uri="http://schemas.openxmlformats.org/drawingml/2006/table">
            <a:tbl>
              <a:tblPr firstRow="1" bandRow="1">
                <a:tableStyleId>{93296810-A885-4BE3-A3E7-6D5BEEA58F35}</a:tableStyleId>
              </a:tblPr>
              <a:tblGrid>
                <a:gridCol w="1084069">
                  <a:extLst>
                    <a:ext uri="{9D8B030D-6E8A-4147-A177-3AD203B41FA5}">
                      <a16:colId xmlns:a16="http://schemas.microsoft.com/office/drawing/2014/main" val="3711171146"/>
                    </a:ext>
                  </a:extLst>
                </a:gridCol>
                <a:gridCol w="1084069">
                  <a:extLst>
                    <a:ext uri="{9D8B030D-6E8A-4147-A177-3AD203B41FA5}">
                      <a16:colId xmlns:a16="http://schemas.microsoft.com/office/drawing/2014/main" val="4188724081"/>
                    </a:ext>
                  </a:extLst>
                </a:gridCol>
              </a:tblGrid>
              <a:tr h="202944">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Interim Result Set</a:t>
                      </a: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b="1" dirty="0">
                        <a:solidFill>
                          <a:schemeClr val="tx1"/>
                        </a:solidFill>
                      </a:endParaRPr>
                    </a:p>
                  </a:txBody>
                  <a:tcPr/>
                </a:tc>
                <a:extLst>
                  <a:ext uri="{0D108BD9-81ED-4DB2-BD59-A6C34878D82A}">
                    <a16:rowId xmlns:a16="http://schemas.microsoft.com/office/drawing/2014/main" val="938736213"/>
                  </a:ext>
                </a:extLst>
              </a:tr>
              <a:tr h="202944">
                <a:tc>
                  <a:txBody>
                    <a:bodyPr/>
                    <a:lstStyle/>
                    <a:p>
                      <a:r>
                        <a:rPr lang="en-US" sz="1200" b="1" dirty="0">
                          <a:solidFill>
                            <a:schemeClr val="bg1"/>
                          </a:solidFill>
                        </a:rPr>
                        <a:t>hit-count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b="1" dirty="0">
                          <a:solidFill>
                            <a:schemeClr val="bg1"/>
                          </a:solidFill>
                          <a:latin typeface="Symbol" panose="05050102010706020507" pitchFamily="18" charset="2"/>
                        </a:rPr>
                        <a:t></a:t>
                      </a:r>
                      <a:r>
                        <a:rPr lang="en-US" altLang="en-US" sz="1200" b="1" dirty="0">
                          <a:solidFill>
                            <a:schemeClr val="bg1"/>
                          </a:solidFill>
                        </a:rPr>
                        <a:t>d(hit-count)</a:t>
                      </a:r>
                      <a:r>
                        <a:rPr lang="ar-SA" altLang="en-US" sz="1200" b="1" dirty="0">
                          <a:solidFill>
                            <a:schemeClr val="bg1"/>
                          </a:solidFill>
                        </a:rPr>
                        <a:t>‏</a:t>
                      </a:r>
                      <a:endParaRPr lang="en-US" altLang="en-US" sz="1200" b="1" dirty="0">
                        <a:solidFill>
                          <a:schemeClr val="bg1"/>
                        </a:solidFill>
                      </a:endParaRPr>
                    </a:p>
                  </a:txBody>
                  <a:tcPr/>
                </a:tc>
                <a:extLst>
                  <a:ext uri="{0D108BD9-81ED-4DB2-BD59-A6C34878D82A}">
                    <a16:rowId xmlns:a16="http://schemas.microsoft.com/office/drawing/2014/main" val="1423851555"/>
                  </a:ext>
                </a:extLst>
              </a:tr>
              <a:tr h="202944">
                <a:tc>
                  <a:txBody>
                    <a:bodyPr/>
                    <a:lstStyle/>
                    <a:p>
                      <a:r>
                        <a:rPr lang="en-US" sz="1200" dirty="0"/>
                        <a:t>5</a:t>
                      </a:r>
                    </a:p>
                  </a:txBody>
                  <a:tcPr>
                    <a:solidFill>
                      <a:srgbClr val="F68576"/>
                    </a:solidFill>
                  </a:tcPr>
                </a:tc>
                <a:tc>
                  <a:txBody>
                    <a:bodyPr/>
                    <a:lstStyle/>
                    <a:p>
                      <a:r>
                        <a:rPr lang="en-US" sz="1200" dirty="0"/>
                        <a:t>5</a:t>
                      </a:r>
                    </a:p>
                  </a:txBody>
                  <a:tcPr>
                    <a:solidFill>
                      <a:srgbClr val="F68576"/>
                    </a:solidFill>
                  </a:tcPr>
                </a:tc>
                <a:extLst>
                  <a:ext uri="{0D108BD9-81ED-4DB2-BD59-A6C34878D82A}">
                    <a16:rowId xmlns:a16="http://schemas.microsoft.com/office/drawing/2014/main" val="3713922756"/>
                  </a:ext>
                </a:extLst>
              </a:tr>
              <a:tr h="202944">
                <a:tc>
                  <a:txBody>
                    <a:bodyPr/>
                    <a:lstStyle/>
                    <a:p>
                      <a:r>
                        <a:rPr lang="en-US" sz="1200" dirty="0"/>
                        <a:t>2019</a:t>
                      </a:r>
                    </a:p>
                  </a:txBody>
                  <a:tcPr>
                    <a:solidFill>
                      <a:srgbClr val="F68576"/>
                    </a:solidFill>
                  </a:tcPr>
                </a:tc>
                <a:tc>
                  <a:txBody>
                    <a:bodyPr/>
                    <a:lstStyle/>
                    <a:p>
                      <a:r>
                        <a:rPr lang="en-US" sz="1200" dirty="0"/>
                        <a:t>5</a:t>
                      </a:r>
                    </a:p>
                  </a:txBody>
                  <a:tcPr>
                    <a:solidFill>
                      <a:srgbClr val="F68576"/>
                    </a:solidFill>
                  </a:tcPr>
                </a:tc>
                <a:extLst>
                  <a:ext uri="{0D108BD9-81ED-4DB2-BD59-A6C34878D82A}">
                    <a16:rowId xmlns:a16="http://schemas.microsoft.com/office/drawing/2014/main" val="594578732"/>
                  </a:ext>
                </a:extLst>
              </a:tr>
              <a:tr h="202944">
                <a:tc>
                  <a:txBody>
                    <a:bodyPr/>
                    <a:lstStyle/>
                    <a:p>
                      <a:r>
                        <a:rPr lang="en-US" sz="1200" dirty="0"/>
                        <a:t>1050</a:t>
                      </a:r>
                    </a:p>
                  </a:txBody>
                  <a:tcPr>
                    <a:solidFill>
                      <a:srgbClr val="F68576"/>
                    </a:solidFill>
                  </a:tcPr>
                </a:tc>
                <a:tc>
                  <a:txBody>
                    <a:bodyPr/>
                    <a:lstStyle/>
                    <a:p>
                      <a:r>
                        <a:rPr lang="en-US" sz="1200" dirty="0"/>
                        <a:t>5</a:t>
                      </a:r>
                    </a:p>
                  </a:txBody>
                  <a:tcPr>
                    <a:solidFill>
                      <a:srgbClr val="F68576"/>
                    </a:solidFill>
                  </a:tcPr>
                </a:tc>
                <a:extLst>
                  <a:ext uri="{0D108BD9-81ED-4DB2-BD59-A6C34878D82A}">
                    <a16:rowId xmlns:a16="http://schemas.microsoft.com/office/drawing/2014/main" val="3336783192"/>
                  </a:ext>
                </a:extLst>
              </a:tr>
              <a:tr h="202944">
                <a:tc>
                  <a:txBody>
                    <a:bodyPr/>
                    <a:lstStyle/>
                    <a:p>
                      <a:r>
                        <a:rPr lang="en-US" sz="1200" dirty="0"/>
                        <a:t>32</a:t>
                      </a:r>
                    </a:p>
                  </a:txBody>
                  <a:tcPr>
                    <a:solidFill>
                      <a:srgbClr val="F68576"/>
                    </a:solidFill>
                  </a:tcPr>
                </a:tc>
                <a:tc>
                  <a:txBody>
                    <a:bodyPr/>
                    <a:lstStyle/>
                    <a:p>
                      <a:r>
                        <a:rPr lang="en-US" sz="1200" dirty="0"/>
                        <a:t>5</a:t>
                      </a:r>
                    </a:p>
                  </a:txBody>
                  <a:tcPr>
                    <a:solidFill>
                      <a:srgbClr val="F68576"/>
                    </a:solidFill>
                  </a:tcPr>
                </a:tc>
                <a:extLst>
                  <a:ext uri="{0D108BD9-81ED-4DB2-BD59-A6C34878D82A}">
                    <a16:rowId xmlns:a16="http://schemas.microsoft.com/office/drawing/2014/main" val="1760932954"/>
                  </a:ext>
                </a:extLst>
              </a:tr>
              <a:tr h="202944">
                <a:tc>
                  <a:txBody>
                    <a:bodyPr/>
                    <a:lstStyle/>
                    <a:p>
                      <a:r>
                        <a:rPr lang="en-US" sz="1200" dirty="0"/>
                        <a:t>159</a:t>
                      </a:r>
                    </a:p>
                  </a:txBody>
                  <a:tcPr>
                    <a:solidFill>
                      <a:srgbClr val="F68576"/>
                    </a:solidFill>
                  </a:tcPr>
                </a:tc>
                <a:tc>
                  <a:txBody>
                    <a:bodyPr/>
                    <a:lstStyle/>
                    <a:p>
                      <a:r>
                        <a:rPr lang="en-US" sz="1200" dirty="0"/>
                        <a:t>5</a:t>
                      </a:r>
                    </a:p>
                  </a:txBody>
                  <a:tcPr>
                    <a:solidFill>
                      <a:srgbClr val="F68576"/>
                    </a:solidFill>
                  </a:tcPr>
                </a:tc>
                <a:extLst>
                  <a:ext uri="{0D108BD9-81ED-4DB2-BD59-A6C34878D82A}">
                    <a16:rowId xmlns:a16="http://schemas.microsoft.com/office/drawing/2014/main" val="4188679213"/>
                  </a:ext>
                </a:extLst>
              </a:tr>
              <a:tr h="202944">
                <a:tc>
                  <a:txBody>
                    <a:bodyPr/>
                    <a:lstStyle/>
                    <a:p>
                      <a:r>
                        <a:rPr lang="en-US" sz="1200" dirty="0"/>
                        <a:t>6</a:t>
                      </a:r>
                    </a:p>
                  </a:txBody>
                  <a:tcPr>
                    <a:solidFill>
                      <a:srgbClr val="F68576"/>
                    </a:solidFill>
                  </a:tcPr>
                </a:tc>
                <a:tc>
                  <a:txBody>
                    <a:bodyPr/>
                    <a:lstStyle/>
                    <a:p>
                      <a:r>
                        <a:rPr lang="en-US" sz="1200" dirty="0"/>
                        <a:t>5</a:t>
                      </a:r>
                    </a:p>
                  </a:txBody>
                  <a:tcPr>
                    <a:solidFill>
                      <a:srgbClr val="F68576"/>
                    </a:solidFill>
                  </a:tcPr>
                </a:tc>
                <a:extLst>
                  <a:ext uri="{0D108BD9-81ED-4DB2-BD59-A6C34878D82A}">
                    <a16:rowId xmlns:a16="http://schemas.microsoft.com/office/drawing/2014/main" val="996117536"/>
                  </a:ext>
                </a:extLst>
              </a:tr>
              <a:tr h="202944">
                <a:tc>
                  <a:txBody>
                    <a:bodyPr/>
                    <a:lstStyle/>
                    <a:p>
                      <a:r>
                        <a:rPr lang="en-US" sz="1200" dirty="0"/>
                        <a:t>376</a:t>
                      </a:r>
                    </a:p>
                  </a:txBody>
                  <a:tcPr>
                    <a:solidFill>
                      <a:srgbClr val="F68576"/>
                    </a:solidFill>
                  </a:tcPr>
                </a:tc>
                <a:tc>
                  <a:txBody>
                    <a:bodyPr/>
                    <a:lstStyle/>
                    <a:p>
                      <a:r>
                        <a:rPr lang="en-US" sz="1200" dirty="0"/>
                        <a:t>5</a:t>
                      </a:r>
                    </a:p>
                  </a:txBody>
                  <a:tcPr>
                    <a:solidFill>
                      <a:srgbClr val="F68576"/>
                    </a:solidFill>
                  </a:tcPr>
                </a:tc>
                <a:extLst>
                  <a:ext uri="{0D108BD9-81ED-4DB2-BD59-A6C34878D82A}">
                    <a16:rowId xmlns:a16="http://schemas.microsoft.com/office/drawing/2014/main" val="209099393"/>
                  </a:ext>
                </a:extLst>
              </a:tr>
              <a:tr h="202944">
                <a:tc>
                  <a:txBody>
                    <a:bodyPr/>
                    <a:lstStyle/>
                    <a:p>
                      <a:r>
                        <a:rPr lang="en-US" sz="1200" dirty="0"/>
                        <a:t>2099</a:t>
                      </a:r>
                    </a:p>
                  </a:txBody>
                  <a:tcPr>
                    <a:solidFill>
                      <a:srgbClr val="F68576"/>
                    </a:solidFill>
                  </a:tcPr>
                </a:tc>
                <a:tc>
                  <a:txBody>
                    <a:bodyPr/>
                    <a:lstStyle/>
                    <a:p>
                      <a:r>
                        <a:rPr lang="en-US" sz="1200" dirty="0"/>
                        <a:t>5</a:t>
                      </a:r>
                    </a:p>
                  </a:txBody>
                  <a:tcPr>
                    <a:solidFill>
                      <a:srgbClr val="F68576"/>
                    </a:solidFill>
                  </a:tcPr>
                </a:tc>
                <a:extLst>
                  <a:ext uri="{0D108BD9-81ED-4DB2-BD59-A6C34878D82A}">
                    <a16:rowId xmlns:a16="http://schemas.microsoft.com/office/drawing/2014/main" val="295740250"/>
                  </a:ext>
                </a:extLst>
              </a:tr>
              <a:tr h="202944">
                <a:tc>
                  <a:txBody>
                    <a:bodyPr/>
                    <a:lstStyle/>
                    <a:p>
                      <a:r>
                        <a:rPr lang="en-US" sz="1200" dirty="0"/>
                        <a:t>5</a:t>
                      </a:r>
                    </a:p>
                  </a:txBody>
                  <a:tcPr>
                    <a:solidFill>
                      <a:schemeClr val="accent3">
                        <a:lumMod val="40000"/>
                        <a:lumOff val="60000"/>
                      </a:schemeClr>
                    </a:solidFill>
                  </a:tcPr>
                </a:tc>
                <a:tc>
                  <a:txBody>
                    <a:bodyPr/>
                    <a:lstStyle/>
                    <a:p>
                      <a:r>
                        <a:rPr lang="en-US" sz="1200" dirty="0"/>
                        <a:t>2019</a:t>
                      </a:r>
                    </a:p>
                  </a:txBody>
                  <a:tcPr>
                    <a:solidFill>
                      <a:schemeClr val="accent3">
                        <a:lumMod val="40000"/>
                        <a:lumOff val="60000"/>
                      </a:schemeClr>
                    </a:solidFill>
                  </a:tcPr>
                </a:tc>
                <a:extLst>
                  <a:ext uri="{0D108BD9-81ED-4DB2-BD59-A6C34878D82A}">
                    <a16:rowId xmlns:a16="http://schemas.microsoft.com/office/drawing/2014/main" val="371934787"/>
                  </a:ext>
                </a:extLst>
              </a:tr>
              <a:tr h="202944">
                <a:tc>
                  <a:txBody>
                    <a:bodyPr/>
                    <a:lstStyle/>
                    <a:p>
                      <a:r>
                        <a:rPr lang="en-US" sz="1200" dirty="0"/>
                        <a:t>2019</a:t>
                      </a:r>
                    </a:p>
                  </a:txBody>
                  <a:tcPr>
                    <a:solidFill>
                      <a:srgbClr val="F68576"/>
                    </a:solidFill>
                  </a:tcPr>
                </a:tc>
                <a:tc>
                  <a:txBody>
                    <a:bodyPr/>
                    <a:lstStyle/>
                    <a:p>
                      <a:r>
                        <a:rPr lang="en-US" sz="1200" dirty="0"/>
                        <a:t>2019</a:t>
                      </a:r>
                    </a:p>
                  </a:txBody>
                  <a:tcPr>
                    <a:solidFill>
                      <a:srgbClr val="F68576"/>
                    </a:solidFill>
                  </a:tcPr>
                </a:tc>
                <a:extLst>
                  <a:ext uri="{0D108BD9-81ED-4DB2-BD59-A6C34878D82A}">
                    <a16:rowId xmlns:a16="http://schemas.microsoft.com/office/drawing/2014/main" val="931723907"/>
                  </a:ext>
                </a:extLst>
              </a:tr>
              <a:tr h="202944">
                <a:tc>
                  <a:txBody>
                    <a:bodyPr/>
                    <a:lstStyle/>
                    <a:p>
                      <a:r>
                        <a:rPr lang="en-US" sz="1200" dirty="0"/>
                        <a:t>1050</a:t>
                      </a:r>
                    </a:p>
                  </a:txBody>
                  <a:tcPr>
                    <a:solidFill>
                      <a:schemeClr val="accent3">
                        <a:lumMod val="40000"/>
                        <a:lumOff val="60000"/>
                      </a:schemeClr>
                    </a:solidFill>
                  </a:tcPr>
                </a:tc>
                <a:tc>
                  <a:txBody>
                    <a:bodyPr/>
                    <a:lstStyle/>
                    <a:p>
                      <a:r>
                        <a:rPr lang="en-US" sz="1200" dirty="0"/>
                        <a:t>2019</a:t>
                      </a:r>
                    </a:p>
                  </a:txBody>
                  <a:tcPr>
                    <a:solidFill>
                      <a:schemeClr val="accent3">
                        <a:lumMod val="40000"/>
                        <a:lumOff val="60000"/>
                      </a:schemeClr>
                    </a:solidFill>
                  </a:tcPr>
                </a:tc>
                <a:extLst>
                  <a:ext uri="{0D108BD9-81ED-4DB2-BD59-A6C34878D82A}">
                    <a16:rowId xmlns:a16="http://schemas.microsoft.com/office/drawing/2014/main" val="3936559308"/>
                  </a:ext>
                </a:extLst>
              </a:tr>
              <a:tr h="202944">
                <a:tc>
                  <a:txBody>
                    <a:bodyPr/>
                    <a:lstStyle/>
                    <a:p>
                      <a:r>
                        <a:rPr lang="en-US" sz="1200" dirty="0"/>
                        <a:t>32</a:t>
                      </a:r>
                    </a:p>
                  </a:txBody>
                  <a:tcPr>
                    <a:solidFill>
                      <a:schemeClr val="accent3">
                        <a:lumMod val="40000"/>
                        <a:lumOff val="60000"/>
                      </a:schemeClr>
                    </a:solidFill>
                  </a:tcPr>
                </a:tc>
                <a:tc>
                  <a:txBody>
                    <a:bodyPr/>
                    <a:lstStyle/>
                    <a:p>
                      <a:r>
                        <a:rPr lang="en-US" sz="1200" dirty="0"/>
                        <a:t>2019</a:t>
                      </a:r>
                    </a:p>
                  </a:txBody>
                  <a:tcPr>
                    <a:solidFill>
                      <a:schemeClr val="accent3">
                        <a:lumMod val="40000"/>
                        <a:lumOff val="60000"/>
                      </a:schemeClr>
                    </a:solidFill>
                  </a:tcPr>
                </a:tc>
                <a:extLst>
                  <a:ext uri="{0D108BD9-81ED-4DB2-BD59-A6C34878D82A}">
                    <a16:rowId xmlns:a16="http://schemas.microsoft.com/office/drawing/2014/main" val="849307197"/>
                  </a:ext>
                </a:extLst>
              </a:tr>
              <a:tr h="202944">
                <a:tc>
                  <a:txBody>
                    <a:bodyPr/>
                    <a:lstStyle/>
                    <a:p>
                      <a:r>
                        <a:rPr lang="en-US" sz="1200" dirty="0"/>
                        <a:t>159</a:t>
                      </a:r>
                    </a:p>
                  </a:txBody>
                  <a:tcPr>
                    <a:solidFill>
                      <a:schemeClr val="accent3">
                        <a:lumMod val="40000"/>
                        <a:lumOff val="60000"/>
                      </a:schemeClr>
                    </a:solidFill>
                  </a:tcPr>
                </a:tc>
                <a:tc>
                  <a:txBody>
                    <a:bodyPr/>
                    <a:lstStyle/>
                    <a:p>
                      <a:r>
                        <a:rPr lang="en-US" sz="1200" dirty="0"/>
                        <a:t>2019</a:t>
                      </a:r>
                    </a:p>
                  </a:txBody>
                  <a:tcPr>
                    <a:solidFill>
                      <a:schemeClr val="accent3">
                        <a:lumMod val="40000"/>
                        <a:lumOff val="60000"/>
                      </a:schemeClr>
                    </a:solidFill>
                  </a:tcPr>
                </a:tc>
                <a:extLst>
                  <a:ext uri="{0D108BD9-81ED-4DB2-BD59-A6C34878D82A}">
                    <a16:rowId xmlns:a16="http://schemas.microsoft.com/office/drawing/2014/main" val="3635345737"/>
                  </a:ext>
                </a:extLst>
              </a:tr>
              <a:tr h="202944">
                <a:tc>
                  <a:txBody>
                    <a:bodyPr/>
                    <a:lstStyle/>
                    <a:p>
                      <a:r>
                        <a:rPr lang="en-US" sz="1200" dirty="0"/>
                        <a:t>6</a:t>
                      </a:r>
                    </a:p>
                  </a:txBody>
                  <a:tcPr>
                    <a:solidFill>
                      <a:schemeClr val="accent3">
                        <a:lumMod val="40000"/>
                        <a:lumOff val="60000"/>
                      </a:schemeClr>
                    </a:solidFill>
                  </a:tcPr>
                </a:tc>
                <a:tc>
                  <a:txBody>
                    <a:bodyPr/>
                    <a:lstStyle/>
                    <a:p>
                      <a:r>
                        <a:rPr lang="en-US" sz="1200" dirty="0"/>
                        <a:t>2019</a:t>
                      </a:r>
                    </a:p>
                  </a:txBody>
                  <a:tcPr>
                    <a:solidFill>
                      <a:schemeClr val="accent3">
                        <a:lumMod val="40000"/>
                        <a:lumOff val="60000"/>
                      </a:schemeClr>
                    </a:solidFill>
                  </a:tcPr>
                </a:tc>
                <a:extLst>
                  <a:ext uri="{0D108BD9-81ED-4DB2-BD59-A6C34878D82A}">
                    <a16:rowId xmlns:a16="http://schemas.microsoft.com/office/drawing/2014/main" val="706137114"/>
                  </a:ext>
                </a:extLst>
              </a:tr>
              <a:tr h="202944">
                <a:tc>
                  <a:txBody>
                    <a:bodyPr/>
                    <a:lstStyle/>
                    <a:p>
                      <a:r>
                        <a:rPr lang="en-US" sz="1200" dirty="0"/>
                        <a:t>376</a:t>
                      </a:r>
                    </a:p>
                  </a:txBody>
                  <a:tcPr>
                    <a:solidFill>
                      <a:schemeClr val="accent3">
                        <a:lumMod val="40000"/>
                        <a:lumOff val="60000"/>
                      </a:schemeClr>
                    </a:solidFill>
                  </a:tcPr>
                </a:tc>
                <a:tc>
                  <a:txBody>
                    <a:bodyPr/>
                    <a:lstStyle/>
                    <a:p>
                      <a:r>
                        <a:rPr lang="en-US" sz="1200" dirty="0"/>
                        <a:t>2019</a:t>
                      </a:r>
                    </a:p>
                  </a:txBody>
                  <a:tcPr>
                    <a:solidFill>
                      <a:schemeClr val="accent3">
                        <a:lumMod val="40000"/>
                        <a:lumOff val="60000"/>
                      </a:schemeClr>
                    </a:solidFill>
                  </a:tcPr>
                </a:tc>
                <a:extLst>
                  <a:ext uri="{0D108BD9-81ED-4DB2-BD59-A6C34878D82A}">
                    <a16:rowId xmlns:a16="http://schemas.microsoft.com/office/drawing/2014/main" val="1153216361"/>
                  </a:ext>
                </a:extLst>
              </a:tr>
              <a:tr h="202944">
                <a:tc>
                  <a:txBody>
                    <a:bodyPr/>
                    <a:lstStyle/>
                    <a:p>
                      <a:r>
                        <a:rPr lang="en-US" sz="1200" dirty="0"/>
                        <a:t>2099</a:t>
                      </a:r>
                    </a:p>
                  </a:txBody>
                  <a:tcPr>
                    <a:solidFill>
                      <a:srgbClr val="F68576"/>
                    </a:solidFill>
                  </a:tcPr>
                </a:tc>
                <a:tc>
                  <a:txBody>
                    <a:bodyPr/>
                    <a:lstStyle/>
                    <a:p>
                      <a:r>
                        <a:rPr lang="en-US" sz="1200" dirty="0"/>
                        <a:t>2019</a:t>
                      </a:r>
                    </a:p>
                  </a:txBody>
                  <a:tcPr>
                    <a:solidFill>
                      <a:srgbClr val="F68576"/>
                    </a:solidFill>
                  </a:tcPr>
                </a:tc>
                <a:extLst>
                  <a:ext uri="{0D108BD9-81ED-4DB2-BD59-A6C34878D82A}">
                    <a16:rowId xmlns:a16="http://schemas.microsoft.com/office/drawing/2014/main" val="1559469882"/>
                  </a:ext>
                </a:extLst>
              </a:tr>
            </a:tbl>
          </a:graphicData>
        </a:graphic>
      </p:graphicFrame>
      <p:graphicFrame>
        <p:nvGraphicFramePr>
          <p:cNvPr id="3" name="Table 2">
            <a:extLst>
              <a:ext uri="{FF2B5EF4-FFF2-40B4-BE49-F238E27FC236}">
                <a16:creationId xmlns:a16="http://schemas.microsoft.com/office/drawing/2014/main" id="{2648B3C4-D7FD-CC95-7E90-FBE5574F93DD}"/>
              </a:ext>
            </a:extLst>
          </p:cNvPr>
          <p:cNvGraphicFramePr>
            <a:graphicFrameLocks noGrp="1"/>
          </p:cNvGraphicFramePr>
          <p:nvPr>
            <p:extLst>
              <p:ext uri="{D42A27DB-BD31-4B8C-83A1-F6EECF244321}">
                <p14:modId xmlns:p14="http://schemas.microsoft.com/office/powerpoint/2010/main" val="1118108534"/>
              </p:ext>
            </p:extLst>
          </p:nvPr>
        </p:nvGraphicFramePr>
        <p:xfrm>
          <a:off x="3107474" y="1923585"/>
          <a:ext cx="2168138" cy="4937760"/>
        </p:xfrm>
        <a:graphic>
          <a:graphicData uri="http://schemas.openxmlformats.org/drawingml/2006/table">
            <a:tbl>
              <a:tblPr firstRow="1" bandRow="1">
                <a:tableStyleId>{93296810-A885-4BE3-A3E7-6D5BEEA58F35}</a:tableStyleId>
              </a:tblPr>
              <a:tblGrid>
                <a:gridCol w="1084069">
                  <a:extLst>
                    <a:ext uri="{9D8B030D-6E8A-4147-A177-3AD203B41FA5}">
                      <a16:colId xmlns:a16="http://schemas.microsoft.com/office/drawing/2014/main" val="3711171146"/>
                    </a:ext>
                  </a:extLst>
                </a:gridCol>
                <a:gridCol w="1084069">
                  <a:extLst>
                    <a:ext uri="{9D8B030D-6E8A-4147-A177-3AD203B41FA5}">
                      <a16:colId xmlns:a16="http://schemas.microsoft.com/office/drawing/2014/main" val="4188724081"/>
                    </a:ext>
                  </a:extLst>
                </a:gridCol>
              </a:tblGrid>
              <a:tr h="202944">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Interim Result Set</a:t>
                      </a: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b="1" dirty="0">
                        <a:solidFill>
                          <a:schemeClr val="tx1"/>
                        </a:solidFill>
                      </a:endParaRPr>
                    </a:p>
                  </a:txBody>
                  <a:tcPr/>
                </a:tc>
                <a:extLst>
                  <a:ext uri="{0D108BD9-81ED-4DB2-BD59-A6C34878D82A}">
                    <a16:rowId xmlns:a16="http://schemas.microsoft.com/office/drawing/2014/main" val="390373385"/>
                  </a:ext>
                </a:extLst>
              </a:tr>
              <a:tr h="202944">
                <a:tc>
                  <a:txBody>
                    <a:bodyPr/>
                    <a:lstStyle/>
                    <a:p>
                      <a:r>
                        <a:rPr lang="en-US" sz="1200" b="1" dirty="0">
                          <a:solidFill>
                            <a:schemeClr val="bg1"/>
                          </a:solidFill>
                        </a:rPr>
                        <a:t>hit-count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b="1" dirty="0">
                          <a:solidFill>
                            <a:schemeClr val="bg1"/>
                          </a:solidFill>
                          <a:latin typeface="Symbol" panose="05050102010706020507" pitchFamily="18" charset="2"/>
                        </a:rPr>
                        <a:t></a:t>
                      </a:r>
                      <a:r>
                        <a:rPr lang="en-US" altLang="en-US" sz="1200" b="1" dirty="0">
                          <a:solidFill>
                            <a:schemeClr val="bg1"/>
                          </a:solidFill>
                        </a:rPr>
                        <a:t>d(hit-count)</a:t>
                      </a:r>
                      <a:r>
                        <a:rPr lang="ar-SA" altLang="en-US" sz="1200" b="1" dirty="0">
                          <a:solidFill>
                            <a:schemeClr val="bg1"/>
                          </a:solidFill>
                        </a:rPr>
                        <a:t>‏</a:t>
                      </a:r>
                      <a:endParaRPr lang="en-US" altLang="en-US" sz="1200" b="1" dirty="0">
                        <a:solidFill>
                          <a:schemeClr val="bg1"/>
                        </a:solidFill>
                      </a:endParaRPr>
                    </a:p>
                  </a:txBody>
                  <a:tcPr/>
                </a:tc>
                <a:extLst>
                  <a:ext uri="{0D108BD9-81ED-4DB2-BD59-A6C34878D82A}">
                    <a16:rowId xmlns:a16="http://schemas.microsoft.com/office/drawing/2014/main" val="1423851555"/>
                  </a:ext>
                </a:extLst>
              </a:tr>
              <a:tr h="202944">
                <a:tc>
                  <a:txBody>
                    <a:bodyPr/>
                    <a:lstStyle/>
                    <a:p>
                      <a:r>
                        <a:rPr lang="en-US" sz="1200" dirty="0"/>
                        <a:t>5</a:t>
                      </a:r>
                    </a:p>
                  </a:txBody>
                  <a:tcPr>
                    <a:solidFill>
                      <a:srgbClr val="F68576"/>
                    </a:solidFill>
                  </a:tcPr>
                </a:tc>
                <a:tc>
                  <a:txBody>
                    <a:bodyPr/>
                    <a:lstStyle/>
                    <a:p>
                      <a:r>
                        <a:rPr lang="en-US" sz="1200" dirty="0"/>
                        <a:t>1050</a:t>
                      </a:r>
                    </a:p>
                  </a:txBody>
                  <a:tcPr>
                    <a:solidFill>
                      <a:srgbClr val="F68576"/>
                    </a:solidFill>
                  </a:tcPr>
                </a:tc>
                <a:extLst>
                  <a:ext uri="{0D108BD9-81ED-4DB2-BD59-A6C34878D82A}">
                    <a16:rowId xmlns:a16="http://schemas.microsoft.com/office/drawing/2014/main" val="3713922756"/>
                  </a:ext>
                </a:extLst>
              </a:tr>
              <a:tr h="202944">
                <a:tc>
                  <a:txBody>
                    <a:bodyPr/>
                    <a:lstStyle/>
                    <a:p>
                      <a:r>
                        <a:rPr lang="en-US" sz="1200" dirty="0"/>
                        <a:t>2019</a:t>
                      </a:r>
                    </a:p>
                  </a:txBody>
                  <a:tcPr>
                    <a:solidFill>
                      <a:srgbClr val="F68576"/>
                    </a:solidFill>
                  </a:tcPr>
                </a:tc>
                <a:tc>
                  <a:txBody>
                    <a:bodyPr/>
                    <a:lstStyle/>
                    <a:p>
                      <a:r>
                        <a:rPr lang="en-US" sz="1200" dirty="0"/>
                        <a:t>1050</a:t>
                      </a:r>
                    </a:p>
                  </a:txBody>
                  <a:tcPr>
                    <a:solidFill>
                      <a:srgbClr val="F68576"/>
                    </a:solidFill>
                  </a:tcPr>
                </a:tc>
                <a:extLst>
                  <a:ext uri="{0D108BD9-81ED-4DB2-BD59-A6C34878D82A}">
                    <a16:rowId xmlns:a16="http://schemas.microsoft.com/office/drawing/2014/main" val="594578732"/>
                  </a:ext>
                </a:extLst>
              </a:tr>
              <a:tr h="202944">
                <a:tc>
                  <a:txBody>
                    <a:bodyPr/>
                    <a:lstStyle/>
                    <a:p>
                      <a:r>
                        <a:rPr lang="en-US" sz="1200" dirty="0"/>
                        <a:t>1050</a:t>
                      </a:r>
                    </a:p>
                  </a:txBody>
                  <a:tcPr>
                    <a:solidFill>
                      <a:srgbClr val="F6857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1050</a:t>
                      </a:r>
                    </a:p>
                  </a:txBody>
                  <a:tcPr>
                    <a:solidFill>
                      <a:srgbClr val="F68576"/>
                    </a:solidFill>
                  </a:tcPr>
                </a:tc>
                <a:extLst>
                  <a:ext uri="{0D108BD9-81ED-4DB2-BD59-A6C34878D82A}">
                    <a16:rowId xmlns:a16="http://schemas.microsoft.com/office/drawing/2014/main" val="3336783192"/>
                  </a:ext>
                </a:extLst>
              </a:tr>
              <a:tr h="202944">
                <a:tc>
                  <a:txBody>
                    <a:bodyPr/>
                    <a:lstStyle/>
                    <a:p>
                      <a:r>
                        <a:rPr lang="en-US" sz="1200" dirty="0"/>
                        <a:t>32</a:t>
                      </a:r>
                    </a:p>
                  </a:txBody>
                  <a:tcPr>
                    <a:solidFill>
                      <a:schemeClr val="accent3">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1050</a:t>
                      </a:r>
                    </a:p>
                  </a:txBody>
                  <a:tcPr>
                    <a:solidFill>
                      <a:schemeClr val="accent3">
                        <a:lumMod val="40000"/>
                        <a:lumOff val="60000"/>
                      </a:schemeClr>
                    </a:solidFill>
                  </a:tcPr>
                </a:tc>
                <a:extLst>
                  <a:ext uri="{0D108BD9-81ED-4DB2-BD59-A6C34878D82A}">
                    <a16:rowId xmlns:a16="http://schemas.microsoft.com/office/drawing/2014/main" val="1760932954"/>
                  </a:ext>
                </a:extLst>
              </a:tr>
              <a:tr h="202944">
                <a:tc>
                  <a:txBody>
                    <a:bodyPr/>
                    <a:lstStyle/>
                    <a:p>
                      <a:r>
                        <a:rPr lang="en-US" sz="1200" dirty="0"/>
                        <a:t>159</a:t>
                      </a:r>
                    </a:p>
                  </a:txBody>
                  <a:tcPr>
                    <a:solidFill>
                      <a:schemeClr val="accent3">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1050</a:t>
                      </a:r>
                    </a:p>
                  </a:txBody>
                  <a:tcPr>
                    <a:solidFill>
                      <a:schemeClr val="accent3">
                        <a:lumMod val="40000"/>
                        <a:lumOff val="60000"/>
                      </a:schemeClr>
                    </a:solidFill>
                  </a:tcPr>
                </a:tc>
                <a:extLst>
                  <a:ext uri="{0D108BD9-81ED-4DB2-BD59-A6C34878D82A}">
                    <a16:rowId xmlns:a16="http://schemas.microsoft.com/office/drawing/2014/main" val="4188679213"/>
                  </a:ext>
                </a:extLst>
              </a:tr>
              <a:tr h="202944">
                <a:tc>
                  <a:txBody>
                    <a:bodyPr/>
                    <a:lstStyle/>
                    <a:p>
                      <a:r>
                        <a:rPr lang="en-US" sz="1200" dirty="0"/>
                        <a:t>6</a:t>
                      </a:r>
                    </a:p>
                  </a:txBody>
                  <a:tcPr>
                    <a:solidFill>
                      <a:schemeClr val="accent3">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1050</a:t>
                      </a:r>
                    </a:p>
                  </a:txBody>
                  <a:tcPr>
                    <a:solidFill>
                      <a:schemeClr val="accent3">
                        <a:lumMod val="40000"/>
                        <a:lumOff val="60000"/>
                      </a:schemeClr>
                    </a:solidFill>
                  </a:tcPr>
                </a:tc>
                <a:extLst>
                  <a:ext uri="{0D108BD9-81ED-4DB2-BD59-A6C34878D82A}">
                    <a16:rowId xmlns:a16="http://schemas.microsoft.com/office/drawing/2014/main" val="996117536"/>
                  </a:ext>
                </a:extLst>
              </a:tr>
              <a:tr h="202944">
                <a:tc>
                  <a:txBody>
                    <a:bodyPr/>
                    <a:lstStyle/>
                    <a:p>
                      <a:r>
                        <a:rPr lang="en-US" sz="1200" dirty="0"/>
                        <a:t>376</a:t>
                      </a:r>
                    </a:p>
                  </a:txBody>
                  <a:tcPr>
                    <a:solidFill>
                      <a:schemeClr val="accent3">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1050</a:t>
                      </a:r>
                    </a:p>
                  </a:txBody>
                  <a:tcPr>
                    <a:solidFill>
                      <a:schemeClr val="accent3">
                        <a:lumMod val="40000"/>
                        <a:lumOff val="60000"/>
                      </a:schemeClr>
                    </a:solidFill>
                  </a:tcPr>
                </a:tc>
                <a:extLst>
                  <a:ext uri="{0D108BD9-81ED-4DB2-BD59-A6C34878D82A}">
                    <a16:rowId xmlns:a16="http://schemas.microsoft.com/office/drawing/2014/main" val="209099393"/>
                  </a:ext>
                </a:extLst>
              </a:tr>
              <a:tr h="202944">
                <a:tc>
                  <a:txBody>
                    <a:bodyPr/>
                    <a:lstStyle/>
                    <a:p>
                      <a:r>
                        <a:rPr lang="en-US" sz="1200" dirty="0"/>
                        <a:t>2099</a:t>
                      </a:r>
                    </a:p>
                  </a:txBody>
                  <a:tcPr>
                    <a:solidFill>
                      <a:srgbClr val="F6857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1050</a:t>
                      </a:r>
                    </a:p>
                  </a:txBody>
                  <a:tcPr>
                    <a:solidFill>
                      <a:srgbClr val="F68576"/>
                    </a:solidFill>
                  </a:tcPr>
                </a:tc>
                <a:extLst>
                  <a:ext uri="{0D108BD9-81ED-4DB2-BD59-A6C34878D82A}">
                    <a16:rowId xmlns:a16="http://schemas.microsoft.com/office/drawing/2014/main" val="295740250"/>
                  </a:ext>
                </a:extLst>
              </a:tr>
              <a:tr h="202944">
                <a:tc>
                  <a:txBody>
                    <a:bodyPr/>
                    <a:lstStyle/>
                    <a:p>
                      <a:r>
                        <a:rPr lang="en-US" sz="1200" dirty="0"/>
                        <a:t>5</a:t>
                      </a:r>
                    </a:p>
                  </a:txBody>
                  <a:tcPr>
                    <a:solidFill>
                      <a:schemeClr val="accent3">
                        <a:lumMod val="40000"/>
                        <a:lumOff val="60000"/>
                      </a:schemeClr>
                    </a:solidFill>
                  </a:tcPr>
                </a:tc>
                <a:tc>
                  <a:txBody>
                    <a:bodyPr/>
                    <a:lstStyle/>
                    <a:p>
                      <a:r>
                        <a:rPr lang="en-US" sz="1200" dirty="0"/>
                        <a:t>32</a:t>
                      </a:r>
                    </a:p>
                  </a:txBody>
                  <a:tcPr>
                    <a:solidFill>
                      <a:schemeClr val="accent3">
                        <a:lumMod val="40000"/>
                        <a:lumOff val="60000"/>
                      </a:schemeClr>
                    </a:solidFill>
                  </a:tcPr>
                </a:tc>
                <a:extLst>
                  <a:ext uri="{0D108BD9-81ED-4DB2-BD59-A6C34878D82A}">
                    <a16:rowId xmlns:a16="http://schemas.microsoft.com/office/drawing/2014/main" val="371934787"/>
                  </a:ext>
                </a:extLst>
              </a:tr>
              <a:tr h="202944">
                <a:tc>
                  <a:txBody>
                    <a:bodyPr/>
                    <a:lstStyle/>
                    <a:p>
                      <a:r>
                        <a:rPr lang="en-US" sz="1200" dirty="0"/>
                        <a:t>2019</a:t>
                      </a:r>
                    </a:p>
                  </a:txBody>
                  <a:tcPr>
                    <a:solidFill>
                      <a:srgbClr val="F68576"/>
                    </a:solidFill>
                  </a:tcPr>
                </a:tc>
                <a:tc>
                  <a:txBody>
                    <a:bodyPr/>
                    <a:lstStyle/>
                    <a:p>
                      <a:r>
                        <a:rPr lang="en-US" sz="1200" dirty="0"/>
                        <a:t>32</a:t>
                      </a:r>
                    </a:p>
                  </a:txBody>
                  <a:tcPr>
                    <a:solidFill>
                      <a:srgbClr val="F68576"/>
                    </a:solidFill>
                  </a:tcPr>
                </a:tc>
                <a:extLst>
                  <a:ext uri="{0D108BD9-81ED-4DB2-BD59-A6C34878D82A}">
                    <a16:rowId xmlns:a16="http://schemas.microsoft.com/office/drawing/2014/main" val="931723907"/>
                  </a:ext>
                </a:extLst>
              </a:tr>
              <a:tr h="202944">
                <a:tc>
                  <a:txBody>
                    <a:bodyPr/>
                    <a:lstStyle/>
                    <a:p>
                      <a:r>
                        <a:rPr lang="en-US" sz="1200" dirty="0"/>
                        <a:t>1050</a:t>
                      </a:r>
                    </a:p>
                  </a:txBody>
                  <a:tcPr>
                    <a:solidFill>
                      <a:srgbClr val="F68576"/>
                    </a:solidFill>
                  </a:tcPr>
                </a:tc>
                <a:tc>
                  <a:txBody>
                    <a:bodyPr/>
                    <a:lstStyle/>
                    <a:p>
                      <a:r>
                        <a:rPr lang="en-US" sz="1200" dirty="0"/>
                        <a:t>32</a:t>
                      </a:r>
                    </a:p>
                  </a:txBody>
                  <a:tcPr>
                    <a:solidFill>
                      <a:srgbClr val="F68576"/>
                    </a:solidFill>
                  </a:tcPr>
                </a:tc>
                <a:extLst>
                  <a:ext uri="{0D108BD9-81ED-4DB2-BD59-A6C34878D82A}">
                    <a16:rowId xmlns:a16="http://schemas.microsoft.com/office/drawing/2014/main" val="3936559308"/>
                  </a:ext>
                </a:extLst>
              </a:tr>
              <a:tr h="202944">
                <a:tc>
                  <a:txBody>
                    <a:bodyPr/>
                    <a:lstStyle/>
                    <a:p>
                      <a:r>
                        <a:rPr lang="en-US" sz="1200" dirty="0"/>
                        <a:t>32</a:t>
                      </a:r>
                    </a:p>
                  </a:txBody>
                  <a:tcPr>
                    <a:solidFill>
                      <a:srgbClr val="F68576"/>
                    </a:solidFill>
                  </a:tcPr>
                </a:tc>
                <a:tc>
                  <a:txBody>
                    <a:bodyPr/>
                    <a:lstStyle/>
                    <a:p>
                      <a:r>
                        <a:rPr lang="en-US" sz="1200" dirty="0"/>
                        <a:t>32</a:t>
                      </a:r>
                    </a:p>
                  </a:txBody>
                  <a:tcPr>
                    <a:solidFill>
                      <a:srgbClr val="F68576"/>
                    </a:solidFill>
                  </a:tcPr>
                </a:tc>
                <a:extLst>
                  <a:ext uri="{0D108BD9-81ED-4DB2-BD59-A6C34878D82A}">
                    <a16:rowId xmlns:a16="http://schemas.microsoft.com/office/drawing/2014/main" val="849307197"/>
                  </a:ext>
                </a:extLst>
              </a:tr>
              <a:tr h="202944">
                <a:tc>
                  <a:txBody>
                    <a:bodyPr/>
                    <a:lstStyle/>
                    <a:p>
                      <a:r>
                        <a:rPr lang="en-US" sz="1200" dirty="0"/>
                        <a:t>159</a:t>
                      </a:r>
                    </a:p>
                  </a:txBody>
                  <a:tcPr>
                    <a:solidFill>
                      <a:srgbClr val="F68576"/>
                    </a:solidFill>
                  </a:tcPr>
                </a:tc>
                <a:tc>
                  <a:txBody>
                    <a:bodyPr/>
                    <a:lstStyle/>
                    <a:p>
                      <a:r>
                        <a:rPr lang="en-US" sz="1200" dirty="0"/>
                        <a:t>32</a:t>
                      </a:r>
                    </a:p>
                  </a:txBody>
                  <a:tcPr>
                    <a:solidFill>
                      <a:srgbClr val="F68576"/>
                    </a:solidFill>
                  </a:tcPr>
                </a:tc>
                <a:extLst>
                  <a:ext uri="{0D108BD9-81ED-4DB2-BD59-A6C34878D82A}">
                    <a16:rowId xmlns:a16="http://schemas.microsoft.com/office/drawing/2014/main" val="3635345737"/>
                  </a:ext>
                </a:extLst>
              </a:tr>
              <a:tr h="202944">
                <a:tc>
                  <a:txBody>
                    <a:bodyPr/>
                    <a:lstStyle/>
                    <a:p>
                      <a:r>
                        <a:rPr lang="en-US" sz="1200" dirty="0"/>
                        <a:t>6</a:t>
                      </a:r>
                    </a:p>
                  </a:txBody>
                  <a:tcPr>
                    <a:solidFill>
                      <a:schemeClr val="accent3">
                        <a:lumMod val="40000"/>
                        <a:lumOff val="60000"/>
                      </a:schemeClr>
                    </a:solidFill>
                  </a:tcPr>
                </a:tc>
                <a:tc>
                  <a:txBody>
                    <a:bodyPr/>
                    <a:lstStyle/>
                    <a:p>
                      <a:r>
                        <a:rPr lang="en-US" sz="1200" dirty="0"/>
                        <a:t>32</a:t>
                      </a:r>
                    </a:p>
                  </a:txBody>
                  <a:tcPr>
                    <a:solidFill>
                      <a:schemeClr val="accent3">
                        <a:lumMod val="40000"/>
                        <a:lumOff val="60000"/>
                      </a:schemeClr>
                    </a:solidFill>
                  </a:tcPr>
                </a:tc>
                <a:extLst>
                  <a:ext uri="{0D108BD9-81ED-4DB2-BD59-A6C34878D82A}">
                    <a16:rowId xmlns:a16="http://schemas.microsoft.com/office/drawing/2014/main" val="706137114"/>
                  </a:ext>
                </a:extLst>
              </a:tr>
              <a:tr h="202944">
                <a:tc>
                  <a:txBody>
                    <a:bodyPr/>
                    <a:lstStyle/>
                    <a:p>
                      <a:r>
                        <a:rPr lang="en-US" sz="1200" dirty="0"/>
                        <a:t>376</a:t>
                      </a:r>
                    </a:p>
                  </a:txBody>
                  <a:tcPr>
                    <a:solidFill>
                      <a:srgbClr val="F68576"/>
                    </a:solidFill>
                  </a:tcPr>
                </a:tc>
                <a:tc>
                  <a:txBody>
                    <a:bodyPr/>
                    <a:lstStyle/>
                    <a:p>
                      <a:r>
                        <a:rPr lang="en-US" sz="1200" dirty="0"/>
                        <a:t>32</a:t>
                      </a:r>
                    </a:p>
                  </a:txBody>
                  <a:tcPr>
                    <a:solidFill>
                      <a:srgbClr val="F68576"/>
                    </a:solidFill>
                  </a:tcPr>
                </a:tc>
                <a:extLst>
                  <a:ext uri="{0D108BD9-81ED-4DB2-BD59-A6C34878D82A}">
                    <a16:rowId xmlns:a16="http://schemas.microsoft.com/office/drawing/2014/main" val="1153216361"/>
                  </a:ext>
                </a:extLst>
              </a:tr>
              <a:tr h="202944">
                <a:tc>
                  <a:txBody>
                    <a:bodyPr/>
                    <a:lstStyle/>
                    <a:p>
                      <a:r>
                        <a:rPr lang="en-US" sz="1200" dirty="0"/>
                        <a:t>2099</a:t>
                      </a:r>
                    </a:p>
                  </a:txBody>
                  <a:tcPr>
                    <a:solidFill>
                      <a:srgbClr val="F68576"/>
                    </a:solidFill>
                  </a:tcPr>
                </a:tc>
                <a:tc>
                  <a:txBody>
                    <a:bodyPr/>
                    <a:lstStyle/>
                    <a:p>
                      <a:r>
                        <a:rPr lang="en-US" sz="1200" dirty="0"/>
                        <a:t>32</a:t>
                      </a:r>
                    </a:p>
                  </a:txBody>
                  <a:tcPr>
                    <a:solidFill>
                      <a:srgbClr val="F68576"/>
                    </a:solidFill>
                  </a:tcPr>
                </a:tc>
                <a:extLst>
                  <a:ext uri="{0D108BD9-81ED-4DB2-BD59-A6C34878D82A}">
                    <a16:rowId xmlns:a16="http://schemas.microsoft.com/office/drawing/2014/main" val="1559469882"/>
                  </a:ext>
                </a:extLst>
              </a:tr>
            </a:tbl>
          </a:graphicData>
        </a:graphic>
      </p:graphicFrame>
      <p:graphicFrame>
        <p:nvGraphicFramePr>
          <p:cNvPr id="4" name="Table 3">
            <a:extLst>
              <a:ext uri="{FF2B5EF4-FFF2-40B4-BE49-F238E27FC236}">
                <a16:creationId xmlns:a16="http://schemas.microsoft.com/office/drawing/2014/main" id="{C43A061E-0C15-47AD-8141-11DF4185E4DD}"/>
              </a:ext>
            </a:extLst>
          </p:cNvPr>
          <p:cNvGraphicFramePr>
            <a:graphicFrameLocks noGrp="1"/>
          </p:cNvGraphicFramePr>
          <p:nvPr>
            <p:extLst>
              <p:ext uri="{D42A27DB-BD31-4B8C-83A1-F6EECF244321}">
                <p14:modId xmlns:p14="http://schemas.microsoft.com/office/powerpoint/2010/main" val="3476028694"/>
              </p:ext>
            </p:extLst>
          </p:nvPr>
        </p:nvGraphicFramePr>
        <p:xfrm>
          <a:off x="6214948" y="1923585"/>
          <a:ext cx="2168138" cy="4937760"/>
        </p:xfrm>
        <a:graphic>
          <a:graphicData uri="http://schemas.openxmlformats.org/drawingml/2006/table">
            <a:tbl>
              <a:tblPr firstRow="1" bandRow="1">
                <a:tableStyleId>{93296810-A885-4BE3-A3E7-6D5BEEA58F35}</a:tableStyleId>
              </a:tblPr>
              <a:tblGrid>
                <a:gridCol w="1084069">
                  <a:extLst>
                    <a:ext uri="{9D8B030D-6E8A-4147-A177-3AD203B41FA5}">
                      <a16:colId xmlns:a16="http://schemas.microsoft.com/office/drawing/2014/main" val="3711171146"/>
                    </a:ext>
                  </a:extLst>
                </a:gridCol>
                <a:gridCol w="1084069">
                  <a:extLst>
                    <a:ext uri="{9D8B030D-6E8A-4147-A177-3AD203B41FA5}">
                      <a16:colId xmlns:a16="http://schemas.microsoft.com/office/drawing/2014/main" val="4188724081"/>
                    </a:ext>
                  </a:extLst>
                </a:gridCol>
              </a:tblGrid>
              <a:tr h="202944">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Interim Result Set</a:t>
                      </a: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b="1" dirty="0">
                        <a:solidFill>
                          <a:schemeClr val="tx1"/>
                        </a:solidFill>
                      </a:endParaRPr>
                    </a:p>
                  </a:txBody>
                  <a:tcPr/>
                </a:tc>
                <a:extLst>
                  <a:ext uri="{0D108BD9-81ED-4DB2-BD59-A6C34878D82A}">
                    <a16:rowId xmlns:a16="http://schemas.microsoft.com/office/drawing/2014/main" val="3409271235"/>
                  </a:ext>
                </a:extLst>
              </a:tr>
              <a:tr h="202944">
                <a:tc>
                  <a:txBody>
                    <a:bodyPr/>
                    <a:lstStyle/>
                    <a:p>
                      <a:r>
                        <a:rPr lang="en-US" sz="1200" b="1" dirty="0">
                          <a:solidFill>
                            <a:schemeClr val="bg1"/>
                          </a:solidFill>
                        </a:rPr>
                        <a:t>hit-count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b="1" dirty="0">
                          <a:solidFill>
                            <a:schemeClr val="bg1"/>
                          </a:solidFill>
                          <a:latin typeface="Symbol" panose="05050102010706020507" pitchFamily="18" charset="2"/>
                        </a:rPr>
                        <a:t></a:t>
                      </a:r>
                      <a:r>
                        <a:rPr lang="en-US" altLang="en-US" sz="1200" b="1" dirty="0">
                          <a:solidFill>
                            <a:schemeClr val="bg1"/>
                          </a:solidFill>
                        </a:rPr>
                        <a:t>d(hit-count)</a:t>
                      </a:r>
                      <a:r>
                        <a:rPr lang="ar-SA" altLang="en-US" sz="1200" b="1" dirty="0">
                          <a:solidFill>
                            <a:schemeClr val="bg1"/>
                          </a:solidFill>
                        </a:rPr>
                        <a:t>‏</a:t>
                      </a:r>
                      <a:endParaRPr lang="en-US" altLang="en-US" sz="1200" b="1" dirty="0">
                        <a:solidFill>
                          <a:schemeClr val="bg1"/>
                        </a:solidFill>
                      </a:endParaRPr>
                    </a:p>
                  </a:txBody>
                  <a:tcPr/>
                </a:tc>
                <a:extLst>
                  <a:ext uri="{0D108BD9-81ED-4DB2-BD59-A6C34878D82A}">
                    <a16:rowId xmlns:a16="http://schemas.microsoft.com/office/drawing/2014/main" val="1423851555"/>
                  </a:ext>
                </a:extLst>
              </a:tr>
              <a:tr h="202944">
                <a:tc>
                  <a:txBody>
                    <a:bodyPr/>
                    <a:lstStyle/>
                    <a:p>
                      <a:r>
                        <a:rPr lang="en-US" sz="1200" dirty="0"/>
                        <a:t>5</a:t>
                      </a:r>
                    </a:p>
                  </a:txBody>
                  <a:tcPr>
                    <a:solidFill>
                      <a:srgbClr val="F68576"/>
                    </a:solidFill>
                  </a:tcPr>
                </a:tc>
                <a:tc>
                  <a:txBody>
                    <a:bodyPr/>
                    <a:lstStyle/>
                    <a:p>
                      <a:r>
                        <a:rPr lang="en-US" sz="1200" dirty="0"/>
                        <a:t>159</a:t>
                      </a:r>
                    </a:p>
                  </a:txBody>
                  <a:tcPr>
                    <a:solidFill>
                      <a:srgbClr val="F68576"/>
                    </a:solidFill>
                  </a:tcPr>
                </a:tc>
                <a:extLst>
                  <a:ext uri="{0D108BD9-81ED-4DB2-BD59-A6C34878D82A}">
                    <a16:rowId xmlns:a16="http://schemas.microsoft.com/office/drawing/2014/main" val="3713922756"/>
                  </a:ext>
                </a:extLst>
              </a:tr>
              <a:tr h="202944">
                <a:tc>
                  <a:txBody>
                    <a:bodyPr/>
                    <a:lstStyle/>
                    <a:p>
                      <a:r>
                        <a:rPr lang="en-US" sz="1200" dirty="0"/>
                        <a:t>2019</a:t>
                      </a:r>
                    </a:p>
                  </a:txBody>
                  <a:tcPr>
                    <a:solidFill>
                      <a:srgbClr val="F68576"/>
                    </a:solidFill>
                  </a:tcPr>
                </a:tc>
                <a:tc>
                  <a:txBody>
                    <a:bodyPr/>
                    <a:lstStyle/>
                    <a:p>
                      <a:r>
                        <a:rPr lang="en-US" sz="1200" dirty="0"/>
                        <a:t>159</a:t>
                      </a:r>
                    </a:p>
                  </a:txBody>
                  <a:tcPr>
                    <a:solidFill>
                      <a:srgbClr val="F68576"/>
                    </a:solidFill>
                  </a:tcPr>
                </a:tc>
                <a:extLst>
                  <a:ext uri="{0D108BD9-81ED-4DB2-BD59-A6C34878D82A}">
                    <a16:rowId xmlns:a16="http://schemas.microsoft.com/office/drawing/2014/main" val="594578732"/>
                  </a:ext>
                </a:extLst>
              </a:tr>
              <a:tr h="202944">
                <a:tc>
                  <a:txBody>
                    <a:bodyPr/>
                    <a:lstStyle/>
                    <a:p>
                      <a:r>
                        <a:rPr lang="en-US" sz="1200" dirty="0"/>
                        <a:t>1050</a:t>
                      </a:r>
                    </a:p>
                  </a:txBody>
                  <a:tcPr>
                    <a:solidFill>
                      <a:srgbClr val="F68576"/>
                    </a:solidFill>
                  </a:tcPr>
                </a:tc>
                <a:tc>
                  <a:txBody>
                    <a:bodyPr/>
                    <a:lstStyle/>
                    <a:p>
                      <a:r>
                        <a:rPr lang="en-US" sz="1200" dirty="0"/>
                        <a:t>159</a:t>
                      </a:r>
                    </a:p>
                  </a:txBody>
                  <a:tcPr>
                    <a:solidFill>
                      <a:srgbClr val="F68576"/>
                    </a:solidFill>
                  </a:tcPr>
                </a:tc>
                <a:extLst>
                  <a:ext uri="{0D108BD9-81ED-4DB2-BD59-A6C34878D82A}">
                    <a16:rowId xmlns:a16="http://schemas.microsoft.com/office/drawing/2014/main" val="3336783192"/>
                  </a:ext>
                </a:extLst>
              </a:tr>
              <a:tr h="202944">
                <a:tc>
                  <a:txBody>
                    <a:bodyPr/>
                    <a:lstStyle/>
                    <a:p>
                      <a:r>
                        <a:rPr lang="en-US" sz="1200" dirty="0"/>
                        <a:t>32</a:t>
                      </a:r>
                    </a:p>
                  </a:txBody>
                  <a:tcPr>
                    <a:solidFill>
                      <a:schemeClr val="accent3">
                        <a:lumMod val="40000"/>
                        <a:lumOff val="60000"/>
                      </a:schemeClr>
                    </a:solidFill>
                  </a:tcPr>
                </a:tc>
                <a:tc>
                  <a:txBody>
                    <a:bodyPr/>
                    <a:lstStyle/>
                    <a:p>
                      <a:r>
                        <a:rPr lang="en-US" sz="1200" dirty="0"/>
                        <a:t>159</a:t>
                      </a:r>
                    </a:p>
                  </a:txBody>
                  <a:tcPr>
                    <a:solidFill>
                      <a:schemeClr val="accent3">
                        <a:lumMod val="40000"/>
                        <a:lumOff val="60000"/>
                      </a:schemeClr>
                    </a:solidFill>
                  </a:tcPr>
                </a:tc>
                <a:extLst>
                  <a:ext uri="{0D108BD9-81ED-4DB2-BD59-A6C34878D82A}">
                    <a16:rowId xmlns:a16="http://schemas.microsoft.com/office/drawing/2014/main" val="1760932954"/>
                  </a:ext>
                </a:extLst>
              </a:tr>
              <a:tr h="202944">
                <a:tc>
                  <a:txBody>
                    <a:bodyPr/>
                    <a:lstStyle/>
                    <a:p>
                      <a:r>
                        <a:rPr lang="en-US" sz="1200" dirty="0"/>
                        <a:t>159</a:t>
                      </a:r>
                    </a:p>
                  </a:txBody>
                  <a:tcPr>
                    <a:solidFill>
                      <a:srgbClr val="F68576"/>
                    </a:solidFill>
                  </a:tcPr>
                </a:tc>
                <a:tc>
                  <a:txBody>
                    <a:bodyPr/>
                    <a:lstStyle/>
                    <a:p>
                      <a:r>
                        <a:rPr lang="en-US" sz="1200" dirty="0"/>
                        <a:t>159</a:t>
                      </a:r>
                    </a:p>
                  </a:txBody>
                  <a:tcPr>
                    <a:solidFill>
                      <a:srgbClr val="F68576"/>
                    </a:solidFill>
                  </a:tcPr>
                </a:tc>
                <a:extLst>
                  <a:ext uri="{0D108BD9-81ED-4DB2-BD59-A6C34878D82A}">
                    <a16:rowId xmlns:a16="http://schemas.microsoft.com/office/drawing/2014/main" val="4188679213"/>
                  </a:ext>
                </a:extLst>
              </a:tr>
              <a:tr h="202944">
                <a:tc>
                  <a:txBody>
                    <a:bodyPr/>
                    <a:lstStyle/>
                    <a:p>
                      <a:r>
                        <a:rPr lang="en-US" sz="1200" dirty="0"/>
                        <a:t>6</a:t>
                      </a:r>
                    </a:p>
                  </a:txBody>
                  <a:tcPr>
                    <a:solidFill>
                      <a:schemeClr val="accent3">
                        <a:lumMod val="40000"/>
                        <a:lumOff val="60000"/>
                      </a:schemeClr>
                    </a:solidFill>
                  </a:tcPr>
                </a:tc>
                <a:tc>
                  <a:txBody>
                    <a:bodyPr/>
                    <a:lstStyle/>
                    <a:p>
                      <a:r>
                        <a:rPr lang="en-US" sz="1200" dirty="0"/>
                        <a:t>159</a:t>
                      </a:r>
                    </a:p>
                  </a:txBody>
                  <a:tcPr>
                    <a:solidFill>
                      <a:schemeClr val="accent3">
                        <a:lumMod val="40000"/>
                        <a:lumOff val="60000"/>
                      </a:schemeClr>
                    </a:solidFill>
                  </a:tcPr>
                </a:tc>
                <a:extLst>
                  <a:ext uri="{0D108BD9-81ED-4DB2-BD59-A6C34878D82A}">
                    <a16:rowId xmlns:a16="http://schemas.microsoft.com/office/drawing/2014/main" val="996117536"/>
                  </a:ext>
                </a:extLst>
              </a:tr>
              <a:tr h="202944">
                <a:tc>
                  <a:txBody>
                    <a:bodyPr/>
                    <a:lstStyle/>
                    <a:p>
                      <a:r>
                        <a:rPr lang="en-US" sz="1200" dirty="0"/>
                        <a:t>376</a:t>
                      </a:r>
                    </a:p>
                  </a:txBody>
                  <a:tcPr>
                    <a:solidFill>
                      <a:srgbClr val="F68576"/>
                    </a:solidFill>
                  </a:tcPr>
                </a:tc>
                <a:tc>
                  <a:txBody>
                    <a:bodyPr/>
                    <a:lstStyle/>
                    <a:p>
                      <a:r>
                        <a:rPr lang="en-US" sz="1200" dirty="0"/>
                        <a:t>159</a:t>
                      </a:r>
                    </a:p>
                  </a:txBody>
                  <a:tcPr>
                    <a:solidFill>
                      <a:srgbClr val="F68576"/>
                    </a:solidFill>
                  </a:tcPr>
                </a:tc>
                <a:extLst>
                  <a:ext uri="{0D108BD9-81ED-4DB2-BD59-A6C34878D82A}">
                    <a16:rowId xmlns:a16="http://schemas.microsoft.com/office/drawing/2014/main" val="209099393"/>
                  </a:ext>
                </a:extLst>
              </a:tr>
              <a:tr h="202944">
                <a:tc>
                  <a:txBody>
                    <a:bodyPr/>
                    <a:lstStyle/>
                    <a:p>
                      <a:r>
                        <a:rPr lang="en-US" sz="1200" dirty="0"/>
                        <a:t>2099</a:t>
                      </a:r>
                    </a:p>
                  </a:txBody>
                  <a:tcPr>
                    <a:solidFill>
                      <a:srgbClr val="F68576"/>
                    </a:solidFill>
                  </a:tcPr>
                </a:tc>
                <a:tc>
                  <a:txBody>
                    <a:bodyPr/>
                    <a:lstStyle/>
                    <a:p>
                      <a:r>
                        <a:rPr lang="en-US" sz="1200" dirty="0"/>
                        <a:t>159</a:t>
                      </a:r>
                    </a:p>
                  </a:txBody>
                  <a:tcPr>
                    <a:solidFill>
                      <a:srgbClr val="F68576"/>
                    </a:solidFill>
                  </a:tcPr>
                </a:tc>
                <a:extLst>
                  <a:ext uri="{0D108BD9-81ED-4DB2-BD59-A6C34878D82A}">
                    <a16:rowId xmlns:a16="http://schemas.microsoft.com/office/drawing/2014/main" val="295740250"/>
                  </a:ext>
                </a:extLst>
              </a:tr>
              <a:tr h="202944">
                <a:tc>
                  <a:txBody>
                    <a:bodyPr/>
                    <a:lstStyle/>
                    <a:p>
                      <a:r>
                        <a:rPr lang="en-US" sz="1200" dirty="0"/>
                        <a:t>5</a:t>
                      </a:r>
                    </a:p>
                  </a:txBody>
                  <a:tcPr>
                    <a:solidFill>
                      <a:schemeClr val="accent3">
                        <a:lumMod val="40000"/>
                        <a:lumOff val="60000"/>
                      </a:schemeClr>
                    </a:solidFill>
                  </a:tcPr>
                </a:tc>
                <a:tc>
                  <a:txBody>
                    <a:bodyPr/>
                    <a:lstStyle/>
                    <a:p>
                      <a:r>
                        <a:rPr lang="en-US" sz="1200" dirty="0"/>
                        <a:t>6</a:t>
                      </a:r>
                    </a:p>
                  </a:txBody>
                  <a:tcPr>
                    <a:solidFill>
                      <a:schemeClr val="accent3">
                        <a:lumMod val="40000"/>
                        <a:lumOff val="60000"/>
                      </a:schemeClr>
                    </a:solidFill>
                  </a:tcPr>
                </a:tc>
                <a:extLst>
                  <a:ext uri="{0D108BD9-81ED-4DB2-BD59-A6C34878D82A}">
                    <a16:rowId xmlns:a16="http://schemas.microsoft.com/office/drawing/2014/main" val="371934787"/>
                  </a:ext>
                </a:extLst>
              </a:tr>
              <a:tr h="202944">
                <a:tc>
                  <a:txBody>
                    <a:bodyPr/>
                    <a:lstStyle/>
                    <a:p>
                      <a:r>
                        <a:rPr lang="en-US" sz="1200" dirty="0"/>
                        <a:t>2019</a:t>
                      </a:r>
                    </a:p>
                  </a:txBody>
                  <a:tcPr>
                    <a:solidFill>
                      <a:srgbClr val="F68576"/>
                    </a:solidFill>
                  </a:tcPr>
                </a:tc>
                <a:tc>
                  <a:txBody>
                    <a:bodyPr/>
                    <a:lstStyle/>
                    <a:p>
                      <a:r>
                        <a:rPr lang="en-US" sz="1200" dirty="0"/>
                        <a:t>6</a:t>
                      </a:r>
                    </a:p>
                  </a:txBody>
                  <a:tcPr>
                    <a:solidFill>
                      <a:srgbClr val="F68576"/>
                    </a:solidFill>
                  </a:tcPr>
                </a:tc>
                <a:extLst>
                  <a:ext uri="{0D108BD9-81ED-4DB2-BD59-A6C34878D82A}">
                    <a16:rowId xmlns:a16="http://schemas.microsoft.com/office/drawing/2014/main" val="931723907"/>
                  </a:ext>
                </a:extLst>
              </a:tr>
              <a:tr h="202944">
                <a:tc>
                  <a:txBody>
                    <a:bodyPr/>
                    <a:lstStyle/>
                    <a:p>
                      <a:r>
                        <a:rPr lang="en-US" sz="1200" dirty="0"/>
                        <a:t>1050</a:t>
                      </a:r>
                    </a:p>
                  </a:txBody>
                  <a:tcPr>
                    <a:solidFill>
                      <a:srgbClr val="F68576"/>
                    </a:solidFill>
                  </a:tcPr>
                </a:tc>
                <a:tc>
                  <a:txBody>
                    <a:bodyPr/>
                    <a:lstStyle/>
                    <a:p>
                      <a:r>
                        <a:rPr lang="en-US" sz="1200" dirty="0"/>
                        <a:t>6</a:t>
                      </a:r>
                    </a:p>
                  </a:txBody>
                  <a:tcPr>
                    <a:solidFill>
                      <a:srgbClr val="F68576"/>
                    </a:solidFill>
                  </a:tcPr>
                </a:tc>
                <a:extLst>
                  <a:ext uri="{0D108BD9-81ED-4DB2-BD59-A6C34878D82A}">
                    <a16:rowId xmlns:a16="http://schemas.microsoft.com/office/drawing/2014/main" val="3936559308"/>
                  </a:ext>
                </a:extLst>
              </a:tr>
              <a:tr h="202944">
                <a:tc>
                  <a:txBody>
                    <a:bodyPr/>
                    <a:lstStyle/>
                    <a:p>
                      <a:r>
                        <a:rPr lang="en-US" sz="1200" dirty="0"/>
                        <a:t>32</a:t>
                      </a:r>
                    </a:p>
                  </a:txBody>
                  <a:tcPr>
                    <a:solidFill>
                      <a:srgbClr val="F68576"/>
                    </a:solidFill>
                  </a:tcPr>
                </a:tc>
                <a:tc>
                  <a:txBody>
                    <a:bodyPr/>
                    <a:lstStyle/>
                    <a:p>
                      <a:r>
                        <a:rPr lang="en-US" sz="1200" dirty="0"/>
                        <a:t>6</a:t>
                      </a:r>
                    </a:p>
                  </a:txBody>
                  <a:tcPr>
                    <a:solidFill>
                      <a:srgbClr val="F68576"/>
                    </a:solidFill>
                  </a:tcPr>
                </a:tc>
                <a:extLst>
                  <a:ext uri="{0D108BD9-81ED-4DB2-BD59-A6C34878D82A}">
                    <a16:rowId xmlns:a16="http://schemas.microsoft.com/office/drawing/2014/main" val="849307197"/>
                  </a:ext>
                </a:extLst>
              </a:tr>
              <a:tr h="202944">
                <a:tc>
                  <a:txBody>
                    <a:bodyPr/>
                    <a:lstStyle/>
                    <a:p>
                      <a:r>
                        <a:rPr lang="en-US" sz="1200" dirty="0"/>
                        <a:t>159</a:t>
                      </a:r>
                    </a:p>
                  </a:txBody>
                  <a:tcPr>
                    <a:solidFill>
                      <a:srgbClr val="F68576"/>
                    </a:solidFill>
                  </a:tcPr>
                </a:tc>
                <a:tc>
                  <a:txBody>
                    <a:bodyPr/>
                    <a:lstStyle/>
                    <a:p>
                      <a:r>
                        <a:rPr lang="en-US" sz="1200" dirty="0"/>
                        <a:t>6</a:t>
                      </a:r>
                    </a:p>
                  </a:txBody>
                  <a:tcPr>
                    <a:solidFill>
                      <a:srgbClr val="F68576"/>
                    </a:solidFill>
                  </a:tcPr>
                </a:tc>
                <a:extLst>
                  <a:ext uri="{0D108BD9-81ED-4DB2-BD59-A6C34878D82A}">
                    <a16:rowId xmlns:a16="http://schemas.microsoft.com/office/drawing/2014/main" val="3635345737"/>
                  </a:ext>
                </a:extLst>
              </a:tr>
              <a:tr h="202944">
                <a:tc>
                  <a:txBody>
                    <a:bodyPr/>
                    <a:lstStyle/>
                    <a:p>
                      <a:r>
                        <a:rPr lang="en-US" sz="1200" dirty="0"/>
                        <a:t>6</a:t>
                      </a:r>
                    </a:p>
                  </a:txBody>
                  <a:tcPr>
                    <a:solidFill>
                      <a:srgbClr val="F68576"/>
                    </a:solidFill>
                  </a:tcPr>
                </a:tc>
                <a:tc>
                  <a:txBody>
                    <a:bodyPr/>
                    <a:lstStyle/>
                    <a:p>
                      <a:r>
                        <a:rPr lang="en-US" sz="1200" dirty="0"/>
                        <a:t>6</a:t>
                      </a:r>
                    </a:p>
                  </a:txBody>
                  <a:tcPr>
                    <a:solidFill>
                      <a:srgbClr val="F68576"/>
                    </a:solidFill>
                  </a:tcPr>
                </a:tc>
                <a:extLst>
                  <a:ext uri="{0D108BD9-81ED-4DB2-BD59-A6C34878D82A}">
                    <a16:rowId xmlns:a16="http://schemas.microsoft.com/office/drawing/2014/main" val="706137114"/>
                  </a:ext>
                </a:extLst>
              </a:tr>
              <a:tr h="202944">
                <a:tc>
                  <a:txBody>
                    <a:bodyPr/>
                    <a:lstStyle/>
                    <a:p>
                      <a:r>
                        <a:rPr lang="en-US" sz="1200" dirty="0"/>
                        <a:t>376</a:t>
                      </a:r>
                    </a:p>
                  </a:txBody>
                  <a:tcPr>
                    <a:solidFill>
                      <a:srgbClr val="F68576"/>
                    </a:solidFill>
                  </a:tcPr>
                </a:tc>
                <a:tc>
                  <a:txBody>
                    <a:bodyPr/>
                    <a:lstStyle/>
                    <a:p>
                      <a:r>
                        <a:rPr lang="en-US" sz="1200" dirty="0"/>
                        <a:t>6</a:t>
                      </a:r>
                    </a:p>
                  </a:txBody>
                  <a:tcPr>
                    <a:solidFill>
                      <a:srgbClr val="F68576"/>
                    </a:solidFill>
                  </a:tcPr>
                </a:tc>
                <a:extLst>
                  <a:ext uri="{0D108BD9-81ED-4DB2-BD59-A6C34878D82A}">
                    <a16:rowId xmlns:a16="http://schemas.microsoft.com/office/drawing/2014/main" val="1153216361"/>
                  </a:ext>
                </a:extLst>
              </a:tr>
              <a:tr h="202944">
                <a:tc>
                  <a:txBody>
                    <a:bodyPr/>
                    <a:lstStyle/>
                    <a:p>
                      <a:r>
                        <a:rPr lang="en-US" sz="1200" dirty="0"/>
                        <a:t>2099</a:t>
                      </a:r>
                    </a:p>
                  </a:txBody>
                  <a:tcPr>
                    <a:solidFill>
                      <a:srgbClr val="F68576"/>
                    </a:solidFill>
                  </a:tcPr>
                </a:tc>
                <a:tc>
                  <a:txBody>
                    <a:bodyPr/>
                    <a:lstStyle/>
                    <a:p>
                      <a:r>
                        <a:rPr lang="en-US" sz="1200" dirty="0"/>
                        <a:t>6</a:t>
                      </a:r>
                    </a:p>
                  </a:txBody>
                  <a:tcPr>
                    <a:solidFill>
                      <a:srgbClr val="F68576"/>
                    </a:solidFill>
                  </a:tcPr>
                </a:tc>
                <a:extLst>
                  <a:ext uri="{0D108BD9-81ED-4DB2-BD59-A6C34878D82A}">
                    <a16:rowId xmlns:a16="http://schemas.microsoft.com/office/drawing/2014/main" val="1559469882"/>
                  </a:ext>
                </a:extLst>
              </a:tr>
            </a:tbl>
          </a:graphicData>
        </a:graphic>
      </p:graphicFrame>
      <p:graphicFrame>
        <p:nvGraphicFramePr>
          <p:cNvPr id="8" name="Table 7">
            <a:extLst>
              <a:ext uri="{FF2B5EF4-FFF2-40B4-BE49-F238E27FC236}">
                <a16:creationId xmlns:a16="http://schemas.microsoft.com/office/drawing/2014/main" id="{09071B5B-1A71-0A49-C07C-8F6BDCBC1867}"/>
              </a:ext>
            </a:extLst>
          </p:cNvPr>
          <p:cNvGraphicFramePr>
            <a:graphicFrameLocks noGrp="1"/>
          </p:cNvGraphicFramePr>
          <p:nvPr>
            <p:extLst>
              <p:ext uri="{D42A27DB-BD31-4B8C-83A1-F6EECF244321}">
                <p14:modId xmlns:p14="http://schemas.microsoft.com/office/powerpoint/2010/main" val="1567185468"/>
              </p:ext>
            </p:extLst>
          </p:nvPr>
        </p:nvGraphicFramePr>
        <p:xfrm>
          <a:off x="9249938" y="1923585"/>
          <a:ext cx="2168138" cy="4937760"/>
        </p:xfrm>
        <a:graphic>
          <a:graphicData uri="http://schemas.openxmlformats.org/drawingml/2006/table">
            <a:tbl>
              <a:tblPr firstRow="1" bandRow="1">
                <a:tableStyleId>{93296810-A885-4BE3-A3E7-6D5BEEA58F35}</a:tableStyleId>
              </a:tblPr>
              <a:tblGrid>
                <a:gridCol w="1084069">
                  <a:extLst>
                    <a:ext uri="{9D8B030D-6E8A-4147-A177-3AD203B41FA5}">
                      <a16:colId xmlns:a16="http://schemas.microsoft.com/office/drawing/2014/main" val="3711171146"/>
                    </a:ext>
                  </a:extLst>
                </a:gridCol>
                <a:gridCol w="1084069">
                  <a:extLst>
                    <a:ext uri="{9D8B030D-6E8A-4147-A177-3AD203B41FA5}">
                      <a16:colId xmlns:a16="http://schemas.microsoft.com/office/drawing/2014/main" val="4188724081"/>
                    </a:ext>
                  </a:extLst>
                </a:gridCol>
              </a:tblGrid>
              <a:tr h="202944">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Interim Result Set</a:t>
                      </a: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b="1" dirty="0">
                        <a:solidFill>
                          <a:schemeClr val="tx1"/>
                        </a:solidFill>
                      </a:endParaRPr>
                    </a:p>
                  </a:txBody>
                  <a:tcPr/>
                </a:tc>
                <a:extLst>
                  <a:ext uri="{0D108BD9-81ED-4DB2-BD59-A6C34878D82A}">
                    <a16:rowId xmlns:a16="http://schemas.microsoft.com/office/drawing/2014/main" val="3652723378"/>
                  </a:ext>
                </a:extLst>
              </a:tr>
              <a:tr h="202944">
                <a:tc>
                  <a:txBody>
                    <a:bodyPr/>
                    <a:lstStyle/>
                    <a:p>
                      <a:r>
                        <a:rPr lang="en-US" sz="1200" b="1" dirty="0">
                          <a:solidFill>
                            <a:schemeClr val="bg1"/>
                          </a:solidFill>
                        </a:rPr>
                        <a:t>hit-count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b="1" dirty="0">
                          <a:solidFill>
                            <a:schemeClr val="bg1"/>
                          </a:solidFill>
                          <a:latin typeface="Symbol" panose="05050102010706020507" pitchFamily="18" charset="2"/>
                        </a:rPr>
                        <a:t></a:t>
                      </a:r>
                      <a:r>
                        <a:rPr lang="en-US" altLang="en-US" sz="1200" b="1" dirty="0">
                          <a:solidFill>
                            <a:schemeClr val="bg1"/>
                          </a:solidFill>
                        </a:rPr>
                        <a:t>d(hit-count)</a:t>
                      </a:r>
                      <a:r>
                        <a:rPr lang="ar-SA" altLang="en-US" sz="1200" b="1" dirty="0">
                          <a:solidFill>
                            <a:schemeClr val="bg1"/>
                          </a:solidFill>
                        </a:rPr>
                        <a:t>‏</a:t>
                      </a:r>
                      <a:endParaRPr lang="en-US" altLang="en-US" sz="1200" b="1" dirty="0">
                        <a:solidFill>
                          <a:schemeClr val="bg1"/>
                        </a:solidFill>
                      </a:endParaRPr>
                    </a:p>
                  </a:txBody>
                  <a:tcPr/>
                </a:tc>
                <a:extLst>
                  <a:ext uri="{0D108BD9-81ED-4DB2-BD59-A6C34878D82A}">
                    <a16:rowId xmlns:a16="http://schemas.microsoft.com/office/drawing/2014/main" val="1423851555"/>
                  </a:ext>
                </a:extLst>
              </a:tr>
              <a:tr h="202944">
                <a:tc>
                  <a:txBody>
                    <a:bodyPr/>
                    <a:lstStyle/>
                    <a:p>
                      <a:r>
                        <a:rPr lang="en-US" sz="1200" dirty="0"/>
                        <a:t>5</a:t>
                      </a:r>
                    </a:p>
                  </a:txBody>
                  <a:tcPr>
                    <a:solidFill>
                      <a:schemeClr val="accent3">
                        <a:lumMod val="40000"/>
                        <a:lumOff val="60000"/>
                      </a:schemeClr>
                    </a:solidFill>
                  </a:tcPr>
                </a:tc>
                <a:tc>
                  <a:txBody>
                    <a:bodyPr/>
                    <a:lstStyle/>
                    <a:p>
                      <a:r>
                        <a:rPr lang="en-US" sz="1200" dirty="0"/>
                        <a:t>376</a:t>
                      </a:r>
                    </a:p>
                  </a:txBody>
                  <a:tcPr>
                    <a:solidFill>
                      <a:schemeClr val="accent3">
                        <a:lumMod val="40000"/>
                        <a:lumOff val="60000"/>
                      </a:schemeClr>
                    </a:solidFill>
                  </a:tcPr>
                </a:tc>
                <a:extLst>
                  <a:ext uri="{0D108BD9-81ED-4DB2-BD59-A6C34878D82A}">
                    <a16:rowId xmlns:a16="http://schemas.microsoft.com/office/drawing/2014/main" val="3713922756"/>
                  </a:ext>
                </a:extLst>
              </a:tr>
              <a:tr h="202944">
                <a:tc>
                  <a:txBody>
                    <a:bodyPr/>
                    <a:lstStyle/>
                    <a:p>
                      <a:r>
                        <a:rPr lang="en-US" sz="1200" dirty="0"/>
                        <a:t>2019</a:t>
                      </a:r>
                    </a:p>
                  </a:txBody>
                  <a:tcPr>
                    <a:solidFill>
                      <a:srgbClr val="F68576"/>
                    </a:solidFill>
                  </a:tcPr>
                </a:tc>
                <a:tc>
                  <a:txBody>
                    <a:bodyPr/>
                    <a:lstStyle/>
                    <a:p>
                      <a:r>
                        <a:rPr lang="en-US" sz="1200" dirty="0"/>
                        <a:t>376</a:t>
                      </a:r>
                    </a:p>
                  </a:txBody>
                  <a:tcPr>
                    <a:solidFill>
                      <a:srgbClr val="F68576"/>
                    </a:solidFill>
                  </a:tcPr>
                </a:tc>
                <a:extLst>
                  <a:ext uri="{0D108BD9-81ED-4DB2-BD59-A6C34878D82A}">
                    <a16:rowId xmlns:a16="http://schemas.microsoft.com/office/drawing/2014/main" val="594578732"/>
                  </a:ext>
                </a:extLst>
              </a:tr>
              <a:tr h="202944">
                <a:tc>
                  <a:txBody>
                    <a:bodyPr/>
                    <a:lstStyle/>
                    <a:p>
                      <a:r>
                        <a:rPr lang="en-US" sz="1200" dirty="0"/>
                        <a:t>1050</a:t>
                      </a:r>
                    </a:p>
                  </a:txBody>
                  <a:tcPr>
                    <a:solidFill>
                      <a:srgbClr val="F68576"/>
                    </a:solidFill>
                  </a:tcPr>
                </a:tc>
                <a:tc>
                  <a:txBody>
                    <a:bodyPr/>
                    <a:lstStyle/>
                    <a:p>
                      <a:r>
                        <a:rPr lang="en-US" sz="1200" dirty="0"/>
                        <a:t>376</a:t>
                      </a:r>
                    </a:p>
                  </a:txBody>
                  <a:tcPr>
                    <a:solidFill>
                      <a:srgbClr val="F68576"/>
                    </a:solidFill>
                  </a:tcPr>
                </a:tc>
                <a:extLst>
                  <a:ext uri="{0D108BD9-81ED-4DB2-BD59-A6C34878D82A}">
                    <a16:rowId xmlns:a16="http://schemas.microsoft.com/office/drawing/2014/main" val="3336783192"/>
                  </a:ext>
                </a:extLst>
              </a:tr>
              <a:tr h="202944">
                <a:tc>
                  <a:txBody>
                    <a:bodyPr/>
                    <a:lstStyle/>
                    <a:p>
                      <a:r>
                        <a:rPr lang="en-US" sz="1200" dirty="0"/>
                        <a:t>32</a:t>
                      </a:r>
                    </a:p>
                  </a:txBody>
                  <a:tcPr>
                    <a:solidFill>
                      <a:schemeClr val="accent3">
                        <a:lumMod val="40000"/>
                        <a:lumOff val="60000"/>
                      </a:schemeClr>
                    </a:solidFill>
                  </a:tcPr>
                </a:tc>
                <a:tc>
                  <a:txBody>
                    <a:bodyPr/>
                    <a:lstStyle/>
                    <a:p>
                      <a:r>
                        <a:rPr lang="en-US" sz="1200" dirty="0"/>
                        <a:t>376</a:t>
                      </a:r>
                    </a:p>
                  </a:txBody>
                  <a:tcPr>
                    <a:solidFill>
                      <a:schemeClr val="accent3">
                        <a:lumMod val="40000"/>
                        <a:lumOff val="60000"/>
                      </a:schemeClr>
                    </a:solidFill>
                  </a:tcPr>
                </a:tc>
                <a:extLst>
                  <a:ext uri="{0D108BD9-81ED-4DB2-BD59-A6C34878D82A}">
                    <a16:rowId xmlns:a16="http://schemas.microsoft.com/office/drawing/2014/main" val="1760932954"/>
                  </a:ext>
                </a:extLst>
              </a:tr>
              <a:tr h="202944">
                <a:tc>
                  <a:txBody>
                    <a:bodyPr/>
                    <a:lstStyle/>
                    <a:p>
                      <a:r>
                        <a:rPr lang="en-US" sz="1200" dirty="0"/>
                        <a:t>159</a:t>
                      </a:r>
                    </a:p>
                  </a:txBody>
                  <a:tcPr>
                    <a:solidFill>
                      <a:schemeClr val="accent3">
                        <a:lumMod val="40000"/>
                        <a:lumOff val="60000"/>
                      </a:schemeClr>
                    </a:solidFill>
                  </a:tcPr>
                </a:tc>
                <a:tc>
                  <a:txBody>
                    <a:bodyPr/>
                    <a:lstStyle/>
                    <a:p>
                      <a:r>
                        <a:rPr lang="en-US" sz="1200" dirty="0"/>
                        <a:t>376</a:t>
                      </a:r>
                    </a:p>
                  </a:txBody>
                  <a:tcPr>
                    <a:solidFill>
                      <a:schemeClr val="accent3">
                        <a:lumMod val="40000"/>
                        <a:lumOff val="60000"/>
                      </a:schemeClr>
                    </a:solidFill>
                  </a:tcPr>
                </a:tc>
                <a:extLst>
                  <a:ext uri="{0D108BD9-81ED-4DB2-BD59-A6C34878D82A}">
                    <a16:rowId xmlns:a16="http://schemas.microsoft.com/office/drawing/2014/main" val="4188679213"/>
                  </a:ext>
                </a:extLst>
              </a:tr>
              <a:tr h="202944">
                <a:tc>
                  <a:txBody>
                    <a:bodyPr/>
                    <a:lstStyle/>
                    <a:p>
                      <a:r>
                        <a:rPr lang="en-US" sz="1200" dirty="0"/>
                        <a:t>6</a:t>
                      </a:r>
                    </a:p>
                  </a:txBody>
                  <a:tcPr>
                    <a:solidFill>
                      <a:schemeClr val="accent3">
                        <a:lumMod val="40000"/>
                        <a:lumOff val="60000"/>
                      </a:schemeClr>
                    </a:solidFill>
                  </a:tcPr>
                </a:tc>
                <a:tc>
                  <a:txBody>
                    <a:bodyPr/>
                    <a:lstStyle/>
                    <a:p>
                      <a:r>
                        <a:rPr lang="en-US" sz="1200" dirty="0"/>
                        <a:t>376</a:t>
                      </a:r>
                    </a:p>
                  </a:txBody>
                  <a:tcPr>
                    <a:solidFill>
                      <a:schemeClr val="accent3">
                        <a:lumMod val="40000"/>
                        <a:lumOff val="60000"/>
                      </a:schemeClr>
                    </a:solidFill>
                  </a:tcPr>
                </a:tc>
                <a:extLst>
                  <a:ext uri="{0D108BD9-81ED-4DB2-BD59-A6C34878D82A}">
                    <a16:rowId xmlns:a16="http://schemas.microsoft.com/office/drawing/2014/main" val="996117536"/>
                  </a:ext>
                </a:extLst>
              </a:tr>
              <a:tr h="202944">
                <a:tc>
                  <a:txBody>
                    <a:bodyPr/>
                    <a:lstStyle/>
                    <a:p>
                      <a:r>
                        <a:rPr lang="en-US" sz="1200" dirty="0"/>
                        <a:t>376</a:t>
                      </a:r>
                    </a:p>
                  </a:txBody>
                  <a:tcPr>
                    <a:solidFill>
                      <a:srgbClr val="F68576"/>
                    </a:solidFill>
                  </a:tcPr>
                </a:tc>
                <a:tc>
                  <a:txBody>
                    <a:bodyPr/>
                    <a:lstStyle/>
                    <a:p>
                      <a:r>
                        <a:rPr lang="en-US" sz="1200" dirty="0"/>
                        <a:t>376</a:t>
                      </a:r>
                    </a:p>
                  </a:txBody>
                  <a:tcPr>
                    <a:solidFill>
                      <a:srgbClr val="F68576"/>
                    </a:solidFill>
                  </a:tcPr>
                </a:tc>
                <a:extLst>
                  <a:ext uri="{0D108BD9-81ED-4DB2-BD59-A6C34878D82A}">
                    <a16:rowId xmlns:a16="http://schemas.microsoft.com/office/drawing/2014/main" val="209099393"/>
                  </a:ext>
                </a:extLst>
              </a:tr>
              <a:tr h="202944">
                <a:tc>
                  <a:txBody>
                    <a:bodyPr/>
                    <a:lstStyle/>
                    <a:p>
                      <a:r>
                        <a:rPr lang="en-US" sz="1200" dirty="0"/>
                        <a:t>2099</a:t>
                      </a:r>
                    </a:p>
                  </a:txBody>
                  <a:tcPr>
                    <a:solidFill>
                      <a:srgbClr val="F68576"/>
                    </a:solidFill>
                  </a:tcPr>
                </a:tc>
                <a:tc>
                  <a:txBody>
                    <a:bodyPr/>
                    <a:lstStyle/>
                    <a:p>
                      <a:r>
                        <a:rPr lang="en-US" sz="1200" dirty="0"/>
                        <a:t>376</a:t>
                      </a:r>
                    </a:p>
                  </a:txBody>
                  <a:tcPr>
                    <a:solidFill>
                      <a:srgbClr val="F68576"/>
                    </a:solidFill>
                  </a:tcPr>
                </a:tc>
                <a:extLst>
                  <a:ext uri="{0D108BD9-81ED-4DB2-BD59-A6C34878D82A}">
                    <a16:rowId xmlns:a16="http://schemas.microsoft.com/office/drawing/2014/main" val="295740250"/>
                  </a:ext>
                </a:extLst>
              </a:tr>
              <a:tr h="202944">
                <a:tc>
                  <a:txBody>
                    <a:bodyPr/>
                    <a:lstStyle/>
                    <a:p>
                      <a:r>
                        <a:rPr lang="en-US" sz="1200" dirty="0"/>
                        <a:t>5</a:t>
                      </a:r>
                    </a:p>
                  </a:txBody>
                  <a:tcPr>
                    <a:solidFill>
                      <a:schemeClr val="accent3">
                        <a:lumMod val="40000"/>
                        <a:lumOff val="60000"/>
                      </a:schemeClr>
                    </a:solidFill>
                  </a:tcPr>
                </a:tc>
                <a:tc>
                  <a:txBody>
                    <a:bodyPr/>
                    <a:lstStyle/>
                    <a:p>
                      <a:r>
                        <a:rPr lang="en-US" sz="1200" dirty="0"/>
                        <a:t>2099</a:t>
                      </a:r>
                    </a:p>
                  </a:txBody>
                  <a:tcPr>
                    <a:solidFill>
                      <a:schemeClr val="accent3">
                        <a:lumMod val="40000"/>
                        <a:lumOff val="60000"/>
                      </a:schemeClr>
                    </a:solidFill>
                  </a:tcPr>
                </a:tc>
                <a:extLst>
                  <a:ext uri="{0D108BD9-81ED-4DB2-BD59-A6C34878D82A}">
                    <a16:rowId xmlns:a16="http://schemas.microsoft.com/office/drawing/2014/main" val="371934787"/>
                  </a:ext>
                </a:extLst>
              </a:tr>
              <a:tr h="202944">
                <a:tc>
                  <a:txBody>
                    <a:bodyPr/>
                    <a:lstStyle/>
                    <a:p>
                      <a:r>
                        <a:rPr lang="en-US" sz="1200" dirty="0"/>
                        <a:t>2019</a:t>
                      </a:r>
                    </a:p>
                  </a:txBody>
                  <a:tcPr>
                    <a:solidFill>
                      <a:schemeClr val="accent3">
                        <a:lumMod val="40000"/>
                        <a:lumOff val="60000"/>
                      </a:schemeClr>
                    </a:solidFill>
                  </a:tcPr>
                </a:tc>
                <a:tc>
                  <a:txBody>
                    <a:bodyPr/>
                    <a:lstStyle/>
                    <a:p>
                      <a:r>
                        <a:rPr lang="en-US" sz="1200" dirty="0"/>
                        <a:t>2099</a:t>
                      </a:r>
                    </a:p>
                  </a:txBody>
                  <a:tcPr>
                    <a:solidFill>
                      <a:schemeClr val="accent3">
                        <a:lumMod val="40000"/>
                        <a:lumOff val="60000"/>
                      </a:schemeClr>
                    </a:solidFill>
                  </a:tcPr>
                </a:tc>
                <a:extLst>
                  <a:ext uri="{0D108BD9-81ED-4DB2-BD59-A6C34878D82A}">
                    <a16:rowId xmlns:a16="http://schemas.microsoft.com/office/drawing/2014/main" val="931723907"/>
                  </a:ext>
                </a:extLst>
              </a:tr>
              <a:tr h="202944">
                <a:tc>
                  <a:txBody>
                    <a:bodyPr/>
                    <a:lstStyle/>
                    <a:p>
                      <a:r>
                        <a:rPr lang="en-US" sz="1200" dirty="0"/>
                        <a:t>1050</a:t>
                      </a:r>
                    </a:p>
                  </a:txBody>
                  <a:tcPr>
                    <a:solidFill>
                      <a:schemeClr val="accent3">
                        <a:lumMod val="40000"/>
                        <a:lumOff val="60000"/>
                      </a:schemeClr>
                    </a:solidFill>
                  </a:tcPr>
                </a:tc>
                <a:tc>
                  <a:txBody>
                    <a:bodyPr/>
                    <a:lstStyle/>
                    <a:p>
                      <a:r>
                        <a:rPr lang="en-US" sz="1200" dirty="0"/>
                        <a:t>2099</a:t>
                      </a:r>
                    </a:p>
                  </a:txBody>
                  <a:tcPr>
                    <a:solidFill>
                      <a:schemeClr val="accent3">
                        <a:lumMod val="40000"/>
                        <a:lumOff val="60000"/>
                      </a:schemeClr>
                    </a:solidFill>
                  </a:tcPr>
                </a:tc>
                <a:extLst>
                  <a:ext uri="{0D108BD9-81ED-4DB2-BD59-A6C34878D82A}">
                    <a16:rowId xmlns:a16="http://schemas.microsoft.com/office/drawing/2014/main" val="3936559308"/>
                  </a:ext>
                </a:extLst>
              </a:tr>
              <a:tr h="202944">
                <a:tc>
                  <a:txBody>
                    <a:bodyPr/>
                    <a:lstStyle/>
                    <a:p>
                      <a:r>
                        <a:rPr lang="en-US" sz="1200" dirty="0"/>
                        <a:t>32</a:t>
                      </a:r>
                    </a:p>
                  </a:txBody>
                  <a:tcPr>
                    <a:solidFill>
                      <a:schemeClr val="accent3">
                        <a:lumMod val="40000"/>
                        <a:lumOff val="60000"/>
                      </a:schemeClr>
                    </a:solidFill>
                  </a:tcPr>
                </a:tc>
                <a:tc>
                  <a:txBody>
                    <a:bodyPr/>
                    <a:lstStyle/>
                    <a:p>
                      <a:r>
                        <a:rPr lang="en-US" sz="1200" dirty="0"/>
                        <a:t>2099</a:t>
                      </a:r>
                    </a:p>
                  </a:txBody>
                  <a:tcPr>
                    <a:solidFill>
                      <a:schemeClr val="accent3">
                        <a:lumMod val="40000"/>
                        <a:lumOff val="60000"/>
                      </a:schemeClr>
                    </a:solidFill>
                  </a:tcPr>
                </a:tc>
                <a:extLst>
                  <a:ext uri="{0D108BD9-81ED-4DB2-BD59-A6C34878D82A}">
                    <a16:rowId xmlns:a16="http://schemas.microsoft.com/office/drawing/2014/main" val="849307197"/>
                  </a:ext>
                </a:extLst>
              </a:tr>
              <a:tr h="202944">
                <a:tc>
                  <a:txBody>
                    <a:bodyPr/>
                    <a:lstStyle/>
                    <a:p>
                      <a:r>
                        <a:rPr lang="en-US" sz="1200" dirty="0"/>
                        <a:t>159</a:t>
                      </a:r>
                    </a:p>
                  </a:txBody>
                  <a:tcPr>
                    <a:solidFill>
                      <a:schemeClr val="accent3">
                        <a:lumMod val="40000"/>
                        <a:lumOff val="60000"/>
                      </a:schemeClr>
                    </a:solidFill>
                  </a:tcPr>
                </a:tc>
                <a:tc>
                  <a:txBody>
                    <a:bodyPr/>
                    <a:lstStyle/>
                    <a:p>
                      <a:r>
                        <a:rPr lang="en-US" sz="1200" dirty="0"/>
                        <a:t>2099</a:t>
                      </a:r>
                    </a:p>
                  </a:txBody>
                  <a:tcPr>
                    <a:solidFill>
                      <a:schemeClr val="accent3">
                        <a:lumMod val="40000"/>
                        <a:lumOff val="60000"/>
                      </a:schemeClr>
                    </a:solidFill>
                  </a:tcPr>
                </a:tc>
                <a:extLst>
                  <a:ext uri="{0D108BD9-81ED-4DB2-BD59-A6C34878D82A}">
                    <a16:rowId xmlns:a16="http://schemas.microsoft.com/office/drawing/2014/main" val="3635345737"/>
                  </a:ext>
                </a:extLst>
              </a:tr>
              <a:tr h="202944">
                <a:tc>
                  <a:txBody>
                    <a:bodyPr/>
                    <a:lstStyle/>
                    <a:p>
                      <a:r>
                        <a:rPr lang="en-US" sz="1200" dirty="0"/>
                        <a:t>6</a:t>
                      </a:r>
                    </a:p>
                  </a:txBody>
                  <a:tcPr>
                    <a:solidFill>
                      <a:schemeClr val="accent3">
                        <a:lumMod val="40000"/>
                        <a:lumOff val="60000"/>
                      </a:schemeClr>
                    </a:solidFill>
                  </a:tcPr>
                </a:tc>
                <a:tc>
                  <a:txBody>
                    <a:bodyPr/>
                    <a:lstStyle/>
                    <a:p>
                      <a:r>
                        <a:rPr lang="en-US" sz="1200" dirty="0"/>
                        <a:t>2099</a:t>
                      </a:r>
                    </a:p>
                  </a:txBody>
                  <a:tcPr>
                    <a:solidFill>
                      <a:schemeClr val="accent3">
                        <a:lumMod val="40000"/>
                        <a:lumOff val="60000"/>
                      </a:schemeClr>
                    </a:solidFill>
                  </a:tcPr>
                </a:tc>
                <a:extLst>
                  <a:ext uri="{0D108BD9-81ED-4DB2-BD59-A6C34878D82A}">
                    <a16:rowId xmlns:a16="http://schemas.microsoft.com/office/drawing/2014/main" val="706137114"/>
                  </a:ext>
                </a:extLst>
              </a:tr>
              <a:tr h="202944">
                <a:tc>
                  <a:txBody>
                    <a:bodyPr/>
                    <a:lstStyle/>
                    <a:p>
                      <a:r>
                        <a:rPr lang="en-US" sz="1200" dirty="0"/>
                        <a:t>376</a:t>
                      </a:r>
                    </a:p>
                  </a:txBody>
                  <a:tcPr>
                    <a:solidFill>
                      <a:schemeClr val="accent3">
                        <a:lumMod val="40000"/>
                        <a:lumOff val="60000"/>
                      </a:schemeClr>
                    </a:solidFill>
                  </a:tcPr>
                </a:tc>
                <a:tc>
                  <a:txBody>
                    <a:bodyPr/>
                    <a:lstStyle/>
                    <a:p>
                      <a:r>
                        <a:rPr lang="en-US" sz="1200" dirty="0"/>
                        <a:t>2099</a:t>
                      </a:r>
                    </a:p>
                  </a:txBody>
                  <a:tcPr>
                    <a:solidFill>
                      <a:schemeClr val="accent3">
                        <a:lumMod val="40000"/>
                        <a:lumOff val="60000"/>
                      </a:schemeClr>
                    </a:solidFill>
                  </a:tcPr>
                </a:tc>
                <a:extLst>
                  <a:ext uri="{0D108BD9-81ED-4DB2-BD59-A6C34878D82A}">
                    <a16:rowId xmlns:a16="http://schemas.microsoft.com/office/drawing/2014/main" val="1153216361"/>
                  </a:ext>
                </a:extLst>
              </a:tr>
              <a:tr h="202944">
                <a:tc>
                  <a:txBody>
                    <a:bodyPr/>
                    <a:lstStyle/>
                    <a:p>
                      <a:r>
                        <a:rPr lang="en-US" sz="1200" dirty="0"/>
                        <a:t>2099</a:t>
                      </a:r>
                    </a:p>
                  </a:txBody>
                  <a:tcPr>
                    <a:solidFill>
                      <a:srgbClr val="F68576"/>
                    </a:solidFill>
                  </a:tcPr>
                </a:tc>
                <a:tc>
                  <a:txBody>
                    <a:bodyPr/>
                    <a:lstStyle/>
                    <a:p>
                      <a:r>
                        <a:rPr lang="en-US" sz="1200" dirty="0"/>
                        <a:t>2099</a:t>
                      </a:r>
                    </a:p>
                  </a:txBody>
                  <a:tcPr>
                    <a:solidFill>
                      <a:srgbClr val="F68576"/>
                    </a:solidFill>
                  </a:tcPr>
                </a:tc>
                <a:extLst>
                  <a:ext uri="{0D108BD9-81ED-4DB2-BD59-A6C34878D82A}">
                    <a16:rowId xmlns:a16="http://schemas.microsoft.com/office/drawing/2014/main" val="1559469882"/>
                  </a:ext>
                </a:extLst>
              </a:tr>
            </a:tbl>
          </a:graphicData>
        </a:graphic>
      </p:graphicFrame>
    </p:spTree>
    <p:extLst>
      <p:ext uri="{BB962C8B-B14F-4D97-AF65-F5344CB8AC3E}">
        <p14:creationId xmlns:p14="http://schemas.microsoft.com/office/powerpoint/2010/main" val="204049191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The Assignment / Rename Operator</a:t>
            </a:r>
          </a:p>
        </p:txBody>
      </p:sp>
      <p:sp>
        <p:nvSpPr>
          <p:cNvPr id="6" name="Text Box 2">
            <a:extLst>
              <a:ext uri="{FF2B5EF4-FFF2-40B4-BE49-F238E27FC236}">
                <a16:creationId xmlns:a16="http://schemas.microsoft.com/office/drawing/2014/main" id="{3E31EF61-9795-B2A9-6487-2F9AED9D44DA}"/>
              </a:ext>
            </a:extLst>
          </p:cNvPr>
          <p:cNvSpPr txBox="1">
            <a:spLocks noChangeArrowheads="1"/>
          </p:cNvSpPr>
          <p:nvPr/>
        </p:nvSpPr>
        <p:spPr bwMode="auto">
          <a:xfrm>
            <a:off x="0" y="685801"/>
            <a:ext cx="12185648" cy="1128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1000"/>
              </a:spcBef>
            </a:pPr>
            <a:r>
              <a:rPr lang="en-US" altLang="en-US" dirty="0">
                <a:solidFill>
                  <a:srgbClr val="EAEAEA"/>
                </a:solidFill>
                <a:latin typeface="+mn-lt"/>
              </a:rPr>
              <a:t>This certainly gives us a lot of tuples, but if we then project just the hit-count from the first column and remove the duplicates, we are left with the answer.</a:t>
            </a:r>
          </a:p>
          <a:p>
            <a:pPr eaLnBrk="1" hangingPunct="1">
              <a:spcBef>
                <a:spcPts val="1000"/>
              </a:spcBef>
            </a:pP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dirty="0">
                <a:solidFill>
                  <a:schemeClr val="tx1"/>
                </a:solidFill>
                <a:latin typeface="+mn-lt"/>
              </a:rPr>
              <a:t>hit-count </a:t>
            </a:r>
            <a:r>
              <a:rPr lang="en-US" altLang="en-US" sz="1200" b="1" dirty="0">
                <a:solidFill>
                  <a:schemeClr val="tx1"/>
                </a:solidFill>
                <a:latin typeface="+mn-lt"/>
              </a:rPr>
              <a:t>(</a:t>
            </a: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baseline="-50000" dirty="0" err="1">
                <a:solidFill>
                  <a:schemeClr val="tx1"/>
                </a:solidFill>
                <a:latin typeface="Courier New" panose="02070309020205020404" pitchFamily="49" charset="0"/>
                <a:cs typeface="Courier New" panose="02070309020205020404" pitchFamily="49" charset="0"/>
              </a:rPr>
              <a:t>hitcounts.hit</a:t>
            </a:r>
            <a:r>
              <a:rPr lang="en-US" altLang="en-US" sz="1200" baseline="-50000" dirty="0">
                <a:solidFill>
                  <a:schemeClr val="tx1"/>
                </a:solidFill>
                <a:latin typeface="Courier New" panose="02070309020205020404" pitchFamily="49" charset="0"/>
                <a:cs typeface="Courier New" panose="02070309020205020404" pitchFamily="49" charset="0"/>
              </a:rPr>
              <a:t>-count &lt; </a:t>
            </a:r>
            <a:r>
              <a:rPr lang="en-US" altLang="en-US" sz="1200" baseline="-50000" dirty="0" err="1">
                <a:solidFill>
                  <a:schemeClr val="tx1"/>
                </a:solidFill>
                <a:latin typeface="Courier New" panose="02070309020205020404" pitchFamily="49" charset="0"/>
                <a:cs typeface="Courier New" panose="02070309020205020404" pitchFamily="49" charset="0"/>
              </a:rPr>
              <a:t>d.hit</a:t>
            </a:r>
            <a:r>
              <a:rPr lang="en-US" altLang="en-US" sz="1200" baseline="-50000" dirty="0">
                <a:solidFill>
                  <a:schemeClr val="tx1"/>
                </a:solidFill>
                <a:latin typeface="Courier New" panose="02070309020205020404" pitchFamily="49" charset="0"/>
                <a:cs typeface="Courier New" panose="02070309020205020404" pitchFamily="49" charset="0"/>
              </a:rPr>
              <a:t>-count</a:t>
            </a:r>
            <a:r>
              <a:rPr lang="en-US" altLang="en-US" sz="1200" dirty="0">
                <a:solidFill>
                  <a:schemeClr val="tx1"/>
                </a:solidFill>
                <a:latin typeface="Courier New" panose="02070309020205020404" pitchFamily="49" charset="0"/>
                <a:cs typeface="Courier New" panose="02070309020205020404" pitchFamily="49" charset="0"/>
              </a:rPr>
              <a:t> </a:t>
            </a: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dirty="0">
                <a:solidFill>
                  <a:schemeClr val="tx1"/>
                </a:solidFill>
                <a:latin typeface="Courier New" panose="02070309020205020404" pitchFamily="49" charset="0"/>
                <a:cs typeface="Courier New" panose="02070309020205020404" pitchFamily="49" charset="0"/>
              </a:rPr>
              <a:t>hit-count(hit-counts) x </a:t>
            </a:r>
            <a:r>
              <a:rPr lang="el-GR" sz="1200" b="0" i="0" dirty="0">
                <a:solidFill>
                  <a:schemeClr val="tx1"/>
                </a:solidFill>
                <a:effectLst/>
                <a:latin typeface="Courier New" panose="02070309020205020404" pitchFamily="49" charset="0"/>
                <a:cs typeface="Courier New" panose="02070309020205020404" pitchFamily="49" charset="0"/>
              </a:rPr>
              <a:t>ρ</a:t>
            </a:r>
            <a:r>
              <a:rPr lang="en-US" altLang="en-US" sz="1200" dirty="0">
                <a:solidFill>
                  <a:schemeClr val="tx1"/>
                </a:solidFill>
                <a:latin typeface="Courier New" panose="02070309020205020404" pitchFamily="49" charset="0"/>
                <a:cs typeface="Courier New" panose="02070309020205020404" pitchFamily="49" charset="0"/>
              </a:rPr>
              <a:t>d(</a:t>
            </a: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baseline="-50000" dirty="0">
                <a:solidFill>
                  <a:schemeClr val="tx1"/>
                </a:solidFill>
                <a:latin typeface="Courier New" panose="02070309020205020404" pitchFamily="49" charset="0"/>
                <a:cs typeface="Courier New" panose="02070309020205020404" pitchFamily="49" charset="0"/>
              </a:rPr>
              <a:t>hit-count</a:t>
            </a:r>
            <a:r>
              <a:rPr lang="en-US" altLang="en-US" sz="1200" dirty="0">
                <a:solidFill>
                  <a:schemeClr val="tx1"/>
                </a:solidFill>
                <a:latin typeface="Courier New" panose="02070309020205020404" pitchFamily="49" charset="0"/>
                <a:cs typeface="Courier New" panose="02070309020205020404" pitchFamily="49" charset="0"/>
              </a:rPr>
              <a:t>(hit-counts)</a:t>
            </a:r>
            <a:r>
              <a:rPr lang="ar-SA" altLang="en-US" sz="1200" dirty="0">
                <a:solidFill>
                  <a:schemeClr val="tx1"/>
                </a:solidFill>
                <a:latin typeface="Courier New" panose="02070309020205020404" pitchFamily="49" charset="0"/>
                <a:cs typeface="Courier New" panose="02070309020205020404" pitchFamily="49" charset="0"/>
              </a:rPr>
              <a:t>‏</a:t>
            </a:r>
            <a:r>
              <a:rPr lang="en-US" altLang="en-US" sz="1200" dirty="0">
                <a:solidFill>
                  <a:schemeClr val="tx1"/>
                </a:solidFill>
                <a:latin typeface="Courier New" panose="02070309020205020404" pitchFamily="49" charset="0"/>
                <a:cs typeface="Courier New" panose="02070309020205020404" pitchFamily="49" charset="0"/>
              </a:rPr>
              <a:t>))</a:t>
            </a:r>
            <a:endParaRPr lang="en-US" altLang="en-US" sz="1200" dirty="0">
              <a:solidFill>
                <a:schemeClr val="tx1"/>
              </a:solidFill>
              <a:latin typeface="+mn-lt"/>
            </a:endParaRPr>
          </a:p>
        </p:txBody>
      </p:sp>
      <p:graphicFrame>
        <p:nvGraphicFramePr>
          <p:cNvPr id="28" name="Table 27">
            <a:extLst>
              <a:ext uri="{FF2B5EF4-FFF2-40B4-BE49-F238E27FC236}">
                <a16:creationId xmlns:a16="http://schemas.microsoft.com/office/drawing/2014/main" id="{7C976ACA-E144-B20D-6299-7FEF982C6607}"/>
              </a:ext>
            </a:extLst>
          </p:cNvPr>
          <p:cNvGraphicFramePr>
            <a:graphicFrameLocks noGrp="1"/>
          </p:cNvGraphicFramePr>
          <p:nvPr>
            <p:extLst>
              <p:ext uri="{D42A27DB-BD31-4B8C-83A1-F6EECF244321}">
                <p14:modId xmlns:p14="http://schemas.microsoft.com/office/powerpoint/2010/main" val="2381709930"/>
              </p:ext>
            </p:extLst>
          </p:nvPr>
        </p:nvGraphicFramePr>
        <p:xfrm>
          <a:off x="0" y="1814304"/>
          <a:ext cx="1558267" cy="2468880"/>
        </p:xfrm>
        <a:graphic>
          <a:graphicData uri="http://schemas.openxmlformats.org/drawingml/2006/table">
            <a:tbl>
              <a:tblPr firstRow="1" bandRow="1">
                <a:tableStyleId>{93296810-A885-4BE3-A3E7-6D5BEEA58F35}</a:tableStyleId>
              </a:tblPr>
              <a:tblGrid>
                <a:gridCol w="1558267">
                  <a:extLst>
                    <a:ext uri="{9D8B030D-6E8A-4147-A177-3AD203B41FA5}">
                      <a16:colId xmlns:a16="http://schemas.microsoft.com/office/drawing/2014/main" val="3711171146"/>
                    </a:ext>
                  </a:extLst>
                </a:gridCol>
              </a:tblGrid>
              <a:tr h="2029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Interim Result Set</a:t>
                      </a:r>
                    </a:p>
                  </a:txBody>
                  <a:tcPr/>
                </a:tc>
                <a:extLst>
                  <a:ext uri="{0D108BD9-81ED-4DB2-BD59-A6C34878D82A}">
                    <a16:rowId xmlns:a16="http://schemas.microsoft.com/office/drawing/2014/main" val="3144242680"/>
                  </a:ext>
                </a:extLst>
              </a:tr>
              <a:tr h="202944">
                <a:tc>
                  <a:txBody>
                    <a:bodyPr/>
                    <a:lstStyle/>
                    <a:p>
                      <a:r>
                        <a:rPr lang="en-US" sz="1200" b="1" dirty="0"/>
                        <a:t>hit-count </a:t>
                      </a:r>
                    </a:p>
                  </a:txBody>
                  <a:tcPr/>
                </a:tc>
                <a:extLst>
                  <a:ext uri="{0D108BD9-81ED-4DB2-BD59-A6C34878D82A}">
                    <a16:rowId xmlns:a16="http://schemas.microsoft.com/office/drawing/2014/main" val="1423851555"/>
                  </a:ext>
                </a:extLst>
              </a:tr>
              <a:tr h="202944">
                <a:tc>
                  <a:txBody>
                    <a:bodyPr/>
                    <a:lstStyle/>
                    <a:p>
                      <a:r>
                        <a:rPr lang="en-US" sz="1200" dirty="0"/>
                        <a:t>5</a:t>
                      </a:r>
                    </a:p>
                  </a:txBody>
                  <a:tcPr/>
                </a:tc>
                <a:extLst>
                  <a:ext uri="{0D108BD9-81ED-4DB2-BD59-A6C34878D82A}">
                    <a16:rowId xmlns:a16="http://schemas.microsoft.com/office/drawing/2014/main" val="3713922756"/>
                  </a:ext>
                </a:extLst>
              </a:tr>
              <a:tr h="202944">
                <a:tc>
                  <a:txBody>
                    <a:bodyPr/>
                    <a:lstStyle/>
                    <a:p>
                      <a:r>
                        <a:rPr lang="en-US" sz="1200" dirty="0"/>
                        <a:t>2019</a:t>
                      </a:r>
                    </a:p>
                  </a:txBody>
                  <a:tcPr/>
                </a:tc>
                <a:extLst>
                  <a:ext uri="{0D108BD9-81ED-4DB2-BD59-A6C34878D82A}">
                    <a16:rowId xmlns:a16="http://schemas.microsoft.com/office/drawing/2014/main" val="594578732"/>
                  </a:ext>
                </a:extLst>
              </a:tr>
              <a:tr h="202944">
                <a:tc>
                  <a:txBody>
                    <a:bodyPr/>
                    <a:lstStyle/>
                    <a:p>
                      <a:r>
                        <a:rPr lang="en-US" sz="1200" dirty="0"/>
                        <a:t>1050</a:t>
                      </a:r>
                    </a:p>
                  </a:txBody>
                  <a:tcPr/>
                </a:tc>
                <a:extLst>
                  <a:ext uri="{0D108BD9-81ED-4DB2-BD59-A6C34878D82A}">
                    <a16:rowId xmlns:a16="http://schemas.microsoft.com/office/drawing/2014/main" val="3336783192"/>
                  </a:ext>
                </a:extLst>
              </a:tr>
              <a:tr h="202944">
                <a:tc>
                  <a:txBody>
                    <a:bodyPr/>
                    <a:lstStyle/>
                    <a:p>
                      <a:r>
                        <a:rPr lang="en-US" sz="1200" dirty="0"/>
                        <a:t>32</a:t>
                      </a:r>
                    </a:p>
                  </a:txBody>
                  <a:tcPr/>
                </a:tc>
                <a:extLst>
                  <a:ext uri="{0D108BD9-81ED-4DB2-BD59-A6C34878D82A}">
                    <a16:rowId xmlns:a16="http://schemas.microsoft.com/office/drawing/2014/main" val="1760932954"/>
                  </a:ext>
                </a:extLst>
              </a:tr>
              <a:tr h="202944">
                <a:tc>
                  <a:txBody>
                    <a:bodyPr/>
                    <a:lstStyle/>
                    <a:p>
                      <a:r>
                        <a:rPr lang="en-US" sz="1200" dirty="0"/>
                        <a:t>159</a:t>
                      </a:r>
                    </a:p>
                  </a:txBody>
                  <a:tcPr/>
                </a:tc>
                <a:extLst>
                  <a:ext uri="{0D108BD9-81ED-4DB2-BD59-A6C34878D82A}">
                    <a16:rowId xmlns:a16="http://schemas.microsoft.com/office/drawing/2014/main" val="4188679213"/>
                  </a:ext>
                </a:extLst>
              </a:tr>
              <a:tr h="202944">
                <a:tc>
                  <a:txBody>
                    <a:bodyPr/>
                    <a:lstStyle/>
                    <a:p>
                      <a:r>
                        <a:rPr lang="en-US" sz="1200" dirty="0"/>
                        <a:t>6</a:t>
                      </a:r>
                    </a:p>
                  </a:txBody>
                  <a:tcPr/>
                </a:tc>
                <a:extLst>
                  <a:ext uri="{0D108BD9-81ED-4DB2-BD59-A6C34878D82A}">
                    <a16:rowId xmlns:a16="http://schemas.microsoft.com/office/drawing/2014/main" val="996117536"/>
                  </a:ext>
                </a:extLst>
              </a:tr>
              <a:tr h="202944">
                <a:tc>
                  <a:txBody>
                    <a:bodyPr/>
                    <a:lstStyle/>
                    <a:p>
                      <a:r>
                        <a:rPr lang="en-US" sz="1200" dirty="0"/>
                        <a:t>376</a:t>
                      </a:r>
                    </a:p>
                  </a:txBody>
                  <a:tcPr/>
                </a:tc>
                <a:extLst>
                  <a:ext uri="{0D108BD9-81ED-4DB2-BD59-A6C34878D82A}">
                    <a16:rowId xmlns:a16="http://schemas.microsoft.com/office/drawing/2014/main" val="209099393"/>
                  </a:ext>
                </a:extLst>
              </a:tr>
            </a:tbl>
          </a:graphicData>
        </a:graphic>
      </p:graphicFrame>
      <p:sp>
        <p:nvSpPr>
          <p:cNvPr id="85" name="Text Box 23">
            <a:extLst>
              <a:ext uri="{FF2B5EF4-FFF2-40B4-BE49-F238E27FC236}">
                <a16:creationId xmlns:a16="http://schemas.microsoft.com/office/drawing/2014/main" id="{0198D971-C187-B54B-0250-B143FB49B77B}"/>
              </a:ext>
            </a:extLst>
          </p:cNvPr>
          <p:cNvSpPr txBox="1">
            <a:spLocks noChangeArrowheads="1"/>
          </p:cNvSpPr>
          <p:nvPr/>
        </p:nvSpPr>
        <p:spPr bwMode="auto">
          <a:xfrm>
            <a:off x="0" y="450844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341313" indent="-341313" eaLnBrk="0" hangingPunc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1000"/>
              </a:spcBef>
            </a:pPr>
            <a:r>
              <a:rPr lang="en-US" altLang="en-US" sz="1600" dirty="0">
                <a:solidFill>
                  <a:srgbClr val="EAEAEA"/>
                </a:solidFill>
                <a:latin typeface="+mn-lt"/>
              </a:rPr>
              <a:t>This is the set containing most hit counts, but it does not include the largest hit count.</a:t>
            </a:r>
          </a:p>
        </p:txBody>
      </p:sp>
      <p:graphicFrame>
        <p:nvGraphicFramePr>
          <p:cNvPr id="4" name="Table 3">
            <a:extLst>
              <a:ext uri="{FF2B5EF4-FFF2-40B4-BE49-F238E27FC236}">
                <a16:creationId xmlns:a16="http://schemas.microsoft.com/office/drawing/2014/main" id="{562EA1E4-82A9-EBDB-56AB-A483299F6298}"/>
              </a:ext>
            </a:extLst>
          </p:cNvPr>
          <p:cNvGraphicFramePr>
            <a:graphicFrameLocks noGrp="1"/>
          </p:cNvGraphicFramePr>
          <p:nvPr>
            <p:extLst>
              <p:ext uri="{D42A27DB-BD31-4B8C-83A1-F6EECF244321}">
                <p14:modId xmlns:p14="http://schemas.microsoft.com/office/powerpoint/2010/main" val="4236931247"/>
              </p:ext>
            </p:extLst>
          </p:nvPr>
        </p:nvGraphicFramePr>
        <p:xfrm>
          <a:off x="8107560" y="3901440"/>
          <a:ext cx="4084440" cy="2956560"/>
        </p:xfrm>
        <a:graphic>
          <a:graphicData uri="http://schemas.openxmlformats.org/drawingml/2006/table">
            <a:tbl>
              <a:tblPr firstRow="1" bandRow="1">
                <a:tableStyleId>{93296810-A885-4BE3-A3E7-6D5BEEA58F35}</a:tableStyleId>
              </a:tblPr>
              <a:tblGrid>
                <a:gridCol w="1891030">
                  <a:extLst>
                    <a:ext uri="{9D8B030D-6E8A-4147-A177-3AD203B41FA5}">
                      <a16:colId xmlns:a16="http://schemas.microsoft.com/office/drawing/2014/main" val="3686988871"/>
                    </a:ext>
                  </a:extLst>
                </a:gridCol>
                <a:gridCol w="1112839">
                  <a:extLst>
                    <a:ext uri="{9D8B030D-6E8A-4147-A177-3AD203B41FA5}">
                      <a16:colId xmlns:a16="http://schemas.microsoft.com/office/drawing/2014/main" val="3174458492"/>
                    </a:ext>
                  </a:extLst>
                </a:gridCol>
                <a:gridCol w="1080571">
                  <a:extLst>
                    <a:ext uri="{9D8B030D-6E8A-4147-A177-3AD203B41FA5}">
                      <a16:colId xmlns:a16="http://schemas.microsoft.com/office/drawing/2014/main" val="3711171146"/>
                    </a:ext>
                  </a:extLst>
                </a:gridCol>
              </a:tblGrid>
              <a:tr h="188272">
                <a:tc gridSpan="3">
                  <a:txBody>
                    <a:bodyPr/>
                    <a:lstStyle/>
                    <a:p>
                      <a:pPr algn="ctr"/>
                      <a:r>
                        <a:rPr lang="en-US" dirty="0"/>
                        <a:t>Hit-counts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417274901"/>
                  </a:ext>
                </a:extLst>
              </a:tr>
              <a:tr h="188272">
                <a:tc>
                  <a:txBody>
                    <a:bodyPr/>
                    <a:lstStyle/>
                    <a:p>
                      <a:r>
                        <a:rPr lang="en-US" sz="1100" b="1" dirty="0"/>
                        <a:t>website</a:t>
                      </a:r>
                    </a:p>
                  </a:txBody>
                  <a:tcPr/>
                </a:tc>
                <a:tc>
                  <a:txBody>
                    <a:bodyPr/>
                    <a:lstStyle/>
                    <a:p>
                      <a:r>
                        <a:rPr lang="en-US" sz="1100" b="1" dirty="0"/>
                        <a:t>date</a:t>
                      </a:r>
                    </a:p>
                  </a:txBody>
                  <a:tcPr/>
                </a:tc>
                <a:tc>
                  <a:txBody>
                    <a:bodyPr/>
                    <a:lstStyle/>
                    <a:p>
                      <a:r>
                        <a:rPr lang="en-US" sz="1100" b="1" dirty="0"/>
                        <a:t>hit-count</a:t>
                      </a:r>
                    </a:p>
                  </a:txBody>
                  <a:tcPr/>
                </a:tc>
                <a:extLst>
                  <a:ext uri="{0D108BD9-81ED-4DB2-BD59-A6C34878D82A}">
                    <a16:rowId xmlns:a16="http://schemas.microsoft.com/office/drawing/2014/main" val="1423851555"/>
                  </a:ext>
                </a:extLst>
              </a:tr>
              <a:tr h="188272">
                <a:tc>
                  <a:txBody>
                    <a:bodyPr/>
                    <a:lstStyle/>
                    <a:p>
                      <a:r>
                        <a:rPr lang="en-US" sz="1100" dirty="0"/>
                        <a:t>www.zojjed.com</a:t>
                      </a:r>
                    </a:p>
                  </a:txBody>
                  <a:tcPr/>
                </a:tc>
                <a:tc>
                  <a:txBody>
                    <a:bodyPr/>
                    <a:lstStyle/>
                    <a:p>
                      <a:r>
                        <a:rPr lang="en-US" sz="1100" dirty="0"/>
                        <a:t>5/20/2023</a:t>
                      </a:r>
                    </a:p>
                  </a:txBody>
                  <a:tcPr/>
                </a:tc>
                <a:tc>
                  <a:txBody>
                    <a:bodyPr/>
                    <a:lstStyle/>
                    <a:p>
                      <a:r>
                        <a:rPr lang="en-US" sz="1100" dirty="0"/>
                        <a:t>5</a:t>
                      </a:r>
                    </a:p>
                  </a:txBody>
                  <a:tcPr/>
                </a:tc>
                <a:extLst>
                  <a:ext uri="{0D108BD9-81ED-4DB2-BD59-A6C34878D82A}">
                    <a16:rowId xmlns:a16="http://schemas.microsoft.com/office/drawing/2014/main" val="3713922756"/>
                  </a:ext>
                </a:extLst>
              </a:tr>
              <a:tr h="188272">
                <a:tc>
                  <a:txBody>
                    <a:bodyPr/>
                    <a:lstStyle/>
                    <a:p>
                      <a:r>
                        <a:rPr lang="en-US" sz="1100" dirty="0"/>
                        <a:t>www.racewalk.com</a:t>
                      </a:r>
                    </a:p>
                  </a:txBody>
                  <a:tcPr/>
                </a:tc>
                <a:tc>
                  <a:txBody>
                    <a:bodyPr/>
                    <a:lstStyle/>
                    <a:p>
                      <a:r>
                        <a:rPr lang="en-US" sz="1100" dirty="0"/>
                        <a:t>5/20/2023</a:t>
                      </a:r>
                    </a:p>
                  </a:txBody>
                  <a:tcPr/>
                </a:tc>
                <a:tc>
                  <a:txBody>
                    <a:bodyPr/>
                    <a:lstStyle/>
                    <a:p>
                      <a:r>
                        <a:rPr lang="en-US" sz="1100" dirty="0"/>
                        <a:t>2019</a:t>
                      </a:r>
                    </a:p>
                  </a:txBody>
                  <a:tcPr/>
                </a:tc>
                <a:extLst>
                  <a:ext uri="{0D108BD9-81ED-4DB2-BD59-A6C34878D82A}">
                    <a16:rowId xmlns:a16="http://schemas.microsoft.com/office/drawing/2014/main" val="594578732"/>
                  </a:ext>
                </a:extLst>
              </a:tr>
              <a:tr h="188272">
                <a:tc>
                  <a:txBody>
                    <a:bodyPr/>
                    <a:lstStyle/>
                    <a:p>
                      <a:r>
                        <a:rPr lang="en-US" sz="1100" dirty="0"/>
                        <a:t>www.greattreks.com</a:t>
                      </a:r>
                    </a:p>
                  </a:txBody>
                  <a:tcPr/>
                </a:tc>
                <a:tc>
                  <a:txBody>
                    <a:bodyPr/>
                    <a:lstStyle/>
                    <a:p>
                      <a:r>
                        <a:rPr lang="en-US" sz="1100" dirty="0"/>
                        <a:t>5/20/2023</a:t>
                      </a:r>
                    </a:p>
                  </a:txBody>
                  <a:tcPr/>
                </a:tc>
                <a:tc>
                  <a:txBody>
                    <a:bodyPr/>
                    <a:lstStyle/>
                    <a:p>
                      <a:r>
                        <a:rPr lang="en-US" sz="1100" dirty="0"/>
                        <a:t>1050</a:t>
                      </a:r>
                    </a:p>
                  </a:txBody>
                  <a:tcPr/>
                </a:tc>
                <a:extLst>
                  <a:ext uri="{0D108BD9-81ED-4DB2-BD59-A6C34878D82A}">
                    <a16:rowId xmlns:a16="http://schemas.microsoft.com/office/drawing/2014/main" val="3336783192"/>
                  </a:ext>
                </a:extLst>
              </a:tr>
              <a:tr h="188272">
                <a:tc>
                  <a:txBody>
                    <a:bodyPr/>
                    <a:lstStyle/>
                    <a:p>
                      <a:r>
                        <a:rPr lang="en-US" sz="1100" dirty="0"/>
                        <a:t>www.twofeetgallery.com</a:t>
                      </a:r>
                    </a:p>
                  </a:txBody>
                  <a:tcPr/>
                </a:tc>
                <a:tc>
                  <a:txBody>
                    <a:bodyPr/>
                    <a:lstStyle/>
                    <a:p>
                      <a:r>
                        <a:rPr lang="en-US" sz="1100" dirty="0"/>
                        <a:t>5/20/2023</a:t>
                      </a:r>
                    </a:p>
                  </a:txBody>
                  <a:tcPr/>
                </a:tc>
                <a:tc>
                  <a:txBody>
                    <a:bodyPr/>
                    <a:lstStyle/>
                    <a:p>
                      <a:r>
                        <a:rPr lang="en-US" sz="1100" dirty="0"/>
                        <a:t>32</a:t>
                      </a:r>
                    </a:p>
                  </a:txBody>
                  <a:tcPr/>
                </a:tc>
                <a:extLst>
                  <a:ext uri="{0D108BD9-81ED-4DB2-BD59-A6C34878D82A}">
                    <a16:rowId xmlns:a16="http://schemas.microsoft.com/office/drawing/2014/main" val="1760932954"/>
                  </a:ext>
                </a:extLst>
              </a:tr>
              <a:tr h="188272">
                <a:tc>
                  <a:txBody>
                    <a:bodyPr/>
                    <a:lstStyle/>
                    <a:p>
                      <a:r>
                        <a:rPr lang="en-US" sz="1100" dirty="0"/>
                        <a:t>www.walkinghealthy.com</a:t>
                      </a:r>
                    </a:p>
                  </a:txBody>
                  <a:tcPr/>
                </a:tc>
                <a:tc>
                  <a:txBody>
                    <a:bodyPr/>
                    <a:lstStyle/>
                    <a:p>
                      <a:r>
                        <a:rPr lang="en-US" sz="1100" dirty="0"/>
                        <a:t>5/20/2023</a:t>
                      </a:r>
                    </a:p>
                  </a:txBody>
                  <a:tcPr/>
                </a:tc>
                <a:tc>
                  <a:txBody>
                    <a:bodyPr/>
                    <a:lstStyle/>
                    <a:p>
                      <a:r>
                        <a:rPr lang="en-US" sz="1100" dirty="0"/>
                        <a:t>159</a:t>
                      </a:r>
                    </a:p>
                  </a:txBody>
                  <a:tcPr/>
                </a:tc>
                <a:extLst>
                  <a:ext uri="{0D108BD9-81ED-4DB2-BD59-A6C34878D82A}">
                    <a16:rowId xmlns:a16="http://schemas.microsoft.com/office/drawing/2014/main" val="4188679213"/>
                  </a:ext>
                </a:extLst>
              </a:tr>
              <a:tr h="1882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www.zojjed.com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5/21/2023</a:t>
                      </a:r>
                    </a:p>
                  </a:txBody>
                  <a:tcPr/>
                </a:tc>
                <a:tc>
                  <a:txBody>
                    <a:bodyPr/>
                    <a:lstStyle/>
                    <a:p>
                      <a:r>
                        <a:rPr lang="en-US" sz="1100" dirty="0"/>
                        <a:t>6</a:t>
                      </a:r>
                    </a:p>
                  </a:txBody>
                  <a:tcPr/>
                </a:tc>
                <a:extLst>
                  <a:ext uri="{0D108BD9-81ED-4DB2-BD59-A6C34878D82A}">
                    <a16:rowId xmlns:a16="http://schemas.microsoft.com/office/drawing/2014/main" val="996117536"/>
                  </a:ext>
                </a:extLst>
              </a:tr>
              <a:tr h="1882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www.zojjed.com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5/21/2023</a:t>
                      </a:r>
                    </a:p>
                  </a:txBody>
                  <a:tcPr/>
                </a:tc>
                <a:tc>
                  <a:txBody>
                    <a:bodyPr/>
                    <a:lstStyle/>
                    <a:p>
                      <a:r>
                        <a:rPr lang="en-US" sz="1100" dirty="0"/>
                        <a:t>5</a:t>
                      </a:r>
                    </a:p>
                  </a:txBody>
                  <a:tcPr/>
                </a:tc>
                <a:extLst>
                  <a:ext uri="{0D108BD9-81ED-4DB2-BD59-A6C34878D82A}">
                    <a16:rowId xmlns:a16="http://schemas.microsoft.com/office/drawing/2014/main" val="1779927036"/>
                  </a:ext>
                </a:extLst>
              </a:tr>
              <a:tr h="1882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www.cs.drexel.edu/~jsalvage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5/21/2023</a:t>
                      </a:r>
                    </a:p>
                  </a:txBody>
                  <a:tcPr/>
                </a:tc>
                <a:tc>
                  <a:txBody>
                    <a:bodyPr/>
                    <a:lstStyle/>
                    <a:p>
                      <a:r>
                        <a:rPr lang="en-US" sz="1100" dirty="0"/>
                        <a:t>376</a:t>
                      </a:r>
                    </a:p>
                  </a:txBody>
                  <a:tcPr/>
                </a:tc>
                <a:extLst>
                  <a:ext uri="{0D108BD9-81ED-4DB2-BD59-A6C34878D82A}">
                    <a16:rowId xmlns:a16="http://schemas.microsoft.com/office/drawing/2014/main" val="209099393"/>
                  </a:ext>
                </a:extLst>
              </a:tr>
              <a:tr h="188272">
                <a:tc>
                  <a:txBody>
                    <a:bodyPr/>
                    <a:lstStyle/>
                    <a:p>
                      <a:r>
                        <a:rPr lang="en-US" sz="1100" dirty="0"/>
                        <a:t>www.racewalk.com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5/21/2023</a:t>
                      </a:r>
                    </a:p>
                  </a:txBody>
                  <a:tcPr/>
                </a:tc>
                <a:tc>
                  <a:txBody>
                    <a:bodyPr/>
                    <a:lstStyle/>
                    <a:p>
                      <a:r>
                        <a:rPr lang="en-US" sz="1100" dirty="0"/>
                        <a:t>2099</a:t>
                      </a:r>
                    </a:p>
                  </a:txBody>
                  <a:tcPr>
                    <a:solidFill>
                      <a:srgbClr val="F68576"/>
                    </a:solidFill>
                  </a:tcPr>
                </a:tc>
                <a:extLst>
                  <a:ext uri="{0D108BD9-81ED-4DB2-BD59-A6C34878D82A}">
                    <a16:rowId xmlns:a16="http://schemas.microsoft.com/office/drawing/2014/main" val="295740250"/>
                  </a:ext>
                </a:extLst>
              </a:tr>
            </a:tbl>
          </a:graphicData>
        </a:graphic>
      </p:graphicFrame>
    </p:spTree>
    <p:extLst>
      <p:ext uri="{BB962C8B-B14F-4D97-AF65-F5344CB8AC3E}">
        <p14:creationId xmlns:p14="http://schemas.microsoft.com/office/powerpoint/2010/main" val="406918220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The Assignment / Rename Operator</a:t>
            </a:r>
          </a:p>
        </p:txBody>
      </p:sp>
      <p:sp>
        <p:nvSpPr>
          <p:cNvPr id="6" name="Text Box 2">
            <a:extLst>
              <a:ext uri="{FF2B5EF4-FFF2-40B4-BE49-F238E27FC236}">
                <a16:creationId xmlns:a16="http://schemas.microsoft.com/office/drawing/2014/main" id="{3E31EF61-9795-B2A9-6487-2F9AED9D44DA}"/>
              </a:ext>
            </a:extLst>
          </p:cNvPr>
          <p:cNvSpPr txBox="1">
            <a:spLocks noChangeArrowheads="1"/>
          </p:cNvSpPr>
          <p:nvPr/>
        </p:nvSpPr>
        <p:spPr bwMode="auto">
          <a:xfrm>
            <a:off x="0" y="685801"/>
            <a:ext cx="12185648" cy="1128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1000"/>
              </a:spcBef>
            </a:pPr>
            <a:r>
              <a:rPr lang="en-US" altLang="en-US" dirty="0">
                <a:solidFill>
                  <a:srgbClr val="EAEAEA"/>
                </a:solidFill>
                <a:latin typeface="+mn-lt"/>
              </a:rPr>
              <a:t>To get just the largest hit count we now simply subtract our result set from the projection of the original hit count relation as follows:</a:t>
            </a:r>
          </a:p>
          <a:p>
            <a:pPr eaLnBrk="1" hangingPunct="1">
              <a:spcBef>
                <a:spcPts val="1000"/>
              </a:spcBef>
            </a:pPr>
            <a:endParaRPr lang="en-US" altLang="en-US" sz="1400" dirty="0">
              <a:solidFill>
                <a:srgbClr val="EAEAEA"/>
              </a:solidFill>
              <a:latin typeface="+mn-lt"/>
            </a:endParaRPr>
          </a:p>
          <a:p>
            <a:pPr eaLnBrk="1" hangingPunct="1">
              <a:spcBef>
                <a:spcPts val="1000"/>
              </a:spcBef>
            </a:pP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dirty="0">
                <a:solidFill>
                  <a:schemeClr val="tx1"/>
                </a:solidFill>
                <a:latin typeface="Courier New" panose="02070309020205020404" pitchFamily="49" charset="0"/>
                <a:cs typeface="Courier New" panose="02070309020205020404" pitchFamily="49" charset="0"/>
              </a:rPr>
              <a:t>hit-count</a:t>
            </a:r>
            <a:r>
              <a:rPr lang="en-US" altLang="en-US" sz="1200" dirty="0">
                <a:solidFill>
                  <a:srgbClr val="EAEAEA"/>
                </a:solidFill>
                <a:latin typeface="Courier New" panose="02070309020205020404" pitchFamily="49" charset="0"/>
                <a:cs typeface="Courier New" panose="02070309020205020404" pitchFamily="49" charset="0"/>
              </a:rPr>
              <a:t>(hit-counts) - </a:t>
            </a: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dirty="0">
                <a:solidFill>
                  <a:schemeClr val="tx1"/>
                </a:solidFill>
                <a:latin typeface="Courier New" panose="02070309020205020404" pitchFamily="49" charset="0"/>
                <a:cs typeface="Courier New" panose="02070309020205020404" pitchFamily="49" charset="0"/>
              </a:rPr>
              <a:t>hit-count </a:t>
            </a:r>
            <a:r>
              <a:rPr lang="en-US" altLang="en-US" sz="1200" b="1" dirty="0">
                <a:solidFill>
                  <a:schemeClr val="tx1"/>
                </a:solidFill>
                <a:latin typeface="Courier New" panose="02070309020205020404" pitchFamily="49" charset="0"/>
                <a:cs typeface="Courier New" panose="02070309020205020404" pitchFamily="49" charset="0"/>
              </a:rPr>
              <a:t>(</a:t>
            </a: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baseline="-50000" dirty="0" err="1">
                <a:solidFill>
                  <a:schemeClr val="tx1"/>
                </a:solidFill>
                <a:latin typeface="Courier New" panose="02070309020205020404" pitchFamily="49" charset="0"/>
                <a:cs typeface="Courier New" panose="02070309020205020404" pitchFamily="49" charset="0"/>
              </a:rPr>
              <a:t>hitcounts.hit</a:t>
            </a:r>
            <a:r>
              <a:rPr lang="en-US" altLang="en-US" sz="1200" baseline="-50000" dirty="0">
                <a:solidFill>
                  <a:schemeClr val="tx1"/>
                </a:solidFill>
                <a:latin typeface="Courier New" panose="02070309020205020404" pitchFamily="49" charset="0"/>
                <a:cs typeface="Courier New" panose="02070309020205020404" pitchFamily="49" charset="0"/>
              </a:rPr>
              <a:t>-count &lt; </a:t>
            </a:r>
            <a:r>
              <a:rPr lang="en-US" altLang="en-US" sz="1200" baseline="-50000" dirty="0" err="1">
                <a:solidFill>
                  <a:schemeClr val="tx1"/>
                </a:solidFill>
                <a:latin typeface="Courier New" panose="02070309020205020404" pitchFamily="49" charset="0"/>
                <a:cs typeface="Courier New" panose="02070309020205020404" pitchFamily="49" charset="0"/>
              </a:rPr>
              <a:t>d.hit</a:t>
            </a:r>
            <a:r>
              <a:rPr lang="en-US" altLang="en-US" sz="1200" baseline="-50000" dirty="0">
                <a:solidFill>
                  <a:schemeClr val="tx1"/>
                </a:solidFill>
                <a:latin typeface="Courier New" panose="02070309020205020404" pitchFamily="49" charset="0"/>
                <a:cs typeface="Courier New" panose="02070309020205020404" pitchFamily="49" charset="0"/>
              </a:rPr>
              <a:t>-count</a:t>
            </a:r>
            <a:r>
              <a:rPr lang="en-US" altLang="en-US" sz="1200" dirty="0">
                <a:solidFill>
                  <a:schemeClr val="tx1"/>
                </a:solidFill>
                <a:latin typeface="Courier New" panose="02070309020205020404" pitchFamily="49" charset="0"/>
                <a:cs typeface="Courier New" panose="02070309020205020404" pitchFamily="49" charset="0"/>
              </a:rPr>
              <a:t> </a:t>
            </a: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dirty="0">
                <a:solidFill>
                  <a:schemeClr val="tx1"/>
                </a:solidFill>
                <a:latin typeface="Courier New" panose="02070309020205020404" pitchFamily="49" charset="0"/>
                <a:cs typeface="Courier New" panose="02070309020205020404" pitchFamily="49" charset="0"/>
              </a:rPr>
              <a:t>hit-count(hit-counts) x </a:t>
            </a:r>
            <a:r>
              <a:rPr lang="el-GR" sz="1200" b="0" i="0" dirty="0">
                <a:solidFill>
                  <a:schemeClr val="tx1"/>
                </a:solidFill>
                <a:effectLst/>
                <a:latin typeface="Courier New" panose="02070309020205020404" pitchFamily="49" charset="0"/>
                <a:cs typeface="Courier New" panose="02070309020205020404" pitchFamily="49" charset="0"/>
              </a:rPr>
              <a:t>ρ</a:t>
            </a:r>
            <a:r>
              <a:rPr lang="en-US" altLang="en-US" sz="1200" dirty="0">
                <a:solidFill>
                  <a:schemeClr val="tx1"/>
                </a:solidFill>
                <a:latin typeface="Courier New" panose="02070309020205020404" pitchFamily="49" charset="0"/>
                <a:cs typeface="Courier New" panose="02070309020205020404" pitchFamily="49" charset="0"/>
              </a:rPr>
              <a:t>d(</a:t>
            </a: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baseline="-50000" dirty="0">
                <a:solidFill>
                  <a:schemeClr val="tx1"/>
                </a:solidFill>
                <a:latin typeface="Courier New" panose="02070309020205020404" pitchFamily="49" charset="0"/>
                <a:cs typeface="Courier New" panose="02070309020205020404" pitchFamily="49" charset="0"/>
              </a:rPr>
              <a:t>hit-count</a:t>
            </a:r>
            <a:r>
              <a:rPr lang="en-US" altLang="en-US" sz="1200" dirty="0">
                <a:solidFill>
                  <a:schemeClr val="tx1"/>
                </a:solidFill>
                <a:latin typeface="Courier New" panose="02070309020205020404" pitchFamily="49" charset="0"/>
                <a:cs typeface="Courier New" panose="02070309020205020404" pitchFamily="49" charset="0"/>
              </a:rPr>
              <a:t>(hit-counts)</a:t>
            </a:r>
            <a:r>
              <a:rPr lang="ar-SA" altLang="en-US" sz="1200" dirty="0">
                <a:solidFill>
                  <a:schemeClr val="tx1"/>
                </a:solidFill>
                <a:latin typeface="Courier New" panose="02070309020205020404" pitchFamily="49" charset="0"/>
                <a:cs typeface="Courier New" panose="02070309020205020404" pitchFamily="49" charset="0"/>
              </a:rPr>
              <a:t>‏</a:t>
            </a:r>
            <a:r>
              <a:rPr lang="en-US" altLang="en-US" sz="1200" dirty="0">
                <a:solidFill>
                  <a:schemeClr val="tx1"/>
                </a:solidFill>
                <a:latin typeface="Courier New" panose="02070309020205020404" pitchFamily="49" charset="0"/>
                <a:cs typeface="Courier New" panose="02070309020205020404" pitchFamily="49" charset="0"/>
              </a:rPr>
              <a:t>))</a:t>
            </a:r>
          </a:p>
          <a:p>
            <a:pPr eaLnBrk="1" hangingPunct="1">
              <a:spcBef>
                <a:spcPts val="1000"/>
              </a:spcBef>
            </a:pPr>
            <a:endParaRPr lang="en-US" altLang="en-US" sz="1400" dirty="0">
              <a:solidFill>
                <a:srgbClr val="EAEAEA"/>
              </a:solidFill>
              <a:latin typeface="+mn-lt"/>
            </a:endParaRPr>
          </a:p>
        </p:txBody>
      </p:sp>
      <p:graphicFrame>
        <p:nvGraphicFramePr>
          <p:cNvPr id="28" name="Table 27">
            <a:extLst>
              <a:ext uri="{FF2B5EF4-FFF2-40B4-BE49-F238E27FC236}">
                <a16:creationId xmlns:a16="http://schemas.microsoft.com/office/drawing/2014/main" id="{7C976ACA-E144-B20D-6299-7FEF982C6607}"/>
              </a:ext>
            </a:extLst>
          </p:cNvPr>
          <p:cNvGraphicFramePr>
            <a:graphicFrameLocks noGrp="1"/>
          </p:cNvGraphicFramePr>
          <p:nvPr>
            <p:extLst>
              <p:ext uri="{D42A27DB-BD31-4B8C-83A1-F6EECF244321}">
                <p14:modId xmlns:p14="http://schemas.microsoft.com/office/powerpoint/2010/main" val="2465547352"/>
              </p:ext>
            </p:extLst>
          </p:nvPr>
        </p:nvGraphicFramePr>
        <p:xfrm>
          <a:off x="1871005" y="2459313"/>
          <a:ext cx="1297529" cy="2468880"/>
        </p:xfrm>
        <a:graphic>
          <a:graphicData uri="http://schemas.openxmlformats.org/drawingml/2006/table">
            <a:tbl>
              <a:tblPr firstRow="1" bandRow="1">
                <a:tableStyleId>{93296810-A885-4BE3-A3E7-6D5BEEA58F35}</a:tableStyleId>
              </a:tblPr>
              <a:tblGrid>
                <a:gridCol w="1297529">
                  <a:extLst>
                    <a:ext uri="{9D8B030D-6E8A-4147-A177-3AD203B41FA5}">
                      <a16:colId xmlns:a16="http://schemas.microsoft.com/office/drawing/2014/main" val="3711171146"/>
                    </a:ext>
                  </a:extLst>
                </a:gridCol>
              </a:tblGrid>
              <a:tr h="0">
                <a:tc>
                  <a:txBody>
                    <a:bodyPr/>
                    <a:lstStyle/>
                    <a:p>
                      <a:r>
                        <a:rPr lang="en-US" sz="1200" dirty="0"/>
                        <a:t>Right Result Set</a:t>
                      </a:r>
                    </a:p>
                  </a:txBody>
                  <a:tcPr/>
                </a:tc>
                <a:extLst>
                  <a:ext uri="{0D108BD9-81ED-4DB2-BD59-A6C34878D82A}">
                    <a16:rowId xmlns:a16="http://schemas.microsoft.com/office/drawing/2014/main" val="4194273244"/>
                  </a:ext>
                </a:extLst>
              </a:tr>
              <a:tr h="0">
                <a:tc>
                  <a:txBody>
                    <a:bodyPr/>
                    <a:lstStyle/>
                    <a:p>
                      <a:r>
                        <a:rPr lang="en-US" sz="1200" b="1" dirty="0"/>
                        <a:t>hit-count</a:t>
                      </a:r>
                      <a:r>
                        <a:rPr lang="en-US" sz="1200" dirty="0"/>
                        <a:t> </a:t>
                      </a:r>
                    </a:p>
                  </a:txBody>
                  <a:tcPr/>
                </a:tc>
                <a:extLst>
                  <a:ext uri="{0D108BD9-81ED-4DB2-BD59-A6C34878D82A}">
                    <a16:rowId xmlns:a16="http://schemas.microsoft.com/office/drawing/2014/main" val="1423851555"/>
                  </a:ext>
                </a:extLst>
              </a:tr>
              <a:tr h="202944">
                <a:tc>
                  <a:txBody>
                    <a:bodyPr/>
                    <a:lstStyle/>
                    <a:p>
                      <a:r>
                        <a:rPr lang="en-US" sz="1200" dirty="0"/>
                        <a:t>5</a:t>
                      </a:r>
                    </a:p>
                  </a:txBody>
                  <a:tcPr/>
                </a:tc>
                <a:extLst>
                  <a:ext uri="{0D108BD9-81ED-4DB2-BD59-A6C34878D82A}">
                    <a16:rowId xmlns:a16="http://schemas.microsoft.com/office/drawing/2014/main" val="3713922756"/>
                  </a:ext>
                </a:extLst>
              </a:tr>
              <a:tr h="202944">
                <a:tc>
                  <a:txBody>
                    <a:bodyPr/>
                    <a:lstStyle/>
                    <a:p>
                      <a:r>
                        <a:rPr lang="en-US" sz="1200" dirty="0"/>
                        <a:t>2019</a:t>
                      </a:r>
                    </a:p>
                  </a:txBody>
                  <a:tcPr/>
                </a:tc>
                <a:extLst>
                  <a:ext uri="{0D108BD9-81ED-4DB2-BD59-A6C34878D82A}">
                    <a16:rowId xmlns:a16="http://schemas.microsoft.com/office/drawing/2014/main" val="594578732"/>
                  </a:ext>
                </a:extLst>
              </a:tr>
              <a:tr h="202944">
                <a:tc>
                  <a:txBody>
                    <a:bodyPr/>
                    <a:lstStyle/>
                    <a:p>
                      <a:r>
                        <a:rPr lang="en-US" sz="1200" dirty="0"/>
                        <a:t>1050</a:t>
                      </a:r>
                    </a:p>
                  </a:txBody>
                  <a:tcPr/>
                </a:tc>
                <a:extLst>
                  <a:ext uri="{0D108BD9-81ED-4DB2-BD59-A6C34878D82A}">
                    <a16:rowId xmlns:a16="http://schemas.microsoft.com/office/drawing/2014/main" val="3336783192"/>
                  </a:ext>
                </a:extLst>
              </a:tr>
              <a:tr h="202944">
                <a:tc>
                  <a:txBody>
                    <a:bodyPr/>
                    <a:lstStyle/>
                    <a:p>
                      <a:r>
                        <a:rPr lang="en-US" sz="1200" dirty="0"/>
                        <a:t>32</a:t>
                      </a:r>
                    </a:p>
                  </a:txBody>
                  <a:tcPr/>
                </a:tc>
                <a:extLst>
                  <a:ext uri="{0D108BD9-81ED-4DB2-BD59-A6C34878D82A}">
                    <a16:rowId xmlns:a16="http://schemas.microsoft.com/office/drawing/2014/main" val="1760932954"/>
                  </a:ext>
                </a:extLst>
              </a:tr>
              <a:tr h="202944">
                <a:tc>
                  <a:txBody>
                    <a:bodyPr/>
                    <a:lstStyle/>
                    <a:p>
                      <a:r>
                        <a:rPr lang="en-US" sz="1200" dirty="0"/>
                        <a:t>159</a:t>
                      </a:r>
                    </a:p>
                  </a:txBody>
                  <a:tcPr/>
                </a:tc>
                <a:extLst>
                  <a:ext uri="{0D108BD9-81ED-4DB2-BD59-A6C34878D82A}">
                    <a16:rowId xmlns:a16="http://schemas.microsoft.com/office/drawing/2014/main" val="4188679213"/>
                  </a:ext>
                </a:extLst>
              </a:tr>
              <a:tr h="202944">
                <a:tc>
                  <a:txBody>
                    <a:bodyPr/>
                    <a:lstStyle/>
                    <a:p>
                      <a:r>
                        <a:rPr lang="en-US" sz="1200" dirty="0"/>
                        <a:t>6</a:t>
                      </a:r>
                    </a:p>
                  </a:txBody>
                  <a:tcPr/>
                </a:tc>
                <a:extLst>
                  <a:ext uri="{0D108BD9-81ED-4DB2-BD59-A6C34878D82A}">
                    <a16:rowId xmlns:a16="http://schemas.microsoft.com/office/drawing/2014/main" val="996117536"/>
                  </a:ext>
                </a:extLst>
              </a:tr>
              <a:tr h="202944">
                <a:tc>
                  <a:txBody>
                    <a:bodyPr/>
                    <a:lstStyle/>
                    <a:p>
                      <a:r>
                        <a:rPr lang="en-US" sz="1200" dirty="0"/>
                        <a:t>376</a:t>
                      </a:r>
                    </a:p>
                  </a:txBody>
                  <a:tcPr/>
                </a:tc>
                <a:extLst>
                  <a:ext uri="{0D108BD9-81ED-4DB2-BD59-A6C34878D82A}">
                    <a16:rowId xmlns:a16="http://schemas.microsoft.com/office/drawing/2014/main" val="209099393"/>
                  </a:ext>
                </a:extLst>
              </a:tr>
            </a:tbl>
          </a:graphicData>
        </a:graphic>
      </p:graphicFrame>
      <p:graphicFrame>
        <p:nvGraphicFramePr>
          <p:cNvPr id="3" name="Table 2">
            <a:extLst>
              <a:ext uri="{FF2B5EF4-FFF2-40B4-BE49-F238E27FC236}">
                <a16:creationId xmlns:a16="http://schemas.microsoft.com/office/drawing/2014/main" id="{B263F92D-F9A6-F461-834B-F665CD1AA977}"/>
              </a:ext>
            </a:extLst>
          </p:cNvPr>
          <p:cNvGraphicFramePr>
            <a:graphicFrameLocks noGrp="1"/>
          </p:cNvGraphicFramePr>
          <p:nvPr>
            <p:extLst>
              <p:ext uri="{D42A27DB-BD31-4B8C-83A1-F6EECF244321}">
                <p14:modId xmlns:p14="http://schemas.microsoft.com/office/powerpoint/2010/main" val="1321681839"/>
              </p:ext>
            </p:extLst>
          </p:nvPr>
        </p:nvGraphicFramePr>
        <p:xfrm>
          <a:off x="0" y="2459313"/>
          <a:ext cx="1222693" cy="2743200"/>
        </p:xfrm>
        <a:graphic>
          <a:graphicData uri="http://schemas.openxmlformats.org/drawingml/2006/table">
            <a:tbl>
              <a:tblPr firstRow="1" bandRow="1">
                <a:tableStyleId>{93296810-A885-4BE3-A3E7-6D5BEEA58F35}</a:tableStyleId>
              </a:tblPr>
              <a:tblGrid>
                <a:gridCol w="1222693">
                  <a:extLst>
                    <a:ext uri="{9D8B030D-6E8A-4147-A177-3AD203B41FA5}">
                      <a16:colId xmlns:a16="http://schemas.microsoft.com/office/drawing/2014/main" val="3711171146"/>
                    </a:ext>
                  </a:extLst>
                </a:gridCol>
              </a:tblGrid>
              <a:tr h="249787">
                <a:tc>
                  <a:txBody>
                    <a:bodyPr/>
                    <a:lstStyle/>
                    <a:p>
                      <a:r>
                        <a:rPr lang="en-US" sz="1200" dirty="0"/>
                        <a:t>Left Result Set</a:t>
                      </a:r>
                    </a:p>
                  </a:txBody>
                  <a:tcPr/>
                </a:tc>
                <a:extLst>
                  <a:ext uri="{0D108BD9-81ED-4DB2-BD59-A6C34878D82A}">
                    <a16:rowId xmlns:a16="http://schemas.microsoft.com/office/drawing/2014/main" val="3684821938"/>
                  </a:ext>
                </a:extLst>
              </a:tr>
              <a:tr h="249787">
                <a:tc>
                  <a:txBody>
                    <a:bodyPr/>
                    <a:lstStyle/>
                    <a:p>
                      <a:r>
                        <a:rPr lang="en-US" sz="1200" b="1" dirty="0">
                          <a:solidFill>
                            <a:schemeClr val="bg1"/>
                          </a:solidFill>
                        </a:rPr>
                        <a:t>hit-count</a:t>
                      </a:r>
                    </a:p>
                  </a:txBody>
                  <a:tcPr/>
                </a:tc>
                <a:extLst>
                  <a:ext uri="{0D108BD9-81ED-4DB2-BD59-A6C34878D82A}">
                    <a16:rowId xmlns:a16="http://schemas.microsoft.com/office/drawing/2014/main" val="1423851555"/>
                  </a:ext>
                </a:extLst>
              </a:tr>
              <a:tr h="269859">
                <a:tc>
                  <a:txBody>
                    <a:bodyPr/>
                    <a:lstStyle/>
                    <a:p>
                      <a:r>
                        <a:rPr lang="en-US" sz="1200" dirty="0"/>
                        <a:t>5</a:t>
                      </a:r>
                    </a:p>
                  </a:txBody>
                  <a:tcPr/>
                </a:tc>
                <a:extLst>
                  <a:ext uri="{0D108BD9-81ED-4DB2-BD59-A6C34878D82A}">
                    <a16:rowId xmlns:a16="http://schemas.microsoft.com/office/drawing/2014/main" val="3713922756"/>
                  </a:ext>
                </a:extLst>
              </a:tr>
              <a:tr h="269859">
                <a:tc>
                  <a:txBody>
                    <a:bodyPr/>
                    <a:lstStyle/>
                    <a:p>
                      <a:r>
                        <a:rPr lang="en-US" sz="1200" dirty="0"/>
                        <a:t>2019</a:t>
                      </a:r>
                    </a:p>
                  </a:txBody>
                  <a:tcPr/>
                </a:tc>
                <a:extLst>
                  <a:ext uri="{0D108BD9-81ED-4DB2-BD59-A6C34878D82A}">
                    <a16:rowId xmlns:a16="http://schemas.microsoft.com/office/drawing/2014/main" val="594578732"/>
                  </a:ext>
                </a:extLst>
              </a:tr>
              <a:tr h="269859">
                <a:tc>
                  <a:txBody>
                    <a:bodyPr/>
                    <a:lstStyle/>
                    <a:p>
                      <a:r>
                        <a:rPr lang="en-US" sz="1200" dirty="0"/>
                        <a:t>1050</a:t>
                      </a:r>
                    </a:p>
                  </a:txBody>
                  <a:tcPr/>
                </a:tc>
                <a:extLst>
                  <a:ext uri="{0D108BD9-81ED-4DB2-BD59-A6C34878D82A}">
                    <a16:rowId xmlns:a16="http://schemas.microsoft.com/office/drawing/2014/main" val="3336783192"/>
                  </a:ext>
                </a:extLst>
              </a:tr>
              <a:tr h="269859">
                <a:tc>
                  <a:txBody>
                    <a:bodyPr/>
                    <a:lstStyle/>
                    <a:p>
                      <a:r>
                        <a:rPr lang="en-US" sz="1200" dirty="0"/>
                        <a:t>32</a:t>
                      </a:r>
                    </a:p>
                  </a:txBody>
                  <a:tcPr/>
                </a:tc>
                <a:extLst>
                  <a:ext uri="{0D108BD9-81ED-4DB2-BD59-A6C34878D82A}">
                    <a16:rowId xmlns:a16="http://schemas.microsoft.com/office/drawing/2014/main" val="1760932954"/>
                  </a:ext>
                </a:extLst>
              </a:tr>
              <a:tr h="269859">
                <a:tc>
                  <a:txBody>
                    <a:bodyPr/>
                    <a:lstStyle/>
                    <a:p>
                      <a:r>
                        <a:rPr lang="en-US" sz="1200" dirty="0"/>
                        <a:t>159</a:t>
                      </a:r>
                    </a:p>
                  </a:txBody>
                  <a:tcPr/>
                </a:tc>
                <a:extLst>
                  <a:ext uri="{0D108BD9-81ED-4DB2-BD59-A6C34878D82A}">
                    <a16:rowId xmlns:a16="http://schemas.microsoft.com/office/drawing/2014/main" val="4188679213"/>
                  </a:ext>
                </a:extLst>
              </a:tr>
              <a:tr h="269859">
                <a:tc>
                  <a:txBody>
                    <a:bodyPr/>
                    <a:lstStyle/>
                    <a:p>
                      <a:r>
                        <a:rPr lang="en-US" sz="1200" dirty="0"/>
                        <a:t>6</a:t>
                      </a:r>
                    </a:p>
                  </a:txBody>
                  <a:tcPr/>
                </a:tc>
                <a:extLst>
                  <a:ext uri="{0D108BD9-81ED-4DB2-BD59-A6C34878D82A}">
                    <a16:rowId xmlns:a16="http://schemas.microsoft.com/office/drawing/2014/main" val="996117536"/>
                  </a:ext>
                </a:extLst>
              </a:tr>
              <a:tr h="269859">
                <a:tc>
                  <a:txBody>
                    <a:bodyPr/>
                    <a:lstStyle/>
                    <a:p>
                      <a:r>
                        <a:rPr lang="en-US" sz="1200" dirty="0"/>
                        <a:t>376</a:t>
                      </a:r>
                    </a:p>
                  </a:txBody>
                  <a:tcPr/>
                </a:tc>
                <a:extLst>
                  <a:ext uri="{0D108BD9-81ED-4DB2-BD59-A6C34878D82A}">
                    <a16:rowId xmlns:a16="http://schemas.microsoft.com/office/drawing/2014/main" val="209099393"/>
                  </a:ext>
                </a:extLst>
              </a:tr>
              <a:tr h="269859">
                <a:tc>
                  <a:txBody>
                    <a:bodyPr/>
                    <a:lstStyle/>
                    <a:p>
                      <a:r>
                        <a:rPr lang="en-US" sz="1200" dirty="0"/>
                        <a:t>2099</a:t>
                      </a:r>
                    </a:p>
                  </a:txBody>
                  <a:tcPr/>
                </a:tc>
                <a:extLst>
                  <a:ext uri="{0D108BD9-81ED-4DB2-BD59-A6C34878D82A}">
                    <a16:rowId xmlns:a16="http://schemas.microsoft.com/office/drawing/2014/main" val="295740250"/>
                  </a:ext>
                </a:extLst>
              </a:tr>
            </a:tbl>
          </a:graphicData>
        </a:graphic>
      </p:graphicFrame>
      <p:sp>
        <p:nvSpPr>
          <p:cNvPr id="5" name="TextBox 4">
            <a:extLst>
              <a:ext uri="{FF2B5EF4-FFF2-40B4-BE49-F238E27FC236}">
                <a16:creationId xmlns:a16="http://schemas.microsoft.com/office/drawing/2014/main" id="{3A082C85-4523-172F-B265-B7BF5E4AD57C}"/>
              </a:ext>
            </a:extLst>
          </p:cNvPr>
          <p:cNvSpPr txBox="1"/>
          <p:nvPr/>
        </p:nvSpPr>
        <p:spPr>
          <a:xfrm>
            <a:off x="1444084" y="3441735"/>
            <a:ext cx="426921" cy="369332"/>
          </a:xfrm>
          <a:prstGeom prst="rect">
            <a:avLst/>
          </a:prstGeom>
          <a:noFill/>
        </p:spPr>
        <p:txBody>
          <a:bodyPr wrap="square">
            <a:spAutoFit/>
          </a:bodyPr>
          <a:lstStyle/>
          <a:p>
            <a:r>
              <a:rPr lang="en-US" altLang="en-US" sz="1800" dirty="0">
                <a:solidFill>
                  <a:srgbClr val="EAEAEA"/>
                </a:solidFill>
              </a:rPr>
              <a:t>-</a:t>
            </a:r>
            <a:endParaRPr lang="en-US" dirty="0"/>
          </a:p>
        </p:txBody>
      </p:sp>
      <p:sp>
        <p:nvSpPr>
          <p:cNvPr id="7" name="TextBox 6">
            <a:extLst>
              <a:ext uri="{FF2B5EF4-FFF2-40B4-BE49-F238E27FC236}">
                <a16:creationId xmlns:a16="http://schemas.microsoft.com/office/drawing/2014/main" id="{9089E8D9-F1F1-469D-0C6C-7F8E5E9A0ED3}"/>
              </a:ext>
            </a:extLst>
          </p:cNvPr>
          <p:cNvSpPr txBox="1"/>
          <p:nvPr/>
        </p:nvSpPr>
        <p:spPr>
          <a:xfrm>
            <a:off x="3292979" y="3429000"/>
            <a:ext cx="426921" cy="369332"/>
          </a:xfrm>
          <a:prstGeom prst="rect">
            <a:avLst/>
          </a:prstGeom>
          <a:noFill/>
        </p:spPr>
        <p:txBody>
          <a:bodyPr wrap="square">
            <a:spAutoFit/>
          </a:bodyPr>
          <a:lstStyle/>
          <a:p>
            <a:r>
              <a:rPr lang="en-US" altLang="en-US" sz="1800" dirty="0">
                <a:solidFill>
                  <a:srgbClr val="EAEAEA"/>
                </a:solidFill>
              </a:rPr>
              <a:t>=</a:t>
            </a:r>
            <a:endParaRPr lang="en-US" dirty="0"/>
          </a:p>
        </p:txBody>
      </p:sp>
      <p:graphicFrame>
        <p:nvGraphicFramePr>
          <p:cNvPr id="8" name="Table 7">
            <a:extLst>
              <a:ext uri="{FF2B5EF4-FFF2-40B4-BE49-F238E27FC236}">
                <a16:creationId xmlns:a16="http://schemas.microsoft.com/office/drawing/2014/main" id="{8142F954-1A01-721F-74E4-2AEE479866B3}"/>
              </a:ext>
            </a:extLst>
          </p:cNvPr>
          <p:cNvGraphicFramePr>
            <a:graphicFrameLocks noGrp="1"/>
          </p:cNvGraphicFramePr>
          <p:nvPr>
            <p:extLst>
              <p:ext uri="{D42A27DB-BD31-4B8C-83A1-F6EECF244321}">
                <p14:modId xmlns:p14="http://schemas.microsoft.com/office/powerpoint/2010/main" val="4119262620"/>
              </p:ext>
            </p:extLst>
          </p:nvPr>
        </p:nvGraphicFramePr>
        <p:xfrm>
          <a:off x="3603386" y="2459313"/>
          <a:ext cx="1222693" cy="822960"/>
        </p:xfrm>
        <a:graphic>
          <a:graphicData uri="http://schemas.openxmlformats.org/drawingml/2006/table">
            <a:tbl>
              <a:tblPr firstRow="1" bandRow="1">
                <a:tableStyleId>{93296810-A885-4BE3-A3E7-6D5BEEA58F35}</a:tableStyleId>
              </a:tblPr>
              <a:tblGrid>
                <a:gridCol w="1222693">
                  <a:extLst>
                    <a:ext uri="{9D8B030D-6E8A-4147-A177-3AD203B41FA5}">
                      <a16:colId xmlns:a16="http://schemas.microsoft.com/office/drawing/2014/main" val="3711171146"/>
                    </a:ext>
                  </a:extLst>
                </a:gridCol>
              </a:tblGrid>
              <a:tr h="249787">
                <a:tc>
                  <a:txBody>
                    <a:bodyPr/>
                    <a:lstStyle/>
                    <a:p>
                      <a:r>
                        <a:rPr lang="en-US" sz="1200" dirty="0"/>
                        <a:t>Result Set</a:t>
                      </a:r>
                    </a:p>
                  </a:txBody>
                  <a:tcPr/>
                </a:tc>
                <a:extLst>
                  <a:ext uri="{0D108BD9-81ED-4DB2-BD59-A6C34878D82A}">
                    <a16:rowId xmlns:a16="http://schemas.microsoft.com/office/drawing/2014/main" val="1121996325"/>
                  </a:ext>
                </a:extLst>
              </a:tr>
              <a:tr h="249787">
                <a:tc>
                  <a:txBody>
                    <a:bodyPr/>
                    <a:lstStyle/>
                    <a:p>
                      <a:r>
                        <a:rPr lang="en-US" sz="1200" b="1" dirty="0"/>
                        <a:t>hit-count</a:t>
                      </a:r>
                    </a:p>
                  </a:txBody>
                  <a:tcPr/>
                </a:tc>
                <a:extLst>
                  <a:ext uri="{0D108BD9-81ED-4DB2-BD59-A6C34878D82A}">
                    <a16:rowId xmlns:a16="http://schemas.microsoft.com/office/drawing/2014/main" val="1423851555"/>
                  </a:ext>
                </a:extLst>
              </a:tr>
              <a:tr h="269859">
                <a:tc>
                  <a:txBody>
                    <a:bodyPr/>
                    <a:lstStyle/>
                    <a:p>
                      <a:r>
                        <a:rPr lang="en-US" sz="1200" dirty="0"/>
                        <a:t>2099</a:t>
                      </a:r>
                    </a:p>
                  </a:txBody>
                  <a:tcPr/>
                </a:tc>
                <a:extLst>
                  <a:ext uri="{0D108BD9-81ED-4DB2-BD59-A6C34878D82A}">
                    <a16:rowId xmlns:a16="http://schemas.microsoft.com/office/drawing/2014/main" val="295740250"/>
                  </a:ext>
                </a:extLst>
              </a:tr>
            </a:tbl>
          </a:graphicData>
        </a:graphic>
      </p:graphicFrame>
    </p:spTree>
    <p:extLst>
      <p:ext uri="{BB962C8B-B14F-4D97-AF65-F5344CB8AC3E}">
        <p14:creationId xmlns:p14="http://schemas.microsoft.com/office/powerpoint/2010/main" val="382319780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The Natural Join Operation</a:t>
            </a:r>
          </a:p>
        </p:txBody>
      </p:sp>
      <p:sp>
        <p:nvSpPr>
          <p:cNvPr id="6" name="Text Box 2">
            <a:extLst>
              <a:ext uri="{FF2B5EF4-FFF2-40B4-BE49-F238E27FC236}">
                <a16:creationId xmlns:a16="http://schemas.microsoft.com/office/drawing/2014/main" id="{3E31EF61-9795-B2A9-6487-2F9AED9D44DA}"/>
              </a:ext>
            </a:extLst>
          </p:cNvPr>
          <p:cNvSpPr txBox="1">
            <a:spLocks noChangeArrowheads="1"/>
          </p:cNvSpPr>
          <p:nvPr/>
        </p:nvSpPr>
        <p:spPr bwMode="auto">
          <a:xfrm>
            <a:off x="0" y="685801"/>
            <a:ext cx="12185648" cy="2302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r>
              <a:rPr lang="en-US" altLang="en-US" dirty="0">
                <a:solidFill>
                  <a:srgbClr val="EAEAEA"/>
                </a:solidFill>
                <a:latin typeface="+mn-lt"/>
              </a:rPr>
              <a:t>We need a better way to represent certain queries because the notation for joining two relations and only selecting records where the attributes match is too cumbersome, thus the natural join.</a:t>
            </a:r>
          </a:p>
          <a:p>
            <a:pPr eaLnBrk="1" hangingPunct="1"/>
            <a:endParaRPr lang="en-US" altLang="en-US" b="1" dirty="0">
              <a:solidFill>
                <a:srgbClr val="EAEAEA"/>
              </a:solidFill>
              <a:latin typeface="+mn-lt"/>
            </a:endParaRPr>
          </a:p>
          <a:p>
            <a:pPr eaLnBrk="1" hangingPunct="1"/>
            <a:r>
              <a:rPr lang="en-US" altLang="en-US" dirty="0">
                <a:solidFill>
                  <a:srgbClr val="EAEAEA"/>
                </a:solidFill>
                <a:latin typeface="+mn-lt"/>
              </a:rPr>
              <a:t>Binary</a:t>
            </a:r>
          </a:p>
          <a:p>
            <a:pPr eaLnBrk="1" hangingPunct="1"/>
            <a:endParaRPr lang="en-US" altLang="en-US" sz="1400" dirty="0">
              <a:solidFill>
                <a:srgbClr val="EAEAEA"/>
              </a:solidFill>
              <a:latin typeface="+mn-lt"/>
            </a:endParaRPr>
          </a:p>
          <a:p>
            <a:pPr eaLnBrk="1" hangingPunct="1"/>
            <a:r>
              <a:rPr lang="en-US" altLang="en-US" sz="1200" dirty="0">
                <a:solidFill>
                  <a:srgbClr val="EAEAEA"/>
                </a:solidFill>
                <a:latin typeface="Courier New" panose="02070309020205020404" pitchFamily="49" charset="0"/>
                <a:cs typeface="Courier New" panose="02070309020205020404" pitchFamily="49" charset="0"/>
              </a:rPr>
              <a:t>Result Set = R1 </a:t>
            </a:r>
            <a:r>
              <a:rPr lang="en-US" altLang="en-US" sz="1200" dirty="0">
                <a:solidFill>
                  <a:srgbClr val="EAEAEA"/>
                </a:solidFill>
                <a:latin typeface="Courier New" panose="02070309020205020404" pitchFamily="49" charset="0"/>
                <a:ea typeface="宋体" panose="02010600030101010101" pitchFamily="2" charset="-122"/>
                <a:cs typeface="Courier New" panose="02070309020205020404" pitchFamily="49" charset="0"/>
              </a:rPr>
              <a:t>|x| R2</a:t>
            </a:r>
          </a:p>
          <a:p>
            <a:pPr eaLnBrk="1" hangingPunct="1"/>
            <a:endParaRPr lang="en-US" altLang="en-US" sz="1400" dirty="0">
              <a:solidFill>
                <a:srgbClr val="EAEAEA"/>
              </a:solidFill>
              <a:latin typeface="+mn-lt"/>
            </a:endParaRPr>
          </a:p>
          <a:p>
            <a:pPr eaLnBrk="1" hangingPunct="1"/>
            <a:r>
              <a:rPr lang="en-US" altLang="en-US" dirty="0">
                <a:solidFill>
                  <a:srgbClr val="EAEAEA"/>
                </a:solidFill>
                <a:latin typeface="+mn-lt"/>
              </a:rPr>
              <a:t>The natural join operation finds the Cartesian product of two relations, but only returns tuples where the attributes whose names are the same in both relations contain the same values.</a:t>
            </a:r>
          </a:p>
        </p:txBody>
      </p:sp>
    </p:spTree>
    <p:extLst>
      <p:ext uri="{BB962C8B-B14F-4D97-AF65-F5344CB8AC3E}">
        <p14:creationId xmlns:p14="http://schemas.microsoft.com/office/powerpoint/2010/main" val="22968727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a:extLst>
              <a:ext uri="{FF2B5EF4-FFF2-40B4-BE49-F238E27FC236}">
                <a16:creationId xmlns:a16="http://schemas.microsoft.com/office/drawing/2014/main" id="{3090F188-973D-FFDD-C446-1BE894EF85A7}"/>
              </a:ext>
            </a:extLst>
          </p:cNvPr>
          <p:cNvSpPr txBox="1">
            <a:spLocks noChangeArrowheads="1"/>
          </p:cNvSpPr>
          <p:nvPr/>
        </p:nvSpPr>
        <p:spPr bwMode="auto">
          <a:xfrm>
            <a:off x="0" y="533400"/>
            <a:ext cx="12192000" cy="6146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400"/>
              </a:spcBef>
              <a:buClr>
                <a:srgbClr val="EEC85E"/>
              </a:buClr>
              <a:buSzPct val="70000"/>
            </a:pPr>
            <a:r>
              <a:rPr lang="en-US" altLang="en-US" dirty="0">
                <a:solidFill>
                  <a:srgbClr val="EAEAEA"/>
                </a:solidFill>
                <a:latin typeface="+mn-lt"/>
                <a:ea typeface="Verdana" panose="020B0604030504040204" pitchFamily="34" charset="0"/>
              </a:rPr>
              <a:t>It is possible for several attributes to have the same domain, i.e. several attributes can contain the same domain of possible values.</a:t>
            </a:r>
          </a:p>
          <a:p>
            <a:pPr eaLnBrk="1" hangingPunct="1">
              <a:spcBef>
                <a:spcPts val="400"/>
              </a:spcBef>
              <a:buClr>
                <a:srgbClr val="EEC85E"/>
              </a:buClr>
              <a:buSzPct val="70000"/>
            </a:pPr>
            <a:endParaRPr lang="en-US" altLang="en-US" dirty="0">
              <a:solidFill>
                <a:srgbClr val="EAEAEA"/>
              </a:solidFill>
              <a:latin typeface="+mn-lt"/>
              <a:ea typeface="Verdana" panose="020B0604030504040204" pitchFamily="34" charset="0"/>
            </a:endParaRPr>
          </a:p>
          <a:p>
            <a:pPr eaLnBrk="1" hangingPunct="1">
              <a:spcBef>
                <a:spcPts val="400"/>
              </a:spcBef>
              <a:buClr>
                <a:srgbClr val="EEC85E"/>
              </a:buClr>
              <a:buSzPct val="70000"/>
            </a:pPr>
            <a:r>
              <a:rPr lang="en-US" altLang="en-US" dirty="0">
                <a:solidFill>
                  <a:srgbClr val="EAEAEA"/>
                </a:solidFill>
                <a:latin typeface="+mn-lt"/>
                <a:ea typeface="Verdana" panose="020B0604030504040204" pitchFamily="34" charset="0"/>
              </a:rPr>
              <a:t>Later we will introduce a customer relation. It has a customer name; if we had an employee table with the field employee name, technically they both have the same domain. </a:t>
            </a:r>
          </a:p>
          <a:p>
            <a:pPr eaLnBrk="1" hangingPunct="1">
              <a:spcBef>
                <a:spcPts val="400"/>
              </a:spcBef>
              <a:buClr>
                <a:srgbClr val="EEC85E"/>
              </a:buClr>
              <a:buSzPct val="70000"/>
            </a:pPr>
            <a:endParaRPr lang="en-US" altLang="en-US" dirty="0">
              <a:solidFill>
                <a:srgbClr val="EAEAEA"/>
              </a:solidFill>
              <a:latin typeface="+mn-lt"/>
              <a:ea typeface="Verdana" panose="020B0604030504040204" pitchFamily="34" charset="0"/>
            </a:endParaRPr>
          </a:p>
          <a:p>
            <a:pPr eaLnBrk="1" hangingPunct="1">
              <a:spcBef>
                <a:spcPts val="400"/>
              </a:spcBef>
              <a:buClr>
                <a:srgbClr val="EEC85E"/>
              </a:buClr>
              <a:buSzPct val="70000"/>
            </a:pPr>
            <a:r>
              <a:rPr lang="en-US" altLang="en-US" dirty="0">
                <a:solidFill>
                  <a:srgbClr val="EAEAEA"/>
                </a:solidFill>
                <a:latin typeface="+mn-lt"/>
                <a:ea typeface="Verdana" panose="020B0604030504040204" pitchFamily="34" charset="0"/>
              </a:rPr>
              <a:t>It depends upon how you look at it. If the domain is the set of all possible names, this is true.</a:t>
            </a:r>
          </a:p>
          <a:p>
            <a:pPr eaLnBrk="1" hangingPunct="1">
              <a:spcBef>
                <a:spcPts val="400"/>
              </a:spcBef>
              <a:buClr>
                <a:srgbClr val="EEC85E"/>
              </a:buClr>
              <a:buSzPct val="70000"/>
            </a:pPr>
            <a:endParaRPr lang="en-US" altLang="en-US" dirty="0">
              <a:solidFill>
                <a:srgbClr val="EAEAEA"/>
              </a:solidFill>
              <a:latin typeface="+mn-lt"/>
              <a:ea typeface="Verdana" panose="020B0604030504040204" pitchFamily="34" charset="0"/>
            </a:endParaRPr>
          </a:p>
          <a:p>
            <a:pPr eaLnBrk="1" hangingPunct="1">
              <a:spcBef>
                <a:spcPts val="400"/>
              </a:spcBef>
              <a:buClr>
                <a:srgbClr val="EEC85E"/>
              </a:buClr>
              <a:buSzPct val="70000"/>
            </a:pPr>
            <a:r>
              <a:rPr lang="en-US" altLang="en-US" dirty="0">
                <a:solidFill>
                  <a:srgbClr val="EAEAEA"/>
                </a:solidFill>
                <a:latin typeface="+mn-lt"/>
                <a:ea typeface="Verdana" panose="020B0604030504040204" pitchFamily="34" charset="0"/>
              </a:rPr>
              <a:t>What about the domains website and first-year.  </a:t>
            </a:r>
          </a:p>
          <a:p>
            <a:pPr eaLnBrk="1" hangingPunct="1">
              <a:spcBef>
                <a:spcPts val="400"/>
              </a:spcBef>
              <a:buClr>
                <a:srgbClr val="EEC85E"/>
              </a:buClr>
              <a:buSzPct val="70000"/>
            </a:pPr>
            <a:r>
              <a:rPr lang="en-US" altLang="en-US" dirty="0">
                <a:solidFill>
                  <a:srgbClr val="EAEAEA"/>
                </a:solidFill>
                <a:latin typeface="+mn-lt"/>
                <a:ea typeface="Verdana" panose="020B0604030504040204" pitchFamily="34" charset="0"/>
              </a:rPr>
              <a:t>They are incompatible.</a:t>
            </a:r>
          </a:p>
          <a:p>
            <a:pPr eaLnBrk="1" hangingPunct="1">
              <a:spcBef>
                <a:spcPts val="400"/>
              </a:spcBef>
              <a:buClr>
                <a:srgbClr val="EEC85E"/>
              </a:buClr>
              <a:buSzPct val="70000"/>
            </a:pPr>
            <a:endParaRPr lang="en-US" altLang="en-US" dirty="0">
              <a:solidFill>
                <a:srgbClr val="EAEAEA"/>
              </a:solidFill>
              <a:latin typeface="+mn-lt"/>
              <a:ea typeface="Verdana" panose="020B0604030504040204" pitchFamily="34" charset="0"/>
            </a:endParaRPr>
          </a:p>
          <a:p>
            <a:pPr eaLnBrk="1" hangingPunct="1">
              <a:spcBef>
                <a:spcPts val="400"/>
              </a:spcBef>
              <a:buClr>
                <a:srgbClr val="EEC85E"/>
              </a:buClr>
              <a:buSzPct val="70000"/>
            </a:pPr>
            <a:r>
              <a:rPr lang="en-US" altLang="en-US" dirty="0">
                <a:solidFill>
                  <a:srgbClr val="EAEAEA"/>
                </a:solidFill>
                <a:latin typeface="+mn-lt"/>
                <a:ea typeface="Verdana" panose="020B0604030504040204" pitchFamily="34" charset="0"/>
              </a:rPr>
              <a:t>What about website and category? </a:t>
            </a:r>
          </a:p>
          <a:p>
            <a:pPr eaLnBrk="1" hangingPunct="1">
              <a:spcBef>
                <a:spcPts val="400"/>
              </a:spcBef>
              <a:buClr>
                <a:srgbClr val="EEC85E"/>
              </a:buClr>
              <a:buSzPct val="70000"/>
            </a:pPr>
            <a:r>
              <a:rPr lang="en-US" altLang="en-US" dirty="0">
                <a:solidFill>
                  <a:srgbClr val="EAEAEA"/>
                </a:solidFill>
                <a:latin typeface="+mn-lt"/>
                <a:ea typeface="Verdana" panose="020B0604030504040204" pitchFamily="34" charset="0"/>
              </a:rPr>
              <a:t>While they both store character strings, the website domain has a more limited domain.</a:t>
            </a:r>
          </a:p>
          <a:p>
            <a:pPr eaLnBrk="1" hangingPunct="1">
              <a:spcBef>
                <a:spcPts val="400"/>
              </a:spcBef>
              <a:buClr>
                <a:srgbClr val="EEC85E"/>
              </a:buClr>
              <a:buSzPct val="70000"/>
            </a:pPr>
            <a:endParaRPr lang="en-US" altLang="en-US" dirty="0">
              <a:solidFill>
                <a:srgbClr val="EAEAEA"/>
              </a:solidFill>
              <a:latin typeface="+mn-lt"/>
              <a:ea typeface="Verdana" panose="020B0604030504040204" pitchFamily="34" charset="0"/>
            </a:endParaRPr>
          </a:p>
          <a:p>
            <a:pPr eaLnBrk="1" hangingPunct="1">
              <a:spcBef>
                <a:spcPts val="400"/>
              </a:spcBef>
              <a:buClr>
                <a:srgbClr val="EEC85E"/>
              </a:buClr>
              <a:buSzPct val="70000"/>
            </a:pPr>
            <a:r>
              <a:rPr lang="en-US" altLang="en-US" dirty="0">
                <a:solidFill>
                  <a:srgbClr val="EAEAEA"/>
                </a:solidFill>
                <a:latin typeface="+mn-lt"/>
                <a:ea typeface="Verdana" panose="020B0604030504040204" pitchFamily="34" charset="0"/>
              </a:rPr>
              <a:t>In a set, an attribute may contain the value Null. </a:t>
            </a:r>
          </a:p>
          <a:p>
            <a:pPr eaLnBrk="1" hangingPunct="1">
              <a:spcBef>
                <a:spcPts val="400"/>
              </a:spcBef>
              <a:buClr>
                <a:srgbClr val="EEC85E"/>
              </a:buClr>
              <a:buSzPct val="70000"/>
            </a:pPr>
            <a:r>
              <a:rPr lang="en-US" altLang="en-US" dirty="0">
                <a:solidFill>
                  <a:srgbClr val="EAEAEA"/>
                </a:solidFill>
                <a:latin typeface="+mn-lt"/>
                <a:ea typeface="Verdana" panose="020B0604030504040204" pitchFamily="34" charset="0"/>
              </a:rPr>
              <a:t> </a:t>
            </a:r>
          </a:p>
          <a:p>
            <a:pPr eaLnBrk="1" hangingPunct="1">
              <a:spcBef>
                <a:spcPts val="400"/>
              </a:spcBef>
              <a:buClr>
                <a:srgbClr val="EEC85E"/>
              </a:buClr>
              <a:buSzPct val="70000"/>
            </a:pPr>
            <a:r>
              <a:rPr lang="en-US" altLang="en-US" dirty="0">
                <a:solidFill>
                  <a:srgbClr val="EAEAEA"/>
                </a:solidFill>
                <a:latin typeface="+mn-lt"/>
                <a:ea typeface="Verdana" panose="020B0604030504040204" pitchFamily="34" charset="0"/>
              </a:rPr>
              <a:t>For now, we will assume they do not.</a:t>
            </a:r>
          </a:p>
          <a:p>
            <a:pPr eaLnBrk="1" hangingPunct="1">
              <a:spcBef>
                <a:spcPts val="400"/>
              </a:spcBef>
              <a:buClr>
                <a:srgbClr val="EEC85E"/>
              </a:buClr>
              <a:buSzPct val="70000"/>
            </a:pPr>
            <a:endParaRPr lang="en-US" altLang="en-US" sz="1600" dirty="0">
              <a:solidFill>
                <a:srgbClr val="EAEAEA"/>
              </a:solidFill>
            </a:endParaRPr>
          </a:p>
        </p:txBody>
      </p:sp>
      <p:sp>
        <p:nvSpPr>
          <p:cNvPr id="3078" name="Text Box 46">
            <a:extLst>
              <a:ext uri="{FF2B5EF4-FFF2-40B4-BE49-F238E27FC236}">
                <a16:creationId xmlns:a16="http://schemas.microsoft.com/office/drawing/2014/main" id="{EF96E4D9-B7C1-7C0E-5525-26A7B5F7CA7F}"/>
              </a:ext>
            </a:extLst>
          </p:cNvPr>
          <p:cNvSpPr txBox="1">
            <a:spLocks noChangeArrowheads="1"/>
          </p:cNvSpPr>
          <p:nvPr/>
        </p:nvSpPr>
        <p:spPr bwMode="auto">
          <a:xfrm>
            <a:off x="8839200" y="2514601"/>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Verdana" panose="020B0604030504040204" pitchFamily="34" charset="0"/>
                <a:cs typeface="Arial" panose="020B0604020202020204" pitchFamily="34" charset="0"/>
              </a:defRPr>
            </a:lvl1pPr>
            <a:lvl2pPr marL="742950" indent="-285750" eaLnBrk="0" hangingPunct="0">
              <a:defRPr>
                <a:solidFill>
                  <a:schemeClr val="bg1"/>
                </a:solidFill>
                <a:latin typeface="Verdana" panose="020B0604030504040204" pitchFamily="34" charset="0"/>
                <a:cs typeface="Arial" panose="020B0604020202020204" pitchFamily="34" charset="0"/>
              </a:defRPr>
            </a:lvl2pPr>
            <a:lvl3pPr marL="1143000" indent="-228600" eaLnBrk="0" hangingPunct="0">
              <a:defRPr>
                <a:solidFill>
                  <a:schemeClr val="bg1"/>
                </a:solidFill>
                <a:latin typeface="Verdana" panose="020B0604030504040204" pitchFamily="34" charset="0"/>
                <a:cs typeface="Arial" panose="020B0604020202020204" pitchFamily="34" charset="0"/>
              </a:defRPr>
            </a:lvl3pPr>
            <a:lvl4pPr marL="1600200" indent="-228600" eaLnBrk="0" hangingPunct="0">
              <a:defRPr>
                <a:solidFill>
                  <a:schemeClr val="bg1"/>
                </a:solidFill>
                <a:latin typeface="Verdana" panose="020B0604030504040204" pitchFamily="34" charset="0"/>
                <a:cs typeface="Arial" panose="020B0604020202020204" pitchFamily="34" charset="0"/>
              </a:defRPr>
            </a:lvl4pPr>
            <a:lvl5pPr marL="2057400" indent="-228600" eaLnBrk="0" hangingPunct="0">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Domains</a:t>
            </a:r>
            <a:endParaRPr lang="en-US" sz="24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2854464"/>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5">
                                            <p:txEl>
                                              <p:pRg st="2" end="2"/>
                                            </p:txEl>
                                          </p:spTgt>
                                        </p:tgtEl>
                                        <p:attrNameLst>
                                          <p:attrName>style.visibility</p:attrName>
                                        </p:attrNameLst>
                                      </p:cBhvr>
                                      <p:to>
                                        <p:strVal val="visible"/>
                                      </p:to>
                                    </p:set>
                                    <p:animEffect transition="in" filter="fade">
                                      <p:cBhvr>
                                        <p:cTn id="7" dur="500"/>
                                        <p:tgtEl>
                                          <p:spTgt spid="307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5">
                                            <p:txEl>
                                              <p:pRg st="4" end="4"/>
                                            </p:txEl>
                                          </p:spTgt>
                                        </p:tgtEl>
                                        <p:attrNameLst>
                                          <p:attrName>style.visibility</p:attrName>
                                        </p:attrNameLst>
                                      </p:cBhvr>
                                      <p:to>
                                        <p:strVal val="visible"/>
                                      </p:to>
                                    </p:set>
                                    <p:animEffect transition="in" filter="fade">
                                      <p:cBhvr>
                                        <p:cTn id="12" dur="500"/>
                                        <p:tgtEl>
                                          <p:spTgt spid="307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75">
                                            <p:txEl>
                                              <p:pRg st="6" end="6"/>
                                            </p:txEl>
                                          </p:spTgt>
                                        </p:tgtEl>
                                        <p:attrNameLst>
                                          <p:attrName>style.visibility</p:attrName>
                                        </p:attrNameLst>
                                      </p:cBhvr>
                                      <p:to>
                                        <p:strVal val="visible"/>
                                      </p:to>
                                    </p:set>
                                    <p:animEffect transition="in" filter="fade">
                                      <p:cBhvr>
                                        <p:cTn id="17" dur="500"/>
                                        <p:tgtEl>
                                          <p:spTgt spid="307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75">
                                            <p:txEl>
                                              <p:pRg st="7" end="7"/>
                                            </p:txEl>
                                          </p:spTgt>
                                        </p:tgtEl>
                                        <p:attrNameLst>
                                          <p:attrName>style.visibility</p:attrName>
                                        </p:attrNameLst>
                                      </p:cBhvr>
                                      <p:to>
                                        <p:strVal val="visible"/>
                                      </p:to>
                                    </p:set>
                                    <p:animEffect transition="in" filter="fade">
                                      <p:cBhvr>
                                        <p:cTn id="22" dur="500"/>
                                        <p:tgtEl>
                                          <p:spTgt spid="3075">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75">
                                            <p:txEl>
                                              <p:pRg st="9" end="9"/>
                                            </p:txEl>
                                          </p:spTgt>
                                        </p:tgtEl>
                                        <p:attrNameLst>
                                          <p:attrName>style.visibility</p:attrName>
                                        </p:attrNameLst>
                                      </p:cBhvr>
                                      <p:to>
                                        <p:strVal val="visible"/>
                                      </p:to>
                                    </p:set>
                                    <p:animEffect transition="in" filter="fade">
                                      <p:cBhvr>
                                        <p:cTn id="27" dur="500"/>
                                        <p:tgtEl>
                                          <p:spTgt spid="3075">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075">
                                            <p:txEl>
                                              <p:pRg st="10" end="10"/>
                                            </p:txEl>
                                          </p:spTgt>
                                        </p:tgtEl>
                                        <p:attrNameLst>
                                          <p:attrName>style.visibility</p:attrName>
                                        </p:attrNameLst>
                                      </p:cBhvr>
                                      <p:to>
                                        <p:strVal val="visible"/>
                                      </p:to>
                                    </p:set>
                                    <p:animEffect transition="in" filter="fade">
                                      <p:cBhvr>
                                        <p:cTn id="32" dur="500"/>
                                        <p:tgtEl>
                                          <p:spTgt spid="3075">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075">
                                            <p:txEl>
                                              <p:pRg st="12" end="12"/>
                                            </p:txEl>
                                          </p:spTgt>
                                        </p:tgtEl>
                                        <p:attrNameLst>
                                          <p:attrName>style.visibility</p:attrName>
                                        </p:attrNameLst>
                                      </p:cBhvr>
                                      <p:to>
                                        <p:strVal val="visible"/>
                                      </p:to>
                                    </p:set>
                                    <p:animEffect transition="in" filter="fade">
                                      <p:cBhvr>
                                        <p:cTn id="37" dur="500"/>
                                        <p:tgtEl>
                                          <p:spTgt spid="3075">
                                            <p:txEl>
                                              <p:pRg st="12" end="1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075">
                                            <p:txEl>
                                              <p:pRg st="13" end="13"/>
                                            </p:txEl>
                                          </p:spTgt>
                                        </p:tgtEl>
                                        <p:attrNameLst>
                                          <p:attrName>style.visibility</p:attrName>
                                        </p:attrNameLst>
                                      </p:cBhvr>
                                      <p:to>
                                        <p:strVal val="visible"/>
                                      </p:to>
                                    </p:set>
                                    <p:animEffect transition="in" filter="fade">
                                      <p:cBhvr>
                                        <p:cTn id="40" dur="500"/>
                                        <p:tgtEl>
                                          <p:spTgt spid="3075">
                                            <p:txEl>
                                              <p:pRg st="13" end="13"/>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075">
                                            <p:txEl>
                                              <p:pRg st="14" end="14"/>
                                            </p:txEl>
                                          </p:spTgt>
                                        </p:tgtEl>
                                        <p:attrNameLst>
                                          <p:attrName>style.visibility</p:attrName>
                                        </p:attrNameLst>
                                      </p:cBhvr>
                                      <p:to>
                                        <p:strVal val="visible"/>
                                      </p:to>
                                    </p:set>
                                    <p:animEffect transition="in" filter="fade">
                                      <p:cBhvr>
                                        <p:cTn id="43" dur="500"/>
                                        <p:tgtEl>
                                          <p:spTgt spid="307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The Natural Join Operation</a:t>
            </a:r>
          </a:p>
        </p:txBody>
      </p:sp>
      <p:sp>
        <p:nvSpPr>
          <p:cNvPr id="6" name="Text Box 2">
            <a:extLst>
              <a:ext uri="{FF2B5EF4-FFF2-40B4-BE49-F238E27FC236}">
                <a16:creationId xmlns:a16="http://schemas.microsoft.com/office/drawing/2014/main" id="{3E31EF61-9795-B2A9-6487-2F9AED9D44DA}"/>
              </a:ext>
            </a:extLst>
          </p:cNvPr>
          <p:cNvSpPr txBox="1">
            <a:spLocks noChangeArrowheads="1"/>
          </p:cNvSpPr>
          <p:nvPr/>
        </p:nvSpPr>
        <p:spPr bwMode="auto">
          <a:xfrm>
            <a:off x="0" y="685801"/>
            <a:ext cx="12185648" cy="95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r>
              <a:rPr lang="en-US" altLang="en-US" dirty="0">
                <a:solidFill>
                  <a:srgbClr val="EAEAEA"/>
                </a:solidFill>
                <a:latin typeface="+mn-lt"/>
              </a:rPr>
              <a:t>Let’s look at a simplified example first.</a:t>
            </a:r>
          </a:p>
          <a:p>
            <a:pPr eaLnBrk="1" hangingPunct="1"/>
            <a:endParaRPr lang="en-US" altLang="en-US" sz="1400" dirty="0">
              <a:solidFill>
                <a:srgbClr val="EAEAEA"/>
              </a:solidFill>
              <a:latin typeface="+mn-lt"/>
            </a:endParaRPr>
          </a:p>
          <a:p>
            <a:pPr eaLnBrk="1" hangingPunct="1"/>
            <a:r>
              <a:rPr lang="en-US" altLang="en-US" dirty="0">
                <a:solidFill>
                  <a:srgbClr val="EAEAEA"/>
                </a:solidFill>
                <a:latin typeface="+mn-lt"/>
              </a:rPr>
              <a:t>If relation </a:t>
            </a:r>
            <a:r>
              <a:rPr lang="en-US" altLang="en-US" sz="1200" dirty="0">
                <a:solidFill>
                  <a:srgbClr val="EAEAEA"/>
                </a:solidFill>
                <a:latin typeface="Courier New" panose="02070309020205020404" pitchFamily="49" charset="0"/>
                <a:cs typeface="Courier New" panose="02070309020205020404" pitchFamily="49" charset="0"/>
              </a:rPr>
              <a:t>R1</a:t>
            </a:r>
            <a:r>
              <a:rPr lang="en-US" altLang="en-US" dirty="0">
                <a:solidFill>
                  <a:srgbClr val="EAEAEA"/>
                </a:solidFill>
                <a:latin typeface="+mn-lt"/>
              </a:rPr>
              <a:t> contains the following:</a:t>
            </a:r>
          </a:p>
        </p:txBody>
      </p:sp>
      <p:graphicFrame>
        <p:nvGraphicFramePr>
          <p:cNvPr id="39" name="Table 38">
            <a:extLst>
              <a:ext uri="{FF2B5EF4-FFF2-40B4-BE49-F238E27FC236}">
                <a16:creationId xmlns:a16="http://schemas.microsoft.com/office/drawing/2014/main" id="{2BFFC17A-AC57-3E17-1A53-4C4A92ED4FB1}"/>
              </a:ext>
            </a:extLst>
          </p:cNvPr>
          <p:cNvGraphicFramePr>
            <a:graphicFrameLocks noGrp="1"/>
          </p:cNvGraphicFramePr>
          <p:nvPr>
            <p:extLst>
              <p:ext uri="{D42A27DB-BD31-4B8C-83A1-F6EECF244321}">
                <p14:modId xmlns:p14="http://schemas.microsoft.com/office/powerpoint/2010/main" val="369476351"/>
              </p:ext>
            </p:extLst>
          </p:nvPr>
        </p:nvGraphicFramePr>
        <p:xfrm>
          <a:off x="6352" y="1567159"/>
          <a:ext cx="1627302" cy="1371600"/>
        </p:xfrm>
        <a:graphic>
          <a:graphicData uri="http://schemas.openxmlformats.org/drawingml/2006/table">
            <a:tbl>
              <a:tblPr firstRow="1" bandRow="1">
                <a:tableStyleId>{93296810-A885-4BE3-A3E7-6D5BEEA58F35}</a:tableStyleId>
              </a:tblPr>
              <a:tblGrid>
                <a:gridCol w="813651">
                  <a:extLst>
                    <a:ext uri="{9D8B030D-6E8A-4147-A177-3AD203B41FA5}">
                      <a16:colId xmlns:a16="http://schemas.microsoft.com/office/drawing/2014/main" val="2621625675"/>
                    </a:ext>
                  </a:extLst>
                </a:gridCol>
                <a:gridCol w="813651">
                  <a:extLst>
                    <a:ext uri="{9D8B030D-6E8A-4147-A177-3AD203B41FA5}">
                      <a16:colId xmlns:a16="http://schemas.microsoft.com/office/drawing/2014/main" val="766569860"/>
                    </a:ext>
                  </a:extLst>
                </a:gridCol>
              </a:tblGrid>
              <a:tr h="225709">
                <a:tc gridSpan="2">
                  <a:txBody>
                    <a:bodyPr/>
                    <a:lstStyle/>
                    <a:p>
                      <a:pPr algn="ctr"/>
                      <a:r>
                        <a:rPr lang="en-US" sz="1200" dirty="0"/>
                        <a:t>R1</a:t>
                      </a:r>
                    </a:p>
                  </a:txBody>
                  <a:tcPr/>
                </a:tc>
                <a:tc hMerge="1">
                  <a:txBody>
                    <a:bodyPr/>
                    <a:lstStyle/>
                    <a:p>
                      <a:endParaRPr lang="en-US" sz="1200" dirty="0"/>
                    </a:p>
                  </a:txBody>
                  <a:tcPr/>
                </a:tc>
                <a:extLst>
                  <a:ext uri="{0D108BD9-81ED-4DB2-BD59-A6C34878D82A}">
                    <a16:rowId xmlns:a16="http://schemas.microsoft.com/office/drawing/2014/main" val="1253336174"/>
                  </a:ext>
                </a:extLst>
              </a:tr>
              <a:tr h="225709">
                <a:tc>
                  <a:txBody>
                    <a:bodyPr/>
                    <a:lstStyle/>
                    <a:p>
                      <a:r>
                        <a:rPr lang="en-US" sz="1200" b="1" dirty="0"/>
                        <a:t>Value1</a:t>
                      </a:r>
                    </a:p>
                  </a:txBody>
                  <a:tcPr/>
                </a:tc>
                <a:tc>
                  <a:txBody>
                    <a:bodyPr/>
                    <a:lstStyle/>
                    <a:p>
                      <a:r>
                        <a:rPr lang="en-US" sz="1200" b="1" dirty="0"/>
                        <a:t>Value2</a:t>
                      </a:r>
                    </a:p>
                  </a:txBody>
                  <a:tcPr/>
                </a:tc>
                <a:extLst>
                  <a:ext uri="{0D108BD9-81ED-4DB2-BD59-A6C34878D82A}">
                    <a16:rowId xmlns:a16="http://schemas.microsoft.com/office/drawing/2014/main" val="2683939915"/>
                  </a:ext>
                </a:extLst>
              </a:tr>
              <a:tr h="225709">
                <a:tc>
                  <a:txBody>
                    <a:bodyPr/>
                    <a:lstStyle/>
                    <a:p>
                      <a:r>
                        <a:rPr lang="en-US" sz="1200" dirty="0"/>
                        <a:t>1</a:t>
                      </a:r>
                    </a:p>
                  </a:txBody>
                  <a:tcPr/>
                </a:tc>
                <a:tc>
                  <a:txBody>
                    <a:bodyPr/>
                    <a:lstStyle/>
                    <a:p>
                      <a:r>
                        <a:rPr lang="en-US" sz="1200" dirty="0"/>
                        <a:t>X</a:t>
                      </a:r>
                    </a:p>
                  </a:txBody>
                  <a:tcPr/>
                </a:tc>
                <a:extLst>
                  <a:ext uri="{0D108BD9-81ED-4DB2-BD59-A6C34878D82A}">
                    <a16:rowId xmlns:a16="http://schemas.microsoft.com/office/drawing/2014/main" val="720360015"/>
                  </a:ext>
                </a:extLst>
              </a:tr>
              <a:tr h="225709">
                <a:tc>
                  <a:txBody>
                    <a:bodyPr/>
                    <a:lstStyle/>
                    <a:p>
                      <a:r>
                        <a:rPr lang="en-US" sz="1200" dirty="0"/>
                        <a:t>2</a:t>
                      </a:r>
                    </a:p>
                  </a:txBody>
                  <a:tcPr/>
                </a:tc>
                <a:tc>
                  <a:txBody>
                    <a:bodyPr/>
                    <a:lstStyle/>
                    <a:p>
                      <a:r>
                        <a:rPr lang="en-US" sz="1200" dirty="0"/>
                        <a:t>Y</a:t>
                      </a:r>
                    </a:p>
                  </a:txBody>
                  <a:tcPr/>
                </a:tc>
                <a:extLst>
                  <a:ext uri="{0D108BD9-81ED-4DB2-BD59-A6C34878D82A}">
                    <a16:rowId xmlns:a16="http://schemas.microsoft.com/office/drawing/2014/main" val="2339940637"/>
                  </a:ext>
                </a:extLst>
              </a:tr>
              <a:tr h="225709">
                <a:tc>
                  <a:txBody>
                    <a:bodyPr/>
                    <a:lstStyle/>
                    <a:p>
                      <a:r>
                        <a:rPr lang="en-US" sz="1200" dirty="0"/>
                        <a:t>3</a:t>
                      </a:r>
                    </a:p>
                  </a:txBody>
                  <a:tcPr/>
                </a:tc>
                <a:tc>
                  <a:txBody>
                    <a:bodyPr/>
                    <a:lstStyle/>
                    <a:p>
                      <a:r>
                        <a:rPr lang="en-US" sz="1200" dirty="0"/>
                        <a:t>Z</a:t>
                      </a:r>
                    </a:p>
                  </a:txBody>
                  <a:tcPr/>
                </a:tc>
                <a:extLst>
                  <a:ext uri="{0D108BD9-81ED-4DB2-BD59-A6C34878D82A}">
                    <a16:rowId xmlns:a16="http://schemas.microsoft.com/office/drawing/2014/main" val="3399278625"/>
                  </a:ext>
                </a:extLst>
              </a:tr>
            </a:tbl>
          </a:graphicData>
        </a:graphic>
      </p:graphicFrame>
      <p:graphicFrame>
        <p:nvGraphicFramePr>
          <p:cNvPr id="40" name="Table 39">
            <a:extLst>
              <a:ext uri="{FF2B5EF4-FFF2-40B4-BE49-F238E27FC236}">
                <a16:creationId xmlns:a16="http://schemas.microsoft.com/office/drawing/2014/main" id="{F686B246-62D4-55B5-C45B-E6351C8778D5}"/>
              </a:ext>
            </a:extLst>
          </p:cNvPr>
          <p:cNvGraphicFramePr>
            <a:graphicFrameLocks noGrp="1"/>
          </p:cNvGraphicFramePr>
          <p:nvPr>
            <p:extLst>
              <p:ext uri="{D42A27DB-BD31-4B8C-83A1-F6EECF244321}">
                <p14:modId xmlns:p14="http://schemas.microsoft.com/office/powerpoint/2010/main" val="3567394222"/>
              </p:ext>
            </p:extLst>
          </p:nvPr>
        </p:nvGraphicFramePr>
        <p:xfrm>
          <a:off x="4000776" y="1569430"/>
          <a:ext cx="1627302" cy="1371600"/>
        </p:xfrm>
        <a:graphic>
          <a:graphicData uri="http://schemas.openxmlformats.org/drawingml/2006/table">
            <a:tbl>
              <a:tblPr firstRow="1" bandRow="1">
                <a:tableStyleId>{93296810-A885-4BE3-A3E7-6D5BEEA58F35}</a:tableStyleId>
              </a:tblPr>
              <a:tblGrid>
                <a:gridCol w="813651">
                  <a:extLst>
                    <a:ext uri="{9D8B030D-6E8A-4147-A177-3AD203B41FA5}">
                      <a16:colId xmlns:a16="http://schemas.microsoft.com/office/drawing/2014/main" val="2621625675"/>
                    </a:ext>
                  </a:extLst>
                </a:gridCol>
                <a:gridCol w="813651">
                  <a:extLst>
                    <a:ext uri="{9D8B030D-6E8A-4147-A177-3AD203B41FA5}">
                      <a16:colId xmlns:a16="http://schemas.microsoft.com/office/drawing/2014/main" val="766569860"/>
                    </a:ext>
                  </a:extLst>
                </a:gridCol>
              </a:tblGrid>
              <a:tr h="225709">
                <a:tc gridSpan="2">
                  <a:txBody>
                    <a:bodyPr/>
                    <a:lstStyle/>
                    <a:p>
                      <a:pPr algn="ctr"/>
                      <a:r>
                        <a:rPr lang="en-US" sz="1200" dirty="0"/>
                        <a:t>R2</a:t>
                      </a:r>
                    </a:p>
                  </a:txBody>
                  <a:tcPr/>
                </a:tc>
                <a:tc hMerge="1">
                  <a:txBody>
                    <a:bodyPr/>
                    <a:lstStyle/>
                    <a:p>
                      <a:endParaRPr lang="en-US" sz="1200" dirty="0"/>
                    </a:p>
                  </a:txBody>
                  <a:tcPr/>
                </a:tc>
                <a:extLst>
                  <a:ext uri="{0D108BD9-81ED-4DB2-BD59-A6C34878D82A}">
                    <a16:rowId xmlns:a16="http://schemas.microsoft.com/office/drawing/2014/main" val="434411816"/>
                  </a:ext>
                </a:extLst>
              </a:tr>
              <a:tr h="225709">
                <a:tc>
                  <a:txBody>
                    <a:bodyPr/>
                    <a:lstStyle/>
                    <a:p>
                      <a:r>
                        <a:rPr lang="en-US" sz="1200" b="1" dirty="0"/>
                        <a:t>Value1</a:t>
                      </a:r>
                    </a:p>
                  </a:txBody>
                  <a:tcPr/>
                </a:tc>
                <a:tc>
                  <a:txBody>
                    <a:bodyPr/>
                    <a:lstStyle/>
                    <a:p>
                      <a:r>
                        <a:rPr lang="en-US" sz="1200" b="1" dirty="0"/>
                        <a:t>Value2</a:t>
                      </a:r>
                    </a:p>
                  </a:txBody>
                  <a:tcPr/>
                </a:tc>
                <a:extLst>
                  <a:ext uri="{0D108BD9-81ED-4DB2-BD59-A6C34878D82A}">
                    <a16:rowId xmlns:a16="http://schemas.microsoft.com/office/drawing/2014/main" val="2683939915"/>
                  </a:ext>
                </a:extLst>
              </a:tr>
              <a:tr h="225709">
                <a:tc>
                  <a:txBody>
                    <a:bodyPr/>
                    <a:lstStyle/>
                    <a:p>
                      <a:r>
                        <a:rPr lang="en-US" sz="1200" dirty="0"/>
                        <a:t>X</a:t>
                      </a:r>
                    </a:p>
                  </a:txBody>
                  <a:tcPr/>
                </a:tc>
                <a:tc>
                  <a:txBody>
                    <a:bodyPr/>
                    <a:lstStyle/>
                    <a:p>
                      <a:r>
                        <a:rPr lang="en-US" sz="1200" dirty="0"/>
                        <a:t>A</a:t>
                      </a:r>
                    </a:p>
                  </a:txBody>
                  <a:tcPr/>
                </a:tc>
                <a:extLst>
                  <a:ext uri="{0D108BD9-81ED-4DB2-BD59-A6C34878D82A}">
                    <a16:rowId xmlns:a16="http://schemas.microsoft.com/office/drawing/2014/main" val="720360015"/>
                  </a:ext>
                </a:extLst>
              </a:tr>
              <a:tr h="225709">
                <a:tc>
                  <a:txBody>
                    <a:bodyPr/>
                    <a:lstStyle/>
                    <a:p>
                      <a:r>
                        <a:rPr lang="en-US" sz="1200" dirty="0"/>
                        <a:t>Z</a:t>
                      </a:r>
                    </a:p>
                  </a:txBody>
                  <a:tcPr/>
                </a:tc>
                <a:tc>
                  <a:txBody>
                    <a:bodyPr/>
                    <a:lstStyle/>
                    <a:p>
                      <a:r>
                        <a:rPr lang="en-US" sz="1200" dirty="0"/>
                        <a:t>B</a:t>
                      </a:r>
                    </a:p>
                  </a:txBody>
                  <a:tcPr/>
                </a:tc>
                <a:extLst>
                  <a:ext uri="{0D108BD9-81ED-4DB2-BD59-A6C34878D82A}">
                    <a16:rowId xmlns:a16="http://schemas.microsoft.com/office/drawing/2014/main" val="2339940637"/>
                  </a:ext>
                </a:extLst>
              </a:tr>
              <a:tr h="225709">
                <a:tc>
                  <a:txBody>
                    <a:bodyPr/>
                    <a:lstStyle/>
                    <a:p>
                      <a:r>
                        <a:rPr lang="en-US" sz="1200" dirty="0"/>
                        <a:t>A</a:t>
                      </a:r>
                    </a:p>
                  </a:txBody>
                  <a:tcPr/>
                </a:tc>
                <a:tc>
                  <a:txBody>
                    <a:bodyPr/>
                    <a:lstStyle/>
                    <a:p>
                      <a:r>
                        <a:rPr lang="en-US" sz="1200" dirty="0"/>
                        <a:t>C</a:t>
                      </a:r>
                    </a:p>
                  </a:txBody>
                  <a:tcPr/>
                </a:tc>
                <a:extLst>
                  <a:ext uri="{0D108BD9-81ED-4DB2-BD59-A6C34878D82A}">
                    <a16:rowId xmlns:a16="http://schemas.microsoft.com/office/drawing/2014/main" val="3399278625"/>
                  </a:ext>
                </a:extLst>
              </a:tr>
            </a:tbl>
          </a:graphicData>
        </a:graphic>
      </p:graphicFrame>
      <p:sp>
        <p:nvSpPr>
          <p:cNvPr id="41" name="Text Box 20">
            <a:extLst>
              <a:ext uri="{FF2B5EF4-FFF2-40B4-BE49-F238E27FC236}">
                <a16:creationId xmlns:a16="http://schemas.microsoft.com/office/drawing/2014/main" id="{E536DE75-5874-42A7-9AE4-B36423529BA3}"/>
              </a:ext>
            </a:extLst>
          </p:cNvPr>
          <p:cNvSpPr txBox="1">
            <a:spLocks noChangeArrowheads="1"/>
          </p:cNvSpPr>
          <p:nvPr/>
        </p:nvSpPr>
        <p:spPr bwMode="auto">
          <a:xfrm>
            <a:off x="4000776" y="1170172"/>
            <a:ext cx="44958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r>
              <a:rPr lang="en-US" altLang="en-US" dirty="0">
                <a:solidFill>
                  <a:srgbClr val="EAEAEA"/>
                </a:solidFill>
                <a:latin typeface="+mn-lt"/>
              </a:rPr>
              <a:t>and</a:t>
            </a:r>
            <a:r>
              <a:rPr lang="en-US" altLang="en-US" sz="1600" dirty="0">
                <a:solidFill>
                  <a:srgbClr val="EAEAEA"/>
                </a:solidFill>
                <a:latin typeface="+mn-lt"/>
              </a:rPr>
              <a:t> if relation </a:t>
            </a:r>
            <a:r>
              <a:rPr lang="en-US" altLang="en-US" sz="1200" dirty="0">
                <a:solidFill>
                  <a:srgbClr val="EAEAEA"/>
                </a:solidFill>
                <a:latin typeface="Courier New" panose="02070309020205020404" pitchFamily="49" charset="0"/>
                <a:cs typeface="Courier New" panose="02070309020205020404" pitchFamily="49" charset="0"/>
              </a:rPr>
              <a:t>R2</a:t>
            </a:r>
            <a:r>
              <a:rPr lang="en-US" altLang="en-US" sz="1600" dirty="0">
                <a:solidFill>
                  <a:srgbClr val="EAEAEA"/>
                </a:solidFill>
                <a:latin typeface="+mn-lt"/>
              </a:rPr>
              <a:t> contains the following:</a:t>
            </a:r>
          </a:p>
        </p:txBody>
      </p:sp>
    </p:spTree>
    <p:extLst>
      <p:ext uri="{BB962C8B-B14F-4D97-AF65-F5344CB8AC3E}">
        <p14:creationId xmlns:p14="http://schemas.microsoft.com/office/powerpoint/2010/main" val="236957930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The Natural Join Operation</a:t>
            </a:r>
          </a:p>
        </p:txBody>
      </p:sp>
      <p:sp>
        <p:nvSpPr>
          <p:cNvPr id="6" name="Text Box 2">
            <a:extLst>
              <a:ext uri="{FF2B5EF4-FFF2-40B4-BE49-F238E27FC236}">
                <a16:creationId xmlns:a16="http://schemas.microsoft.com/office/drawing/2014/main" id="{3E31EF61-9795-B2A9-6487-2F9AED9D44DA}"/>
              </a:ext>
            </a:extLst>
          </p:cNvPr>
          <p:cNvSpPr txBox="1">
            <a:spLocks noChangeArrowheads="1"/>
          </p:cNvSpPr>
          <p:nvPr/>
        </p:nvSpPr>
        <p:spPr bwMode="auto">
          <a:xfrm>
            <a:off x="0" y="685801"/>
            <a:ext cx="1218564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1125"/>
              </a:spcBef>
            </a:pPr>
            <a:r>
              <a:rPr lang="en-US" altLang="en-US" dirty="0">
                <a:solidFill>
                  <a:srgbClr val="EAEAEA"/>
                </a:solidFill>
                <a:latin typeface="+mn-lt"/>
              </a:rPr>
              <a:t>Then </a:t>
            </a:r>
            <a:r>
              <a:rPr lang="en-US" altLang="en-US" dirty="0">
                <a:solidFill>
                  <a:srgbClr val="EAEAEA"/>
                </a:solidFill>
                <a:latin typeface="Courier New" panose="02070309020205020404" pitchFamily="49" charset="0"/>
                <a:cs typeface="Courier New" panose="02070309020205020404" pitchFamily="49" charset="0"/>
              </a:rPr>
              <a:t>R1 x R2 </a:t>
            </a:r>
            <a:r>
              <a:rPr lang="en-US" altLang="en-US" dirty="0">
                <a:solidFill>
                  <a:srgbClr val="EAEAEA"/>
                </a:solidFill>
                <a:latin typeface="+mn-lt"/>
              </a:rPr>
              <a:t>contains the following:</a:t>
            </a:r>
          </a:p>
        </p:txBody>
      </p:sp>
      <p:sp>
        <p:nvSpPr>
          <p:cNvPr id="3" name="Text Box 86">
            <a:extLst>
              <a:ext uri="{FF2B5EF4-FFF2-40B4-BE49-F238E27FC236}">
                <a16:creationId xmlns:a16="http://schemas.microsoft.com/office/drawing/2014/main" id="{D637F1D2-E988-C430-C269-66CC14C6D6DB}"/>
              </a:ext>
            </a:extLst>
          </p:cNvPr>
          <p:cNvSpPr txBox="1">
            <a:spLocks noChangeArrowheads="1"/>
          </p:cNvSpPr>
          <p:nvPr/>
        </p:nvSpPr>
        <p:spPr bwMode="auto">
          <a:xfrm>
            <a:off x="5287536" y="647528"/>
            <a:ext cx="3712690" cy="64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1125"/>
              </a:spcBef>
            </a:pPr>
            <a:r>
              <a:rPr lang="en-US" altLang="en-US" dirty="0">
                <a:solidFill>
                  <a:srgbClr val="EAEAEA"/>
                </a:solidFill>
                <a:latin typeface="+mn-lt"/>
              </a:rPr>
              <a:t>Then </a:t>
            </a:r>
            <a:r>
              <a:rPr lang="en-US" altLang="en-US" sz="1200" dirty="0">
                <a:solidFill>
                  <a:srgbClr val="EAEAEA"/>
                </a:solidFill>
                <a:latin typeface="Courier New" panose="02070309020205020404" pitchFamily="49" charset="0"/>
                <a:cs typeface="Courier New" panose="02070309020205020404" pitchFamily="49" charset="0"/>
              </a:rPr>
              <a:t>R1 </a:t>
            </a:r>
            <a:r>
              <a:rPr lang="en-US" altLang="en-US" sz="1200" dirty="0">
                <a:solidFill>
                  <a:srgbClr val="EAEAEA"/>
                </a:solidFill>
                <a:latin typeface="Courier New" panose="02070309020205020404" pitchFamily="49" charset="0"/>
                <a:ea typeface="宋体" panose="02010600030101010101" pitchFamily="2" charset="-122"/>
                <a:cs typeface="Courier New" panose="02070309020205020404" pitchFamily="49" charset="0"/>
              </a:rPr>
              <a:t>|x|</a:t>
            </a:r>
            <a:r>
              <a:rPr lang="en-US" altLang="en-US" sz="1200" dirty="0">
                <a:solidFill>
                  <a:srgbClr val="EAEAEA"/>
                </a:solidFill>
                <a:latin typeface="Courier New" panose="02070309020205020404" pitchFamily="49" charset="0"/>
                <a:cs typeface="Courier New" panose="02070309020205020404" pitchFamily="49" charset="0"/>
              </a:rPr>
              <a:t> R2 </a:t>
            </a:r>
            <a:r>
              <a:rPr lang="en-US" altLang="en-US" dirty="0">
                <a:solidFill>
                  <a:srgbClr val="EAEAEA"/>
                </a:solidFill>
                <a:latin typeface="+mn-lt"/>
              </a:rPr>
              <a:t>contains the following:</a:t>
            </a:r>
          </a:p>
        </p:txBody>
      </p:sp>
      <p:graphicFrame>
        <p:nvGraphicFramePr>
          <p:cNvPr id="90" name="Table 89">
            <a:extLst>
              <a:ext uri="{FF2B5EF4-FFF2-40B4-BE49-F238E27FC236}">
                <a16:creationId xmlns:a16="http://schemas.microsoft.com/office/drawing/2014/main" id="{4B9A114A-CEFB-C45B-F753-1BAC5E63EFA4}"/>
              </a:ext>
            </a:extLst>
          </p:cNvPr>
          <p:cNvGraphicFramePr>
            <a:graphicFrameLocks noGrp="1"/>
          </p:cNvGraphicFramePr>
          <p:nvPr>
            <p:extLst>
              <p:ext uri="{D42A27DB-BD31-4B8C-83A1-F6EECF244321}">
                <p14:modId xmlns:p14="http://schemas.microsoft.com/office/powerpoint/2010/main" val="3865220720"/>
              </p:ext>
            </p:extLst>
          </p:nvPr>
        </p:nvGraphicFramePr>
        <p:xfrm>
          <a:off x="0" y="1022351"/>
          <a:ext cx="3644860" cy="3078480"/>
        </p:xfrm>
        <a:graphic>
          <a:graphicData uri="http://schemas.openxmlformats.org/drawingml/2006/table">
            <a:tbl>
              <a:tblPr firstRow="1" bandRow="1">
                <a:tableStyleId>{93296810-A885-4BE3-A3E7-6D5BEEA58F35}</a:tableStyleId>
              </a:tblPr>
              <a:tblGrid>
                <a:gridCol w="911215">
                  <a:extLst>
                    <a:ext uri="{9D8B030D-6E8A-4147-A177-3AD203B41FA5}">
                      <a16:colId xmlns:a16="http://schemas.microsoft.com/office/drawing/2014/main" val="2621625675"/>
                    </a:ext>
                  </a:extLst>
                </a:gridCol>
                <a:gridCol w="911215">
                  <a:extLst>
                    <a:ext uri="{9D8B030D-6E8A-4147-A177-3AD203B41FA5}">
                      <a16:colId xmlns:a16="http://schemas.microsoft.com/office/drawing/2014/main" val="766569860"/>
                    </a:ext>
                  </a:extLst>
                </a:gridCol>
                <a:gridCol w="911215">
                  <a:extLst>
                    <a:ext uri="{9D8B030D-6E8A-4147-A177-3AD203B41FA5}">
                      <a16:colId xmlns:a16="http://schemas.microsoft.com/office/drawing/2014/main" val="3080546060"/>
                    </a:ext>
                  </a:extLst>
                </a:gridCol>
                <a:gridCol w="911215">
                  <a:extLst>
                    <a:ext uri="{9D8B030D-6E8A-4147-A177-3AD203B41FA5}">
                      <a16:colId xmlns:a16="http://schemas.microsoft.com/office/drawing/2014/main" val="1689091162"/>
                    </a:ext>
                  </a:extLst>
                </a:gridCol>
              </a:tblGrid>
              <a:tr h="225709">
                <a:tc gridSpan="4">
                  <a:txBody>
                    <a:bodyPr/>
                    <a:lstStyle/>
                    <a:p>
                      <a:pPr algn="ctr"/>
                      <a:r>
                        <a:rPr lang="en-US" altLang="en-US" sz="1600" dirty="0">
                          <a:solidFill>
                            <a:schemeClr val="tx1"/>
                          </a:solidFill>
                          <a:latin typeface="Courier New" panose="02070309020205020404" pitchFamily="49" charset="0"/>
                          <a:cs typeface="Courier New" panose="02070309020205020404" pitchFamily="49" charset="0"/>
                        </a:rPr>
                        <a:t>R1 x R2 </a:t>
                      </a:r>
                      <a:endParaRPr lang="en-US" sz="1600" dirty="0">
                        <a:solidFill>
                          <a:schemeClr val="tx1"/>
                        </a:solidFill>
                      </a:endParaRP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2277537976"/>
                  </a:ext>
                </a:extLst>
              </a:tr>
              <a:tr h="225709">
                <a:tc>
                  <a:txBody>
                    <a:bodyPr/>
                    <a:lstStyle/>
                    <a:p>
                      <a:r>
                        <a:rPr lang="en-US" sz="1200" b="1" dirty="0"/>
                        <a:t>R1.Value1</a:t>
                      </a:r>
                    </a:p>
                  </a:txBody>
                  <a:tcPr/>
                </a:tc>
                <a:tc>
                  <a:txBody>
                    <a:bodyPr/>
                    <a:lstStyle/>
                    <a:p>
                      <a:r>
                        <a:rPr lang="en-US" sz="1200" b="1" dirty="0"/>
                        <a:t>R1.Value2</a:t>
                      </a:r>
                    </a:p>
                  </a:txBody>
                  <a:tcPr/>
                </a:tc>
                <a:tc>
                  <a:txBody>
                    <a:bodyPr/>
                    <a:lstStyle/>
                    <a:p>
                      <a:r>
                        <a:rPr lang="en-US" sz="1200" b="1" dirty="0"/>
                        <a:t>R2.Value2</a:t>
                      </a:r>
                    </a:p>
                  </a:txBody>
                  <a:tcPr/>
                </a:tc>
                <a:tc>
                  <a:txBody>
                    <a:bodyPr/>
                    <a:lstStyle/>
                    <a:p>
                      <a:r>
                        <a:rPr lang="en-US" sz="1200" b="1" dirty="0"/>
                        <a:t>R2.Value3</a:t>
                      </a:r>
                    </a:p>
                  </a:txBody>
                  <a:tcPr/>
                </a:tc>
                <a:extLst>
                  <a:ext uri="{0D108BD9-81ED-4DB2-BD59-A6C34878D82A}">
                    <a16:rowId xmlns:a16="http://schemas.microsoft.com/office/drawing/2014/main" val="2683939915"/>
                  </a:ext>
                </a:extLst>
              </a:tr>
              <a:tr h="225709">
                <a:tc>
                  <a:txBody>
                    <a:bodyPr/>
                    <a:lstStyle/>
                    <a:p>
                      <a:r>
                        <a:rPr lang="en-US" sz="1200" dirty="0"/>
                        <a:t>1</a:t>
                      </a:r>
                    </a:p>
                  </a:txBody>
                  <a:tcPr/>
                </a:tc>
                <a:tc>
                  <a:txBody>
                    <a:bodyPr/>
                    <a:lstStyle/>
                    <a:p>
                      <a:r>
                        <a:rPr lang="en-US" sz="1200" dirty="0"/>
                        <a:t>X</a:t>
                      </a:r>
                    </a:p>
                  </a:txBody>
                  <a:tcPr/>
                </a:tc>
                <a:tc>
                  <a:txBody>
                    <a:bodyPr/>
                    <a:lstStyle/>
                    <a:p>
                      <a:r>
                        <a:rPr lang="en-US" sz="1200" dirty="0"/>
                        <a:t>X</a:t>
                      </a:r>
                    </a:p>
                  </a:txBody>
                  <a:tcPr/>
                </a:tc>
                <a:tc>
                  <a:txBody>
                    <a:bodyPr/>
                    <a:lstStyle/>
                    <a:p>
                      <a:r>
                        <a:rPr lang="en-US" sz="1200" dirty="0"/>
                        <a:t>A</a:t>
                      </a:r>
                    </a:p>
                  </a:txBody>
                  <a:tcPr/>
                </a:tc>
                <a:extLst>
                  <a:ext uri="{0D108BD9-81ED-4DB2-BD59-A6C34878D82A}">
                    <a16:rowId xmlns:a16="http://schemas.microsoft.com/office/drawing/2014/main" val="720360015"/>
                  </a:ext>
                </a:extLst>
              </a:tr>
              <a:tr h="225709">
                <a:tc>
                  <a:txBody>
                    <a:bodyPr/>
                    <a:lstStyle/>
                    <a:p>
                      <a:r>
                        <a:rPr lang="en-US" sz="1200" dirty="0"/>
                        <a:t>1</a:t>
                      </a:r>
                    </a:p>
                  </a:txBody>
                  <a:tcPr/>
                </a:tc>
                <a:tc>
                  <a:txBody>
                    <a:bodyPr/>
                    <a:lstStyle/>
                    <a:p>
                      <a:r>
                        <a:rPr lang="en-US" sz="1200" dirty="0"/>
                        <a:t>X</a:t>
                      </a:r>
                    </a:p>
                  </a:txBody>
                  <a:tcPr/>
                </a:tc>
                <a:tc>
                  <a:txBody>
                    <a:bodyPr/>
                    <a:lstStyle/>
                    <a:p>
                      <a:r>
                        <a:rPr lang="en-US" sz="1200" dirty="0"/>
                        <a:t>Z</a:t>
                      </a:r>
                    </a:p>
                  </a:txBody>
                  <a:tcPr/>
                </a:tc>
                <a:tc>
                  <a:txBody>
                    <a:bodyPr/>
                    <a:lstStyle/>
                    <a:p>
                      <a:r>
                        <a:rPr lang="en-US" sz="1200" dirty="0"/>
                        <a:t>B</a:t>
                      </a:r>
                    </a:p>
                  </a:txBody>
                  <a:tcPr/>
                </a:tc>
                <a:extLst>
                  <a:ext uri="{0D108BD9-81ED-4DB2-BD59-A6C34878D82A}">
                    <a16:rowId xmlns:a16="http://schemas.microsoft.com/office/drawing/2014/main" val="2339940637"/>
                  </a:ext>
                </a:extLst>
              </a:tr>
              <a:tr h="225709">
                <a:tc>
                  <a:txBody>
                    <a:bodyPr/>
                    <a:lstStyle/>
                    <a:p>
                      <a:r>
                        <a:rPr lang="en-US" sz="1200" dirty="0"/>
                        <a:t>1</a:t>
                      </a:r>
                    </a:p>
                  </a:txBody>
                  <a:tcPr/>
                </a:tc>
                <a:tc>
                  <a:txBody>
                    <a:bodyPr/>
                    <a:lstStyle/>
                    <a:p>
                      <a:r>
                        <a:rPr lang="en-US" sz="1200" dirty="0"/>
                        <a:t>X</a:t>
                      </a:r>
                    </a:p>
                  </a:txBody>
                  <a:tcPr/>
                </a:tc>
                <a:tc>
                  <a:txBody>
                    <a:bodyPr/>
                    <a:lstStyle/>
                    <a:p>
                      <a:r>
                        <a:rPr lang="en-US" sz="1200" dirty="0"/>
                        <a:t>A</a:t>
                      </a:r>
                    </a:p>
                  </a:txBody>
                  <a:tcPr/>
                </a:tc>
                <a:tc>
                  <a:txBody>
                    <a:bodyPr/>
                    <a:lstStyle/>
                    <a:p>
                      <a:r>
                        <a:rPr lang="en-US" sz="1200" dirty="0"/>
                        <a:t>C</a:t>
                      </a:r>
                    </a:p>
                  </a:txBody>
                  <a:tcPr/>
                </a:tc>
                <a:extLst>
                  <a:ext uri="{0D108BD9-81ED-4DB2-BD59-A6C34878D82A}">
                    <a16:rowId xmlns:a16="http://schemas.microsoft.com/office/drawing/2014/main" val="3399278625"/>
                  </a:ext>
                </a:extLst>
              </a:tr>
              <a:tr h="225709">
                <a:tc>
                  <a:txBody>
                    <a:bodyPr/>
                    <a:lstStyle/>
                    <a:p>
                      <a:r>
                        <a:rPr lang="en-US" sz="1200" dirty="0"/>
                        <a:t>2</a:t>
                      </a:r>
                    </a:p>
                  </a:txBody>
                  <a:tcPr/>
                </a:tc>
                <a:tc>
                  <a:txBody>
                    <a:bodyPr/>
                    <a:lstStyle/>
                    <a:p>
                      <a:r>
                        <a:rPr lang="en-US" sz="1200" dirty="0"/>
                        <a:t>Y</a:t>
                      </a:r>
                    </a:p>
                  </a:txBody>
                  <a:tcPr/>
                </a:tc>
                <a:tc>
                  <a:txBody>
                    <a:bodyPr/>
                    <a:lstStyle/>
                    <a:p>
                      <a:r>
                        <a:rPr lang="en-US" sz="1200" dirty="0"/>
                        <a:t>X</a:t>
                      </a:r>
                    </a:p>
                  </a:txBody>
                  <a:tcPr/>
                </a:tc>
                <a:tc>
                  <a:txBody>
                    <a:bodyPr/>
                    <a:lstStyle/>
                    <a:p>
                      <a:r>
                        <a:rPr lang="en-US" sz="1200" dirty="0"/>
                        <a:t>A</a:t>
                      </a:r>
                    </a:p>
                  </a:txBody>
                  <a:tcPr/>
                </a:tc>
                <a:extLst>
                  <a:ext uri="{0D108BD9-81ED-4DB2-BD59-A6C34878D82A}">
                    <a16:rowId xmlns:a16="http://schemas.microsoft.com/office/drawing/2014/main" val="302863195"/>
                  </a:ext>
                </a:extLst>
              </a:tr>
              <a:tr h="225709">
                <a:tc>
                  <a:txBody>
                    <a:bodyPr/>
                    <a:lstStyle/>
                    <a:p>
                      <a:r>
                        <a:rPr lang="en-US" sz="1200" dirty="0"/>
                        <a:t>2</a:t>
                      </a:r>
                    </a:p>
                  </a:txBody>
                  <a:tcPr/>
                </a:tc>
                <a:tc>
                  <a:txBody>
                    <a:bodyPr/>
                    <a:lstStyle/>
                    <a:p>
                      <a:r>
                        <a:rPr lang="en-US" sz="1200" dirty="0"/>
                        <a:t>Y</a:t>
                      </a:r>
                    </a:p>
                  </a:txBody>
                  <a:tcPr/>
                </a:tc>
                <a:tc>
                  <a:txBody>
                    <a:bodyPr/>
                    <a:lstStyle/>
                    <a:p>
                      <a:r>
                        <a:rPr lang="en-US" sz="1200" dirty="0"/>
                        <a:t>Z</a:t>
                      </a:r>
                    </a:p>
                  </a:txBody>
                  <a:tcPr/>
                </a:tc>
                <a:tc>
                  <a:txBody>
                    <a:bodyPr/>
                    <a:lstStyle/>
                    <a:p>
                      <a:r>
                        <a:rPr lang="en-US" sz="1200" dirty="0"/>
                        <a:t>B</a:t>
                      </a:r>
                    </a:p>
                  </a:txBody>
                  <a:tcPr/>
                </a:tc>
                <a:extLst>
                  <a:ext uri="{0D108BD9-81ED-4DB2-BD59-A6C34878D82A}">
                    <a16:rowId xmlns:a16="http://schemas.microsoft.com/office/drawing/2014/main" val="1871290280"/>
                  </a:ext>
                </a:extLst>
              </a:tr>
              <a:tr h="225709">
                <a:tc>
                  <a:txBody>
                    <a:bodyPr/>
                    <a:lstStyle/>
                    <a:p>
                      <a:r>
                        <a:rPr lang="en-US" sz="1200" dirty="0"/>
                        <a:t>2</a:t>
                      </a:r>
                    </a:p>
                  </a:txBody>
                  <a:tcPr/>
                </a:tc>
                <a:tc>
                  <a:txBody>
                    <a:bodyPr/>
                    <a:lstStyle/>
                    <a:p>
                      <a:r>
                        <a:rPr lang="en-US" sz="1200" dirty="0"/>
                        <a:t>Y</a:t>
                      </a:r>
                    </a:p>
                  </a:txBody>
                  <a:tcPr/>
                </a:tc>
                <a:tc>
                  <a:txBody>
                    <a:bodyPr/>
                    <a:lstStyle/>
                    <a:p>
                      <a:r>
                        <a:rPr lang="en-US" sz="1200" dirty="0"/>
                        <a:t>A</a:t>
                      </a:r>
                    </a:p>
                  </a:txBody>
                  <a:tcPr/>
                </a:tc>
                <a:tc>
                  <a:txBody>
                    <a:bodyPr/>
                    <a:lstStyle/>
                    <a:p>
                      <a:r>
                        <a:rPr lang="en-US" sz="1200" dirty="0"/>
                        <a:t>C</a:t>
                      </a:r>
                    </a:p>
                  </a:txBody>
                  <a:tcPr/>
                </a:tc>
                <a:extLst>
                  <a:ext uri="{0D108BD9-81ED-4DB2-BD59-A6C34878D82A}">
                    <a16:rowId xmlns:a16="http://schemas.microsoft.com/office/drawing/2014/main" val="1613775160"/>
                  </a:ext>
                </a:extLst>
              </a:tr>
              <a:tr h="225709">
                <a:tc>
                  <a:txBody>
                    <a:bodyPr/>
                    <a:lstStyle/>
                    <a:p>
                      <a:r>
                        <a:rPr lang="en-US" sz="1200" dirty="0"/>
                        <a:t>3</a:t>
                      </a:r>
                    </a:p>
                  </a:txBody>
                  <a:tcPr/>
                </a:tc>
                <a:tc>
                  <a:txBody>
                    <a:bodyPr/>
                    <a:lstStyle/>
                    <a:p>
                      <a:r>
                        <a:rPr lang="en-US" sz="1200" dirty="0"/>
                        <a:t>Z</a:t>
                      </a:r>
                    </a:p>
                  </a:txBody>
                  <a:tcPr/>
                </a:tc>
                <a:tc>
                  <a:txBody>
                    <a:bodyPr/>
                    <a:lstStyle/>
                    <a:p>
                      <a:r>
                        <a:rPr lang="en-US" sz="1200" dirty="0"/>
                        <a:t>X</a:t>
                      </a:r>
                    </a:p>
                  </a:txBody>
                  <a:tcPr/>
                </a:tc>
                <a:tc>
                  <a:txBody>
                    <a:bodyPr/>
                    <a:lstStyle/>
                    <a:p>
                      <a:r>
                        <a:rPr lang="en-US" sz="1200" dirty="0"/>
                        <a:t>A</a:t>
                      </a:r>
                    </a:p>
                  </a:txBody>
                  <a:tcPr/>
                </a:tc>
                <a:extLst>
                  <a:ext uri="{0D108BD9-81ED-4DB2-BD59-A6C34878D82A}">
                    <a16:rowId xmlns:a16="http://schemas.microsoft.com/office/drawing/2014/main" val="2665684099"/>
                  </a:ext>
                </a:extLst>
              </a:tr>
              <a:tr h="225709">
                <a:tc>
                  <a:txBody>
                    <a:bodyPr/>
                    <a:lstStyle/>
                    <a:p>
                      <a:r>
                        <a:rPr lang="en-US" sz="1200" dirty="0"/>
                        <a:t>3</a:t>
                      </a:r>
                    </a:p>
                  </a:txBody>
                  <a:tcPr/>
                </a:tc>
                <a:tc>
                  <a:txBody>
                    <a:bodyPr/>
                    <a:lstStyle/>
                    <a:p>
                      <a:r>
                        <a:rPr lang="en-US" sz="1200" dirty="0"/>
                        <a:t>Z</a:t>
                      </a:r>
                    </a:p>
                  </a:txBody>
                  <a:tcPr/>
                </a:tc>
                <a:tc>
                  <a:txBody>
                    <a:bodyPr/>
                    <a:lstStyle/>
                    <a:p>
                      <a:r>
                        <a:rPr lang="en-US" sz="1200" dirty="0"/>
                        <a:t>Z</a:t>
                      </a:r>
                    </a:p>
                  </a:txBody>
                  <a:tcPr/>
                </a:tc>
                <a:tc>
                  <a:txBody>
                    <a:bodyPr/>
                    <a:lstStyle/>
                    <a:p>
                      <a:r>
                        <a:rPr lang="en-US" sz="1200" dirty="0"/>
                        <a:t>B</a:t>
                      </a:r>
                    </a:p>
                  </a:txBody>
                  <a:tcPr/>
                </a:tc>
                <a:extLst>
                  <a:ext uri="{0D108BD9-81ED-4DB2-BD59-A6C34878D82A}">
                    <a16:rowId xmlns:a16="http://schemas.microsoft.com/office/drawing/2014/main" val="2610291826"/>
                  </a:ext>
                </a:extLst>
              </a:tr>
              <a:tr h="225709">
                <a:tc>
                  <a:txBody>
                    <a:bodyPr/>
                    <a:lstStyle/>
                    <a:p>
                      <a:r>
                        <a:rPr lang="en-US" sz="1200" dirty="0"/>
                        <a:t>3</a:t>
                      </a:r>
                    </a:p>
                  </a:txBody>
                  <a:tcPr/>
                </a:tc>
                <a:tc>
                  <a:txBody>
                    <a:bodyPr/>
                    <a:lstStyle/>
                    <a:p>
                      <a:r>
                        <a:rPr lang="en-US" sz="1200" dirty="0"/>
                        <a:t>Z</a:t>
                      </a:r>
                    </a:p>
                  </a:txBody>
                  <a:tcPr/>
                </a:tc>
                <a:tc>
                  <a:txBody>
                    <a:bodyPr/>
                    <a:lstStyle/>
                    <a:p>
                      <a:r>
                        <a:rPr lang="en-US" sz="1200" dirty="0"/>
                        <a:t>A</a:t>
                      </a:r>
                    </a:p>
                  </a:txBody>
                  <a:tcPr/>
                </a:tc>
                <a:tc>
                  <a:txBody>
                    <a:bodyPr/>
                    <a:lstStyle/>
                    <a:p>
                      <a:r>
                        <a:rPr lang="en-US" sz="1200" dirty="0"/>
                        <a:t>C</a:t>
                      </a:r>
                    </a:p>
                  </a:txBody>
                  <a:tcPr/>
                </a:tc>
                <a:extLst>
                  <a:ext uri="{0D108BD9-81ED-4DB2-BD59-A6C34878D82A}">
                    <a16:rowId xmlns:a16="http://schemas.microsoft.com/office/drawing/2014/main" val="1700093289"/>
                  </a:ext>
                </a:extLst>
              </a:tr>
            </a:tbl>
          </a:graphicData>
        </a:graphic>
      </p:graphicFrame>
      <p:graphicFrame>
        <p:nvGraphicFramePr>
          <p:cNvPr id="91" name="Table 90">
            <a:extLst>
              <a:ext uri="{FF2B5EF4-FFF2-40B4-BE49-F238E27FC236}">
                <a16:creationId xmlns:a16="http://schemas.microsoft.com/office/drawing/2014/main" id="{7A0F4E67-63D1-C78A-6732-D7FA87714E4D}"/>
              </a:ext>
            </a:extLst>
          </p:cNvPr>
          <p:cNvGraphicFramePr>
            <a:graphicFrameLocks noGrp="1"/>
          </p:cNvGraphicFramePr>
          <p:nvPr>
            <p:extLst>
              <p:ext uri="{D42A27DB-BD31-4B8C-83A1-F6EECF244321}">
                <p14:modId xmlns:p14="http://schemas.microsoft.com/office/powerpoint/2010/main" val="1527094791"/>
              </p:ext>
            </p:extLst>
          </p:nvPr>
        </p:nvGraphicFramePr>
        <p:xfrm>
          <a:off x="5287536" y="1017416"/>
          <a:ext cx="3644860" cy="3078480"/>
        </p:xfrm>
        <a:graphic>
          <a:graphicData uri="http://schemas.openxmlformats.org/drawingml/2006/table">
            <a:tbl>
              <a:tblPr firstRow="1" bandRow="1">
                <a:tableStyleId>{93296810-A885-4BE3-A3E7-6D5BEEA58F35}</a:tableStyleId>
              </a:tblPr>
              <a:tblGrid>
                <a:gridCol w="911215">
                  <a:extLst>
                    <a:ext uri="{9D8B030D-6E8A-4147-A177-3AD203B41FA5}">
                      <a16:colId xmlns:a16="http://schemas.microsoft.com/office/drawing/2014/main" val="2621625675"/>
                    </a:ext>
                  </a:extLst>
                </a:gridCol>
                <a:gridCol w="911215">
                  <a:extLst>
                    <a:ext uri="{9D8B030D-6E8A-4147-A177-3AD203B41FA5}">
                      <a16:colId xmlns:a16="http://schemas.microsoft.com/office/drawing/2014/main" val="766569860"/>
                    </a:ext>
                  </a:extLst>
                </a:gridCol>
                <a:gridCol w="911215">
                  <a:extLst>
                    <a:ext uri="{9D8B030D-6E8A-4147-A177-3AD203B41FA5}">
                      <a16:colId xmlns:a16="http://schemas.microsoft.com/office/drawing/2014/main" val="3080546060"/>
                    </a:ext>
                  </a:extLst>
                </a:gridCol>
                <a:gridCol w="911215">
                  <a:extLst>
                    <a:ext uri="{9D8B030D-6E8A-4147-A177-3AD203B41FA5}">
                      <a16:colId xmlns:a16="http://schemas.microsoft.com/office/drawing/2014/main" val="1689091162"/>
                    </a:ext>
                  </a:extLst>
                </a:gridCol>
              </a:tblGrid>
              <a:tr h="225709">
                <a:tc gridSpan="4">
                  <a:txBody>
                    <a:bodyPr/>
                    <a:lstStyle/>
                    <a:p>
                      <a:pPr algn="ctr"/>
                      <a:r>
                        <a:rPr lang="en-US" altLang="en-US" sz="1600" dirty="0">
                          <a:solidFill>
                            <a:schemeClr val="tx1"/>
                          </a:solidFill>
                          <a:latin typeface="Courier New" panose="02070309020205020404" pitchFamily="49" charset="0"/>
                          <a:cs typeface="Courier New" panose="02070309020205020404" pitchFamily="49" charset="0"/>
                        </a:rPr>
                        <a:t>R1 </a:t>
                      </a:r>
                      <a:r>
                        <a:rPr lang="en-US" altLang="en-US" sz="1600" dirty="0">
                          <a:solidFill>
                            <a:schemeClr val="tx1"/>
                          </a:solidFill>
                          <a:latin typeface="Courier New" panose="02070309020205020404" pitchFamily="49" charset="0"/>
                          <a:ea typeface="宋体" panose="02010600030101010101" pitchFamily="2" charset="-122"/>
                          <a:cs typeface="Courier New" panose="02070309020205020404" pitchFamily="49" charset="0"/>
                        </a:rPr>
                        <a:t>|x|</a:t>
                      </a:r>
                      <a:r>
                        <a:rPr lang="en-US" altLang="en-US" sz="1600" dirty="0">
                          <a:solidFill>
                            <a:schemeClr val="tx1"/>
                          </a:solidFill>
                          <a:latin typeface="Courier New" panose="02070309020205020404" pitchFamily="49" charset="0"/>
                          <a:cs typeface="Courier New" panose="02070309020205020404" pitchFamily="49" charset="0"/>
                        </a:rPr>
                        <a:t> R2 </a:t>
                      </a:r>
                      <a:endParaRPr lang="en-US" sz="1600" dirty="0">
                        <a:solidFill>
                          <a:schemeClr val="tx1"/>
                        </a:solidFill>
                      </a:endParaRP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127877356"/>
                  </a:ext>
                </a:extLst>
              </a:tr>
              <a:tr h="225709">
                <a:tc>
                  <a:txBody>
                    <a:bodyPr/>
                    <a:lstStyle/>
                    <a:p>
                      <a:r>
                        <a:rPr lang="en-US" sz="1200" b="1" dirty="0"/>
                        <a:t>R1.Value1</a:t>
                      </a:r>
                    </a:p>
                  </a:txBody>
                  <a:tcPr/>
                </a:tc>
                <a:tc>
                  <a:txBody>
                    <a:bodyPr/>
                    <a:lstStyle/>
                    <a:p>
                      <a:r>
                        <a:rPr lang="en-US" sz="1200" b="1" dirty="0"/>
                        <a:t>R1.Value2</a:t>
                      </a:r>
                    </a:p>
                  </a:txBody>
                  <a:tcPr/>
                </a:tc>
                <a:tc>
                  <a:txBody>
                    <a:bodyPr/>
                    <a:lstStyle/>
                    <a:p>
                      <a:r>
                        <a:rPr lang="en-US" sz="1200" b="1" dirty="0"/>
                        <a:t>R2.Value2</a:t>
                      </a:r>
                    </a:p>
                  </a:txBody>
                  <a:tcPr/>
                </a:tc>
                <a:tc>
                  <a:txBody>
                    <a:bodyPr/>
                    <a:lstStyle/>
                    <a:p>
                      <a:r>
                        <a:rPr lang="en-US" sz="1200" b="1" dirty="0"/>
                        <a:t>R2.Value3</a:t>
                      </a:r>
                    </a:p>
                  </a:txBody>
                  <a:tcPr/>
                </a:tc>
                <a:extLst>
                  <a:ext uri="{0D108BD9-81ED-4DB2-BD59-A6C34878D82A}">
                    <a16:rowId xmlns:a16="http://schemas.microsoft.com/office/drawing/2014/main" val="2683939915"/>
                  </a:ext>
                </a:extLst>
              </a:tr>
              <a:tr h="225709">
                <a:tc>
                  <a:txBody>
                    <a:bodyPr/>
                    <a:lstStyle/>
                    <a:p>
                      <a:r>
                        <a:rPr lang="en-US" sz="1200" dirty="0"/>
                        <a:t>1</a:t>
                      </a:r>
                    </a:p>
                  </a:txBody>
                  <a:tcPr>
                    <a:solidFill>
                      <a:schemeClr val="accent3">
                        <a:lumMod val="40000"/>
                        <a:lumOff val="60000"/>
                      </a:schemeClr>
                    </a:solidFill>
                  </a:tcPr>
                </a:tc>
                <a:tc>
                  <a:txBody>
                    <a:bodyPr/>
                    <a:lstStyle/>
                    <a:p>
                      <a:r>
                        <a:rPr lang="en-US" sz="1200" dirty="0"/>
                        <a:t>X</a:t>
                      </a:r>
                    </a:p>
                  </a:txBody>
                  <a:tcPr>
                    <a:solidFill>
                      <a:schemeClr val="accent3">
                        <a:lumMod val="40000"/>
                        <a:lumOff val="60000"/>
                      </a:schemeClr>
                    </a:solidFill>
                  </a:tcPr>
                </a:tc>
                <a:tc>
                  <a:txBody>
                    <a:bodyPr/>
                    <a:lstStyle/>
                    <a:p>
                      <a:r>
                        <a:rPr lang="en-US" sz="1200" dirty="0"/>
                        <a:t>X</a:t>
                      </a:r>
                    </a:p>
                  </a:txBody>
                  <a:tcPr>
                    <a:solidFill>
                      <a:schemeClr val="accent3">
                        <a:lumMod val="40000"/>
                        <a:lumOff val="60000"/>
                      </a:schemeClr>
                    </a:solidFill>
                  </a:tcPr>
                </a:tc>
                <a:tc>
                  <a:txBody>
                    <a:bodyPr/>
                    <a:lstStyle/>
                    <a:p>
                      <a:r>
                        <a:rPr lang="en-US" sz="1200" dirty="0"/>
                        <a:t>A</a:t>
                      </a:r>
                    </a:p>
                  </a:txBody>
                  <a:tcPr>
                    <a:solidFill>
                      <a:schemeClr val="accent3">
                        <a:lumMod val="40000"/>
                        <a:lumOff val="60000"/>
                      </a:schemeClr>
                    </a:solidFill>
                  </a:tcPr>
                </a:tc>
                <a:extLst>
                  <a:ext uri="{0D108BD9-81ED-4DB2-BD59-A6C34878D82A}">
                    <a16:rowId xmlns:a16="http://schemas.microsoft.com/office/drawing/2014/main" val="720360015"/>
                  </a:ext>
                </a:extLst>
              </a:tr>
              <a:tr h="225709">
                <a:tc>
                  <a:txBody>
                    <a:bodyPr/>
                    <a:lstStyle/>
                    <a:p>
                      <a:r>
                        <a:rPr lang="en-US" sz="1200" dirty="0"/>
                        <a:t>1</a:t>
                      </a:r>
                    </a:p>
                  </a:txBody>
                  <a:tcPr>
                    <a:solidFill>
                      <a:srgbClr val="F68576"/>
                    </a:solidFill>
                  </a:tcPr>
                </a:tc>
                <a:tc>
                  <a:txBody>
                    <a:bodyPr/>
                    <a:lstStyle/>
                    <a:p>
                      <a:r>
                        <a:rPr lang="en-US" sz="1200" dirty="0"/>
                        <a:t>X</a:t>
                      </a:r>
                    </a:p>
                  </a:txBody>
                  <a:tcPr>
                    <a:solidFill>
                      <a:srgbClr val="F68576"/>
                    </a:solidFill>
                  </a:tcPr>
                </a:tc>
                <a:tc>
                  <a:txBody>
                    <a:bodyPr/>
                    <a:lstStyle/>
                    <a:p>
                      <a:r>
                        <a:rPr lang="en-US" sz="1200" dirty="0"/>
                        <a:t>Z</a:t>
                      </a:r>
                    </a:p>
                  </a:txBody>
                  <a:tcPr>
                    <a:solidFill>
                      <a:srgbClr val="F68576"/>
                    </a:solidFill>
                  </a:tcPr>
                </a:tc>
                <a:tc>
                  <a:txBody>
                    <a:bodyPr/>
                    <a:lstStyle/>
                    <a:p>
                      <a:r>
                        <a:rPr lang="en-US" sz="1200" dirty="0"/>
                        <a:t>B</a:t>
                      </a:r>
                    </a:p>
                  </a:txBody>
                  <a:tcPr>
                    <a:solidFill>
                      <a:srgbClr val="F68576"/>
                    </a:solidFill>
                  </a:tcPr>
                </a:tc>
                <a:extLst>
                  <a:ext uri="{0D108BD9-81ED-4DB2-BD59-A6C34878D82A}">
                    <a16:rowId xmlns:a16="http://schemas.microsoft.com/office/drawing/2014/main" val="2339940637"/>
                  </a:ext>
                </a:extLst>
              </a:tr>
              <a:tr h="225709">
                <a:tc>
                  <a:txBody>
                    <a:bodyPr/>
                    <a:lstStyle/>
                    <a:p>
                      <a:r>
                        <a:rPr lang="en-US" sz="1200" dirty="0"/>
                        <a:t>1</a:t>
                      </a:r>
                    </a:p>
                  </a:txBody>
                  <a:tcPr>
                    <a:solidFill>
                      <a:srgbClr val="F68576"/>
                    </a:solidFill>
                  </a:tcPr>
                </a:tc>
                <a:tc>
                  <a:txBody>
                    <a:bodyPr/>
                    <a:lstStyle/>
                    <a:p>
                      <a:r>
                        <a:rPr lang="en-US" sz="1200" dirty="0"/>
                        <a:t>X</a:t>
                      </a:r>
                    </a:p>
                  </a:txBody>
                  <a:tcPr>
                    <a:solidFill>
                      <a:srgbClr val="F68576"/>
                    </a:solidFill>
                  </a:tcPr>
                </a:tc>
                <a:tc>
                  <a:txBody>
                    <a:bodyPr/>
                    <a:lstStyle/>
                    <a:p>
                      <a:r>
                        <a:rPr lang="en-US" sz="1200" dirty="0"/>
                        <a:t>A</a:t>
                      </a:r>
                    </a:p>
                  </a:txBody>
                  <a:tcPr>
                    <a:solidFill>
                      <a:srgbClr val="F68576"/>
                    </a:solidFill>
                  </a:tcPr>
                </a:tc>
                <a:tc>
                  <a:txBody>
                    <a:bodyPr/>
                    <a:lstStyle/>
                    <a:p>
                      <a:r>
                        <a:rPr lang="en-US" sz="1200" dirty="0"/>
                        <a:t>C</a:t>
                      </a:r>
                    </a:p>
                  </a:txBody>
                  <a:tcPr>
                    <a:solidFill>
                      <a:srgbClr val="F68576"/>
                    </a:solidFill>
                  </a:tcPr>
                </a:tc>
                <a:extLst>
                  <a:ext uri="{0D108BD9-81ED-4DB2-BD59-A6C34878D82A}">
                    <a16:rowId xmlns:a16="http://schemas.microsoft.com/office/drawing/2014/main" val="3399278625"/>
                  </a:ext>
                </a:extLst>
              </a:tr>
              <a:tr h="225709">
                <a:tc>
                  <a:txBody>
                    <a:bodyPr/>
                    <a:lstStyle/>
                    <a:p>
                      <a:r>
                        <a:rPr lang="en-US" sz="1200" dirty="0"/>
                        <a:t>2</a:t>
                      </a:r>
                    </a:p>
                  </a:txBody>
                  <a:tcPr>
                    <a:solidFill>
                      <a:srgbClr val="F68576"/>
                    </a:solidFill>
                  </a:tcPr>
                </a:tc>
                <a:tc>
                  <a:txBody>
                    <a:bodyPr/>
                    <a:lstStyle/>
                    <a:p>
                      <a:r>
                        <a:rPr lang="en-US" sz="1200" dirty="0"/>
                        <a:t>Y</a:t>
                      </a:r>
                    </a:p>
                  </a:txBody>
                  <a:tcPr>
                    <a:solidFill>
                      <a:srgbClr val="F68576"/>
                    </a:solidFill>
                  </a:tcPr>
                </a:tc>
                <a:tc>
                  <a:txBody>
                    <a:bodyPr/>
                    <a:lstStyle/>
                    <a:p>
                      <a:r>
                        <a:rPr lang="en-US" sz="1200" dirty="0"/>
                        <a:t>X</a:t>
                      </a:r>
                    </a:p>
                  </a:txBody>
                  <a:tcPr>
                    <a:solidFill>
                      <a:srgbClr val="F68576"/>
                    </a:solidFill>
                  </a:tcPr>
                </a:tc>
                <a:tc>
                  <a:txBody>
                    <a:bodyPr/>
                    <a:lstStyle/>
                    <a:p>
                      <a:r>
                        <a:rPr lang="en-US" sz="1200" dirty="0"/>
                        <a:t>A</a:t>
                      </a:r>
                    </a:p>
                  </a:txBody>
                  <a:tcPr>
                    <a:solidFill>
                      <a:srgbClr val="F68576"/>
                    </a:solidFill>
                  </a:tcPr>
                </a:tc>
                <a:extLst>
                  <a:ext uri="{0D108BD9-81ED-4DB2-BD59-A6C34878D82A}">
                    <a16:rowId xmlns:a16="http://schemas.microsoft.com/office/drawing/2014/main" val="302863195"/>
                  </a:ext>
                </a:extLst>
              </a:tr>
              <a:tr h="225709">
                <a:tc>
                  <a:txBody>
                    <a:bodyPr/>
                    <a:lstStyle/>
                    <a:p>
                      <a:r>
                        <a:rPr lang="en-US" sz="1200" dirty="0"/>
                        <a:t>2</a:t>
                      </a:r>
                    </a:p>
                  </a:txBody>
                  <a:tcPr>
                    <a:solidFill>
                      <a:srgbClr val="F68576"/>
                    </a:solidFill>
                  </a:tcPr>
                </a:tc>
                <a:tc>
                  <a:txBody>
                    <a:bodyPr/>
                    <a:lstStyle/>
                    <a:p>
                      <a:r>
                        <a:rPr lang="en-US" sz="1200" dirty="0"/>
                        <a:t>Y</a:t>
                      </a:r>
                    </a:p>
                  </a:txBody>
                  <a:tcPr>
                    <a:solidFill>
                      <a:srgbClr val="F68576"/>
                    </a:solidFill>
                  </a:tcPr>
                </a:tc>
                <a:tc>
                  <a:txBody>
                    <a:bodyPr/>
                    <a:lstStyle/>
                    <a:p>
                      <a:r>
                        <a:rPr lang="en-US" sz="1200" dirty="0"/>
                        <a:t>Z</a:t>
                      </a:r>
                    </a:p>
                  </a:txBody>
                  <a:tcPr>
                    <a:solidFill>
                      <a:srgbClr val="F68576"/>
                    </a:solidFill>
                  </a:tcPr>
                </a:tc>
                <a:tc>
                  <a:txBody>
                    <a:bodyPr/>
                    <a:lstStyle/>
                    <a:p>
                      <a:r>
                        <a:rPr lang="en-US" sz="1200" dirty="0"/>
                        <a:t>B</a:t>
                      </a:r>
                    </a:p>
                  </a:txBody>
                  <a:tcPr>
                    <a:solidFill>
                      <a:srgbClr val="F68576"/>
                    </a:solidFill>
                  </a:tcPr>
                </a:tc>
                <a:extLst>
                  <a:ext uri="{0D108BD9-81ED-4DB2-BD59-A6C34878D82A}">
                    <a16:rowId xmlns:a16="http://schemas.microsoft.com/office/drawing/2014/main" val="1871290280"/>
                  </a:ext>
                </a:extLst>
              </a:tr>
              <a:tr h="225709">
                <a:tc>
                  <a:txBody>
                    <a:bodyPr/>
                    <a:lstStyle/>
                    <a:p>
                      <a:r>
                        <a:rPr lang="en-US" sz="1200" dirty="0"/>
                        <a:t>2</a:t>
                      </a:r>
                    </a:p>
                  </a:txBody>
                  <a:tcPr>
                    <a:solidFill>
                      <a:srgbClr val="F68576"/>
                    </a:solidFill>
                  </a:tcPr>
                </a:tc>
                <a:tc>
                  <a:txBody>
                    <a:bodyPr/>
                    <a:lstStyle/>
                    <a:p>
                      <a:r>
                        <a:rPr lang="en-US" sz="1200" dirty="0"/>
                        <a:t>Y</a:t>
                      </a:r>
                    </a:p>
                  </a:txBody>
                  <a:tcPr>
                    <a:solidFill>
                      <a:srgbClr val="F68576"/>
                    </a:solidFill>
                  </a:tcPr>
                </a:tc>
                <a:tc>
                  <a:txBody>
                    <a:bodyPr/>
                    <a:lstStyle/>
                    <a:p>
                      <a:r>
                        <a:rPr lang="en-US" sz="1200" dirty="0"/>
                        <a:t>A</a:t>
                      </a:r>
                    </a:p>
                  </a:txBody>
                  <a:tcPr>
                    <a:solidFill>
                      <a:srgbClr val="F68576"/>
                    </a:solidFill>
                  </a:tcPr>
                </a:tc>
                <a:tc>
                  <a:txBody>
                    <a:bodyPr/>
                    <a:lstStyle/>
                    <a:p>
                      <a:r>
                        <a:rPr lang="en-US" sz="1200" dirty="0"/>
                        <a:t>C</a:t>
                      </a:r>
                    </a:p>
                  </a:txBody>
                  <a:tcPr>
                    <a:solidFill>
                      <a:srgbClr val="F68576"/>
                    </a:solidFill>
                  </a:tcPr>
                </a:tc>
                <a:extLst>
                  <a:ext uri="{0D108BD9-81ED-4DB2-BD59-A6C34878D82A}">
                    <a16:rowId xmlns:a16="http://schemas.microsoft.com/office/drawing/2014/main" val="1613775160"/>
                  </a:ext>
                </a:extLst>
              </a:tr>
              <a:tr h="225709">
                <a:tc>
                  <a:txBody>
                    <a:bodyPr/>
                    <a:lstStyle/>
                    <a:p>
                      <a:r>
                        <a:rPr lang="en-US" sz="1200" dirty="0"/>
                        <a:t>3</a:t>
                      </a:r>
                    </a:p>
                  </a:txBody>
                  <a:tcPr>
                    <a:solidFill>
                      <a:srgbClr val="F68576"/>
                    </a:solidFill>
                  </a:tcPr>
                </a:tc>
                <a:tc>
                  <a:txBody>
                    <a:bodyPr/>
                    <a:lstStyle/>
                    <a:p>
                      <a:r>
                        <a:rPr lang="en-US" sz="1200" dirty="0"/>
                        <a:t>Z</a:t>
                      </a:r>
                    </a:p>
                  </a:txBody>
                  <a:tcPr>
                    <a:solidFill>
                      <a:srgbClr val="F68576"/>
                    </a:solidFill>
                  </a:tcPr>
                </a:tc>
                <a:tc>
                  <a:txBody>
                    <a:bodyPr/>
                    <a:lstStyle/>
                    <a:p>
                      <a:r>
                        <a:rPr lang="en-US" sz="1200" dirty="0"/>
                        <a:t>X</a:t>
                      </a:r>
                    </a:p>
                  </a:txBody>
                  <a:tcPr>
                    <a:solidFill>
                      <a:srgbClr val="F68576"/>
                    </a:solidFill>
                  </a:tcPr>
                </a:tc>
                <a:tc>
                  <a:txBody>
                    <a:bodyPr/>
                    <a:lstStyle/>
                    <a:p>
                      <a:r>
                        <a:rPr lang="en-US" sz="1200" dirty="0"/>
                        <a:t>A</a:t>
                      </a:r>
                    </a:p>
                  </a:txBody>
                  <a:tcPr>
                    <a:solidFill>
                      <a:srgbClr val="F68576"/>
                    </a:solidFill>
                  </a:tcPr>
                </a:tc>
                <a:extLst>
                  <a:ext uri="{0D108BD9-81ED-4DB2-BD59-A6C34878D82A}">
                    <a16:rowId xmlns:a16="http://schemas.microsoft.com/office/drawing/2014/main" val="2665684099"/>
                  </a:ext>
                </a:extLst>
              </a:tr>
              <a:tr h="225709">
                <a:tc>
                  <a:txBody>
                    <a:bodyPr/>
                    <a:lstStyle/>
                    <a:p>
                      <a:r>
                        <a:rPr lang="en-US" sz="1200" dirty="0"/>
                        <a:t>3</a:t>
                      </a:r>
                    </a:p>
                  </a:txBody>
                  <a:tcPr>
                    <a:solidFill>
                      <a:schemeClr val="accent3">
                        <a:lumMod val="40000"/>
                        <a:lumOff val="60000"/>
                      </a:schemeClr>
                    </a:solidFill>
                  </a:tcPr>
                </a:tc>
                <a:tc>
                  <a:txBody>
                    <a:bodyPr/>
                    <a:lstStyle/>
                    <a:p>
                      <a:r>
                        <a:rPr lang="en-US" sz="1200" dirty="0"/>
                        <a:t>Z</a:t>
                      </a:r>
                    </a:p>
                  </a:txBody>
                  <a:tcPr>
                    <a:solidFill>
                      <a:schemeClr val="accent3">
                        <a:lumMod val="40000"/>
                        <a:lumOff val="60000"/>
                      </a:schemeClr>
                    </a:solidFill>
                  </a:tcPr>
                </a:tc>
                <a:tc>
                  <a:txBody>
                    <a:bodyPr/>
                    <a:lstStyle/>
                    <a:p>
                      <a:r>
                        <a:rPr lang="en-US" sz="1200" dirty="0"/>
                        <a:t>Z</a:t>
                      </a:r>
                    </a:p>
                  </a:txBody>
                  <a:tcPr>
                    <a:solidFill>
                      <a:schemeClr val="accent3">
                        <a:lumMod val="40000"/>
                        <a:lumOff val="60000"/>
                      </a:schemeClr>
                    </a:solidFill>
                  </a:tcPr>
                </a:tc>
                <a:tc>
                  <a:txBody>
                    <a:bodyPr/>
                    <a:lstStyle/>
                    <a:p>
                      <a:r>
                        <a:rPr lang="en-US" sz="1200" dirty="0"/>
                        <a:t>B</a:t>
                      </a:r>
                    </a:p>
                  </a:txBody>
                  <a:tcPr>
                    <a:solidFill>
                      <a:schemeClr val="accent3">
                        <a:lumMod val="40000"/>
                        <a:lumOff val="60000"/>
                      </a:schemeClr>
                    </a:solidFill>
                  </a:tcPr>
                </a:tc>
                <a:extLst>
                  <a:ext uri="{0D108BD9-81ED-4DB2-BD59-A6C34878D82A}">
                    <a16:rowId xmlns:a16="http://schemas.microsoft.com/office/drawing/2014/main" val="2610291826"/>
                  </a:ext>
                </a:extLst>
              </a:tr>
              <a:tr h="225709">
                <a:tc>
                  <a:txBody>
                    <a:bodyPr/>
                    <a:lstStyle/>
                    <a:p>
                      <a:r>
                        <a:rPr lang="en-US" sz="1200" dirty="0"/>
                        <a:t>3</a:t>
                      </a:r>
                    </a:p>
                  </a:txBody>
                  <a:tcPr>
                    <a:solidFill>
                      <a:srgbClr val="F68576"/>
                    </a:solidFill>
                  </a:tcPr>
                </a:tc>
                <a:tc>
                  <a:txBody>
                    <a:bodyPr/>
                    <a:lstStyle/>
                    <a:p>
                      <a:r>
                        <a:rPr lang="en-US" sz="1200" dirty="0"/>
                        <a:t>Z</a:t>
                      </a:r>
                    </a:p>
                  </a:txBody>
                  <a:tcPr>
                    <a:solidFill>
                      <a:srgbClr val="F68576"/>
                    </a:solidFill>
                  </a:tcPr>
                </a:tc>
                <a:tc>
                  <a:txBody>
                    <a:bodyPr/>
                    <a:lstStyle/>
                    <a:p>
                      <a:r>
                        <a:rPr lang="en-US" sz="1200" dirty="0"/>
                        <a:t>A</a:t>
                      </a:r>
                    </a:p>
                  </a:txBody>
                  <a:tcPr>
                    <a:solidFill>
                      <a:srgbClr val="F68576"/>
                    </a:solidFill>
                  </a:tcPr>
                </a:tc>
                <a:tc>
                  <a:txBody>
                    <a:bodyPr/>
                    <a:lstStyle/>
                    <a:p>
                      <a:r>
                        <a:rPr lang="en-US" sz="1200" dirty="0"/>
                        <a:t>C</a:t>
                      </a:r>
                    </a:p>
                  </a:txBody>
                  <a:tcPr>
                    <a:solidFill>
                      <a:srgbClr val="F68576"/>
                    </a:solidFill>
                  </a:tcPr>
                </a:tc>
                <a:extLst>
                  <a:ext uri="{0D108BD9-81ED-4DB2-BD59-A6C34878D82A}">
                    <a16:rowId xmlns:a16="http://schemas.microsoft.com/office/drawing/2014/main" val="1700093289"/>
                  </a:ext>
                </a:extLst>
              </a:tr>
            </a:tbl>
          </a:graphicData>
        </a:graphic>
      </p:graphicFrame>
      <p:graphicFrame>
        <p:nvGraphicFramePr>
          <p:cNvPr id="93" name="Table 92">
            <a:extLst>
              <a:ext uri="{FF2B5EF4-FFF2-40B4-BE49-F238E27FC236}">
                <a16:creationId xmlns:a16="http://schemas.microsoft.com/office/drawing/2014/main" id="{EC3A1920-B94F-EBAC-1A96-FF6A2FDEAA54}"/>
              </a:ext>
            </a:extLst>
          </p:cNvPr>
          <p:cNvGraphicFramePr>
            <a:graphicFrameLocks noGrp="1"/>
          </p:cNvGraphicFramePr>
          <p:nvPr>
            <p:extLst>
              <p:ext uri="{D42A27DB-BD31-4B8C-83A1-F6EECF244321}">
                <p14:modId xmlns:p14="http://schemas.microsoft.com/office/powerpoint/2010/main" val="1156665911"/>
              </p:ext>
            </p:extLst>
          </p:nvPr>
        </p:nvGraphicFramePr>
        <p:xfrm>
          <a:off x="5287536" y="5270483"/>
          <a:ext cx="3644860" cy="1188720"/>
        </p:xfrm>
        <a:graphic>
          <a:graphicData uri="http://schemas.openxmlformats.org/drawingml/2006/table">
            <a:tbl>
              <a:tblPr firstRow="1" bandRow="1">
                <a:tableStyleId>{93296810-A885-4BE3-A3E7-6D5BEEA58F35}</a:tableStyleId>
              </a:tblPr>
              <a:tblGrid>
                <a:gridCol w="911215">
                  <a:extLst>
                    <a:ext uri="{9D8B030D-6E8A-4147-A177-3AD203B41FA5}">
                      <a16:colId xmlns:a16="http://schemas.microsoft.com/office/drawing/2014/main" val="2621625675"/>
                    </a:ext>
                  </a:extLst>
                </a:gridCol>
                <a:gridCol w="911215">
                  <a:extLst>
                    <a:ext uri="{9D8B030D-6E8A-4147-A177-3AD203B41FA5}">
                      <a16:colId xmlns:a16="http://schemas.microsoft.com/office/drawing/2014/main" val="766569860"/>
                    </a:ext>
                  </a:extLst>
                </a:gridCol>
                <a:gridCol w="911215">
                  <a:extLst>
                    <a:ext uri="{9D8B030D-6E8A-4147-A177-3AD203B41FA5}">
                      <a16:colId xmlns:a16="http://schemas.microsoft.com/office/drawing/2014/main" val="3080546060"/>
                    </a:ext>
                  </a:extLst>
                </a:gridCol>
                <a:gridCol w="911215">
                  <a:extLst>
                    <a:ext uri="{9D8B030D-6E8A-4147-A177-3AD203B41FA5}">
                      <a16:colId xmlns:a16="http://schemas.microsoft.com/office/drawing/2014/main" val="1689091162"/>
                    </a:ext>
                  </a:extLst>
                </a:gridCol>
              </a:tblGrid>
              <a:tr h="225709">
                <a:tc gridSpan="4">
                  <a:txBody>
                    <a:bodyPr/>
                    <a:lstStyle/>
                    <a:p>
                      <a:pPr algn="ctr"/>
                      <a:r>
                        <a:rPr lang="en-US" sz="1800" dirty="0"/>
                        <a:t>Result Set</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2017159884"/>
                  </a:ext>
                </a:extLst>
              </a:tr>
              <a:tr h="225709">
                <a:tc>
                  <a:txBody>
                    <a:bodyPr/>
                    <a:lstStyle/>
                    <a:p>
                      <a:r>
                        <a:rPr lang="en-US" sz="1200" b="1" dirty="0"/>
                        <a:t>R1.Value1</a:t>
                      </a:r>
                    </a:p>
                  </a:txBody>
                  <a:tcPr/>
                </a:tc>
                <a:tc>
                  <a:txBody>
                    <a:bodyPr/>
                    <a:lstStyle/>
                    <a:p>
                      <a:r>
                        <a:rPr lang="en-US" sz="1200" b="1" dirty="0"/>
                        <a:t>R1.Value2</a:t>
                      </a:r>
                    </a:p>
                  </a:txBody>
                  <a:tcPr/>
                </a:tc>
                <a:tc>
                  <a:txBody>
                    <a:bodyPr/>
                    <a:lstStyle/>
                    <a:p>
                      <a:r>
                        <a:rPr lang="en-US" sz="1200" b="1" dirty="0"/>
                        <a:t>R2.Value2</a:t>
                      </a:r>
                    </a:p>
                  </a:txBody>
                  <a:tcPr/>
                </a:tc>
                <a:tc>
                  <a:txBody>
                    <a:bodyPr/>
                    <a:lstStyle/>
                    <a:p>
                      <a:r>
                        <a:rPr lang="en-US" sz="1200" b="1" dirty="0"/>
                        <a:t>R2.Value3</a:t>
                      </a:r>
                    </a:p>
                  </a:txBody>
                  <a:tcPr/>
                </a:tc>
                <a:extLst>
                  <a:ext uri="{0D108BD9-81ED-4DB2-BD59-A6C34878D82A}">
                    <a16:rowId xmlns:a16="http://schemas.microsoft.com/office/drawing/2014/main" val="2683939915"/>
                  </a:ext>
                </a:extLst>
              </a:tr>
              <a:tr h="225709">
                <a:tc>
                  <a:txBody>
                    <a:bodyPr/>
                    <a:lstStyle/>
                    <a:p>
                      <a:r>
                        <a:rPr lang="en-US" sz="1200" dirty="0"/>
                        <a:t>1</a:t>
                      </a:r>
                    </a:p>
                  </a:txBody>
                  <a:tcPr/>
                </a:tc>
                <a:tc>
                  <a:txBody>
                    <a:bodyPr/>
                    <a:lstStyle/>
                    <a:p>
                      <a:r>
                        <a:rPr lang="en-US" sz="1200" dirty="0"/>
                        <a:t>X</a:t>
                      </a:r>
                    </a:p>
                  </a:txBody>
                  <a:tcPr/>
                </a:tc>
                <a:tc>
                  <a:txBody>
                    <a:bodyPr/>
                    <a:lstStyle/>
                    <a:p>
                      <a:r>
                        <a:rPr lang="en-US" sz="1200" dirty="0"/>
                        <a:t>X</a:t>
                      </a:r>
                    </a:p>
                  </a:txBody>
                  <a:tcPr/>
                </a:tc>
                <a:tc>
                  <a:txBody>
                    <a:bodyPr/>
                    <a:lstStyle/>
                    <a:p>
                      <a:r>
                        <a:rPr lang="en-US" sz="1200" dirty="0"/>
                        <a:t>A</a:t>
                      </a:r>
                    </a:p>
                  </a:txBody>
                  <a:tcPr/>
                </a:tc>
                <a:extLst>
                  <a:ext uri="{0D108BD9-81ED-4DB2-BD59-A6C34878D82A}">
                    <a16:rowId xmlns:a16="http://schemas.microsoft.com/office/drawing/2014/main" val="720360015"/>
                  </a:ext>
                </a:extLst>
              </a:tr>
              <a:tr h="225709">
                <a:tc>
                  <a:txBody>
                    <a:bodyPr/>
                    <a:lstStyle/>
                    <a:p>
                      <a:r>
                        <a:rPr lang="en-US" sz="1200" dirty="0"/>
                        <a:t>3</a:t>
                      </a:r>
                    </a:p>
                  </a:txBody>
                  <a:tcPr/>
                </a:tc>
                <a:tc>
                  <a:txBody>
                    <a:bodyPr/>
                    <a:lstStyle/>
                    <a:p>
                      <a:r>
                        <a:rPr lang="en-US" sz="1200" dirty="0"/>
                        <a:t>Z</a:t>
                      </a:r>
                    </a:p>
                  </a:txBody>
                  <a:tcPr/>
                </a:tc>
                <a:tc>
                  <a:txBody>
                    <a:bodyPr/>
                    <a:lstStyle/>
                    <a:p>
                      <a:r>
                        <a:rPr lang="en-US" sz="1200" dirty="0"/>
                        <a:t>Z</a:t>
                      </a:r>
                    </a:p>
                  </a:txBody>
                  <a:tcPr/>
                </a:tc>
                <a:tc>
                  <a:txBody>
                    <a:bodyPr/>
                    <a:lstStyle/>
                    <a:p>
                      <a:r>
                        <a:rPr lang="en-US" sz="1200" dirty="0"/>
                        <a:t>B</a:t>
                      </a:r>
                    </a:p>
                  </a:txBody>
                  <a:tcPr/>
                </a:tc>
                <a:extLst>
                  <a:ext uri="{0D108BD9-81ED-4DB2-BD59-A6C34878D82A}">
                    <a16:rowId xmlns:a16="http://schemas.microsoft.com/office/drawing/2014/main" val="2610291826"/>
                  </a:ext>
                </a:extLst>
              </a:tr>
            </a:tbl>
          </a:graphicData>
        </a:graphic>
      </p:graphicFrame>
      <p:sp>
        <p:nvSpPr>
          <p:cNvPr id="94" name="Arrow: Down 93">
            <a:extLst>
              <a:ext uri="{FF2B5EF4-FFF2-40B4-BE49-F238E27FC236}">
                <a16:creationId xmlns:a16="http://schemas.microsoft.com/office/drawing/2014/main" id="{514B0347-4A67-CD49-0810-A852335E0DB3}"/>
              </a:ext>
            </a:extLst>
          </p:cNvPr>
          <p:cNvSpPr/>
          <p:nvPr/>
        </p:nvSpPr>
        <p:spPr>
          <a:xfrm>
            <a:off x="6677856" y="4317987"/>
            <a:ext cx="864220" cy="730405"/>
          </a:xfrm>
          <a:prstGeom prst="down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2838216"/>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500"/>
                                        <p:tgtEl>
                                          <p:spTgt spid="94"/>
                                        </p:tgtEl>
                                      </p:cBhvr>
                                    </p:animEffect>
                                  </p:childTnLst>
                                </p:cTn>
                              </p:par>
                              <p:par>
                                <p:cTn id="8" presetID="10" presetClass="entr" presetSubtype="0" fill="hold" nodeType="withEffect">
                                  <p:stCondLst>
                                    <p:cond delay="0"/>
                                  </p:stCondLst>
                                  <p:childTnLst>
                                    <p:set>
                                      <p:cBhvr>
                                        <p:cTn id="9" dur="1" fill="hold">
                                          <p:stCondLst>
                                            <p:cond delay="0"/>
                                          </p:stCondLst>
                                        </p:cTn>
                                        <p:tgtEl>
                                          <p:spTgt spid="93"/>
                                        </p:tgtEl>
                                        <p:attrNameLst>
                                          <p:attrName>style.visibility</p:attrName>
                                        </p:attrNameLst>
                                      </p:cBhvr>
                                      <p:to>
                                        <p:strVal val="visible"/>
                                      </p:to>
                                    </p:set>
                                    <p:animEffect transition="in" filter="fade">
                                      <p:cBhvr>
                                        <p:cTn id="10"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The Natural Join Operation</a:t>
            </a:r>
          </a:p>
        </p:txBody>
      </p:sp>
      <p:sp>
        <p:nvSpPr>
          <p:cNvPr id="6" name="Text Box 2">
            <a:extLst>
              <a:ext uri="{FF2B5EF4-FFF2-40B4-BE49-F238E27FC236}">
                <a16:creationId xmlns:a16="http://schemas.microsoft.com/office/drawing/2014/main" id="{3E31EF61-9795-B2A9-6487-2F9AED9D44DA}"/>
              </a:ext>
            </a:extLst>
          </p:cNvPr>
          <p:cNvSpPr txBox="1">
            <a:spLocks noChangeArrowheads="1"/>
          </p:cNvSpPr>
          <p:nvPr/>
        </p:nvSpPr>
        <p:spPr bwMode="auto">
          <a:xfrm>
            <a:off x="0" y="685800"/>
            <a:ext cx="12185648" cy="5280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r>
              <a:rPr lang="en-US" altLang="en-US" dirty="0">
                <a:solidFill>
                  <a:srgbClr val="EAEAEA"/>
                </a:solidFill>
                <a:latin typeface="+mn-lt"/>
              </a:rPr>
              <a:t>Example:</a:t>
            </a:r>
          </a:p>
          <a:p>
            <a:pPr eaLnBrk="1" hangingPunct="1"/>
            <a:endParaRPr lang="en-US" altLang="en-US" dirty="0">
              <a:solidFill>
                <a:srgbClr val="EAEAEA"/>
              </a:solidFill>
              <a:latin typeface="+mn-lt"/>
            </a:endParaRPr>
          </a:p>
          <a:p>
            <a:pPr eaLnBrk="1" hangingPunct="1"/>
            <a:r>
              <a:rPr lang="en-US" altLang="en-US" dirty="0">
                <a:solidFill>
                  <a:srgbClr val="EAEAEA"/>
                </a:solidFill>
                <a:latin typeface="+mn-lt"/>
              </a:rPr>
              <a:t>Find the names of all customers who have made a purchase from a health or travel website. Return the name of the customer, the website, and the category of the website.</a:t>
            </a:r>
          </a:p>
          <a:p>
            <a:pPr eaLnBrk="1" hangingPunct="1"/>
            <a:endParaRPr lang="en-US" altLang="en-US" dirty="0">
              <a:solidFill>
                <a:srgbClr val="EAEAEA"/>
              </a:solidFill>
              <a:latin typeface="+mn-lt"/>
            </a:endParaRPr>
          </a:p>
          <a:p>
            <a:pPr eaLnBrk="1" hangingPunct="1"/>
            <a:r>
              <a:rPr lang="en-US" altLang="en-US" dirty="0">
                <a:solidFill>
                  <a:srgbClr val="EAEAEA"/>
                </a:solidFill>
                <a:latin typeface="+mn-lt"/>
              </a:rPr>
              <a:t>The old way:</a:t>
            </a:r>
          </a:p>
          <a:p>
            <a:pPr eaLnBrk="1" hangingPunct="1"/>
            <a:endParaRPr lang="en-US" altLang="en-US" dirty="0">
              <a:solidFill>
                <a:srgbClr val="EAEAEA"/>
              </a:solidFill>
              <a:latin typeface="+mn-lt"/>
            </a:endParaRPr>
          </a:p>
          <a:p>
            <a:pPr eaLnBrk="1" hangingPunct="1"/>
            <a:r>
              <a:rPr lang="en-US" altLang="en-US" dirty="0">
                <a:solidFill>
                  <a:srgbClr val="EAEAEA"/>
                </a:solidFill>
                <a:latin typeface="+mn-lt"/>
              </a:rPr>
              <a:t>Form a Cartesian product of the websites and customers relations.</a:t>
            </a:r>
          </a:p>
          <a:p>
            <a:pPr eaLnBrk="1" hangingPunct="1"/>
            <a:endParaRPr lang="en-US" altLang="en-US" dirty="0">
              <a:solidFill>
                <a:srgbClr val="EAEAEA"/>
              </a:solidFill>
              <a:latin typeface="+mn-lt"/>
            </a:endParaRPr>
          </a:p>
          <a:p>
            <a:pPr eaLnBrk="1" hangingPunct="1"/>
            <a:r>
              <a:rPr lang="en-US" altLang="en-US" dirty="0">
                <a:solidFill>
                  <a:srgbClr val="EAEAEA"/>
                </a:solidFill>
                <a:latin typeface="+mn-lt"/>
              </a:rPr>
              <a:t>Select the tuples of the same website as well as a category equal to "health" or "travel." </a:t>
            </a:r>
          </a:p>
          <a:p>
            <a:pPr eaLnBrk="1" hangingPunct="1"/>
            <a:endParaRPr lang="en-US" altLang="en-US" dirty="0">
              <a:solidFill>
                <a:srgbClr val="EAEAEA"/>
              </a:solidFill>
              <a:latin typeface="+mn-lt"/>
            </a:endParaRPr>
          </a:p>
          <a:p>
            <a:pPr eaLnBrk="1" hangingPunct="1"/>
            <a:r>
              <a:rPr lang="en-US" altLang="en-US" dirty="0">
                <a:solidFill>
                  <a:srgbClr val="EAEAEA"/>
                </a:solidFill>
                <a:latin typeface="+mn-lt"/>
              </a:rPr>
              <a:t>Project the first-name, last-name, website, and category</a:t>
            </a:r>
          </a:p>
          <a:p>
            <a:pPr eaLnBrk="1" hangingPunct="1"/>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baseline="-50000" dirty="0">
                <a:solidFill>
                  <a:srgbClr val="EAEAEA"/>
                </a:solidFill>
                <a:latin typeface="Courier New" panose="02070309020205020404" pitchFamily="49" charset="0"/>
                <a:cs typeface="Courier New" panose="02070309020205020404" pitchFamily="49" charset="0"/>
              </a:rPr>
              <a:t>first-name, last-name, website, category </a:t>
            </a:r>
            <a:r>
              <a:rPr lang="en-US" altLang="en-US" sz="1200" dirty="0">
                <a:solidFill>
                  <a:srgbClr val="EAEAEA"/>
                </a:solidFill>
                <a:latin typeface="Courier New" panose="02070309020205020404" pitchFamily="49" charset="0"/>
                <a:cs typeface="Courier New" panose="02070309020205020404" pitchFamily="49" charset="0"/>
              </a:rPr>
              <a:t>(</a:t>
            </a: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baseline="-50000" dirty="0" err="1">
                <a:solidFill>
                  <a:srgbClr val="EAEAEA"/>
                </a:solidFill>
                <a:latin typeface="Courier New" panose="02070309020205020404" pitchFamily="49" charset="0"/>
                <a:cs typeface="Courier New" panose="02070309020205020404" pitchFamily="49" charset="0"/>
              </a:rPr>
              <a:t>websites.website</a:t>
            </a:r>
            <a:r>
              <a:rPr lang="en-US" altLang="en-US" sz="1200" baseline="-50000" dirty="0">
                <a:solidFill>
                  <a:srgbClr val="EAEAEA"/>
                </a:solidFill>
                <a:latin typeface="Courier New" panose="02070309020205020404" pitchFamily="49" charset="0"/>
                <a:cs typeface="Courier New" panose="02070309020205020404" pitchFamily="49" charset="0"/>
              </a:rPr>
              <a:t> = </a:t>
            </a:r>
            <a:r>
              <a:rPr lang="en-US" altLang="en-US" sz="1200" baseline="-50000" dirty="0" err="1">
                <a:solidFill>
                  <a:srgbClr val="EAEAEA"/>
                </a:solidFill>
                <a:latin typeface="Courier New" panose="02070309020205020404" pitchFamily="49" charset="0"/>
                <a:cs typeface="Courier New" panose="02070309020205020404" pitchFamily="49" charset="0"/>
              </a:rPr>
              <a:t>customers.website</a:t>
            </a:r>
            <a:r>
              <a:rPr lang="en-US" altLang="en-US" sz="1200" baseline="-50000" dirty="0">
                <a:solidFill>
                  <a:srgbClr val="EAEAEA"/>
                </a:solidFill>
                <a:latin typeface="Courier New" panose="02070309020205020404" pitchFamily="49" charset="0"/>
                <a:cs typeface="Courier New" panose="02070309020205020404" pitchFamily="49" charset="0"/>
              </a:rPr>
              <a:t> and category = "Health" or category = "Travel"</a:t>
            </a:r>
            <a:r>
              <a:rPr lang="en-US" altLang="en-US" sz="1200" dirty="0">
                <a:solidFill>
                  <a:srgbClr val="EAEAEA"/>
                </a:solidFill>
                <a:latin typeface="Courier New" panose="02070309020205020404" pitchFamily="49" charset="0"/>
                <a:cs typeface="Courier New" panose="02070309020205020404" pitchFamily="49" charset="0"/>
              </a:rPr>
              <a:t>(websites x customers))</a:t>
            </a:r>
            <a:r>
              <a:rPr lang="ar-SA" altLang="en-US" sz="1200" dirty="0">
                <a:solidFill>
                  <a:srgbClr val="EAEAEA"/>
                </a:solidFill>
                <a:latin typeface="Courier New" panose="02070309020205020404" pitchFamily="49" charset="0"/>
                <a:cs typeface="Courier New" panose="02070309020205020404" pitchFamily="49" charset="0"/>
              </a:rPr>
              <a:t>‏</a:t>
            </a:r>
            <a:endParaRPr lang="en-US" altLang="en-US" sz="1200" dirty="0">
              <a:solidFill>
                <a:srgbClr val="EAEAEA"/>
              </a:solidFill>
              <a:latin typeface="Courier New" panose="02070309020205020404" pitchFamily="49" charset="0"/>
              <a:cs typeface="Courier New" panose="02070309020205020404" pitchFamily="49" charset="0"/>
            </a:endParaRPr>
          </a:p>
          <a:p>
            <a:pPr eaLnBrk="1" hangingPunct="1"/>
            <a:endParaRPr lang="en-US" altLang="en-US" sz="1400" dirty="0">
              <a:solidFill>
                <a:srgbClr val="EAEAEA"/>
              </a:solidFill>
              <a:latin typeface="+mn-lt"/>
            </a:endParaRPr>
          </a:p>
          <a:p>
            <a:pPr eaLnBrk="1" hangingPunct="1"/>
            <a:endParaRPr lang="en-US" altLang="en-US" sz="1400" dirty="0">
              <a:solidFill>
                <a:srgbClr val="EAEAEA"/>
              </a:solidFill>
              <a:latin typeface="+mn-lt"/>
            </a:endParaRPr>
          </a:p>
          <a:p>
            <a:pPr eaLnBrk="1" hangingPunct="1"/>
            <a:r>
              <a:rPr lang="en-US" altLang="en-US" dirty="0">
                <a:solidFill>
                  <a:srgbClr val="EAEAEA"/>
                </a:solidFill>
                <a:latin typeface="+mn-lt"/>
              </a:rPr>
              <a:t>New way:</a:t>
            </a:r>
          </a:p>
          <a:p>
            <a:pPr eaLnBrk="1" hangingPunct="1"/>
            <a:endParaRPr lang="en-US" altLang="en-US" sz="1400" dirty="0">
              <a:solidFill>
                <a:srgbClr val="EAEAEA"/>
              </a:solidFill>
              <a:latin typeface="+mn-lt"/>
            </a:endParaRPr>
          </a:p>
          <a:p>
            <a:pPr eaLnBrk="1" hangingPunct="1"/>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baseline="-50000" dirty="0">
                <a:solidFill>
                  <a:srgbClr val="EAEAEA"/>
                </a:solidFill>
                <a:latin typeface="Courier New" panose="02070309020205020404" pitchFamily="49" charset="0"/>
                <a:cs typeface="Courier New" panose="02070309020205020404" pitchFamily="49" charset="0"/>
              </a:rPr>
              <a:t>first-name, last-name, website, category </a:t>
            </a:r>
            <a:r>
              <a:rPr lang="en-US" altLang="en-US" sz="1200" dirty="0">
                <a:solidFill>
                  <a:srgbClr val="EAEAEA"/>
                </a:solidFill>
                <a:latin typeface="Courier New" panose="02070309020205020404" pitchFamily="49" charset="0"/>
                <a:cs typeface="Courier New" panose="02070309020205020404" pitchFamily="49" charset="0"/>
              </a:rPr>
              <a:t>(</a:t>
            </a: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baseline="-50000" dirty="0">
                <a:solidFill>
                  <a:srgbClr val="EAEAEA"/>
                </a:solidFill>
                <a:latin typeface="Courier New" panose="02070309020205020404" pitchFamily="49" charset="0"/>
                <a:cs typeface="Courier New" panose="02070309020205020404" pitchFamily="49" charset="0"/>
              </a:rPr>
              <a:t>category = "Health" or category = "Travel"</a:t>
            </a:r>
            <a:r>
              <a:rPr lang="en-US" altLang="en-US" sz="1200" dirty="0">
                <a:solidFill>
                  <a:srgbClr val="EAEAEA"/>
                </a:solidFill>
                <a:latin typeface="Courier New" panose="02070309020205020404" pitchFamily="49" charset="0"/>
                <a:cs typeface="Courier New" panose="02070309020205020404" pitchFamily="49" charset="0"/>
              </a:rPr>
              <a:t>(websites |x| customers))</a:t>
            </a:r>
            <a:r>
              <a:rPr lang="ar-SA" altLang="en-US" sz="1200" dirty="0">
                <a:solidFill>
                  <a:srgbClr val="EAEAEA"/>
                </a:solidFill>
                <a:latin typeface="Courier New" panose="02070309020205020404" pitchFamily="49" charset="0"/>
                <a:cs typeface="Courier New" panose="02070309020205020404" pitchFamily="49" charset="0"/>
              </a:rPr>
              <a:t>‏</a:t>
            </a:r>
            <a:endParaRPr lang="en-US" altLang="en-US" sz="1200" dirty="0">
              <a:solidFill>
                <a:srgbClr val="EAEAEA"/>
              </a:solidFill>
              <a:latin typeface="Courier New" panose="02070309020205020404" pitchFamily="49" charset="0"/>
              <a:cs typeface="Courier New" panose="02070309020205020404" pitchFamily="49" charset="0"/>
            </a:endParaRPr>
          </a:p>
          <a:p>
            <a:pPr eaLnBrk="1" hangingPunct="1"/>
            <a:endParaRPr lang="en-US" altLang="en-US" sz="1400" dirty="0">
              <a:solidFill>
                <a:srgbClr val="EAEAEA"/>
              </a:solidFill>
              <a:latin typeface="+mn-lt"/>
            </a:endParaRPr>
          </a:p>
        </p:txBody>
      </p:sp>
    </p:spTree>
    <p:extLst>
      <p:ext uri="{BB962C8B-B14F-4D97-AF65-F5344CB8AC3E}">
        <p14:creationId xmlns:p14="http://schemas.microsoft.com/office/powerpoint/2010/main" val="4082705409"/>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500"/>
                                        <p:tgtEl>
                                          <p:spTgt spid="6">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6" end="6"/>
                                            </p:txEl>
                                          </p:spTgt>
                                        </p:tgtEl>
                                        <p:attrNameLst>
                                          <p:attrName>style.visibility</p:attrName>
                                        </p:attrNameLst>
                                      </p:cBhvr>
                                      <p:to>
                                        <p:strVal val="visible"/>
                                      </p:to>
                                    </p:set>
                                    <p:animEffect transition="in" filter="fade">
                                      <p:cBhvr>
                                        <p:cTn id="10" dur="500"/>
                                        <p:tgtEl>
                                          <p:spTgt spid="6">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animEffect transition="in" filter="fade">
                                      <p:cBhvr>
                                        <p:cTn id="13" dur="500"/>
                                        <p:tgtEl>
                                          <p:spTgt spid="6">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10" end="10"/>
                                            </p:txEl>
                                          </p:spTgt>
                                        </p:tgtEl>
                                        <p:attrNameLst>
                                          <p:attrName>style.visibility</p:attrName>
                                        </p:attrNameLst>
                                      </p:cBhvr>
                                      <p:to>
                                        <p:strVal val="visible"/>
                                      </p:to>
                                    </p:set>
                                    <p:animEffect transition="in" filter="fade">
                                      <p:cBhvr>
                                        <p:cTn id="16" dur="500"/>
                                        <p:tgtEl>
                                          <p:spTgt spid="6">
                                            <p:txEl>
                                              <p:pRg st="10" end="1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11" end="11"/>
                                            </p:txEl>
                                          </p:spTgt>
                                        </p:tgtEl>
                                        <p:attrNameLst>
                                          <p:attrName>style.visibility</p:attrName>
                                        </p:attrNameLst>
                                      </p:cBhvr>
                                      <p:to>
                                        <p:strVal val="visible"/>
                                      </p:to>
                                    </p:set>
                                    <p:animEffect transition="in" filter="fade">
                                      <p:cBhvr>
                                        <p:cTn id="19" dur="500"/>
                                        <p:tgtEl>
                                          <p:spTgt spid="6">
                                            <p:txEl>
                                              <p:pRg st="11" end="1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xEl>
                                              <p:pRg st="14" end="14"/>
                                            </p:txEl>
                                          </p:spTgt>
                                        </p:tgtEl>
                                        <p:attrNameLst>
                                          <p:attrName>style.visibility</p:attrName>
                                        </p:attrNameLst>
                                      </p:cBhvr>
                                      <p:to>
                                        <p:strVal val="visible"/>
                                      </p:to>
                                    </p:set>
                                    <p:animEffect transition="in" filter="fade">
                                      <p:cBhvr>
                                        <p:cTn id="24" dur="500"/>
                                        <p:tgtEl>
                                          <p:spTgt spid="6">
                                            <p:txEl>
                                              <p:pRg st="14" end="1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16" end="16"/>
                                            </p:txEl>
                                          </p:spTgt>
                                        </p:tgtEl>
                                        <p:attrNameLst>
                                          <p:attrName>style.visibility</p:attrName>
                                        </p:attrNameLst>
                                      </p:cBhvr>
                                      <p:to>
                                        <p:strVal val="visible"/>
                                      </p:to>
                                    </p:set>
                                    <p:animEffect transition="in" filter="fade">
                                      <p:cBhvr>
                                        <p:cTn id="27" dur="500"/>
                                        <p:tgtEl>
                                          <p:spTgt spid="6">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The Natural Join Operation</a:t>
            </a:r>
          </a:p>
        </p:txBody>
      </p:sp>
      <p:sp>
        <p:nvSpPr>
          <p:cNvPr id="6" name="Text Box 2">
            <a:extLst>
              <a:ext uri="{FF2B5EF4-FFF2-40B4-BE49-F238E27FC236}">
                <a16:creationId xmlns:a16="http://schemas.microsoft.com/office/drawing/2014/main" id="{3E31EF61-9795-B2A9-6487-2F9AED9D44DA}"/>
              </a:ext>
            </a:extLst>
          </p:cNvPr>
          <p:cNvSpPr txBox="1">
            <a:spLocks noChangeArrowheads="1"/>
          </p:cNvSpPr>
          <p:nvPr/>
        </p:nvSpPr>
        <p:spPr bwMode="auto">
          <a:xfrm>
            <a:off x="0" y="685800"/>
            <a:ext cx="12185648" cy="814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r>
              <a:rPr lang="en-US" altLang="en-US" dirty="0">
                <a:solidFill>
                  <a:srgbClr val="EAEAEA"/>
                </a:solidFill>
                <a:latin typeface="+mn-lt"/>
              </a:rPr>
              <a:t>Another example: </a:t>
            </a:r>
          </a:p>
          <a:p>
            <a:pPr eaLnBrk="1" hangingPunct="1"/>
            <a:endParaRPr lang="en-US" altLang="en-US" dirty="0">
              <a:solidFill>
                <a:srgbClr val="EAEAEA"/>
              </a:solidFill>
              <a:latin typeface="+mn-lt"/>
            </a:endParaRPr>
          </a:p>
          <a:p>
            <a:pPr eaLnBrk="1" hangingPunct="1"/>
            <a:r>
              <a:rPr lang="en-US" altLang="en-US" dirty="0">
                <a:solidFill>
                  <a:srgbClr val="EAEAEA"/>
                </a:solidFill>
                <a:latin typeface="+mn-lt"/>
              </a:rPr>
              <a:t>Find all the names of websites and the dates they have a hit count for web sites that are in the health category.</a:t>
            </a:r>
          </a:p>
          <a:p>
            <a:pPr eaLnBrk="1" hangingPunct="1"/>
            <a:endParaRPr lang="en-US" altLang="en-US" sz="1400" dirty="0">
              <a:solidFill>
                <a:srgbClr val="EAEAEA"/>
              </a:solidFill>
              <a:latin typeface="+mn-lt"/>
            </a:endParaRPr>
          </a:p>
          <a:p>
            <a:pPr eaLnBrk="1" hangingPunct="1"/>
            <a:endParaRPr lang="en-US" altLang="en-US" sz="1400" dirty="0">
              <a:solidFill>
                <a:srgbClr val="EAEAEA"/>
              </a:solidFill>
              <a:latin typeface="+mn-lt"/>
            </a:endParaRPr>
          </a:p>
        </p:txBody>
      </p:sp>
      <p:graphicFrame>
        <p:nvGraphicFramePr>
          <p:cNvPr id="4" name="Table 3">
            <a:extLst>
              <a:ext uri="{FF2B5EF4-FFF2-40B4-BE49-F238E27FC236}">
                <a16:creationId xmlns:a16="http://schemas.microsoft.com/office/drawing/2014/main" id="{44358860-CDFF-857C-0296-AD494D016A1E}"/>
              </a:ext>
            </a:extLst>
          </p:cNvPr>
          <p:cNvGraphicFramePr>
            <a:graphicFrameLocks noGrp="1"/>
          </p:cNvGraphicFramePr>
          <p:nvPr>
            <p:extLst>
              <p:ext uri="{D42A27DB-BD31-4B8C-83A1-F6EECF244321}">
                <p14:modId xmlns:p14="http://schemas.microsoft.com/office/powerpoint/2010/main" val="825143871"/>
              </p:ext>
            </p:extLst>
          </p:nvPr>
        </p:nvGraphicFramePr>
        <p:xfrm>
          <a:off x="0" y="1857324"/>
          <a:ext cx="5450801" cy="2286000"/>
        </p:xfrm>
        <a:graphic>
          <a:graphicData uri="http://schemas.openxmlformats.org/drawingml/2006/table">
            <a:tbl>
              <a:tblPr firstRow="1" bandRow="1">
                <a:tableStyleId>{93296810-A885-4BE3-A3E7-6D5BEEA58F35}</a:tableStyleId>
              </a:tblPr>
              <a:tblGrid>
                <a:gridCol w="2034223">
                  <a:extLst>
                    <a:ext uri="{9D8B030D-6E8A-4147-A177-3AD203B41FA5}">
                      <a16:colId xmlns:a16="http://schemas.microsoft.com/office/drawing/2014/main" val="3686988871"/>
                    </a:ext>
                  </a:extLst>
                </a:gridCol>
                <a:gridCol w="1497330">
                  <a:extLst>
                    <a:ext uri="{9D8B030D-6E8A-4147-A177-3AD203B41FA5}">
                      <a16:colId xmlns:a16="http://schemas.microsoft.com/office/drawing/2014/main" val="3174458492"/>
                    </a:ext>
                  </a:extLst>
                </a:gridCol>
                <a:gridCol w="817880">
                  <a:extLst>
                    <a:ext uri="{9D8B030D-6E8A-4147-A177-3AD203B41FA5}">
                      <a16:colId xmlns:a16="http://schemas.microsoft.com/office/drawing/2014/main" val="3711171146"/>
                    </a:ext>
                  </a:extLst>
                </a:gridCol>
                <a:gridCol w="1101368">
                  <a:extLst>
                    <a:ext uri="{9D8B030D-6E8A-4147-A177-3AD203B41FA5}">
                      <a16:colId xmlns:a16="http://schemas.microsoft.com/office/drawing/2014/main" val="2691830459"/>
                    </a:ext>
                  </a:extLst>
                </a:gridCol>
              </a:tblGrid>
              <a:tr h="227952">
                <a:tc gridSpan="4">
                  <a:txBody>
                    <a:bodyPr/>
                    <a:lstStyle/>
                    <a:p>
                      <a:pPr algn="ctr"/>
                      <a:r>
                        <a:rPr lang="en-US" sz="1800" dirty="0"/>
                        <a:t>Websites</a:t>
                      </a:r>
                      <a:endParaRPr lang="en-US" sz="16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1261420462"/>
                  </a:ext>
                </a:extLst>
              </a:tr>
              <a:tr h="227952">
                <a:tc>
                  <a:txBody>
                    <a:bodyPr/>
                    <a:lstStyle/>
                    <a:p>
                      <a:r>
                        <a:rPr lang="en-US" sz="1200" b="1" dirty="0"/>
                        <a:t>website</a:t>
                      </a:r>
                    </a:p>
                  </a:txBody>
                  <a:tcPr/>
                </a:tc>
                <a:tc>
                  <a:txBody>
                    <a:bodyPr/>
                    <a:lstStyle/>
                    <a:p>
                      <a:r>
                        <a:rPr lang="en-US" sz="1200" b="1" dirty="0"/>
                        <a:t>organization</a:t>
                      </a:r>
                    </a:p>
                  </a:txBody>
                  <a:tcPr/>
                </a:tc>
                <a:tc>
                  <a:txBody>
                    <a:bodyPr/>
                    <a:lstStyle/>
                    <a:p>
                      <a:r>
                        <a:rPr lang="en-US" sz="1200" b="1" dirty="0"/>
                        <a:t>first-year</a:t>
                      </a:r>
                    </a:p>
                  </a:txBody>
                  <a:tcPr/>
                </a:tc>
                <a:tc>
                  <a:txBody>
                    <a:bodyPr/>
                    <a:lstStyle/>
                    <a:p>
                      <a:r>
                        <a:rPr lang="en-US" sz="1200" b="1" dirty="0"/>
                        <a:t>category</a:t>
                      </a:r>
                    </a:p>
                  </a:txBody>
                  <a:tcPr/>
                </a:tc>
                <a:extLst>
                  <a:ext uri="{0D108BD9-81ED-4DB2-BD59-A6C34878D82A}">
                    <a16:rowId xmlns:a16="http://schemas.microsoft.com/office/drawing/2014/main" val="1423851555"/>
                  </a:ext>
                </a:extLst>
              </a:tr>
              <a:tr h="227952">
                <a:tc>
                  <a:txBody>
                    <a:bodyPr/>
                    <a:lstStyle/>
                    <a:p>
                      <a:r>
                        <a:rPr lang="en-US" sz="1200" dirty="0"/>
                        <a:t>www.zojjed.com</a:t>
                      </a:r>
                    </a:p>
                  </a:txBody>
                  <a:tcPr/>
                </a:tc>
                <a:tc>
                  <a:txBody>
                    <a:bodyPr/>
                    <a:lstStyle/>
                    <a:p>
                      <a:r>
                        <a:rPr lang="en-US" sz="1200" dirty="0"/>
                        <a:t>Walking Promotions</a:t>
                      </a:r>
                    </a:p>
                  </a:txBody>
                  <a:tcPr/>
                </a:tc>
                <a:tc>
                  <a:txBody>
                    <a:bodyPr/>
                    <a:lstStyle/>
                    <a:p>
                      <a:r>
                        <a:rPr lang="en-US" sz="1200" dirty="0"/>
                        <a:t>2006</a:t>
                      </a:r>
                    </a:p>
                  </a:txBody>
                  <a:tcPr/>
                </a:tc>
                <a:tc>
                  <a:txBody>
                    <a:bodyPr/>
                    <a:lstStyle/>
                    <a:p>
                      <a:r>
                        <a:rPr lang="en-US" sz="1200" dirty="0"/>
                        <a:t>Fiction</a:t>
                      </a:r>
                    </a:p>
                  </a:txBody>
                  <a:tcPr/>
                </a:tc>
                <a:extLst>
                  <a:ext uri="{0D108BD9-81ED-4DB2-BD59-A6C34878D82A}">
                    <a16:rowId xmlns:a16="http://schemas.microsoft.com/office/drawing/2014/main" val="3713922756"/>
                  </a:ext>
                </a:extLst>
              </a:tr>
              <a:tr h="227952">
                <a:tc>
                  <a:txBody>
                    <a:bodyPr/>
                    <a:lstStyle/>
                    <a:p>
                      <a:r>
                        <a:rPr lang="en-US" sz="1200" dirty="0"/>
                        <a:t>www.racewalk.com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Walking Promotions</a:t>
                      </a:r>
                    </a:p>
                  </a:txBody>
                  <a:tcPr/>
                </a:tc>
                <a:tc>
                  <a:txBody>
                    <a:bodyPr/>
                    <a:lstStyle/>
                    <a:p>
                      <a:r>
                        <a:rPr lang="en-US" sz="1200" dirty="0"/>
                        <a:t>1995</a:t>
                      </a:r>
                    </a:p>
                  </a:txBody>
                  <a:tcPr/>
                </a:tc>
                <a:tc>
                  <a:txBody>
                    <a:bodyPr/>
                    <a:lstStyle/>
                    <a:p>
                      <a:r>
                        <a:rPr lang="en-US" sz="1200" dirty="0"/>
                        <a:t>Health</a:t>
                      </a:r>
                    </a:p>
                  </a:txBody>
                  <a:tcPr/>
                </a:tc>
                <a:extLst>
                  <a:ext uri="{0D108BD9-81ED-4DB2-BD59-A6C34878D82A}">
                    <a16:rowId xmlns:a16="http://schemas.microsoft.com/office/drawing/2014/main" val="594578732"/>
                  </a:ext>
                </a:extLst>
              </a:tr>
              <a:tr h="227952">
                <a:tc>
                  <a:txBody>
                    <a:bodyPr/>
                    <a:lstStyle/>
                    <a:p>
                      <a:r>
                        <a:rPr lang="en-US" sz="1200" dirty="0"/>
                        <a:t>www.greattreks.com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Walking Promotions</a:t>
                      </a:r>
                    </a:p>
                  </a:txBody>
                  <a:tcPr/>
                </a:tc>
                <a:tc>
                  <a:txBody>
                    <a:bodyPr/>
                    <a:lstStyle/>
                    <a:p>
                      <a:r>
                        <a:rPr lang="en-US" sz="1200" dirty="0"/>
                        <a:t>2006</a:t>
                      </a:r>
                    </a:p>
                  </a:txBody>
                  <a:tcPr/>
                </a:tc>
                <a:tc>
                  <a:txBody>
                    <a:bodyPr/>
                    <a:lstStyle/>
                    <a:p>
                      <a:r>
                        <a:rPr lang="en-US" sz="1200" dirty="0"/>
                        <a:t>Travel</a:t>
                      </a:r>
                    </a:p>
                  </a:txBody>
                  <a:tcPr/>
                </a:tc>
                <a:extLst>
                  <a:ext uri="{0D108BD9-81ED-4DB2-BD59-A6C34878D82A}">
                    <a16:rowId xmlns:a16="http://schemas.microsoft.com/office/drawing/2014/main" val="3336783192"/>
                  </a:ext>
                </a:extLst>
              </a:tr>
              <a:tr h="227952">
                <a:tc>
                  <a:txBody>
                    <a:bodyPr/>
                    <a:lstStyle/>
                    <a:p>
                      <a:r>
                        <a:rPr lang="en-US" sz="1200" dirty="0"/>
                        <a:t>www.twofeetgallery.com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Walking Promotions</a:t>
                      </a:r>
                    </a:p>
                  </a:txBody>
                  <a:tcPr/>
                </a:tc>
                <a:tc>
                  <a:txBody>
                    <a:bodyPr/>
                    <a:lstStyle/>
                    <a:p>
                      <a:r>
                        <a:rPr lang="en-US" sz="1200" dirty="0"/>
                        <a:t>2004</a:t>
                      </a:r>
                    </a:p>
                  </a:txBody>
                  <a:tcPr/>
                </a:tc>
                <a:tc>
                  <a:txBody>
                    <a:bodyPr/>
                    <a:lstStyle/>
                    <a:p>
                      <a:r>
                        <a:rPr lang="en-US" sz="1200" dirty="0"/>
                        <a:t>Photographs</a:t>
                      </a:r>
                    </a:p>
                  </a:txBody>
                  <a:tcPr/>
                </a:tc>
                <a:extLst>
                  <a:ext uri="{0D108BD9-81ED-4DB2-BD59-A6C34878D82A}">
                    <a16:rowId xmlns:a16="http://schemas.microsoft.com/office/drawing/2014/main" val="1760932954"/>
                  </a:ext>
                </a:extLst>
              </a:tr>
              <a:tr h="227952">
                <a:tc>
                  <a:txBody>
                    <a:bodyPr/>
                    <a:lstStyle/>
                    <a:p>
                      <a:r>
                        <a:rPr lang="en-US" sz="1200" dirty="0"/>
                        <a:t>www.walkinghealthy.com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Walking Promotions</a:t>
                      </a:r>
                    </a:p>
                  </a:txBody>
                  <a:tcPr/>
                </a:tc>
                <a:tc>
                  <a:txBody>
                    <a:bodyPr/>
                    <a:lstStyle/>
                    <a:p>
                      <a:r>
                        <a:rPr lang="en-US" sz="1200" dirty="0"/>
                        <a:t>2002</a:t>
                      </a:r>
                    </a:p>
                  </a:txBody>
                  <a:tcPr/>
                </a:tc>
                <a:tc>
                  <a:txBody>
                    <a:bodyPr/>
                    <a:lstStyle/>
                    <a:p>
                      <a:r>
                        <a:rPr lang="en-US" sz="1200" dirty="0"/>
                        <a:t>Health</a:t>
                      </a:r>
                    </a:p>
                  </a:txBody>
                  <a:tcPr/>
                </a:tc>
                <a:extLst>
                  <a:ext uri="{0D108BD9-81ED-4DB2-BD59-A6C34878D82A}">
                    <a16:rowId xmlns:a16="http://schemas.microsoft.com/office/drawing/2014/main" val="4188679213"/>
                  </a:ext>
                </a:extLst>
              </a:tr>
              <a:tr h="227952">
                <a:tc>
                  <a:txBody>
                    <a:bodyPr/>
                    <a:lstStyle/>
                    <a:p>
                      <a:r>
                        <a:rPr lang="en-US" sz="1200" dirty="0"/>
                        <a:t>www.cs.drexel.edu/~jsalvage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Walking Promotions</a:t>
                      </a:r>
                    </a:p>
                  </a:txBody>
                  <a:tcPr/>
                </a:tc>
                <a:tc>
                  <a:txBody>
                    <a:bodyPr/>
                    <a:lstStyle/>
                    <a:p>
                      <a:r>
                        <a:rPr lang="en-US" sz="1200" dirty="0"/>
                        <a:t>2005</a:t>
                      </a:r>
                    </a:p>
                  </a:txBody>
                  <a:tcPr/>
                </a:tc>
                <a:tc>
                  <a:txBody>
                    <a:bodyPr/>
                    <a:lstStyle/>
                    <a:p>
                      <a:r>
                        <a:rPr lang="en-US" sz="1200" dirty="0"/>
                        <a:t>Education</a:t>
                      </a:r>
                    </a:p>
                  </a:txBody>
                  <a:tcPr/>
                </a:tc>
                <a:extLst>
                  <a:ext uri="{0D108BD9-81ED-4DB2-BD59-A6C34878D82A}">
                    <a16:rowId xmlns:a16="http://schemas.microsoft.com/office/drawing/2014/main" val="687329657"/>
                  </a:ext>
                </a:extLst>
              </a:tr>
            </a:tbl>
          </a:graphicData>
        </a:graphic>
      </p:graphicFrame>
      <p:graphicFrame>
        <p:nvGraphicFramePr>
          <p:cNvPr id="8" name="Table 7">
            <a:extLst>
              <a:ext uri="{FF2B5EF4-FFF2-40B4-BE49-F238E27FC236}">
                <a16:creationId xmlns:a16="http://schemas.microsoft.com/office/drawing/2014/main" id="{C64738AA-7CD6-B07D-374D-380DE1BF0430}"/>
              </a:ext>
            </a:extLst>
          </p:cNvPr>
          <p:cNvGraphicFramePr>
            <a:graphicFrameLocks noGrp="1"/>
          </p:cNvGraphicFramePr>
          <p:nvPr>
            <p:extLst>
              <p:ext uri="{D42A27DB-BD31-4B8C-83A1-F6EECF244321}">
                <p14:modId xmlns:p14="http://schemas.microsoft.com/office/powerpoint/2010/main" val="1486086206"/>
              </p:ext>
            </p:extLst>
          </p:nvPr>
        </p:nvGraphicFramePr>
        <p:xfrm>
          <a:off x="5763531" y="1857324"/>
          <a:ext cx="5455286" cy="3130390"/>
        </p:xfrm>
        <a:graphic>
          <a:graphicData uri="http://schemas.openxmlformats.org/drawingml/2006/table">
            <a:tbl>
              <a:tblPr firstRow="1" bandRow="1">
                <a:tableStyleId>{93296810-A885-4BE3-A3E7-6D5BEEA58F35}</a:tableStyleId>
              </a:tblPr>
              <a:tblGrid>
                <a:gridCol w="2973388">
                  <a:extLst>
                    <a:ext uri="{9D8B030D-6E8A-4147-A177-3AD203B41FA5}">
                      <a16:colId xmlns:a16="http://schemas.microsoft.com/office/drawing/2014/main" val="3686988871"/>
                    </a:ext>
                  </a:extLst>
                </a:gridCol>
                <a:gridCol w="1259205">
                  <a:extLst>
                    <a:ext uri="{9D8B030D-6E8A-4147-A177-3AD203B41FA5}">
                      <a16:colId xmlns:a16="http://schemas.microsoft.com/office/drawing/2014/main" val="3174458492"/>
                    </a:ext>
                  </a:extLst>
                </a:gridCol>
                <a:gridCol w="1222693">
                  <a:extLst>
                    <a:ext uri="{9D8B030D-6E8A-4147-A177-3AD203B41FA5}">
                      <a16:colId xmlns:a16="http://schemas.microsoft.com/office/drawing/2014/main" val="3711171146"/>
                    </a:ext>
                  </a:extLst>
                </a:gridCol>
              </a:tblGrid>
              <a:tr h="355840">
                <a:tc gridSpan="3">
                  <a:txBody>
                    <a:bodyPr/>
                    <a:lstStyle/>
                    <a:p>
                      <a:pPr algn="ctr"/>
                      <a:r>
                        <a:rPr lang="en-US" b="1" dirty="0"/>
                        <a:t>Hit-counts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238967932"/>
                  </a:ext>
                </a:extLst>
              </a:tr>
              <a:tr h="276463">
                <a:tc>
                  <a:txBody>
                    <a:bodyPr/>
                    <a:lstStyle/>
                    <a:p>
                      <a:r>
                        <a:rPr lang="en-US" sz="1200" b="1" dirty="0"/>
                        <a:t>website</a:t>
                      </a:r>
                    </a:p>
                  </a:txBody>
                  <a:tcPr/>
                </a:tc>
                <a:tc>
                  <a:txBody>
                    <a:bodyPr/>
                    <a:lstStyle/>
                    <a:p>
                      <a:r>
                        <a:rPr lang="en-US" sz="1200" b="1" dirty="0"/>
                        <a:t>date</a:t>
                      </a:r>
                    </a:p>
                  </a:txBody>
                  <a:tcPr/>
                </a:tc>
                <a:tc>
                  <a:txBody>
                    <a:bodyPr/>
                    <a:lstStyle/>
                    <a:p>
                      <a:r>
                        <a:rPr lang="en-US" sz="1200" b="1" dirty="0"/>
                        <a:t>hit-count</a:t>
                      </a:r>
                    </a:p>
                  </a:txBody>
                  <a:tcPr/>
                </a:tc>
                <a:extLst>
                  <a:ext uri="{0D108BD9-81ED-4DB2-BD59-A6C34878D82A}">
                    <a16:rowId xmlns:a16="http://schemas.microsoft.com/office/drawing/2014/main" val="1423851555"/>
                  </a:ext>
                </a:extLst>
              </a:tr>
              <a:tr h="276463">
                <a:tc>
                  <a:txBody>
                    <a:bodyPr/>
                    <a:lstStyle/>
                    <a:p>
                      <a:r>
                        <a:rPr lang="en-US" sz="1200" dirty="0"/>
                        <a:t>www.zojjed.com</a:t>
                      </a:r>
                    </a:p>
                  </a:txBody>
                  <a:tcPr/>
                </a:tc>
                <a:tc>
                  <a:txBody>
                    <a:bodyPr/>
                    <a:lstStyle/>
                    <a:p>
                      <a:r>
                        <a:rPr lang="en-US" sz="1200" dirty="0"/>
                        <a:t>5/20/2023</a:t>
                      </a:r>
                    </a:p>
                  </a:txBody>
                  <a:tcPr/>
                </a:tc>
                <a:tc>
                  <a:txBody>
                    <a:bodyPr/>
                    <a:lstStyle/>
                    <a:p>
                      <a:r>
                        <a:rPr lang="en-US" sz="1200" dirty="0"/>
                        <a:t>5</a:t>
                      </a:r>
                    </a:p>
                  </a:txBody>
                  <a:tcPr/>
                </a:tc>
                <a:extLst>
                  <a:ext uri="{0D108BD9-81ED-4DB2-BD59-A6C34878D82A}">
                    <a16:rowId xmlns:a16="http://schemas.microsoft.com/office/drawing/2014/main" val="3713922756"/>
                  </a:ext>
                </a:extLst>
              </a:tr>
              <a:tr h="276463">
                <a:tc>
                  <a:txBody>
                    <a:bodyPr/>
                    <a:lstStyle/>
                    <a:p>
                      <a:r>
                        <a:rPr lang="en-US" sz="1200" dirty="0"/>
                        <a:t>www.racewalk.com</a:t>
                      </a:r>
                    </a:p>
                  </a:txBody>
                  <a:tcPr/>
                </a:tc>
                <a:tc>
                  <a:txBody>
                    <a:bodyPr/>
                    <a:lstStyle/>
                    <a:p>
                      <a:r>
                        <a:rPr lang="en-US" sz="1200" dirty="0"/>
                        <a:t>5/20/2023</a:t>
                      </a:r>
                    </a:p>
                  </a:txBody>
                  <a:tcPr/>
                </a:tc>
                <a:tc>
                  <a:txBody>
                    <a:bodyPr/>
                    <a:lstStyle/>
                    <a:p>
                      <a:r>
                        <a:rPr lang="en-US" sz="1200" dirty="0"/>
                        <a:t>2019</a:t>
                      </a:r>
                    </a:p>
                  </a:txBody>
                  <a:tcPr/>
                </a:tc>
                <a:extLst>
                  <a:ext uri="{0D108BD9-81ED-4DB2-BD59-A6C34878D82A}">
                    <a16:rowId xmlns:a16="http://schemas.microsoft.com/office/drawing/2014/main" val="594578732"/>
                  </a:ext>
                </a:extLst>
              </a:tr>
              <a:tr h="276463">
                <a:tc>
                  <a:txBody>
                    <a:bodyPr/>
                    <a:lstStyle/>
                    <a:p>
                      <a:r>
                        <a:rPr lang="en-US" sz="1200" dirty="0"/>
                        <a:t>www.greattreks.com</a:t>
                      </a:r>
                    </a:p>
                  </a:txBody>
                  <a:tcPr/>
                </a:tc>
                <a:tc>
                  <a:txBody>
                    <a:bodyPr/>
                    <a:lstStyle/>
                    <a:p>
                      <a:r>
                        <a:rPr lang="en-US" sz="1200" dirty="0"/>
                        <a:t>5/20/2023</a:t>
                      </a:r>
                    </a:p>
                  </a:txBody>
                  <a:tcPr/>
                </a:tc>
                <a:tc>
                  <a:txBody>
                    <a:bodyPr/>
                    <a:lstStyle/>
                    <a:p>
                      <a:r>
                        <a:rPr lang="en-US" sz="1200" dirty="0"/>
                        <a:t>1050</a:t>
                      </a:r>
                    </a:p>
                  </a:txBody>
                  <a:tcPr/>
                </a:tc>
                <a:extLst>
                  <a:ext uri="{0D108BD9-81ED-4DB2-BD59-A6C34878D82A}">
                    <a16:rowId xmlns:a16="http://schemas.microsoft.com/office/drawing/2014/main" val="3336783192"/>
                  </a:ext>
                </a:extLst>
              </a:tr>
              <a:tr h="276463">
                <a:tc>
                  <a:txBody>
                    <a:bodyPr/>
                    <a:lstStyle/>
                    <a:p>
                      <a:r>
                        <a:rPr lang="en-US" sz="1200" dirty="0"/>
                        <a:t>www.twofeetgallery.com</a:t>
                      </a:r>
                    </a:p>
                  </a:txBody>
                  <a:tcPr/>
                </a:tc>
                <a:tc>
                  <a:txBody>
                    <a:bodyPr/>
                    <a:lstStyle/>
                    <a:p>
                      <a:r>
                        <a:rPr lang="en-US" sz="1200" dirty="0"/>
                        <a:t>5/20/2023</a:t>
                      </a:r>
                    </a:p>
                  </a:txBody>
                  <a:tcPr/>
                </a:tc>
                <a:tc>
                  <a:txBody>
                    <a:bodyPr/>
                    <a:lstStyle/>
                    <a:p>
                      <a:r>
                        <a:rPr lang="en-US" sz="1200" dirty="0"/>
                        <a:t>32</a:t>
                      </a:r>
                    </a:p>
                  </a:txBody>
                  <a:tcPr/>
                </a:tc>
                <a:extLst>
                  <a:ext uri="{0D108BD9-81ED-4DB2-BD59-A6C34878D82A}">
                    <a16:rowId xmlns:a16="http://schemas.microsoft.com/office/drawing/2014/main" val="1760932954"/>
                  </a:ext>
                </a:extLst>
              </a:tr>
              <a:tr h="276463">
                <a:tc>
                  <a:txBody>
                    <a:bodyPr/>
                    <a:lstStyle/>
                    <a:p>
                      <a:r>
                        <a:rPr lang="en-US" sz="1200" dirty="0"/>
                        <a:t>www.walkinghealthy.com</a:t>
                      </a:r>
                    </a:p>
                  </a:txBody>
                  <a:tcPr/>
                </a:tc>
                <a:tc>
                  <a:txBody>
                    <a:bodyPr/>
                    <a:lstStyle/>
                    <a:p>
                      <a:r>
                        <a:rPr lang="en-US" sz="1200" dirty="0"/>
                        <a:t>5/20/2023</a:t>
                      </a:r>
                    </a:p>
                  </a:txBody>
                  <a:tcPr/>
                </a:tc>
                <a:tc>
                  <a:txBody>
                    <a:bodyPr/>
                    <a:lstStyle/>
                    <a:p>
                      <a:r>
                        <a:rPr lang="en-US" sz="1200" dirty="0"/>
                        <a:t>159</a:t>
                      </a:r>
                    </a:p>
                  </a:txBody>
                  <a:tcPr/>
                </a:tc>
                <a:extLst>
                  <a:ext uri="{0D108BD9-81ED-4DB2-BD59-A6C34878D82A}">
                    <a16:rowId xmlns:a16="http://schemas.microsoft.com/office/drawing/2014/main" val="4188679213"/>
                  </a:ext>
                </a:extLst>
              </a:tr>
              <a:tr h="2764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www.zojjed.com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5/21/2023</a:t>
                      </a:r>
                    </a:p>
                  </a:txBody>
                  <a:tcPr/>
                </a:tc>
                <a:tc>
                  <a:txBody>
                    <a:bodyPr/>
                    <a:lstStyle/>
                    <a:p>
                      <a:r>
                        <a:rPr lang="en-US" sz="1200" dirty="0"/>
                        <a:t>6</a:t>
                      </a:r>
                    </a:p>
                  </a:txBody>
                  <a:tcPr/>
                </a:tc>
                <a:extLst>
                  <a:ext uri="{0D108BD9-81ED-4DB2-BD59-A6C34878D82A}">
                    <a16:rowId xmlns:a16="http://schemas.microsoft.com/office/drawing/2014/main" val="996117536"/>
                  </a:ext>
                </a:extLst>
              </a:tr>
              <a:tr h="2764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www.zojjed.com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5/21/2023</a:t>
                      </a:r>
                    </a:p>
                  </a:txBody>
                  <a:tcPr/>
                </a:tc>
                <a:tc>
                  <a:txBody>
                    <a:bodyPr/>
                    <a:lstStyle/>
                    <a:p>
                      <a:r>
                        <a:rPr lang="en-US" sz="1200" dirty="0"/>
                        <a:t>5</a:t>
                      </a:r>
                    </a:p>
                  </a:txBody>
                  <a:tcPr/>
                </a:tc>
                <a:extLst>
                  <a:ext uri="{0D108BD9-81ED-4DB2-BD59-A6C34878D82A}">
                    <a16:rowId xmlns:a16="http://schemas.microsoft.com/office/drawing/2014/main" val="1779927036"/>
                  </a:ext>
                </a:extLst>
              </a:tr>
              <a:tr h="2764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www.cs.drexel.edu/~jsalvage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5/21/2023</a:t>
                      </a:r>
                    </a:p>
                  </a:txBody>
                  <a:tcPr/>
                </a:tc>
                <a:tc>
                  <a:txBody>
                    <a:bodyPr/>
                    <a:lstStyle/>
                    <a:p>
                      <a:r>
                        <a:rPr lang="en-US" sz="1200" dirty="0"/>
                        <a:t>376</a:t>
                      </a:r>
                    </a:p>
                  </a:txBody>
                  <a:tcPr/>
                </a:tc>
                <a:extLst>
                  <a:ext uri="{0D108BD9-81ED-4DB2-BD59-A6C34878D82A}">
                    <a16:rowId xmlns:a16="http://schemas.microsoft.com/office/drawing/2014/main" val="209099393"/>
                  </a:ext>
                </a:extLst>
              </a:tr>
              <a:tr h="276463">
                <a:tc>
                  <a:txBody>
                    <a:bodyPr/>
                    <a:lstStyle/>
                    <a:p>
                      <a:r>
                        <a:rPr lang="en-US" sz="1200" dirty="0"/>
                        <a:t>www.racewalk.com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5/21/2023</a:t>
                      </a:r>
                    </a:p>
                  </a:txBody>
                  <a:tcPr/>
                </a:tc>
                <a:tc>
                  <a:txBody>
                    <a:bodyPr/>
                    <a:lstStyle/>
                    <a:p>
                      <a:r>
                        <a:rPr lang="en-US" sz="1200" dirty="0"/>
                        <a:t>2099</a:t>
                      </a:r>
                    </a:p>
                  </a:txBody>
                  <a:tcPr/>
                </a:tc>
                <a:extLst>
                  <a:ext uri="{0D108BD9-81ED-4DB2-BD59-A6C34878D82A}">
                    <a16:rowId xmlns:a16="http://schemas.microsoft.com/office/drawing/2014/main" val="295740250"/>
                  </a:ext>
                </a:extLst>
              </a:tr>
            </a:tbl>
          </a:graphicData>
        </a:graphic>
      </p:graphicFrame>
    </p:spTree>
    <p:extLst>
      <p:ext uri="{BB962C8B-B14F-4D97-AF65-F5344CB8AC3E}">
        <p14:creationId xmlns:p14="http://schemas.microsoft.com/office/powerpoint/2010/main" val="334616674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The Natural Join Operation</a:t>
            </a:r>
          </a:p>
        </p:txBody>
      </p:sp>
      <p:sp>
        <p:nvSpPr>
          <p:cNvPr id="6" name="Text Box 2">
            <a:extLst>
              <a:ext uri="{FF2B5EF4-FFF2-40B4-BE49-F238E27FC236}">
                <a16:creationId xmlns:a16="http://schemas.microsoft.com/office/drawing/2014/main" id="{3E31EF61-9795-B2A9-6487-2F9AED9D44DA}"/>
              </a:ext>
            </a:extLst>
          </p:cNvPr>
          <p:cNvSpPr txBox="1">
            <a:spLocks noChangeArrowheads="1"/>
          </p:cNvSpPr>
          <p:nvPr/>
        </p:nvSpPr>
        <p:spPr bwMode="auto">
          <a:xfrm>
            <a:off x="0" y="685800"/>
            <a:ext cx="12185648" cy="953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r>
              <a:rPr lang="en-US" altLang="en-US" dirty="0">
                <a:solidFill>
                  <a:srgbClr val="EAEAEA"/>
                </a:solidFill>
                <a:latin typeface="+mn-lt"/>
              </a:rPr>
              <a:t>Another example: </a:t>
            </a:r>
          </a:p>
          <a:p>
            <a:pPr eaLnBrk="1" hangingPunct="1"/>
            <a:endParaRPr lang="en-US" altLang="en-US" dirty="0">
              <a:solidFill>
                <a:srgbClr val="EAEAEA"/>
              </a:solidFill>
              <a:latin typeface="+mn-lt"/>
            </a:endParaRPr>
          </a:p>
          <a:p>
            <a:pPr eaLnBrk="1" hangingPunct="1"/>
            <a:r>
              <a:rPr lang="en-US" altLang="en-US" dirty="0">
                <a:solidFill>
                  <a:srgbClr val="EAEAEA"/>
                </a:solidFill>
                <a:latin typeface="+mn-lt"/>
              </a:rPr>
              <a:t>Find all the names of websites and the dates they have a hit count for web sites that are in the health category.</a:t>
            </a:r>
          </a:p>
          <a:p>
            <a:pPr eaLnBrk="1" hangingPunct="1"/>
            <a:endParaRPr lang="en-US" altLang="en-US" dirty="0">
              <a:solidFill>
                <a:srgbClr val="EAEAEA"/>
              </a:solidFill>
              <a:latin typeface="+mn-lt"/>
            </a:endParaRPr>
          </a:p>
          <a:p>
            <a:pPr eaLnBrk="1" hangingPunct="1"/>
            <a:endParaRPr lang="en-US" altLang="en-US" dirty="0">
              <a:solidFill>
                <a:srgbClr val="EAEAEA"/>
              </a:solidFill>
              <a:latin typeface="+mn-lt"/>
            </a:endParaRPr>
          </a:p>
        </p:txBody>
      </p:sp>
      <p:graphicFrame>
        <p:nvGraphicFramePr>
          <p:cNvPr id="10" name="Table 9">
            <a:extLst>
              <a:ext uri="{FF2B5EF4-FFF2-40B4-BE49-F238E27FC236}">
                <a16:creationId xmlns:a16="http://schemas.microsoft.com/office/drawing/2014/main" id="{1DC7D1E9-7483-177A-25F2-BA63EF026400}"/>
              </a:ext>
            </a:extLst>
          </p:cNvPr>
          <p:cNvGraphicFramePr>
            <a:graphicFrameLocks noGrp="1"/>
          </p:cNvGraphicFramePr>
          <p:nvPr>
            <p:extLst>
              <p:ext uri="{D42A27DB-BD31-4B8C-83A1-F6EECF244321}">
                <p14:modId xmlns:p14="http://schemas.microsoft.com/office/powerpoint/2010/main" val="396159143"/>
              </p:ext>
            </p:extLst>
          </p:nvPr>
        </p:nvGraphicFramePr>
        <p:xfrm>
          <a:off x="-1" y="1857324"/>
          <a:ext cx="5450801" cy="2286000"/>
        </p:xfrm>
        <a:graphic>
          <a:graphicData uri="http://schemas.openxmlformats.org/drawingml/2006/table">
            <a:tbl>
              <a:tblPr firstRow="1" bandRow="1">
                <a:tableStyleId>{93296810-A885-4BE3-A3E7-6D5BEEA58F35}</a:tableStyleId>
              </a:tblPr>
              <a:tblGrid>
                <a:gridCol w="2034223">
                  <a:extLst>
                    <a:ext uri="{9D8B030D-6E8A-4147-A177-3AD203B41FA5}">
                      <a16:colId xmlns:a16="http://schemas.microsoft.com/office/drawing/2014/main" val="3686988871"/>
                    </a:ext>
                  </a:extLst>
                </a:gridCol>
                <a:gridCol w="1497330">
                  <a:extLst>
                    <a:ext uri="{9D8B030D-6E8A-4147-A177-3AD203B41FA5}">
                      <a16:colId xmlns:a16="http://schemas.microsoft.com/office/drawing/2014/main" val="3174458492"/>
                    </a:ext>
                  </a:extLst>
                </a:gridCol>
                <a:gridCol w="817880">
                  <a:extLst>
                    <a:ext uri="{9D8B030D-6E8A-4147-A177-3AD203B41FA5}">
                      <a16:colId xmlns:a16="http://schemas.microsoft.com/office/drawing/2014/main" val="3711171146"/>
                    </a:ext>
                  </a:extLst>
                </a:gridCol>
                <a:gridCol w="1101368">
                  <a:extLst>
                    <a:ext uri="{9D8B030D-6E8A-4147-A177-3AD203B41FA5}">
                      <a16:colId xmlns:a16="http://schemas.microsoft.com/office/drawing/2014/main" val="2691830459"/>
                    </a:ext>
                  </a:extLst>
                </a:gridCol>
              </a:tblGrid>
              <a:tr h="227952">
                <a:tc gridSpan="4">
                  <a:txBody>
                    <a:bodyPr/>
                    <a:lstStyle/>
                    <a:p>
                      <a:pPr algn="ctr"/>
                      <a:r>
                        <a:rPr lang="en-US" sz="1800" dirty="0"/>
                        <a:t>websites</a:t>
                      </a:r>
                      <a:endParaRPr lang="en-US" sz="16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1261420462"/>
                  </a:ext>
                </a:extLst>
              </a:tr>
              <a:tr h="227952">
                <a:tc>
                  <a:txBody>
                    <a:bodyPr/>
                    <a:lstStyle/>
                    <a:p>
                      <a:r>
                        <a:rPr lang="en-US" sz="1200" b="1" dirty="0"/>
                        <a:t>website</a:t>
                      </a:r>
                    </a:p>
                  </a:txBody>
                  <a:tcPr/>
                </a:tc>
                <a:tc>
                  <a:txBody>
                    <a:bodyPr/>
                    <a:lstStyle/>
                    <a:p>
                      <a:r>
                        <a:rPr lang="en-US" sz="1200" b="1" dirty="0"/>
                        <a:t>organization</a:t>
                      </a:r>
                    </a:p>
                  </a:txBody>
                  <a:tcPr/>
                </a:tc>
                <a:tc>
                  <a:txBody>
                    <a:bodyPr/>
                    <a:lstStyle/>
                    <a:p>
                      <a:r>
                        <a:rPr lang="en-US" sz="1200" b="1" dirty="0"/>
                        <a:t>first-year</a:t>
                      </a:r>
                    </a:p>
                  </a:txBody>
                  <a:tcPr/>
                </a:tc>
                <a:tc>
                  <a:txBody>
                    <a:bodyPr/>
                    <a:lstStyle/>
                    <a:p>
                      <a:r>
                        <a:rPr lang="en-US" sz="1200" b="1" dirty="0"/>
                        <a:t>category</a:t>
                      </a:r>
                    </a:p>
                  </a:txBody>
                  <a:tcPr/>
                </a:tc>
                <a:extLst>
                  <a:ext uri="{0D108BD9-81ED-4DB2-BD59-A6C34878D82A}">
                    <a16:rowId xmlns:a16="http://schemas.microsoft.com/office/drawing/2014/main" val="1423851555"/>
                  </a:ext>
                </a:extLst>
              </a:tr>
              <a:tr h="227952">
                <a:tc>
                  <a:txBody>
                    <a:bodyPr/>
                    <a:lstStyle/>
                    <a:p>
                      <a:r>
                        <a:rPr lang="en-US" sz="1200" dirty="0"/>
                        <a:t>www.zojjed.com</a:t>
                      </a:r>
                    </a:p>
                  </a:txBody>
                  <a:tcPr/>
                </a:tc>
                <a:tc>
                  <a:txBody>
                    <a:bodyPr/>
                    <a:lstStyle/>
                    <a:p>
                      <a:r>
                        <a:rPr lang="en-US" sz="1200" dirty="0"/>
                        <a:t>Walking Promotions</a:t>
                      </a:r>
                    </a:p>
                  </a:txBody>
                  <a:tcPr/>
                </a:tc>
                <a:tc>
                  <a:txBody>
                    <a:bodyPr/>
                    <a:lstStyle/>
                    <a:p>
                      <a:r>
                        <a:rPr lang="en-US" sz="1200" dirty="0"/>
                        <a:t>2006</a:t>
                      </a:r>
                    </a:p>
                  </a:txBody>
                  <a:tcPr/>
                </a:tc>
                <a:tc>
                  <a:txBody>
                    <a:bodyPr/>
                    <a:lstStyle/>
                    <a:p>
                      <a:r>
                        <a:rPr lang="en-US" sz="1200" dirty="0"/>
                        <a:t>Fiction</a:t>
                      </a:r>
                    </a:p>
                  </a:txBody>
                  <a:tcPr/>
                </a:tc>
                <a:extLst>
                  <a:ext uri="{0D108BD9-81ED-4DB2-BD59-A6C34878D82A}">
                    <a16:rowId xmlns:a16="http://schemas.microsoft.com/office/drawing/2014/main" val="3713922756"/>
                  </a:ext>
                </a:extLst>
              </a:tr>
              <a:tr h="227952">
                <a:tc>
                  <a:txBody>
                    <a:bodyPr/>
                    <a:lstStyle/>
                    <a:p>
                      <a:r>
                        <a:rPr lang="en-US" sz="1200" dirty="0"/>
                        <a:t>www.racewalk.com</a:t>
                      </a:r>
                    </a:p>
                  </a:txBody>
                  <a:tcPr>
                    <a:solidFill>
                      <a:schemeClr val="accent3">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Walking Promotions</a:t>
                      </a:r>
                    </a:p>
                  </a:txBody>
                  <a:tcPr>
                    <a:solidFill>
                      <a:schemeClr val="accent3">
                        <a:lumMod val="60000"/>
                        <a:lumOff val="40000"/>
                      </a:schemeClr>
                    </a:solidFill>
                  </a:tcPr>
                </a:tc>
                <a:tc>
                  <a:txBody>
                    <a:bodyPr/>
                    <a:lstStyle/>
                    <a:p>
                      <a:r>
                        <a:rPr lang="en-US" sz="1200" dirty="0"/>
                        <a:t>1995</a:t>
                      </a:r>
                    </a:p>
                  </a:txBody>
                  <a:tcPr>
                    <a:solidFill>
                      <a:schemeClr val="accent3">
                        <a:lumMod val="60000"/>
                        <a:lumOff val="40000"/>
                      </a:schemeClr>
                    </a:solidFill>
                  </a:tcPr>
                </a:tc>
                <a:tc>
                  <a:txBody>
                    <a:bodyPr/>
                    <a:lstStyle/>
                    <a:p>
                      <a:r>
                        <a:rPr lang="en-US" sz="1200" dirty="0"/>
                        <a:t>Health</a:t>
                      </a:r>
                    </a:p>
                  </a:txBody>
                  <a:tcPr>
                    <a:solidFill>
                      <a:schemeClr val="accent3">
                        <a:lumMod val="60000"/>
                        <a:lumOff val="40000"/>
                      </a:schemeClr>
                    </a:solidFill>
                  </a:tcPr>
                </a:tc>
                <a:extLst>
                  <a:ext uri="{0D108BD9-81ED-4DB2-BD59-A6C34878D82A}">
                    <a16:rowId xmlns:a16="http://schemas.microsoft.com/office/drawing/2014/main" val="594578732"/>
                  </a:ext>
                </a:extLst>
              </a:tr>
              <a:tr h="227952">
                <a:tc>
                  <a:txBody>
                    <a:bodyPr/>
                    <a:lstStyle/>
                    <a:p>
                      <a:r>
                        <a:rPr lang="en-US" sz="1200" dirty="0"/>
                        <a:t>www.greattreks.com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Walking Promotions</a:t>
                      </a:r>
                    </a:p>
                  </a:txBody>
                  <a:tcPr/>
                </a:tc>
                <a:tc>
                  <a:txBody>
                    <a:bodyPr/>
                    <a:lstStyle/>
                    <a:p>
                      <a:r>
                        <a:rPr lang="en-US" sz="1200" dirty="0"/>
                        <a:t>2006</a:t>
                      </a:r>
                    </a:p>
                  </a:txBody>
                  <a:tcPr/>
                </a:tc>
                <a:tc>
                  <a:txBody>
                    <a:bodyPr/>
                    <a:lstStyle/>
                    <a:p>
                      <a:r>
                        <a:rPr lang="en-US" sz="1200" dirty="0"/>
                        <a:t>Travel</a:t>
                      </a:r>
                    </a:p>
                  </a:txBody>
                  <a:tcPr/>
                </a:tc>
                <a:extLst>
                  <a:ext uri="{0D108BD9-81ED-4DB2-BD59-A6C34878D82A}">
                    <a16:rowId xmlns:a16="http://schemas.microsoft.com/office/drawing/2014/main" val="3336783192"/>
                  </a:ext>
                </a:extLst>
              </a:tr>
              <a:tr h="227952">
                <a:tc>
                  <a:txBody>
                    <a:bodyPr/>
                    <a:lstStyle/>
                    <a:p>
                      <a:r>
                        <a:rPr lang="en-US" sz="1200" dirty="0"/>
                        <a:t>www.twofeetgallery.com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Walking Promotions</a:t>
                      </a:r>
                    </a:p>
                  </a:txBody>
                  <a:tcPr/>
                </a:tc>
                <a:tc>
                  <a:txBody>
                    <a:bodyPr/>
                    <a:lstStyle/>
                    <a:p>
                      <a:r>
                        <a:rPr lang="en-US" sz="1200" dirty="0"/>
                        <a:t>2004</a:t>
                      </a:r>
                    </a:p>
                  </a:txBody>
                  <a:tcPr/>
                </a:tc>
                <a:tc>
                  <a:txBody>
                    <a:bodyPr/>
                    <a:lstStyle/>
                    <a:p>
                      <a:r>
                        <a:rPr lang="en-US" sz="1200" dirty="0"/>
                        <a:t>Photographs</a:t>
                      </a:r>
                    </a:p>
                  </a:txBody>
                  <a:tcPr/>
                </a:tc>
                <a:extLst>
                  <a:ext uri="{0D108BD9-81ED-4DB2-BD59-A6C34878D82A}">
                    <a16:rowId xmlns:a16="http://schemas.microsoft.com/office/drawing/2014/main" val="1760932954"/>
                  </a:ext>
                </a:extLst>
              </a:tr>
              <a:tr h="227952">
                <a:tc>
                  <a:txBody>
                    <a:bodyPr/>
                    <a:lstStyle/>
                    <a:p>
                      <a:r>
                        <a:rPr lang="en-US" sz="1200" dirty="0"/>
                        <a:t>www.walkinghealthy.com</a:t>
                      </a:r>
                    </a:p>
                  </a:txBody>
                  <a:tcPr>
                    <a:solidFill>
                      <a:schemeClr val="accent3">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Walking Promotions</a:t>
                      </a:r>
                    </a:p>
                  </a:txBody>
                  <a:tcPr>
                    <a:solidFill>
                      <a:schemeClr val="accent3">
                        <a:lumMod val="60000"/>
                        <a:lumOff val="40000"/>
                      </a:schemeClr>
                    </a:solidFill>
                  </a:tcPr>
                </a:tc>
                <a:tc>
                  <a:txBody>
                    <a:bodyPr/>
                    <a:lstStyle/>
                    <a:p>
                      <a:r>
                        <a:rPr lang="en-US" sz="1200" dirty="0"/>
                        <a:t>2002</a:t>
                      </a:r>
                    </a:p>
                  </a:txBody>
                  <a:tcPr>
                    <a:solidFill>
                      <a:schemeClr val="accent3">
                        <a:lumMod val="60000"/>
                        <a:lumOff val="40000"/>
                      </a:schemeClr>
                    </a:solidFill>
                  </a:tcPr>
                </a:tc>
                <a:tc>
                  <a:txBody>
                    <a:bodyPr/>
                    <a:lstStyle/>
                    <a:p>
                      <a:r>
                        <a:rPr lang="en-US" sz="1200" dirty="0"/>
                        <a:t>Health</a:t>
                      </a:r>
                    </a:p>
                  </a:txBody>
                  <a:tcPr>
                    <a:solidFill>
                      <a:schemeClr val="accent3">
                        <a:lumMod val="60000"/>
                        <a:lumOff val="40000"/>
                      </a:schemeClr>
                    </a:solidFill>
                  </a:tcPr>
                </a:tc>
                <a:extLst>
                  <a:ext uri="{0D108BD9-81ED-4DB2-BD59-A6C34878D82A}">
                    <a16:rowId xmlns:a16="http://schemas.microsoft.com/office/drawing/2014/main" val="4188679213"/>
                  </a:ext>
                </a:extLst>
              </a:tr>
              <a:tr h="227952">
                <a:tc>
                  <a:txBody>
                    <a:bodyPr/>
                    <a:lstStyle/>
                    <a:p>
                      <a:r>
                        <a:rPr lang="en-US" sz="1200" dirty="0"/>
                        <a:t>www.cs.drexel.edu/~jsalvage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Walking Promotions</a:t>
                      </a:r>
                    </a:p>
                  </a:txBody>
                  <a:tcPr/>
                </a:tc>
                <a:tc>
                  <a:txBody>
                    <a:bodyPr/>
                    <a:lstStyle/>
                    <a:p>
                      <a:r>
                        <a:rPr lang="en-US" sz="1200" dirty="0"/>
                        <a:t>2005</a:t>
                      </a:r>
                    </a:p>
                  </a:txBody>
                  <a:tcPr/>
                </a:tc>
                <a:tc>
                  <a:txBody>
                    <a:bodyPr/>
                    <a:lstStyle/>
                    <a:p>
                      <a:r>
                        <a:rPr lang="en-US" sz="1200" dirty="0"/>
                        <a:t>Education</a:t>
                      </a:r>
                    </a:p>
                  </a:txBody>
                  <a:tcPr/>
                </a:tc>
                <a:extLst>
                  <a:ext uri="{0D108BD9-81ED-4DB2-BD59-A6C34878D82A}">
                    <a16:rowId xmlns:a16="http://schemas.microsoft.com/office/drawing/2014/main" val="687329657"/>
                  </a:ext>
                </a:extLst>
              </a:tr>
            </a:tbl>
          </a:graphicData>
        </a:graphic>
      </p:graphicFrame>
      <p:graphicFrame>
        <p:nvGraphicFramePr>
          <p:cNvPr id="11" name="Table 10">
            <a:extLst>
              <a:ext uri="{FF2B5EF4-FFF2-40B4-BE49-F238E27FC236}">
                <a16:creationId xmlns:a16="http://schemas.microsoft.com/office/drawing/2014/main" id="{CE6334A9-2442-401E-544B-6746B75C5568}"/>
              </a:ext>
            </a:extLst>
          </p:cNvPr>
          <p:cNvGraphicFramePr>
            <a:graphicFrameLocks noGrp="1"/>
          </p:cNvGraphicFramePr>
          <p:nvPr>
            <p:extLst>
              <p:ext uri="{D42A27DB-BD31-4B8C-83A1-F6EECF244321}">
                <p14:modId xmlns:p14="http://schemas.microsoft.com/office/powerpoint/2010/main" val="2281193175"/>
              </p:ext>
            </p:extLst>
          </p:nvPr>
        </p:nvGraphicFramePr>
        <p:xfrm>
          <a:off x="5763531" y="1863805"/>
          <a:ext cx="5455286" cy="3130390"/>
        </p:xfrm>
        <a:graphic>
          <a:graphicData uri="http://schemas.openxmlformats.org/drawingml/2006/table">
            <a:tbl>
              <a:tblPr firstRow="1" bandRow="1">
                <a:tableStyleId>{93296810-A885-4BE3-A3E7-6D5BEEA58F35}</a:tableStyleId>
              </a:tblPr>
              <a:tblGrid>
                <a:gridCol w="2973388">
                  <a:extLst>
                    <a:ext uri="{9D8B030D-6E8A-4147-A177-3AD203B41FA5}">
                      <a16:colId xmlns:a16="http://schemas.microsoft.com/office/drawing/2014/main" val="3686988871"/>
                    </a:ext>
                  </a:extLst>
                </a:gridCol>
                <a:gridCol w="1259205">
                  <a:extLst>
                    <a:ext uri="{9D8B030D-6E8A-4147-A177-3AD203B41FA5}">
                      <a16:colId xmlns:a16="http://schemas.microsoft.com/office/drawing/2014/main" val="3174458492"/>
                    </a:ext>
                  </a:extLst>
                </a:gridCol>
                <a:gridCol w="1222693">
                  <a:extLst>
                    <a:ext uri="{9D8B030D-6E8A-4147-A177-3AD203B41FA5}">
                      <a16:colId xmlns:a16="http://schemas.microsoft.com/office/drawing/2014/main" val="3711171146"/>
                    </a:ext>
                  </a:extLst>
                </a:gridCol>
              </a:tblGrid>
              <a:tr h="355840">
                <a:tc gridSpan="3">
                  <a:txBody>
                    <a:bodyPr/>
                    <a:lstStyle/>
                    <a:p>
                      <a:pPr algn="ctr"/>
                      <a:r>
                        <a:rPr lang="en-US" b="1"/>
                        <a:t>hit-counts</a:t>
                      </a:r>
                      <a:endParaRPr lang="en-US" b="1"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238967932"/>
                  </a:ext>
                </a:extLst>
              </a:tr>
              <a:tr h="276463">
                <a:tc>
                  <a:txBody>
                    <a:bodyPr/>
                    <a:lstStyle/>
                    <a:p>
                      <a:r>
                        <a:rPr lang="en-US" sz="1200" b="1"/>
                        <a:t>website</a:t>
                      </a:r>
                      <a:endParaRPr lang="en-US" sz="1200" b="1" dirty="0"/>
                    </a:p>
                  </a:txBody>
                  <a:tcPr/>
                </a:tc>
                <a:tc>
                  <a:txBody>
                    <a:bodyPr/>
                    <a:lstStyle/>
                    <a:p>
                      <a:r>
                        <a:rPr lang="en-US" sz="1200" b="1" dirty="0"/>
                        <a:t>date</a:t>
                      </a:r>
                    </a:p>
                  </a:txBody>
                  <a:tcPr/>
                </a:tc>
                <a:tc>
                  <a:txBody>
                    <a:bodyPr/>
                    <a:lstStyle/>
                    <a:p>
                      <a:r>
                        <a:rPr lang="en-US" sz="1200" b="1" dirty="0"/>
                        <a:t>hit-count</a:t>
                      </a:r>
                    </a:p>
                  </a:txBody>
                  <a:tcPr/>
                </a:tc>
                <a:extLst>
                  <a:ext uri="{0D108BD9-81ED-4DB2-BD59-A6C34878D82A}">
                    <a16:rowId xmlns:a16="http://schemas.microsoft.com/office/drawing/2014/main" val="1423851555"/>
                  </a:ext>
                </a:extLst>
              </a:tr>
              <a:tr h="276463">
                <a:tc>
                  <a:txBody>
                    <a:bodyPr/>
                    <a:lstStyle/>
                    <a:p>
                      <a:r>
                        <a:rPr lang="en-US" sz="1200"/>
                        <a:t>www.zojjed.com</a:t>
                      </a:r>
                      <a:endParaRPr lang="en-US" sz="1200" dirty="0"/>
                    </a:p>
                  </a:txBody>
                  <a:tcPr/>
                </a:tc>
                <a:tc>
                  <a:txBody>
                    <a:bodyPr/>
                    <a:lstStyle/>
                    <a:p>
                      <a:r>
                        <a:rPr lang="en-US" sz="1200" dirty="0"/>
                        <a:t>5/20/2023</a:t>
                      </a:r>
                    </a:p>
                  </a:txBody>
                  <a:tcPr/>
                </a:tc>
                <a:tc>
                  <a:txBody>
                    <a:bodyPr/>
                    <a:lstStyle/>
                    <a:p>
                      <a:r>
                        <a:rPr lang="en-US" sz="1200" dirty="0"/>
                        <a:t>5</a:t>
                      </a:r>
                    </a:p>
                  </a:txBody>
                  <a:tcPr/>
                </a:tc>
                <a:extLst>
                  <a:ext uri="{0D108BD9-81ED-4DB2-BD59-A6C34878D82A}">
                    <a16:rowId xmlns:a16="http://schemas.microsoft.com/office/drawing/2014/main" val="3713922756"/>
                  </a:ext>
                </a:extLst>
              </a:tr>
              <a:tr h="276463">
                <a:tc>
                  <a:txBody>
                    <a:bodyPr/>
                    <a:lstStyle/>
                    <a:p>
                      <a:r>
                        <a:rPr lang="en-US" sz="1200"/>
                        <a:t>www.racewalk.com</a:t>
                      </a:r>
                      <a:endParaRPr lang="en-US" sz="1200" dirty="0"/>
                    </a:p>
                  </a:txBody>
                  <a:tcPr>
                    <a:solidFill>
                      <a:schemeClr val="accent3">
                        <a:lumMod val="60000"/>
                        <a:lumOff val="40000"/>
                      </a:schemeClr>
                    </a:solidFill>
                  </a:tcPr>
                </a:tc>
                <a:tc>
                  <a:txBody>
                    <a:bodyPr/>
                    <a:lstStyle/>
                    <a:p>
                      <a:r>
                        <a:rPr lang="en-US" sz="1200" dirty="0"/>
                        <a:t>5/20/2023</a:t>
                      </a:r>
                    </a:p>
                  </a:txBody>
                  <a:tcPr>
                    <a:solidFill>
                      <a:schemeClr val="accent3">
                        <a:lumMod val="60000"/>
                        <a:lumOff val="40000"/>
                      </a:schemeClr>
                    </a:solidFill>
                  </a:tcPr>
                </a:tc>
                <a:tc>
                  <a:txBody>
                    <a:bodyPr/>
                    <a:lstStyle/>
                    <a:p>
                      <a:r>
                        <a:rPr lang="en-US" sz="1200" dirty="0"/>
                        <a:t>2019</a:t>
                      </a:r>
                    </a:p>
                  </a:txBody>
                  <a:tcPr>
                    <a:solidFill>
                      <a:schemeClr val="accent3">
                        <a:lumMod val="60000"/>
                        <a:lumOff val="40000"/>
                      </a:schemeClr>
                    </a:solidFill>
                  </a:tcPr>
                </a:tc>
                <a:extLst>
                  <a:ext uri="{0D108BD9-81ED-4DB2-BD59-A6C34878D82A}">
                    <a16:rowId xmlns:a16="http://schemas.microsoft.com/office/drawing/2014/main" val="594578732"/>
                  </a:ext>
                </a:extLst>
              </a:tr>
              <a:tr h="276463">
                <a:tc>
                  <a:txBody>
                    <a:bodyPr/>
                    <a:lstStyle/>
                    <a:p>
                      <a:r>
                        <a:rPr lang="en-US" sz="1200"/>
                        <a:t>www.greattreks.com</a:t>
                      </a:r>
                      <a:endParaRPr lang="en-US" sz="1200" dirty="0"/>
                    </a:p>
                  </a:txBody>
                  <a:tcPr/>
                </a:tc>
                <a:tc>
                  <a:txBody>
                    <a:bodyPr/>
                    <a:lstStyle/>
                    <a:p>
                      <a:r>
                        <a:rPr lang="en-US" sz="1200" dirty="0"/>
                        <a:t>5/20/2023</a:t>
                      </a:r>
                    </a:p>
                  </a:txBody>
                  <a:tcPr/>
                </a:tc>
                <a:tc>
                  <a:txBody>
                    <a:bodyPr/>
                    <a:lstStyle/>
                    <a:p>
                      <a:r>
                        <a:rPr lang="en-US" sz="1200" dirty="0"/>
                        <a:t>1050</a:t>
                      </a:r>
                    </a:p>
                  </a:txBody>
                  <a:tcPr/>
                </a:tc>
                <a:extLst>
                  <a:ext uri="{0D108BD9-81ED-4DB2-BD59-A6C34878D82A}">
                    <a16:rowId xmlns:a16="http://schemas.microsoft.com/office/drawing/2014/main" val="3336783192"/>
                  </a:ext>
                </a:extLst>
              </a:tr>
              <a:tr h="276463">
                <a:tc>
                  <a:txBody>
                    <a:bodyPr/>
                    <a:lstStyle/>
                    <a:p>
                      <a:r>
                        <a:rPr lang="en-US" sz="1200"/>
                        <a:t>www.twofeetgallery.com</a:t>
                      </a:r>
                      <a:endParaRPr lang="en-US" sz="1200" dirty="0"/>
                    </a:p>
                  </a:txBody>
                  <a:tcPr/>
                </a:tc>
                <a:tc>
                  <a:txBody>
                    <a:bodyPr/>
                    <a:lstStyle/>
                    <a:p>
                      <a:r>
                        <a:rPr lang="en-US" sz="1200" dirty="0"/>
                        <a:t>5/20/2023</a:t>
                      </a:r>
                    </a:p>
                  </a:txBody>
                  <a:tcPr/>
                </a:tc>
                <a:tc>
                  <a:txBody>
                    <a:bodyPr/>
                    <a:lstStyle/>
                    <a:p>
                      <a:r>
                        <a:rPr lang="en-US" sz="1200" dirty="0"/>
                        <a:t>32</a:t>
                      </a:r>
                    </a:p>
                  </a:txBody>
                  <a:tcPr/>
                </a:tc>
                <a:extLst>
                  <a:ext uri="{0D108BD9-81ED-4DB2-BD59-A6C34878D82A}">
                    <a16:rowId xmlns:a16="http://schemas.microsoft.com/office/drawing/2014/main" val="1760932954"/>
                  </a:ext>
                </a:extLst>
              </a:tr>
              <a:tr h="276463">
                <a:tc>
                  <a:txBody>
                    <a:bodyPr/>
                    <a:lstStyle/>
                    <a:p>
                      <a:r>
                        <a:rPr lang="en-US" sz="1200"/>
                        <a:t>www.walkinghealthy.com</a:t>
                      </a:r>
                      <a:endParaRPr lang="en-US" sz="1200" dirty="0"/>
                    </a:p>
                  </a:txBody>
                  <a:tcPr>
                    <a:solidFill>
                      <a:schemeClr val="accent3">
                        <a:lumMod val="60000"/>
                        <a:lumOff val="40000"/>
                      </a:schemeClr>
                    </a:solidFill>
                  </a:tcPr>
                </a:tc>
                <a:tc>
                  <a:txBody>
                    <a:bodyPr/>
                    <a:lstStyle/>
                    <a:p>
                      <a:r>
                        <a:rPr lang="en-US" sz="1200" dirty="0"/>
                        <a:t>5/20/2023</a:t>
                      </a:r>
                    </a:p>
                  </a:txBody>
                  <a:tcPr>
                    <a:solidFill>
                      <a:schemeClr val="accent3">
                        <a:lumMod val="60000"/>
                        <a:lumOff val="40000"/>
                      </a:schemeClr>
                    </a:solidFill>
                  </a:tcPr>
                </a:tc>
                <a:tc>
                  <a:txBody>
                    <a:bodyPr/>
                    <a:lstStyle/>
                    <a:p>
                      <a:r>
                        <a:rPr lang="en-US" sz="1200" dirty="0"/>
                        <a:t>159</a:t>
                      </a:r>
                    </a:p>
                  </a:txBody>
                  <a:tcPr>
                    <a:solidFill>
                      <a:schemeClr val="accent3">
                        <a:lumMod val="60000"/>
                        <a:lumOff val="40000"/>
                      </a:schemeClr>
                    </a:solidFill>
                  </a:tcPr>
                </a:tc>
                <a:extLst>
                  <a:ext uri="{0D108BD9-81ED-4DB2-BD59-A6C34878D82A}">
                    <a16:rowId xmlns:a16="http://schemas.microsoft.com/office/drawing/2014/main" val="4188679213"/>
                  </a:ext>
                </a:extLst>
              </a:tr>
              <a:tr h="2764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www.zojjed.com</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5/21/2023</a:t>
                      </a:r>
                    </a:p>
                  </a:txBody>
                  <a:tcPr/>
                </a:tc>
                <a:tc>
                  <a:txBody>
                    <a:bodyPr/>
                    <a:lstStyle/>
                    <a:p>
                      <a:r>
                        <a:rPr lang="en-US" sz="1200" dirty="0"/>
                        <a:t>6</a:t>
                      </a:r>
                    </a:p>
                  </a:txBody>
                  <a:tcPr/>
                </a:tc>
                <a:extLst>
                  <a:ext uri="{0D108BD9-81ED-4DB2-BD59-A6C34878D82A}">
                    <a16:rowId xmlns:a16="http://schemas.microsoft.com/office/drawing/2014/main" val="996117536"/>
                  </a:ext>
                </a:extLst>
              </a:tr>
              <a:tr h="2764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www.zojjed.com</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5/21/2023</a:t>
                      </a:r>
                    </a:p>
                  </a:txBody>
                  <a:tcPr/>
                </a:tc>
                <a:tc>
                  <a:txBody>
                    <a:bodyPr/>
                    <a:lstStyle/>
                    <a:p>
                      <a:r>
                        <a:rPr lang="en-US" sz="1200" dirty="0"/>
                        <a:t>5</a:t>
                      </a:r>
                    </a:p>
                  </a:txBody>
                  <a:tcPr/>
                </a:tc>
                <a:extLst>
                  <a:ext uri="{0D108BD9-81ED-4DB2-BD59-A6C34878D82A}">
                    <a16:rowId xmlns:a16="http://schemas.microsoft.com/office/drawing/2014/main" val="1779927036"/>
                  </a:ext>
                </a:extLst>
              </a:tr>
              <a:tr h="2764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www.cs.drexel.edu/~jsalvage</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5/21/2023</a:t>
                      </a:r>
                    </a:p>
                  </a:txBody>
                  <a:tcPr/>
                </a:tc>
                <a:tc>
                  <a:txBody>
                    <a:bodyPr/>
                    <a:lstStyle/>
                    <a:p>
                      <a:r>
                        <a:rPr lang="en-US" sz="1200" dirty="0"/>
                        <a:t>376</a:t>
                      </a:r>
                    </a:p>
                  </a:txBody>
                  <a:tcPr/>
                </a:tc>
                <a:extLst>
                  <a:ext uri="{0D108BD9-81ED-4DB2-BD59-A6C34878D82A}">
                    <a16:rowId xmlns:a16="http://schemas.microsoft.com/office/drawing/2014/main" val="209099393"/>
                  </a:ext>
                </a:extLst>
              </a:tr>
              <a:tr h="276463">
                <a:tc>
                  <a:txBody>
                    <a:bodyPr/>
                    <a:lstStyle/>
                    <a:p>
                      <a:r>
                        <a:rPr lang="en-US" sz="1200" dirty="0"/>
                        <a:t>www.racewalk.com</a:t>
                      </a:r>
                    </a:p>
                  </a:txBody>
                  <a:tcPr>
                    <a:solidFill>
                      <a:schemeClr val="accent3">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5/21/2023</a:t>
                      </a:r>
                    </a:p>
                  </a:txBody>
                  <a:tcPr>
                    <a:solidFill>
                      <a:schemeClr val="accent3">
                        <a:lumMod val="60000"/>
                        <a:lumOff val="40000"/>
                      </a:schemeClr>
                    </a:solidFill>
                  </a:tcPr>
                </a:tc>
                <a:tc>
                  <a:txBody>
                    <a:bodyPr/>
                    <a:lstStyle/>
                    <a:p>
                      <a:r>
                        <a:rPr lang="en-US" sz="1200" dirty="0"/>
                        <a:t>2099</a:t>
                      </a:r>
                    </a:p>
                  </a:txBody>
                  <a:tcPr>
                    <a:solidFill>
                      <a:schemeClr val="accent3">
                        <a:lumMod val="60000"/>
                        <a:lumOff val="40000"/>
                      </a:schemeClr>
                    </a:solidFill>
                  </a:tcPr>
                </a:tc>
                <a:extLst>
                  <a:ext uri="{0D108BD9-81ED-4DB2-BD59-A6C34878D82A}">
                    <a16:rowId xmlns:a16="http://schemas.microsoft.com/office/drawing/2014/main" val="295740250"/>
                  </a:ext>
                </a:extLst>
              </a:tr>
            </a:tbl>
          </a:graphicData>
        </a:graphic>
      </p:graphicFrame>
    </p:spTree>
    <p:extLst>
      <p:ext uri="{BB962C8B-B14F-4D97-AF65-F5344CB8AC3E}">
        <p14:creationId xmlns:p14="http://schemas.microsoft.com/office/powerpoint/2010/main" val="9946562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The Natural Join Operation</a:t>
            </a:r>
          </a:p>
        </p:txBody>
      </p:sp>
      <p:sp>
        <p:nvSpPr>
          <p:cNvPr id="6" name="Text Box 2">
            <a:extLst>
              <a:ext uri="{FF2B5EF4-FFF2-40B4-BE49-F238E27FC236}">
                <a16:creationId xmlns:a16="http://schemas.microsoft.com/office/drawing/2014/main" id="{3E31EF61-9795-B2A9-6487-2F9AED9D44DA}"/>
              </a:ext>
            </a:extLst>
          </p:cNvPr>
          <p:cNvSpPr txBox="1">
            <a:spLocks noChangeArrowheads="1"/>
          </p:cNvSpPr>
          <p:nvPr/>
        </p:nvSpPr>
        <p:spPr bwMode="auto">
          <a:xfrm>
            <a:off x="0" y="685800"/>
            <a:ext cx="12185648" cy="814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r>
              <a:rPr lang="en-US" altLang="en-US" dirty="0">
                <a:solidFill>
                  <a:srgbClr val="EAEAEA"/>
                </a:solidFill>
                <a:latin typeface="+mn-lt"/>
              </a:rPr>
              <a:t>Another example: </a:t>
            </a:r>
          </a:p>
          <a:p>
            <a:pPr eaLnBrk="1" hangingPunct="1"/>
            <a:endParaRPr lang="en-US" altLang="en-US" dirty="0">
              <a:solidFill>
                <a:srgbClr val="EAEAEA"/>
              </a:solidFill>
              <a:latin typeface="+mn-lt"/>
            </a:endParaRPr>
          </a:p>
          <a:p>
            <a:pPr eaLnBrk="1" hangingPunct="1"/>
            <a:r>
              <a:rPr lang="en-US" altLang="en-US" dirty="0">
                <a:solidFill>
                  <a:srgbClr val="EAEAEA"/>
                </a:solidFill>
                <a:latin typeface="+mn-lt"/>
              </a:rPr>
              <a:t>Find all the names of websites and the dates they have a hit count for web sites that are in the health category.</a:t>
            </a:r>
          </a:p>
          <a:p>
            <a:pPr eaLnBrk="1" hangingPunct="1"/>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baseline="-25000" dirty="0">
                <a:solidFill>
                  <a:srgbClr val="EAEAEA"/>
                </a:solidFill>
                <a:latin typeface="Courier New" panose="02070309020205020404" pitchFamily="49" charset="0"/>
                <a:cs typeface="Courier New" panose="02070309020205020404" pitchFamily="49" charset="0"/>
              </a:rPr>
              <a:t>category = "Health"</a:t>
            </a:r>
            <a:r>
              <a:rPr lang="en-US" altLang="en-US" sz="1200" dirty="0">
                <a:solidFill>
                  <a:srgbClr val="EAEAEA"/>
                </a:solidFill>
                <a:latin typeface="Courier New" panose="02070309020205020404" pitchFamily="49" charset="0"/>
                <a:cs typeface="Courier New" panose="02070309020205020404" pitchFamily="49" charset="0"/>
              </a:rPr>
              <a:t> (websites </a:t>
            </a:r>
            <a:r>
              <a:rPr lang="en-US" altLang="en-US" sz="1200" dirty="0">
                <a:solidFill>
                  <a:srgbClr val="EAEAEA"/>
                </a:solidFill>
                <a:latin typeface="Courier New" panose="02070309020205020404" pitchFamily="49" charset="0"/>
                <a:ea typeface="宋体" panose="02010600030101010101" pitchFamily="2" charset="-122"/>
                <a:cs typeface="Courier New" panose="02070309020205020404" pitchFamily="49" charset="0"/>
              </a:rPr>
              <a:t>|x| </a:t>
            </a:r>
            <a:r>
              <a:rPr lang="en-US" altLang="en-US" sz="1200" dirty="0">
                <a:solidFill>
                  <a:srgbClr val="EAEAEA"/>
                </a:solidFill>
                <a:latin typeface="Courier New" panose="02070309020205020404" pitchFamily="49" charset="0"/>
                <a:cs typeface="Courier New" panose="02070309020205020404" pitchFamily="49" charset="0"/>
              </a:rPr>
              <a:t>hit-counts)</a:t>
            </a:r>
          </a:p>
          <a:p>
            <a:pPr eaLnBrk="1" hangingPunct="1"/>
            <a:endParaRPr lang="en-US" altLang="en-US" sz="1400" dirty="0">
              <a:solidFill>
                <a:srgbClr val="EAEAEA"/>
              </a:solidFill>
              <a:latin typeface="+mn-lt"/>
            </a:endParaRPr>
          </a:p>
          <a:p>
            <a:pPr eaLnBrk="1" hangingPunct="1"/>
            <a:endParaRPr lang="en-US" altLang="en-US" sz="1400" dirty="0">
              <a:solidFill>
                <a:srgbClr val="EAEAEA"/>
              </a:solidFill>
              <a:latin typeface="+mn-lt"/>
            </a:endParaRPr>
          </a:p>
        </p:txBody>
      </p:sp>
      <p:graphicFrame>
        <p:nvGraphicFramePr>
          <p:cNvPr id="3" name="Table 2">
            <a:extLst>
              <a:ext uri="{FF2B5EF4-FFF2-40B4-BE49-F238E27FC236}">
                <a16:creationId xmlns:a16="http://schemas.microsoft.com/office/drawing/2014/main" id="{ABD32B7D-8B80-B993-07EE-091F0B3DC2E0}"/>
              </a:ext>
            </a:extLst>
          </p:cNvPr>
          <p:cNvGraphicFramePr>
            <a:graphicFrameLocks noGrp="1"/>
          </p:cNvGraphicFramePr>
          <p:nvPr>
            <p:extLst>
              <p:ext uri="{D42A27DB-BD31-4B8C-83A1-F6EECF244321}">
                <p14:modId xmlns:p14="http://schemas.microsoft.com/office/powerpoint/2010/main" val="3590223800"/>
              </p:ext>
            </p:extLst>
          </p:nvPr>
        </p:nvGraphicFramePr>
        <p:xfrm>
          <a:off x="0" y="2025423"/>
          <a:ext cx="10970800" cy="1463040"/>
        </p:xfrm>
        <a:graphic>
          <a:graphicData uri="http://schemas.openxmlformats.org/drawingml/2006/table">
            <a:tbl>
              <a:tblPr firstRow="1" bandRow="1">
                <a:tableStyleId>{93296810-A885-4BE3-A3E7-6D5BEEA58F35}</a:tableStyleId>
              </a:tblPr>
              <a:tblGrid>
                <a:gridCol w="1836611">
                  <a:extLst>
                    <a:ext uri="{9D8B030D-6E8A-4147-A177-3AD203B41FA5}">
                      <a16:colId xmlns:a16="http://schemas.microsoft.com/office/drawing/2014/main" val="3686988871"/>
                    </a:ext>
                  </a:extLst>
                </a:gridCol>
                <a:gridCol w="1673543">
                  <a:extLst>
                    <a:ext uri="{9D8B030D-6E8A-4147-A177-3AD203B41FA5}">
                      <a16:colId xmlns:a16="http://schemas.microsoft.com/office/drawing/2014/main" val="3174458492"/>
                    </a:ext>
                  </a:extLst>
                </a:gridCol>
                <a:gridCol w="1441768">
                  <a:extLst>
                    <a:ext uri="{9D8B030D-6E8A-4147-A177-3AD203B41FA5}">
                      <a16:colId xmlns:a16="http://schemas.microsoft.com/office/drawing/2014/main" val="3711171146"/>
                    </a:ext>
                  </a:extLst>
                </a:gridCol>
                <a:gridCol w="1417955">
                  <a:extLst>
                    <a:ext uri="{9D8B030D-6E8A-4147-A177-3AD203B41FA5}">
                      <a16:colId xmlns:a16="http://schemas.microsoft.com/office/drawing/2014/main" val="2691830459"/>
                    </a:ext>
                  </a:extLst>
                </a:gridCol>
                <a:gridCol w="1836611">
                  <a:extLst>
                    <a:ext uri="{9D8B030D-6E8A-4147-A177-3AD203B41FA5}">
                      <a16:colId xmlns:a16="http://schemas.microsoft.com/office/drawing/2014/main" val="2375436093"/>
                    </a:ext>
                  </a:extLst>
                </a:gridCol>
                <a:gridCol w="1178243">
                  <a:extLst>
                    <a:ext uri="{9D8B030D-6E8A-4147-A177-3AD203B41FA5}">
                      <a16:colId xmlns:a16="http://schemas.microsoft.com/office/drawing/2014/main" val="1923021685"/>
                    </a:ext>
                  </a:extLst>
                </a:gridCol>
                <a:gridCol w="1586069">
                  <a:extLst>
                    <a:ext uri="{9D8B030D-6E8A-4147-A177-3AD203B41FA5}">
                      <a16:colId xmlns:a16="http://schemas.microsoft.com/office/drawing/2014/main" val="53209457"/>
                    </a:ext>
                  </a:extLst>
                </a:gridCol>
              </a:tblGrid>
              <a:tr h="135599">
                <a:tc gridSpan="7">
                  <a:txBody>
                    <a:bodyPr/>
                    <a:lstStyle/>
                    <a:p>
                      <a:pPr algn="ctr"/>
                      <a:r>
                        <a:rPr lang="en-US" sz="1800" dirty="0"/>
                        <a:t>Partial Result Set</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1348907023"/>
                  </a:ext>
                </a:extLst>
              </a:tr>
              <a:tr h="135599">
                <a:tc>
                  <a:txBody>
                    <a:bodyPr/>
                    <a:lstStyle/>
                    <a:p>
                      <a:r>
                        <a:rPr lang="en-US" sz="1200" b="1" dirty="0" err="1"/>
                        <a:t>websites.website</a:t>
                      </a:r>
                      <a:endParaRPr lang="en-US" sz="1200" b="1" dirty="0"/>
                    </a:p>
                  </a:txBody>
                  <a:tcPr/>
                </a:tc>
                <a:tc>
                  <a:txBody>
                    <a:bodyPr/>
                    <a:lstStyle/>
                    <a:p>
                      <a:r>
                        <a:rPr lang="en-US" sz="1200" b="1" dirty="0" err="1"/>
                        <a:t>websites.organization</a:t>
                      </a:r>
                      <a:endParaRPr lang="en-US" sz="1200" b="1" dirty="0"/>
                    </a:p>
                  </a:txBody>
                  <a:tcPr/>
                </a:tc>
                <a:tc>
                  <a:txBody>
                    <a:bodyPr/>
                    <a:lstStyle/>
                    <a:p>
                      <a:r>
                        <a:rPr lang="en-US" sz="1200" b="1" dirty="0" err="1"/>
                        <a:t>websites.first</a:t>
                      </a:r>
                      <a:r>
                        <a:rPr lang="en-US" sz="1200" b="1" dirty="0"/>
                        <a:t>-year</a:t>
                      </a:r>
                    </a:p>
                  </a:txBody>
                  <a:tcPr/>
                </a:tc>
                <a:tc>
                  <a:txBody>
                    <a:bodyPr/>
                    <a:lstStyle/>
                    <a:p>
                      <a:r>
                        <a:rPr lang="en-US" sz="1200" b="1" dirty="0" err="1"/>
                        <a:t>websites.category</a:t>
                      </a:r>
                      <a:endParaRPr lang="en-US" sz="1200" b="1" dirty="0"/>
                    </a:p>
                  </a:txBody>
                  <a:tcPr/>
                </a:tc>
                <a:tc>
                  <a:txBody>
                    <a:bodyPr/>
                    <a:lstStyle/>
                    <a:p>
                      <a:r>
                        <a:rPr lang="en-US" sz="1200" b="1" dirty="0" err="1"/>
                        <a:t>hitcounts.website</a:t>
                      </a:r>
                      <a:endParaRPr lang="en-US" sz="1200" b="1" dirty="0"/>
                    </a:p>
                  </a:txBody>
                  <a:tcPr/>
                </a:tc>
                <a:tc>
                  <a:txBody>
                    <a:bodyPr/>
                    <a:lstStyle/>
                    <a:p>
                      <a:r>
                        <a:rPr lang="en-US" sz="1200" b="1" dirty="0" err="1"/>
                        <a:t>hitcounts.date</a:t>
                      </a:r>
                      <a:endParaRPr lang="en-US" sz="1200" b="1" dirty="0"/>
                    </a:p>
                  </a:txBody>
                  <a:tcPr/>
                </a:tc>
                <a:tc>
                  <a:txBody>
                    <a:bodyPr/>
                    <a:lstStyle/>
                    <a:p>
                      <a:r>
                        <a:rPr lang="en-US" sz="1200" b="1" dirty="0" err="1"/>
                        <a:t>hitcounts.hit</a:t>
                      </a:r>
                      <a:r>
                        <a:rPr lang="en-US" sz="1200" b="1" dirty="0"/>
                        <a:t>-count</a:t>
                      </a:r>
                    </a:p>
                  </a:txBody>
                  <a:tcPr/>
                </a:tc>
                <a:extLst>
                  <a:ext uri="{0D108BD9-81ED-4DB2-BD59-A6C34878D82A}">
                    <a16:rowId xmlns:a16="http://schemas.microsoft.com/office/drawing/2014/main" val="1423851555"/>
                  </a:ext>
                </a:extLst>
              </a:tr>
              <a:tr h="0">
                <a:tc>
                  <a:txBody>
                    <a:bodyPr/>
                    <a:lstStyle/>
                    <a:p>
                      <a:r>
                        <a:rPr lang="en-US" sz="1200" dirty="0"/>
                        <a:t>www.racewalk.com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Walking Promotions</a:t>
                      </a:r>
                    </a:p>
                  </a:txBody>
                  <a:tcPr/>
                </a:tc>
                <a:tc>
                  <a:txBody>
                    <a:bodyPr/>
                    <a:lstStyle/>
                    <a:p>
                      <a:r>
                        <a:rPr lang="en-US" sz="1200" dirty="0"/>
                        <a:t>1995</a:t>
                      </a:r>
                    </a:p>
                  </a:txBody>
                  <a:tcPr/>
                </a:tc>
                <a:tc>
                  <a:txBody>
                    <a:bodyPr/>
                    <a:lstStyle/>
                    <a:p>
                      <a:r>
                        <a:rPr lang="en-US" sz="1200" dirty="0"/>
                        <a:t>Health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www.racewalk.com</a:t>
                      </a:r>
                    </a:p>
                  </a:txBody>
                  <a:tcPr/>
                </a:tc>
                <a:tc>
                  <a:txBody>
                    <a:bodyPr/>
                    <a:lstStyle/>
                    <a:p>
                      <a:r>
                        <a:rPr lang="en-US" sz="1200" dirty="0"/>
                        <a:t>5/20/2023</a:t>
                      </a:r>
                    </a:p>
                  </a:txBody>
                  <a:tcPr/>
                </a:tc>
                <a:tc>
                  <a:txBody>
                    <a:bodyPr/>
                    <a:lstStyle/>
                    <a:p>
                      <a:r>
                        <a:rPr lang="en-US" sz="1200" dirty="0"/>
                        <a:t>2019</a:t>
                      </a:r>
                    </a:p>
                  </a:txBody>
                  <a:tcPr/>
                </a:tc>
                <a:extLst>
                  <a:ext uri="{0D108BD9-81ED-4DB2-BD59-A6C34878D82A}">
                    <a16:rowId xmlns:a16="http://schemas.microsoft.com/office/drawing/2014/main" val="1220366581"/>
                  </a:ext>
                </a:extLst>
              </a:tr>
              <a:tr h="225998">
                <a:tc>
                  <a:txBody>
                    <a:bodyPr/>
                    <a:lstStyle/>
                    <a:p>
                      <a:r>
                        <a:rPr lang="en-US" sz="1200" dirty="0"/>
                        <a:t>www.racewalk.com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Walking Promotions</a:t>
                      </a:r>
                    </a:p>
                  </a:txBody>
                  <a:tcPr/>
                </a:tc>
                <a:tc>
                  <a:txBody>
                    <a:bodyPr/>
                    <a:lstStyle/>
                    <a:p>
                      <a:r>
                        <a:rPr lang="en-US" sz="1200" dirty="0"/>
                        <a:t>1995</a:t>
                      </a:r>
                    </a:p>
                  </a:txBody>
                  <a:tcPr/>
                </a:tc>
                <a:tc>
                  <a:txBody>
                    <a:bodyPr/>
                    <a:lstStyle/>
                    <a:p>
                      <a:r>
                        <a:rPr lang="en-US" sz="1200" dirty="0"/>
                        <a:t>Health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www.racewalk.com</a:t>
                      </a:r>
                    </a:p>
                  </a:txBody>
                  <a:tcPr/>
                </a:tc>
                <a:tc>
                  <a:txBody>
                    <a:bodyPr/>
                    <a:lstStyle/>
                    <a:p>
                      <a:r>
                        <a:rPr lang="en-US" sz="1200" dirty="0"/>
                        <a:t>5/21/2023</a:t>
                      </a:r>
                    </a:p>
                  </a:txBody>
                  <a:tcPr/>
                </a:tc>
                <a:tc>
                  <a:txBody>
                    <a:bodyPr/>
                    <a:lstStyle/>
                    <a:p>
                      <a:r>
                        <a:rPr lang="en-US" sz="1200" dirty="0"/>
                        <a:t>2099</a:t>
                      </a:r>
                    </a:p>
                  </a:txBody>
                  <a:tcPr/>
                </a:tc>
                <a:extLst>
                  <a:ext uri="{0D108BD9-81ED-4DB2-BD59-A6C34878D82A}">
                    <a16:rowId xmlns:a16="http://schemas.microsoft.com/office/drawing/2014/main" val="594578732"/>
                  </a:ext>
                </a:extLst>
              </a:tr>
              <a:tr h="135599">
                <a:tc>
                  <a:txBody>
                    <a:bodyPr/>
                    <a:lstStyle/>
                    <a:p>
                      <a:r>
                        <a:rPr lang="en-US" sz="1200" dirty="0"/>
                        <a:t>www.walkinghealthy.com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Walking Promotions</a:t>
                      </a:r>
                    </a:p>
                  </a:txBody>
                  <a:tcPr/>
                </a:tc>
                <a:tc>
                  <a:txBody>
                    <a:bodyPr/>
                    <a:lstStyle/>
                    <a:p>
                      <a:r>
                        <a:rPr lang="en-US" sz="1200" dirty="0"/>
                        <a:t>2002</a:t>
                      </a:r>
                    </a:p>
                  </a:txBody>
                  <a:tcPr/>
                </a:tc>
                <a:tc>
                  <a:txBody>
                    <a:bodyPr/>
                    <a:lstStyle/>
                    <a:p>
                      <a:r>
                        <a:rPr lang="en-US" sz="1200" dirty="0"/>
                        <a:t>Health</a:t>
                      </a:r>
                    </a:p>
                  </a:txBody>
                  <a:tcPr/>
                </a:tc>
                <a:tc>
                  <a:txBody>
                    <a:bodyPr/>
                    <a:lstStyle/>
                    <a:p>
                      <a:r>
                        <a:rPr lang="en-US" sz="1200" dirty="0"/>
                        <a:t>www.walkinghealthy.com</a:t>
                      </a:r>
                    </a:p>
                  </a:txBody>
                  <a:tcPr/>
                </a:tc>
                <a:tc>
                  <a:txBody>
                    <a:bodyPr/>
                    <a:lstStyle/>
                    <a:p>
                      <a:r>
                        <a:rPr lang="en-US" sz="1200" dirty="0"/>
                        <a:t>5/20/2023</a:t>
                      </a:r>
                    </a:p>
                  </a:txBody>
                  <a:tcPr/>
                </a:tc>
                <a:tc>
                  <a:txBody>
                    <a:bodyPr/>
                    <a:lstStyle/>
                    <a:p>
                      <a:r>
                        <a:rPr lang="en-US" sz="1200" dirty="0"/>
                        <a:t>159</a:t>
                      </a:r>
                    </a:p>
                  </a:txBody>
                  <a:tcPr/>
                </a:tc>
                <a:extLst>
                  <a:ext uri="{0D108BD9-81ED-4DB2-BD59-A6C34878D82A}">
                    <a16:rowId xmlns:a16="http://schemas.microsoft.com/office/drawing/2014/main" val="4188679213"/>
                  </a:ext>
                </a:extLst>
              </a:tr>
            </a:tbl>
          </a:graphicData>
        </a:graphic>
      </p:graphicFrame>
    </p:spTree>
    <p:extLst>
      <p:ext uri="{BB962C8B-B14F-4D97-AF65-F5344CB8AC3E}">
        <p14:creationId xmlns:p14="http://schemas.microsoft.com/office/powerpoint/2010/main" val="217737432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The Natural Join Operation</a:t>
            </a:r>
          </a:p>
        </p:txBody>
      </p:sp>
      <p:sp>
        <p:nvSpPr>
          <p:cNvPr id="6" name="Text Box 2">
            <a:extLst>
              <a:ext uri="{FF2B5EF4-FFF2-40B4-BE49-F238E27FC236}">
                <a16:creationId xmlns:a16="http://schemas.microsoft.com/office/drawing/2014/main" id="{3E31EF61-9795-B2A9-6487-2F9AED9D44DA}"/>
              </a:ext>
            </a:extLst>
          </p:cNvPr>
          <p:cNvSpPr txBox="1">
            <a:spLocks noChangeArrowheads="1"/>
          </p:cNvSpPr>
          <p:nvPr/>
        </p:nvSpPr>
        <p:spPr bwMode="auto">
          <a:xfrm>
            <a:off x="0" y="685800"/>
            <a:ext cx="12185648" cy="814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r>
              <a:rPr lang="en-US" altLang="en-US" dirty="0">
                <a:solidFill>
                  <a:srgbClr val="EAEAEA"/>
                </a:solidFill>
                <a:latin typeface="+mn-lt"/>
              </a:rPr>
              <a:t>Another example: </a:t>
            </a:r>
          </a:p>
          <a:p>
            <a:pPr eaLnBrk="1" hangingPunct="1"/>
            <a:endParaRPr lang="en-US" altLang="en-US" dirty="0">
              <a:solidFill>
                <a:srgbClr val="EAEAEA"/>
              </a:solidFill>
              <a:latin typeface="+mn-lt"/>
            </a:endParaRPr>
          </a:p>
          <a:p>
            <a:pPr eaLnBrk="1" hangingPunct="1"/>
            <a:r>
              <a:rPr lang="en-US" altLang="en-US" dirty="0">
                <a:solidFill>
                  <a:srgbClr val="EAEAEA"/>
                </a:solidFill>
                <a:latin typeface="+mn-lt"/>
              </a:rPr>
              <a:t>Find all the names of websites and the dates they have a hit count for web sites that are in the health category.</a:t>
            </a:r>
          </a:p>
          <a:p>
            <a:pPr eaLnBrk="1" hangingPunct="1"/>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baseline="-25000" dirty="0">
                <a:solidFill>
                  <a:srgbClr val="EAEAEA"/>
                </a:solidFill>
                <a:latin typeface="Courier New" panose="02070309020205020404" pitchFamily="49" charset="0"/>
                <a:cs typeface="Courier New" panose="02070309020205020404" pitchFamily="49" charset="0"/>
              </a:rPr>
              <a:t>category = "Health"</a:t>
            </a:r>
            <a:r>
              <a:rPr lang="en-US" altLang="en-US" sz="1200" dirty="0">
                <a:solidFill>
                  <a:srgbClr val="EAEAEA"/>
                </a:solidFill>
                <a:latin typeface="Courier New" panose="02070309020205020404" pitchFamily="49" charset="0"/>
                <a:cs typeface="Courier New" panose="02070309020205020404" pitchFamily="49" charset="0"/>
              </a:rPr>
              <a:t> (websites </a:t>
            </a:r>
            <a:r>
              <a:rPr lang="en-US" altLang="en-US" sz="1200" dirty="0">
                <a:solidFill>
                  <a:srgbClr val="EAEAEA"/>
                </a:solidFill>
                <a:latin typeface="Courier New" panose="02070309020205020404" pitchFamily="49" charset="0"/>
                <a:ea typeface="宋体" panose="02010600030101010101" pitchFamily="2" charset="-122"/>
                <a:cs typeface="Courier New" panose="02070309020205020404" pitchFamily="49" charset="0"/>
              </a:rPr>
              <a:t>|x| </a:t>
            </a:r>
            <a:r>
              <a:rPr lang="en-US" altLang="en-US" sz="1200" dirty="0">
                <a:solidFill>
                  <a:srgbClr val="EAEAEA"/>
                </a:solidFill>
                <a:latin typeface="Courier New" panose="02070309020205020404" pitchFamily="49" charset="0"/>
                <a:cs typeface="Courier New" panose="02070309020205020404" pitchFamily="49" charset="0"/>
              </a:rPr>
              <a:t>hit-counts)</a:t>
            </a:r>
          </a:p>
          <a:p>
            <a:pPr eaLnBrk="1" hangingPunct="1"/>
            <a:endParaRPr lang="en-US" altLang="en-US" sz="1400" dirty="0">
              <a:solidFill>
                <a:srgbClr val="EAEAEA"/>
              </a:solidFill>
              <a:latin typeface="+mn-lt"/>
            </a:endParaRPr>
          </a:p>
          <a:p>
            <a:pPr eaLnBrk="1" hangingPunct="1"/>
            <a:endParaRPr lang="en-US" altLang="en-US" sz="1400" dirty="0">
              <a:solidFill>
                <a:srgbClr val="EAEAEA"/>
              </a:solidFill>
              <a:latin typeface="+mn-lt"/>
            </a:endParaRPr>
          </a:p>
        </p:txBody>
      </p:sp>
      <p:graphicFrame>
        <p:nvGraphicFramePr>
          <p:cNvPr id="3" name="Table 2">
            <a:extLst>
              <a:ext uri="{FF2B5EF4-FFF2-40B4-BE49-F238E27FC236}">
                <a16:creationId xmlns:a16="http://schemas.microsoft.com/office/drawing/2014/main" id="{ABD32B7D-8B80-B993-07EE-091F0B3DC2E0}"/>
              </a:ext>
            </a:extLst>
          </p:cNvPr>
          <p:cNvGraphicFramePr>
            <a:graphicFrameLocks noGrp="1"/>
          </p:cNvGraphicFramePr>
          <p:nvPr>
            <p:extLst>
              <p:ext uri="{D42A27DB-BD31-4B8C-83A1-F6EECF244321}">
                <p14:modId xmlns:p14="http://schemas.microsoft.com/office/powerpoint/2010/main" val="3694203280"/>
              </p:ext>
            </p:extLst>
          </p:nvPr>
        </p:nvGraphicFramePr>
        <p:xfrm>
          <a:off x="0" y="2025423"/>
          <a:ext cx="10970800" cy="1463040"/>
        </p:xfrm>
        <a:graphic>
          <a:graphicData uri="http://schemas.openxmlformats.org/drawingml/2006/table">
            <a:tbl>
              <a:tblPr firstRow="1" bandRow="1">
                <a:tableStyleId>{93296810-A885-4BE3-A3E7-6D5BEEA58F35}</a:tableStyleId>
              </a:tblPr>
              <a:tblGrid>
                <a:gridCol w="1836611">
                  <a:extLst>
                    <a:ext uri="{9D8B030D-6E8A-4147-A177-3AD203B41FA5}">
                      <a16:colId xmlns:a16="http://schemas.microsoft.com/office/drawing/2014/main" val="3686988871"/>
                    </a:ext>
                  </a:extLst>
                </a:gridCol>
                <a:gridCol w="1673543">
                  <a:extLst>
                    <a:ext uri="{9D8B030D-6E8A-4147-A177-3AD203B41FA5}">
                      <a16:colId xmlns:a16="http://schemas.microsoft.com/office/drawing/2014/main" val="3174458492"/>
                    </a:ext>
                  </a:extLst>
                </a:gridCol>
                <a:gridCol w="1441768">
                  <a:extLst>
                    <a:ext uri="{9D8B030D-6E8A-4147-A177-3AD203B41FA5}">
                      <a16:colId xmlns:a16="http://schemas.microsoft.com/office/drawing/2014/main" val="3711171146"/>
                    </a:ext>
                  </a:extLst>
                </a:gridCol>
                <a:gridCol w="1417955">
                  <a:extLst>
                    <a:ext uri="{9D8B030D-6E8A-4147-A177-3AD203B41FA5}">
                      <a16:colId xmlns:a16="http://schemas.microsoft.com/office/drawing/2014/main" val="2691830459"/>
                    </a:ext>
                  </a:extLst>
                </a:gridCol>
                <a:gridCol w="1836611">
                  <a:extLst>
                    <a:ext uri="{9D8B030D-6E8A-4147-A177-3AD203B41FA5}">
                      <a16:colId xmlns:a16="http://schemas.microsoft.com/office/drawing/2014/main" val="2375436093"/>
                    </a:ext>
                  </a:extLst>
                </a:gridCol>
                <a:gridCol w="1178243">
                  <a:extLst>
                    <a:ext uri="{9D8B030D-6E8A-4147-A177-3AD203B41FA5}">
                      <a16:colId xmlns:a16="http://schemas.microsoft.com/office/drawing/2014/main" val="1923021685"/>
                    </a:ext>
                  </a:extLst>
                </a:gridCol>
                <a:gridCol w="1586069">
                  <a:extLst>
                    <a:ext uri="{9D8B030D-6E8A-4147-A177-3AD203B41FA5}">
                      <a16:colId xmlns:a16="http://schemas.microsoft.com/office/drawing/2014/main" val="53209457"/>
                    </a:ext>
                  </a:extLst>
                </a:gridCol>
              </a:tblGrid>
              <a:tr h="135599">
                <a:tc gridSpan="7">
                  <a:txBody>
                    <a:bodyPr/>
                    <a:lstStyle/>
                    <a:p>
                      <a:pPr algn="ctr"/>
                      <a:r>
                        <a:rPr lang="en-US" sz="1800" dirty="0"/>
                        <a:t>Partial Result Set</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1348907023"/>
                  </a:ext>
                </a:extLst>
              </a:tr>
              <a:tr h="135599">
                <a:tc>
                  <a:txBody>
                    <a:bodyPr/>
                    <a:lstStyle/>
                    <a:p>
                      <a:r>
                        <a:rPr lang="en-US" sz="1200" b="1" dirty="0" err="1"/>
                        <a:t>websites.website</a:t>
                      </a:r>
                      <a:endParaRPr lang="en-US" sz="1200" b="1" dirty="0"/>
                    </a:p>
                  </a:txBody>
                  <a:tcPr/>
                </a:tc>
                <a:tc>
                  <a:txBody>
                    <a:bodyPr/>
                    <a:lstStyle/>
                    <a:p>
                      <a:r>
                        <a:rPr lang="en-US" sz="1200" b="1" dirty="0" err="1"/>
                        <a:t>websites.organization</a:t>
                      </a:r>
                      <a:endParaRPr lang="en-US" sz="1200" b="1" dirty="0"/>
                    </a:p>
                  </a:txBody>
                  <a:tcPr/>
                </a:tc>
                <a:tc>
                  <a:txBody>
                    <a:bodyPr/>
                    <a:lstStyle/>
                    <a:p>
                      <a:r>
                        <a:rPr lang="en-US" sz="1200" b="1" dirty="0" err="1"/>
                        <a:t>websites.first</a:t>
                      </a:r>
                      <a:r>
                        <a:rPr lang="en-US" sz="1200" b="1" dirty="0"/>
                        <a:t>-year</a:t>
                      </a:r>
                    </a:p>
                  </a:txBody>
                  <a:tcPr/>
                </a:tc>
                <a:tc>
                  <a:txBody>
                    <a:bodyPr/>
                    <a:lstStyle/>
                    <a:p>
                      <a:r>
                        <a:rPr lang="en-US" sz="1200" b="1" dirty="0" err="1"/>
                        <a:t>websites.category</a:t>
                      </a:r>
                      <a:endParaRPr lang="en-US" sz="1200" b="1" dirty="0"/>
                    </a:p>
                  </a:txBody>
                  <a:tcPr/>
                </a:tc>
                <a:tc>
                  <a:txBody>
                    <a:bodyPr/>
                    <a:lstStyle/>
                    <a:p>
                      <a:r>
                        <a:rPr lang="en-US" sz="1200" b="1" dirty="0" err="1"/>
                        <a:t>hitcounts.website</a:t>
                      </a:r>
                      <a:endParaRPr lang="en-US" sz="1200" b="1" dirty="0"/>
                    </a:p>
                  </a:txBody>
                  <a:tcPr/>
                </a:tc>
                <a:tc>
                  <a:txBody>
                    <a:bodyPr/>
                    <a:lstStyle/>
                    <a:p>
                      <a:r>
                        <a:rPr lang="en-US" sz="1200" b="1" dirty="0" err="1"/>
                        <a:t>hitcounts.date</a:t>
                      </a:r>
                      <a:endParaRPr lang="en-US" sz="1200" b="1" dirty="0"/>
                    </a:p>
                  </a:txBody>
                  <a:tcPr/>
                </a:tc>
                <a:tc>
                  <a:txBody>
                    <a:bodyPr/>
                    <a:lstStyle/>
                    <a:p>
                      <a:r>
                        <a:rPr lang="en-US" sz="1200" b="1" dirty="0" err="1"/>
                        <a:t>hitcounts.hit</a:t>
                      </a:r>
                      <a:r>
                        <a:rPr lang="en-US" sz="1200" b="1" dirty="0"/>
                        <a:t>-count</a:t>
                      </a:r>
                    </a:p>
                  </a:txBody>
                  <a:tcPr/>
                </a:tc>
                <a:extLst>
                  <a:ext uri="{0D108BD9-81ED-4DB2-BD59-A6C34878D82A}">
                    <a16:rowId xmlns:a16="http://schemas.microsoft.com/office/drawing/2014/main" val="1423851555"/>
                  </a:ext>
                </a:extLst>
              </a:tr>
              <a:tr h="0">
                <a:tc>
                  <a:txBody>
                    <a:bodyPr/>
                    <a:lstStyle/>
                    <a:p>
                      <a:r>
                        <a:rPr lang="en-US" sz="1200" dirty="0"/>
                        <a:t>www.racewalk.com</a:t>
                      </a:r>
                    </a:p>
                  </a:txBody>
                  <a:tcPr>
                    <a:solidFill>
                      <a:schemeClr val="accent3">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Walking Promotions</a:t>
                      </a:r>
                    </a:p>
                  </a:txBody>
                  <a:tcPr/>
                </a:tc>
                <a:tc>
                  <a:txBody>
                    <a:bodyPr/>
                    <a:lstStyle/>
                    <a:p>
                      <a:r>
                        <a:rPr lang="en-US" sz="1200" dirty="0"/>
                        <a:t>1995</a:t>
                      </a:r>
                    </a:p>
                  </a:txBody>
                  <a:tcPr/>
                </a:tc>
                <a:tc>
                  <a:txBody>
                    <a:bodyPr/>
                    <a:lstStyle/>
                    <a:p>
                      <a:r>
                        <a:rPr lang="en-US" sz="1200" dirty="0"/>
                        <a:t>Health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www.racewalk.com</a:t>
                      </a:r>
                    </a:p>
                  </a:txBody>
                  <a:tcPr/>
                </a:tc>
                <a:tc>
                  <a:txBody>
                    <a:bodyPr/>
                    <a:lstStyle/>
                    <a:p>
                      <a:r>
                        <a:rPr lang="en-US" sz="1200" dirty="0"/>
                        <a:t>5/20/2023</a:t>
                      </a:r>
                    </a:p>
                  </a:txBody>
                  <a:tcPr>
                    <a:solidFill>
                      <a:schemeClr val="accent3">
                        <a:lumMod val="60000"/>
                        <a:lumOff val="40000"/>
                      </a:schemeClr>
                    </a:solidFill>
                  </a:tcPr>
                </a:tc>
                <a:tc>
                  <a:txBody>
                    <a:bodyPr/>
                    <a:lstStyle/>
                    <a:p>
                      <a:r>
                        <a:rPr lang="en-US" sz="1200" dirty="0"/>
                        <a:t>2019</a:t>
                      </a:r>
                    </a:p>
                  </a:txBody>
                  <a:tcPr/>
                </a:tc>
                <a:extLst>
                  <a:ext uri="{0D108BD9-81ED-4DB2-BD59-A6C34878D82A}">
                    <a16:rowId xmlns:a16="http://schemas.microsoft.com/office/drawing/2014/main" val="1220366581"/>
                  </a:ext>
                </a:extLst>
              </a:tr>
              <a:tr h="225998">
                <a:tc>
                  <a:txBody>
                    <a:bodyPr/>
                    <a:lstStyle/>
                    <a:p>
                      <a:r>
                        <a:rPr lang="en-US" sz="1200" dirty="0"/>
                        <a:t>www.racewalk.com</a:t>
                      </a:r>
                    </a:p>
                  </a:txBody>
                  <a:tcPr>
                    <a:solidFill>
                      <a:schemeClr val="accent3">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Walking Promotions</a:t>
                      </a:r>
                    </a:p>
                  </a:txBody>
                  <a:tcPr/>
                </a:tc>
                <a:tc>
                  <a:txBody>
                    <a:bodyPr/>
                    <a:lstStyle/>
                    <a:p>
                      <a:r>
                        <a:rPr lang="en-US" sz="1200" dirty="0"/>
                        <a:t>1995</a:t>
                      </a:r>
                    </a:p>
                  </a:txBody>
                  <a:tcPr/>
                </a:tc>
                <a:tc>
                  <a:txBody>
                    <a:bodyPr/>
                    <a:lstStyle/>
                    <a:p>
                      <a:r>
                        <a:rPr lang="en-US" sz="1200" dirty="0"/>
                        <a:t>Health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www.racewalk.com</a:t>
                      </a:r>
                    </a:p>
                  </a:txBody>
                  <a:tcPr/>
                </a:tc>
                <a:tc>
                  <a:txBody>
                    <a:bodyPr/>
                    <a:lstStyle/>
                    <a:p>
                      <a:r>
                        <a:rPr lang="en-US" sz="1200" dirty="0"/>
                        <a:t>5/21/2023</a:t>
                      </a:r>
                    </a:p>
                  </a:txBody>
                  <a:tcPr>
                    <a:solidFill>
                      <a:schemeClr val="accent3">
                        <a:lumMod val="60000"/>
                        <a:lumOff val="40000"/>
                      </a:schemeClr>
                    </a:solidFill>
                  </a:tcPr>
                </a:tc>
                <a:tc>
                  <a:txBody>
                    <a:bodyPr/>
                    <a:lstStyle/>
                    <a:p>
                      <a:r>
                        <a:rPr lang="en-US" sz="1200" dirty="0"/>
                        <a:t>2099</a:t>
                      </a:r>
                    </a:p>
                  </a:txBody>
                  <a:tcPr/>
                </a:tc>
                <a:extLst>
                  <a:ext uri="{0D108BD9-81ED-4DB2-BD59-A6C34878D82A}">
                    <a16:rowId xmlns:a16="http://schemas.microsoft.com/office/drawing/2014/main" val="594578732"/>
                  </a:ext>
                </a:extLst>
              </a:tr>
              <a:tr h="135599">
                <a:tc>
                  <a:txBody>
                    <a:bodyPr/>
                    <a:lstStyle/>
                    <a:p>
                      <a:r>
                        <a:rPr lang="en-US" sz="1200" dirty="0"/>
                        <a:t>www.walkinghealthy.com</a:t>
                      </a:r>
                    </a:p>
                  </a:txBody>
                  <a:tcPr>
                    <a:solidFill>
                      <a:schemeClr val="accent3">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Walking Promotions</a:t>
                      </a:r>
                    </a:p>
                  </a:txBody>
                  <a:tcPr/>
                </a:tc>
                <a:tc>
                  <a:txBody>
                    <a:bodyPr/>
                    <a:lstStyle/>
                    <a:p>
                      <a:r>
                        <a:rPr lang="en-US" sz="1200" dirty="0"/>
                        <a:t>2002</a:t>
                      </a:r>
                    </a:p>
                  </a:txBody>
                  <a:tcPr/>
                </a:tc>
                <a:tc>
                  <a:txBody>
                    <a:bodyPr/>
                    <a:lstStyle/>
                    <a:p>
                      <a:r>
                        <a:rPr lang="en-US" sz="1200" dirty="0"/>
                        <a:t>Health</a:t>
                      </a:r>
                    </a:p>
                  </a:txBody>
                  <a:tcPr/>
                </a:tc>
                <a:tc>
                  <a:txBody>
                    <a:bodyPr/>
                    <a:lstStyle/>
                    <a:p>
                      <a:r>
                        <a:rPr lang="en-US" sz="1200" dirty="0"/>
                        <a:t>www.walkinghealthy.com</a:t>
                      </a:r>
                    </a:p>
                  </a:txBody>
                  <a:tcPr/>
                </a:tc>
                <a:tc>
                  <a:txBody>
                    <a:bodyPr/>
                    <a:lstStyle/>
                    <a:p>
                      <a:r>
                        <a:rPr lang="en-US" sz="1200" dirty="0"/>
                        <a:t>5/20/2023</a:t>
                      </a:r>
                    </a:p>
                  </a:txBody>
                  <a:tcPr>
                    <a:solidFill>
                      <a:schemeClr val="accent3">
                        <a:lumMod val="60000"/>
                        <a:lumOff val="40000"/>
                      </a:schemeClr>
                    </a:solidFill>
                  </a:tcPr>
                </a:tc>
                <a:tc>
                  <a:txBody>
                    <a:bodyPr/>
                    <a:lstStyle/>
                    <a:p>
                      <a:r>
                        <a:rPr lang="en-US" sz="1200" dirty="0"/>
                        <a:t>159</a:t>
                      </a:r>
                    </a:p>
                  </a:txBody>
                  <a:tcPr/>
                </a:tc>
                <a:extLst>
                  <a:ext uri="{0D108BD9-81ED-4DB2-BD59-A6C34878D82A}">
                    <a16:rowId xmlns:a16="http://schemas.microsoft.com/office/drawing/2014/main" val="4188679213"/>
                  </a:ext>
                </a:extLst>
              </a:tr>
            </a:tbl>
          </a:graphicData>
        </a:graphic>
      </p:graphicFrame>
    </p:spTree>
    <p:extLst>
      <p:ext uri="{BB962C8B-B14F-4D97-AF65-F5344CB8AC3E}">
        <p14:creationId xmlns:p14="http://schemas.microsoft.com/office/powerpoint/2010/main" val="82659361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The Natural Join Operation</a:t>
            </a:r>
          </a:p>
        </p:txBody>
      </p:sp>
      <p:sp>
        <p:nvSpPr>
          <p:cNvPr id="6" name="Text Box 2">
            <a:extLst>
              <a:ext uri="{FF2B5EF4-FFF2-40B4-BE49-F238E27FC236}">
                <a16:creationId xmlns:a16="http://schemas.microsoft.com/office/drawing/2014/main" id="{3E31EF61-9795-B2A9-6487-2F9AED9D44DA}"/>
              </a:ext>
            </a:extLst>
          </p:cNvPr>
          <p:cNvSpPr txBox="1">
            <a:spLocks noChangeArrowheads="1"/>
          </p:cNvSpPr>
          <p:nvPr/>
        </p:nvSpPr>
        <p:spPr bwMode="auto">
          <a:xfrm>
            <a:off x="0" y="685800"/>
            <a:ext cx="12185648" cy="814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r>
              <a:rPr lang="en-US" altLang="en-US" dirty="0">
                <a:solidFill>
                  <a:srgbClr val="EAEAEA"/>
                </a:solidFill>
                <a:latin typeface="+mn-lt"/>
              </a:rPr>
              <a:t>Another example: </a:t>
            </a:r>
          </a:p>
          <a:p>
            <a:pPr eaLnBrk="1" hangingPunct="1"/>
            <a:endParaRPr lang="en-US" altLang="en-US" dirty="0">
              <a:solidFill>
                <a:srgbClr val="EAEAEA"/>
              </a:solidFill>
              <a:latin typeface="+mn-lt"/>
            </a:endParaRPr>
          </a:p>
          <a:p>
            <a:pPr eaLnBrk="1" hangingPunct="1"/>
            <a:r>
              <a:rPr lang="en-US" altLang="en-US" dirty="0">
                <a:solidFill>
                  <a:srgbClr val="EAEAEA"/>
                </a:solidFill>
                <a:latin typeface="+mn-lt"/>
              </a:rPr>
              <a:t>Find all the names of websites and the dates they have a hit count for web sites that are in the health category.</a:t>
            </a:r>
          </a:p>
          <a:p>
            <a:pPr eaLnBrk="1" hangingPunct="1"/>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baseline="-25000" dirty="0">
                <a:solidFill>
                  <a:srgbClr val="EAEAEA"/>
                </a:solidFill>
                <a:latin typeface="Courier New" panose="02070309020205020404" pitchFamily="49" charset="0"/>
                <a:cs typeface="Courier New" panose="02070309020205020404" pitchFamily="49" charset="0"/>
              </a:rPr>
              <a:t>website, date</a:t>
            </a:r>
            <a:r>
              <a:rPr lang="en-US" altLang="en-US" sz="1200" dirty="0">
                <a:solidFill>
                  <a:srgbClr val="EAEAEA"/>
                </a:solidFill>
                <a:latin typeface="Courier New" panose="02070309020205020404" pitchFamily="49" charset="0"/>
                <a:cs typeface="Courier New" panose="02070309020205020404" pitchFamily="49" charset="0"/>
              </a:rPr>
              <a:t>(</a:t>
            </a: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baseline="-25000" dirty="0">
                <a:solidFill>
                  <a:srgbClr val="EAEAEA"/>
                </a:solidFill>
                <a:latin typeface="Courier New" panose="02070309020205020404" pitchFamily="49" charset="0"/>
                <a:cs typeface="Courier New" panose="02070309020205020404" pitchFamily="49" charset="0"/>
              </a:rPr>
              <a:t>category = "Health"</a:t>
            </a:r>
            <a:r>
              <a:rPr lang="en-US" altLang="en-US" sz="1200" dirty="0">
                <a:solidFill>
                  <a:srgbClr val="EAEAEA"/>
                </a:solidFill>
                <a:latin typeface="Courier New" panose="02070309020205020404" pitchFamily="49" charset="0"/>
                <a:cs typeface="Courier New" panose="02070309020205020404" pitchFamily="49" charset="0"/>
              </a:rPr>
              <a:t> (websites </a:t>
            </a:r>
            <a:r>
              <a:rPr lang="en-US" altLang="en-US" sz="1200" dirty="0">
                <a:solidFill>
                  <a:srgbClr val="EAEAEA"/>
                </a:solidFill>
                <a:latin typeface="Courier New" panose="02070309020205020404" pitchFamily="49" charset="0"/>
                <a:ea typeface="宋体" panose="02010600030101010101" pitchFamily="2" charset="-122"/>
                <a:cs typeface="Courier New" panose="02070309020205020404" pitchFamily="49" charset="0"/>
              </a:rPr>
              <a:t>|x| </a:t>
            </a:r>
            <a:r>
              <a:rPr lang="en-US" altLang="en-US" sz="1200" dirty="0">
                <a:solidFill>
                  <a:srgbClr val="EAEAEA"/>
                </a:solidFill>
                <a:latin typeface="Courier New" panose="02070309020205020404" pitchFamily="49" charset="0"/>
                <a:cs typeface="Courier New" panose="02070309020205020404" pitchFamily="49" charset="0"/>
              </a:rPr>
              <a:t>hit-counts))</a:t>
            </a:r>
            <a:r>
              <a:rPr lang="ar-SA" altLang="en-US" sz="1200" dirty="0">
                <a:solidFill>
                  <a:srgbClr val="EAEAEA"/>
                </a:solidFill>
                <a:latin typeface="Courier New" panose="02070309020205020404" pitchFamily="49" charset="0"/>
                <a:cs typeface="Courier New" panose="02070309020205020404" pitchFamily="49" charset="0"/>
              </a:rPr>
              <a:t>‏</a:t>
            </a:r>
            <a:endParaRPr lang="en-US" altLang="en-US" sz="1400" dirty="0">
              <a:solidFill>
                <a:srgbClr val="EAEAEA"/>
              </a:solidFill>
              <a:latin typeface="+mn-lt"/>
            </a:endParaRPr>
          </a:p>
          <a:p>
            <a:pPr eaLnBrk="1" hangingPunct="1"/>
            <a:endParaRPr lang="en-US" altLang="en-US" sz="1400" dirty="0">
              <a:solidFill>
                <a:srgbClr val="EAEAEA"/>
              </a:solidFill>
              <a:latin typeface="+mn-lt"/>
            </a:endParaRPr>
          </a:p>
        </p:txBody>
      </p:sp>
      <p:graphicFrame>
        <p:nvGraphicFramePr>
          <p:cNvPr id="4" name="Table 3">
            <a:extLst>
              <a:ext uri="{FF2B5EF4-FFF2-40B4-BE49-F238E27FC236}">
                <a16:creationId xmlns:a16="http://schemas.microsoft.com/office/drawing/2014/main" id="{16E39FFB-842A-D1B4-77F2-D969EFC200F6}"/>
              </a:ext>
            </a:extLst>
          </p:cNvPr>
          <p:cNvGraphicFramePr>
            <a:graphicFrameLocks noGrp="1"/>
          </p:cNvGraphicFramePr>
          <p:nvPr>
            <p:extLst>
              <p:ext uri="{D42A27DB-BD31-4B8C-83A1-F6EECF244321}">
                <p14:modId xmlns:p14="http://schemas.microsoft.com/office/powerpoint/2010/main" val="2782703547"/>
              </p:ext>
            </p:extLst>
          </p:nvPr>
        </p:nvGraphicFramePr>
        <p:xfrm>
          <a:off x="0" y="2025423"/>
          <a:ext cx="3014854" cy="1463040"/>
        </p:xfrm>
        <a:graphic>
          <a:graphicData uri="http://schemas.openxmlformats.org/drawingml/2006/table">
            <a:tbl>
              <a:tblPr firstRow="1" bandRow="1">
                <a:tableStyleId>{93296810-A885-4BE3-A3E7-6D5BEEA58F35}</a:tableStyleId>
              </a:tblPr>
              <a:tblGrid>
                <a:gridCol w="1836611">
                  <a:extLst>
                    <a:ext uri="{9D8B030D-6E8A-4147-A177-3AD203B41FA5}">
                      <a16:colId xmlns:a16="http://schemas.microsoft.com/office/drawing/2014/main" val="3686988871"/>
                    </a:ext>
                  </a:extLst>
                </a:gridCol>
                <a:gridCol w="1178243">
                  <a:extLst>
                    <a:ext uri="{9D8B030D-6E8A-4147-A177-3AD203B41FA5}">
                      <a16:colId xmlns:a16="http://schemas.microsoft.com/office/drawing/2014/main" val="1923021685"/>
                    </a:ext>
                  </a:extLst>
                </a:gridCol>
              </a:tblGrid>
              <a:tr h="135599">
                <a:tc gridSpan="2">
                  <a:txBody>
                    <a:bodyPr/>
                    <a:lstStyle/>
                    <a:p>
                      <a:pPr algn="ctr"/>
                      <a:r>
                        <a:rPr lang="en-US" sz="1800" dirty="0"/>
                        <a:t>Result Set</a:t>
                      </a:r>
                    </a:p>
                  </a:txBody>
                  <a:tcPr/>
                </a:tc>
                <a:tc hMerge="1">
                  <a:txBody>
                    <a:bodyPr/>
                    <a:lstStyle/>
                    <a:p>
                      <a:endParaRPr lang="en-US" sz="1200" dirty="0"/>
                    </a:p>
                  </a:txBody>
                  <a:tcPr/>
                </a:tc>
                <a:extLst>
                  <a:ext uri="{0D108BD9-81ED-4DB2-BD59-A6C34878D82A}">
                    <a16:rowId xmlns:a16="http://schemas.microsoft.com/office/drawing/2014/main" val="406448688"/>
                  </a:ext>
                </a:extLst>
              </a:tr>
              <a:tr h="135599">
                <a:tc>
                  <a:txBody>
                    <a:bodyPr/>
                    <a:lstStyle/>
                    <a:p>
                      <a:r>
                        <a:rPr lang="en-US" sz="1200" b="1" dirty="0" err="1"/>
                        <a:t>websites.website</a:t>
                      </a:r>
                      <a:endParaRPr lang="en-US" sz="1200" b="1" dirty="0"/>
                    </a:p>
                  </a:txBody>
                  <a:tcPr/>
                </a:tc>
                <a:tc>
                  <a:txBody>
                    <a:bodyPr/>
                    <a:lstStyle/>
                    <a:p>
                      <a:r>
                        <a:rPr lang="en-US" sz="1200" b="1" dirty="0" err="1"/>
                        <a:t>hitcounts.date</a:t>
                      </a:r>
                      <a:endParaRPr lang="en-US" sz="1200" b="1" dirty="0"/>
                    </a:p>
                  </a:txBody>
                  <a:tcPr/>
                </a:tc>
                <a:extLst>
                  <a:ext uri="{0D108BD9-81ED-4DB2-BD59-A6C34878D82A}">
                    <a16:rowId xmlns:a16="http://schemas.microsoft.com/office/drawing/2014/main" val="1423851555"/>
                  </a:ext>
                </a:extLst>
              </a:tr>
              <a:tr h="0">
                <a:tc>
                  <a:txBody>
                    <a:bodyPr/>
                    <a:lstStyle/>
                    <a:p>
                      <a:r>
                        <a:rPr lang="en-US" sz="1200" dirty="0"/>
                        <a:t>www.racewalk.com</a:t>
                      </a:r>
                    </a:p>
                  </a:txBody>
                  <a:tcPr/>
                </a:tc>
                <a:tc>
                  <a:txBody>
                    <a:bodyPr/>
                    <a:lstStyle/>
                    <a:p>
                      <a:r>
                        <a:rPr lang="en-US" sz="1200" dirty="0"/>
                        <a:t>5/20/2023</a:t>
                      </a:r>
                    </a:p>
                  </a:txBody>
                  <a:tcPr/>
                </a:tc>
                <a:extLst>
                  <a:ext uri="{0D108BD9-81ED-4DB2-BD59-A6C34878D82A}">
                    <a16:rowId xmlns:a16="http://schemas.microsoft.com/office/drawing/2014/main" val="1220366581"/>
                  </a:ext>
                </a:extLst>
              </a:tr>
              <a:tr h="225998">
                <a:tc>
                  <a:txBody>
                    <a:bodyPr/>
                    <a:lstStyle/>
                    <a:p>
                      <a:r>
                        <a:rPr lang="en-US" sz="1200" dirty="0"/>
                        <a:t>www.racewalk.com</a:t>
                      </a:r>
                    </a:p>
                  </a:txBody>
                  <a:tcPr/>
                </a:tc>
                <a:tc>
                  <a:txBody>
                    <a:bodyPr/>
                    <a:lstStyle/>
                    <a:p>
                      <a:r>
                        <a:rPr lang="en-US" sz="1200" dirty="0"/>
                        <a:t>5/21/2023</a:t>
                      </a:r>
                    </a:p>
                  </a:txBody>
                  <a:tcPr/>
                </a:tc>
                <a:extLst>
                  <a:ext uri="{0D108BD9-81ED-4DB2-BD59-A6C34878D82A}">
                    <a16:rowId xmlns:a16="http://schemas.microsoft.com/office/drawing/2014/main" val="594578732"/>
                  </a:ext>
                </a:extLst>
              </a:tr>
              <a:tr h="135599">
                <a:tc>
                  <a:txBody>
                    <a:bodyPr/>
                    <a:lstStyle/>
                    <a:p>
                      <a:r>
                        <a:rPr lang="en-US" sz="1200" dirty="0"/>
                        <a:t>www.walkinghealthy.com</a:t>
                      </a:r>
                    </a:p>
                  </a:txBody>
                  <a:tcPr/>
                </a:tc>
                <a:tc>
                  <a:txBody>
                    <a:bodyPr/>
                    <a:lstStyle/>
                    <a:p>
                      <a:r>
                        <a:rPr lang="en-US" sz="1200" dirty="0"/>
                        <a:t>5/20/2023</a:t>
                      </a:r>
                    </a:p>
                  </a:txBody>
                  <a:tcPr/>
                </a:tc>
                <a:extLst>
                  <a:ext uri="{0D108BD9-81ED-4DB2-BD59-A6C34878D82A}">
                    <a16:rowId xmlns:a16="http://schemas.microsoft.com/office/drawing/2014/main" val="4188679213"/>
                  </a:ext>
                </a:extLst>
              </a:tr>
            </a:tbl>
          </a:graphicData>
        </a:graphic>
      </p:graphicFrame>
    </p:spTree>
    <p:extLst>
      <p:ext uri="{BB962C8B-B14F-4D97-AF65-F5344CB8AC3E}">
        <p14:creationId xmlns:p14="http://schemas.microsoft.com/office/powerpoint/2010/main" val="48186330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Generalized Projections</a:t>
            </a:r>
          </a:p>
        </p:txBody>
      </p:sp>
      <p:sp>
        <p:nvSpPr>
          <p:cNvPr id="6" name="Text Box 2">
            <a:extLst>
              <a:ext uri="{FF2B5EF4-FFF2-40B4-BE49-F238E27FC236}">
                <a16:creationId xmlns:a16="http://schemas.microsoft.com/office/drawing/2014/main" id="{3E31EF61-9795-B2A9-6487-2F9AED9D44DA}"/>
              </a:ext>
            </a:extLst>
          </p:cNvPr>
          <p:cNvSpPr txBox="1">
            <a:spLocks noChangeArrowheads="1"/>
          </p:cNvSpPr>
          <p:nvPr/>
        </p:nvSpPr>
        <p:spPr bwMode="auto">
          <a:xfrm>
            <a:off x="0" y="685801"/>
            <a:ext cx="12185648" cy="8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r>
              <a:rPr lang="en-US" altLang="en-US" dirty="0">
                <a:solidFill>
                  <a:srgbClr val="EAEAEA"/>
                </a:solidFill>
                <a:latin typeface="+mn-lt"/>
              </a:rPr>
              <a:t>Allows basic arithmetic operations within fields of a tuple</a:t>
            </a:r>
          </a:p>
          <a:p>
            <a:pPr eaLnBrk="1" hangingPunct="1"/>
            <a:endParaRPr lang="en-US" altLang="en-US" dirty="0">
              <a:solidFill>
                <a:srgbClr val="EAEAEA"/>
              </a:solidFill>
              <a:latin typeface="+mn-lt"/>
            </a:endParaRPr>
          </a:p>
          <a:p>
            <a:pPr eaLnBrk="1" hangingPunct="1"/>
            <a:r>
              <a:rPr lang="en-US" altLang="en-US" dirty="0">
                <a:solidFill>
                  <a:srgbClr val="EAEAEA"/>
                </a:solidFill>
                <a:latin typeface="+mn-lt"/>
              </a:rPr>
              <a:t>Observe the Sales relation:</a:t>
            </a:r>
          </a:p>
        </p:txBody>
      </p:sp>
      <p:graphicFrame>
        <p:nvGraphicFramePr>
          <p:cNvPr id="8" name="Table 7">
            <a:extLst>
              <a:ext uri="{FF2B5EF4-FFF2-40B4-BE49-F238E27FC236}">
                <a16:creationId xmlns:a16="http://schemas.microsoft.com/office/drawing/2014/main" id="{F597241D-9136-A296-E1AE-963FB0679061}"/>
              </a:ext>
            </a:extLst>
          </p:cNvPr>
          <p:cNvGraphicFramePr>
            <a:graphicFrameLocks noGrp="1"/>
          </p:cNvGraphicFramePr>
          <p:nvPr>
            <p:extLst>
              <p:ext uri="{D42A27DB-BD31-4B8C-83A1-F6EECF244321}">
                <p14:modId xmlns:p14="http://schemas.microsoft.com/office/powerpoint/2010/main" val="3930881162"/>
              </p:ext>
            </p:extLst>
          </p:nvPr>
        </p:nvGraphicFramePr>
        <p:xfrm>
          <a:off x="0" y="1618956"/>
          <a:ext cx="9313926" cy="2595880"/>
        </p:xfrm>
        <a:graphic>
          <a:graphicData uri="http://schemas.openxmlformats.org/drawingml/2006/table">
            <a:tbl>
              <a:tblPr firstRow="1" bandRow="1">
                <a:tableStyleId>{93296810-A885-4BE3-A3E7-6D5BEEA58F35}</a:tableStyleId>
              </a:tblPr>
              <a:tblGrid>
                <a:gridCol w="2811526">
                  <a:extLst>
                    <a:ext uri="{9D8B030D-6E8A-4147-A177-3AD203B41FA5}">
                      <a16:colId xmlns:a16="http://schemas.microsoft.com/office/drawing/2014/main" val="3867571260"/>
                    </a:ext>
                  </a:extLst>
                </a:gridCol>
                <a:gridCol w="1625600">
                  <a:extLst>
                    <a:ext uri="{9D8B030D-6E8A-4147-A177-3AD203B41FA5}">
                      <a16:colId xmlns:a16="http://schemas.microsoft.com/office/drawing/2014/main" val="1927322488"/>
                    </a:ext>
                  </a:extLst>
                </a:gridCol>
                <a:gridCol w="1625600">
                  <a:extLst>
                    <a:ext uri="{9D8B030D-6E8A-4147-A177-3AD203B41FA5}">
                      <a16:colId xmlns:a16="http://schemas.microsoft.com/office/drawing/2014/main" val="2316328548"/>
                    </a:ext>
                  </a:extLst>
                </a:gridCol>
                <a:gridCol w="1625600">
                  <a:extLst>
                    <a:ext uri="{9D8B030D-6E8A-4147-A177-3AD203B41FA5}">
                      <a16:colId xmlns:a16="http://schemas.microsoft.com/office/drawing/2014/main" val="2967174501"/>
                    </a:ext>
                  </a:extLst>
                </a:gridCol>
                <a:gridCol w="1625600">
                  <a:extLst>
                    <a:ext uri="{9D8B030D-6E8A-4147-A177-3AD203B41FA5}">
                      <a16:colId xmlns:a16="http://schemas.microsoft.com/office/drawing/2014/main" val="3990260748"/>
                    </a:ext>
                  </a:extLst>
                </a:gridCol>
              </a:tblGrid>
              <a:tr h="370840">
                <a:tc gridSpan="5">
                  <a:txBody>
                    <a:bodyPr/>
                    <a:lstStyle/>
                    <a:p>
                      <a:pPr algn="ctr"/>
                      <a:r>
                        <a:rPr lang="en-US" dirty="0"/>
                        <a:t>Sales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820088157"/>
                  </a:ext>
                </a:extLst>
              </a:tr>
              <a:tr h="370840">
                <a:tc>
                  <a:txBody>
                    <a:bodyPr/>
                    <a:lstStyle/>
                    <a:p>
                      <a:r>
                        <a:rPr lang="en-US" b="1" dirty="0"/>
                        <a:t>product</a:t>
                      </a:r>
                    </a:p>
                  </a:txBody>
                  <a:tcPr/>
                </a:tc>
                <a:tc>
                  <a:txBody>
                    <a:bodyPr/>
                    <a:lstStyle/>
                    <a:p>
                      <a:r>
                        <a:rPr lang="en-US" b="1" dirty="0"/>
                        <a:t>first-name</a:t>
                      </a:r>
                    </a:p>
                  </a:txBody>
                  <a:tcPr/>
                </a:tc>
                <a:tc>
                  <a:txBody>
                    <a:bodyPr/>
                    <a:lstStyle/>
                    <a:p>
                      <a:r>
                        <a:rPr lang="en-US" b="1" dirty="0"/>
                        <a:t>last-name</a:t>
                      </a:r>
                    </a:p>
                  </a:txBody>
                  <a:tcPr/>
                </a:tc>
                <a:tc>
                  <a:txBody>
                    <a:bodyPr/>
                    <a:lstStyle/>
                    <a:p>
                      <a:r>
                        <a:rPr lang="en-US" b="1" dirty="0"/>
                        <a:t>tax</a:t>
                      </a:r>
                    </a:p>
                  </a:txBody>
                  <a:tcPr/>
                </a:tc>
                <a:tc>
                  <a:txBody>
                    <a:bodyPr/>
                    <a:lstStyle/>
                    <a:p>
                      <a:r>
                        <a:rPr lang="en-US" b="1" dirty="0"/>
                        <a:t>total-cost</a:t>
                      </a:r>
                    </a:p>
                  </a:txBody>
                  <a:tcPr/>
                </a:tc>
                <a:extLst>
                  <a:ext uri="{0D108BD9-81ED-4DB2-BD59-A6C34878D82A}">
                    <a16:rowId xmlns:a16="http://schemas.microsoft.com/office/drawing/2014/main" val="2124026547"/>
                  </a:ext>
                </a:extLst>
              </a:tr>
              <a:tr h="370840">
                <a:tc>
                  <a:txBody>
                    <a:bodyPr/>
                    <a:lstStyle/>
                    <a:p>
                      <a:r>
                        <a:rPr lang="en-US" dirty="0" err="1"/>
                        <a:t>Zojjed</a:t>
                      </a:r>
                      <a:r>
                        <a:rPr lang="en-US" dirty="0"/>
                        <a:t>!</a:t>
                      </a:r>
                    </a:p>
                  </a:txBody>
                  <a:tcPr/>
                </a:tc>
                <a:tc>
                  <a:txBody>
                    <a:bodyPr/>
                    <a:lstStyle/>
                    <a:p>
                      <a:r>
                        <a:rPr lang="en-US" dirty="0"/>
                        <a:t>Derek</a:t>
                      </a:r>
                    </a:p>
                  </a:txBody>
                  <a:tcPr/>
                </a:tc>
                <a:tc>
                  <a:txBody>
                    <a:bodyPr/>
                    <a:lstStyle/>
                    <a:p>
                      <a:r>
                        <a:rPr lang="en-US" dirty="0"/>
                        <a:t>Jeter</a:t>
                      </a:r>
                    </a:p>
                  </a:txBody>
                  <a:tcPr/>
                </a:tc>
                <a:tc>
                  <a:txBody>
                    <a:bodyPr/>
                    <a:lstStyle/>
                    <a:p>
                      <a:r>
                        <a:rPr lang="en-US" dirty="0"/>
                        <a:t>1.00</a:t>
                      </a:r>
                    </a:p>
                  </a:txBody>
                  <a:tcPr/>
                </a:tc>
                <a:tc>
                  <a:txBody>
                    <a:bodyPr/>
                    <a:lstStyle/>
                    <a:p>
                      <a:r>
                        <a:rPr lang="en-US" dirty="0"/>
                        <a:t>17.95</a:t>
                      </a:r>
                    </a:p>
                  </a:txBody>
                  <a:tcPr/>
                </a:tc>
                <a:extLst>
                  <a:ext uri="{0D108BD9-81ED-4DB2-BD59-A6C34878D82A}">
                    <a16:rowId xmlns:a16="http://schemas.microsoft.com/office/drawing/2014/main" val="1990273522"/>
                  </a:ext>
                </a:extLst>
              </a:tr>
              <a:tr h="370840">
                <a:tc>
                  <a:txBody>
                    <a:bodyPr/>
                    <a:lstStyle/>
                    <a:p>
                      <a:r>
                        <a:rPr lang="en-US" dirty="0" err="1"/>
                        <a:t>Zojjed</a:t>
                      </a:r>
                      <a:r>
                        <a:rPr lang="en-US" dirty="0"/>
                        <a:t>!</a:t>
                      </a:r>
                    </a:p>
                  </a:txBody>
                  <a:tcPr/>
                </a:tc>
                <a:tc>
                  <a:txBody>
                    <a:bodyPr/>
                    <a:lstStyle/>
                    <a:p>
                      <a:r>
                        <a:rPr lang="en-US" dirty="0"/>
                        <a:t>Chase</a:t>
                      </a:r>
                    </a:p>
                  </a:txBody>
                  <a:tcPr/>
                </a:tc>
                <a:tc>
                  <a:txBody>
                    <a:bodyPr/>
                    <a:lstStyle/>
                    <a:p>
                      <a:r>
                        <a:rPr lang="en-US" dirty="0"/>
                        <a:t>Utley</a:t>
                      </a:r>
                    </a:p>
                  </a:txBody>
                  <a:tcPr/>
                </a:tc>
                <a:tc>
                  <a:txBody>
                    <a:bodyPr/>
                    <a:lstStyle/>
                    <a:p>
                      <a:r>
                        <a:rPr lang="en-US" dirty="0"/>
                        <a:t>1.00</a:t>
                      </a:r>
                    </a:p>
                  </a:txBody>
                  <a:tcPr/>
                </a:tc>
                <a:tc>
                  <a:txBody>
                    <a:bodyPr/>
                    <a:lstStyle/>
                    <a:p>
                      <a:r>
                        <a:rPr lang="en-US" dirty="0"/>
                        <a:t>17.95</a:t>
                      </a:r>
                    </a:p>
                  </a:txBody>
                  <a:tcPr/>
                </a:tc>
                <a:extLst>
                  <a:ext uri="{0D108BD9-81ED-4DB2-BD59-A6C34878D82A}">
                    <a16:rowId xmlns:a16="http://schemas.microsoft.com/office/drawing/2014/main" val="370285754"/>
                  </a:ext>
                </a:extLst>
              </a:tr>
              <a:tr h="370840">
                <a:tc>
                  <a:txBody>
                    <a:bodyPr/>
                    <a:lstStyle/>
                    <a:p>
                      <a:r>
                        <a:rPr lang="en-US" dirty="0"/>
                        <a:t>VB .NET Coach</a:t>
                      </a:r>
                    </a:p>
                  </a:txBody>
                  <a:tcPr/>
                </a:tc>
                <a:tc>
                  <a:txBody>
                    <a:bodyPr/>
                    <a:lstStyle/>
                    <a:p>
                      <a:r>
                        <a:rPr lang="en-US" dirty="0"/>
                        <a:t>Jeremy</a:t>
                      </a:r>
                    </a:p>
                  </a:txBody>
                  <a:tcPr/>
                </a:tc>
                <a:tc>
                  <a:txBody>
                    <a:bodyPr/>
                    <a:lstStyle/>
                    <a:p>
                      <a:r>
                        <a:rPr lang="en-US" dirty="0"/>
                        <a:t>Johnson</a:t>
                      </a:r>
                    </a:p>
                  </a:txBody>
                  <a:tcPr/>
                </a:tc>
                <a:tc>
                  <a:txBody>
                    <a:bodyPr/>
                    <a:lstStyle/>
                    <a:p>
                      <a:r>
                        <a:rPr lang="en-US" dirty="0"/>
                        <a:t>0</a:t>
                      </a:r>
                    </a:p>
                  </a:txBody>
                  <a:tcPr/>
                </a:tc>
                <a:tc>
                  <a:txBody>
                    <a:bodyPr/>
                    <a:lstStyle/>
                    <a:p>
                      <a:r>
                        <a:rPr lang="en-US" dirty="0"/>
                        <a:t>54.95</a:t>
                      </a:r>
                    </a:p>
                  </a:txBody>
                  <a:tcPr/>
                </a:tc>
                <a:extLst>
                  <a:ext uri="{0D108BD9-81ED-4DB2-BD59-A6C34878D82A}">
                    <a16:rowId xmlns:a16="http://schemas.microsoft.com/office/drawing/2014/main" val="3501078053"/>
                  </a:ext>
                </a:extLst>
              </a:tr>
              <a:tr h="370840">
                <a:tc>
                  <a:txBody>
                    <a:bodyPr/>
                    <a:lstStyle/>
                    <a:p>
                      <a:r>
                        <a:rPr lang="en-US" dirty="0"/>
                        <a:t>Race Walk Like a Champion</a:t>
                      </a:r>
                    </a:p>
                  </a:txBody>
                  <a:tcPr/>
                </a:tc>
                <a:tc>
                  <a:txBody>
                    <a:bodyPr/>
                    <a:lstStyle/>
                    <a:p>
                      <a:r>
                        <a:rPr lang="en-US" dirty="0"/>
                        <a:t>Ryan</a:t>
                      </a:r>
                    </a:p>
                  </a:txBody>
                  <a:tcPr/>
                </a:tc>
                <a:tc>
                  <a:txBody>
                    <a:bodyPr/>
                    <a:lstStyle/>
                    <a:p>
                      <a:r>
                        <a:rPr lang="en-US" dirty="0"/>
                        <a:t>Howard</a:t>
                      </a:r>
                    </a:p>
                  </a:txBody>
                  <a:tcPr/>
                </a:tc>
                <a:tc>
                  <a:txBody>
                    <a:bodyPr/>
                    <a:lstStyle/>
                    <a:p>
                      <a:r>
                        <a:rPr lang="en-US" dirty="0"/>
                        <a:t>1.25</a:t>
                      </a:r>
                    </a:p>
                  </a:txBody>
                  <a:tcPr/>
                </a:tc>
                <a:tc>
                  <a:txBody>
                    <a:bodyPr/>
                    <a:lstStyle/>
                    <a:p>
                      <a:r>
                        <a:rPr lang="en-US" dirty="0"/>
                        <a:t>25.95</a:t>
                      </a:r>
                    </a:p>
                  </a:txBody>
                  <a:tcPr/>
                </a:tc>
                <a:extLst>
                  <a:ext uri="{0D108BD9-81ED-4DB2-BD59-A6C34878D82A}">
                    <a16:rowId xmlns:a16="http://schemas.microsoft.com/office/drawing/2014/main" val="1538009519"/>
                  </a:ext>
                </a:extLst>
              </a:tr>
              <a:tr h="370840">
                <a:tc>
                  <a:txBody>
                    <a:bodyPr/>
                    <a:lstStyle/>
                    <a:p>
                      <a:r>
                        <a:rPr lang="en-US" dirty="0" err="1"/>
                        <a:t>Zojjed</a:t>
                      </a:r>
                      <a:r>
                        <a:rPr lang="en-US" dirty="0"/>
                        <a:t>!</a:t>
                      </a:r>
                    </a:p>
                  </a:txBody>
                  <a:tcPr/>
                </a:tc>
                <a:tc>
                  <a:txBody>
                    <a:bodyPr/>
                    <a:lstStyle/>
                    <a:p>
                      <a:r>
                        <a:rPr lang="en-US" dirty="0"/>
                        <a:t>Ryan</a:t>
                      </a:r>
                    </a:p>
                  </a:txBody>
                  <a:tcPr/>
                </a:tc>
                <a:tc>
                  <a:txBody>
                    <a:bodyPr/>
                    <a:lstStyle/>
                    <a:p>
                      <a:r>
                        <a:rPr lang="en-US" dirty="0"/>
                        <a:t>Howard</a:t>
                      </a:r>
                    </a:p>
                  </a:txBody>
                  <a:tcPr/>
                </a:tc>
                <a:tc>
                  <a:txBody>
                    <a:bodyPr/>
                    <a:lstStyle/>
                    <a:p>
                      <a:r>
                        <a:rPr lang="en-US" dirty="0"/>
                        <a:t>0</a:t>
                      </a:r>
                    </a:p>
                  </a:txBody>
                  <a:tcPr/>
                </a:tc>
                <a:tc>
                  <a:txBody>
                    <a:bodyPr/>
                    <a:lstStyle/>
                    <a:p>
                      <a:r>
                        <a:rPr lang="en-US" dirty="0"/>
                        <a:t>16.95</a:t>
                      </a:r>
                    </a:p>
                  </a:txBody>
                  <a:tcPr/>
                </a:tc>
                <a:extLst>
                  <a:ext uri="{0D108BD9-81ED-4DB2-BD59-A6C34878D82A}">
                    <a16:rowId xmlns:a16="http://schemas.microsoft.com/office/drawing/2014/main" val="755634301"/>
                  </a:ext>
                </a:extLst>
              </a:tr>
            </a:tbl>
          </a:graphicData>
        </a:graphic>
      </p:graphicFrame>
      <p:sp>
        <p:nvSpPr>
          <p:cNvPr id="9" name="Text Box 47">
            <a:extLst>
              <a:ext uri="{FF2B5EF4-FFF2-40B4-BE49-F238E27FC236}">
                <a16:creationId xmlns:a16="http://schemas.microsoft.com/office/drawing/2014/main" id="{6E791423-2D71-A4EF-6B64-168015AFBAA0}"/>
              </a:ext>
            </a:extLst>
          </p:cNvPr>
          <p:cNvSpPr txBox="1">
            <a:spLocks noChangeArrowheads="1"/>
          </p:cNvSpPr>
          <p:nvPr/>
        </p:nvSpPr>
        <p:spPr bwMode="auto">
          <a:xfrm>
            <a:off x="6352" y="4659417"/>
            <a:ext cx="12185648" cy="1110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1000"/>
              </a:spcBef>
            </a:pPr>
            <a:r>
              <a:rPr lang="en-US" altLang="en-US" dirty="0">
                <a:solidFill>
                  <a:srgbClr val="EAEAEA"/>
                </a:solidFill>
                <a:latin typeface="+mn-lt"/>
              </a:rPr>
              <a:t>What was the price of the product sold minus the tax paid?</a:t>
            </a:r>
          </a:p>
          <a:p>
            <a:pPr eaLnBrk="1" hangingPunct="1"/>
            <a:endParaRPr lang="en-US" altLang="en-US" sz="1600" dirty="0">
              <a:solidFill>
                <a:srgbClr val="EAEAEA"/>
              </a:solidFill>
            </a:endParaRPr>
          </a:p>
          <a:p>
            <a:pPr eaLnBrk="1" hangingPunct="1">
              <a:buFont typeface="Symbol" panose="05050102010706020507" pitchFamily="18" charset="2"/>
              <a:buNone/>
            </a:pPr>
            <a:r>
              <a:rPr lang="en-US" altLang="en-US" sz="1600" dirty="0">
                <a:solidFill>
                  <a:srgbClr val="EAEAEA"/>
                </a:solidFill>
                <a:latin typeface="Symbol" panose="05050102010706020507" pitchFamily="18" charset="2"/>
              </a:rPr>
              <a:t></a:t>
            </a:r>
            <a:r>
              <a:rPr lang="en-US" altLang="en-US" sz="1600" dirty="0">
                <a:solidFill>
                  <a:srgbClr val="EAEAEA"/>
                </a:solidFill>
              </a:rPr>
              <a:t> </a:t>
            </a:r>
            <a:r>
              <a:rPr lang="en-US" altLang="en-US" sz="2000" baseline="-25000" dirty="0">
                <a:solidFill>
                  <a:srgbClr val="EAEAEA"/>
                </a:solidFill>
                <a:latin typeface="Courier New" panose="02070309020205020404" pitchFamily="49" charset="0"/>
                <a:cs typeface="Courier New" panose="02070309020205020404" pitchFamily="49" charset="0"/>
              </a:rPr>
              <a:t>product, first-name, last-name, (total-cost – tax) as net-pay</a:t>
            </a:r>
            <a:r>
              <a:rPr lang="en-US" altLang="en-US" sz="1600" dirty="0">
                <a:solidFill>
                  <a:srgbClr val="EAEAEA"/>
                </a:solidFill>
                <a:latin typeface="Courier New" panose="02070309020205020404" pitchFamily="49" charset="0"/>
                <a:cs typeface="Courier New" panose="02070309020205020404" pitchFamily="49" charset="0"/>
              </a:rPr>
              <a:t> (Sales)</a:t>
            </a:r>
            <a:r>
              <a:rPr lang="ar-SA" altLang="en-US" sz="1600" dirty="0">
                <a:solidFill>
                  <a:srgbClr val="EAEAEA"/>
                </a:solidFill>
                <a:latin typeface="+mn-lt"/>
              </a:rPr>
              <a:t>‏</a:t>
            </a:r>
            <a:endParaRPr lang="en-US" altLang="en-US" sz="1600" dirty="0">
              <a:solidFill>
                <a:srgbClr val="EAEAEA"/>
              </a:solidFill>
              <a:latin typeface="+mn-lt"/>
            </a:endParaRPr>
          </a:p>
          <a:p>
            <a:pPr eaLnBrk="1" hangingPunct="1"/>
            <a:endParaRPr lang="en-US" altLang="en-US" sz="1600" dirty="0">
              <a:solidFill>
                <a:srgbClr val="EAEAEA"/>
              </a:solidFill>
            </a:endParaRPr>
          </a:p>
        </p:txBody>
      </p:sp>
    </p:spTree>
    <p:extLst>
      <p:ext uri="{BB962C8B-B14F-4D97-AF65-F5344CB8AC3E}">
        <p14:creationId xmlns:p14="http://schemas.microsoft.com/office/powerpoint/2010/main" val="369626746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Generalized Projections</a:t>
            </a:r>
          </a:p>
        </p:txBody>
      </p:sp>
      <p:sp>
        <p:nvSpPr>
          <p:cNvPr id="6" name="Text Box 2">
            <a:extLst>
              <a:ext uri="{FF2B5EF4-FFF2-40B4-BE49-F238E27FC236}">
                <a16:creationId xmlns:a16="http://schemas.microsoft.com/office/drawing/2014/main" id="{3E31EF61-9795-B2A9-6487-2F9AED9D44DA}"/>
              </a:ext>
            </a:extLst>
          </p:cNvPr>
          <p:cNvSpPr txBox="1">
            <a:spLocks noChangeArrowheads="1"/>
          </p:cNvSpPr>
          <p:nvPr/>
        </p:nvSpPr>
        <p:spPr bwMode="auto">
          <a:xfrm>
            <a:off x="0" y="685801"/>
            <a:ext cx="12185648" cy="8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1000"/>
              </a:spcBef>
            </a:pPr>
            <a:r>
              <a:rPr lang="en-US" altLang="en-US" dirty="0">
                <a:solidFill>
                  <a:srgbClr val="EAEAEA"/>
                </a:solidFill>
                <a:latin typeface="+mn-lt"/>
              </a:rPr>
              <a:t>What was the price of the product sold minus the tax paid?</a:t>
            </a:r>
          </a:p>
          <a:p>
            <a:pPr eaLnBrk="1" hangingPunct="1"/>
            <a:endParaRPr lang="en-US" altLang="en-US" sz="1400" dirty="0">
              <a:solidFill>
                <a:srgbClr val="EAEAEA"/>
              </a:solidFill>
            </a:endParaRPr>
          </a:p>
          <a:p>
            <a:pPr eaLnBrk="1" hangingPunct="1">
              <a:buFont typeface="Symbol" panose="05050102010706020507" pitchFamily="18" charset="2"/>
              <a:buNone/>
            </a:pP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baseline="-25000" dirty="0">
                <a:solidFill>
                  <a:srgbClr val="EAEAEA"/>
                </a:solidFill>
                <a:latin typeface="Courier New" panose="02070309020205020404" pitchFamily="49" charset="0"/>
                <a:cs typeface="Courier New" panose="02070309020205020404" pitchFamily="49" charset="0"/>
              </a:rPr>
              <a:t>product, first-name, last-name, (total-cost – tax) as net-pay</a:t>
            </a:r>
            <a:r>
              <a:rPr lang="en-US" altLang="en-US" sz="1200" dirty="0">
                <a:solidFill>
                  <a:srgbClr val="EAEAEA"/>
                </a:solidFill>
                <a:latin typeface="Courier New" panose="02070309020205020404" pitchFamily="49" charset="0"/>
                <a:cs typeface="Courier New" panose="02070309020205020404" pitchFamily="49" charset="0"/>
              </a:rPr>
              <a:t> (Sales)</a:t>
            </a:r>
            <a:r>
              <a:rPr lang="ar-SA" altLang="en-US" sz="1400" dirty="0">
                <a:solidFill>
                  <a:srgbClr val="EAEAEA"/>
                </a:solidFill>
                <a:latin typeface="+mn-lt"/>
              </a:rPr>
              <a:t>‏</a:t>
            </a:r>
            <a:endParaRPr lang="en-US" altLang="en-US" sz="1400" dirty="0">
              <a:solidFill>
                <a:srgbClr val="EAEAEA"/>
              </a:solidFill>
              <a:latin typeface="+mn-lt"/>
            </a:endParaRPr>
          </a:p>
          <a:p>
            <a:pPr eaLnBrk="1" hangingPunct="1"/>
            <a:endParaRPr lang="en-US" altLang="en-US" sz="1400" dirty="0">
              <a:solidFill>
                <a:srgbClr val="EAEAEA"/>
              </a:solidFill>
            </a:endParaRPr>
          </a:p>
        </p:txBody>
      </p:sp>
      <p:graphicFrame>
        <p:nvGraphicFramePr>
          <p:cNvPr id="8" name="Table 7">
            <a:extLst>
              <a:ext uri="{FF2B5EF4-FFF2-40B4-BE49-F238E27FC236}">
                <a16:creationId xmlns:a16="http://schemas.microsoft.com/office/drawing/2014/main" id="{F597241D-9136-A296-E1AE-963FB0679061}"/>
              </a:ext>
            </a:extLst>
          </p:cNvPr>
          <p:cNvGraphicFramePr>
            <a:graphicFrameLocks noGrp="1"/>
          </p:cNvGraphicFramePr>
          <p:nvPr>
            <p:extLst>
              <p:ext uri="{D42A27DB-BD31-4B8C-83A1-F6EECF244321}">
                <p14:modId xmlns:p14="http://schemas.microsoft.com/office/powerpoint/2010/main" val="3308645994"/>
              </p:ext>
            </p:extLst>
          </p:nvPr>
        </p:nvGraphicFramePr>
        <p:xfrm>
          <a:off x="0" y="1611764"/>
          <a:ext cx="7688326" cy="2595880"/>
        </p:xfrm>
        <a:graphic>
          <a:graphicData uri="http://schemas.openxmlformats.org/drawingml/2006/table">
            <a:tbl>
              <a:tblPr firstRow="1" bandRow="1">
                <a:tableStyleId>{93296810-A885-4BE3-A3E7-6D5BEEA58F35}</a:tableStyleId>
              </a:tblPr>
              <a:tblGrid>
                <a:gridCol w="2811526">
                  <a:extLst>
                    <a:ext uri="{9D8B030D-6E8A-4147-A177-3AD203B41FA5}">
                      <a16:colId xmlns:a16="http://schemas.microsoft.com/office/drawing/2014/main" val="3867571260"/>
                    </a:ext>
                  </a:extLst>
                </a:gridCol>
                <a:gridCol w="1625600">
                  <a:extLst>
                    <a:ext uri="{9D8B030D-6E8A-4147-A177-3AD203B41FA5}">
                      <a16:colId xmlns:a16="http://schemas.microsoft.com/office/drawing/2014/main" val="1927322488"/>
                    </a:ext>
                  </a:extLst>
                </a:gridCol>
                <a:gridCol w="1625600">
                  <a:extLst>
                    <a:ext uri="{9D8B030D-6E8A-4147-A177-3AD203B41FA5}">
                      <a16:colId xmlns:a16="http://schemas.microsoft.com/office/drawing/2014/main" val="2316328548"/>
                    </a:ext>
                  </a:extLst>
                </a:gridCol>
                <a:gridCol w="1625600">
                  <a:extLst>
                    <a:ext uri="{9D8B030D-6E8A-4147-A177-3AD203B41FA5}">
                      <a16:colId xmlns:a16="http://schemas.microsoft.com/office/drawing/2014/main" val="3990260748"/>
                    </a:ext>
                  </a:extLst>
                </a:gridCol>
              </a:tblGrid>
              <a:tr h="370840">
                <a:tc gridSpan="4">
                  <a:txBody>
                    <a:bodyPr/>
                    <a:lstStyle/>
                    <a:p>
                      <a:pPr algn="ctr"/>
                      <a:r>
                        <a:rPr lang="en-US" dirty="0"/>
                        <a:t>Result Set</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806014893"/>
                  </a:ext>
                </a:extLst>
              </a:tr>
              <a:tr h="370840">
                <a:tc>
                  <a:txBody>
                    <a:bodyPr/>
                    <a:lstStyle/>
                    <a:p>
                      <a:r>
                        <a:rPr lang="en-US" b="1" dirty="0"/>
                        <a:t>product</a:t>
                      </a:r>
                    </a:p>
                  </a:txBody>
                  <a:tcPr/>
                </a:tc>
                <a:tc>
                  <a:txBody>
                    <a:bodyPr/>
                    <a:lstStyle/>
                    <a:p>
                      <a:r>
                        <a:rPr lang="en-US" b="1" dirty="0"/>
                        <a:t>first-name</a:t>
                      </a:r>
                    </a:p>
                  </a:txBody>
                  <a:tcPr/>
                </a:tc>
                <a:tc>
                  <a:txBody>
                    <a:bodyPr/>
                    <a:lstStyle/>
                    <a:p>
                      <a:r>
                        <a:rPr lang="en-US" b="1" dirty="0"/>
                        <a:t>last-name</a:t>
                      </a:r>
                    </a:p>
                  </a:txBody>
                  <a:tcPr/>
                </a:tc>
                <a:tc>
                  <a:txBody>
                    <a:bodyPr/>
                    <a:lstStyle/>
                    <a:p>
                      <a:r>
                        <a:rPr lang="en-US" b="1" dirty="0"/>
                        <a:t>net-pay</a:t>
                      </a:r>
                    </a:p>
                  </a:txBody>
                  <a:tcPr/>
                </a:tc>
                <a:extLst>
                  <a:ext uri="{0D108BD9-81ED-4DB2-BD59-A6C34878D82A}">
                    <a16:rowId xmlns:a16="http://schemas.microsoft.com/office/drawing/2014/main" val="2124026547"/>
                  </a:ext>
                </a:extLst>
              </a:tr>
              <a:tr h="370840">
                <a:tc>
                  <a:txBody>
                    <a:bodyPr/>
                    <a:lstStyle/>
                    <a:p>
                      <a:r>
                        <a:rPr lang="en-US" dirty="0" err="1"/>
                        <a:t>Zojjed</a:t>
                      </a:r>
                      <a:r>
                        <a:rPr lang="en-US" dirty="0"/>
                        <a:t>!</a:t>
                      </a:r>
                    </a:p>
                  </a:txBody>
                  <a:tcPr/>
                </a:tc>
                <a:tc>
                  <a:txBody>
                    <a:bodyPr/>
                    <a:lstStyle/>
                    <a:p>
                      <a:r>
                        <a:rPr lang="en-US" dirty="0"/>
                        <a:t>Derek</a:t>
                      </a:r>
                    </a:p>
                  </a:txBody>
                  <a:tcPr/>
                </a:tc>
                <a:tc>
                  <a:txBody>
                    <a:bodyPr/>
                    <a:lstStyle/>
                    <a:p>
                      <a:r>
                        <a:rPr lang="en-US" dirty="0"/>
                        <a:t>Jeter</a:t>
                      </a:r>
                    </a:p>
                  </a:txBody>
                  <a:tcPr/>
                </a:tc>
                <a:tc>
                  <a:txBody>
                    <a:bodyPr/>
                    <a:lstStyle/>
                    <a:p>
                      <a:r>
                        <a:rPr lang="en-US" dirty="0"/>
                        <a:t>16.95</a:t>
                      </a:r>
                    </a:p>
                  </a:txBody>
                  <a:tcPr/>
                </a:tc>
                <a:extLst>
                  <a:ext uri="{0D108BD9-81ED-4DB2-BD59-A6C34878D82A}">
                    <a16:rowId xmlns:a16="http://schemas.microsoft.com/office/drawing/2014/main" val="1990273522"/>
                  </a:ext>
                </a:extLst>
              </a:tr>
              <a:tr h="370840">
                <a:tc>
                  <a:txBody>
                    <a:bodyPr/>
                    <a:lstStyle/>
                    <a:p>
                      <a:r>
                        <a:rPr lang="en-US" dirty="0" err="1"/>
                        <a:t>Zojjed</a:t>
                      </a:r>
                      <a:r>
                        <a:rPr lang="en-US" dirty="0"/>
                        <a:t>!</a:t>
                      </a:r>
                    </a:p>
                  </a:txBody>
                  <a:tcPr/>
                </a:tc>
                <a:tc>
                  <a:txBody>
                    <a:bodyPr/>
                    <a:lstStyle/>
                    <a:p>
                      <a:r>
                        <a:rPr lang="en-US" dirty="0"/>
                        <a:t>Chase</a:t>
                      </a:r>
                    </a:p>
                  </a:txBody>
                  <a:tcPr/>
                </a:tc>
                <a:tc>
                  <a:txBody>
                    <a:bodyPr/>
                    <a:lstStyle/>
                    <a:p>
                      <a:r>
                        <a:rPr lang="en-US" dirty="0"/>
                        <a:t>Utley</a:t>
                      </a:r>
                    </a:p>
                  </a:txBody>
                  <a:tcPr/>
                </a:tc>
                <a:tc>
                  <a:txBody>
                    <a:bodyPr/>
                    <a:lstStyle/>
                    <a:p>
                      <a:r>
                        <a:rPr lang="en-US" dirty="0"/>
                        <a:t>16.95</a:t>
                      </a:r>
                    </a:p>
                  </a:txBody>
                  <a:tcPr/>
                </a:tc>
                <a:extLst>
                  <a:ext uri="{0D108BD9-81ED-4DB2-BD59-A6C34878D82A}">
                    <a16:rowId xmlns:a16="http://schemas.microsoft.com/office/drawing/2014/main" val="370285754"/>
                  </a:ext>
                </a:extLst>
              </a:tr>
              <a:tr h="370840">
                <a:tc>
                  <a:txBody>
                    <a:bodyPr/>
                    <a:lstStyle/>
                    <a:p>
                      <a:r>
                        <a:rPr lang="en-US" dirty="0"/>
                        <a:t>VB .NET Coach</a:t>
                      </a:r>
                    </a:p>
                  </a:txBody>
                  <a:tcPr/>
                </a:tc>
                <a:tc>
                  <a:txBody>
                    <a:bodyPr/>
                    <a:lstStyle/>
                    <a:p>
                      <a:r>
                        <a:rPr lang="en-US" dirty="0"/>
                        <a:t>Jeremy</a:t>
                      </a:r>
                    </a:p>
                  </a:txBody>
                  <a:tcPr/>
                </a:tc>
                <a:tc>
                  <a:txBody>
                    <a:bodyPr/>
                    <a:lstStyle/>
                    <a:p>
                      <a:r>
                        <a:rPr lang="en-US" dirty="0"/>
                        <a:t>Johnson</a:t>
                      </a:r>
                    </a:p>
                  </a:txBody>
                  <a:tcPr/>
                </a:tc>
                <a:tc>
                  <a:txBody>
                    <a:bodyPr/>
                    <a:lstStyle/>
                    <a:p>
                      <a:r>
                        <a:rPr lang="en-US" dirty="0"/>
                        <a:t>54.95</a:t>
                      </a:r>
                    </a:p>
                  </a:txBody>
                  <a:tcPr/>
                </a:tc>
                <a:extLst>
                  <a:ext uri="{0D108BD9-81ED-4DB2-BD59-A6C34878D82A}">
                    <a16:rowId xmlns:a16="http://schemas.microsoft.com/office/drawing/2014/main" val="3501078053"/>
                  </a:ext>
                </a:extLst>
              </a:tr>
              <a:tr h="370840">
                <a:tc>
                  <a:txBody>
                    <a:bodyPr/>
                    <a:lstStyle/>
                    <a:p>
                      <a:r>
                        <a:rPr lang="en-US" dirty="0"/>
                        <a:t>Race Walk Like a Champion</a:t>
                      </a:r>
                    </a:p>
                  </a:txBody>
                  <a:tcPr/>
                </a:tc>
                <a:tc>
                  <a:txBody>
                    <a:bodyPr/>
                    <a:lstStyle/>
                    <a:p>
                      <a:r>
                        <a:rPr lang="en-US" dirty="0"/>
                        <a:t>Ryan</a:t>
                      </a:r>
                    </a:p>
                  </a:txBody>
                  <a:tcPr/>
                </a:tc>
                <a:tc>
                  <a:txBody>
                    <a:bodyPr/>
                    <a:lstStyle/>
                    <a:p>
                      <a:r>
                        <a:rPr lang="en-US" dirty="0"/>
                        <a:t>Howard</a:t>
                      </a:r>
                    </a:p>
                  </a:txBody>
                  <a:tcPr/>
                </a:tc>
                <a:tc>
                  <a:txBody>
                    <a:bodyPr/>
                    <a:lstStyle/>
                    <a:p>
                      <a:r>
                        <a:rPr lang="en-US" dirty="0"/>
                        <a:t>24.70</a:t>
                      </a:r>
                    </a:p>
                  </a:txBody>
                  <a:tcPr/>
                </a:tc>
                <a:extLst>
                  <a:ext uri="{0D108BD9-81ED-4DB2-BD59-A6C34878D82A}">
                    <a16:rowId xmlns:a16="http://schemas.microsoft.com/office/drawing/2014/main" val="1538009519"/>
                  </a:ext>
                </a:extLst>
              </a:tr>
              <a:tr h="370840">
                <a:tc>
                  <a:txBody>
                    <a:bodyPr/>
                    <a:lstStyle/>
                    <a:p>
                      <a:r>
                        <a:rPr lang="en-US" dirty="0" err="1"/>
                        <a:t>Zojjed</a:t>
                      </a:r>
                      <a:r>
                        <a:rPr lang="en-US" dirty="0"/>
                        <a:t>!</a:t>
                      </a:r>
                    </a:p>
                  </a:txBody>
                  <a:tcPr/>
                </a:tc>
                <a:tc>
                  <a:txBody>
                    <a:bodyPr/>
                    <a:lstStyle/>
                    <a:p>
                      <a:r>
                        <a:rPr lang="en-US" dirty="0"/>
                        <a:t>Ryan</a:t>
                      </a:r>
                    </a:p>
                  </a:txBody>
                  <a:tcPr/>
                </a:tc>
                <a:tc>
                  <a:txBody>
                    <a:bodyPr/>
                    <a:lstStyle/>
                    <a:p>
                      <a:r>
                        <a:rPr lang="en-US" dirty="0"/>
                        <a:t>Howard</a:t>
                      </a:r>
                    </a:p>
                  </a:txBody>
                  <a:tcPr/>
                </a:tc>
                <a:tc>
                  <a:txBody>
                    <a:bodyPr/>
                    <a:lstStyle/>
                    <a:p>
                      <a:r>
                        <a:rPr lang="en-US" dirty="0"/>
                        <a:t>16.95</a:t>
                      </a:r>
                    </a:p>
                  </a:txBody>
                  <a:tcPr/>
                </a:tc>
                <a:extLst>
                  <a:ext uri="{0D108BD9-81ED-4DB2-BD59-A6C34878D82A}">
                    <a16:rowId xmlns:a16="http://schemas.microsoft.com/office/drawing/2014/main" val="755634301"/>
                  </a:ext>
                </a:extLst>
              </a:tr>
            </a:tbl>
          </a:graphicData>
        </a:graphic>
      </p:graphicFrame>
    </p:spTree>
    <p:extLst>
      <p:ext uri="{BB962C8B-B14F-4D97-AF65-F5344CB8AC3E}">
        <p14:creationId xmlns:p14="http://schemas.microsoft.com/office/powerpoint/2010/main" val="51487055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a:extLst>
              <a:ext uri="{FF2B5EF4-FFF2-40B4-BE49-F238E27FC236}">
                <a16:creationId xmlns:a16="http://schemas.microsoft.com/office/drawing/2014/main" id="{3090F188-973D-FFDD-C446-1BE894EF85A7}"/>
              </a:ext>
            </a:extLst>
          </p:cNvPr>
          <p:cNvSpPr txBox="1">
            <a:spLocks noChangeArrowheads="1"/>
          </p:cNvSpPr>
          <p:nvPr/>
        </p:nvSpPr>
        <p:spPr bwMode="auto">
          <a:xfrm>
            <a:off x="0" y="533400"/>
            <a:ext cx="12192000" cy="6146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400"/>
              </a:spcBef>
              <a:buClr>
                <a:srgbClr val="EEC85E"/>
              </a:buClr>
              <a:buSzPct val="70000"/>
            </a:pPr>
            <a:r>
              <a:rPr lang="en-US" altLang="en-US" dirty="0">
                <a:solidFill>
                  <a:srgbClr val="EAEAEA"/>
                </a:solidFill>
                <a:latin typeface="+mn-lt"/>
              </a:rPr>
              <a:t>DATABASE SCHEMAS </a:t>
            </a:r>
          </a:p>
          <a:p>
            <a:pPr marL="285750" indent="-285750" eaLnBrk="1" hangingPunct="1">
              <a:spcBef>
                <a:spcPts val="400"/>
              </a:spcBef>
              <a:buClr>
                <a:srgbClr val="EEC85E"/>
              </a:buClr>
              <a:buSzPct val="70000"/>
              <a:buFont typeface="Arial" panose="020B0604020202020204" pitchFamily="34" charset="0"/>
              <a:buChar char="•"/>
            </a:pPr>
            <a:r>
              <a:rPr lang="en-US" altLang="en-US" dirty="0">
                <a:solidFill>
                  <a:srgbClr val="EAEAEA"/>
                </a:solidFill>
                <a:latin typeface="+mn-lt"/>
              </a:rPr>
              <a:t> Logical design of the database</a:t>
            </a:r>
          </a:p>
          <a:p>
            <a:pPr marL="285750" indent="-285750" eaLnBrk="1" hangingPunct="1">
              <a:spcBef>
                <a:spcPts val="400"/>
              </a:spcBef>
              <a:buClr>
                <a:srgbClr val="EEC85E"/>
              </a:buClr>
              <a:buSzPct val="70000"/>
              <a:buFont typeface="Arial" panose="020B0604020202020204" pitchFamily="34" charset="0"/>
              <a:buChar char="•"/>
            </a:pPr>
            <a:r>
              <a:rPr lang="en-US" altLang="en-US" dirty="0">
                <a:solidFill>
                  <a:srgbClr val="EAEAEA"/>
                </a:solidFill>
                <a:latin typeface="+mn-lt"/>
              </a:rPr>
              <a:t> defines the type definition of a variable</a:t>
            </a:r>
          </a:p>
          <a:p>
            <a:pPr eaLnBrk="1" hangingPunct="1">
              <a:spcBef>
                <a:spcPts val="400"/>
              </a:spcBef>
              <a:buClr>
                <a:srgbClr val="EEC85E"/>
              </a:buClr>
              <a:buSzPct val="70000"/>
            </a:pPr>
            <a:endParaRPr lang="en-US" altLang="en-US" dirty="0">
              <a:solidFill>
                <a:srgbClr val="EAEAEA"/>
              </a:solidFill>
              <a:latin typeface="+mn-lt"/>
            </a:endParaRPr>
          </a:p>
          <a:p>
            <a:pPr eaLnBrk="1" hangingPunct="1">
              <a:spcBef>
                <a:spcPts val="400"/>
              </a:spcBef>
              <a:buClr>
                <a:srgbClr val="EEC85E"/>
              </a:buClr>
              <a:buSzPct val="70000"/>
            </a:pPr>
            <a:r>
              <a:rPr lang="en-US" altLang="en-US" dirty="0">
                <a:solidFill>
                  <a:srgbClr val="EAEAEA"/>
                </a:solidFill>
                <a:latin typeface="+mn-lt"/>
              </a:rPr>
              <a:t>DATABASE INSTANCE</a:t>
            </a:r>
          </a:p>
          <a:p>
            <a:pPr marL="285750" indent="-285750" eaLnBrk="1" hangingPunct="1">
              <a:spcBef>
                <a:spcPts val="400"/>
              </a:spcBef>
              <a:buClr>
                <a:srgbClr val="EEC85E"/>
              </a:buClr>
              <a:buSzPct val="70000"/>
              <a:buFont typeface="Arial" panose="020B0604020202020204" pitchFamily="34" charset="0"/>
              <a:buChar char="•"/>
            </a:pPr>
            <a:r>
              <a:rPr lang="en-US" altLang="en-US" dirty="0">
                <a:solidFill>
                  <a:srgbClr val="EAEAEA"/>
                </a:solidFill>
                <a:latin typeface="+mn-lt"/>
              </a:rPr>
              <a:t> Snapshot of the database at a given time</a:t>
            </a:r>
          </a:p>
          <a:p>
            <a:pPr eaLnBrk="1" hangingPunct="1">
              <a:spcBef>
                <a:spcPts val="400"/>
              </a:spcBef>
              <a:buClr>
                <a:srgbClr val="EEC85E"/>
              </a:buClr>
              <a:buSzPct val="70000"/>
              <a:buFont typeface="Wingdings" panose="05000000000000000000" pitchFamily="2" charset="2"/>
              <a:buChar char=""/>
            </a:pPr>
            <a:endParaRPr lang="en-US" altLang="en-US" dirty="0">
              <a:solidFill>
                <a:srgbClr val="EAEAEA"/>
              </a:solidFill>
              <a:latin typeface="+mn-lt"/>
            </a:endParaRPr>
          </a:p>
          <a:p>
            <a:pPr eaLnBrk="1" hangingPunct="1">
              <a:spcBef>
                <a:spcPts val="400"/>
              </a:spcBef>
              <a:buClr>
                <a:srgbClr val="EEC85E"/>
              </a:buClr>
              <a:buSzPct val="70000"/>
            </a:pPr>
            <a:r>
              <a:rPr lang="en-US" altLang="en-US" dirty="0">
                <a:solidFill>
                  <a:srgbClr val="EAEAEA"/>
                </a:solidFill>
                <a:latin typeface="+mn-lt"/>
              </a:rPr>
              <a:t>A database schema in relations is defined by using a capitalized name for the relationship-schema and a lowercase name of each attribute.  An instance of a relation is represented by a lowercase name.</a:t>
            </a:r>
          </a:p>
          <a:p>
            <a:pPr eaLnBrk="1" hangingPunct="1">
              <a:spcBef>
                <a:spcPts val="400"/>
              </a:spcBef>
              <a:buClr>
                <a:srgbClr val="EEC85E"/>
              </a:buClr>
              <a:buSzPct val="70000"/>
            </a:pPr>
            <a:endParaRPr lang="en-US" altLang="en-US" dirty="0">
              <a:solidFill>
                <a:srgbClr val="EAEAEA"/>
              </a:solidFill>
              <a:latin typeface="+mn-lt"/>
            </a:endParaRPr>
          </a:p>
          <a:p>
            <a:pPr eaLnBrk="1" hangingPunct="1">
              <a:spcBef>
                <a:spcPts val="400"/>
              </a:spcBef>
              <a:buClr>
                <a:srgbClr val="EEC85E"/>
              </a:buClr>
              <a:buSzPct val="70000"/>
            </a:pPr>
            <a:r>
              <a:rPr lang="en-US" altLang="en-US" dirty="0">
                <a:solidFill>
                  <a:srgbClr val="EAEAEA"/>
                </a:solidFill>
                <a:latin typeface="+mn-lt"/>
              </a:rPr>
              <a:t>Websites-schema(website, organization, first-year, category)</a:t>
            </a:r>
            <a:r>
              <a:rPr lang="ar-SA" altLang="en-US" dirty="0">
                <a:solidFill>
                  <a:srgbClr val="EAEAEA"/>
                </a:solidFill>
                <a:latin typeface="+mn-lt"/>
              </a:rPr>
              <a:t>‏</a:t>
            </a:r>
            <a:endParaRPr lang="en-US" altLang="en-US" dirty="0">
              <a:solidFill>
                <a:srgbClr val="EAEAEA"/>
              </a:solidFill>
              <a:latin typeface="+mn-lt"/>
            </a:endParaRPr>
          </a:p>
          <a:p>
            <a:pPr eaLnBrk="1" hangingPunct="1">
              <a:spcBef>
                <a:spcPts val="400"/>
              </a:spcBef>
              <a:buClr>
                <a:srgbClr val="EEC85E"/>
              </a:buClr>
              <a:buSzPct val="70000"/>
            </a:pPr>
            <a:endParaRPr lang="en-US" altLang="en-US" dirty="0">
              <a:solidFill>
                <a:srgbClr val="EAEAEA"/>
              </a:solidFill>
              <a:latin typeface="+mn-lt"/>
            </a:endParaRPr>
          </a:p>
          <a:p>
            <a:pPr eaLnBrk="1" hangingPunct="1">
              <a:spcBef>
                <a:spcPts val="400"/>
              </a:spcBef>
              <a:buClr>
                <a:srgbClr val="EEC85E"/>
              </a:buClr>
              <a:buSzPct val="70000"/>
            </a:pPr>
            <a:r>
              <a:rPr lang="en-US" altLang="en-US" dirty="0">
                <a:solidFill>
                  <a:srgbClr val="EAEAEA"/>
                </a:solidFill>
                <a:latin typeface="+mn-lt"/>
              </a:rPr>
              <a:t>A relation on the Website-schema is as follows:</a:t>
            </a:r>
          </a:p>
          <a:p>
            <a:pPr eaLnBrk="1" hangingPunct="1">
              <a:spcBef>
                <a:spcPts val="400"/>
              </a:spcBef>
              <a:buClr>
                <a:srgbClr val="EEC85E"/>
              </a:buClr>
              <a:buSzPct val="70000"/>
            </a:pPr>
            <a:r>
              <a:rPr lang="en-US" altLang="en-US" dirty="0">
                <a:solidFill>
                  <a:srgbClr val="EAEAEA"/>
                </a:solidFill>
                <a:latin typeface="+mn-lt"/>
              </a:rPr>
              <a:t>	websites(Website-schema)</a:t>
            </a:r>
            <a:r>
              <a:rPr lang="ar-SA" altLang="en-US" dirty="0">
                <a:solidFill>
                  <a:srgbClr val="EAEAEA"/>
                </a:solidFill>
                <a:latin typeface="+mn-lt"/>
              </a:rPr>
              <a:t>‏</a:t>
            </a:r>
            <a:endParaRPr lang="en-US" altLang="en-US" dirty="0">
              <a:solidFill>
                <a:srgbClr val="EAEAEA"/>
              </a:solidFill>
              <a:latin typeface="+mn-lt"/>
            </a:endParaRPr>
          </a:p>
          <a:p>
            <a:pPr eaLnBrk="1" hangingPunct="1">
              <a:spcBef>
                <a:spcPts val="400"/>
              </a:spcBef>
              <a:buClr>
                <a:srgbClr val="EEC85E"/>
              </a:buClr>
              <a:buSzPct val="70000"/>
            </a:pPr>
            <a:endParaRPr lang="en-US" altLang="en-US" dirty="0">
              <a:solidFill>
                <a:srgbClr val="EAEAEA"/>
              </a:solidFill>
              <a:latin typeface="+mn-lt"/>
            </a:endParaRPr>
          </a:p>
          <a:p>
            <a:pPr eaLnBrk="1" hangingPunct="1">
              <a:spcBef>
                <a:spcPts val="400"/>
              </a:spcBef>
              <a:buClr>
                <a:srgbClr val="EEC85E"/>
              </a:buClr>
              <a:buSzPct val="70000"/>
            </a:pPr>
            <a:r>
              <a:rPr lang="en-US" altLang="en-US" dirty="0">
                <a:solidFill>
                  <a:srgbClr val="EAEAEA"/>
                </a:solidFill>
                <a:latin typeface="+mn-lt"/>
              </a:rPr>
              <a:t>Side notes, very important:</a:t>
            </a:r>
          </a:p>
          <a:p>
            <a:pPr eaLnBrk="1" hangingPunct="1">
              <a:spcBef>
                <a:spcPts val="400"/>
              </a:spcBef>
              <a:buClr>
                <a:srgbClr val="EEC85E"/>
              </a:buClr>
              <a:buSzPct val="70000"/>
            </a:pPr>
            <a:endParaRPr lang="en-US" altLang="en-US" dirty="0">
              <a:solidFill>
                <a:srgbClr val="EAEAEA"/>
              </a:solidFill>
              <a:latin typeface="+mn-lt"/>
            </a:endParaRPr>
          </a:p>
          <a:p>
            <a:pPr eaLnBrk="1" hangingPunct="1">
              <a:spcBef>
                <a:spcPts val="400"/>
              </a:spcBef>
              <a:buClr>
                <a:srgbClr val="EEC85E"/>
              </a:buClr>
              <a:buSzPct val="70000"/>
            </a:pPr>
            <a:r>
              <a:rPr lang="en-US" altLang="en-US" dirty="0">
                <a:solidFill>
                  <a:srgbClr val="EAEAEA"/>
                </a:solidFill>
                <a:latin typeface="+mn-lt"/>
              </a:rPr>
              <a:t>A relation has no order</a:t>
            </a:r>
          </a:p>
          <a:p>
            <a:pPr eaLnBrk="1" hangingPunct="1">
              <a:spcBef>
                <a:spcPts val="400"/>
              </a:spcBef>
              <a:buClr>
                <a:srgbClr val="EEC85E"/>
              </a:buClr>
              <a:buSzPct val="70000"/>
            </a:pPr>
            <a:r>
              <a:rPr lang="en-US" altLang="en-US" dirty="0">
                <a:solidFill>
                  <a:srgbClr val="EAEAEA"/>
                </a:solidFill>
                <a:latin typeface="+mn-lt"/>
              </a:rPr>
              <a:t>A relation cannot contain duplicate tuples</a:t>
            </a:r>
          </a:p>
        </p:txBody>
      </p:sp>
      <p:sp>
        <p:nvSpPr>
          <p:cNvPr id="3078" name="Text Box 46">
            <a:extLst>
              <a:ext uri="{FF2B5EF4-FFF2-40B4-BE49-F238E27FC236}">
                <a16:creationId xmlns:a16="http://schemas.microsoft.com/office/drawing/2014/main" id="{EF96E4D9-B7C1-7C0E-5525-26A7B5F7CA7F}"/>
              </a:ext>
            </a:extLst>
          </p:cNvPr>
          <p:cNvSpPr txBox="1">
            <a:spLocks noChangeArrowheads="1"/>
          </p:cNvSpPr>
          <p:nvPr/>
        </p:nvSpPr>
        <p:spPr bwMode="auto">
          <a:xfrm>
            <a:off x="8839200" y="2514601"/>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Verdana" panose="020B0604030504040204" pitchFamily="34" charset="0"/>
                <a:cs typeface="Arial" panose="020B0604020202020204" pitchFamily="34" charset="0"/>
              </a:defRPr>
            </a:lvl1pPr>
            <a:lvl2pPr marL="742950" indent="-285750" eaLnBrk="0" hangingPunct="0">
              <a:defRPr>
                <a:solidFill>
                  <a:schemeClr val="bg1"/>
                </a:solidFill>
                <a:latin typeface="Verdana" panose="020B0604030504040204" pitchFamily="34" charset="0"/>
                <a:cs typeface="Arial" panose="020B0604020202020204" pitchFamily="34" charset="0"/>
              </a:defRPr>
            </a:lvl2pPr>
            <a:lvl3pPr marL="1143000" indent="-228600" eaLnBrk="0" hangingPunct="0">
              <a:defRPr>
                <a:solidFill>
                  <a:schemeClr val="bg1"/>
                </a:solidFill>
                <a:latin typeface="Verdana" panose="020B0604030504040204" pitchFamily="34" charset="0"/>
                <a:cs typeface="Arial" panose="020B0604020202020204" pitchFamily="34" charset="0"/>
              </a:defRPr>
            </a:lvl3pPr>
            <a:lvl4pPr marL="1600200" indent="-228600" eaLnBrk="0" hangingPunct="0">
              <a:defRPr>
                <a:solidFill>
                  <a:schemeClr val="bg1"/>
                </a:solidFill>
                <a:latin typeface="Verdana" panose="020B0604030504040204" pitchFamily="34" charset="0"/>
                <a:cs typeface="Arial" panose="020B0604020202020204" pitchFamily="34" charset="0"/>
              </a:defRPr>
            </a:lvl4pPr>
            <a:lvl5pPr marL="2057400" indent="-228600" eaLnBrk="0" hangingPunct="0">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Domains</a:t>
            </a:r>
            <a:endParaRPr lang="en-US" sz="24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26968464"/>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fade">
                                      <p:cBhvr>
                                        <p:cTn id="7" dur="500"/>
                                        <p:tgtEl>
                                          <p:spTgt spid="307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075">
                                            <p:txEl>
                                              <p:pRg st="1" end="1"/>
                                            </p:txEl>
                                          </p:spTgt>
                                        </p:tgtEl>
                                        <p:attrNameLst>
                                          <p:attrName>style.visibility</p:attrName>
                                        </p:attrNameLst>
                                      </p:cBhvr>
                                      <p:to>
                                        <p:strVal val="visible"/>
                                      </p:to>
                                    </p:set>
                                    <p:animEffect transition="in" filter="fade">
                                      <p:cBhvr>
                                        <p:cTn id="10" dur="500"/>
                                        <p:tgtEl>
                                          <p:spTgt spid="307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075">
                                            <p:txEl>
                                              <p:pRg st="2" end="2"/>
                                            </p:txEl>
                                          </p:spTgt>
                                        </p:tgtEl>
                                        <p:attrNameLst>
                                          <p:attrName>style.visibility</p:attrName>
                                        </p:attrNameLst>
                                      </p:cBhvr>
                                      <p:to>
                                        <p:strVal val="visible"/>
                                      </p:to>
                                    </p:set>
                                    <p:animEffect transition="in" filter="fade">
                                      <p:cBhvr>
                                        <p:cTn id="13" dur="500"/>
                                        <p:tgtEl>
                                          <p:spTgt spid="307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075">
                                            <p:txEl>
                                              <p:pRg st="4" end="4"/>
                                            </p:txEl>
                                          </p:spTgt>
                                        </p:tgtEl>
                                        <p:attrNameLst>
                                          <p:attrName>style.visibility</p:attrName>
                                        </p:attrNameLst>
                                      </p:cBhvr>
                                      <p:to>
                                        <p:strVal val="visible"/>
                                      </p:to>
                                    </p:set>
                                    <p:animEffect transition="in" filter="fade">
                                      <p:cBhvr>
                                        <p:cTn id="18" dur="500"/>
                                        <p:tgtEl>
                                          <p:spTgt spid="3075">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075">
                                            <p:txEl>
                                              <p:pRg st="5" end="5"/>
                                            </p:txEl>
                                          </p:spTgt>
                                        </p:tgtEl>
                                        <p:attrNameLst>
                                          <p:attrName>style.visibility</p:attrName>
                                        </p:attrNameLst>
                                      </p:cBhvr>
                                      <p:to>
                                        <p:strVal val="visible"/>
                                      </p:to>
                                    </p:set>
                                    <p:animEffect transition="in" filter="fade">
                                      <p:cBhvr>
                                        <p:cTn id="21" dur="500"/>
                                        <p:tgtEl>
                                          <p:spTgt spid="3075">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075">
                                            <p:txEl>
                                              <p:pRg st="7" end="7"/>
                                            </p:txEl>
                                          </p:spTgt>
                                        </p:tgtEl>
                                        <p:attrNameLst>
                                          <p:attrName>style.visibility</p:attrName>
                                        </p:attrNameLst>
                                      </p:cBhvr>
                                      <p:to>
                                        <p:strVal val="visible"/>
                                      </p:to>
                                    </p:set>
                                    <p:animEffect transition="in" filter="fade">
                                      <p:cBhvr>
                                        <p:cTn id="26" dur="500"/>
                                        <p:tgtEl>
                                          <p:spTgt spid="3075">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075">
                                            <p:txEl>
                                              <p:pRg st="9" end="9"/>
                                            </p:txEl>
                                          </p:spTgt>
                                        </p:tgtEl>
                                        <p:attrNameLst>
                                          <p:attrName>style.visibility</p:attrName>
                                        </p:attrNameLst>
                                      </p:cBhvr>
                                      <p:to>
                                        <p:strVal val="visible"/>
                                      </p:to>
                                    </p:set>
                                    <p:animEffect transition="in" filter="fade">
                                      <p:cBhvr>
                                        <p:cTn id="29" dur="500"/>
                                        <p:tgtEl>
                                          <p:spTgt spid="3075">
                                            <p:txEl>
                                              <p:pRg st="9" end="9"/>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075">
                                            <p:txEl>
                                              <p:pRg st="11" end="11"/>
                                            </p:txEl>
                                          </p:spTgt>
                                        </p:tgtEl>
                                        <p:attrNameLst>
                                          <p:attrName>style.visibility</p:attrName>
                                        </p:attrNameLst>
                                      </p:cBhvr>
                                      <p:to>
                                        <p:strVal val="visible"/>
                                      </p:to>
                                    </p:set>
                                    <p:animEffect transition="in" filter="fade">
                                      <p:cBhvr>
                                        <p:cTn id="34" dur="500"/>
                                        <p:tgtEl>
                                          <p:spTgt spid="3075">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075">
                                            <p:txEl>
                                              <p:pRg st="12" end="12"/>
                                            </p:txEl>
                                          </p:spTgt>
                                        </p:tgtEl>
                                        <p:attrNameLst>
                                          <p:attrName>style.visibility</p:attrName>
                                        </p:attrNameLst>
                                      </p:cBhvr>
                                      <p:to>
                                        <p:strVal val="visible"/>
                                      </p:to>
                                    </p:set>
                                    <p:animEffect transition="in" filter="fade">
                                      <p:cBhvr>
                                        <p:cTn id="37" dur="500"/>
                                        <p:tgtEl>
                                          <p:spTgt spid="3075">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075">
                                            <p:txEl>
                                              <p:pRg st="14" end="14"/>
                                            </p:txEl>
                                          </p:spTgt>
                                        </p:tgtEl>
                                        <p:attrNameLst>
                                          <p:attrName>style.visibility</p:attrName>
                                        </p:attrNameLst>
                                      </p:cBhvr>
                                      <p:to>
                                        <p:strVal val="visible"/>
                                      </p:to>
                                    </p:set>
                                    <p:animEffect transition="in" filter="fade">
                                      <p:cBhvr>
                                        <p:cTn id="42" dur="500"/>
                                        <p:tgtEl>
                                          <p:spTgt spid="3075">
                                            <p:txEl>
                                              <p:pRg st="14" end="1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075">
                                            <p:txEl>
                                              <p:pRg st="16" end="16"/>
                                            </p:txEl>
                                          </p:spTgt>
                                        </p:tgtEl>
                                        <p:attrNameLst>
                                          <p:attrName>style.visibility</p:attrName>
                                        </p:attrNameLst>
                                      </p:cBhvr>
                                      <p:to>
                                        <p:strVal val="visible"/>
                                      </p:to>
                                    </p:set>
                                    <p:animEffect transition="in" filter="fade">
                                      <p:cBhvr>
                                        <p:cTn id="45" dur="500"/>
                                        <p:tgtEl>
                                          <p:spTgt spid="3075">
                                            <p:txEl>
                                              <p:pRg st="16" end="16"/>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075">
                                            <p:txEl>
                                              <p:pRg st="17" end="17"/>
                                            </p:txEl>
                                          </p:spTgt>
                                        </p:tgtEl>
                                        <p:attrNameLst>
                                          <p:attrName>style.visibility</p:attrName>
                                        </p:attrNameLst>
                                      </p:cBhvr>
                                      <p:to>
                                        <p:strVal val="visible"/>
                                      </p:to>
                                    </p:set>
                                    <p:animEffect transition="in" filter="fade">
                                      <p:cBhvr>
                                        <p:cTn id="48" dur="500"/>
                                        <p:tgtEl>
                                          <p:spTgt spid="307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Aggregate Functions</a:t>
            </a:r>
          </a:p>
        </p:txBody>
      </p:sp>
      <p:sp>
        <p:nvSpPr>
          <p:cNvPr id="6" name="Text Box 2">
            <a:extLst>
              <a:ext uri="{FF2B5EF4-FFF2-40B4-BE49-F238E27FC236}">
                <a16:creationId xmlns:a16="http://schemas.microsoft.com/office/drawing/2014/main" id="{3E31EF61-9795-B2A9-6487-2F9AED9D44DA}"/>
              </a:ext>
            </a:extLst>
          </p:cNvPr>
          <p:cNvSpPr txBox="1">
            <a:spLocks noChangeArrowheads="1"/>
          </p:cNvSpPr>
          <p:nvPr/>
        </p:nvSpPr>
        <p:spPr bwMode="auto">
          <a:xfrm>
            <a:off x="0" y="685800"/>
            <a:ext cx="12185648" cy="3284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r>
              <a:rPr lang="en-US" altLang="en-US" dirty="0">
                <a:solidFill>
                  <a:srgbClr val="EAEAEA"/>
                </a:solidFill>
                <a:latin typeface="+mn-lt"/>
              </a:rPr>
              <a:t>Takes a collection of values and returns a single value as a result</a:t>
            </a:r>
          </a:p>
          <a:p>
            <a:pPr eaLnBrk="1" hangingPunct="1"/>
            <a:endParaRPr lang="en-US" altLang="en-US" dirty="0">
              <a:solidFill>
                <a:srgbClr val="EAEAEA"/>
              </a:solidFill>
              <a:latin typeface="+mn-lt"/>
            </a:endParaRPr>
          </a:p>
          <a:p>
            <a:pPr eaLnBrk="1" hangingPunct="1"/>
            <a:r>
              <a:rPr lang="en-US" altLang="en-US" dirty="0" err="1">
                <a:solidFill>
                  <a:srgbClr val="EAEAEA"/>
                </a:solidFill>
                <a:latin typeface="+mn-lt"/>
              </a:rPr>
              <a:t>i.e</a:t>
            </a:r>
            <a:endParaRPr lang="en-US" altLang="en-US" dirty="0">
              <a:solidFill>
                <a:srgbClr val="EAEAEA"/>
              </a:solidFill>
              <a:latin typeface="+mn-lt"/>
            </a:endParaRPr>
          </a:p>
          <a:p>
            <a:pPr eaLnBrk="1" hangingPunct="1"/>
            <a:r>
              <a:rPr lang="en-US" altLang="en-US" sz="1200" dirty="0">
                <a:solidFill>
                  <a:srgbClr val="EAEAEA"/>
                </a:solidFill>
                <a:latin typeface="Courier New" panose="02070309020205020404" pitchFamily="49" charset="0"/>
                <a:cs typeface="Courier New" panose="02070309020205020404" pitchFamily="49" charset="0"/>
              </a:rPr>
              <a:t>sum {1, 1, 3, 4, 4, 11} </a:t>
            </a:r>
            <a:r>
              <a:rPr lang="en-US" altLang="en-US" dirty="0">
                <a:solidFill>
                  <a:srgbClr val="EAEAEA"/>
                </a:solidFill>
                <a:latin typeface="+mn-lt"/>
              </a:rPr>
              <a:t>returns the value </a:t>
            </a:r>
            <a:r>
              <a:rPr lang="en-US" altLang="en-US" sz="1200" dirty="0">
                <a:solidFill>
                  <a:srgbClr val="EAEAEA"/>
                </a:solidFill>
                <a:latin typeface="Courier New" panose="02070309020205020404" pitchFamily="49" charset="0"/>
                <a:cs typeface="Courier New" panose="02070309020205020404" pitchFamily="49" charset="0"/>
              </a:rPr>
              <a:t>24</a:t>
            </a:r>
            <a:r>
              <a:rPr lang="en-US" altLang="en-US" dirty="0">
                <a:solidFill>
                  <a:srgbClr val="EAEAEA"/>
                </a:solidFill>
                <a:latin typeface="+mn-lt"/>
              </a:rPr>
              <a:t>.</a:t>
            </a:r>
          </a:p>
          <a:p>
            <a:pPr eaLnBrk="1" hangingPunct="1"/>
            <a:r>
              <a:rPr lang="en-US" altLang="en-US" sz="1200" dirty="0">
                <a:solidFill>
                  <a:srgbClr val="EAEAEA"/>
                </a:solidFill>
                <a:latin typeface="Courier New" panose="02070309020205020404" pitchFamily="49" charset="0"/>
                <a:cs typeface="Courier New" panose="02070309020205020404" pitchFamily="49" charset="0"/>
              </a:rPr>
              <a:t>avg {1, 1, 3, 4, 4, 11}</a:t>
            </a:r>
            <a:r>
              <a:rPr lang="en-US" altLang="en-US" dirty="0">
                <a:solidFill>
                  <a:srgbClr val="EAEAEA"/>
                </a:solidFill>
                <a:latin typeface="Courier New" panose="02070309020205020404" pitchFamily="49" charset="0"/>
                <a:cs typeface="Courier New" panose="02070309020205020404" pitchFamily="49" charset="0"/>
              </a:rPr>
              <a:t> </a:t>
            </a:r>
            <a:r>
              <a:rPr lang="en-US" altLang="en-US" dirty="0">
                <a:solidFill>
                  <a:srgbClr val="EAEAEA"/>
                </a:solidFill>
                <a:latin typeface="+mn-lt"/>
              </a:rPr>
              <a:t>returns the value </a:t>
            </a:r>
            <a:r>
              <a:rPr lang="en-US" altLang="en-US" sz="1200" dirty="0">
                <a:solidFill>
                  <a:srgbClr val="EAEAEA"/>
                </a:solidFill>
                <a:latin typeface="Courier New" panose="02070309020205020404" pitchFamily="49" charset="0"/>
                <a:cs typeface="Courier New" panose="02070309020205020404" pitchFamily="49" charset="0"/>
              </a:rPr>
              <a:t>4</a:t>
            </a:r>
            <a:r>
              <a:rPr lang="en-US" altLang="en-US" dirty="0">
                <a:solidFill>
                  <a:srgbClr val="EAEAEA"/>
                </a:solidFill>
                <a:latin typeface="+mn-lt"/>
              </a:rPr>
              <a:t>.</a:t>
            </a:r>
          </a:p>
          <a:p>
            <a:pPr eaLnBrk="1" hangingPunct="1"/>
            <a:r>
              <a:rPr lang="en-US" altLang="en-US" sz="1200" dirty="0">
                <a:solidFill>
                  <a:srgbClr val="EAEAEA"/>
                </a:solidFill>
                <a:latin typeface="Courier New" panose="02070309020205020404" pitchFamily="49" charset="0"/>
                <a:cs typeface="Courier New" panose="02070309020205020404" pitchFamily="49" charset="0"/>
              </a:rPr>
              <a:t>count {1, 1, 3, 4, 4, 11} </a:t>
            </a:r>
            <a:r>
              <a:rPr lang="en-US" altLang="en-US" dirty="0">
                <a:solidFill>
                  <a:srgbClr val="EAEAEA"/>
                </a:solidFill>
                <a:latin typeface="+mn-lt"/>
              </a:rPr>
              <a:t>returns the value </a:t>
            </a:r>
            <a:r>
              <a:rPr lang="en-US" altLang="en-US" sz="1200" dirty="0">
                <a:solidFill>
                  <a:srgbClr val="EAEAEA"/>
                </a:solidFill>
                <a:latin typeface="Courier New" panose="02070309020205020404" pitchFamily="49" charset="0"/>
                <a:cs typeface="Courier New" panose="02070309020205020404" pitchFamily="49" charset="0"/>
              </a:rPr>
              <a:t>6</a:t>
            </a:r>
            <a:r>
              <a:rPr lang="en-US" altLang="en-US" dirty="0">
                <a:solidFill>
                  <a:srgbClr val="EAEAEA"/>
                </a:solidFill>
                <a:latin typeface="+mn-lt"/>
              </a:rPr>
              <a:t>.</a:t>
            </a:r>
          </a:p>
          <a:p>
            <a:pPr eaLnBrk="1" hangingPunct="1"/>
            <a:r>
              <a:rPr lang="en-US" altLang="en-US" sz="1200" dirty="0">
                <a:solidFill>
                  <a:srgbClr val="EAEAEA"/>
                </a:solidFill>
                <a:latin typeface="Courier New" panose="02070309020205020404" pitchFamily="49" charset="0"/>
                <a:cs typeface="Courier New" panose="02070309020205020404" pitchFamily="49" charset="0"/>
              </a:rPr>
              <a:t>min {1, 1, 3, 4, 4, 11} </a:t>
            </a:r>
            <a:r>
              <a:rPr lang="en-US" altLang="en-US" dirty="0">
                <a:solidFill>
                  <a:srgbClr val="EAEAEA"/>
                </a:solidFill>
                <a:latin typeface="+mn-lt"/>
              </a:rPr>
              <a:t>returns the value </a:t>
            </a:r>
            <a:r>
              <a:rPr lang="en-US" altLang="en-US" sz="1200" dirty="0">
                <a:solidFill>
                  <a:srgbClr val="EAEAEA"/>
                </a:solidFill>
                <a:latin typeface="Courier New" panose="02070309020205020404" pitchFamily="49" charset="0"/>
                <a:cs typeface="Courier New" panose="02070309020205020404" pitchFamily="49" charset="0"/>
              </a:rPr>
              <a:t>1</a:t>
            </a:r>
            <a:r>
              <a:rPr lang="en-US" altLang="en-US" dirty="0">
                <a:solidFill>
                  <a:srgbClr val="EAEAEA"/>
                </a:solidFill>
                <a:latin typeface="+mn-lt"/>
              </a:rPr>
              <a:t>.</a:t>
            </a:r>
          </a:p>
          <a:p>
            <a:pPr eaLnBrk="1" hangingPunct="1"/>
            <a:r>
              <a:rPr lang="en-US" altLang="en-US" sz="1200" dirty="0">
                <a:solidFill>
                  <a:srgbClr val="EAEAEA"/>
                </a:solidFill>
                <a:latin typeface="Courier New" panose="02070309020205020404" pitchFamily="49" charset="0"/>
                <a:cs typeface="Courier New" panose="02070309020205020404" pitchFamily="49" charset="0"/>
              </a:rPr>
              <a:t>max {1, 1, 3, 4, 4, 11} </a:t>
            </a:r>
            <a:r>
              <a:rPr lang="en-US" altLang="en-US" dirty="0">
                <a:solidFill>
                  <a:srgbClr val="EAEAEA"/>
                </a:solidFill>
                <a:latin typeface="+mn-lt"/>
              </a:rPr>
              <a:t>returns the value </a:t>
            </a:r>
            <a:r>
              <a:rPr lang="en-US" altLang="en-US" sz="1200" dirty="0">
                <a:solidFill>
                  <a:srgbClr val="EAEAEA"/>
                </a:solidFill>
                <a:latin typeface="Courier New" panose="02070309020205020404" pitchFamily="49" charset="0"/>
                <a:cs typeface="Courier New" panose="02070309020205020404" pitchFamily="49" charset="0"/>
              </a:rPr>
              <a:t>11</a:t>
            </a:r>
            <a:r>
              <a:rPr lang="en-US" altLang="en-US" dirty="0">
                <a:solidFill>
                  <a:srgbClr val="EAEAEA"/>
                </a:solidFill>
                <a:latin typeface="+mn-lt"/>
              </a:rPr>
              <a:t>.</a:t>
            </a:r>
          </a:p>
          <a:p>
            <a:pPr eaLnBrk="1" hangingPunct="1"/>
            <a:r>
              <a:rPr lang="en-US" altLang="en-US" sz="1200" dirty="0">
                <a:solidFill>
                  <a:srgbClr val="EAEAEA"/>
                </a:solidFill>
                <a:latin typeface="Courier New" panose="02070309020205020404" pitchFamily="49" charset="0"/>
                <a:cs typeface="Courier New" panose="02070309020205020404" pitchFamily="49" charset="0"/>
              </a:rPr>
              <a:t>count-distinct {1, 1, 3, 4, 4, 11} </a:t>
            </a:r>
            <a:r>
              <a:rPr lang="en-US" altLang="en-US" dirty="0">
                <a:solidFill>
                  <a:srgbClr val="EAEAEA"/>
                </a:solidFill>
                <a:latin typeface="+mn-lt"/>
              </a:rPr>
              <a:t>returns the value </a:t>
            </a:r>
            <a:r>
              <a:rPr lang="en-US" altLang="en-US" sz="1200" dirty="0">
                <a:solidFill>
                  <a:srgbClr val="EAEAEA"/>
                </a:solidFill>
                <a:latin typeface="Courier New" panose="02070309020205020404" pitchFamily="49" charset="0"/>
                <a:cs typeface="Courier New" panose="02070309020205020404" pitchFamily="49" charset="0"/>
              </a:rPr>
              <a:t>4</a:t>
            </a:r>
            <a:r>
              <a:rPr lang="en-US" altLang="en-US" dirty="0">
                <a:solidFill>
                  <a:srgbClr val="EAEAEA"/>
                </a:solidFill>
                <a:latin typeface="+mn-lt"/>
              </a:rPr>
              <a:t>.</a:t>
            </a:r>
          </a:p>
          <a:p>
            <a:pPr eaLnBrk="1" hangingPunct="1"/>
            <a:endParaRPr lang="en-US" altLang="en-US" dirty="0">
              <a:solidFill>
                <a:srgbClr val="EAEAEA"/>
              </a:solidFill>
              <a:latin typeface="+mn-lt"/>
            </a:endParaRPr>
          </a:p>
          <a:p>
            <a:pPr eaLnBrk="1" hangingPunct="1"/>
            <a:r>
              <a:rPr lang="en-US" altLang="en-US" dirty="0">
                <a:solidFill>
                  <a:srgbClr val="EAEAEA"/>
                </a:solidFill>
                <a:latin typeface="+mn-lt"/>
              </a:rPr>
              <a:t>Ignore the fact that we said sets can’t contain duplicate values</a:t>
            </a:r>
          </a:p>
        </p:txBody>
      </p:sp>
    </p:spTree>
    <p:extLst>
      <p:ext uri="{BB962C8B-B14F-4D97-AF65-F5344CB8AC3E}">
        <p14:creationId xmlns:p14="http://schemas.microsoft.com/office/powerpoint/2010/main" val="19235585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Operations to Modify the Contents of Relations</a:t>
            </a:r>
          </a:p>
        </p:txBody>
      </p:sp>
      <p:sp>
        <p:nvSpPr>
          <p:cNvPr id="6" name="Text Box 2">
            <a:extLst>
              <a:ext uri="{FF2B5EF4-FFF2-40B4-BE49-F238E27FC236}">
                <a16:creationId xmlns:a16="http://schemas.microsoft.com/office/drawing/2014/main" id="{3E31EF61-9795-B2A9-6487-2F9AED9D44DA}"/>
              </a:ext>
            </a:extLst>
          </p:cNvPr>
          <p:cNvSpPr txBox="1">
            <a:spLocks noChangeArrowheads="1"/>
          </p:cNvSpPr>
          <p:nvPr/>
        </p:nvSpPr>
        <p:spPr bwMode="auto">
          <a:xfrm>
            <a:off x="0" y="685800"/>
            <a:ext cx="12185648" cy="3284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r>
              <a:rPr lang="en-US" altLang="en-US" b="1" dirty="0">
                <a:solidFill>
                  <a:srgbClr val="EAEAEA"/>
                </a:solidFill>
                <a:latin typeface="+mn-lt"/>
              </a:rPr>
              <a:t>Deletion</a:t>
            </a:r>
            <a:endParaRPr lang="en-US" altLang="en-US" sz="1400" b="1" dirty="0">
              <a:solidFill>
                <a:srgbClr val="EAEAEA"/>
              </a:solidFill>
              <a:latin typeface="+mn-lt"/>
            </a:endParaRPr>
          </a:p>
          <a:p>
            <a:pPr eaLnBrk="1" hangingPunct="1"/>
            <a:r>
              <a:rPr lang="en-US" altLang="en-US" sz="1200" dirty="0">
                <a:solidFill>
                  <a:srgbClr val="EAEAEA"/>
                </a:solidFill>
                <a:latin typeface="Courier New" panose="02070309020205020404" pitchFamily="49" charset="0"/>
                <a:cs typeface="Courier New" panose="02070309020205020404" pitchFamily="49" charset="0"/>
              </a:rPr>
              <a:t>r &lt;- r – E</a:t>
            </a:r>
          </a:p>
          <a:p>
            <a:pPr eaLnBrk="1" hangingPunct="1"/>
            <a:endParaRPr lang="en-US" altLang="en-US" sz="1200" dirty="0">
              <a:solidFill>
                <a:srgbClr val="EAEAEA"/>
              </a:solidFill>
              <a:latin typeface="Courier New" panose="02070309020205020404" pitchFamily="49" charset="0"/>
              <a:cs typeface="Courier New" panose="02070309020205020404" pitchFamily="49" charset="0"/>
            </a:endParaRPr>
          </a:p>
          <a:p>
            <a:pPr eaLnBrk="1" hangingPunct="1"/>
            <a:r>
              <a:rPr lang="en-US" altLang="en-US" dirty="0">
                <a:solidFill>
                  <a:srgbClr val="EAEAEA"/>
                </a:solidFill>
                <a:latin typeface="+mn-lt"/>
              </a:rPr>
              <a:t>This uses set difference (minus) and variable assignment.</a:t>
            </a:r>
          </a:p>
          <a:p>
            <a:pPr eaLnBrk="1" hangingPunct="1"/>
            <a:endParaRPr lang="en-US" altLang="en-US" dirty="0">
              <a:solidFill>
                <a:srgbClr val="EAEAEA"/>
              </a:solidFill>
              <a:latin typeface="+mn-lt"/>
            </a:endParaRPr>
          </a:p>
          <a:p>
            <a:pPr eaLnBrk="1" hangingPunct="1"/>
            <a:r>
              <a:rPr lang="en-US" altLang="en-US" dirty="0">
                <a:solidFill>
                  <a:srgbClr val="EAEAEA"/>
                </a:solidFill>
                <a:latin typeface="+mn-lt"/>
              </a:rPr>
              <a:t>Delete all of the sale of "</a:t>
            </a:r>
            <a:r>
              <a:rPr lang="en-US" altLang="en-US" dirty="0" err="1">
                <a:solidFill>
                  <a:srgbClr val="EAEAEA"/>
                </a:solidFill>
                <a:latin typeface="+mn-lt"/>
              </a:rPr>
              <a:t>Zojjed</a:t>
            </a:r>
            <a:r>
              <a:rPr lang="en-US" altLang="en-US" dirty="0">
                <a:solidFill>
                  <a:srgbClr val="EAEAEA"/>
                </a:solidFill>
                <a:latin typeface="+mn-lt"/>
              </a:rPr>
              <a:t>!" from the Sales relation</a:t>
            </a:r>
          </a:p>
          <a:p>
            <a:pPr eaLnBrk="1" hangingPunct="1"/>
            <a:r>
              <a:rPr lang="en-US" altLang="en-US" sz="1200" dirty="0">
                <a:solidFill>
                  <a:srgbClr val="EAEAEA"/>
                </a:solidFill>
                <a:latin typeface="Courier New" panose="02070309020205020404" pitchFamily="49" charset="0"/>
                <a:cs typeface="Courier New" panose="02070309020205020404" pitchFamily="49" charset="0"/>
              </a:rPr>
              <a:t>sales &lt;- sales - </a:t>
            </a: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baseline="-25000" dirty="0">
                <a:solidFill>
                  <a:srgbClr val="EAEAEA"/>
                </a:solidFill>
                <a:latin typeface="Courier New" panose="02070309020205020404" pitchFamily="49" charset="0"/>
                <a:cs typeface="Courier New" panose="02070309020205020404" pitchFamily="49" charset="0"/>
              </a:rPr>
              <a:t>product = "</a:t>
            </a:r>
            <a:r>
              <a:rPr lang="en-US" altLang="en-US" sz="1200" baseline="-25000" dirty="0" err="1">
                <a:solidFill>
                  <a:srgbClr val="EAEAEA"/>
                </a:solidFill>
                <a:latin typeface="Courier New" panose="02070309020205020404" pitchFamily="49" charset="0"/>
                <a:cs typeface="Courier New" panose="02070309020205020404" pitchFamily="49" charset="0"/>
              </a:rPr>
              <a:t>Zojjed</a:t>
            </a:r>
            <a:r>
              <a:rPr lang="en-US" altLang="en-US" sz="1200" baseline="-25000" dirty="0">
                <a:solidFill>
                  <a:srgbClr val="EAEAEA"/>
                </a:solidFill>
                <a:latin typeface="Courier New" panose="02070309020205020404" pitchFamily="49" charset="0"/>
                <a:cs typeface="Courier New" panose="02070309020205020404" pitchFamily="49" charset="0"/>
              </a:rPr>
              <a:t>!" </a:t>
            </a:r>
            <a:r>
              <a:rPr lang="en-US" altLang="en-US" sz="1200" dirty="0">
                <a:solidFill>
                  <a:srgbClr val="EAEAEA"/>
                </a:solidFill>
                <a:latin typeface="Courier New" panose="02070309020205020404" pitchFamily="49" charset="0"/>
                <a:cs typeface="Courier New" panose="02070309020205020404" pitchFamily="49" charset="0"/>
              </a:rPr>
              <a:t>(sales)</a:t>
            </a:r>
            <a:r>
              <a:rPr lang="ar-SA" altLang="en-US" sz="1200" dirty="0">
                <a:solidFill>
                  <a:srgbClr val="EAEAEA"/>
                </a:solidFill>
                <a:latin typeface="Courier New" panose="02070309020205020404" pitchFamily="49" charset="0"/>
                <a:cs typeface="Courier New" panose="02070309020205020404" pitchFamily="49" charset="0"/>
              </a:rPr>
              <a:t>‏</a:t>
            </a:r>
            <a:endParaRPr lang="en-US" altLang="en-US" sz="1200" dirty="0">
              <a:solidFill>
                <a:srgbClr val="EAEAEA"/>
              </a:solidFill>
              <a:latin typeface="Courier New" panose="02070309020205020404" pitchFamily="49" charset="0"/>
              <a:cs typeface="Courier New" panose="02070309020205020404" pitchFamily="49" charset="0"/>
            </a:endParaRPr>
          </a:p>
          <a:p>
            <a:pPr eaLnBrk="1" hangingPunct="1"/>
            <a:endParaRPr lang="en-US" altLang="en-US" sz="1400" dirty="0">
              <a:solidFill>
                <a:srgbClr val="EAEAEA"/>
              </a:solidFill>
            </a:endParaRPr>
          </a:p>
          <a:p>
            <a:pPr eaLnBrk="1" hangingPunct="1"/>
            <a:r>
              <a:rPr lang="en-US" altLang="en-US" dirty="0">
                <a:solidFill>
                  <a:srgbClr val="EAEAEA"/>
                </a:solidFill>
                <a:latin typeface="+mn-lt"/>
              </a:rPr>
              <a:t>Delete all sales with no tax collected</a:t>
            </a:r>
          </a:p>
          <a:p>
            <a:pPr eaLnBrk="1" hangingPunct="1"/>
            <a:r>
              <a:rPr lang="en-US" altLang="en-US" sz="1200" dirty="0">
                <a:solidFill>
                  <a:srgbClr val="EAEAEA"/>
                </a:solidFill>
                <a:latin typeface="Courier New" panose="02070309020205020404" pitchFamily="49" charset="0"/>
                <a:cs typeface="Courier New" panose="02070309020205020404" pitchFamily="49" charset="0"/>
              </a:rPr>
              <a:t>sales &lt;- sales - </a:t>
            </a: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baseline="-25000" dirty="0">
                <a:solidFill>
                  <a:srgbClr val="EAEAEA"/>
                </a:solidFill>
                <a:latin typeface="Courier New" panose="02070309020205020404" pitchFamily="49" charset="0"/>
                <a:cs typeface="Courier New" panose="02070309020205020404" pitchFamily="49" charset="0"/>
              </a:rPr>
              <a:t>tax = 0</a:t>
            </a:r>
            <a:r>
              <a:rPr lang="en-US" altLang="en-US" sz="1200" dirty="0">
                <a:solidFill>
                  <a:srgbClr val="EAEAEA"/>
                </a:solidFill>
                <a:latin typeface="Courier New" panose="02070309020205020404" pitchFamily="49" charset="0"/>
                <a:cs typeface="Courier New" panose="02070309020205020404" pitchFamily="49" charset="0"/>
              </a:rPr>
              <a:t> (sales)</a:t>
            </a:r>
            <a:r>
              <a:rPr lang="ar-SA" altLang="en-US" sz="1200" dirty="0">
                <a:solidFill>
                  <a:srgbClr val="EAEAEA"/>
                </a:solidFill>
                <a:latin typeface="Courier New" panose="02070309020205020404" pitchFamily="49" charset="0"/>
                <a:cs typeface="Courier New" panose="02070309020205020404" pitchFamily="49" charset="0"/>
              </a:rPr>
              <a:t>‏</a:t>
            </a:r>
            <a:endParaRPr lang="en-US" altLang="en-US" sz="1200" dirty="0">
              <a:solidFill>
                <a:srgbClr val="EAEAEA"/>
              </a:solidFill>
              <a:latin typeface="Courier New" panose="02070309020205020404" pitchFamily="49" charset="0"/>
              <a:cs typeface="Courier New" panose="02070309020205020404" pitchFamily="49" charset="0"/>
            </a:endParaRPr>
          </a:p>
          <a:p>
            <a:pPr eaLnBrk="1" hangingPunct="1"/>
            <a:endParaRPr lang="en-US" altLang="en-US" sz="1400" dirty="0">
              <a:solidFill>
                <a:srgbClr val="EAEAEA"/>
              </a:solidFill>
            </a:endParaRPr>
          </a:p>
        </p:txBody>
      </p:sp>
    </p:spTree>
    <p:extLst>
      <p:ext uri="{BB962C8B-B14F-4D97-AF65-F5344CB8AC3E}">
        <p14:creationId xmlns:p14="http://schemas.microsoft.com/office/powerpoint/2010/main" val="313161513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Operations to Modify the Contents of Relations</a:t>
            </a:r>
          </a:p>
        </p:txBody>
      </p:sp>
      <p:sp>
        <p:nvSpPr>
          <p:cNvPr id="6" name="Text Box 2">
            <a:extLst>
              <a:ext uri="{FF2B5EF4-FFF2-40B4-BE49-F238E27FC236}">
                <a16:creationId xmlns:a16="http://schemas.microsoft.com/office/drawing/2014/main" id="{3E31EF61-9795-B2A9-6487-2F9AED9D44DA}"/>
              </a:ext>
            </a:extLst>
          </p:cNvPr>
          <p:cNvSpPr txBox="1">
            <a:spLocks noChangeArrowheads="1"/>
          </p:cNvSpPr>
          <p:nvPr/>
        </p:nvSpPr>
        <p:spPr bwMode="auto">
          <a:xfrm>
            <a:off x="0" y="685800"/>
            <a:ext cx="12185648" cy="3284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r>
              <a:rPr lang="en-US" altLang="en-US" b="1" dirty="0">
                <a:solidFill>
                  <a:srgbClr val="EAEAEA"/>
                </a:solidFill>
                <a:latin typeface="+mn-lt"/>
              </a:rPr>
              <a:t>Insertion</a:t>
            </a:r>
          </a:p>
          <a:p>
            <a:pPr eaLnBrk="1" hangingPunct="1"/>
            <a:r>
              <a:rPr lang="en-US" altLang="en-US" sz="1200" dirty="0">
                <a:solidFill>
                  <a:srgbClr val="EAEAEA"/>
                </a:solidFill>
                <a:latin typeface="+mn-lt"/>
              </a:rPr>
              <a:t>r </a:t>
            </a:r>
            <a:r>
              <a:rPr lang="en-US" altLang="en-US" sz="1200" dirty="0">
                <a:solidFill>
                  <a:srgbClr val="EAEAEA"/>
                </a:solidFill>
                <a:latin typeface="Symbol" panose="05050102010706020507" pitchFamily="18" charset="2"/>
              </a:rPr>
              <a:t>&lt;-</a:t>
            </a:r>
            <a:r>
              <a:rPr lang="en-US" altLang="en-US" sz="1200" dirty="0">
                <a:solidFill>
                  <a:srgbClr val="EAEAEA"/>
                </a:solidFill>
                <a:latin typeface="+mn-lt"/>
              </a:rPr>
              <a:t> r </a:t>
            </a:r>
            <a:r>
              <a:rPr lang="en-US" sz="1200" b="0" i="0" dirty="0">
                <a:solidFill>
                  <a:schemeClr val="tx1"/>
                </a:solidFill>
                <a:effectLst/>
                <a:latin typeface="Courier New" panose="02070309020205020404" pitchFamily="49" charset="0"/>
                <a:cs typeface="Courier New" panose="02070309020205020404" pitchFamily="49" charset="0"/>
              </a:rPr>
              <a:t>∪</a:t>
            </a:r>
            <a:r>
              <a:rPr lang="en-US" altLang="en-US" sz="1200" dirty="0">
                <a:solidFill>
                  <a:schemeClr val="tx1"/>
                </a:solidFill>
                <a:latin typeface="+mn-lt"/>
              </a:rPr>
              <a:t> </a:t>
            </a:r>
            <a:r>
              <a:rPr lang="en-US" altLang="en-US" sz="1200" dirty="0">
                <a:solidFill>
                  <a:srgbClr val="EAEAEA"/>
                </a:solidFill>
                <a:latin typeface="+mn-lt"/>
              </a:rPr>
              <a:t>E</a:t>
            </a:r>
          </a:p>
          <a:p>
            <a:pPr eaLnBrk="1" hangingPunct="1"/>
            <a:r>
              <a:rPr lang="en-US" altLang="en-US" dirty="0">
                <a:solidFill>
                  <a:srgbClr val="EAEAEA"/>
                </a:solidFill>
                <a:latin typeface="+mn-lt"/>
              </a:rPr>
              <a:t>This uses union and variable assignment.</a:t>
            </a:r>
          </a:p>
          <a:p>
            <a:pPr eaLnBrk="1" hangingPunct="1"/>
            <a:endParaRPr lang="en-US" altLang="en-US" dirty="0">
              <a:solidFill>
                <a:srgbClr val="EAEAEA"/>
              </a:solidFill>
            </a:endParaRPr>
          </a:p>
          <a:p>
            <a:pPr eaLnBrk="1" hangingPunct="1"/>
            <a:r>
              <a:rPr lang="en-US" altLang="en-US" dirty="0">
                <a:solidFill>
                  <a:srgbClr val="EAEAEA"/>
                </a:solidFill>
                <a:latin typeface="+mn-lt"/>
              </a:rPr>
              <a:t>Add a record to the sales relation</a:t>
            </a:r>
          </a:p>
          <a:p>
            <a:pPr eaLnBrk="1" hangingPunct="1"/>
            <a:r>
              <a:rPr lang="en-US" altLang="en-US" sz="1200" dirty="0">
                <a:solidFill>
                  <a:srgbClr val="EAEAEA"/>
                </a:solidFill>
                <a:latin typeface="Courier New" panose="02070309020205020404" pitchFamily="49" charset="0"/>
                <a:cs typeface="Courier New" panose="02070309020205020404" pitchFamily="49" charset="0"/>
              </a:rPr>
              <a:t>sales &lt;- sales </a:t>
            </a:r>
            <a:r>
              <a:rPr lang="en-US" sz="1200" b="0" i="0" dirty="0">
                <a:solidFill>
                  <a:schemeClr val="tx1"/>
                </a:solidFill>
                <a:effectLst/>
                <a:latin typeface="Courier New" panose="02070309020205020404" pitchFamily="49" charset="0"/>
                <a:cs typeface="Courier New" panose="02070309020205020404" pitchFamily="49" charset="0"/>
              </a:rPr>
              <a:t>∪</a:t>
            </a:r>
            <a:r>
              <a:rPr lang="en-US" altLang="en-US" sz="1200" dirty="0">
                <a:solidFill>
                  <a:schemeClr val="tx1"/>
                </a:solidFill>
                <a:latin typeface="Courier New" panose="02070309020205020404" pitchFamily="49" charset="0"/>
                <a:cs typeface="Courier New" panose="02070309020205020404" pitchFamily="49" charset="0"/>
              </a:rPr>
              <a:t> </a:t>
            </a:r>
            <a:r>
              <a:rPr lang="en-US" altLang="en-US" sz="1200" dirty="0">
                <a:solidFill>
                  <a:srgbClr val="EAEAEA"/>
                </a:solidFill>
                <a:latin typeface="Courier New" panose="02070309020205020404" pitchFamily="49" charset="0"/>
                <a:cs typeface="Courier New" panose="02070309020205020404" pitchFamily="49" charset="0"/>
              </a:rPr>
              <a:t>{("I Walk to Eat", "Chase", "Utley", 0, 15.95)}</a:t>
            </a:r>
          </a:p>
          <a:p>
            <a:pPr eaLnBrk="1" hangingPunct="1"/>
            <a:endParaRPr lang="en-US" altLang="en-US" sz="1400" dirty="0">
              <a:solidFill>
                <a:srgbClr val="EAEAEA"/>
              </a:solidFill>
            </a:endParaRPr>
          </a:p>
          <a:p>
            <a:pPr eaLnBrk="1" hangingPunct="1"/>
            <a:r>
              <a:rPr lang="en-US" altLang="en-US" dirty="0">
                <a:solidFill>
                  <a:srgbClr val="EAEAEA"/>
                </a:solidFill>
                <a:latin typeface="+mn-lt"/>
              </a:rPr>
              <a:t>Add a record to the websites relation</a:t>
            </a:r>
          </a:p>
          <a:p>
            <a:pPr eaLnBrk="1" hangingPunct="1"/>
            <a:r>
              <a:rPr lang="en-US" altLang="en-US" sz="1200" dirty="0">
                <a:solidFill>
                  <a:srgbClr val="EAEAEA"/>
                </a:solidFill>
                <a:latin typeface="Courier New" panose="02070309020205020404" pitchFamily="49" charset="0"/>
                <a:cs typeface="Courier New" panose="02070309020205020404" pitchFamily="49" charset="0"/>
              </a:rPr>
              <a:t>websites &lt;- websites </a:t>
            </a:r>
            <a:r>
              <a:rPr lang="en-US" sz="1200" b="0" i="0" dirty="0">
                <a:solidFill>
                  <a:schemeClr val="tx1"/>
                </a:solidFill>
                <a:effectLst/>
                <a:latin typeface="Courier New" panose="02070309020205020404" pitchFamily="49" charset="0"/>
                <a:cs typeface="Courier New" panose="02070309020205020404" pitchFamily="49" charset="0"/>
              </a:rPr>
              <a:t>∪</a:t>
            </a:r>
            <a:r>
              <a:rPr lang="en-US" altLang="en-US" sz="1200" dirty="0">
                <a:solidFill>
                  <a:schemeClr val="tx1"/>
                </a:solidFill>
                <a:latin typeface="Courier New" panose="02070309020205020404" pitchFamily="49" charset="0"/>
                <a:cs typeface="Courier New" panose="02070309020205020404" pitchFamily="49" charset="0"/>
              </a:rPr>
              <a:t> </a:t>
            </a:r>
            <a:r>
              <a:rPr lang="en-US" altLang="en-US" sz="1200" dirty="0">
                <a:solidFill>
                  <a:srgbClr val="EAEAEA"/>
                </a:solidFill>
                <a:latin typeface="Courier New" panose="02070309020205020404" pitchFamily="49" charset="0"/>
                <a:cs typeface="Courier New" panose="02070309020205020404" pitchFamily="49" charset="0"/>
              </a:rPr>
              <a:t>{("www.mediatitan.net", "Walking Promotions", 2006, "Fiction")}</a:t>
            </a:r>
          </a:p>
          <a:p>
            <a:pPr eaLnBrk="1" hangingPunct="1"/>
            <a:endParaRPr lang="en-US" altLang="en-US" sz="1400" dirty="0">
              <a:solidFill>
                <a:srgbClr val="EAEAEA"/>
              </a:solidFill>
            </a:endParaRPr>
          </a:p>
          <a:p>
            <a:pPr eaLnBrk="1" hangingPunct="1"/>
            <a:r>
              <a:rPr lang="en-US" altLang="en-US" dirty="0">
                <a:solidFill>
                  <a:srgbClr val="EAEAEA"/>
                </a:solidFill>
                <a:latin typeface="+mj-lt"/>
              </a:rPr>
              <a:t>You can also insert tuples based on the result of another query.</a:t>
            </a:r>
          </a:p>
          <a:p>
            <a:pPr eaLnBrk="1" hangingPunct="1"/>
            <a:endParaRPr lang="en-US" altLang="en-US" sz="1400" dirty="0">
              <a:solidFill>
                <a:srgbClr val="EAEAEA"/>
              </a:solidFill>
            </a:endParaRPr>
          </a:p>
        </p:txBody>
      </p:sp>
    </p:spTree>
    <p:extLst>
      <p:ext uri="{BB962C8B-B14F-4D97-AF65-F5344CB8AC3E}">
        <p14:creationId xmlns:p14="http://schemas.microsoft.com/office/powerpoint/2010/main" val="423131693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Operations to Modify the Contents of Relations</a:t>
            </a:r>
          </a:p>
        </p:txBody>
      </p:sp>
      <p:sp>
        <p:nvSpPr>
          <p:cNvPr id="6" name="Text Box 2">
            <a:extLst>
              <a:ext uri="{FF2B5EF4-FFF2-40B4-BE49-F238E27FC236}">
                <a16:creationId xmlns:a16="http://schemas.microsoft.com/office/drawing/2014/main" id="{3E31EF61-9795-B2A9-6487-2F9AED9D44DA}"/>
              </a:ext>
            </a:extLst>
          </p:cNvPr>
          <p:cNvSpPr txBox="1">
            <a:spLocks noChangeArrowheads="1"/>
          </p:cNvSpPr>
          <p:nvPr/>
        </p:nvSpPr>
        <p:spPr bwMode="auto">
          <a:xfrm>
            <a:off x="0" y="685800"/>
            <a:ext cx="12185648" cy="3284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r>
              <a:rPr lang="en-US" altLang="en-US" b="1" dirty="0">
                <a:solidFill>
                  <a:srgbClr val="EAEAEA"/>
                </a:solidFill>
                <a:latin typeface="+mn-lt"/>
              </a:rPr>
              <a:t>Updating</a:t>
            </a:r>
          </a:p>
          <a:p>
            <a:pPr eaLnBrk="1" hangingPunct="1"/>
            <a:r>
              <a:rPr lang="en-US" altLang="en-US" dirty="0">
                <a:solidFill>
                  <a:srgbClr val="EAEAEA"/>
                </a:solidFill>
                <a:latin typeface="+mn-lt"/>
              </a:rPr>
              <a:t>Zero all tax attributes in the sales relation</a:t>
            </a:r>
          </a:p>
          <a:p>
            <a:pPr eaLnBrk="1" hangingPunct="1"/>
            <a:endParaRPr lang="en-US" altLang="en-US" sz="1400" dirty="0">
              <a:solidFill>
                <a:srgbClr val="EAEAEA"/>
              </a:solidFill>
            </a:endParaRPr>
          </a:p>
          <a:p>
            <a:pPr eaLnBrk="1" hangingPunct="1"/>
            <a:r>
              <a:rPr lang="en-US" altLang="en-US" sz="1200" dirty="0">
                <a:solidFill>
                  <a:srgbClr val="EAEAEA"/>
                </a:solidFill>
                <a:latin typeface="Courier New" panose="02070309020205020404" pitchFamily="49" charset="0"/>
                <a:cs typeface="Courier New" panose="02070309020205020404" pitchFamily="49" charset="0"/>
              </a:rPr>
              <a:t>sales &lt;- </a:t>
            </a:r>
            <a:r>
              <a:rPr lang="en-US" sz="1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sym typeface="Symbol" panose="05050102010706020507" pitchFamily="18" charset="2"/>
              </a:rPr>
              <a:t></a:t>
            </a:r>
            <a:r>
              <a:rPr lang="en-US" altLang="en-US" sz="1200" dirty="0">
                <a:solidFill>
                  <a:srgbClr val="EAEAEA"/>
                </a:solidFill>
                <a:latin typeface="Courier New" panose="02070309020205020404" pitchFamily="49" charset="0"/>
                <a:cs typeface="Courier New" panose="02070309020205020404" pitchFamily="49" charset="0"/>
              </a:rPr>
              <a:t>product, first-name, last-name, 0, total-cost(sales)</a:t>
            </a:r>
            <a:r>
              <a:rPr lang="ar-SA" altLang="en-US" sz="1200" dirty="0">
                <a:solidFill>
                  <a:srgbClr val="EAEAEA"/>
                </a:solidFill>
                <a:latin typeface="Courier New" panose="02070309020205020404" pitchFamily="49" charset="0"/>
                <a:cs typeface="Courier New" panose="02070309020205020404" pitchFamily="49" charset="0"/>
              </a:rPr>
              <a:t>‏</a:t>
            </a:r>
            <a:endParaRPr lang="en-US" altLang="en-US" sz="1200" dirty="0">
              <a:solidFill>
                <a:srgbClr val="EAEAEA"/>
              </a:solidFill>
              <a:latin typeface="Courier New" panose="02070309020205020404" pitchFamily="49" charset="0"/>
              <a:cs typeface="Courier New" panose="02070309020205020404" pitchFamily="49" charset="0"/>
            </a:endParaRPr>
          </a:p>
          <a:p>
            <a:pPr eaLnBrk="1" hangingPunct="1"/>
            <a:r>
              <a:rPr lang="en-US" altLang="en-US" sz="1400" dirty="0">
                <a:solidFill>
                  <a:srgbClr val="EAEAEA"/>
                </a:solidFill>
              </a:rPr>
              <a:t>                                                               </a:t>
            </a:r>
          </a:p>
        </p:txBody>
      </p:sp>
      <p:sp>
        <p:nvSpPr>
          <p:cNvPr id="3" name="Line 3">
            <a:extLst>
              <a:ext uri="{FF2B5EF4-FFF2-40B4-BE49-F238E27FC236}">
                <a16:creationId xmlns:a16="http://schemas.microsoft.com/office/drawing/2014/main" id="{A9EA4838-7EDE-FA2E-76F9-AF0CBF9D4132}"/>
              </a:ext>
            </a:extLst>
          </p:cNvPr>
          <p:cNvSpPr>
            <a:spLocks noChangeShapeType="1"/>
          </p:cNvSpPr>
          <p:nvPr/>
        </p:nvSpPr>
        <p:spPr bwMode="auto">
          <a:xfrm flipV="1">
            <a:off x="4025979" y="1642718"/>
            <a:ext cx="1588" cy="460375"/>
          </a:xfrm>
          <a:prstGeom prst="line">
            <a:avLst/>
          </a:prstGeom>
          <a:noFill/>
          <a:ln w="9525">
            <a:solidFill>
              <a:srgbClr val="FF33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01996231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Joins</a:t>
            </a:r>
          </a:p>
        </p:txBody>
      </p:sp>
      <p:sp>
        <p:nvSpPr>
          <p:cNvPr id="6" name="Text Box 2">
            <a:extLst>
              <a:ext uri="{FF2B5EF4-FFF2-40B4-BE49-F238E27FC236}">
                <a16:creationId xmlns:a16="http://schemas.microsoft.com/office/drawing/2014/main" id="{3E31EF61-9795-B2A9-6487-2F9AED9D44DA}"/>
              </a:ext>
            </a:extLst>
          </p:cNvPr>
          <p:cNvSpPr txBox="1">
            <a:spLocks noChangeArrowheads="1"/>
          </p:cNvSpPr>
          <p:nvPr/>
        </p:nvSpPr>
        <p:spPr bwMode="auto">
          <a:xfrm>
            <a:off x="0" y="685801"/>
            <a:ext cx="12185648" cy="31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r>
              <a:rPr lang="en-US" altLang="en-US" dirty="0">
                <a:solidFill>
                  <a:srgbClr val="EAEAEA"/>
                </a:solidFill>
                <a:latin typeface="+mn-lt"/>
              </a:rPr>
              <a:t>There are other forms of joins. Let’s look at the following two simple relations:</a:t>
            </a:r>
          </a:p>
        </p:txBody>
      </p:sp>
      <p:graphicFrame>
        <p:nvGraphicFramePr>
          <p:cNvPr id="47" name="Table 46">
            <a:extLst>
              <a:ext uri="{FF2B5EF4-FFF2-40B4-BE49-F238E27FC236}">
                <a16:creationId xmlns:a16="http://schemas.microsoft.com/office/drawing/2014/main" id="{89217C5E-8802-F233-4559-12583748CFF1}"/>
              </a:ext>
            </a:extLst>
          </p:cNvPr>
          <p:cNvGraphicFramePr>
            <a:graphicFrameLocks noGrp="1"/>
          </p:cNvGraphicFramePr>
          <p:nvPr>
            <p:extLst>
              <p:ext uri="{D42A27DB-BD31-4B8C-83A1-F6EECF244321}">
                <p14:modId xmlns:p14="http://schemas.microsoft.com/office/powerpoint/2010/main" val="2402237601"/>
              </p:ext>
            </p:extLst>
          </p:nvPr>
        </p:nvGraphicFramePr>
        <p:xfrm>
          <a:off x="-1" y="1232212"/>
          <a:ext cx="4138960" cy="1737360"/>
        </p:xfrm>
        <a:graphic>
          <a:graphicData uri="http://schemas.openxmlformats.org/drawingml/2006/table">
            <a:tbl>
              <a:tblPr firstRow="1" bandRow="1">
                <a:tableStyleId>{93296810-A885-4BE3-A3E7-6D5BEEA58F35}</a:tableStyleId>
              </a:tblPr>
              <a:tblGrid>
                <a:gridCol w="2069480">
                  <a:extLst>
                    <a:ext uri="{9D8B030D-6E8A-4147-A177-3AD203B41FA5}">
                      <a16:colId xmlns:a16="http://schemas.microsoft.com/office/drawing/2014/main" val="2156457046"/>
                    </a:ext>
                  </a:extLst>
                </a:gridCol>
                <a:gridCol w="2069480">
                  <a:extLst>
                    <a:ext uri="{9D8B030D-6E8A-4147-A177-3AD203B41FA5}">
                      <a16:colId xmlns:a16="http://schemas.microsoft.com/office/drawing/2014/main" val="602205662"/>
                    </a:ext>
                  </a:extLst>
                </a:gridCol>
              </a:tblGrid>
              <a:tr h="167256">
                <a:tc gridSpan="2">
                  <a:txBody>
                    <a:bodyPr/>
                    <a:lstStyle/>
                    <a:p>
                      <a:pPr algn="ctr"/>
                      <a:r>
                        <a:rPr lang="en-US" sz="1800" dirty="0"/>
                        <a:t>cities</a:t>
                      </a:r>
                      <a:endParaRPr lang="en-US" sz="1200" dirty="0"/>
                    </a:p>
                  </a:txBody>
                  <a:tcPr/>
                </a:tc>
                <a:tc hMerge="1">
                  <a:txBody>
                    <a:bodyPr/>
                    <a:lstStyle/>
                    <a:p>
                      <a:endParaRPr lang="en-US" sz="1200" dirty="0"/>
                    </a:p>
                  </a:txBody>
                  <a:tcPr/>
                </a:tc>
                <a:extLst>
                  <a:ext uri="{0D108BD9-81ED-4DB2-BD59-A6C34878D82A}">
                    <a16:rowId xmlns:a16="http://schemas.microsoft.com/office/drawing/2014/main" val="2143840747"/>
                  </a:ext>
                </a:extLst>
              </a:tr>
              <a:tr h="167256">
                <a:tc>
                  <a:txBody>
                    <a:bodyPr/>
                    <a:lstStyle/>
                    <a:p>
                      <a:r>
                        <a:rPr lang="en-US" sz="1200" b="1" dirty="0"/>
                        <a:t>employee-name</a:t>
                      </a:r>
                    </a:p>
                  </a:txBody>
                  <a:tcPr/>
                </a:tc>
                <a:tc>
                  <a:txBody>
                    <a:bodyPr/>
                    <a:lstStyle/>
                    <a:p>
                      <a:r>
                        <a:rPr lang="en-US" sz="1200" b="1" dirty="0"/>
                        <a:t>city</a:t>
                      </a:r>
                    </a:p>
                  </a:txBody>
                  <a:tcPr/>
                </a:tc>
                <a:extLst>
                  <a:ext uri="{0D108BD9-81ED-4DB2-BD59-A6C34878D82A}">
                    <a16:rowId xmlns:a16="http://schemas.microsoft.com/office/drawing/2014/main" val="691039620"/>
                  </a:ext>
                </a:extLst>
              </a:tr>
              <a:tr h="167256">
                <a:tc>
                  <a:txBody>
                    <a:bodyPr/>
                    <a:lstStyle/>
                    <a:p>
                      <a:r>
                        <a:rPr lang="en-US" sz="1200" dirty="0"/>
                        <a:t>Jeter</a:t>
                      </a:r>
                    </a:p>
                  </a:txBody>
                  <a:tcPr/>
                </a:tc>
                <a:tc>
                  <a:txBody>
                    <a:bodyPr/>
                    <a:lstStyle/>
                    <a:p>
                      <a:r>
                        <a:rPr lang="en-US" sz="1200" dirty="0"/>
                        <a:t>New York City</a:t>
                      </a:r>
                    </a:p>
                  </a:txBody>
                  <a:tcPr/>
                </a:tc>
                <a:extLst>
                  <a:ext uri="{0D108BD9-81ED-4DB2-BD59-A6C34878D82A}">
                    <a16:rowId xmlns:a16="http://schemas.microsoft.com/office/drawing/2014/main" val="3381781744"/>
                  </a:ext>
                </a:extLst>
              </a:tr>
              <a:tr h="167256">
                <a:tc>
                  <a:txBody>
                    <a:bodyPr/>
                    <a:lstStyle/>
                    <a:p>
                      <a:r>
                        <a:rPr lang="en-US" sz="1200" dirty="0"/>
                        <a:t>Howard</a:t>
                      </a:r>
                    </a:p>
                  </a:txBody>
                  <a:tcPr/>
                </a:tc>
                <a:tc>
                  <a:txBody>
                    <a:bodyPr/>
                    <a:lstStyle/>
                    <a:p>
                      <a:r>
                        <a:rPr lang="en-US" sz="1200" dirty="0"/>
                        <a:t>Philadelphia</a:t>
                      </a:r>
                    </a:p>
                  </a:txBody>
                  <a:tcPr/>
                </a:tc>
                <a:extLst>
                  <a:ext uri="{0D108BD9-81ED-4DB2-BD59-A6C34878D82A}">
                    <a16:rowId xmlns:a16="http://schemas.microsoft.com/office/drawing/2014/main" val="2753869551"/>
                  </a:ext>
                </a:extLst>
              </a:tr>
              <a:tr h="167256">
                <a:tc>
                  <a:txBody>
                    <a:bodyPr/>
                    <a:lstStyle/>
                    <a:p>
                      <a:r>
                        <a:rPr lang="en-US" sz="1200" dirty="0"/>
                        <a:t>Utley</a:t>
                      </a:r>
                    </a:p>
                  </a:txBody>
                  <a:tcPr/>
                </a:tc>
                <a:tc>
                  <a:txBody>
                    <a:bodyPr/>
                    <a:lstStyle/>
                    <a:p>
                      <a:r>
                        <a:rPr lang="en-US" sz="1200" dirty="0"/>
                        <a:t>Philadelphia</a:t>
                      </a:r>
                    </a:p>
                  </a:txBody>
                  <a:tcPr/>
                </a:tc>
                <a:extLst>
                  <a:ext uri="{0D108BD9-81ED-4DB2-BD59-A6C34878D82A}">
                    <a16:rowId xmlns:a16="http://schemas.microsoft.com/office/drawing/2014/main" val="1983011018"/>
                  </a:ext>
                </a:extLst>
              </a:tr>
              <a:tr h="167256">
                <a:tc>
                  <a:txBody>
                    <a:bodyPr/>
                    <a:lstStyle/>
                    <a:p>
                      <a:r>
                        <a:rPr lang="en-US" sz="1200" dirty="0"/>
                        <a:t>Schilling</a:t>
                      </a:r>
                    </a:p>
                  </a:txBody>
                  <a:tcPr/>
                </a:tc>
                <a:tc>
                  <a:txBody>
                    <a:bodyPr/>
                    <a:lstStyle/>
                    <a:p>
                      <a:r>
                        <a:rPr lang="en-US" sz="1200" dirty="0"/>
                        <a:t>Boston</a:t>
                      </a:r>
                    </a:p>
                  </a:txBody>
                  <a:tcPr/>
                </a:tc>
                <a:extLst>
                  <a:ext uri="{0D108BD9-81ED-4DB2-BD59-A6C34878D82A}">
                    <a16:rowId xmlns:a16="http://schemas.microsoft.com/office/drawing/2014/main" val="2043621316"/>
                  </a:ext>
                </a:extLst>
              </a:tr>
            </a:tbl>
          </a:graphicData>
        </a:graphic>
      </p:graphicFrame>
      <p:graphicFrame>
        <p:nvGraphicFramePr>
          <p:cNvPr id="48" name="Table 47">
            <a:extLst>
              <a:ext uri="{FF2B5EF4-FFF2-40B4-BE49-F238E27FC236}">
                <a16:creationId xmlns:a16="http://schemas.microsoft.com/office/drawing/2014/main" id="{F51ADFC7-6B22-B136-BB2D-E94EC543F840}"/>
              </a:ext>
            </a:extLst>
          </p:cNvPr>
          <p:cNvGraphicFramePr>
            <a:graphicFrameLocks noGrp="1"/>
          </p:cNvGraphicFramePr>
          <p:nvPr>
            <p:extLst>
              <p:ext uri="{D42A27DB-BD31-4B8C-83A1-F6EECF244321}">
                <p14:modId xmlns:p14="http://schemas.microsoft.com/office/powerpoint/2010/main" val="2927530548"/>
              </p:ext>
            </p:extLst>
          </p:nvPr>
        </p:nvGraphicFramePr>
        <p:xfrm>
          <a:off x="4638288" y="1226772"/>
          <a:ext cx="4138960" cy="1706880"/>
        </p:xfrm>
        <a:graphic>
          <a:graphicData uri="http://schemas.openxmlformats.org/drawingml/2006/table">
            <a:tbl>
              <a:tblPr firstRow="1" bandRow="1">
                <a:tableStyleId>{93296810-A885-4BE3-A3E7-6D5BEEA58F35}</a:tableStyleId>
              </a:tblPr>
              <a:tblGrid>
                <a:gridCol w="2069480">
                  <a:extLst>
                    <a:ext uri="{9D8B030D-6E8A-4147-A177-3AD203B41FA5}">
                      <a16:colId xmlns:a16="http://schemas.microsoft.com/office/drawing/2014/main" val="2156457046"/>
                    </a:ext>
                  </a:extLst>
                </a:gridCol>
                <a:gridCol w="2069480">
                  <a:extLst>
                    <a:ext uri="{9D8B030D-6E8A-4147-A177-3AD203B41FA5}">
                      <a16:colId xmlns:a16="http://schemas.microsoft.com/office/drawing/2014/main" val="602205662"/>
                    </a:ext>
                  </a:extLst>
                </a:gridCol>
              </a:tblGrid>
              <a:tr h="167256">
                <a:tc gridSpan="2">
                  <a:txBody>
                    <a:bodyPr/>
                    <a:lstStyle/>
                    <a:p>
                      <a:pPr algn="ctr"/>
                      <a:r>
                        <a:rPr lang="en-US" sz="1600" dirty="0"/>
                        <a:t>teams</a:t>
                      </a:r>
                    </a:p>
                  </a:txBody>
                  <a:tcPr/>
                </a:tc>
                <a:tc hMerge="1">
                  <a:txBody>
                    <a:bodyPr/>
                    <a:lstStyle/>
                    <a:p>
                      <a:endParaRPr lang="en-US" sz="1200" dirty="0"/>
                    </a:p>
                  </a:txBody>
                  <a:tcPr/>
                </a:tc>
                <a:extLst>
                  <a:ext uri="{0D108BD9-81ED-4DB2-BD59-A6C34878D82A}">
                    <a16:rowId xmlns:a16="http://schemas.microsoft.com/office/drawing/2014/main" val="2503795047"/>
                  </a:ext>
                </a:extLst>
              </a:tr>
              <a:tr h="167256">
                <a:tc>
                  <a:txBody>
                    <a:bodyPr/>
                    <a:lstStyle/>
                    <a:p>
                      <a:r>
                        <a:rPr lang="en-US" sz="1200" b="1" dirty="0"/>
                        <a:t>employee-name</a:t>
                      </a:r>
                    </a:p>
                  </a:txBody>
                  <a:tcPr/>
                </a:tc>
                <a:tc>
                  <a:txBody>
                    <a:bodyPr/>
                    <a:lstStyle/>
                    <a:p>
                      <a:r>
                        <a:rPr lang="en-US" sz="1200" b="1" dirty="0"/>
                        <a:t>team</a:t>
                      </a:r>
                    </a:p>
                  </a:txBody>
                  <a:tcPr/>
                </a:tc>
                <a:extLst>
                  <a:ext uri="{0D108BD9-81ED-4DB2-BD59-A6C34878D82A}">
                    <a16:rowId xmlns:a16="http://schemas.microsoft.com/office/drawing/2014/main" val="691039620"/>
                  </a:ext>
                </a:extLst>
              </a:tr>
              <a:tr h="167256">
                <a:tc>
                  <a:txBody>
                    <a:bodyPr/>
                    <a:lstStyle/>
                    <a:p>
                      <a:r>
                        <a:rPr lang="en-US" sz="1200" dirty="0"/>
                        <a:t>Glavine</a:t>
                      </a:r>
                    </a:p>
                  </a:txBody>
                  <a:tcPr/>
                </a:tc>
                <a:tc>
                  <a:txBody>
                    <a:bodyPr/>
                    <a:lstStyle/>
                    <a:p>
                      <a:r>
                        <a:rPr lang="en-US" sz="1200" dirty="0"/>
                        <a:t>Mets</a:t>
                      </a:r>
                    </a:p>
                  </a:txBody>
                  <a:tcPr/>
                </a:tc>
                <a:extLst>
                  <a:ext uri="{0D108BD9-81ED-4DB2-BD59-A6C34878D82A}">
                    <a16:rowId xmlns:a16="http://schemas.microsoft.com/office/drawing/2014/main" val="3381781744"/>
                  </a:ext>
                </a:extLst>
              </a:tr>
              <a:tr h="167256">
                <a:tc>
                  <a:txBody>
                    <a:bodyPr/>
                    <a:lstStyle/>
                    <a:p>
                      <a:r>
                        <a:rPr lang="en-US" sz="1200" dirty="0"/>
                        <a:t>Howard</a:t>
                      </a:r>
                    </a:p>
                  </a:txBody>
                  <a:tcPr/>
                </a:tc>
                <a:tc>
                  <a:txBody>
                    <a:bodyPr/>
                    <a:lstStyle/>
                    <a:p>
                      <a:r>
                        <a:rPr lang="en-US" sz="1200" dirty="0"/>
                        <a:t>Phillies</a:t>
                      </a:r>
                    </a:p>
                  </a:txBody>
                  <a:tcPr/>
                </a:tc>
                <a:extLst>
                  <a:ext uri="{0D108BD9-81ED-4DB2-BD59-A6C34878D82A}">
                    <a16:rowId xmlns:a16="http://schemas.microsoft.com/office/drawing/2014/main" val="2753869551"/>
                  </a:ext>
                </a:extLst>
              </a:tr>
              <a:tr h="167256">
                <a:tc>
                  <a:txBody>
                    <a:bodyPr/>
                    <a:lstStyle/>
                    <a:p>
                      <a:r>
                        <a:rPr lang="en-US" sz="1200" dirty="0"/>
                        <a:t>Bonds</a:t>
                      </a:r>
                    </a:p>
                  </a:txBody>
                  <a:tcPr/>
                </a:tc>
                <a:tc>
                  <a:txBody>
                    <a:bodyPr/>
                    <a:lstStyle/>
                    <a:p>
                      <a:r>
                        <a:rPr lang="en-US" sz="1200" dirty="0"/>
                        <a:t>Giants</a:t>
                      </a:r>
                    </a:p>
                  </a:txBody>
                  <a:tcPr/>
                </a:tc>
                <a:extLst>
                  <a:ext uri="{0D108BD9-81ED-4DB2-BD59-A6C34878D82A}">
                    <a16:rowId xmlns:a16="http://schemas.microsoft.com/office/drawing/2014/main" val="1983011018"/>
                  </a:ext>
                </a:extLst>
              </a:tr>
              <a:tr h="167256">
                <a:tc>
                  <a:txBody>
                    <a:bodyPr/>
                    <a:lstStyle/>
                    <a:p>
                      <a:r>
                        <a:rPr lang="en-US" sz="1200" dirty="0"/>
                        <a:t>Schilling</a:t>
                      </a:r>
                    </a:p>
                  </a:txBody>
                  <a:tcPr/>
                </a:tc>
                <a:tc>
                  <a:txBody>
                    <a:bodyPr/>
                    <a:lstStyle/>
                    <a:p>
                      <a:r>
                        <a:rPr lang="en-US" sz="1200" dirty="0"/>
                        <a:t>Choke Sox</a:t>
                      </a:r>
                    </a:p>
                  </a:txBody>
                  <a:tcPr/>
                </a:tc>
                <a:extLst>
                  <a:ext uri="{0D108BD9-81ED-4DB2-BD59-A6C34878D82A}">
                    <a16:rowId xmlns:a16="http://schemas.microsoft.com/office/drawing/2014/main" val="2043621316"/>
                  </a:ext>
                </a:extLst>
              </a:tr>
            </a:tbl>
          </a:graphicData>
        </a:graphic>
      </p:graphicFrame>
      <p:sp>
        <p:nvSpPr>
          <p:cNvPr id="49" name="Text Box 70">
            <a:extLst>
              <a:ext uri="{FF2B5EF4-FFF2-40B4-BE49-F238E27FC236}">
                <a16:creationId xmlns:a16="http://schemas.microsoft.com/office/drawing/2014/main" id="{57AB787A-68AB-38EE-A164-FAEC08C979E8}"/>
              </a:ext>
            </a:extLst>
          </p:cNvPr>
          <p:cNvSpPr txBox="1">
            <a:spLocks noChangeArrowheads="1"/>
          </p:cNvSpPr>
          <p:nvPr/>
        </p:nvSpPr>
        <p:spPr bwMode="auto">
          <a:xfrm>
            <a:off x="62260" y="3429000"/>
            <a:ext cx="8153400" cy="106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1125"/>
              </a:spcBef>
            </a:pPr>
            <a:r>
              <a:rPr lang="en-US" altLang="en-US" dirty="0">
                <a:solidFill>
                  <a:srgbClr val="EAEAEA"/>
                </a:solidFill>
                <a:latin typeface="+mn-lt"/>
              </a:rPr>
              <a:t>Natural Join -&gt; </a:t>
            </a:r>
            <a:r>
              <a:rPr lang="en-US" altLang="en-US" sz="1200" dirty="0">
                <a:solidFill>
                  <a:srgbClr val="EAEAEA"/>
                </a:solidFill>
                <a:latin typeface="Courier New" panose="02070309020205020404" pitchFamily="49" charset="0"/>
                <a:cs typeface="Courier New" panose="02070309020205020404" pitchFamily="49" charset="0"/>
              </a:rPr>
              <a:t>cities </a:t>
            </a:r>
            <a:r>
              <a:rPr lang="en-US" altLang="en-US" sz="1200" dirty="0">
                <a:solidFill>
                  <a:srgbClr val="EAEAEA"/>
                </a:solidFill>
                <a:latin typeface="Courier New" panose="02070309020205020404" pitchFamily="49" charset="0"/>
                <a:ea typeface="宋体" panose="02010600030101010101" pitchFamily="2" charset="-122"/>
                <a:cs typeface="Courier New" panose="02070309020205020404" pitchFamily="49" charset="0"/>
              </a:rPr>
              <a:t>|x| </a:t>
            </a:r>
            <a:r>
              <a:rPr lang="en-US" altLang="en-US" sz="1200" dirty="0">
                <a:solidFill>
                  <a:srgbClr val="EAEAEA"/>
                </a:solidFill>
                <a:latin typeface="Courier New" panose="02070309020205020404" pitchFamily="49" charset="0"/>
                <a:cs typeface="Courier New" panose="02070309020205020404" pitchFamily="49" charset="0"/>
              </a:rPr>
              <a:t>teams</a:t>
            </a:r>
            <a:endParaRPr lang="en-US" altLang="en-US" dirty="0">
              <a:solidFill>
                <a:srgbClr val="EAEAEA"/>
              </a:solidFill>
              <a:latin typeface="Courier New" panose="02070309020205020404" pitchFamily="49" charset="0"/>
              <a:cs typeface="Courier New" panose="02070309020205020404" pitchFamily="49" charset="0"/>
            </a:endParaRPr>
          </a:p>
          <a:p>
            <a:pPr eaLnBrk="1" hangingPunct="1">
              <a:spcBef>
                <a:spcPts val="1125"/>
              </a:spcBef>
            </a:pPr>
            <a:r>
              <a:rPr lang="en-US" altLang="en-US" dirty="0">
                <a:solidFill>
                  <a:srgbClr val="EAEAEA"/>
                </a:solidFill>
                <a:latin typeface="+mn-lt"/>
              </a:rPr>
              <a:t>The natural join omits records that do not match, so we do not have records for Jeter, Utley, Glavine, or Bonds.</a:t>
            </a:r>
          </a:p>
        </p:txBody>
      </p:sp>
      <p:graphicFrame>
        <p:nvGraphicFramePr>
          <p:cNvPr id="50" name="Table 49">
            <a:extLst>
              <a:ext uri="{FF2B5EF4-FFF2-40B4-BE49-F238E27FC236}">
                <a16:creationId xmlns:a16="http://schemas.microsoft.com/office/drawing/2014/main" id="{8C007B4A-449B-1195-FC6D-A1F03A9894C3}"/>
              </a:ext>
            </a:extLst>
          </p:cNvPr>
          <p:cNvGraphicFramePr>
            <a:graphicFrameLocks noGrp="1"/>
          </p:cNvGraphicFramePr>
          <p:nvPr>
            <p:extLst>
              <p:ext uri="{D42A27DB-BD31-4B8C-83A1-F6EECF244321}">
                <p14:modId xmlns:p14="http://schemas.microsoft.com/office/powerpoint/2010/main" val="1031546557"/>
              </p:ext>
            </p:extLst>
          </p:nvPr>
        </p:nvGraphicFramePr>
        <p:xfrm>
          <a:off x="-1" y="4607369"/>
          <a:ext cx="6597859" cy="1188720"/>
        </p:xfrm>
        <a:graphic>
          <a:graphicData uri="http://schemas.openxmlformats.org/drawingml/2006/table">
            <a:tbl>
              <a:tblPr firstRow="1" bandRow="1">
                <a:tableStyleId>{93296810-A885-4BE3-A3E7-6D5BEEA58F35}</a:tableStyleId>
              </a:tblPr>
              <a:tblGrid>
                <a:gridCol w="1670368">
                  <a:extLst>
                    <a:ext uri="{9D8B030D-6E8A-4147-A177-3AD203B41FA5}">
                      <a16:colId xmlns:a16="http://schemas.microsoft.com/office/drawing/2014/main" val="2156457046"/>
                    </a:ext>
                  </a:extLst>
                </a:gridCol>
                <a:gridCol w="1240101">
                  <a:extLst>
                    <a:ext uri="{9D8B030D-6E8A-4147-A177-3AD203B41FA5}">
                      <a16:colId xmlns:a16="http://schemas.microsoft.com/office/drawing/2014/main" val="602205662"/>
                    </a:ext>
                  </a:extLst>
                </a:gridCol>
                <a:gridCol w="2091372">
                  <a:extLst>
                    <a:ext uri="{9D8B030D-6E8A-4147-A177-3AD203B41FA5}">
                      <a16:colId xmlns:a16="http://schemas.microsoft.com/office/drawing/2014/main" val="682439730"/>
                    </a:ext>
                  </a:extLst>
                </a:gridCol>
                <a:gridCol w="1596018">
                  <a:extLst>
                    <a:ext uri="{9D8B030D-6E8A-4147-A177-3AD203B41FA5}">
                      <a16:colId xmlns:a16="http://schemas.microsoft.com/office/drawing/2014/main" val="1053694724"/>
                    </a:ext>
                  </a:extLst>
                </a:gridCol>
              </a:tblGrid>
              <a:tr h="167256">
                <a:tc gridSpan="4">
                  <a:txBody>
                    <a:bodyPr/>
                    <a:lstStyle/>
                    <a:p>
                      <a:pPr algn="ctr"/>
                      <a:r>
                        <a:rPr lang="en-US" sz="1800" dirty="0"/>
                        <a:t>Result Set</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2687146261"/>
                  </a:ext>
                </a:extLst>
              </a:tr>
              <a:tr h="167256">
                <a:tc>
                  <a:txBody>
                    <a:bodyPr/>
                    <a:lstStyle/>
                    <a:p>
                      <a:r>
                        <a:rPr lang="en-US" sz="1200" b="1" dirty="0" err="1"/>
                        <a:t>cities.employee</a:t>
                      </a:r>
                      <a:r>
                        <a:rPr lang="en-US" sz="1200" b="1" dirty="0"/>
                        <a:t>-name</a:t>
                      </a:r>
                    </a:p>
                  </a:txBody>
                  <a:tcPr/>
                </a:tc>
                <a:tc>
                  <a:txBody>
                    <a:bodyPr/>
                    <a:lstStyle/>
                    <a:p>
                      <a:r>
                        <a:rPr lang="en-US" sz="1200" b="1" dirty="0" err="1"/>
                        <a:t>cities.city</a:t>
                      </a:r>
                      <a:endParaRPr lang="en-US" sz="1200" b="1" dirty="0"/>
                    </a:p>
                  </a:txBody>
                  <a:tcPr/>
                </a:tc>
                <a:tc>
                  <a:txBody>
                    <a:bodyPr/>
                    <a:lstStyle/>
                    <a:p>
                      <a:r>
                        <a:rPr lang="en-US" sz="1200" b="1" dirty="0" err="1"/>
                        <a:t>teams.employee</a:t>
                      </a:r>
                      <a:r>
                        <a:rPr lang="en-US" sz="1200" b="1" dirty="0"/>
                        <a:t>-name</a:t>
                      </a:r>
                    </a:p>
                  </a:txBody>
                  <a:tcPr/>
                </a:tc>
                <a:tc>
                  <a:txBody>
                    <a:bodyPr/>
                    <a:lstStyle/>
                    <a:p>
                      <a:r>
                        <a:rPr lang="en-US" sz="1200" b="1" dirty="0" err="1"/>
                        <a:t>teams.team</a:t>
                      </a:r>
                      <a:endParaRPr lang="en-US" sz="1200" b="1" dirty="0"/>
                    </a:p>
                  </a:txBody>
                  <a:tcPr/>
                </a:tc>
                <a:extLst>
                  <a:ext uri="{0D108BD9-81ED-4DB2-BD59-A6C34878D82A}">
                    <a16:rowId xmlns:a16="http://schemas.microsoft.com/office/drawing/2014/main" val="691039620"/>
                  </a:ext>
                </a:extLst>
              </a:tr>
              <a:tr h="167256">
                <a:tc>
                  <a:txBody>
                    <a:bodyPr/>
                    <a:lstStyle/>
                    <a:p>
                      <a:r>
                        <a:rPr lang="en-US" sz="1200" dirty="0"/>
                        <a:t>Howard</a:t>
                      </a:r>
                    </a:p>
                  </a:txBody>
                  <a:tcPr/>
                </a:tc>
                <a:tc>
                  <a:txBody>
                    <a:bodyPr/>
                    <a:lstStyle/>
                    <a:p>
                      <a:r>
                        <a:rPr lang="en-US" sz="1200" dirty="0"/>
                        <a:t>Philadelphia</a:t>
                      </a:r>
                    </a:p>
                  </a:txBody>
                  <a:tcPr/>
                </a:tc>
                <a:tc>
                  <a:txBody>
                    <a:bodyPr/>
                    <a:lstStyle/>
                    <a:p>
                      <a:r>
                        <a:rPr lang="en-US" sz="1200" dirty="0"/>
                        <a:t>Howard</a:t>
                      </a:r>
                    </a:p>
                  </a:txBody>
                  <a:tcPr/>
                </a:tc>
                <a:tc>
                  <a:txBody>
                    <a:bodyPr/>
                    <a:lstStyle/>
                    <a:p>
                      <a:r>
                        <a:rPr lang="en-US" sz="1200" dirty="0"/>
                        <a:t>Phillies</a:t>
                      </a:r>
                    </a:p>
                  </a:txBody>
                  <a:tcPr/>
                </a:tc>
                <a:extLst>
                  <a:ext uri="{0D108BD9-81ED-4DB2-BD59-A6C34878D82A}">
                    <a16:rowId xmlns:a16="http://schemas.microsoft.com/office/drawing/2014/main" val="2753869551"/>
                  </a:ext>
                </a:extLst>
              </a:tr>
              <a:tr h="167256">
                <a:tc>
                  <a:txBody>
                    <a:bodyPr/>
                    <a:lstStyle/>
                    <a:p>
                      <a:r>
                        <a:rPr lang="en-US" sz="1200" dirty="0"/>
                        <a:t>Schilling</a:t>
                      </a:r>
                    </a:p>
                  </a:txBody>
                  <a:tcPr/>
                </a:tc>
                <a:tc>
                  <a:txBody>
                    <a:bodyPr/>
                    <a:lstStyle/>
                    <a:p>
                      <a:r>
                        <a:rPr lang="en-US" sz="1200" dirty="0"/>
                        <a:t>Boston</a:t>
                      </a:r>
                    </a:p>
                  </a:txBody>
                  <a:tcPr/>
                </a:tc>
                <a:tc>
                  <a:txBody>
                    <a:bodyPr/>
                    <a:lstStyle/>
                    <a:p>
                      <a:r>
                        <a:rPr lang="en-US" sz="1200" dirty="0"/>
                        <a:t>Schilling</a:t>
                      </a:r>
                    </a:p>
                  </a:txBody>
                  <a:tcPr/>
                </a:tc>
                <a:tc>
                  <a:txBody>
                    <a:bodyPr/>
                    <a:lstStyle/>
                    <a:p>
                      <a:r>
                        <a:rPr lang="en-US" sz="1200" dirty="0"/>
                        <a:t>Choke Sox</a:t>
                      </a:r>
                    </a:p>
                  </a:txBody>
                  <a:tcPr/>
                </a:tc>
                <a:extLst>
                  <a:ext uri="{0D108BD9-81ED-4DB2-BD59-A6C34878D82A}">
                    <a16:rowId xmlns:a16="http://schemas.microsoft.com/office/drawing/2014/main" val="2043621316"/>
                  </a:ext>
                </a:extLst>
              </a:tr>
            </a:tbl>
          </a:graphicData>
        </a:graphic>
      </p:graphicFrame>
    </p:spTree>
    <p:extLst>
      <p:ext uri="{BB962C8B-B14F-4D97-AF65-F5344CB8AC3E}">
        <p14:creationId xmlns:p14="http://schemas.microsoft.com/office/powerpoint/2010/main" val="216382551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Joins</a:t>
            </a:r>
          </a:p>
        </p:txBody>
      </p:sp>
      <p:sp>
        <p:nvSpPr>
          <p:cNvPr id="6" name="Text Box 2">
            <a:extLst>
              <a:ext uri="{FF2B5EF4-FFF2-40B4-BE49-F238E27FC236}">
                <a16:creationId xmlns:a16="http://schemas.microsoft.com/office/drawing/2014/main" id="{3E31EF61-9795-B2A9-6487-2F9AED9D44DA}"/>
              </a:ext>
            </a:extLst>
          </p:cNvPr>
          <p:cNvSpPr txBox="1">
            <a:spLocks noChangeArrowheads="1"/>
          </p:cNvSpPr>
          <p:nvPr/>
        </p:nvSpPr>
        <p:spPr bwMode="auto">
          <a:xfrm>
            <a:off x="0" y="685801"/>
            <a:ext cx="12185648" cy="31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r>
              <a:rPr lang="en-US" altLang="en-US" sz="1400" dirty="0">
                <a:solidFill>
                  <a:srgbClr val="EAEAEA"/>
                </a:solidFill>
                <a:latin typeface="+mn-lt"/>
              </a:rPr>
              <a:t>There are other forms of joins. Let’s look at the following two simple relations:</a:t>
            </a:r>
          </a:p>
        </p:txBody>
      </p:sp>
      <p:sp>
        <p:nvSpPr>
          <p:cNvPr id="49" name="Text Box 70">
            <a:extLst>
              <a:ext uri="{FF2B5EF4-FFF2-40B4-BE49-F238E27FC236}">
                <a16:creationId xmlns:a16="http://schemas.microsoft.com/office/drawing/2014/main" id="{57AB787A-68AB-38EE-A164-FAEC08C979E8}"/>
              </a:ext>
            </a:extLst>
          </p:cNvPr>
          <p:cNvSpPr txBox="1">
            <a:spLocks noChangeArrowheads="1"/>
          </p:cNvSpPr>
          <p:nvPr/>
        </p:nvSpPr>
        <p:spPr bwMode="auto">
          <a:xfrm>
            <a:off x="62260" y="3429000"/>
            <a:ext cx="8153400" cy="789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1125"/>
              </a:spcBef>
            </a:pPr>
            <a:r>
              <a:rPr lang="en-US" altLang="en-US" dirty="0">
                <a:solidFill>
                  <a:srgbClr val="EAEAEA"/>
                </a:solidFill>
                <a:latin typeface="+mn-lt"/>
              </a:rPr>
              <a:t>Left Outer Join -&gt; </a:t>
            </a:r>
            <a:r>
              <a:rPr lang="en-US" altLang="en-US" sz="1200" dirty="0">
                <a:solidFill>
                  <a:srgbClr val="EAEAEA"/>
                </a:solidFill>
                <a:latin typeface="Courier New" panose="02070309020205020404" pitchFamily="49" charset="0"/>
                <a:cs typeface="Courier New" panose="02070309020205020404" pitchFamily="49" charset="0"/>
              </a:rPr>
              <a:t>cities </a:t>
            </a:r>
            <a:r>
              <a:rPr lang="en-US" altLang="en-US" sz="1200" dirty="0">
                <a:solidFill>
                  <a:srgbClr val="EAEAEA"/>
                </a:solidFill>
                <a:latin typeface="Courier New" panose="02070309020205020404" pitchFamily="49" charset="0"/>
                <a:ea typeface="宋体" panose="02010600030101010101" pitchFamily="2" charset="-122"/>
                <a:cs typeface="Courier New" panose="02070309020205020404" pitchFamily="49" charset="0"/>
              </a:rPr>
              <a:t>LOJ </a:t>
            </a:r>
            <a:r>
              <a:rPr lang="en-US" altLang="en-US" sz="1200" dirty="0">
                <a:solidFill>
                  <a:srgbClr val="EAEAEA"/>
                </a:solidFill>
                <a:latin typeface="Courier New" panose="02070309020205020404" pitchFamily="49" charset="0"/>
                <a:cs typeface="Courier New" panose="02070309020205020404" pitchFamily="49" charset="0"/>
              </a:rPr>
              <a:t>teams</a:t>
            </a:r>
            <a:endParaRPr lang="en-US" altLang="en-US" dirty="0">
              <a:solidFill>
                <a:srgbClr val="EAEAEA"/>
              </a:solidFill>
              <a:latin typeface="Courier New" panose="02070309020205020404" pitchFamily="49" charset="0"/>
              <a:cs typeface="Courier New" panose="02070309020205020404" pitchFamily="49" charset="0"/>
            </a:endParaRPr>
          </a:p>
          <a:p>
            <a:pPr eaLnBrk="1" hangingPunct="1">
              <a:spcBef>
                <a:spcPts val="1125"/>
              </a:spcBef>
            </a:pPr>
            <a:r>
              <a:rPr lang="en-US" altLang="en-US" dirty="0">
                <a:solidFill>
                  <a:srgbClr val="EAEAEA"/>
                </a:solidFill>
                <a:latin typeface="+mn-lt"/>
              </a:rPr>
              <a:t>Includes all records from the left and only those records on the right that match</a:t>
            </a:r>
          </a:p>
        </p:txBody>
      </p:sp>
      <p:graphicFrame>
        <p:nvGraphicFramePr>
          <p:cNvPr id="75" name="Table 74">
            <a:extLst>
              <a:ext uri="{FF2B5EF4-FFF2-40B4-BE49-F238E27FC236}">
                <a16:creationId xmlns:a16="http://schemas.microsoft.com/office/drawing/2014/main" id="{D013BE1B-EFA7-26AD-5847-2062F87603D2}"/>
              </a:ext>
            </a:extLst>
          </p:cNvPr>
          <p:cNvGraphicFramePr>
            <a:graphicFrameLocks noGrp="1"/>
          </p:cNvGraphicFramePr>
          <p:nvPr>
            <p:extLst>
              <p:ext uri="{D42A27DB-BD31-4B8C-83A1-F6EECF244321}">
                <p14:modId xmlns:p14="http://schemas.microsoft.com/office/powerpoint/2010/main" val="372390049"/>
              </p:ext>
            </p:extLst>
          </p:nvPr>
        </p:nvGraphicFramePr>
        <p:xfrm>
          <a:off x="-1" y="4336211"/>
          <a:ext cx="6597859" cy="1737360"/>
        </p:xfrm>
        <a:graphic>
          <a:graphicData uri="http://schemas.openxmlformats.org/drawingml/2006/table">
            <a:tbl>
              <a:tblPr firstRow="1" bandRow="1">
                <a:tableStyleId>{93296810-A885-4BE3-A3E7-6D5BEEA58F35}</a:tableStyleId>
              </a:tblPr>
              <a:tblGrid>
                <a:gridCol w="1670368">
                  <a:extLst>
                    <a:ext uri="{9D8B030D-6E8A-4147-A177-3AD203B41FA5}">
                      <a16:colId xmlns:a16="http://schemas.microsoft.com/office/drawing/2014/main" val="2156457046"/>
                    </a:ext>
                  </a:extLst>
                </a:gridCol>
                <a:gridCol w="1240101">
                  <a:extLst>
                    <a:ext uri="{9D8B030D-6E8A-4147-A177-3AD203B41FA5}">
                      <a16:colId xmlns:a16="http://schemas.microsoft.com/office/drawing/2014/main" val="602205662"/>
                    </a:ext>
                  </a:extLst>
                </a:gridCol>
                <a:gridCol w="2091372">
                  <a:extLst>
                    <a:ext uri="{9D8B030D-6E8A-4147-A177-3AD203B41FA5}">
                      <a16:colId xmlns:a16="http://schemas.microsoft.com/office/drawing/2014/main" val="682439730"/>
                    </a:ext>
                  </a:extLst>
                </a:gridCol>
                <a:gridCol w="1596018">
                  <a:extLst>
                    <a:ext uri="{9D8B030D-6E8A-4147-A177-3AD203B41FA5}">
                      <a16:colId xmlns:a16="http://schemas.microsoft.com/office/drawing/2014/main" val="1053694724"/>
                    </a:ext>
                  </a:extLst>
                </a:gridCol>
              </a:tblGrid>
              <a:tr h="167256">
                <a:tc gridSpan="4">
                  <a:txBody>
                    <a:bodyPr/>
                    <a:lstStyle/>
                    <a:p>
                      <a:pPr algn="ctr"/>
                      <a:r>
                        <a:rPr lang="en-US" sz="1800" dirty="0"/>
                        <a:t>Result Set</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830338913"/>
                  </a:ext>
                </a:extLst>
              </a:tr>
              <a:tr h="167256">
                <a:tc>
                  <a:txBody>
                    <a:bodyPr/>
                    <a:lstStyle/>
                    <a:p>
                      <a:r>
                        <a:rPr lang="en-US" sz="1200" b="1" dirty="0" err="1"/>
                        <a:t>cities.employee</a:t>
                      </a:r>
                      <a:r>
                        <a:rPr lang="en-US" sz="1200" b="1" dirty="0"/>
                        <a:t>-name</a:t>
                      </a:r>
                    </a:p>
                  </a:txBody>
                  <a:tcPr/>
                </a:tc>
                <a:tc>
                  <a:txBody>
                    <a:bodyPr/>
                    <a:lstStyle/>
                    <a:p>
                      <a:r>
                        <a:rPr lang="en-US" sz="1200" b="1" dirty="0" err="1"/>
                        <a:t>cities.city</a:t>
                      </a:r>
                      <a:endParaRPr lang="en-US" sz="1200" b="1" dirty="0"/>
                    </a:p>
                  </a:txBody>
                  <a:tcPr/>
                </a:tc>
                <a:tc>
                  <a:txBody>
                    <a:bodyPr/>
                    <a:lstStyle/>
                    <a:p>
                      <a:r>
                        <a:rPr lang="en-US" sz="1200" b="1" dirty="0" err="1"/>
                        <a:t>teams.employee</a:t>
                      </a:r>
                      <a:r>
                        <a:rPr lang="en-US" sz="1200" b="1" dirty="0"/>
                        <a:t>-name</a:t>
                      </a:r>
                    </a:p>
                  </a:txBody>
                  <a:tcPr/>
                </a:tc>
                <a:tc>
                  <a:txBody>
                    <a:bodyPr/>
                    <a:lstStyle/>
                    <a:p>
                      <a:r>
                        <a:rPr lang="en-US" sz="1200" b="1" dirty="0" err="1"/>
                        <a:t>teams.team</a:t>
                      </a:r>
                      <a:endParaRPr lang="en-US" sz="1200" b="1" dirty="0"/>
                    </a:p>
                  </a:txBody>
                  <a:tcPr/>
                </a:tc>
                <a:extLst>
                  <a:ext uri="{0D108BD9-81ED-4DB2-BD59-A6C34878D82A}">
                    <a16:rowId xmlns:a16="http://schemas.microsoft.com/office/drawing/2014/main" val="691039620"/>
                  </a:ext>
                </a:extLst>
              </a:tr>
              <a:tr h="167256">
                <a:tc>
                  <a:txBody>
                    <a:bodyPr/>
                    <a:lstStyle/>
                    <a:p>
                      <a:r>
                        <a:rPr lang="en-US" sz="1200" dirty="0"/>
                        <a:t>Jeter</a:t>
                      </a:r>
                    </a:p>
                  </a:txBody>
                  <a:tcPr/>
                </a:tc>
                <a:tc>
                  <a:txBody>
                    <a:bodyPr/>
                    <a:lstStyle/>
                    <a:p>
                      <a:r>
                        <a:rPr lang="en-US" sz="1200" dirty="0"/>
                        <a:t>New York City</a:t>
                      </a:r>
                    </a:p>
                  </a:txBody>
                  <a:tcPr/>
                </a:tc>
                <a:tc>
                  <a:txBody>
                    <a:bodyPr/>
                    <a:lstStyle/>
                    <a:p>
                      <a:r>
                        <a:rPr lang="en-US" sz="1200" dirty="0"/>
                        <a:t>null</a:t>
                      </a:r>
                    </a:p>
                  </a:txBody>
                  <a:tcPr/>
                </a:tc>
                <a:tc>
                  <a:txBody>
                    <a:bodyPr/>
                    <a:lstStyle/>
                    <a:p>
                      <a:r>
                        <a:rPr lang="en-US" sz="1200" dirty="0"/>
                        <a:t>null</a:t>
                      </a:r>
                    </a:p>
                  </a:txBody>
                  <a:tcPr/>
                </a:tc>
                <a:extLst>
                  <a:ext uri="{0D108BD9-81ED-4DB2-BD59-A6C34878D82A}">
                    <a16:rowId xmlns:a16="http://schemas.microsoft.com/office/drawing/2014/main" val="3128334142"/>
                  </a:ext>
                </a:extLst>
              </a:tr>
              <a:tr h="167256">
                <a:tc>
                  <a:txBody>
                    <a:bodyPr/>
                    <a:lstStyle/>
                    <a:p>
                      <a:r>
                        <a:rPr lang="en-US" sz="1200" dirty="0"/>
                        <a:t>Howard</a:t>
                      </a:r>
                    </a:p>
                  </a:txBody>
                  <a:tcPr/>
                </a:tc>
                <a:tc>
                  <a:txBody>
                    <a:bodyPr/>
                    <a:lstStyle/>
                    <a:p>
                      <a:r>
                        <a:rPr lang="en-US" sz="1200" dirty="0"/>
                        <a:t>Philadelphia</a:t>
                      </a:r>
                    </a:p>
                  </a:txBody>
                  <a:tcPr/>
                </a:tc>
                <a:tc>
                  <a:txBody>
                    <a:bodyPr/>
                    <a:lstStyle/>
                    <a:p>
                      <a:r>
                        <a:rPr lang="en-US" sz="1200" dirty="0"/>
                        <a:t>Howard</a:t>
                      </a:r>
                    </a:p>
                  </a:txBody>
                  <a:tcPr/>
                </a:tc>
                <a:tc>
                  <a:txBody>
                    <a:bodyPr/>
                    <a:lstStyle/>
                    <a:p>
                      <a:r>
                        <a:rPr lang="en-US" sz="1200" dirty="0"/>
                        <a:t>Phillies</a:t>
                      </a:r>
                    </a:p>
                  </a:txBody>
                  <a:tcPr/>
                </a:tc>
                <a:extLst>
                  <a:ext uri="{0D108BD9-81ED-4DB2-BD59-A6C34878D82A}">
                    <a16:rowId xmlns:a16="http://schemas.microsoft.com/office/drawing/2014/main" val="2753869551"/>
                  </a:ext>
                </a:extLst>
              </a:tr>
              <a:tr h="167256">
                <a:tc>
                  <a:txBody>
                    <a:bodyPr/>
                    <a:lstStyle/>
                    <a:p>
                      <a:r>
                        <a:rPr lang="en-US" sz="1200" dirty="0"/>
                        <a:t>Utley</a:t>
                      </a:r>
                    </a:p>
                  </a:txBody>
                  <a:tcPr/>
                </a:tc>
                <a:tc>
                  <a:txBody>
                    <a:bodyPr/>
                    <a:lstStyle/>
                    <a:p>
                      <a:r>
                        <a:rPr lang="en-US" sz="1200" dirty="0"/>
                        <a:t>Philadelphia</a:t>
                      </a:r>
                    </a:p>
                  </a:txBody>
                  <a:tcPr/>
                </a:tc>
                <a:tc>
                  <a:txBody>
                    <a:bodyPr/>
                    <a:lstStyle/>
                    <a:p>
                      <a:r>
                        <a:rPr lang="en-US" sz="1200" dirty="0"/>
                        <a:t>null</a:t>
                      </a:r>
                    </a:p>
                  </a:txBody>
                  <a:tcPr/>
                </a:tc>
                <a:tc>
                  <a:txBody>
                    <a:bodyPr/>
                    <a:lstStyle/>
                    <a:p>
                      <a:r>
                        <a:rPr lang="en-US" sz="1200" dirty="0"/>
                        <a:t>null</a:t>
                      </a:r>
                    </a:p>
                  </a:txBody>
                  <a:tcPr/>
                </a:tc>
                <a:extLst>
                  <a:ext uri="{0D108BD9-81ED-4DB2-BD59-A6C34878D82A}">
                    <a16:rowId xmlns:a16="http://schemas.microsoft.com/office/drawing/2014/main" val="475231830"/>
                  </a:ext>
                </a:extLst>
              </a:tr>
              <a:tr h="167256">
                <a:tc>
                  <a:txBody>
                    <a:bodyPr/>
                    <a:lstStyle/>
                    <a:p>
                      <a:r>
                        <a:rPr lang="en-US" sz="1200" dirty="0"/>
                        <a:t>Schilling</a:t>
                      </a:r>
                    </a:p>
                  </a:txBody>
                  <a:tcPr/>
                </a:tc>
                <a:tc>
                  <a:txBody>
                    <a:bodyPr/>
                    <a:lstStyle/>
                    <a:p>
                      <a:r>
                        <a:rPr lang="en-US" sz="1200" dirty="0"/>
                        <a:t>Boston</a:t>
                      </a:r>
                    </a:p>
                  </a:txBody>
                  <a:tcPr/>
                </a:tc>
                <a:tc>
                  <a:txBody>
                    <a:bodyPr/>
                    <a:lstStyle/>
                    <a:p>
                      <a:r>
                        <a:rPr lang="en-US" sz="1200" dirty="0"/>
                        <a:t>Schilling</a:t>
                      </a:r>
                    </a:p>
                  </a:txBody>
                  <a:tcPr/>
                </a:tc>
                <a:tc>
                  <a:txBody>
                    <a:bodyPr/>
                    <a:lstStyle/>
                    <a:p>
                      <a:r>
                        <a:rPr lang="en-US" sz="1200" dirty="0"/>
                        <a:t>Choke Sox</a:t>
                      </a:r>
                    </a:p>
                  </a:txBody>
                  <a:tcPr/>
                </a:tc>
                <a:extLst>
                  <a:ext uri="{0D108BD9-81ED-4DB2-BD59-A6C34878D82A}">
                    <a16:rowId xmlns:a16="http://schemas.microsoft.com/office/drawing/2014/main" val="2043621316"/>
                  </a:ext>
                </a:extLst>
              </a:tr>
            </a:tbl>
          </a:graphicData>
        </a:graphic>
      </p:graphicFrame>
      <p:graphicFrame>
        <p:nvGraphicFramePr>
          <p:cNvPr id="5" name="Table 4">
            <a:extLst>
              <a:ext uri="{FF2B5EF4-FFF2-40B4-BE49-F238E27FC236}">
                <a16:creationId xmlns:a16="http://schemas.microsoft.com/office/drawing/2014/main" id="{BC514715-F2A6-C144-8059-9F7980BC37A3}"/>
              </a:ext>
            </a:extLst>
          </p:cNvPr>
          <p:cNvGraphicFramePr>
            <a:graphicFrameLocks noGrp="1"/>
          </p:cNvGraphicFramePr>
          <p:nvPr>
            <p:extLst>
              <p:ext uri="{D42A27DB-BD31-4B8C-83A1-F6EECF244321}">
                <p14:modId xmlns:p14="http://schemas.microsoft.com/office/powerpoint/2010/main" val="3569475491"/>
              </p:ext>
            </p:extLst>
          </p:nvPr>
        </p:nvGraphicFramePr>
        <p:xfrm>
          <a:off x="-1" y="1232212"/>
          <a:ext cx="4138960" cy="1737360"/>
        </p:xfrm>
        <a:graphic>
          <a:graphicData uri="http://schemas.openxmlformats.org/drawingml/2006/table">
            <a:tbl>
              <a:tblPr firstRow="1" bandRow="1">
                <a:tableStyleId>{93296810-A885-4BE3-A3E7-6D5BEEA58F35}</a:tableStyleId>
              </a:tblPr>
              <a:tblGrid>
                <a:gridCol w="2069480">
                  <a:extLst>
                    <a:ext uri="{9D8B030D-6E8A-4147-A177-3AD203B41FA5}">
                      <a16:colId xmlns:a16="http://schemas.microsoft.com/office/drawing/2014/main" val="2156457046"/>
                    </a:ext>
                  </a:extLst>
                </a:gridCol>
                <a:gridCol w="2069480">
                  <a:extLst>
                    <a:ext uri="{9D8B030D-6E8A-4147-A177-3AD203B41FA5}">
                      <a16:colId xmlns:a16="http://schemas.microsoft.com/office/drawing/2014/main" val="602205662"/>
                    </a:ext>
                  </a:extLst>
                </a:gridCol>
              </a:tblGrid>
              <a:tr h="167256">
                <a:tc gridSpan="2">
                  <a:txBody>
                    <a:bodyPr/>
                    <a:lstStyle/>
                    <a:p>
                      <a:pPr algn="ctr"/>
                      <a:r>
                        <a:rPr lang="en-US" sz="1800" dirty="0"/>
                        <a:t>cities</a:t>
                      </a:r>
                      <a:endParaRPr lang="en-US" sz="1200" dirty="0"/>
                    </a:p>
                  </a:txBody>
                  <a:tcPr/>
                </a:tc>
                <a:tc hMerge="1">
                  <a:txBody>
                    <a:bodyPr/>
                    <a:lstStyle/>
                    <a:p>
                      <a:endParaRPr lang="en-US" sz="1200" dirty="0"/>
                    </a:p>
                  </a:txBody>
                  <a:tcPr/>
                </a:tc>
                <a:extLst>
                  <a:ext uri="{0D108BD9-81ED-4DB2-BD59-A6C34878D82A}">
                    <a16:rowId xmlns:a16="http://schemas.microsoft.com/office/drawing/2014/main" val="2143840747"/>
                  </a:ext>
                </a:extLst>
              </a:tr>
              <a:tr h="167256">
                <a:tc>
                  <a:txBody>
                    <a:bodyPr/>
                    <a:lstStyle/>
                    <a:p>
                      <a:r>
                        <a:rPr lang="en-US" sz="1200" b="1" dirty="0"/>
                        <a:t>employee-name</a:t>
                      </a:r>
                    </a:p>
                  </a:txBody>
                  <a:tcPr/>
                </a:tc>
                <a:tc>
                  <a:txBody>
                    <a:bodyPr/>
                    <a:lstStyle/>
                    <a:p>
                      <a:r>
                        <a:rPr lang="en-US" sz="1200" b="1" dirty="0"/>
                        <a:t>city</a:t>
                      </a:r>
                    </a:p>
                  </a:txBody>
                  <a:tcPr/>
                </a:tc>
                <a:extLst>
                  <a:ext uri="{0D108BD9-81ED-4DB2-BD59-A6C34878D82A}">
                    <a16:rowId xmlns:a16="http://schemas.microsoft.com/office/drawing/2014/main" val="691039620"/>
                  </a:ext>
                </a:extLst>
              </a:tr>
              <a:tr h="167256">
                <a:tc>
                  <a:txBody>
                    <a:bodyPr/>
                    <a:lstStyle/>
                    <a:p>
                      <a:r>
                        <a:rPr lang="en-US" sz="1200" dirty="0"/>
                        <a:t>Jeter</a:t>
                      </a:r>
                    </a:p>
                  </a:txBody>
                  <a:tcPr/>
                </a:tc>
                <a:tc>
                  <a:txBody>
                    <a:bodyPr/>
                    <a:lstStyle/>
                    <a:p>
                      <a:r>
                        <a:rPr lang="en-US" sz="1200" dirty="0"/>
                        <a:t>New York City</a:t>
                      </a:r>
                    </a:p>
                  </a:txBody>
                  <a:tcPr/>
                </a:tc>
                <a:extLst>
                  <a:ext uri="{0D108BD9-81ED-4DB2-BD59-A6C34878D82A}">
                    <a16:rowId xmlns:a16="http://schemas.microsoft.com/office/drawing/2014/main" val="3381781744"/>
                  </a:ext>
                </a:extLst>
              </a:tr>
              <a:tr h="167256">
                <a:tc>
                  <a:txBody>
                    <a:bodyPr/>
                    <a:lstStyle/>
                    <a:p>
                      <a:r>
                        <a:rPr lang="en-US" sz="1200" dirty="0"/>
                        <a:t>Howard</a:t>
                      </a:r>
                    </a:p>
                  </a:txBody>
                  <a:tcPr/>
                </a:tc>
                <a:tc>
                  <a:txBody>
                    <a:bodyPr/>
                    <a:lstStyle/>
                    <a:p>
                      <a:r>
                        <a:rPr lang="en-US" sz="1200" dirty="0"/>
                        <a:t>Philadelphia</a:t>
                      </a:r>
                    </a:p>
                  </a:txBody>
                  <a:tcPr/>
                </a:tc>
                <a:extLst>
                  <a:ext uri="{0D108BD9-81ED-4DB2-BD59-A6C34878D82A}">
                    <a16:rowId xmlns:a16="http://schemas.microsoft.com/office/drawing/2014/main" val="2753869551"/>
                  </a:ext>
                </a:extLst>
              </a:tr>
              <a:tr h="167256">
                <a:tc>
                  <a:txBody>
                    <a:bodyPr/>
                    <a:lstStyle/>
                    <a:p>
                      <a:r>
                        <a:rPr lang="en-US" sz="1200" dirty="0"/>
                        <a:t>Utley</a:t>
                      </a:r>
                    </a:p>
                  </a:txBody>
                  <a:tcPr/>
                </a:tc>
                <a:tc>
                  <a:txBody>
                    <a:bodyPr/>
                    <a:lstStyle/>
                    <a:p>
                      <a:r>
                        <a:rPr lang="en-US" sz="1200" dirty="0"/>
                        <a:t>Philadelphia</a:t>
                      </a:r>
                    </a:p>
                  </a:txBody>
                  <a:tcPr/>
                </a:tc>
                <a:extLst>
                  <a:ext uri="{0D108BD9-81ED-4DB2-BD59-A6C34878D82A}">
                    <a16:rowId xmlns:a16="http://schemas.microsoft.com/office/drawing/2014/main" val="1983011018"/>
                  </a:ext>
                </a:extLst>
              </a:tr>
              <a:tr h="167256">
                <a:tc>
                  <a:txBody>
                    <a:bodyPr/>
                    <a:lstStyle/>
                    <a:p>
                      <a:r>
                        <a:rPr lang="en-US" sz="1200" dirty="0"/>
                        <a:t>Schilling</a:t>
                      </a:r>
                    </a:p>
                  </a:txBody>
                  <a:tcPr/>
                </a:tc>
                <a:tc>
                  <a:txBody>
                    <a:bodyPr/>
                    <a:lstStyle/>
                    <a:p>
                      <a:r>
                        <a:rPr lang="en-US" sz="1200" dirty="0"/>
                        <a:t>Boston</a:t>
                      </a:r>
                    </a:p>
                  </a:txBody>
                  <a:tcPr/>
                </a:tc>
                <a:extLst>
                  <a:ext uri="{0D108BD9-81ED-4DB2-BD59-A6C34878D82A}">
                    <a16:rowId xmlns:a16="http://schemas.microsoft.com/office/drawing/2014/main" val="2043621316"/>
                  </a:ext>
                </a:extLst>
              </a:tr>
            </a:tbl>
          </a:graphicData>
        </a:graphic>
      </p:graphicFrame>
      <p:graphicFrame>
        <p:nvGraphicFramePr>
          <p:cNvPr id="7" name="Table 6">
            <a:extLst>
              <a:ext uri="{FF2B5EF4-FFF2-40B4-BE49-F238E27FC236}">
                <a16:creationId xmlns:a16="http://schemas.microsoft.com/office/drawing/2014/main" id="{9F5BF229-7869-7E12-8BD3-63D33F494E80}"/>
              </a:ext>
            </a:extLst>
          </p:cNvPr>
          <p:cNvGraphicFramePr>
            <a:graphicFrameLocks noGrp="1"/>
          </p:cNvGraphicFramePr>
          <p:nvPr>
            <p:extLst>
              <p:ext uri="{D42A27DB-BD31-4B8C-83A1-F6EECF244321}">
                <p14:modId xmlns:p14="http://schemas.microsoft.com/office/powerpoint/2010/main" val="3553556325"/>
              </p:ext>
            </p:extLst>
          </p:nvPr>
        </p:nvGraphicFramePr>
        <p:xfrm>
          <a:off x="4638288" y="1226772"/>
          <a:ext cx="4138960" cy="1706880"/>
        </p:xfrm>
        <a:graphic>
          <a:graphicData uri="http://schemas.openxmlformats.org/drawingml/2006/table">
            <a:tbl>
              <a:tblPr firstRow="1" bandRow="1">
                <a:tableStyleId>{93296810-A885-4BE3-A3E7-6D5BEEA58F35}</a:tableStyleId>
              </a:tblPr>
              <a:tblGrid>
                <a:gridCol w="2069480">
                  <a:extLst>
                    <a:ext uri="{9D8B030D-6E8A-4147-A177-3AD203B41FA5}">
                      <a16:colId xmlns:a16="http://schemas.microsoft.com/office/drawing/2014/main" val="2156457046"/>
                    </a:ext>
                  </a:extLst>
                </a:gridCol>
                <a:gridCol w="2069480">
                  <a:extLst>
                    <a:ext uri="{9D8B030D-6E8A-4147-A177-3AD203B41FA5}">
                      <a16:colId xmlns:a16="http://schemas.microsoft.com/office/drawing/2014/main" val="602205662"/>
                    </a:ext>
                  </a:extLst>
                </a:gridCol>
              </a:tblGrid>
              <a:tr h="167256">
                <a:tc gridSpan="2">
                  <a:txBody>
                    <a:bodyPr/>
                    <a:lstStyle/>
                    <a:p>
                      <a:pPr algn="ctr"/>
                      <a:r>
                        <a:rPr lang="en-US" sz="1600" dirty="0"/>
                        <a:t>teams</a:t>
                      </a:r>
                    </a:p>
                  </a:txBody>
                  <a:tcPr/>
                </a:tc>
                <a:tc hMerge="1">
                  <a:txBody>
                    <a:bodyPr/>
                    <a:lstStyle/>
                    <a:p>
                      <a:endParaRPr lang="en-US" sz="1200" dirty="0"/>
                    </a:p>
                  </a:txBody>
                  <a:tcPr/>
                </a:tc>
                <a:extLst>
                  <a:ext uri="{0D108BD9-81ED-4DB2-BD59-A6C34878D82A}">
                    <a16:rowId xmlns:a16="http://schemas.microsoft.com/office/drawing/2014/main" val="2503795047"/>
                  </a:ext>
                </a:extLst>
              </a:tr>
              <a:tr h="167256">
                <a:tc>
                  <a:txBody>
                    <a:bodyPr/>
                    <a:lstStyle/>
                    <a:p>
                      <a:r>
                        <a:rPr lang="en-US" sz="1200" b="1" dirty="0"/>
                        <a:t>employee-name</a:t>
                      </a:r>
                    </a:p>
                  </a:txBody>
                  <a:tcPr/>
                </a:tc>
                <a:tc>
                  <a:txBody>
                    <a:bodyPr/>
                    <a:lstStyle/>
                    <a:p>
                      <a:r>
                        <a:rPr lang="en-US" sz="1200" b="1" dirty="0"/>
                        <a:t>team</a:t>
                      </a:r>
                    </a:p>
                  </a:txBody>
                  <a:tcPr/>
                </a:tc>
                <a:extLst>
                  <a:ext uri="{0D108BD9-81ED-4DB2-BD59-A6C34878D82A}">
                    <a16:rowId xmlns:a16="http://schemas.microsoft.com/office/drawing/2014/main" val="691039620"/>
                  </a:ext>
                </a:extLst>
              </a:tr>
              <a:tr h="167256">
                <a:tc>
                  <a:txBody>
                    <a:bodyPr/>
                    <a:lstStyle/>
                    <a:p>
                      <a:r>
                        <a:rPr lang="en-US" sz="1200" dirty="0"/>
                        <a:t>Glavine</a:t>
                      </a:r>
                    </a:p>
                  </a:txBody>
                  <a:tcPr/>
                </a:tc>
                <a:tc>
                  <a:txBody>
                    <a:bodyPr/>
                    <a:lstStyle/>
                    <a:p>
                      <a:r>
                        <a:rPr lang="en-US" sz="1200" dirty="0"/>
                        <a:t>Mets</a:t>
                      </a:r>
                    </a:p>
                  </a:txBody>
                  <a:tcPr/>
                </a:tc>
                <a:extLst>
                  <a:ext uri="{0D108BD9-81ED-4DB2-BD59-A6C34878D82A}">
                    <a16:rowId xmlns:a16="http://schemas.microsoft.com/office/drawing/2014/main" val="3381781744"/>
                  </a:ext>
                </a:extLst>
              </a:tr>
              <a:tr h="167256">
                <a:tc>
                  <a:txBody>
                    <a:bodyPr/>
                    <a:lstStyle/>
                    <a:p>
                      <a:r>
                        <a:rPr lang="en-US" sz="1200" dirty="0"/>
                        <a:t>Howard</a:t>
                      </a:r>
                    </a:p>
                  </a:txBody>
                  <a:tcPr/>
                </a:tc>
                <a:tc>
                  <a:txBody>
                    <a:bodyPr/>
                    <a:lstStyle/>
                    <a:p>
                      <a:r>
                        <a:rPr lang="en-US" sz="1200" dirty="0"/>
                        <a:t>Phillies</a:t>
                      </a:r>
                    </a:p>
                  </a:txBody>
                  <a:tcPr/>
                </a:tc>
                <a:extLst>
                  <a:ext uri="{0D108BD9-81ED-4DB2-BD59-A6C34878D82A}">
                    <a16:rowId xmlns:a16="http://schemas.microsoft.com/office/drawing/2014/main" val="2753869551"/>
                  </a:ext>
                </a:extLst>
              </a:tr>
              <a:tr h="167256">
                <a:tc>
                  <a:txBody>
                    <a:bodyPr/>
                    <a:lstStyle/>
                    <a:p>
                      <a:r>
                        <a:rPr lang="en-US" sz="1200" dirty="0"/>
                        <a:t>Bonds</a:t>
                      </a:r>
                    </a:p>
                  </a:txBody>
                  <a:tcPr/>
                </a:tc>
                <a:tc>
                  <a:txBody>
                    <a:bodyPr/>
                    <a:lstStyle/>
                    <a:p>
                      <a:r>
                        <a:rPr lang="en-US" sz="1200" dirty="0"/>
                        <a:t>Giants</a:t>
                      </a:r>
                    </a:p>
                  </a:txBody>
                  <a:tcPr/>
                </a:tc>
                <a:extLst>
                  <a:ext uri="{0D108BD9-81ED-4DB2-BD59-A6C34878D82A}">
                    <a16:rowId xmlns:a16="http://schemas.microsoft.com/office/drawing/2014/main" val="1983011018"/>
                  </a:ext>
                </a:extLst>
              </a:tr>
              <a:tr h="167256">
                <a:tc>
                  <a:txBody>
                    <a:bodyPr/>
                    <a:lstStyle/>
                    <a:p>
                      <a:r>
                        <a:rPr lang="en-US" sz="1200" dirty="0"/>
                        <a:t>Schilling</a:t>
                      </a:r>
                    </a:p>
                  </a:txBody>
                  <a:tcPr/>
                </a:tc>
                <a:tc>
                  <a:txBody>
                    <a:bodyPr/>
                    <a:lstStyle/>
                    <a:p>
                      <a:r>
                        <a:rPr lang="en-US" sz="1200" dirty="0"/>
                        <a:t>Choke Sox</a:t>
                      </a:r>
                    </a:p>
                  </a:txBody>
                  <a:tcPr/>
                </a:tc>
                <a:extLst>
                  <a:ext uri="{0D108BD9-81ED-4DB2-BD59-A6C34878D82A}">
                    <a16:rowId xmlns:a16="http://schemas.microsoft.com/office/drawing/2014/main" val="2043621316"/>
                  </a:ext>
                </a:extLst>
              </a:tr>
            </a:tbl>
          </a:graphicData>
        </a:graphic>
      </p:graphicFrame>
    </p:spTree>
    <p:extLst>
      <p:ext uri="{BB962C8B-B14F-4D97-AF65-F5344CB8AC3E}">
        <p14:creationId xmlns:p14="http://schemas.microsoft.com/office/powerpoint/2010/main" val="65200520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Joins</a:t>
            </a:r>
          </a:p>
        </p:txBody>
      </p:sp>
      <p:sp>
        <p:nvSpPr>
          <p:cNvPr id="6" name="Text Box 2">
            <a:extLst>
              <a:ext uri="{FF2B5EF4-FFF2-40B4-BE49-F238E27FC236}">
                <a16:creationId xmlns:a16="http://schemas.microsoft.com/office/drawing/2014/main" id="{3E31EF61-9795-B2A9-6487-2F9AED9D44DA}"/>
              </a:ext>
            </a:extLst>
          </p:cNvPr>
          <p:cNvSpPr txBox="1">
            <a:spLocks noChangeArrowheads="1"/>
          </p:cNvSpPr>
          <p:nvPr/>
        </p:nvSpPr>
        <p:spPr bwMode="auto">
          <a:xfrm>
            <a:off x="0" y="685801"/>
            <a:ext cx="12185648" cy="31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r>
              <a:rPr lang="en-US" altLang="en-US" sz="1400" dirty="0">
                <a:solidFill>
                  <a:srgbClr val="EAEAEA"/>
                </a:solidFill>
              </a:rPr>
              <a:t>A subtle note for Left Outer Join.</a:t>
            </a:r>
          </a:p>
        </p:txBody>
      </p:sp>
      <p:graphicFrame>
        <p:nvGraphicFramePr>
          <p:cNvPr id="47" name="Table 46">
            <a:extLst>
              <a:ext uri="{FF2B5EF4-FFF2-40B4-BE49-F238E27FC236}">
                <a16:creationId xmlns:a16="http://schemas.microsoft.com/office/drawing/2014/main" id="{89217C5E-8802-F233-4559-12583748CFF1}"/>
              </a:ext>
            </a:extLst>
          </p:cNvPr>
          <p:cNvGraphicFramePr>
            <a:graphicFrameLocks noGrp="1"/>
          </p:cNvGraphicFramePr>
          <p:nvPr>
            <p:extLst>
              <p:ext uri="{D42A27DB-BD31-4B8C-83A1-F6EECF244321}">
                <p14:modId xmlns:p14="http://schemas.microsoft.com/office/powerpoint/2010/main" val="2229059137"/>
              </p:ext>
            </p:extLst>
          </p:nvPr>
        </p:nvGraphicFramePr>
        <p:xfrm>
          <a:off x="0" y="1151102"/>
          <a:ext cx="1332572" cy="1463040"/>
        </p:xfrm>
        <a:graphic>
          <a:graphicData uri="http://schemas.openxmlformats.org/drawingml/2006/table">
            <a:tbl>
              <a:tblPr firstRow="1" bandRow="1">
                <a:tableStyleId>{93296810-A885-4BE3-A3E7-6D5BEEA58F35}</a:tableStyleId>
              </a:tblPr>
              <a:tblGrid>
                <a:gridCol w="666286">
                  <a:extLst>
                    <a:ext uri="{9D8B030D-6E8A-4147-A177-3AD203B41FA5}">
                      <a16:colId xmlns:a16="http://schemas.microsoft.com/office/drawing/2014/main" val="2156457046"/>
                    </a:ext>
                  </a:extLst>
                </a:gridCol>
                <a:gridCol w="666286">
                  <a:extLst>
                    <a:ext uri="{9D8B030D-6E8A-4147-A177-3AD203B41FA5}">
                      <a16:colId xmlns:a16="http://schemas.microsoft.com/office/drawing/2014/main" val="602205662"/>
                    </a:ext>
                  </a:extLst>
                </a:gridCol>
              </a:tblGrid>
              <a:tr h="167256">
                <a:tc gridSpan="2">
                  <a:txBody>
                    <a:bodyPr/>
                    <a:lstStyle/>
                    <a:p>
                      <a:pPr algn="ctr"/>
                      <a:r>
                        <a:rPr lang="en-US" sz="1800" dirty="0"/>
                        <a:t>R1</a:t>
                      </a:r>
                      <a:endParaRPr lang="en-US" sz="1600" dirty="0"/>
                    </a:p>
                  </a:txBody>
                  <a:tcPr/>
                </a:tc>
                <a:tc hMerge="1">
                  <a:txBody>
                    <a:bodyPr/>
                    <a:lstStyle/>
                    <a:p>
                      <a:endParaRPr lang="en-US" sz="1200" dirty="0"/>
                    </a:p>
                  </a:txBody>
                  <a:tcPr/>
                </a:tc>
                <a:extLst>
                  <a:ext uri="{0D108BD9-81ED-4DB2-BD59-A6C34878D82A}">
                    <a16:rowId xmlns:a16="http://schemas.microsoft.com/office/drawing/2014/main" val="381323114"/>
                  </a:ext>
                </a:extLst>
              </a:tr>
              <a:tr h="167256">
                <a:tc>
                  <a:txBody>
                    <a:bodyPr/>
                    <a:lstStyle/>
                    <a:p>
                      <a:r>
                        <a:rPr lang="en-US" sz="1200" b="1" dirty="0"/>
                        <a:t>Value1</a:t>
                      </a:r>
                    </a:p>
                  </a:txBody>
                  <a:tcPr/>
                </a:tc>
                <a:tc>
                  <a:txBody>
                    <a:bodyPr/>
                    <a:lstStyle/>
                    <a:p>
                      <a:r>
                        <a:rPr lang="en-US" sz="1200" b="1" dirty="0"/>
                        <a:t>Value2</a:t>
                      </a:r>
                    </a:p>
                  </a:txBody>
                  <a:tcPr/>
                </a:tc>
                <a:extLst>
                  <a:ext uri="{0D108BD9-81ED-4DB2-BD59-A6C34878D82A}">
                    <a16:rowId xmlns:a16="http://schemas.microsoft.com/office/drawing/2014/main" val="691039620"/>
                  </a:ext>
                </a:extLst>
              </a:tr>
              <a:tr h="167256">
                <a:tc>
                  <a:txBody>
                    <a:bodyPr/>
                    <a:lstStyle/>
                    <a:p>
                      <a:r>
                        <a:rPr lang="en-US" sz="1200" dirty="0"/>
                        <a:t>1</a:t>
                      </a:r>
                    </a:p>
                  </a:txBody>
                  <a:tcPr/>
                </a:tc>
                <a:tc>
                  <a:txBody>
                    <a:bodyPr/>
                    <a:lstStyle/>
                    <a:p>
                      <a:r>
                        <a:rPr lang="en-US" sz="1200" dirty="0"/>
                        <a:t>X</a:t>
                      </a:r>
                    </a:p>
                  </a:txBody>
                  <a:tcPr/>
                </a:tc>
                <a:extLst>
                  <a:ext uri="{0D108BD9-81ED-4DB2-BD59-A6C34878D82A}">
                    <a16:rowId xmlns:a16="http://schemas.microsoft.com/office/drawing/2014/main" val="3381781744"/>
                  </a:ext>
                </a:extLst>
              </a:tr>
              <a:tr h="167256">
                <a:tc>
                  <a:txBody>
                    <a:bodyPr/>
                    <a:lstStyle/>
                    <a:p>
                      <a:r>
                        <a:rPr lang="en-US" sz="1200" dirty="0"/>
                        <a:t>2</a:t>
                      </a:r>
                    </a:p>
                  </a:txBody>
                  <a:tcPr/>
                </a:tc>
                <a:tc>
                  <a:txBody>
                    <a:bodyPr/>
                    <a:lstStyle/>
                    <a:p>
                      <a:r>
                        <a:rPr lang="en-US" sz="1200" dirty="0"/>
                        <a:t>Y</a:t>
                      </a:r>
                    </a:p>
                  </a:txBody>
                  <a:tcPr/>
                </a:tc>
                <a:extLst>
                  <a:ext uri="{0D108BD9-81ED-4DB2-BD59-A6C34878D82A}">
                    <a16:rowId xmlns:a16="http://schemas.microsoft.com/office/drawing/2014/main" val="2753869551"/>
                  </a:ext>
                </a:extLst>
              </a:tr>
              <a:tr h="167256">
                <a:tc>
                  <a:txBody>
                    <a:bodyPr/>
                    <a:lstStyle/>
                    <a:p>
                      <a:r>
                        <a:rPr lang="en-US" sz="1200" dirty="0"/>
                        <a:t>3</a:t>
                      </a:r>
                    </a:p>
                  </a:txBody>
                  <a:tcPr/>
                </a:tc>
                <a:tc>
                  <a:txBody>
                    <a:bodyPr/>
                    <a:lstStyle/>
                    <a:p>
                      <a:r>
                        <a:rPr lang="en-US" sz="1200" dirty="0"/>
                        <a:t>Z</a:t>
                      </a:r>
                    </a:p>
                  </a:txBody>
                  <a:tcPr/>
                </a:tc>
                <a:extLst>
                  <a:ext uri="{0D108BD9-81ED-4DB2-BD59-A6C34878D82A}">
                    <a16:rowId xmlns:a16="http://schemas.microsoft.com/office/drawing/2014/main" val="1983011018"/>
                  </a:ext>
                </a:extLst>
              </a:tr>
            </a:tbl>
          </a:graphicData>
        </a:graphic>
      </p:graphicFrame>
      <p:sp>
        <p:nvSpPr>
          <p:cNvPr id="49" name="Text Box 70">
            <a:extLst>
              <a:ext uri="{FF2B5EF4-FFF2-40B4-BE49-F238E27FC236}">
                <a16:creationId xmlns:a16="http://schemas.microsoft.com/office/drawing/2014/main" id="{57AB787A-68AB-38EE-A164-FAEC08C979E8}"/>
              </a:ext>
            </a:extLst>
          </p:cNvPr>
          <p:cNvSpPr txBox="1">
            <a:spLocks noChangeArrowheads="1"/>
          </p:cNvSpPr>
          <p:nvPr/>
        </p:nvSpPr>
        <p:spPr bwMode="auto">
          <a:xfrm>
            <a:off x="0" y="3429000"/>
            <a:ext cx="81534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1125"/>
              </a:spcBef>
            </a:pPr>
            <a:r>
              <a:rPr lang="en-US" altLang="en-US" dirty="0">
                <a:solidFill>
                  <a:srgbClr val="EAEAEA"/>
                </a:solidFill>
                <a:latin typeface="+mn-lt"/>
              </a:rPr>
              <a:t>Then </a:t>
            </a:r>
            <a:r>
              <a:rPr lang="en-US" altLang="en-US" sz="1200" dirty="0">
                <a:solidFill>
                  <a:srgbClr val="EAEAEA"/>
                </a:solidFill>
                <a:latin typeface="Courier New" panose="02070309020205020404" pitchFamily="49" charset="0"/>
                <a:cs typeface="Courier New" panose="02070309020205020404" pitchFamily="49" charset="0"/>
              </a:rPr>
              <a:t>R1 LOJ R2 </a:t>
            </a:r>
            <a:r>
              <a:rPr lang="en-US" altLang="en-US" dirty="0">
                <a:solidFill>
                  <a:srgbClr val="EAEAEA"/>
                </a:solidFill>
                <a:latin typeface="+mn-lt"/>
              </a:rPr>
              <a:t>contains the following:</a:t>
            </a:r>
          </a:p>
        </p:txBody>
      </p:sp>
      <p:graphicFrame>
        <p:nvGraphicFramePr>
          <p:cNvPr id="75" name="Table 74">
            <a:extLst>
              <a:ext uri="{FF2B5EF4-FFF2-40B4-BE49-F238E27FC236}">
                <a16:creationId xmlns:a16="http://schemas.microsoft.com/office/drawing/2014/main" id="{D013BE1B-EFA7-26AD-5847-2062F87603D2}"/>
              </a:ext>
            </a:extLst>
          </p:cNvPr>
          <p:cNvGraphicFramePr>
            <a:graphicFrameLocks noGrp="1"/>
          </p:cNvGraphicFramePr>
          <p:nvPr>
            <p:extLst>
              <p:ext uri="{D42A27DB-BD31-4B8C-83A1-F6EECF244321}">
                <p14:modId xmlns:p14="http://schemas.microsoft.com/office/powerpoint/2010/main" val="2770673012"/>
              </p:ext>
            </p:extLst>
          </p:nvPr>
        </p:nvGraphicFramePr>
        <p:xfrm>
          <a:off x="0" y="3864851"/>
          <a:ext cx="3482471" cy="1737360"/>
        </p:xfrm>
        <a:graphic>
          <a:graphicData uri="http://schemas.openxmlformats.org/drawingml/2006/table">
            <a:tbl>
              <a:tblPr firstRow="1" bandRow="1">
                <a:tableStyleId>{93296810-A885-4BE3-A3E7-6D5BEEA58F35}</a:tableStyleId>
              </a:tblPr>
              <a:tblGrid>
                <a:gridCol w="866204">
                  <a:extLst>
                    <a:ext uri="{9D8B030D-6E8A-4147-A177-3AD203B41FA5}">
                      <a16:colId xmlns:a16="http://schemas.microsoft.com/office/drawing/2014/main" val="2156457046"/>
                    </a:ext>
                  </a:extLst>
                </a:gridCol>
                <a:gridCol w="867791">
                  <a:extLst>
                    <a:ext uri="{9D8B030D-6E8A-4147-A177-3AD203B41FA5}">
                      <a16:colId xmlns:a16="http://schemas.microsoft.com/office/drawing/2014/main" val="602205662"/>
                    </a:ext>
                  </a:extLst>
                </a:gridCol>
                <a:gridCol w="869379">
                  <a:extLst>
                    <a:ext uri="{9D8B030D-6E8A-4147-A177-3AD203B41FA5}">
                      <a16:colId xmlns:a16="http://schemas.microsoft.com/office/drawing/2014/main" val="682439730"/>
                    </a:ext>
                  </a:extLst>
                </a:gridCol>
                <a:gridCol w="879097">
                  <a:extLst>
                    <a:ext uri="{9D8B030D-6E8A-4147-A177-3AD203B41FA5}">
                      <a16:colId xmlns:a16="http://schemas.microsoft.com/office/drawing/2014/main" val="1053694724"/>
                    </a:ext>
                  </a:extLst>
                </a:gridCol>
              </a:tblGrid>
              <a:tr h="167256">
                <a:tc gridSpan="4">
                  <a:txBody>
                    <a:bodyPr/>
                    <a:lstStyle/>
                    <a:p>
                      <a:pPr algn="ctr"/>
                      <a:r>
                        <a:rPr lang="en-US" sz="1800" dirty="0"/>
                        <a:t>Result Set</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2902418446"/>
                  </a:ext>
                </a:extLst>
              </a:tr>
              <a:tr h="167256">
                <a:tc>
                  <a:txBody>
                    <a:bodyPr/>
                    <a:lstStyle/>
                    <a:p>
                      <a:r>
                        <a:rPr lang="en-US" sz="1200" b="1" dirty="0"/>
                        <a:t>R1.Value1</a:t>
                      </a:r>
                    </a:p>
                  </a:txBody>
                  <a:tcPr/>
                </a:tc>
                <a:tc>
                  <a:txBody>
                    <a:bodyPr/>
                    <a:lstStyle/>
                    <a:p>
                      <a:r>
                        <a:rPr lang="en-US" sz="1200" b="1" dirty="0"/>
                        <a:t>R1.Value2</a:t>
                      </a:r>
                    </a:p>
                  </a:txBody>
                  <a:tcPr/>
                </a:tc>
                <a:tc>
                  <a:txBody>
                    <a:bodyPr/>
                    <a:lstStyle/>
                    <a:p>
                      <a:r>
                        <a:rPr lang="en-US" sz="1200" b="1" dirty="0"/>
                        <a:t>R2.Value2</a:t>
                      </a:r>
                    </a:p>
                  </a:txBody>
                  <a:tcPr/>
                </a:tc>
                <a:tc>
                  <a:txBody>
                    <a:bodyPr/>
                    <a:lstStyle/>
                    <a:p>
                      <a:r>
                        <a:rPr lang="en-US" sz="1200" b="1" dirty="0"/>
                        <a:t>R2.Value3</a:t>
                      </a:r>
                    </a:p>
                  </a:txBody>
                  <a:tcPr/>
                </a:tc>
                <a:extLst>
                  <a:ext uri="{0D108BD9-81ED-4DB2-BD59-A6C34878D82A}">
                    <a16:rowId xmlns:a16="http://schemas.microsoft.com/office/drawing/2014/main" val="691039620"/>
                  </a:ext>
                </a:extLst>
              </a:tr>
              <a:tr h="167256">
                <a:tc>
                  <a:txBody>
                    <a:bodyPr/>
                    <a:lstStyle/>
                    <a:p>
                      <a:r>
                        <a:rPr lang="en-US" sz="1200" dirty="0"/>
                        <a:t>1</a:t>
                      </a:r>
                    </a:p>
                  </a:txBody>
                  <a:tcPr/>
                </a:tc>
                <a:tc>
                  <a:txBody>
                    <a:bodyPr/>
                    <a:lstStyle/>
                    <a:p>
                      <a:r>
                        <a:rPr lang="en-US" sz="1200" dirty="0"/>
                        <a:t>X</a:t>
                      </a:r>
                    </a:p>
                  </a:txBody>
                  <a:tcPr/>
                </a:tc>
                <a:tc>
                  <a:txBody>
                    <a:bodyPr/>
                    <a:lstStyle/>
                    <a:p>
                      <a:r>
                        <a:rPr lang="en-US" sz="1200" dirty="0"/>
                        <a:t>X</a:t>
                      </a:r>
                    </a:p>
                  </a:txBody>
                  <a:tcPr/>
                </a:tc>
                <a:tc>
                  <a:txBody>
                    <a:bodyPr/>
                    <a:lstStyle/>
                    <a:p>
                      <a:r>
                        <a:rPr lang="en-US" sz="1200" dirty="0"/>
                        <a:t>A</a:t>
                      </a:r>
                    </a:p>
                  </a:txBody>
                  <a:tcPr/>
                </a:tc>
                <a:extLst>
                  <a:ext uri="{0D108BD9-81ED-4DB2-BD59-A6C34878D82A}">
                    <a16:rowId xmlns:a16="http://schemas.microsoft.com/office/drawing/2014/main" val="3128334142"/>
                  </a:ext>
                </a:extLst>
              </a:tr>
              <a:tr h="167256">
                <a:tc>
                  <a:txBody>
                    <a:bodyPr/>
                    <a:lstStyle/>
                    <a:p>
                      <a:r>
                        <a:rPr lang="en-US" sz="1200" dirty="0"/>
                        <a:t>2</a:t>
                      </a:r>
                    </a:p>
                  </a:txBody>
                  <a:tcPr/>
                </a:tc>
                <a:tc>
                  <a:txBody>
                    <a:bodyPr/>
                    <a:lstStyle/>
                    <a:p>
                      <a:r>
                        <a:rPr lang="en-US" sz="1200" dirty="0"/>
                        <a:t>Y</a:t>
                      </a:r>
                    </a:p>
                  </a:txBody>
                  <a:tcPr/>
                </a:tc>
                <a:tc>
                  <a:txBody>
                    <a:bodyPr/>
                    <a:lstStyle/>
                    <a:p>
                      <a:r>
                        <a:rPr lang="en-US" sz="1200" dirty="0"/>
                        <a:t>null</a:t>
                      </a:r>
                    </a:p>
                  </a:txBody>
                  <a:tcPr/>
                </a:tc>
                <a:tc>
                  <a:txBody>
                    <a:bodyPr/>
                    <a:lstStyle/>
                    <a:p>
                      <a:r>
                        <a:rPr lang="en-US" sz="1200" dirty="0"/>
                        <a:t>null</a:t>
                      </a:r>
                    </a:p>
                  </a:txBody>
                  <a:tcPr/>
                </a:tc>
                <a:extLst>
                  <a:ext uri="{0D108BD9-81ED-4DB2-BD59-A6C34878D82A}">
                    <a16:rowId xmlns:a16="http://schemas.microsoft.com/office/drawing/2014/main" val="2753869551"/>
                  </a:ext>
                </a:extLst>
              </a:tr>
              <a:tr h="167256">
                <a:tc>
                  <a:txBody>
                    <a:bodyPr/>
                    <a:lstStyle/>
                    <a:p>
                      <a:r>
                        <a:rPr lang="en-US" sz="1200" dirty="0"/>
                        <a:t>3</a:t>
                      </a:r>
                    </a:p>
                  </a:txBody>
                  <a:tcPr/>
                </a:tc>
                <a:tc>
                  <a:txBody>
                    <a:bodyPr/>
                    <a:lstStyle/>
                    <a:p>
                      <a:r>
                        <a:rPr lang="en-US" sz="1200" dirty="0"/>
                        <a:t>Z</a:t>
                      </a:r>
                    </a:p>
                  </a:txBody>
                  <a:tcPr/>
                </a:tc>
                <a:tc>
                  <a:txBody>
                    <a:bodyPr/>
                    <a:lstStyle/>
                    <a:p>
                      <a:r>
                        <a:rPr lang="en-US" sz="1200" dirty="0"/>
                        <a:t>Z</a:t>
                      </a:r>
                    </a:p>
                  </a:txBody>
                  <a:tcPr/>
                </a:tc>
                <a:tc>
                  <a:txBody>
                    <a:bodyPr/>
                    <a:lstStyle/>
                    <a:p>
                      <a:r>
                        <a:rPr lang="en-US" sz="1200" dirty="0"/>
                        <a:t>B</a:t>
                      </a:r>
                    </a:p>
                  </a:txBody>
                  <a:tcPr/>
                </a:tc>
                <a:extLst>
                  <a:ext uri="{0D108BD9-81ED-4DB2-BD59-A6C34878D82A}">
                    <a16:rowId xmlns:a16="http://schemas.microsoft.com/office/drawing/2014/main" val="475231830"/>
                  </a:ext>
                </a:extLst>
              </a:tr>
              <a:tr h="167256">
                <a:tc>
                  <a:txBody>
                    <a:bodyPr/>
                    <a:lstStyle/>
                    <a:p>
                      <a:r>
                        <a:rPr lang="en-US" sz="1200" dirty="0"/>
                        <a:t>3</a:t>
                      </a:r>
                    </a:p>
                  </a:txBody>
                  <a:tcPr/>
                </a:tc>
                <a:tc>
                  <a:txBody>
                    <a:bodyPr/>
                    <a:lstStyle/>
                    <a:p>
                      <a:r>
                        <a:rPr lang="en-US" sz="1200" dirty="0"/>
                        <a:t>Z</a:t>
                      </a:r>
                    </a:p>
                  </a:txBody>
                  <a:tcPr/>
                </a:tc>
                <a:tc>
                  <a:txBody>
                    <a:bodyPr/>
                    <a:lstStyle/>
                    <a:p>
                      <a:r>
                        <a:rPr lang="en-US" sz="1200" dirty="0"/>
                        <a:t>Z</a:t>
                      </a:r>
                    </a:p>
                  </a:txBody>
                  <a:tcPr/>
                </a:tc>
                <a:tc>
                  <a:txBody>
                    <a:bodyPr/>
                    <a:lstStyle/>
                    <a:p>
                      <a:r>
                        <a:rPr lang="en-US" sz="1200" dirty="0"/>
                        <a:t>C</a:t>
                      </a:r>
                    </a:p>
                  </a:txBody>
                  <a:tcPr/>
                </a:tc>
                <a:extLst>
                  <a:ext uri="{0D108BD9-81ED-4DB2-BD59-A6C34878D82A}">
                    <a16:rowId xmlns:a16="http://schemas.microsoft.com/office/drawing/2014/main" val="2043621316"/>
                  </a:ext>
                </a:extLst>
              </a:tr>
            </a:tbl>
          </a:graphicData>
        </a:graphic>
      </p:graphicFrame>
      <p:graphicFrame>
        <p:nvGraphicFramePr>
          <p:cNvPr id="38" name="Table 37">
            <a:extLst>
              <a:ext uri="{FF2B5EF4-FFF2-40B4-BE49-F238E27FC236}">
                <a16:creationId xmlns:a16="http://schemas.microsoft.com/office/drawing/2014/main" id="{CC83609E-1A94-2F89-0966-CD2658522A27}"/>
              </a:ext>
            </a:extLst>
          </p:cNvPr>
          <p:cNvGraphicFramePr>
            <a:graphicFrameLocks noGrp="1"/>
          </p:cNvGraphicFramePr>
          <p:nvPr>
            <p:extLst>
              <p:ext uri="{D42A27DB-BD31-4B8C-83A1-F6EECF244321}">
                <p14:modId xmlns:p14="http://schemas.microsoft.com/office/powerpoint/2010/main" val="2653563781"/>
              </p:ext>
            </p:extLst>
          </p:nvPr>
        </p:nvGraphicFramePr>
        <p:xfrm>
          <a:off x="1741235" y="1151102"/>
          <a:ext cx="1332572" cy="1463040"/>
        </p:xfrm>
        <a:graphic>
          <a:graphicData uri="http://schemas.openxmlformats.org/drawingml/2006/table">
            <a:tbl>
              <a:tblPr firstRow="1" bandRow="1">
                <a:tableStyleId>{93296810-A885-4BE3-A3E7-6D5BEEA58F35}</a:tableStyleId>
              </a:tblPr>
              <a:tblGrid>
                <a:gridCol w="666286">
                  <a:extLst>
                    <a:ext uri="{9D8B030D-6E8A-4147-A177-3AD203B41FA5}">
                      <a16:colId xmlns:a16="http://schemas.microsoft.com/office/drawing/2014/main" val="2156457046"/>
                    </a:ext>
                  </a:extLst>
                </a:gridCol>
                <a:gridCol w="666286">
                  <a:extLst>
                    <a:ext uri="{9D8B030D-6E8A-4147-A177-3AD203B41FA5}">
                      <a16:colId xmlns:a16="http://schemas.microsoft.com/office/drawing/2014/main" val="602205662"/>
                    </a:ext>
                  </a:extLst>
                </a:gridCol>
              </a:tblGrid>
              <a:tr h="167256">
                <a:tc gridSpan="2">
                  <a:txBody>
                    <a:bodyPr/>
                    <a:lstStyle/>
                    <a:p>
                      <a:pPr algn="ctr"/>
                      <a:r>
                        <a:rPr lang="en-US" sz="1800" dirty="0"/>
                        <a:t>R2</a:t>
                      </a:r>
                    </a:p>
                  </a:txBody>
                  <a:tcPr/>
                </a:tc>
                <a:tc hMerge="1">
                  <a:txBody>
                    <a:bodyPr/>
                    <a:lstStyle/>
                    <a:p>
                      <a:endParaRPr lang="en-US" sz="1200" dirty="0"/>
                    </a:p>
                  </a:txBody>
                  <a:tcPr/>
                </a:tc>
                <a:extLst>
                  <a:ext uri="{0D108BD9-81ED-4DB2-BD59-A6C34878D82A}">
                    <a16:rowId xmlns:a16="http://schemas.microsoft.com/office/drawing/2014/main" val="3826238323"/>
                  </a:ext>
                </a:extLst>
              </a:tr>
              <a:tr h="167256">
                <a:tc>
                  <a:txBody>
                    <a:bodyPr/>
                    <a:lstStyle/>
                    <a:p>
                      <a:r>
                        <a:rPr lang="en-US" sz="1200" b="1" dirty="0"/>
                        <a:t>Value2</a:t>
                      </a:r>
                    </a:p>
                  </a:txBody>
                  <a:tcPr/>
                </a:tc>
                <a:tc>
                  <a:txBody>
                    <a:bodyPr/>
                    <a:lstStyle/>
                    <a:p>
                      <a:r>
                        <a:rPr lang="en-US" sz="1200" b="1" dirty="0"/>
                        <a:t>Value3</a:t>
                      </a:r>
                    </a:p>
                  </a:txBody>
                  <a:tcPr/>
                </a:tc>
                <a:extLst>
                  <a:ext uri="{0D108BD9-81ED-4DB2-BD59-A6C34878D82A}">
                    <a16:rowId xmlns:a16="http://schemas.microsoft.com/office/drawing/2014/main" val="691039620"/>
                  </a:ext>
                </a:extLst>
              </a:tr>
              <a:tr h="167256">
                <a:tc>
                  <a:txBody>
                    <a:bodyPr/>
                    <a:lstStyle/>
                    <a:p>
                      <a:r>
                        <a:rPr lang="en-US" sz="1200" dirty="0"/>
                        <a:t>X</a:t>
                      </a:r>
                    </a:p>
                  </a:txBody>
                  <a:tcPr/>
                </a:tc>
                <a:tc>
                  <a:txBody>
                    <a:bodyPr/>
                    <a:lstStyle/>
                    <a:p>
                      <a:r>
                        <a:rPr lang="en-US" sz="1200" dirty="0"/>
                        <a:t>A</a:t>
                      </a:r>
                    </a:p>
                  </a:txBody>
                  <a:tcPr/>
                </a:tc>
                <a:extLst>
                  <a:ext uri="{0D108BD9-81ED-4DB2-BD59-A6C34878D82A}">
                    <a16:rowId xmlns:a16="http://schemas.microsoft.com/office/drawing/2014/main" val="3381781744"/>
                  </a:ext>
                </a:extLst>
              </a:tr>
              <a:tr h="167256">
                <a:tc>
                  <a:txBody>
                    <a:bodyPr/>
                    <a:lstStyle/>
                    <a:p>
                      <a:r>
                        <a:rPr lang="en-US" sz="1200" dirty="0"/>
                        <a:t>Z</a:t>
                      </a:r>
                    </a:p>
                  </a:txBody>
                  <a:tcPr/>
                </a:tc>
                <a:tc>
                  <a:txBody>
                    <a:bodyPr/>
                    <a:lstStyle/>
                    <a:p>
                      <a:r>
                        <a:rPr lang="en-US" sz="1200" dirty="0"/>
                        <a:t>B</a:t>
                      </a:r>
                    </a:p>
                  </a:txBody>
                  <a:tcPr/>
                </a:tc>
                <a:extLst>
                  <a:ext uri="{0D108BD9-81ED-4DB2-BD59-A6C34878D82A}">
                    <a16:rowId xmlns:a16="http://schemas.microsoft.com/office/drawing/2014/main" val="2753869551"/>
                  </a:ext>
                </a:extLst>
              </a:tr>
              <a:tr h="167256">
                <a:tc>
                  <a:txBody>
                    <a:bodyPr/>
                    <a:lstStyle/>
                    <a:p>
                      <a:r>
                        <a:rPr lang="en-US" sz="1200" dirty="0"/>
                        <a:t>Z</a:t>
                      </a:r>
                    </a:p>
                  </a:txBody>
                  <a:tcPr/>
                </a:tc>
                <a:tc>
                  <a:txBody>
                    <a:bodyPr/>
                    <a:lstStyle/>
                    <a:p>
                      <a:r>
                        <a:rPr lang="en-US" sz="1200" dirty="0"/>
                        <a:t>C</a:t>
                      </a:r>
                    </a:p>
                  </a:txBody>
                  <a:tcPr/>
                </a:tc>
                <a:extLst>
                  <a:ext uri="{0D108BD9-81ED-4DB2-BD59-A6C34878D82A}">
                    <a16:rowId xmlns:a16="http://schemas.microsoft.com/office/drawing/2014/main" val="1983011018"/>
                  </a:ext>
                </a:extLst>
              </a:tr>
            </a:tbl>
          </a:graphicData>
        </a:graphic>
      </p:graphicFrame>
    </p:spTree>
    <p:extLst>
      <p:ext uri="{BB962C8B-B14F-4D97-AF65-F5344CB8AC3E}">
        <p14:creationId xmlns:p14="http://schemas.microsoft.com/office/powerpoint/2010/main" val="398522570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Joins</a:t>
            </a:r>
          </a:p>
        </p:txBody>
      </p:sp>
      <p:sp>
        <p:nvSpPr>
          <p:cNvPr id="6" name="Text Box 2">
            <a:extLst>
              <a:ext uri="{FF2B5EF4-FFF2-40B4-BE49-F238E27FC236}">
                <a16:creationId xmlns:a16="http://schemas.microsoft.com/office/drawing/2014/main" id="{3E31EF61-9795-B2A9-6487-2F9AED9D44DA}"/>
              </a:ext>
            </a:extLst>
          </p:cNvPr>
          <p:cNvSpPr txBox="1">
            <a:spLocks noChangeArrowheads="1"/>
          </p:cNvSpPr>
          <p:nvPr/>
        </p:nvSpPr>
        <p:spPr bwMode="auto">
          <a:xfrm>
            <a:off x="0" y="685801"/>
            <a:ext cx="12185648" cy="31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r>
              <a:rPr lang="en-US" altLang="en-US" sz="1400" dirty="0">
                <a:solidFill>
                  <a:srgbClr val="EAEAEA"/>
                </a:solidFill>
                <a:latin typeface="+mn-lt"/>
              </a:rPr>
              <a:t>There are other forms of joins. Let’s look at the following two simple relations:</a:t>
            </a:r>
          </a:p>
        </p:txBody>
      </p:sp>
      <p:graphicFrame>
        <p:nvGraphicFramePr>
          <p:cNvPr id="47" name="Table 46">
            <a:extLst>
              <a:ext uri="{FF2B5EF4-FFF2-40B4-BE49-F238E27FC236}">
                <a16:creationId xmlns:a16="http://schemas.microsoft.com/office/drawing/2014/main" id="{89217C5E-8802-F233-4559-12583748CFF1}"/>
              </a:ext>
            </a:extLst>
          </p:cNvPr>
          <p:cNvGraphicFramePr>
            <a:graphicFrameLocks noGrp="1"/>
          </p:cNvGraphicFramePr>
          <p:nvPr>
            <p:extLst>
              <p:ext uri="{D42A27DB-BD31-4B8C-83A1-F6EECF244321}">
                <p14:modId xmlns:p14="http://schemas.microsoft.com/office/powerpoint/2010/main" val="1914131073"/>
              </p:ext>
            </p:extLst>
          </p:nvPr>
        </p:nvGraphicFramePr>
        <p:xfrm>
          <a:off x="0" y="1183145"/>
          <a:ext cx="4138960" cy="1737360"/>
        </p:xfrm>
        <a:graphic>
          <a:graphicData uri="http://schemas.openxmlformats.org/drawingml/2006/table">
            <a:tbl>
              <a:tblPr firstRow="1" bandRow="1">
                <a:tableStyleId>{93296810-A885-4BE3-A3E7-6D5BEEA58F35}</a:tableStyleId>
              </a:tblPr>
              <a:tblGrid>
                <a:gridCol w="2069480">
                  <a:extLst>
                    <a:ext uri="{9D8B030D-6E8A-4147-A177-3AD203B41FA5}">
                      <a16:colId xmlns:a16="http://schemas.microsoft.com/office/drawing/2014/main" val="2156457046"/>
                    </a:ext>
                  </a:extLst>
                </a:gridCol>
                <a:gridCol w="2069480">
                  <a:extLst>
                    <a:ext uri="{9D8B030D-6E8A-4147-A177-3AD203B41FA5}">
                      <a16:colId xmlns:a16="http://schemas.microsoft.com/office/drawing/2014/main" val="602205662"/>
                    </a:ext>
                  </a:extLst>
                </a:gridCol>
              </a:tblGrid>
              <a:tr h="244559">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1800" dirty="0">
                          <a:solidFill>
                            <a:schemeClr val="tx1"/>
                          </a:solidFill>
                          <a:latin typeface="+mn-lt"/>
                        </a:rPr>
                        <a:t>Cities</a:t>
                      </a:r>
                    </a:p>
                  </a:txBody>
                  <a:tcPr/>
                </a:tc>
                <a:tc hMerge="1">
                  <a:txBody>
                    <a:bodyPr/>
                    <a:lstStyle/>
                    <a:p>
                      <a:endParaRPr lang="en-US" sz="1200" dirty="0"/>
                    </a:p>
                  </a:txBody>
                  <a:tcPr/>
                </a:tc>
                <a:extLst>
                  <a:ext uri="{0D108BD9-81ED-4DB2-BD59-A6C34878D82A}">
                    <a16:rowId xmlns:a16="http://schemas.microsoft.com/office/drawing/2014/main" val="1886769451"/>
                  </a:ext>
                </a:extLst>
              </a:tr>
              <a:tr h="167256">
                <a:tc>
                  <a:txBody>
                    <a:bodyPr/>
                    <a:lstStyle/>
                    <a:p>
                      <a:r>
                        <a:rPr lang="en-US" sz="1200" b="1" dirty="0"/>
                        <a:t>employee-name</a:t>
                      </a:r>
                    </a:p>
                  </a:txBody>
                  <a:tcPr/>
                </a:tc>
                <a:tc>
                  <a:txBody>
                    <a:bodyPr/>
                    <a:lstStyle/>
                    <a:p>
                      <a:r>
                        <a:rPr lang="en-US" sz="1200" b="1" dirty="0"/>
                        <a:t>city</a:t>
                      </a:r>
                    </a:p>
                  </a:txBody>
                  <a:tcPr/>
                </a:tc>
                <a:extLst>
                  <a:ext uri="{0D108BD9-81ED-4DB2-BD59-A6C34878D82A}">
                    <a16:rowId xmlns:a16="http://schemas.microsoft.com/office/drawing/2014/main" val="691039620"/>
                  </a:ext>
                </a:extLst>
              </a:tr>
              <a:tr h="167256">
                <a:tc>
                  <a:txBody>
                    <a:bodyPr/>
                    <a:lstStyle/>
                    <a:p>
                      <a:r>
                        <a:rPr lang="en-US" sz="1200" dirty="0"/>
                        <a:t>Jeter</a:t>
                      </a:r>
                    </a:p>
                  </a:txBody>
                  <a:tcPr/>
                </a:tc>
                <a:tc>
                  <a:txBody>
                    <a:bodyPr/>
                    <a:lstStyle/>
                    <a:p>
                      <a:r>
                        <a:rPr lang="en-US" sz="1200" dirty="0"/>
                        <a:t>New York City</a:t>
                      </a:r>
                    </a:p>
                  </a:txBody>
                  <a:tcPr/>
                </a:tc>
                <a:extLst>
                  <a:ext uri="{0D108BD9-81ED-4DB2-BD59-A6C34878D82A}">
                    <a16:rowId xmlns:a16="http://schemas.microsoft.com/office/drawing/2014/main" val="3381781744"/>
                  </a:ext>
                </a:extLst>
              </a:tr>
              <a:tr h="167256">
                <a:tc>
                  <a:txBody>
                    <a:bodyPr/>
                    <a:lstStyle/>
                    <a:p>
                      <a:r>
                        <a:rPr lang="en-US" sz="1200" dirty="0"/>
                        <a:t>Howard</a:t>
                      </a:r>
                    </a:p>
                  </a:txBody>
                  <a:tcPr/>
                </a:tc>
                <a:tc>
                  <a:txBody>
                    <a:bodyPr/>
                    <a:lstStyle/>
                    <a:p>
                      <a:r>
                        <a:rPr lang="en-US" sz="1200" dirty="0"/>
                        <a:t>Philadelphia</a:t>
                      </a:r>
                    </a:p>
                  </a:txBody>
                  <a:tcPr/>
                </a:tc>
                <a:extLst>
                  <a:ext uri="{0D108BD9-81ED-4DB2-BD59-A6C34878D82A}">
                    <a16:rowId xmlns:a16="http://schemas.microsoft.com/office/drawing/2014/main" val="2753869551"/>
                  </a:ext>
                </a:extLst>
              </a:tr>
              <a:tr h="167256">
                <a:tc>
                  <a:txBody>
                    <a:bodyPr/>
                    <a:lstStyle/>
                    <a:p>
                      <a:r>
                        <a:rPr lang="en-US" sz="1200" dirty="0"/>
                        <a:t>Utley</a:t>
                      </a:r>
                    </a:p>
                  </a:txBody>
                  <a:tcPr/>
                </a:tc>
                <a:tc>
                  <a:txBody>
                    <a:bodyPr/>
                    <a:lstStyle/>
                    <a:p>
                      <a:r>
                        <a:rPr lang="en-US" sz="1200" dirty="0"/>
                        <a:t>Philadelphia</a:t>
                      </a:r>
                    </a:p>
                  </a:txBody>
                  <a:tcPr/>
                </a:tc>
                <a:extLst>
                  <a:ext uri="{0D108BD9-81ED-4DB2-BD59-A6C34878D82A}">
                    <a16:rowId xmlns:a16="http://schemas.microsoft.com/office/drawing/2014/main" val="1983011018"/>
                  </a:ext>
                </a:extLst>
              </a:tr>
              <a:tr h="167256">
                <a:tc>
                  <a:txBody>
                    <a:bodyPr/>
                    <a:lstStyle/>
                    <a:p>
                      <a:r>
                        <a:rPr lang="en-US" sz="1200" dirty="0"/>
                        <a:t>Schilling</a:t>
                      </a:r>
                    </a:p>
                  </a:txBody>
                  <a:tcPr/>
                </a:tc>
                <a:tc>
                  <a:txBody>
                    <a:bodyPr/>
                    <a:lstStyle/>
                    <a:p>
                      <a:r>
                        <a:rPr lang="en-US" sz="1200" dirty="0"/>
                        <a:t>Boston</a:t>
                      </a:r>
                    </a:p>
                  </a:txBody>
                  <a:tcPr/>
                </a:tc>
                <a:extLst>
                  <a:ext uri="{0D108BD9-81ED-4DB2-BD59-A6C34878D82A}">
                    <a16:rowId xmlns:a16="http://schemas.microsoft.com/office/drawing/2014/main" val="2043621316"/>
                  </a:ext>
                </a:extLst>
              </a:tr>
            </a:tbl>
          </a:graphicData>
        </a:graphic>
      </p:graphicFrame>
      <p:graphicFrame>
        <p:nvGraphicFramePr>
          <p:cNvPr id="48" name="Table 47">
            <a:extLst>
              <a:ext uri="{FF2B5EF4-FFF2-40B4-BE49-F238E27FC236}">
                <a16:creationId xmlns:a16="http://schemas.microsoft.com/office/drawing/2014/main" id="{F51ADFC7-6B22-B136-BB2D-E94EC543F840}"/>
              </a:ext>
            </a:extLst>
          </p:cNvPr>
          <p:cNvGraphicFramePr>
            <a:graphicFrameLocks noGrp="1"/>
          </p:cNvGraphicFramePr>
          <p:nvPr>
            <p:extLst>
              <p:ext uri="{D42A27DB-BD31-4B8C-83A1-F6EECF244321}">
                <p14:modId xmlns:p14="http://schemas.microsoft.com/office/powerpoint/2010/main" val="3788047325"/>
              </p:ext>
            </p:extLst>
          </p:nvPr>
        </p:nvGraphicFramePr>
        <p:xfrm>
          <a:off x="4638289" y="1183145"/>
          <a:ext cx="4138960" cy="1737360"/>
        </p:xfrm>
        <a:graphic>
          <a:graphicData uri="http://schemas.openxmlformats.org/drawingml/2006/table">
            <a:tbl>
              <a:tblPr firstRow="1" bandRow="1">
                <a:tableStyleId>{93296810-A885-4BE3-A3E7-6D5BEEA58F35}</a:tableStyleId>
              </a:tblPr>
              <a:tblGrid>
                <a:gridCol w="2069480">
                  <a:extLst>
                    <a:ext uri="{9D8B030D-6E8A-4147-A177-3AD203B41FA5}">
                      <a16:colId xmlns:a16="http://schemas.microsoft.com/office/drawing/2014/main" val="2156457046"/>
                    </a:ext>
                  </a:extLst>
                </a:gridCol>
                <a:gridCol w="2069480">
                  <a:extLst>
                    <a:ext uri="{9D8B030D-6E8A-4147-A177-3AD203B41FA5}">
                      <a16:colId xmlns:a16="http://schemas.microsoft.com/office/drawing/2014/main" val="602205662"/>
                    </a:ext>
                  </a:extLst>
                </a:gridCol>
              </a:tblGrid>
              <a:tr h="167256">
                <a:tc gridSpan="2">
                  <a:txBody>
                    <a:bodyPr/>
                    <a:lstStyle/>
                    <a:p>
                      <a:pPr algn="ctr"/>
                      <a:r>
                        <a:rPr lang="en-US" sz="1800" dirty="0">
                          <a:solidFill>
                            <a:schemeClr val="tx1"/>
                          </a:solidFill>
                        </a:rPr>
                        <a:t>Teams</a:t>
                      </a:r>
                    </a:p>
                  </a:txBody>
                  <a:tcPr/>
                </a:tc>
                <a:tc hMerge="1">
                  <a:txBody>
                    <a:bodyPr/>
                    <a:lstStyle/>
                    <a:p>
                      <a:endParaRPr lang="en-US" sz="1200" dirty="0"/>
                    </a:p>
                  </a:txBody>
                  <a:tcPr/>
                </a:tc>
                <a:extLst>
                  <a:ext uri="{0D108BD9-81ED-4DB2-BD59-A6C34878D82A}">
                    <a16:rowId xmlns:a16="http://schemas.microsoft.com/office/drawing/2014/main" val="3726534130"/>
                  </a:ext>
                </a:extLst>
              </a:tr>
              <a:tr h="167256">
                <a:tc>
                  <a:txBody>
                    <a:bodyPr/>
                    <a:lstStyle/>
                    <a:p>
                      <a:r>
                        <a:rPr lang="en-US" sz="1200" b="1" dirty="0"/>
                        <a:t>employee-name</a:t>
                      </a:r>
                    </a:p>
                  </a:txBody>
                  <a:tcPr/>
                </a:tc>
                <a:tc>
                  <a:txBody>
                    <a:bodyPr/>
                    <a:lstStyle/>
                    <a:p>
                      <a:r>
                        <a:rPr lang="en-US" sz="1200" b="1" dirty="0"/>
                        <a:t>team</a:t>
                      </a:r>
                    </a:p>
                  </a:txBody>
                  <a:tcPr/>
                </a:tc>
                <a:extLst>
                  <a:ext uri="{0D108BD9-81ED-4DB2-BD59-A6C34878D82A}">
                    <a16:rowId xmlns:a16="http://schemas.microsoft.com/office/drawing/2014/main" val="691039620"/>
                  </a:ext>
                </a:extLst>
              </a:tr>
              <a:tr h="167256">
                <a:tc>
                  <a:txBody>
                    <a:bodyPr/>
                    <a:lstStyle/>
                    <a:p>
                      <a:r>
                        <a:rPr lang="en-US" sz="1200" dirty="0"/>
                        <a:t>Glavine</a:t>
                      </a:r>
                    </a:p>
                  </a:txBody>
                  <a:tcPr/>
                </a:tc>
                <a:tc>
                  <a:txBody>
                    <a:bodyPr/>
                    <a:lstStyle/>
                    <a:p>
                      <a:r>
                        <a:rPr lang="en-US" sz="1200" dirty="0"/>
                        <a:t>Mets</a:t>
                      </a:r>
                    </a:p>
                  </a:txBody>
                  <a:tcPr/>
                </a:tc>
                <a:extLst>
                  <a:ext uri="{0D108BD9-81ED-4DB2-BD59-A6C34878D82A}">
                    <a16:rowId xmlns:a16="http://schemas.microsoft.com/office/drawing/2014/main" val="3381781744"/>
                  </a:ext>
                </a:extLst>
              </a:tr>
              <a:tr h="167256">
                <a:tc>
                  <a:txBody>
                    <a:bodyPr/>
                    <a:lstStyle/>
                    <a:p>
                      <a:r>
                        <a:rPr lang="en-US" sz="1200" dirty="0"/>
                        <a:t>Howard</a:t>
                      </a:r>
                    </a:p>
                  </a:txBody>
                  <a:tcPr/>
                </a:tc>
                <a:tc>
                  <a:txBody>
                    <a:bodyPr/>
                    <a:lstStyle/>
                    <a:p>
                      <a:r>
                        <a:rPr lang="en-US" sz="1200" dirty="0"/>
                        <a:t>Phillies</a:t>
                      </a:r>
                    </a:p>
                  </a:txBody>
                  <a:tcPr/>
                </a:tc>
                <a:extLst>
                  <a:ext uri="{0D108BD9-81ED-4DB2-BD59-A6C34878D82A}">
                    <a16:rowId xmlns:a16="http://schemas.microsoft.com/office/drawing/2014/main" val="2753869551"/>
                  </a:ext>
                </a:extLst>
              </a:tr>
              <a:tr h="167256">
                <a:tc>
                  <a:txBody>
                    <a:bodyPr/>
                    <a:lstStyle/>
                    <a:p>
                      <a:r>
                        <a:rPr lang="en-US" sz="1200" dirty="0"/>
                        <a:t>Bonds</a:t>
                      </a:r>
                    </a:p>
                  </a:txBody>
                  <a:tcPr/>
                </a:tc>
                <a:tc>
                  <a:txBody>
                    <a:bodyPr/>
                    <a:lstStyle/>
                    <a:p>
                      <a:r>
                        <a:rPr lang="en-US" sz="1200" dirty="0"/>
                        <a:t>Giants</a:t>
                      </a:r>
                    </a:p>
                  </a:txBody>
                  <a:tcPr/>
                </a:tc>
                <a:extLst>
                  <a:ext uri="{0D108BD9-81ED-4DB2-BD59-A6C34878D82A}">
                    <a16:rowId xmlns:a16="http://schemas.microsoft.com/office/drawing/2014/main" val="1983011018"/>
                  </a:ext>
                </a:extLst>
              </a:tr>
              <a:tr h="167256">
                <a:tc>
                  <a:txBody>
                    <a:bodyPr/>
                    <a:lstStyle/>
                    <a:p>
                      <a:r>
                        <a:rPr lang="en-US" sz="1200" dirty="0"/>
                        <a:t>Schilling</a:t>
                      </a:r>
                    </a:p>
                  </a:txBody>
                  <a:tcPr/>
                </a:tc>
                <a:tc>
                  <a:txBody>
                    <a:bodyPr/>
                    <a:lstStyle/>
                    <a:p>
                      <a:r>
                        <a:rPr lang="en-US" sz="1200" dirty="0"/>
                        <a:t>Choke Sox</a:t>
                      </a:r>
                    </a:p>
                  </a:txBody>
                  <a:tcPr/>
                </a:tc>
                <a:extLst>
                  <a:ext uri="{0D108BD9-81ED-4DB2-BD59-A6C34878D82A}">
                    <a16:rowId xmlns:a16="http://schemas.microsoft.com/office/drawing/2014/main" val="2043621316"/>
                  </a:ext>
                </a:extLst>
              </a:tr>
            </a:tbl>
          </a:graphicData>
        </a:graphic>
      </p:graphicFrame>
      <p:sp>
        <p:nvSpPr>
          <p:cNvPr id="49" name="Text Box 70">
            <a:extLst>
              <a:ext uri="{FF2B5EF4-FFF2-40B4-BE49-F238E27FC236}">
                <a16:creationId xmlns:a16="http://schemas.microsoft.com/office/drawing/2014/main" id="{57AB787A-68AB-38EE-A164-FAEC08C979E8}"/>
              </a:ext>
            </a:extLst>
          </p:cNvPr>
          <p:cNvSpPr txBox="1">
            <a:spLocks noChangeArrowheads="1"/>
          </p:cNvSpPr>
          <p:nvPr/>
        </p:nvSpPr>
        <p:spPr bwMode="auto">
          <a:xfrm>
            <a:off x="0" y="3100039"/>
            <a:ext cx="8153400" cy="789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1125"/>
              </a:spcBef>
            </a:pPr>
            <a:r>
              <a:rPr lang="en-US" altLang="en-US" dirty="0">
                <a:solidFill>
                  <a:srgbClr val="EAEAEA"/>
                </a:solidFill>
                <a:latin typeface="+mn-lt"/>
              </a:rPr>
              <a:t>Right Outer Join -&gt; </a:t>
            </a:r>
            <a:r>
              <a:rPr lang="en-US" altLang="en-US" sz="1200" dirty="0">
                <a:solidFill>
                  <a:srgbClr val="EAEAEA"/>
                </a:solidFill>
                <a:latin typeface="Courier New" panose="02070309020205020404" pitchFamily="49" charset="0"/>
                <a:cs typeface="Courier New" panose="02070309020205020404" pitchFamily="49" charset="0"/>
              </a:rPr>
              <a:t>cities </a:t>
            </a:r>
            <a:r>
              <a:rPr lang="en-US" altLang="en-US" sz="1200" dirty="0">
                <a:solidFill>
                  <a:srgbClr val="EAEAEA"/>
                </a:solidFill>
                <a:latin typeface="Courier New" panose="02070309020205020404" pitchFamily="49" charset="0"/>
                <a:ea typeface="宋体" panose="02010600030101010101" pitchFamily="2" charset="-122"/>
                <a:cs typeface="Courier New" panose="02070309020205020404" pitchFamily="49" charset="0"/>
              </a:rPr>
              <a:t>ROJ </a:t>
            </a:r>
            <a:r>
              <a:rPr lang="en-US" altLang="en-US" sz="1200" dirty="0">
                <a:solidFill>
                  <a:srgbClr val="EAEAEA"/>
                </a:solidFill>
                <a:latin typeface="Courier New" panose="02070309020205020404" pitchFamily="49" charset="0"/>
                <a:cs typeface="Courier New" panose="02070309020205020404" pitchFamily="49" charset="0"/>
              </a:rPr>
              <a:t>teams</a:t>
            </a:r>
            <a:endParaRPr lang="en-US" altLang="en-US" dirty="0">
              <a:solidFill>
                <a:srgbClr val="EAEAEA"/>
              </a:solidFill>
              <a:latin typeface="Courier New" panose="02070309020205020404" pitchFamily="49" charset="0"/>
              <a:cs typeface="Courier New" panose="02070309020205020404" pitchFamily="49" charset="0"/>
            </a:endParaRPr>
          </a:p>
          <a:p>
            <a:pPr eaLnBrk="1" hangingPunct="1">
              <a:spcBef>
                <a:spcPts val="1125"/>
              </a:spcBef>
            </a:pPr>
            <a:r>
              <a:rPr lang="en-US" altLang="en-US" dirty="0">
                <a:solidFill>
                  <a:srgbClr val="EAEAEA"/>
                </a:solidFill>
                <a:latin typeface="+mn-lt"/>
              </a:rPr>
              <a:t>Includes all records from the right and only those records on the right that match</a:t>
            </a:r>
          </a:p>
        </p:txBody>
      </p:sp>
      <p:graphicFrame>
        <p:nvGraphicFramePr>
          <p:cNvPr id="75" name="Table 74">
            <a:extLst>
              <a:ext uri="{FF2B5EF4-FFF2-40B4-BE49-F238E27FC236}">
                <a16:creationId xmlns:a16="http://schemas.microsoft.com/office/drawing/2014/main" id="{D013BE1B-EFA7-26AD-5847-2062F87603D2}"/>
              </a:ext>
            </a:extLst>
          </p:cNvPr>
          <p:cNvGraphicFramePr>
            <a:graphicFrameLocks noGrp="1"/>
          </p:cNvGraphicFramePr>
          <p:nvPr>
            <p:extLst>
              <p:ext uri="{D42A27DB-BD31-4B8C-83A1-F6EECF244321}">
                <p14:modId xmlns:p14="http://schemas.microsoft.com/office/powerpoint/2010/main" val="2954614420"/>
              </p:ext>
            </p:extLst>
          </p:nvPr>
        </p:nvGraphicFramePr>
        <p:xfrm>
          <a:off x="0" y="4069149"/>
          <a:ext cx="6597859" cy="1737360"/>
        </p:xfrm>
        <a:graphic>
          <a:graphicData uri="http://schemas.openxmlformats.org/drawingml/2006/table">
            <a:tbl>
              <a:tblPr firstRow="1" bandRow="1">
                <a:tableStyleId>{93296810-A885-4BE3-A3E7-6D5BEEA58F35}</a:tableStyleId>
              </a:tblPr>
              <a:tblGrid>
                <a:gridCol w="1670368">
                  <a:extLst>
                    <a:ext uri="{9D8B030D-6E8A-4147-A177-3AD203B41FA5}">
                      <a16:colId xmlns:a16="http://schemas.microsoft.com/office/drawing/2014/main" val="2156457046"/>
                    </a:ext>
                  </a:extLst>
                </a:gridCol>
                <a:gridCol w="1240101">
                  <a:extLst>
                    <a:ext uri="{9D8B030D-6E8A-4147-A177-3AD203B41FA5}">
                      <a16:colId xmlns:a16="http://schemas.microsoft.com/office/drawing/2014/main" val="602205662"/>
                    </a:ext>
                  </a:extLst>
                </a:gridCol>
                <a:gridCol w="2091372">
                  <a:extLst>
                    <a:ext uri="{9D8B030D-6E8A-4147-A177-3AD203B41FA5}">
                      <a16:colId xmlns:a16="http://schemas.microsoft.com/office/drawing/2014/main" val="682439730"/>
                    </a:ext>
                  </a:extLst>
                </a:gridCol>
                <a:gridCol w="1596018">
                  <a:extLst>
                    <a:ext uri="{9D8B030D-6E8A-4147-A177-3AD203B41FA5}">
                      <a16:colId xmlns:a16="http://schemas.microsoft.com/office/drawing/2014/main" val="1053694724"/>
                    </a:ext>
                  </a:extLst>
                </a:gridCol>
              </a:tblGrid>
              <a:tr h="167256">
                <a:tc gridSpan="4">
                  <a:txBody>
                    <a:bodyPr/>
                    <a:lstStyle/>
                    <a:p>
                      <a:pPr algn="ctr"/>
                      <a:r>
                        <a:rPr lang="en-US" altLang="en-US" sz="1800" dirty="0">
                          <a:solidFill>
                            <a:schemeClr val="tx1"/>
                          </a:solidFill>
                          <a:latin typeface="+mn-lt"/>
                        </a:rPr>
                        <a:t>Result Set</a:t>
                      </a:r>
                      <a:endParaRPr lang="en-US" sz="1800" dirty="0">
                        <a:solidFill>
                          <a:schemeClr val="tx1"/>
                        </a:solidFill>
                      </a:endParaRP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2957051127"/>
                  </a:ext>
                </a:extLst>
              </a:tr>
              <a:tr h="167256">
                <a:tc>
                  <a:txBody>
                    <a:bodyPr/>
                    <a:lstStyle/>
                    <a:p>
                      <a:r>
                        <a:rPr lang="en-US" sz="1200" b="1" dirty="0" err="1"/>
                        <a:t>cities.employee</a:t>
                      </a:r>
                      <a:r>
                        <a:rPr lang="en-US" sz="1200" b="1" dirty="0"/>
                        <a:t>-name</a:t>
                      </a:r>
                    </a:p>
                  </a:txBody>
                  <a:tcPr/>
                </a:tc>
                <a:tc>
                  <a:txBody>
                    <a:bodyPr/>
                    <a:lstStyle/>
                    <a:p>
                      <a:r>
                        <a:rPr lang="en-US" sz="1200" b="1" dirty="0" err="1"/>
                        <a:t>cities.city</a:t>
                      </a:r>
                      <a:endParaRPr lang="en-US" sz="1200" b="1" dirty="0"/>
                    </a:p>
                  </a:txBody>
                  <a:tcPr/>
                </a:tc>
                <a:tc>
                  <a:txBody>
                    <a:bodyPr/>
                    <a:lstStyle/>
                    <a:p>
                      <a:r>
                        <a:rPr lang="en-US" sz="1200" b="1" dirty="0" err="1"/>
                        <a:t>teams.employee</a:t>
                      </a:r>
                      <a:r>
                        <a:rPr lang="en-US" sz="1200" b="1" dirty="0"/>
                        <a:t>-name</a:t>
                      </a:r>
                    </a:p>
                  </a:txBody>
                  <a:tcPr/>
                </a:tc>
                <a:tc>
                  <a:txBody>
                    <a:bodyPr/>
                    <a:lstStyle/>
                    <a:p>
                      <a:r>
                        <a:rPr lang="en-US" sz="1200" b="1" dirty="0" err="1"/>
                        <a:t>teams.team</a:t>
                      </a:r>
                      <a:endParaRPr lang="en-US" sz="1200" b="1" dirty="0"/>
                    </a:p>
                  </a:txBody>
                  <a:tcPr/>
                </a:tc>
                <a:extLst>
                  <a:ext uri="{0D108BD9-81ED-4DB2-BD59-A6C34878D82A}">
                    <a16:rowId xmlns:a16="http://schemas.microsoft.com/office/drawing/2014/main" val="691039620"/>
                  </a:ext>
                </a:extLst>
              </a:tr>
              <a:tr h="167256">
                <a:tc>
                  <a:txBody>
                    <a:bodyPr/>
                    <a:lstStyle/>
                    <a:p>
                      <a:r>
                        <a:rPr lang="en-US" sz="1200" dirty="0"/>
                        <a:t>null</a:t>
                      </a:r>
                    </a:p>
                  </a:txBody>
                  <a:tcPr/>
                </a:tc>
                <a:tc>
                  <a:txBody>
                    <a:bodyPr/>
                    <a:lstStyle/>
                    <a:p>
                      <a:r>
                        <a:rPr lang="en-US" sz="1200" dirty="0"/>
                        <a:t>null</a:t>
                      </a:r>
                    </a:p>
                  </a:txBody>
                  <a:tcPr/>
                </a:tc>
                <a:tc>
                  <a:txBody>
                    <a:bodyPr/>
                    <a:lstStyle/>
                    <a:p>
                      <a:r>
                        <a:rPr lang="en-US" sz="1200" dirty="0"/>
                        <a:t>Glavine</a:t>
                      </a:r>
                    </a:p>
                  </a:txBody>
                  <a:tcPr/>
                </a:tc>
                <a:tc>
                  <a:txBody>
                    <a:bodyPr/>
                    <a:lstStyle/>
                    <a:p>
                      <a:r>
                        <a:rPr lang="en-US" sz="1200" dirty="0"/>
                        <a:t>Mets</a:t>
                      </a:r>
                    </a:p>
                  </a:txBody>
                  <a:tcPr/>
                </a:tc>
                <a:extLst>
                  <a:ext uri="{0D108BD9-81ED-4DB2-BD59-A6C34878D82A}">
                    <a16:rowId xmlns:a16="http://schemas.microsoft.com/office/drawing/2014/main" val="3128334142"/>
                  </a:ext>
                </a:extLst>
              </a:tr>
              <a:tr h="167256">
                <a:tc>
                  <a:txBody>
                    <a:bodyPr/>
                    <a:lstStyle/>
                    <a:p>
                      <a:r>
                        <a:rPr lang="en-US" sz="1200" dirty="0"/>
                        <a:t>Howard</a:t>
                      </a:r>
                    </a:p>
                  </a:txBody>
                  <a:tcPr/>
                </a:tc>
                <a:tc>
                  <a:txBody>
                    <a:bodyPr/>
                    <a:lstStyle/>
                    <a:p>
                      <a:r>
                        <a:rPr lang="en-US" sz="1200" dirty="0"/>
                        <a:t>Philadelphia</a:t>
                      </a:r>
                    </a:p>
                  </a:txBody>
                  <a:tcPr/>
                </a:tc>
                <a:tc>
                  <a:txBody>
                    <a:bodyPr/>
                    <a:lstStyle/>
                    <a:p>
                      <a:r>
                        <a:rPr lang="en-US" sz="1200" dirty="0"/>
                        <a:t>Howard</a:t>
                      </a:r>
                    </a:p>
                  </a:txBody>
                  <a:tcPr/>
                </a:tc>
                <a:tc>
                  <a:txBody>
                    <a:bodyPr/>
                    <a:lstStyle/>
                    <a:p>
                      <a:r>
                        <a:rPr lang="en-US" sz="1200" dirty="0"/>
                        <a:t>Phillies</a:t>
                      </a:r>
                    </a:p>
                  </a:txBody>
                  <a:tcPr/>
                </a:tc>
                <a:extLst>
                  <a:ext uri="{0D108BD9-81ED-4DB2-BD59-A6C34878D82A}">
                    <a16:rowId xmlns:a16="http://schemas.microsoft.com/office/drawing/2014/main" val="2753869551"/>
                  </a:ext>
                </a:extLst>
              </a:tr>
              <a:tr h="167256">
                <a:tc>
                  <a:txBody>
                    <a:bodyPr/>
                    <a:lstStyle/>
                    <a:p>
                      <a:r>
                        <a:rPr lang="en-US" sz="1200" dirty="0"/>
                        <a:t>null</a:t>
                      </a:r>
                    </a:p>
                  </a:txBody>
                  <a:tcPr/>
                </a:tc>
                <a:tc>
                  <a:txBody>
                    <a:bodyPr/>
                    <a:lstStyle/>
                    <a:p>
                      <a:r>
                        <a:rPr lang="en-US" sz="1200" dirty="0"/>
                        <a:t>null</a:t>
                      </a:r>
                    </a:p>
                  </a:txBody>
                  <a:tcPr/>
                </a:tc>
                <a:tc>
                  <a:txBody>
                    <a:bodyPr/>
                    <a:lstStyle/>
                    <a:p>
                      <a:r>
                        <a:rPr lang="en-US" sz="1200" dirty="0"/>
                        <a:t>Bonds</a:t>
                      </a:r>
                    </a:p>
                  </a:txBody>
                  <a:tcPr/>
                </a:tc>
                <a:tc>
                  <a:txBody>
                    <a:bodyPr/>
                    <a:lstStyle/>
                    <a:p>
                      <a:r>
                        <a:rPr lang="en-US" sz="1200" dirty="0"/>
                        <a:t>Giants</a:t>
                      </a:r>
                    </a:p>
                  </a:txBody>
                  <a:tcPr/>
                </a:tc>
                <a:extLst>
                  <a:ext uri="{0D108BD9-81ED-4DB2-BD59-A6C34878D82A}">
                    <a16:rowId xmlns:a16="http://schemas.microsoft.com/office/drawing/2014/main" val="475231830"/>
                  </a:ext>
                </a:extLst>
              </a:tr>
              <a:tr h="167256">
                <a:tc>
                  <a:txBody>
                    <a:bodyPr/>
                    <a:lstStyle/>
                    <a:p>
                      <a:r>
                        <a:rPr lang="en-US" sz="1200" dirty="0"/>
                        <a:t>Schilling</a:t>
                      </a:r>
                    </a:p>
                  </a:txBody>
                  <a:tcPr/>
                </a:tc>
                <a:tc>
                  <a:txBody>
                    <a:bodyPr/>
                    <a:lstStyle/>
                    <a:p>
                      <a:r>
                        <a:rPr lang="en-US" sz="1200" dirty="0"/>
                        <a:t>Boston</a:t>
                      </a:r>
                    </a:p>
                  </a:txBody>
                  <a:tcPr/>
                </a:tc>
                <a:tc>
                  <a:txBody>
                    <a:bodyPr/>
                    <a:lstStyle/>
                    <a:p>
                      <a:r>
                        <a:rPr lang="en-US" sz="1200" dirty="0"/>
                        <a:t>Schilling</a:t>
                      </a:r>
                    </a:p>
                  </a:txBody>
                  <a:tcPr/>
                </a:tc>
                <a:tc>
                  <a:txBody>
                    <a:bodyPr/>
                    <a:lstStyle/>
                    <a:p>
                      <a:r>
                        <a:rPr lang="en-US" sz="1200" dirty="0"/>
                        <a:t>Choke Sox</a:t>
                      </a:r>
                    </a:p>
                  </a:txBody>
                  <a:tcPr/>
                </a:tc>
                <a:extLst>
                  <a:ext uri="{0D108BD9-81ED-4DB2-BD59-A6C34878D82A}">
                    <a16:rowId xmlns:a16="http://schemas.microsoft.com/office/drawing/2014/main" val="2043621316"/>
                  </a:ext>
                </a:extLst>
              </a:tr>
            </a:tbl>
          </a:graphicData>
        </a:graphic>
      </p:graphicFrame>
    </p:spTree>
    <p:extLst>
      <p:ext uri="{BB962C8B-B14F-4D97-AF65-F5344CB8AC3E}">
        <p14:creationId xmlns:p14="http://schemas.microsoft.com/office/powerpoint/2010/main" val="304801766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Joins</a:t>
            </a:r>
          </a:p>
        </p:txBody>
      </p:sp>
      <p:sp>
        <p:nvSpPr>
          <p:cNvPr id="6" name="Text Box 2">
            <a:extLst>
              <a:ext uri="{FF2B5EF4-FFF2-40B4-BE49-F238E27FC236}">
                <a16:creationId xmlns:a16="http://schemas.microsoft.com/office/drawing/2014/main" id="{3E31EF61-9795-B2A9-6487-2F9AED9D44DA}"/>
              </a:ext>
            </a:extLst>
          </p:cNvPr>
          <p:cNvSpPr txBox="1">
            <a:spLocks noChangeArrowheads="1"/>
          </p:cNvSpPr>
          <p:nvPr/>
        </p:nvSpPr>
        <p:spPr bwMode="auto">
          <a:xfrm>
            <a:off x="0" y="685801"/>
            <a:ext cx="12185648" cy="31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r>
              <a:rPr lang="en-US" altLang="en-US" sz="1400" dirty="0">
                <a:solidFill>
                  <a:srgbClr val="EAEAEA"/>
                </a:solidFill>
                <a:latin typeface="+mn-lt"/>
              </a:rPr>
              <a:t>There are other forms of joins. Let’s look at the following two simple relations:</a:t>
            </a:r>
          </a:p>
        </p:txBody>
      </p:sp>
      <p:sp>
        <p:nvSpPr>
          <p:cNvPr id="49" name="Text Box 70">
            <a:extLst>
              <a:ext uri="{FF2B5EF4-FFF2-40B4-BE49-F238E27FC236}">
                <a16:creationId xmlns:a16="http://schemas.microsoft.com/office/drawing/2014/main" id="{57AB787A-68AB-38EE-A164-FAEC08C979E8}"/>
              </a:ext>
            </a:extLst>
          </p:cNvPr>
          <p:cNvSpPr txBox="1">
            <a:spLocks noChangeArrowheads="1"/>
          </p:cNvSpPr>
          <p:nvPr/>
        </p:nvSpPr>
        <p:spPr bwMode="auto">
          <a:xfrm>
            <a:off x="0" y="3061010"/>
            <a:ext cx="11519210" cy="789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1125"/>
              </a:spcBef>
            </a:pPr>
            <a:r>
              <a:rPr lang="en-US" altLang="en-US" dirty="0">
                <a:solidFill>
                  <a:srgbClr val="EAEAEA"/>
                </a:solidFill>
                <a:latin typeface="+mn-lt"/>
              </a:rPr>
              <a:t>Full Outer Join -&gt; </a:t>
            </a:r>
            <a:r>
              <a:rPr lang="en-US" altLang="en-US" sz="1200" dirty="0">
                <a:solidFill>
                  <a:srgbClr val="EAEAEA"/>
                </a:solidFill>
                <a:latin typeface="Courier New" panose="02070309020205020404" pitchFamily="49" charset="0"/>
                <a:cs typeface="Courier New" panose="02070309020205020404" pitchFamily="49" charset="0"/>
              </a:rPr>
              <a:t>cities </a:t>
            </a:r>
            <a:r>
              <a:rPr lang="en-US" altLang="en-US" sz="1200" dirty="0">
                <a:solidFill>
                  <a:srgbClr val="EAEAEA"/>
                </a:solidFill>
                <a:latin typeface="Courier New" panose="02070309020205020404" pitchFamily="49" charset="0"/>
                <a:ea typeface="宋体" panose="02010600030101010101" pitchFamily="2" charset="-122"/>
                <a:cs typeface="Courier New" panose="02070309020205020404" pitchFamily="49" charset="0"/>
              </a:rPr>
              <a:t>FOJ </a:t>
            </a:r>
            <a:r>
              <a:rPr lang="en-US" altLang="en-US" sz="1200" dirty="0">
                <a:solidFill>
                  <a:srgbClr val="EAEAEA"/>
                </a:solidFill>
                <a:latin typeface="Courier New" panose="02070309020205020404" pitchFamily="49" charset="0"/>
                <a:cs typeface="Courier New" panose="02070309020205020404" pitchFamily="49" charset="0"/>
              </a:rPr>
              <a:t>teams</a:t>
            </a:r>
            <a:endParaRPr lang="en-US" altLang="en-US" dirty="0">
              <a:solidFill>
                <a:srgbClr val="EAEAEA"/>
              </a:solidFill>
              <a:latin typeface="Courier New" panose="02070309020205020404" pitchFamily="49" charset="0"/>
              <a:cs typeface="Courier New" panose="02070309020205020404" pitchFamily="49" charset="0"/>
            </a:endParaRPr>
          </a:p>
          <a:p>
            <a:pPr eaLnBrk="1" hangingPunct="1">
              <a:spcBef>
                <a:spcPts val="1125"/>
              </a:spcBef>
            </a:pPr>
            <a:r>
              <a:rPr lang="en-US" altLang="en-US" dirty="0">
                <a:solidFill>
                  <a:srgbClr val="EAEAEA"/>
                </a:solidFill>
                <a:latin typeface="+mn-lt"/>
              </a:rPr>
              <a:t>Includes all records from the right and left, tuples that do not match have nulls in their place.</a:t>
            </a:r>
          </a:p>
        </p:txBody>
      </p:sp>
      <p:graphicFrame>
        <p:nvGraphicFramePr>
          <p:cNvPr id="75" name="Table 74">
            <a:extLst>
              <a:ext uri="{FF2B5EF4-FFF2-40B4-BE49-F238E27FC236}">
                <a16:creationId xmlns:a16="http://schemas.microsoft.com/office/drawing/2014/main" id="{D013BE1B-EFA7-26AD-5847-2062F87603D2}"/>
              </a:ext>
            </a:extLst>
          </p:cNvPr>
          <p:cNvGraphicFramePr>
            <a:graphicFrameLocks noGrp="1"/>
          </p:cNvGraphicFramePr>
          <p:nvPr>
            <p:extLst>
              <p:ext uri="{D42A27DB-BD31-4B8C-83A1-F6EECF244321}">
                <p14:modId xmlns:p14="http://schemas.microsoft.com/office/powerpoint/2010/main" val="2835151902"/>
              </p:ext>
            </p:extLst>
          </p:nvPr>
        </p:nvGraphicFramePr>
        <p:xfrm>
          <a:off x="0" y="4033345"/>
          <a:ext cx="6597859" cy="2286000"/>
        </p:xfrm>
        <a:graphic>
          <a:graphicData uri="http://schemas.openxmlformats.org/drawingml/2006/table">
            <a:tbl>
              <a:tblPr firstRow="1" bandRow="1">
                <a:tableStyleId>{93296810-A885-4BE3-A3E7-6D5BEEA58F35}</a:tableStyleId>
              </a:tblPr>
              <a:tblGrid>
                <a:gridCol w="1670368">
                  <a:extLst>
                    <a:ext uri="{9D8B030D-6E8A-4147-A177-3AD203B41FA5}">
                      <a16:colId xmlns:a16="http://schemas.microsoft.com/office/drawing/2014/main" val="2156457046"/>
                    </a:ext>
                  </a:extLst>
                </a:gridCol>
                <a:gridCol w="1240101">
                  <a:extLst>
                    <a:ext uri="{9D8B030D-6E8A-4147-A177-3AD203B41FA5}">
                      <a16:colId xmlns:a16="http://schemas.microsoft.com/office/drawing/2014/main" val="602205662"/>
                    </a:ext>
                  </a:extLst>
                </a:gridCol>
                <a:gridCol w="2091372">
                  <a:extLst>
                    <a:ext uri="{9D8B030D-6E8A-4147-A177-3AD203B41FA5}">
                      <a16:colId xmlns:a16="http://schemas.microsoft.com/office/drawing/2014/main" val="682439730"/>
                    </a:ext>
                  </a:extLst>
                </a:gridCol>
                <a:gridCol w="1596018">
                  <a:extLst>
                    <a:ext uri="{9D8B030D-6E8A-4147-A177-3AD203B41FA5}">
                      <a16:colId xmlns:a16="http://schemas.microsoft.com/office/drawing/2014/main" val="1053694724"/>
                    </a:ext>
                  </a:extLst>
                </a:gridCol>
              </a:tblGrid>
              <a:tr h="167256">
                <a:tc gridSpan="4">
                  <a:txBody>
                    <a:bodyPr/>
                    <a:lstStyle/>
                    <a:p>
                      <a:pPr algn="ctr"/>
                      <a:r>
                        <a:rPr lang="en-US" altLang="en-US" sz="1800" dirty="0">
                          <a:solidFill>
                            <a:schemeClr val="tx1"/>
                          </a:solidFill>
                          <a:latin typeface="+mn-lt"/>
                        </a:rPr>
                        <a:t>Result Set</a:t>
                      </a:r>
                      <a:endParaRPr lang="en-US" sz="1800" dirty="0">
                        <a:solidFill>
                          <a:schemeClr val="tx1"/>
                        </a:solidFill>
                      </a:endParaRP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373532994"/>
                  </a:ext>
                </a:extLst>
              </a:tr>
              <a:tr h="167256">
                <a:tc>
                  <a:txBody>
                    <a:bodyPr/>
                    <a:lstStyle/>
                    <a:p>
                      <a:r>
                        <a:rPr lang="en-US" sz="1200" b="1"/>
                        <a:t>cities.employee-name</a:t>
                      </a:r>
                      <a:endParaRPr lang="en-US" sz="1200" b="1" dirty="0"/>
                    </a:p>
                  </a:txBody>
                  <a:tcPr/>
                </a:tc>
                <a:tc>
                  <a:txBody>
                    <a:bodyPr/>
                    <a:lstStyle/>
                    <a:p>
                      <a:r>
                        <a:rPr lang="en-US" sz="1200" b="1"/>
                        <a:t>cities.city</a:t>
                      </a:r>
                      <a:endParaRPr lang="en-US" sz="1200" b="1" dirty="0"/>
                    </a:p>
                  </a:txBody>
                  <a:tcPr/>
                </a:tc>
                <a:tc>
                  <a:txBody>
                    <a:bodyPr/>
                    <a:lstStyle/>
                    <a:p>
                      <a:r>
                        <a:rPr lang="en-US" sz="1200" b="1"/>
                        <a:t>teams.employee-name</a:t>
                      </a:r>
                      <a:endParaRPr lang="en-US" sz="1200" b="1" dirty="0"/>
                    </a:p>
                  </a:txBody>
                  <a:tcPr/>
                </a:tc>
                <a:tc>
                  <a:txBody>
                    <a:bodyPr/>
                    <a:lstStyle/>
                    <a:p>
                      <a:r>
                        <a:rPr lang="en-US" sz="1200" b="1" dirty="0" err="1"/>
                        <a:t>teams.team</a:t>
                      </a:r>
                      <a:endParaRPr lang="en-US" sz="1200" b="1" dirty="0"/>
                    </a:p>
                  </a:txBody>
                  <a:tcPr/>
                </a:tc>
                <a:extLst>
                  <a:ext uri="{0D108BD9-81ED-4DB2-BD59-A6C34878D82A}">
                    <a16:rowId xmlns:a16="http://schemas.microsoft.com/office/drawing/2014/main" val="691039620"/>
                  </a:ext>
                </a:extLst>
              </a:tr>
              <a:tr h="167256">
                <a:tc>
                  <a:txBody>
                    <a:bodyPr/>
                    <a:lstStyle/>
                    <a:p>
                      <a:r>
                        <a:rPr lang="en-US" sz="1200" dirty="0"/>
                        <a:t>null</a:t>
                      </a:r>
                    </a:p>
                  </a:txBody>
                  <a:tcPr/>
                </a:tc>
                <a:tc>
                  <a:txBody>
                    <a:bodyPr/>
                    <a:lstStyle/>
                    <a:p>
                      <a:r>
                        <a:rPr lang="en-US" sz="1200" dirty="0"/>
                        <a:t>null</a:t>
                      </a:r>
                    </a:p>
                  </a:txBody>
                  <a:tcPr/>
                </a:tc>
                <a:tc>
                  <a:txBody>
                    <a:bodyPr/>
                    <a:lstStyle/>
                    <a:p>
                      <a:r>
                        <a:rPr lang="en-US" sz="1200" dirty="0"/>
                        <a:t>Glavine</a:t>
                      </a:r>
                    </a:p>
                  </a:txBody>
                  <a:tcPr/>
                </a:tc>
                <a:tc>
                  <a:txBody>
                    <a:bodyPr/>
                    <a:lstStyle/>
                    <a:p>
                      <a:r>
                        <a:rPr lang="en-US" sz="1200" dirty="0"/>
                        <a:t>Mets</a:t>
                      </a:r>
                    </a:p>
                  </a:txBody>
                  <a:tcPr/>
                </a:tc>
                <a:extLst>
                  <a:ext uri="{0D108BD9-81ED-4DB2-BD59-A6C34878D82A}">
                    <a16:rowId xmlns:a16="http://schemas.microsoft.com/office/drawing/2014/main" val="3128334142"/>
                  </a:ext>
                </a:extLst>
              </a:tr>
              <a:tr h="167256">
                <a:tc>
                  <a:txBody>
                    <a:bodyPr/>
                    <a:lstStyle/>
                    <a:p>
                      <a:r>
                        <a:rPr lang="en-US" sz="1200" dirty="0"/>
                        <a:t>Howard</a:t>
                      </a:r>
                    </a:p>
                  </a:txBody>
                  <a:tcPr/>
                </a:tc>
                <a:tc>
                  <a:txBody>
                    <a:bodyPr/>
                    <a:lstStyle/>
                    <a:p>
                      <a:r>
                        <a:rPr lang="en-US" sz="1200" dirty="0"/>
                        <a:t>Philadelphia</a:t>
                      </a:r>
                    </a:p>
                  </a:txBody>
                  <a:tcPr/>
                </a:tc>
                <a:tc>
                  <a:txBody>
                    <a:bodyPr/>
                    <a:lstStyle/>
                    <a:p>
                      <a:r>
                        <a:rPr lang="en-US" sz="1200" dirty="0"/>
                        <a:t>Howard</a:t>
                      </a:r>
                    </a:p>
                  </a:txBody>
                  <a:tcPr/>
                </a:tc>
                <a:tc>
                  <a:txBody>
                    <a:bodyPr/>
                    <a:lstStyle/>
                    <a:p>
                      <a:r>
                        <a:rPr lang="en-US" sz="1200" dirty="0"/>
                        <a:t>Phillies</a:t>
                      </a:r>
                    </a:p>
                  </a:txBody>
                  <a:tcPr/>
                </a:tc>
                <a:extLst>
                  <a:ext uri="{0D108BD9-81ED-4DB2-BD59-A6C34878D82A}">
                    <a16:rowId xmlns:a16="http://schemas.microsoft.com/office/drawing/2014/main" val="2753869551"/>
                  </a:ext>
                </a:extLst>
              </a:tr>
              <a:tr h="167256">
                <a:tc>
                  <a:txBody>
                    <a:bodyPr/>
                    <a:lstStyle/>
                    <a:p>
                      <a:r>
                        <a:rPr lang="en-US" sz="1200" dirty="0"/>
                        <a:t>null</a:t>
                      </a:r>
                    </a:p>
                  </a:txBody>
                  <a:tcPr/>
                </a:tc>
                <a:tc>
                  <a:txBody>
                    <a:bodyPr/>
                    <a:lstStyle/>
                    <a:p>
                      <a:r>
                        <a:rPr lang="en-US" sz="1200" dirty="0"/>
                        <a:t>null</a:t>
                      </a:r>
                    </a:p>
                  </a:txBody>
                  <a:tcPr/>
                </a:tc>
                <a:tc>
                  <a:txBody>
                    <a:bodyPr/>
                    <a:lstStyle/>
                    <a:p>
                      <a:r>
                        <a:rPr lang="en-US" sz="1200" dirty="0"/>
                        <a:t>Bonds</a:t>
                      </a:r>
                    </a:p>
                  </a:txBody>
                  <a:tcPr/>
                </a:tc>
                <a:tc>
                  <a:txBody>
                    <a:bodyPr/>
                    <a:lstStyle/>
                    <a:p>
                      <a:r>
                        <a:rPr lang="en-US" sz="1200" dirty="0"/>
                        <a:t>Giants</a:t>
                      </a:r>
                    </a:p>
                  </a:txBody>
                  <a:tcPr/>
                </a:tc>
                <a:extLst>
                  <a:ext uri="{0D108BD9-81ED-4DB2-BD59-A6C34878D82A}">
                    <a16:rowId xmlns:a16="http://schemas.microsoft.com/office/drawing/2014/main" val="475231830"/>
                  </a:ext>
                </a:extLst>
              </a:tr>
              <a:tr h="167256">
                <a:tc>
                  <a:txBody>
                    <a:bodyPr/>
                    <a:lstStyle/>
                    <a:p>
                      <a:r>
                        <a:rPr lang="en-US" sz="1200" dirty="0"/>
                        <a:t>Schilling</a:t>
                      </a:r>
                    </a:p>
                  </a:txBody>
                  <a:tcPr/>
                </a:tc>
                <a:tc>
                  <a:txBody>
                    <a:bodyPr/>
                    <a:lstStyle/>
                    <a:p>
                      <a:r>
                        <a:rPr lang="en-US" sz="1200" dirty="0"/>
                        <a:t>Boston</a:t>
                      </a:r>
                    </a:p>
                  </a:txBody>
                  <a:tcPr/>
                </a:tc>
                <a:tc>
                  <a:txBody>
                    <a:bodyPr/>
                    <a:lstStyle/>
                    <a:p>
                      <a:r>
                        <a:rPr lang="en-US" sz="1200" dirty="0"/>
                        <a:t>Schilling</a:t>
                      </a:r>
                    </a:p>
                  </a:txBody>
                  <a:tcPr/>
                </a:tc>
                <a:tc>
                  <a:txBody>
                    <a:bodyPr/>
                    <a:lstStyle/>
                    <a:p>
                      <a:r>
                        <a:rPr lang="en-US" sz="1200" dirty="0"/>
                        <a:t>Choke Sox</a:t>
                      </a:r>
                    </a:p>
                  </a:txBody>
                  <a:tcPr/>
                </a:tc>
                <a:extLst>
                  <a:ext uri="{0D108BD9-81ED-4DB2-BD59-A6C34878D82A}">
                    <a16:rowId xmlns:a16="http://schemas.microsoft.com/office/drawing/2014/main" val="2043621316"/>
                  </a:ext>
                </a:extLst>
              </a:tr>
              <a:tr h="167256">
                <a:tc>
                  <a:txBody>
                    <a:bodyPr/>
                    <a:lstStyle/>
                    <a:p>
                      <a:r>
                        <a:rPr lang="en-US" sz="1200" dirty="0"/>
                        <a:t>Jeter</a:t>
                      </a:r>
                    </a:p>
                  </a:txBody>
                  <a:tcPr/>
                </a:tc>
                <a:tc>
                  <a:txBody>
                    <a:bodyPr/>
                    <a:lstStyle/>
                    <a:p>
                      <a:r>
                        <a:rPr lang="en-US" sz="1200" dirty="0"/>
                        <a:t>New York City</a:t>
                      </a:r>
                    </a:p>
                  </a:txBody>
                  <a:tcPr/>
                </a:tc>
                <a:tc>
                  <a:txBody>
                    <a:bodyPr/>
                    <a:lstStyle/>
                    <a:p>
                      <a:r>
                        <a:rPr lang="en-US" sz="1200" dirty="0"/>
                        <a:t>null</a:t>
                      </a:r>
                    </a:p>
                  </a:txBody>
                  <a:tcPr/>
                </a:tc>
                <a:tc>
                  <a:txBody>
                    <a:bodyPr/>
                    <a:lstStyle/>
                    <a:p>
                      <a:r>
                        <a:rPr lang="en-US" sz="1200" dirty="0"/>
                        <a:t>null</a:t>
                      </a:r>
                    </a:p>
                  </a:txBody>
                  <a:tcPr/>
                </a:tc>
                <a:extLst>
                  <a:ext uri="{0D108BD9-81ED-4DB2-BD59-A6C34878D82A}">
                    <a16:rowId xmlns:a16="http://schemas.microsoft.com/office/drawing/2014/main" val="1235649725"/>
                  </a:ext>
                </a:extLst>
              </a:tr>
              <a:tr h="167256">
                <a:tc>
                  <a:txBody>
                    <a:bodyPr/>
                    <a:lstStyle/>
                    <a:p>
                      <a:r>
                        <a:rPr lang="en-US" sz="1200" dirty="0"/>
                        <a:t>Utley</a:t>
                      </a:r>
                    </a:p>
                  </a:txBody>
                  <a:tcPr/>
                </a:tc>
                <a:tc>
                  <a:txBody>
                    <a:bodyPr/>
                    <a:lstStyle/>
                    <a:p>
                      <a:r>
                        <a:rPr lang="en-US" sz="1200" dirty="0"/>
                        <a:t>Philadelphia</a:t>
                      </a:r>
                    </a:p>
                  </a:txBody>
                  <a:tcPr/>
                </a:tc>
                <a:tc>
                  <a:txBody>
                    <a:bodyPr/>
                    <a:lstStyle/>
                    <a:p>
                      <a:r>
                        <a:rPr lang="en-US" sz="1200" dirty="0"/>
                        <a:t>null</a:t>
                      </a:r>
                    </a:p>
                  </a:txBody>
                  <a:tcPr/>
                </a:tc>
                <a:tc>
                  <a:txBody>
                    <a:bodyPr/>
                    <a:lstStyle/>
                    <a:p>
                      <a:r>
                        <a:rPr lang="en-US" sz="1200" dirty="0"/>
                        <a:t>null</a:t>
                      </a:r>
                    </a:p>
                  </a:txBody>
                  <a:tcPr/>
                </a:tc>
                <a:extLst>
                  <a:ext uri="{0D108BD9-81ED-4DB2-BD59-A6C34878D82A}">
                    <a16:rowId xmlns:a16="http://schemas.microsoft.com/office/drawing/2014/main" val="1925888218"/>
                  </a:ext>
                </a:extLst>
              </a:tr>
            </a:tbl>
          </a:graphicData>
        </a:graphic>
      </p:graphicFrame>
      <p:graphicFrame>
        <p:nvGraphicFramePr>
          <p:cNvPr id="3" name="Table 2">
            <a:extLst>
              <a:ext uri="{FF2B5EF4-FFF2-40B4-BE49-F238E27FC236}">
                <a16:creationId xmlns:a16="http://schemas.microsoft.com/office/drawing/2014/main" id="{EDDC6060-21BE-467F-82EE-6374A6A331FF}"/>
              </a:ext>
            </a:extLst>
          </p:cNvPr>
          <p:cNvGraphicFramePr>
            <a:graphicFrameLocks noGrp="1"/>
          </p:cNvGraphicFramePr>
          <p:nvPr>
            <p:extLst>
              <p:ext uri="{D42A27DB-BD31-4B8C-83A1-F6EECF244321}">
                <p14:modId xmlns:p14="http://schemas.microsoft.com/office/powerpoint/2010/main" val="2819312157"/>
              </p:ext>
            </p:extLst>
          </p:nvPr>
        </p:nvGraphicFramePr>
        <p:xfrm>
          <a:off x="0" y="1183145"/>
          <a:ext cx="4138960" cy="1737360"/>
        </p:xfrm>
        <a:graphic>
          <a:graphicData uri="http://schemas.openxmlformats.org/drawingml/2006/table">
            <a:tbl>
              <a:tblPr firstRow="1" bandRow="1">
                <a:tableStyleId>{93296810-A885-4BE3-A3E7-6D5BEEA58F35}</a:tableStyleId>
              </a:tblPr>
              <a:tblGrid>
                <a:gridCol w="2069480">
                  <a:extLst>
                    <a:ext uri="{9D8B030D-6E8A-4147-A177-3AD203B41FA5}">
                      <a16:colId xmlns:a16="http://schemas.microsoft.com/office/drawing/2014/main" val="2156457046"/>
                    </a:ext>
                  </a:extLst>
                </a:gridCol>
                <a:gridCol w="2069480">
                  <a:extLst>
                    <a:ext uri="{9D8B030D-6E8A-4147-A177-3AD203B41FA5}">
                      <a16:colId xmlns:a16="http://schemas.microsoft.com/office/drawing/2014/main" val="602205662"/>
                    </a:ext>
                  </a:extLst>
                </a:gridCol>
              </a:tblGrid>
              <a:tr h="244559">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1800" dirty="0">
                          <a:solidFill>
                            <a:schemeClr val="tx1"/>
                          </a:solidFill>
                          <a:latin typeface="+mn-lt"/>
                        </a:rPr>
                        <a:t>Cities</a:t>
                      </a:r>
                    </a:p>
                  </a:txBody>
                  <a:tcPr/>
                </a:tc>
                <a:tc hMerge="1">
                  <a:txBody>
                    <a:bodyPr/>
                    <a:lstStyle/>
                    <a:p>
                      <a:endParaRPr lang="en-US" sz="1200" dirty="0"/>
                    </a:p>
                  </a:txBody>
                  <a:tcPr/>
                </a:tc>
                <a:extLst>
                  <a:ext uri="{0D108BD9-81ED-4DB2-BD59-A6C34878D82A}">
                    <a16:rowId xmlns:a16="http://schemas.microsoft.com/office/drawing/2014/main" val="1886769451"/>
                  </a:ext>
                </a:extLst>
              </a:tr>
              <a:tr h="167256">
                <a:tc>
                  <a:txBody>
                    <a:bodyPr/>
                    <a:lstStyle/>
                    <a:p>
                      <a:r>
                        <a:rPr lang="en-US" sz="1200" b="1" dirty="0"/>
                        <a:t>employee-name</a:t>
                      </a:r>
                    </a:p>
                  </a:txBody>
                  <a:tcPr/>
                </a:tc>
                <a:tc>
                  <a:txBody>
                    <a:bodyPr/>
                    <a:lstStyle/>
                    <a:p>
                      <a:r>
                        <a:rPr lang="en-US" sz="1200" b="1" dirty="0"/>
                        <a:t>city</a:t>
                      </a:r>
                    </a:p>
                  </a:txBody>
                  <a:tcPr/>
                </a:tc>
                <a:extLst>
                  <a:ext uri="{0D108BD9-81ED-4DB2-BD59-A6C34878D82A}">
                    <a16:rowId xmlns:a16="http://schemas.microsoft.com/office/drawing/2014/main" val="691039620"/>
                  </a:ext>
                </a:extLst>
              </a:tr>
              <a:tr h="167256">
                <a:tc>
                  <a:txBody>
                    <a:bodyPr/>
                    <a:lstStyle/>
                    <a:p>
                      <a:r>
                        <a:rPr lang="en-US" sz="1200" dirty="0"/>
                        <a:t>Jeter</a:t>
                      </a:r>
                    </a:p>
                  </a:txBody>
                  <a:tcPr/>
                </a:tc>
                <a:tc>
                  <a:txBody>
                    <a:bodyPr/>
                    <a:lstStyle/>
                    <a:p>
                      <a:r>
                        <a:rPr lang="en-US" sz="1200" dirty="0"/>
                        <a:t>New York City</a:t>
                      </a:r>
                    </a:p>
                  </a:txBody>
                  <a:tcPr/>
                </a:tc>
                <a:extLst>
                  <a:ext uri="{0D108BD9-81ED-4DB2-BD59-A6C34878D82A}">
                    <a16:rowId xmlns:a16="http://schemas.microsoft.com/office/drawing/2014/main" val="3381781744"/>
                  </a:ext>
                </a:extLst>
              </a:tr>
              <a:tr h="167256">
                <a:tc>
                  <a:txBody>
                    <a:bodyPr/>
                    <a:lstStyle/>
                    <a:p>
                      <a:r>
                        <a:rPr lang="en-US" sz="1200" dirty="0"/>
                        <a:t>Howard</a:t>
                      </a:r>
                    </a:p>
                  </a:txBody>
                  <a:tcPr/>
                </a:tc>
                <a:tc>
                  <a:txBody>
                    <a:bodyPr/>
                    <a:lstStyle/>
                    <a:p>
                      <a:r>
                        <a:rPr lang="en-US" sz="1200" dirty="0"/>
                        <a:t>Philadelphia</a:t>
                      </a:r>
                    </a:p>
                  </a:txBody>
                  <a:tcPr/>
                </a:tc>
                <a:extLst>
                  <a:ext uri="{0D108BD9-81ED-4DB2-BD59-A6C34878D82A}">
                    <a16:rowId xmlns:a16="http://schemas.microsoft.com/office/drawing/2014/main" val="2753869551"/>
                  </a:ext>
                </a:extLst>
              </a:tr>
              <a:tr h="167256">
                <a:tc>
                  <a:txBody>
                    <a:bodyPr/>
                    <a:lstStyle/>
                    <a:p>
                      <a:r>
                        <a:rPr lang="en-US" sz="1200" dirty="0"/>
                        <a:t>Utley</a:t>
                      </a:r>
                    </a:p>
                  </a:txBody>
                  <a:tcPr/>
                </a:tc>
                <a:tc>
                  <a:txBody>
                    <a:bodyPr/>
                    <a:lstStyle/>
                    <a:p>
                      <a:r>
                        <a:rPr lang="en-US" sz="1200" dirty="0"/>
                        <a:t>Philadelphia</a:t>
                      </a:r>
                    </a:p>
                  </a:txBody>
                  <a:tcPr/>
                </a:tc>
                <a:extLst>
                  <a:ext uri="{0D108BD9-81ED-4DB2-BD59-A6C34878D82A}">
                    <a16:rowId xmlns:a16="http://schemas.microsoft.com/office/drawing/2014/main" val="1983011018"/>
                  </a:ext>
                </a:extLst>
              </a:tr>
              <a:tr h="167256">
                <a:tc>
                  <a:txBody>
                    <a:bodyPr/>
                    <a:lstStyle/>
                    <a:p>
                      <a:r>
                        <a:rPr lang="en-US" sz="1200" dirty="0"/>
                        <a:t>Schilling</a:t>
                      </a:r>
                    </a:p>
                  </a:txBody>
                  <a:tcPr/>
                </a:tc>
                <a:tc>
                  <a:txBody>
                    <a:bodyPr/>
                    <a:lstStyle/>
                    <a:p>
                      <a:r>
                        <a:rPr lang="en-US" sz="1200" dirty="0"/>
                        <a:t>Boston</a:t>
                      </a:r>
                    </a:p>
                  </a:txBody>
                  <a:tcPr/>
                </a:tc>
                <a:extLst>
                  <a:ext uri="{0D108BD9-81ED-4DB2-BD59-A6C34878D82A}">
                    <a16:rowId xmlns:a16="http://schemas.microsoft.com/office/drawing/2014/main" val="2043621316"/>
                  </a:ext>
                </a:extLst>
              </a:tr>
            </a:tbl>
          </a:graphicData>
        </a:graphic>
      </p:graphicFrame>
      <p:graphicFrame>
        <p:nvGraphicFramePr>
          <p:cNvPr id="4" name="Table 3">
            <a:extLst>
              <a:ext uri="{FF2B5EF4-FFF2-40B4-BE49-F238E27FC236}">
                <a16:creationId xmlns:a16="http://schemas.microsoft.com/office/drawing/2014/main" id="{84CB1073-A8D3-31D2-0D7F-AEC5F4FC4B21}"/>
              </a:ext>
            </a:extLst>
          </p:cNvPr>
          <p:cNvGraphicFramePr>
            <a:graphicFrameLocks noGrp="1"/>
          </p:cNvGraphicFramePr>
          <p:nvPr>
            <p:extLst>
              <p:ext uri="{D42A27DB-BD31-4B8C-83A1-F6EECF244321}">
                <p14:modId xmlns:p14="http://schemas.microsoft.com/office/powerpoint/2010/main" val="1567120380"/>
              </p:ext>
            </p:extLst>
          </p:nvPr>
        </p:nvGraphicFramePr>
        <p:xfrm>
          <a:off x="4638289" y="1183145"/>
          <a:ext cx="4138960" cy="1737360"/>
        </p:xfrm>
        <a:graphic>
          <a:graphicData uri="http://schemas.openxmlformats.org/drawingml/2006/table">
            <a:tbl>
              <a:tblPr firstRow="1" bandRow="1">
                <a:tableStyleId>{93296810-A885-4BE3-A3E7-6D5BEEA58F35}</a:tableStyleId>
              </a:tblPr>
              <a:tblGrid>
                <a:gridCol w="2069480">
                  <a:extLst>
                    <a:ext uri="{9D8B030D-6E8A-4147-A177-3AD203B41FA5}">
                      <a16:colId xmlns:a16="http://schemas.microsoft.com/office/drawing/2014/main" val="2156457046"/>
                    </a:ext>
                  </a:extLst>
                </a:gridCol>
                <a:gridCol w="2069480">
                  <a:extLst>
                    <a:ext uri="{9D8B030D-6E8A-4147-A177-3AD203B41FA5}">
                      <a16:colId xmlns:a16="http://schemas.microsoft.com/office/drawing/2014/main" val="602205662"/>
                    </a:ext>
                  </a:extLst>
                </a:gridCol>
              </a:tblGrid>
              <a:tr h="167256">
                <a:tc gridSpan="2">
                  <a:txBody>
                    <a:bodyPr/>
                    <a:lstStyle/>
                    <a:p>
                      <a:pPr algn="ctr"/>
                      <a:r>
                        <a:rPr lang="en-US" sz="1800" dirty="0">
                          <a:solidFill>
                            <a:schemeClr val="tx1"/>
                          </a:solidFill>
                        </a:rPr>
                        <a:t>Teams</a:t>
                      </a:r>
                    </a:p>
                  </a:txBody>
                  <a:tcPr/>
                </a:tc>
                <a:tc hMerge="1">
                  <a:txBody>
                    <a:bodyPr/>
                    <a:lstStyle/>
                    <a:p>
                      <a:endParaRPr lang="en-US" sz="1200" dirty="0"/>
                    </a:p>
                  </a:txBody>
                  <a:tcPr/>
                </a:tc>
                <a:extLst>
                  <a:ext uri="{0D108BD9-81ED-4DB2-BD59-A6C34878D82A}">
                    <a16:rowId xmlns:a16="http://schemas.microsoft.com/office/drawing/2014/main" val="3726534130"/>
                  </a:ext>
                </a:extLst>
              </a:tr>
              <a:tr h="167256">
                <a:tc>
                  <a:txBody>
                    <a:bodyPr/>
                    <a:lstStyle/>
                    <a:p>
                      <a:r>
                        <a:rPr lang="en-US" sz="1200" b="1" dirty="0"/>
                        <a:t>employee-name</a:t>
                      </a:r>
                    </a:p>
                  </a:txBody>
                  <a:tcPr/>
                </a:tc>
                <a:tc>
                  <a:txBody>
                    <a:bodyPr/>
                    <a:lstStyle/>
                    <a:p>
                      <a:r>
                        <a:rPr lang="en-US" sz="1200" b="1" dirty="0"/>
                        <a:t>team</a:t>
                      </a:r>
                    </a:p>
                  </a:txBody>
                  <a:tcPr/>
                </a:tc>
                <a:extLst>
                  <a:ext uri="{0D108BD9-81ED-4DB2-BD59-A6C34878D82A}">
                    <a16:rowId xmlns:a16="http://schemas.microsoft.com/office/drawing/2014/main" val="691039620"/>
                  </a:ext>
                </a:extLst>
              </a:tr>
              <a:tr h="167256">
                <a:tc>
                  <a:txBody>
                    <a:bodyPr/>
                    <a:lstStyle/>
                    <a:p>
                      <a:r>
                        <a:rPr lang="en-US" sz="1200" dirty="0"/>
                        <a:t>Glavine</a:t>
                      </a:r>
                    </a:p>
                  </a:txBody>
                  <a:tcPr/>
                </a:tc>
                <a:tc>
                  <a:txBody>
                    <a:bodyPr/>
                    <a:lstStyle/>
                    <a:p>
                      <a:r>
                        <a:rPr lang="en-US" sz="1200" dirty="0"/>
                        <a:t>Mets</a:t>
                      </a:r>
                    </a:p>
                  </a:txBody>
                  <a:tcPr/>
                </a:tc>
                <a:extLst>
                  <a:ext uri="{0D108BD9-81ED-4DB2-BD59-A6C34878D82A}">
                    <a16:rowId xmlns:a16="http://schemas.microsoft.com/office/drawing/2014/main" val="3381781744"/>
                  </a:ext>
                </a:extLst>
              </a:tr>
              <a:tr h="167256">
                <a:tc>
                  <a:txBody>
                    <a:bodyPr/>
                    <a:lstStyle/>
                    <a:p>
                      <a:r>
                        <a:rPr lang="en-US" sz="1200" dirty="0"/>
                        <a:t>Howard</a:t>
                      </a:r>
                    </a:p>
                  </a:txBody>
                  <a:tcPr/>
                </a:tc>
                <a:tc>
                  <a:txBody>
                    <a:bodyPr/>
                    <a:lstStyle/>
                    <a:p>
                      <a:r>
                        <a:rPr lang="en-US" sz="1200" dirty="0"/>
                        <a:t>Phillies</a:t>
                      </a:r>
                    </a:p>
                  </a:txBody>
                  <a:tcPr/>
                </a:tc>
                <a:extLst>
                  <a:ext uri="{0D108BD9-81ED-4DB2-BD59-A6C34878D82A}">
                    <a16:rowId xmlns:a16="http://schemas.microsoft.com/office/drawing/2014/main" val="2753869551"/>
                  </a:ext>
                </a:extLst>
              </a:tr>
              <a:tr h="167256">
                <a:tc>
                  <a:txBody>
                    <a:bodyPr/>
                    <a:lstStyle/>
                    <a:p>
                      <a:r>
                        <a:rPr lang="en-US" sz="1200" dirty="0"/>
                        <a:t>Bonds</a:t>
                      </a:r>
                    </a:p>
                  </a:txBody>
                  <a:tcPr/>
                </a:tc>
                <a:tc>
                  <a:txBody>
                    <a:bodyPr/>
                    <a:lstStyle/>
                    <a:p>
                      <a:r>
                        <a:rPr lang="en-US" sz="1200" dirty="0"/>
                        <a:t>Giants</a:t>
                      </a:r>
                    </a:p>
                  </a:txBody>
                  <a:tcPr/>
                </a:tc>
                <a:extLst>
                  <a:ext uri="{0D108BD9-81ED-4DB2-BD59-A6C34878D82A}">
                    <a16:rowId xmlns:a16="http://schemas.microsoft.com/office/drawing/2014/main" val="1983011018"/>
                  </a:ext>
                </a:extLst>
              </a:tr>
              <a:tr h="167256">
                <a:tc>
                  <a:txBody>
                    <a:bodyPr/>
                    <a:lstStyle/>
                    <a:p>
                      <a:r>
                        <a:rPr lang="en-US" sz="1200" dirty="0"/>
                        <a:t>Schilling</a:t>
                      </a:r>
                    </a:p>
                  </a:txBody>
                  <a:tcPr/>
                </a:tc>
                <a:tc>
                  <a:txBody>
                    <a:bodyPr/>
                    <a:lstStyle/>
                    <a:p>
                      <a:r>
                        <a:rPr lang="en-US" sz="1200" dirty="0"/>
                        <a:t>Choke Sox</a:t>
                      </a:r>
                    </a:p>
                  </a:txBody>
                  <a:tcPr/>
                </a:tc>
                <a:extLst>
                  <a:ext uri="{0D108BD9-81ED-4DB2-BD59-A6C34878D82A}">
                    <a16:rowId xmlns:a16="http://schemas.microsoft.com/office/drawing/2014/main" val="2043621316"/>
                  </a:ext>
                </a:extLst>
              </a:tr>
            </a:tbl>
          </a:graphicData>
        </a:graphic>
      </p:graphicFrame>
    </p:spTree>
    <p:extLst>
      <p:ext uri="{BB962C8B-B14F-4D97-AF65-F5344CB8AC3E}">
        <p14:creationId xmlns:p14="http://schemas.microsoft.com/office/powerpoint/2010/main" val="295584810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Query Language – NULLS</a:t>
            </a:r>
          </a:p>
        </p:txBody>
      </p:sp>
      <p:sp>
        <p:nvSpPr>
          <p:cNvPr id="6" name="Text Box 2">
            <a:extLst>
              <a:ext uri="{FF2B5EF4-FFF2-40B4-BE49-F238E27FC236}">
                <a16:creationId xmlns:a16="http://schemas.microsoft.com/office/drawing/2014/main" id="{3E31EF61-9795-B2A9-6487-2F9AED9D44DA}"/>
              </a:ext>
            </a:extLst>
          </p:cNvPr>
          <p:cNvSpPr txBox="1">
            <a:spLocks noChangeArrowheads="1"/>
          </p:cNvSpPr>
          <p:nvPr/>
        </p:nvSpPr>
        <p:spPr bwMode="auto">
          <a:xfrm>
            <a:off x="0" y="685800"/>
            <a:ext cx="12185648" cy="3284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r>
              <a:rPr lang="en-US" altLang="en-US" sz="1200" b="1" dirty="0">
                <a:solidFill>
                  <a:srgbClr val="EAEAEA"/>
                </a:solidFill>
                <a:latin typeface="Courier New" panose="02070309020205020404" pitchFamily="49" charset="0"/>
                <a:cs typeface="Courier New" panose="02070309020205020404" pitchFamily="49" charset="0"/>
              </a:rPr>
              <a:t>And</a:t>
            </a:r>
          </a:p>
          <a:p>
            <a:pPr eaLnBrk="1" hangingPunct="1"/>
            <a:r>
              <a:rPr lang="en-US" altLang="en-US" sz="1200" dirty="0">
                <a:solidFill>
                  <a:srgbClr val="EAEAEA"/>
                </a:solidFill>
                <a:latin typeface="Courier New" panose="02070309020205020404" pitchFamily="49" charset="0"/>
                <a:cs typeface="Courier New" panose="02070309020205020404" pitchFamily="49" charset="0"/>
              </a:rPr>
              <a:t>true and unknown = unknown</a:t>
            </a:r>
          </a:p>
          <a:p>
            <a:pPr eaLnBrk="1" hangingPunct="1"/>
            <a:r>
              <a:rPr lang="en-US" altLang="en-US" sz="1200" dirty="0">
                <a:solidFill>
                  <a:srgbClr val="EAEAEA"/>
                </a:solidFill>
                <a:latin typeface="Courier New" panose="02070309020205020404" pitchFamily="49" charset="0"/>
                <a:cs typeface="Courier New" panose="02070309020205020404" pitchFamily="49" charset="0"/>
              </a:rPr>
              <a:t>false and unknown = false</a:t>
            </a:r>
          </a:p>
          <a:p>
            <a:pPr eaLnBrk="1" hangingPunct="1"/>
            <a:r>
              <a:rPr lang="en-US" altLang="en-US" sz="1200" dirty="0">
                <a:solidFill>
                  <a:srgbClr val="EAEAEA"/>
                </a:solidFill>
                <a:latin typeface="Courier New" panose="02070309020205020404" pitchFamily="49" charset="0"/>
                <a:cs typeface="Courier New" panose="02070309020205020404" pitchFamily="49" charset="0"/>
              </a:rPr>
              <a:t>unknown and unknown = unknown</a:t>
            </a:r>
          </a:p>
          <a:p>
            <a:pPr eaLnBrk="1" hangingPunct="1"/>
            <a:endParaRPr lang="en-US" altLang="en-US" sz="1200" dirty="0">
              <a:solidFill>
                <a:srgbClr val="EAEAEA"/>
              </a:solidFill>
              <a:latin typeface="Courier New" panose="02070309020205020404" pitchFamily="49" charset="0"/>
              <a:cs typeface="Courier New" panose="02070309020205020404" pitchFamily="49" charset="0"/>
            </a:endParaRPr>
          </a:p>
          <a:p>
            <a:pPr eaLnBrk="1" hangingPunct="1"/>
            <a:r>
              <a:rPr lang="en-US" altLang="en-US" sz="1200" b="1" dirty="0">
                <a:solidFill>
                  <a:srgbClr val="EAEAEA"/>
                </a:solidFill>
                <a:latin typeface="Courier New" panose="02070309020205020404" pitchFamily="49" charset="0"/>
                <a:cs typeface="Courier New" panose="02070309020205020404" pitchFamily="49" charset="0"/>
              </a:rPr>
              <a:t>Or</a:t>
            </a:r>
          </a:p>
          <a:p>
            <a:pPr eaLnBrk="1" hangingPunct="1"/>
            <a:r>
              <a:rPr lang="en-US" altLang="en-US" sz="1200" dirty="0">
                <a:solidFill>
                  <a:srgbClr val="EAEAEA"/>
                </a:solidFill>
                <a:latin typeface="Courier New" panose="02070309020205020404" pitchFamily="49" charset="0"/>
                <a:cs typeface="Courier New" panose="02070309020205020404" pitchFamily="49" charset="0"/>
              </a:rPr>
              <a:t>true or unknown = true</a:t>
            </a:r>
          </a:p>
          <a:p>
            <a:pPr eaLnBrk="1" hangingPunct="1"/>
            <a:r>
              <a:rPr lang="en-US" altLang="en-US" sz="1200" dirty="0">
                <a:solidFill>
                  <a:srgbClr val="EAEAEA"/>
                </a:solidFill>
                <a:latin typeface="Courier New" panose="02070309020205020404" pitchFamily="49" charset="0"/>
                <a:cs typeface="Courier New" panose="02070309020205020404" pitchFamily="49" charset="0"/>
              </a:rPr>
              <a:t>false or unknown = unknown</a:t>
            </a:r>
          </a:p>
          <a:p>
            <a:pPr eaLnBrk="1" hangingPunct="1"/>
            <a:r>
              <a:rPr lang="en-US" altLang="en-US" sz="1200" dirty="0">
                <a:solidFill>
                  <a:srgbClr val="EAEAEA"/>
                </a:solidFill>
                <a:latin typeface="Courier New" panose="02070309020205020404" pitchFamily="49" charset="0"/>
                <a:cs typeface="Courier New" panose="02070309020205020404" pitchFamily="49" charset="0"/>
              </a:rPr>
              <a:t>unknown or unknown = unknown</a:t>
            </a:r>
          </a:p>
          <a:p>
            <a:pPr eaLnBrk="1" hangingPunct="1"/>
            <a:endParaRPr lang="en-US" altLang="en-US" sz="1200" dirty="0">
              <a:solidFill>
                <a:srgbClr val="EAEAEA"/>
              </a:solidFill>
              <a:latin typeface="Courier New" panose="02070309020205020404" pitchFamily="49" charset="0"/>
              <a:cs typeface="Courier New" panose="02070309020205020404" pitchFamily="49" charset="0"/>
            </a:endParaRPr>
          </a:p>
          <a:p>
            <a:pPr eaLnBrk="1" hangingPunct="1"/>
            <a:r>
              <a:rPr lang="en-US" altLang="en-US" sz="1200" b="1" dirty="0">
                <a:solidFill>
                  <a:srgbClr val="EAEAEA"/>
                </a:solidFill>
                <a:latin typeface="Courier New" panose="02070309020205020404" pitchFamily="49" charset="0"/>
                <a:cs typeface="Courier New" panose="02070309020205020404" pitchFamily="49" charset="0"/>
              </a:rPr>
              <a:t>Not</a:t>
            </a:r>
          </a:p>
          <a:p>
            <a:pPr eaLnBrk="1" hangingPunct="1"/>
            <a:r>
              <a:rPr lang="en-US" altLang="en-US" sz="1200" dirty="0">
                <a:solidFill>
                  <a:srgbClr val="EAEAEA"/>
                </a:solidFill>
                <a:latin typeface="Courier New" panose="02070309020205020404" pitchFamily="49" charset="0"/>
                <a:cs typeface="Courier New" panose="02070309020205020404" pitchFamily="49" charset="0"/>
              </a:rPr>
              <a:t>not unknown = unknown</a:t>
            </a:r>
          </a:p>
        </p:txBody>
      </p:sp>
    </p:spTree>
    <p:extLst>
      <p:ext uri="{BB962C8B-B14F-4D97-AF65-F5344CB8AC3E}">
        <p14:creationId xmlns:p14="http://schemas.microsoft.com/office/powerpoint/2010/main" val="427293118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a:extLst>
              <a:ext uri="{FF2B5EF4-FFF2-40B4-BE49-F238E27FC236}">
                <a16:creationId xmlns:a16="http://schemas.microsoft.com/office/drawing/2014/main" id="{3090F188-973D-FFDD-C446-1BE894EF85A7}"/>
              </a:ext>
            </a:extLst>
          </p:cNvPr>
          <p:cNvSpPr txBox="1">
            <a:spLocks noChangeArrowheads="1"/>
          </p:cNvSpPr>
          <p:nvPr/>
        </p:nvSpPr>
        <p:spPr bwMode="auto">
          <a:xfrm>
            <a:off x="0" y="4221736"/>
            <a:ext cx="12192000" cy="2306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r>
              <a:rPr lang="en-US" altLang="en-US" dirty="0">
                <a:solidFill>
                  <a:srgbClr val="EAEAEA"/>
                </a:solidFill>
                <a:latin typeface="+mn-lt"/>
              </a:rPr>
              <a:t>Notice the website attribute appears in both the customers relation and Websites relation.</a:t>
            </a:r>
          </a:p>
          <a:p>
            <a:pPr eaLnBrk="1" hangingPunct="1"/>
            <a:endParaRPr lang="en-US" altLang="en-US" dirty="0">
              <a:solidFill>
                <a:srgbClr val="EAEAEA"/>
              </a:solidFill>
              <a:latin typeface="+mn-lt"/>
            </a:endParaRPr>
          </a:p>
          <a:p>
            <a:pPr eaLnBrk="1" hangingPunct="1"/>
            <a:r>
              <a:rPr lang="en-US" altLang="en-US" dirty="0">
                <a:solidFill>
                  <a:srgbClr val="EAEAEA"/>
                </a:solidFill>
                <a:latin typeface="+mn-lt"/>
              </a:rPr>
              <a:t>This is not a coincidence; fields often are repeated between relations.</a:t>
            </a:r>
          </a:p>
          <a:p>
            <a:pPr eaLnBrk="1" hangingPunct="1"/>
            <a:endParaRPr lang="en-US" altLang="en-US" dirty="0">
              <a:solidFill>
                <a:srgbClr val="EAEAEA"/>
              </a:solidFill>
              <a:latin typeface="+mn-lt"/>
            </a:endParaRPr>
          </a:p>
          <a:p>
            <a:pPr eaLnBrk="1" hangingPunct="1"/>
            <a:r>
              <a:rPr lang="en-US" altLang="en-US" dirty="0">
                <a:solidFill>
                  <a:srgbClr val="EAEAEA"/>
                </a:solidFill>
                <a:latin typeface="+mn-lt"/>
              </a:rPr>
              <a:t>This allows distinct relations to be related.</a:t>
            </a:r>
          </a:p>
          <a:p>
            <a:pPr eaLnBrk="1" hangingPunct="1"/>
            <a:endParaRPr lang="en-US" altLang="en-US" dirty="0">
              <a:solidFill>
                <a:srgbClr val="EAEAEA"/>
              </a:solidFill>
              <a:latin typeface="+mn-lt"/>
            </a:endParaRPr>
          </a:p>
          <a:p>
            <a:pPr eaLnBrk="1" hangingPunct="1"/>
            <a:r>
              <a:rPr lang="en-US" altLang="en-US" dirty="0">
                <a:solidFill>
                  <a:srgbClr val="EAEAEA"/>
                </a:solidFill>
                <a:latin typeface="+mn-lt"/>
              </a:rPr>
              <a:t>If we wanted to gather website details for customer websites we need information from both relations</a:t>
            </a:r>
          </a:p>
        </p:txBody>
      </p:sp>
      <p:sp>
        <p:nvSpPr>
          <p:cNvPr id="3078" name="Text Box 46">
            <a:extLst>
              <a:ext uri="{FF2B5EF4-FFF2-40B4-BE49-F238E27FC236}">
                <a16:creationId xmlns:a16="http://schemas.microsoft.com/office/drawing/2014/main" id="{EF96E4D9-B7C1-7C0E-5525-26A7B5F7CA7F}"/>
              </a:ext>
            </a:extLst>
          </p:cNvPr>
          <p:cNvSpPr txBox="1">
            <a:spLocks noChangeArrowheads="1"/>
          </p:cNvSpPr>
          <p:nvPr/>
        </p:nvSpPr>
        <p:spPr bwMode="auto">
          <a:xfrm>
            <a:off x="8839200" y="2514601"/>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Verdana" panose="020B0604030504040204" pitchFamily="34" charset="0"/>
                <a:cs typeface="Arial" panose="020B0604020202020204" pitchFamily="34" charset="0"/>
              </a:defRPr>
            </a:lvl1pPr>
            <a:lvl2pPr marL="742950" indent="-285750" eaLnBrk="0" hangingPunct="0">
              <a:defRPr>
                <a:solidFill>
                  <a:schemeClr val="bg1"/>
                </a:solidFill>
                <a:latin typeface="Verdana" panose="020B0604030504040204" pitchFamily="34" charset="0"/>
                <a:cs typeface="Arial" panose="020B0604020202020204" pitchFamily="34" charset="0"/>
              </a:defRPr>
            </a:lvl2pPr>
            <a:lvl3pPr marL="1143000" indent="-228600" eaLnBrk="0" hangingPunct="0">
              <a:defRPr>
                <a:solidFill>
                  <a:schemeClr val="bg1"/>
                </a:solidFill>
                <a:latin typeface="Verdana" panose="020B0604030504040204" pitchFamily="34" charset="0"/>
                <a:cs typeface="Arial" panose="020B0604020202020204" pitchFamily="34" charset="0"/>
              </a:defRPr>
            </a:lvl3pPr>
            <a:lvl4pPr marL="1600200" indent="-228600" eaLnBrk="0" hangingPunct="0">
              <a:defRPr>
                <a:solidFill>
                  <a:schemeClr val="bg1"/>
                </a:solidFill>
                <a:latin typeface="Verdana" panose="020B0604030504040204" pitchFamily="34" charset="0"/>
                <a:cs typeface="Arial" panose="020B0604020202020204" pitchFamily="34" charset="0"/>
              </a:defRPr>
            </a:lvl4pPr>
            <a:lvl5pPr marL="2057400" indent="-228600" eaLnBrk="0" hangingPunct="0">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Domains</a:t>
            </a:r>
            <a:endParaRPr lang="en-US" sz="2400" dirty="0">
              <a:solidFill>
                <a:srgbClr val="FFC000"/>
              </a:solidFill>
              <a:latin typeface="Arial" panose="020B0604020202020204" pitchFamily="34" charset="0"/>
              <a:cs typeface="Arial" panose="020B0604020202020204" pitchFamily="34" charset="0"/>
            </a:endParaRPr>
          </a:p>
        </p:txBody>
      </p:sp>
      <p:sp>
        <p:nvSpPr>
          <p:cNvPr id="33" name="Text Box 2">
            <a:extLst>
              <a:ext uri="{FF2B5EF4-FFF2-40B4-BE49-F238E27FC236}">
                <a16:creationId xmlns:a16="http://schemas.microsoft.com/office/drawing/2014/main" id="{6F1BAC10-EFE8-4713-A6AC-272E0F5F4A0B}"/>
              </a:ext>
            </a:extLst>
          </p:cNvPr>
          <p:cNvSpPr txBox="1">
            <a:spLocks noChangeArrowheads="1"/>
          </p:cNvSpPr>
          <p:nvPr/>
        </p:nvSpPr>
        <p:spPr bwMode="auto">
          <a:xfrm>
            <a:off x="0" y="685800"/>
            <a:ext cx="12344400" cy="1110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450"/>
              </a:spcBef>
              <a:buClr>
                <a:srgbClr val="EEC85E"/>
              </a:buClr>
              <a:buSzPct val="70000"/>
            </a:pPr>
            <a:r>
              <a:rPr lang="en-US" altLang="en-US" dirty="0">
                <a:solidFill>
                  <a:srgbClr val="EAEAEA"/>
                </a:solidFill>
                <a:latin typeface="+mn-lt"/>
              </a:rPr>
              <a:t>Customers-Schema=(website, first-name, last-name)</a:t>
            </a:r>
            <a:r>
              <a:rPr lang="ar-SA" altLang="en-US" dirty="0">
                <a:solidFill>
                  <a:srgbClr val="EAEAEA"/>
                </a:solidFill>
                <a:latin typeface="+mn-lt"/>
              </a:rPr>
              <a:t>‏</a:t>
            </a:r>
            <a:endParaRPr lang="en-US" altLang="en-US" dirty="0">
              <a:solidFill>
                <a:srgbClr val="EAEAEA"/>
              </a:solidFill>
              <a:latin typeface="+mn-lt"/>
            </a:endParaRPr>
          </a:p>
          <a:p>
            <a:pPr eaLnBrk="1" hangingPunct="1">
              <a:spcBef>
                <a:spcPts val="450"/>
              </a:spcBef>
              <a:buClr>
                <a:srgbClr val="EEC85E"/>
              </a:buClr>
              <a:buSzPct val="70000"/>
            </a:pPr>
            <a:endParaRPr lang="en-US" altLang="en-US" sz="1600" dirty="0">
              <a:solidFill>
                <a:srgbClr val="EAEAEA"/>
              </a:solidFill>
            </a:endParaRPr>
          </a:p>
        </p:txBody>
      </p:sp>
      <p:graphicFrame>
        <p:nvGraphicFramePr>
          <p:cNvPr id="34" name="Table 33">
            <a:extLst>
              <a:ext uri="{FF2B5EF4-FFF2-40B4-BE49-F238E27FC236}">
                <a16:creationId xmlns:a16="http://schemas.microsoft.com/office/drawing/2014/main" id="{D9CEB178-A4F0-515A-18C1-6309E1E066DB}"/>
              </a:ext>
            </a:extLst>
          </p:cNvPr>
          <p:cNvGraphicFramePr>
            <a:graphicFrameLocks noGrp="1"/>
          </p:cNvGraphicFramePr>
          <p:nvPr>
            <p:extLst>
              <p:ext uri="{D42A27DB-BD31-4B8C-83A1-F6EECF244321}">
                <p14:modId xmlns:p14="http://schemas.microsoft.com/office/powerpoint/2010/main" val="948133420"/>
              </p:ext>
            </p:extLst>
          </p:nvPr>
        </p:nvGraphicFramePr>
        <p:xfrm>
          <a:off x="0" y="1119876"/>
          <a:ext cx="5455286" cy="2595880"/>
        </p:xfrm>
        <a:graphic>
          <a:graphicData uri="http://schemas.openxmlformats.org/drawingml/2006/table">
            <a:tbl>
              <a:tblPr firstRow="1" bandRow="1">
                <a:tableStyleId>{93296810-A885-4BE3-A3E7-6D5BEEA58F35}</a:tableStyleId>
              </a:tblPr>
              <a:tblGrid>
                <a:gridCol w="2973388">
                  <a:extLst>
                    <a:ext uri="{9D8B030D-6E8A-4147-A177-3AD203B41FA5}">
                      <a16:colId xmlns:a16="http://schemas.microsoft.com/office/drawing/2014/main" val="3686988871"/>
                    </a:ext>
                  </a:extLst>
                </a:gridCol>
                <a:gridCol w="1259205">
                  <a:extLst>
                    <a:ext uri="{9D8B030D-6E8A-4147-A177-3AD203B41FA5}">
                      <a16:colId xmlns:a16="http://schemas.microsoft.com/office/drawing/2014/main" val="3174458492"/>
                    </a:ext>
                  </a:extLst>
                </a:gridCol>
                <a:gridCol w="1222693">
                  <a:extLst>
                    <a:ext uri="{9D8B030D-6E8A-4147-A177-3AD203B41FA5}">
                      <a16:colId xmlns:a16="http://schemas.microsoft.com/office/drawing/2014/main" val="3711171146"/>
                    </a:ext>
                  </a:extLst>
                </a:gridCol>
              </a:tblGrid>
              <a:tr h="370840">
                <a:tc gridSpan="3">
                  <a:txBody>
                    <a:bodyPr/>
                    <a:lstStyle/>
                    <a:p>
                      <a:pPr algn="ctr" eaLnBrk="1" hangingPunct="1">
                        <a:spcBef>
                          <a:spcPts val="450"/>
                        </a:spcBef>
                        <a:buClr>
                          <a:srgbClr val="EEC85E"/>
                        </a:buClr>
                        <a:buSzPct val="70000"/>
                      </a:pPr>
                      <a:r>
                        <a:rPr lang="en-US" altLang="en-US" sz="1800" dirty="0">
                          <a:solidFill>
                            <a:srgbClr val="FFFFFF"/>
                          </a:solidFill>
                        </a:rPr>
                        <a:t>Customers</a:t>
                      </a:r>
                    </a:p>
                  </a:txBody>
                  <a:tcPr/>
                </a:tc>
                <a:tc hMerge="1">
                  <a:txBody>
                    <a:bodyPr/>
                    <a:lstStyle/>
                    <a:p>
                      <a:r>
                        <a:rPr lang="en-US" dirty="0"/>
                        <a:t>first-name</a:t>
                      </a:r>
                    </a:p>
                  </a:txBody>
                  <a:tcPr/>
                </a:tc>
                <a:tc hMerge="1">
                  <a:txBody>
                    <a:bodyPr/>
                    <a:lstStyle/>
                    <a:p>
                      <a:r>
                        <a:rPr lang="en-US" dirty="0"/>
                        <a:t>last-name</a:t>
                      </a:r>
                    </a:p>
                  </a:txBody>
                  <a:tcPr/>
                </a:tc>
                <a:extLst>
                  <a:ext uri="{0D108BD9-81ED-4DB2-BD59-A6C34878D82A}">
                    <a16:rowId xmlns:a16="http://schemas.microsoft.com/office/drawing/2014/main" val="1423851555"/>
                  </a:ext>
                </a:extLst>
              </a:tr>
              <a:tr h="370840">
                <a:tc>
                  <a:txBody>
                    <a:bodyPr/>
                    <a:lstStyle/>
                    <a:p>
                      <a:r>
                        <a:rPr lang="en-US" b="1" dirty="0"/>
                        <a:t>website</a:t>
                      </a:r>
                    </a:p>
                  </a:txBody>
                  <a:tcPr/>
                </a:tc>
                <a:tc>
                  <a:txBody>
                    <a:bodyPr/>
                    <a:lstStyle/>
                    <a:p>
                      <a:r>
                        <a:rPr lang="en-US" b="1" dirty="0"/>
                        <a:t>first-name</a:t>
                      </a:r>
                    </a:p>
                  </a:txBody>
                  <a:tcPr/>
                </a:tc>
                <a:tc>
                  <a:txBody>
                    <a:bodyPr/>
                    <a:lstStyle/>
                    <a:p>
                      <a:r>
                        <a:rPr lang="en-US" b="1" dirty="0"/>
                        <a:t>last-name</a:t>
                      </a:r>
                    </a:p>
                  </a:txBody>
                  <a:tcPr/>
                </a:tc>
                <a:extLst>
                  <a:ext uri="{0D108BD9-81ED-4DB2-BD59-A6C34878D82A}">
                    <a16:rowId xmlns:a16="http://schemas.microsoft.com/office/drawing/2014/main" val="1374970130"/>
                  </a:ext>
                </a:extLst>
              </a:tr>
              <a:tr h="370840">
                <a:tc>
                  <a:txBody>
                    <a:bodyPr/>
                    <a:lstStyle/>
                    <a:p>
                      <a:r>
                        <a:rPr lang="en-US" dirty="0"/>
                        <a:t>www.zojjed.com</a:t>
                      </a:r>
                    </a:p>
                  </a:txBody>
                  <a:tcPr/>
                </a:tc>
                <a:tc>
                  <a:txBody>
                    <a:bodyPr/>
                    <a:lstStyle/>
                    <a:p>
                      <a:r>
                        <a:rPr lang="en-US" dirty="0"/>
                        <a:t>Derek</a:t>
                      </a:r>
                    </a:p>
                  </a:txBody>
                  <a:tcPr/>
                </a:tc>
                <a:tc>
                  <a:txBody>
                    <a:bodyPr/>
                    <a:lstStyle/>
                    <a:p>
                      <a:r>
                        <a:rPr lang="en-US" dirty="0"/>
                        <a:t>Jeter</a:t>
                      </a:r>
                    </a:p>
                  </a:txBody>
                  <a:tcPr/>
                </a:tc>
                <a:extLst>
                  <a:ext uri="{0D108BD9-81ED-4DB2-BD59-A6C34878D82A}">
                    <a16:rowId xmlns:a16="http://schemas.microsoft.com/office/drawing/2014/main" val="3713922756"/>
                  </a:ext>
                </a:extLst>
              </a:tr>
              <a:tr h="370840">
                <a:tc>
                  <a:txBody>
                    <a:bodyPr/>
                    <a:lstStyle/>
                    <a:p>
                      <a:r>
                        <a:rPr lang="en-US" dirty="0"/>
                        <a:t>www.zojjed.com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Chase</a:t>
                      </a:r>
                    </a:p>
                  </a:txBody>
                  <a:tcPr/>
                </a:tc>
                <a:tc>
                  <a:txBody>
                    <a:bodyPr/>
                    <a:lstStyle/>
                    <a:p>
                      <a:r>
                        <a:rPr lang="en-US" dirty="0"/>
                        <a:t>Utley</a:t>
                      </a:r>
                    </a:p>
                  </a:txBody>
                  <a:tcPr/>
                </a:tc>
                <a:extLst>
                  <a:ext uri="{0D108BD9-81ED-4DB2-BD59-A6C34878D82A}">
                    <a16:rowId xmlns:a16="http://schemas.microsoft.com/office/drawing/2014/main" val="594578732"/>
                  </a:ext>
                </a:extLst>
              </a:tr>
              <a:tr h="370840">
                <a:tc>
                  <a:txBody>
                    <a:bodyPr/>
                    <a:lstStyle/>
                    <a:p>
                      <a:r>
                        <a:rPr lang="en-US" dirty="0"/>
                        <a:t>www.cs.drexel.edu/~jsalvage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Jeremy</a:t>
                      </a:r>
                    </a:p>
                  </a:txBody>
                  <a:tcPr/>
                </a:tc>
                <a:tc>
                  <a:txBody>
                    <a:bodyPr/>
                    <a:lstStyle/>
                    <a:p>
                      <a:r>
                        <a:rPr lang="en-US" dirty="0"/>
                        <a:t>Johnson</a:t>
                      </a:r>
                    </a:p>
                  </a:txBody>
                  <a:tcPr/>
                </a:tc>
                <a:extLst>
                  <a:ext uri="{0D108BD9-81ED-4DB2-BD59-A6C34878D82A}">
                    <a16:rowId xmlns:a16="http://schemas.microsoft.com/office/drawing/2014/main" val="3336783192"/>
                  </a:ext>
                </a:extLst>
              </a:tr>
              <a:tr h="370840">
                <a:tc>
                  <a:txBody>
                    <a:bodyPr/>
                    <a:lstStyle/>
                    <a:p>
                      <a:r>
                        <a:rPr lang="en-US"/>
                        <a:t>www.racewalk.com</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Ryan</a:t>
                      </a:r>
                    </a:p>
                  </a:txBody>
                  <a:tcPr/>
                </a:tc>
                <a:tc>
                  <a:txBody>
                    <a:bodyPr/>
                    <a:lstStyle/>
                    <a:p>
                      <a:r>
                        <a:rPr lang="en-US" dirty="0"/>
                        <a:t>Howard</a:t>
                      </a:r>
                    </a:p>
                  </a:txBody>
                  <a:tcPr/>
                </a:tc>
                <a:extLst>
                  <a:ext uri="{0D108BD9-81ED-4DB2-BD59-A6C34878D82A}">
                    <a16:rowId xmlns:a16="http://schemas.microsoft.com/office/drawing/2014/main" val="1760932954"/>
                  </a:ext>
                </a:extLst>
              </a:tr>
              <a:tr h="370840">
                <a:tc>
                  <a:txBody>
                    <a:bodyPr/>
                    <a:lstStyle/>
                    <a:p>
                      <a:r>
                        <a:rPr lang="en-US" dirty="0"/>
                        <a:t>www.zojjed.com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Ryan</a:t>
                      </a:r>
                    </a:p>
                  </a:txBody>
                  <a:tcPr/>
                </a:tc>
                <a:tc>
                  <a:txBody>
                    <a:bodyPr/>
                    <a:lstStyle/>
                    <a:p>
                      <a:r>
                        <a:rPr lang="en-US" dirty="0"/>
                        <a:t>Howard</a:t>
                      </a:r>
                    </a:p>
                  </a:txBody>
                  <a:tcPr/>
                </a:tc>
                <a:extLst>
                  <a:ext uri="{0D108BD9-81ED-4DB2-BD59-A6C34878D82A}">
                    <a16:rowId xmlns:a16="http://schemas.microsoft.com/office/drawing/2014/main" val="4188679213"/>
                  </a:ext>
                </a:extLst>
              </a:tr>
            </a:tbl>
          </a:graphicData>
        </a:graphic>
      </p:graphicFrame>
    </p:spTree>
    <p:extLst>
      <p:ext uri="{BB962C8B-B14F-4D97-AF65-F5344CB8AC3E}">
        <p14:creationId xmlns:p14="http://schemas.microsoft.com/office/powerpoint/2010/main" val="1307652816"/>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46">
            <a:extLst>
              <a:ext uri="{FF2B5EF4-FFF2-40B4-BE49-F238E27FC236}">
                <a16:creationId xmlns:a16="http://schemas.microsoft.com/office/drawing/2014/main" id="{EF96E4D9-B7C1-7C0E-5525-26A7B5F7CA7F}"/>
              </a:ext>
            </a:extLst>
          </p:cNvPr>
          <p:cNvSpPr txBox="1">
            <a:spLocks noChangeArrowheads="1"/>
          </p:cNvSpPr>
          <p:nvPr/>
        </p:nvSpPr>
        <p:spPr bwMode="auto">
          <a:xfrm>
            <a:off x="8839200" y="2514601"/>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Verdana" panose="020B0604030504040204" pitchFamily="34" charset="0"/>
                <a:cs typeface="Arial" panose="020B0604020202020204" pitchFamily="34" charset="0"/>
              </a:defRPr>
            </a:lvl1pPr>
            <a:lvl2pPr marL="742950" indent="-285750" eaLnBrk="0" hangingPunct="0">
              <a:defRPr>
                <a:solidFill>
                  <a:schemeClr val="bg1"/>
                </a:solidFill>
                <a:latin typeface="Verdana" panose="020B0604030504040204" pitchFamily="34" charset="0"/>
                <a:cs typeface="Arial" panose="020B0604020202020204" pitchFamily="34" charset="0"/>
              </a:defRPr>
            </a:lvl2pPr>
            <a:lvl3pPr marL="1143000" indent="-228600" eaLnBrk="0" hangingPunct="0">
              <a:defRPr>
                <a:solidFill>
                  <a:schemeClr val="bg1"/>
                </a:solidFill>
                <a:latin typeface="Verdana" panose="020B0604030504040204" pitchFamily="34" charset="0"/>
                <a:cs typeface="Arial" panose="020B0604020202020204" pitchFamily="34" charset="0"/>
              </a:defRPr>
            </a:lvl3pPr>
            <a:lvl4pPr marL="1600200" indent="-228600" eaLnBrk="0" hangingPunct="0">
              <a:defRPr>
                <a:solidFill>
                  <a:schemeClr val="bg1"/>
                </a:solidFill>
                <a:latin typeface="Verdana" panose="020B0604030504040204" pitchFamily="34" charset="0"/>
                <a:cs typeface="Arial" panose="020B0604020202020204" pitchFamily="34" charset="0"/>
              </a:defRPr>
            </a:lvl4pPr>
            <a:lvl5pPr marL="2057400" indent="-228600" eaLnBrk="0" hangingPunct="0">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defRPr>
                <a:solidFill>
                  <a:schemeClr val="bg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2" name="Text Box 1">
            <a:extLst>
              <a:ext uri="{FF2B5EF4-FFF2-40B4-BE49-F238E27FC236}">
                <a16:creationId xmlns:a16="http://schemas.microsoft.com/office/drawing/2014/main" id="{AE9C2A00-B22E-E8AD-94C7-AA47F88A4C8D}"/>
              </a:ext>
            </a:extLst>
          </p:cNvPr>
          <p:cNvSpPr txBox="1">
            <a:spLocks noChangeArrowheads="1"/>
          </p:cNvSpPr>
          <p:nvPr/>
        </p:nvSpPr>
        <p:spPr bwMode="auto">
          <a:xfrm>
            <a:off x="0" y="0"/>
            <a:ext cx="121872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algn="ctr"/>
            <a:r>
              <a:rPr lang="en-US" sz="2400" dirty="0">
                <a:solidFill>
                  <a:srgbClr val="FFC000"/>
                </a:solidFill>
              </a:rPr>
              <a:t>Domains</a:t>
            </a:r>
            <a:endParaRPr lang="en-US" sz="2400" dirty="0">
              <a:solidFill>
                <a:srgbClr val="FFC000"/>
              </a:solidFill>
              <a:latin typeface="Arial" panose="020B0604020202020204" pitchFamily="34" charset="0"/>
              <a:cs typeface="Arial" panose="020B0604020202020204" pitchFamily="34" charset="0"/>
            </a:endParaRPr>
          </a:p>
        </p:txBody>
      </p:sp>
      <p:sp>
        <p:nvSpPr>
          <p:cNvPr id="34" name="Text Box 2">
            <a:extLst>
              <a:ext uri="{FF2B5EF4-FFF2-40B4-BE49-F238E27FC236}">
                <a16:creationId xmlns:a16="http://schemas.microsoft.com/office/drawing/2014/main" id="{6633E68A-9DE2-D184-8EF4-C12F0548A3D7}"/>
              </a:ext>
            </a:extLst>
          </p:cNvPr>
          <p:cNvSpPr txBox="1">
            <a:spLocks noChangeArrowheads="1"/>
          </p:cNvSpPr>
          <p:nvPr/>
        </p:nvSpPr>
        <p:spPr bwMode="auto">
          <a:xfrm>
            <a:off x="0" y="533400"/>
            <a:ext cx="91440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400"/>
              </a:spcBef>
              <a:buClr>
                <a:srgbClr val="EEC85E"/>
              </a:buClr>
              <a:buSzPct val="70000"/>
              <a:buFont typeface="Wingdings" panose="05000000000000000000" pitchFamily="2" charset="2"/>
              <a:buNone/>
            </a:pPr>
            <a:r>
              <a:rPr lang="en-US" altLang="en-US" dirty="0">
                <a:solidFill>
                  <a:srgbClr val="EAEAEA"/>
                </a:solidFill>
                <a:latin typeface="+mn-lt"/>
              </a:rPr>
              <a:t>Combined information from website and customers relations</a:t>
            </a:r>
          </a:p>
          <a:p>
            <a:pPr eaLnBrk="1" hangingPunct="1">
              <a:spcBef>
                <a:spcPts val="400"/>
              </a:spcBef>
              <a:buClr>
                <a:srgbClr val="EEC85E"/>
              </a:buClr>
              <a:buSzPct val="70000"/>
              <a:buFont typeface="Wingdings" panose="05000000000000000000" pitchFamily="2" charset="2"/>
              <a:buNone/>
            </a:pPr>
            <a:endParaRPr lang="en-US" altLang="en-US" sz="1600" dirty="0">
              <a:solidFill>
                <a:srgbClr val="EAEAEA"/>
              </a:solidFill>
            </a:endParaRPr>
          </a:p>
        </p:txBody>
      </p:sp>
      <p:sp>
        <p:nvSpPr>
          <p:cNvPr id="3083" name="Text Box 41">
            <a:extLst>
              <a:ext uri="{FF2B5EF4-FFF2-40B4-BE49-F238E27FC236}">
                <a16:creationId xmlns:a16="http://schemas.microsoft.com/office/drawing/2014/main" id="{DD5FB5D4-4F29-1E86-1C34-5F3B9702E23B}"/>
              </a:ext>
            </a:extLst>
          </p:cNvPr>
          <p:cNvSpPr txBox="1">
            <a:spLocks noChangeArrowheads="1"/>
          </p:cNvSpPr>
          <p:nvPr/>
        </p:nvSpPr>
        <p:spPr bwMode="auto">
          <a:xfrm>
            <a:off x="0" y="3962400"/>
            <a:ext cx="12192000" cy="64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buClr>
                <a:srgbClr val="EAEAEA"/>
              </a:buClr>
              <a:buSzPct val="100000"/>
              <a:buFont typeface="Verdana" panose="020B060403050404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Verdana" panose="020B0604030504040204" pitchFamily="34" charset="0"/>
                <a:cs typeface="Arial" panose="020B0604020202020204" pitchFamily="34" charset="0"/>
              </a:defRPr>
            </a:lvl9pPr>
          </a:lstStyle>
          <a:p>
            <a:pPr eaLnBrk="1" hangingPunct="1">
              <a:spcBef>
                <a:spcPts val="1125"/>
              </a:spcBef>
            </a:pPr>
            <a:r>
              <a:rPr lang="en-US" altLang="en-US" dirty="0">
                <a:solidFill>
                  <a:srgbClr val="EAEAEA"/>
                </a:solidFill>
                <a:latin typeface="+mn-lt"/>
              </a:rPr>
              <a:t>In real databases, unique id fields would be used to identify the customer and the website so the website name would not be repeated in both tables.</a:t>
            </a:r>
          </a:p>
        </p:txBody>
      </p:sp>
      <p:graphicFrame>
        <p:nvGraphicFramePr>
          <p:cNvPr id="3084" name="Table 3083">
            <a:extLst>
              <a:ext uri="{FF2B5EF4-FFF2-40B4-BE49-F238E27FC236}">
                <a16:creationId xmlns:a16="http://schemas.microsoft.com/office/drawing/2014/main" id="{CBE432A9-4628-F9BB-5D75-9C3DA3F27913}"/>
              </a:ext>
            </a:extLst>
          </p:cNvPr>
          <p:cNvGraphicFramePr>
            <a:graphicFrameLocks noGrp="1"/>
          </p:cNvGraphicFramePr>
          <p:nvPr>
            <p:extLst>
              <p:ext uri="{D42A27DB-BD31-4B8C-83A1-F6EECF244321}">
                <p14:modId xmlns:p14="http://schemas.microsoft.com/office/powerpoint/2010/main" val="1476680401"/>
              </p:ext>
            </p:extLst>
          </p:nvPr>
        </p:nvGraphicFramePr>
        <p:xfrm>
          <a:off x="0" y="963148"/>
          <a:ext cx="7159084" cy="2595880"/>
        </p:xfrm>
        <a:graphic>
          <a:graphicData uri="http://schemas.openxmlformats.org/drawingml/2006/table">
            <a:tbl>
              <a:tblPr firstRow="1" bandRow="1">
                <a:tableStyleId>{93296810-A885-4BE3-A3E7-6D5BEEA58F35}</a:tableStyleId>
              </a:tblPr>
              <a:tblGrid>
                <a:gridCol w="3237988">
                  <a:extLst>
                    <a:ext uri="{9D8B030D-6E8A-4147-A177-3AD203B41FA5}">
                      <a16:colId xmlns:a16="http://schemas.microsoft.com/office/drawing/2014/main" val="3686988871"/>
                    </a:ext>
                  </a:extLst>
                </a:gridCol>
                <a:gridCol w="1288280">
                  <a:extLst>
                    <a:ext uri="{9D8B030D-6E8A-4147-A177-3AD203B41FA5}">
                      <a16:colId xmlns:a16="http://schemas.microsoft.com/office/drawing/2014/main" val="448476106"/>
                    </a:ext>
                  </a:extLst>
                </a:gridCol>
                <a:gridCol w="1371261">
                  <a:extLst>
                    <a:ext uri="{9D8B030D-6E8A-4147-A177-3AD203B41FA5}">
                      <a16:colId xmlns:a16="http://schemas.microsoft.com/office/drawing/2014/main" val="3174458492"/>
                    </a:ext>
                  </a:extLst>
                </a:gridCol>
                <a:gridCol w="1261555">
                  <a:extLst>
                    <a:ext uri="{9D8B030D-6E8A-4147-A177-3AD203B41FA5}">
                      <a16:colId xmlns:a16="http://schemas.microsoft.com/office/drawing/2014/main" val="3711171146"/>
                    </a:ext>
                  </a:extLst>
                </a:gridCol>
              </a:tblGrid>
              <a:tr h="370840">
                <a:tc gridSpan="4">
                  <a:txBody>
                    <a:bodyPr/>
                    <a:lstStyle/>
                    <a:p>
                      <a:pPr algn="ctr"/>
                      <a:r>
                        <a:rPr lang="en-US" dirty="0"/>
                        <a:t>Websites / Customers combined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008930856"/>
                  </a:ext>
                </a:extLst>
              </a:tr>
              <a:tr h="370840">
                <a:tc>
                  <a:txBody>
                    <a:bodyPr/>
                    <a:lstStyle/>
                    <a:p>
                      <a:r>
                        <a:rPr lang="en-US" b="1" dirty="0"/>
                        <a:t>website</a:t>
                      </a:r>
                    </a:p>
                  </a:txBody>
                  <a:tcPr/>
                </a:tc>
                <a:tc>
                  <a:txBody>
                    <a:bodyPr/>
                    <a:lstStyle/>
                    <a:p>
                      <a:r>
                        <a:rPr lang="en-US" b="1" dirty="0"/>
                        <a:t>category</a:t>
                      </a:r>
                    </a:p>
                  </a:txBody>
                  <a:tcPr/>
                </a:tc>
                <a:tc>
                  <a:txBody>
                    <a:bodyPr/>
                    <a:lstStyle/>
                    <a:p>
                      <a:r>
                        <a:rPr lang="en-US" b="1" dirty="0"/>
                        <a:t>first-name</a:t>
                      </a:r>
                    </a:p>
                  </a:txBody>
                  <a:tcPr/>
                </a:tc>
                <a:tc>
                  <a:txBody>
                    <a:bodyPr/>
                    <a:lstStyle/>
                    <a:p>
                      <a:r>
                        <a:rPr lang="en-US" b="1" dirty="0"/>
                        <a:t>last-name</a:t>
                      </a:r>
                    </a:p>
                  </a:txBody>
                  <a:tcPr/>
                </a:tc>
                <a:extLst>
                  <a:ext uri="{0D108BD9-81ED-4DB2-BD59-A6C34878D82A}">
                    <a16:rowId xmlns:a16="http://schemas.microsoft.com/office/drawing/2014/main" val="1423851555"/>
                  </a:ext>
                </a:extLst>
              </a:tr>
              <a:tr h="370840">
                <a:tc>
                  <a:txBody>
                    <a:bodyPr/>
                    <a:lstStyle/>
                    <a:p>
                      <a:r>
                        <a:rPr lang="en-US" dirty="0"/>
                        <a:t>www.zojjed.com</a:t>
                      </a:r>
                    </a:p>
                  </a:txBody>
                  <a:tcPr/>
                </a:tc>
                <a:tc>
                  <a:txBody>
                    <a:bodyPr/>
                    <a:lstStyle/>
                    <a:p>
                      <a:r>
                        <a:rPr lang="en-US" dirty="0"/>
                        <a:t>Fiction</a:t>
                      </a:r>
                    </a:p>
                  </a:txBody>
                  <a:tcPr/>
                </a:tc>
                <a:tc>
                  <a:txBody>
                    <a:bodyPr/>
                    <a:lstStyle/>
                    <a:p>
                      <a:r>
                        <a:rPr lang="en-US" dirty="0"/>
                        <a:t>Derek</a:t>
                      </a:r>
                    </a:p>
                  </a:txBody>
                  <a:tcPr/>
                </a:tc>
                <a:tc>
                  <a:txBody>
                    <a:bodyPr/>
                    <a:lstStyle/>
                    <a:p>
                      <a:r>
                        <a:rPr lang="en-US" dirty="0"/>
                        <a:t>Jeter</a:t>
                      </a:r>
                    </a:p>
                  </a:txBody>
                  <a:tcPr/>
                </a:tc>
                <a:extLst>
                  <a:ext uri="{0D108BD9-81ED-4DB2-BD59-A6C34878D82A}">
                    <a16:rowId xmlns:a16="http://schemas.microsoft.com/office/drawing/2014/main" val="3713922756"/>
                  </a:ext>
                </a:extLst>
              </a:tr>
              <a:tr h="370840">
                <a:tc>
                  <a:txBody>
                    <a:bodyPr/>
                    <a:lstStyle/>
                    <a:p>
                      <a:r>
                        <a:rPr lang="en-US" dirty="0"/>
                        <a:t>www.zojjed.com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Chase</a:t>
                      </a:r>
                    </a:p>
                  </a:txBody>
                  <a:tcPr/>
                </a:tc>
                <a:tc>
                  <a:txBody>
                    <a:bodyPr/>
                    <a:lstStyle/>
                    <a:p>
                      <a:r>
                        <a:rPr lang="en-US" dirty="0"/>
                        <a:t>Utley</a:t>
                      </a:r>
                    </a:p>
                  </a:txBody>
                  <a:tcPr/>
                </a:tc>
                <a:extLst>
                  <a:ext uri="{0D108BD9-81ED-4DB2-BD59-A6C34878D82A}">
                    <a16:rowId xmlns:a16="http://schemas.microsoft.com/office/drawing/2014/main" val="594578732"/>
                  </a:ext>
                </a:extLst>
              </a:tr>
              <a:tr h="370840">
                <a:tc>
                  <a:txBody>
                    <a:bodyPr/>
                    <a:lstStyle/>
                    <a:p>
                      <a:r>
                        <a:rPr lang="en-US" dirty="0"/>
                        <a:t>www.cs.drexel.edu/~jsalvage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Education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Jeremy</a:t>
                      </a:r>
                    </a:p>
                  </a:txBody>
                  <a:tcPr/>
                </a:tc>
                <a:tc>
                  <a:txBody>
                    <a:bodyPr/>
                    <a:lstStyle/>
                    <a:p>
                      <a:r>
                        <a:rPr lang="en-US" dirty="0"/>
                        <a:t>Johnson</a:t>
                      </a:r>
                    </a:p>
                  </a:txBody>
                  <a:tcPr/>
                </a:tc>
                <a:extLst>
                  <a:ext uri="{0D108BD9-81ED-4DB2-BD59-A6C34878D82A}">
                    <a16:rowId xmlns:a16="http://schemas.microsoft.com/office/drawing/2014/main" val="3336783192"/>
                  </a:ext>
                </a:extLst>
              </a:tr>
              <a:tr h="370840">
                <a:tc>
                  <a:txBody>
                    <a:bodyPr/>
                    <a:lstStyle/>
                    <a:p>
                      <a:r>
                        <a:rPr lang="en-US"/>
                        <a:t>www.racewalk.com</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Health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Ryan</a:t>
                      </a:r>
                    </a:p>
                  </a:txBody>
                  <a:tcPr/>
                </a:tc>
                <a:tc>
                  <a:txBody>
                    <a:bodyPr/>
                    <a:lstStyle/>
                    <a:p>
                      <a:r>
                        <a:rPr lang="en-US" dirty="0"/>
                        <a:t>Howard</a:t>
                      </a:r>
                    </a:p>
                  </a:txBody>
                  <a:tcPr/>
                </a:tc>
                <a:extLst>
                  <a:ext uri="{0D108BD9-81ED-4DB2-BD59-A6C34878D82A}">
                    <a16:rowId xmlns:a16="http://schemas.microsoft.com/office/drawing/2014/main" val="1760932954"/>
                  </a:ext>
                </a:extLst>
              </a:tr>
              <a:tr h="370840">
                <a:tc>
                  <a:txBody>
                    <a:bodyPr/>
                    <a:lstStyle/>
                    <a:p>
                      <a:r>
                        <a:rPr lang="en-US" dirty="0"/>
                        <a:t>www.zojjed.com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Ryan</a:t>
                      </a:r>
                    </a:p>
                  </a:txBody>
                  <a:tcPr/>
                </a:tc>
                <a:tc>
                  <a:txBody>
                    <a:bodyPr/>
                    <a:lstStyle/>
                    <a:p>
                      <a:r>
                        <a:rPr lang="en-US" dirty="0"/>
                        <a:t>Howard</a:t>
                      </a:r>
                    </a:p>
                  </a:txBody>
                  <a:tcPr/>
                </a:tc>
                <a:extLst>
                  <a:ext uri="{0D108BD9-81ED-4DB2-BD59-A6C34878D82A}">
                    <a16:rowId xmlns:a16="http://schemas.microsoft.com/office/drawing/2014/main" val="4188679213"/>
                  </a:ext>
                </a:extLst>
              </a:tr>
            </a:tbl>
          </a:graphicData>
        </a:graphic>
      </p:graphicFrame>
    </p:spTree>
    <p:extLst>
      <p:ext uri="{BB962C8B-B14F-4D97-AF65-F5344CB8AC3E}">
        <p14:creationId xmlns:p14="http://schemas.microsoft.com/office/powerpoint/2010/main" val="225774858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OJECT_FOLDER_UPDATED" val="1"/>
  <p:tag name="ISPRING_FIRST_PUBLISH" val="1"/>
  <p:tag name="ISPRING_SCORM_RATE_SLIDES" val="0"/>
  <p:tag name="ISPRING_SCORM_PASSING_SCORE" val="0.000000"/>
  <p:tag name="ISPRING_ULTRA_SCORM_COURSE_ID" val="D5686622-7DD1-4917-B0EC-3426CE23701F"/>
  <p:tag name="ISPRINGCLOUDFOLDERID" val="0"/>
  <p:tag name="ISPRINGCLOUDFOLDERPATH" val="Repository"/>
  <p:tag name="ISPRINGONLINEFOLDERDOMAIN" val="https://hackademiq.ispringlearn.com"/>
  <p:tag name="ISPRING_ULTRA_SCORM_SLIDE_COUNT" val="1"/>
  <p:tag name="GENSWF_MOVIE_ONCLICK_URL" val="http://"/>
  <p:tag name="GENSWF_MOVIE_ONCLICK_URL_TARGET" val="_self"/>
  <p:tag name="GENSWF_MOVIE_PRESENTATION_END_URL" val="http://"/>
  <p:tag name="GENSWF_MOVIE_PRESENTATION_END_URL_TARGET" val="_self"/>
  <p:tag name="FLASHSPRING_PRESENTATION_REFERENCES" val="W&#10;Moment&#10;http://momentjs.com&#10;_blank&#10;|&#10;"/>
  <p:tag name="ISPRING_UUID" val="{24A65CC7-FF64-49F9-AC29-87E7054AB989}"/>
  <p:tag name="ISPRING_SCREEN_RECS_UPDATED" val="C:\Users\jsalv\Documents\Hackademiq\FrontEnd\AJAX\AJAX-iSpring\"/>
  <p:tag name="ISPRING_RESOURCE_FOLDER" val="C:\Users\jsalv\Documents\Hackademiq\FrontEnd\AJAX\AJAX-iSpring\"/>
  <p:tag name="ISPRING_PRESENTATION_PATH" val="C:\Users\jsalv\Documents\Hackademiq\FrontEnd\AJAX\AJAX-iSpring.pptx"/>
  <p:tag name="ISPRING_LMS_API_VERSION" val="Experience API"/>
  <p:tag name="ISPRING_CMI5_LAUNCH_METHOD" val="any window"/>
  <p:tag name="ISPRING_OUTPUT_FOLDER" val="C:\Users\jsalv\Documents\Hackademiq\Courses\BackEnd\Python\PowerPoints"/>
  <p:tag name="ISPRING_PLAYERS_CUSTOMIZATION_2" val="UEsDBBQAAgAIAPNWyUzWo37aRwMAAOEJAAAUAAAAdW5pdmVyc2FsL3BsYXllci54bWytVltP2zAUfi4S/yHyO3ELY1yUghhStYcxIXVse6vc5DTxmtiZ7RDKr9+Jcw9pN6RVapUcn+/zuXw+rnf7ksTOMyjNpZiTmTslDghfBlyEc/L0bXFySW5vjo+8NGY7UA4P5iQTvACwmDgBaF/x1CD4kZloTjoGF5mJkyouFTc75D5H7man0ytyfDRBF6HnJDImvaY0z3OXa0SIUMs4K0i068uEpgo0CAOKlmEQp8Zem7+j8ZtIQc0uBd1Bpub9G1ckDceL5j2S/MyVKqSn0+mM/nz4svQjSNgJF9ow4QNxsJITW8o187cPMshi0IVt4pVBLsGYIghrm3jmms8uhaOVPyelwyoBrVkI2o1FSGjjV3PWBCWmtq6YCFaCPfOQFbmtdOVlW9SS6Egq42emQm9ht5ZMBavG3vH36EjE3iZmOqr4dC8Xy7/lVTLWb1W8j8ZiM8rWMdcRLnUhrXU8Cdrf1Utsja1sn2rZLgom4ij4nXEFgX393pyA6YyUGzYyt3G6OvdxAZ8WzDdS7e4RhtKtZOM2SnFLpbgW1HC4ze7LloLU2W6AmUxBXaqJ98wDkF+ZUrZfN0Zl4NGBscLSPtijZcpVk9qGeJFJ4vN/6E3hN2jNL32oMxbwPxrzGYmamnARwMuCo4+BBGtqAItd2FyTxm6xZxuTztZJ5zD1TO1JwKZgIo5hKgQ8+wEzjLZ2ug8Kiml08TM1wHYW9oIjHkYxfs0ow3B1L03C1HaUobOwFxxLfzsCbcx7gWslc8xQZ2mKA+Bt8d6uNx2hw5YMdNmI0aMj49DzM21kwl+t0ntz0lxbSR84vcdHzr5PDbpLeQO5mB5CDCZBL656LmwOEeBceOaQL3s8J5XVTXGIj8z64mkw4AvTYzFj6ulcGFZpaRnOcTBZWnrV5zhLBz4BbFgWm/tuQv3Lw0IHCY/fG2NcP/CsynzJX8HJeVD8NZidYamdCAq9z8nHy7MOA2oRJ2Nve2vat+NGiroOrkvtW/lr21HfUJVWSpntk5RX9aLElPPgE8oxVDITwUAAtmEVvY5xHt8pYE4MG8xodorHQ6Zz8gEfqpyvzq/alC9mVzXWxvVYblzG8o7rqAq4lR+tDlKTiFfNNXz8A1BLAwQUAAIACAA3atJMf2Ttp/oEAABiEwAAHQAAAHVuaXZlcnNhbC9jb21tb25fbWVzc2FnZXMubG5nrVjvbts2EP9eoO9ACCiwAV3aDmgwDIkDWmJiIbLkinTSbBgEVmJsIpLo6o+T7NOeZg+2J9mRkh27bSApCWAbIuX73ZF3v7sjj07ushStRVFKlR9bHw7eW0jksUpkvji25uz0l98sVFY8T3iqcnFs5cpCJ6PXr45Sni9qvhDw/PoVQkeZKEsYliM9ehgjmRxbs3FkB9MZ9q8iLzgLorF7Zo1sla14fo88tVA//Xp4ePfh4+HPR+9auT4wdIo9bx8IGaSP73sA+SwMvAjQiBf55DOzRvp3mFwwZ57rE2vUPgyTnoXkwhrp3065eRgSn0XUcx0SuTTyA2b2wiOMONboStVoydcCVQqtpbhF1VKAHytZCFSmMjEvYgUTeS26lDnBFLt+FBLKQtdmbuBbI6qK4v6tgeV1tVQFqCtRIkv+JRWJ0QkRY96vClGCal5BRCH4VEsJ/1QZl/lBt+pL3wuwE+HZLJoSSvEZbC7bLgqQ9uBvZbWEd4lQb0HFbZ4qnqDrQgBgQBFfrVIZN/+UdFVoC2cpv++0IsSXrn8WsSDwaER8ZzNjjUieIKfgerEDUUJMSQgABS9F8QTZyMS6EUc4TYchTNyziQdfpk2YyMUyhW811I4ZgUiYibxLCiKVhBDjlF4GoaM3DVQhjla8LG9VkexF6a4/u4Bd3w6ACDbbAWcaYwMM8SEhexWFiKtuMLASm/hueQVLhQCMmEkGmlJZXVZAm2yVikoYa6VeCo9NSH0R1wr4lQq+bmIftBuydYa5h+e+PYnGzIfHMQG/erzO42VPOSDnD/mxy4YawmQ35jttatGicfAZsgskw2CIRHAOOfB8iMQVobDJhHbJ+PjCPcPGS5D3Nklpk/RirnNMeo94HIOcjqa1VHUJM3pLIDUZj5QHw9RQ8mkOUexi75Hc2qBCOJjRQq4F2FEkouhUBOneJo4m1ae5+0d0il2POD8IPX6PclUhnqx5HgsItphrn97Du0Qm5p0Oe6P/ay3/RrxqU/2btkr4Dvn8Zqg9e4XlEUbwqhLZqupSrTesNf8pVmiKP2pCn6U/TT+1iY9DN3gZz5Qyq9OmAj3bP1vLhvqo04hn7lR/b720JbQpNQQaFl0cocdI+0tNtNqxG+iKmIj+cq5/CjKzpm5BYXPza9Vf2g9aAF+hp2LQCeyxsZxCq5NBFeovewGr3jP/QheM/vKXZExdBlXnUnwpZdWp2fC5d301dH56Yd3pWfeKDXOZByb7ALho+8ESpTID+5MemPMp2exAUyL2VnKp6jQx9E/ljSkTsLd1Jr7vhq8LlZnZlJeb8G/K1MlzrGgWFzZKZwP6qS2De/tnh8BP9xIlOIQ2xsa+rXsfW7M97SkE9NFb4TG6aZ2ARxmv4iWU42tV50lPoOYI5pBTDGDtmqngRXcX1gJ8Y0Yzi9rZ3weB6I4OkijZgv3pq0qUfw0G0cvYYtDm4Cfuqk4ghsf7BphBH6n24LuR63kOZi7E8oscMHlT4jKVwdRBt16gSut6zBi2J1NgEzXkUXUBLeQQhCkOzyEjmsORNZry4gbSKVMqHYRitlqHcTVM+8PdQ12lMhdDZJ9XzPSCmTuLsOOYixigMJyzb5rancBBL25vZFK16A1mT7AP2fobPJHIaihgSMj2okVfJpiDu6e4vtP6759/u+RNgdzkQkg3zfgh2ay/r5fbUWluw47e7VyO/Q9QSwMEFAACAAgAN2rSTA2PsOqZAAAASAEAAC4AAAB1bml2ZXJzYWwvcGxheWJhY2tfYW5kX25hdmlnYXRpb25fc2V0dGluZ3MueG1sdZBBDoIwEEXXchku0DRxbVQSvcAQPqRJaUlnIOH2jILVKC7735vM7xiGiAsd2+JgaJR4E0piJY0w5futkGnCMbiexMWgqYA3bY/ogI9xqBIYQZ7EtuRZ9Z9cXQSqPU6Y60ipudDkupWtG/7irXTlac4N+LVoh6gf8vR9HmDbBFW/QtW04NjjHBtYfpzgOiGZ8iMt9OP5dsUCUEsDBBQAAgAIADdq0kw/cXdeOQUAALkaAAAnAAAAdW5pdmVyc2FsL2ZsYXNoX3B1Ymxpc2hpbmdfc2V0dGluZ3MueG1s5Vltc9o4EP6eX6HxTT82hCZp0wzQoeBMmBLgsNOXubnJCHvBusiST5JJ6af7NffD7pfcCgcDIS+iLZ17+dBJLe8+u9LuPto1tTefU06moDSTou5V9w88AiKSMROTuncZnj0/8Yg2VMSUSwF1T0iPvGns1bJ8xJlOAjAGRTVBGKFPM1P3EmOy00rl5uZmn+lM2beS5wbx9X4k00qmQIMwoCoZpzP8Y2YZaO8WwQEA/6VS3Ko19vYIqRVIFzLOORAWo+eC2U1RfsapTrxKITai0fVEyVzELcmlImoyqns/tfx2tX24kCmg2iwFYc9EN3DRLptTGsfMekF5wL4ASYBNEnS3enDkkRsWm6TuHR68sDgoX9nEmaMXm6cWpyXxFIS5NZCCoTE1tHgsLCoYg8JwgG4YlQOCrq2tSBr4bMqFYimeCZqyKMQ3xJ5V3WuHV0P/zB/6vZZ/dTnsFq46a4SdsOs76QTdTtu/6vVDP7g6Dy+6WyuF/sdwC6VtPXOGHwz9wO+F/vDqbae/pYa7U0sd/6LZ6W6p88F/G3TCbS31mhfbqgzO+z03nfNPA3/Y7fTeXYX9fjfsDJZa8xxeydZaZT3xa1ggMler6W2SPB0JyjiSzZ0c12CQrjhVEwjlGcNqHFOuwSO/ZTD5OaecmZmtUGS1a4CsqTOIzNBWX92zFeUt4QpAdAxLsqzt49dlab86Wdt6pbC+3Na9XtZKshsk0sgf7H314Lh0//XR4+4/4GhtymKQParUnLI2N/CkCy+W7Fg9fPnycS8esFajxtAoQSo1CyZcXVlIMes/jQybIk/DHV/HOedBnmVSmSWZri6WTjwAUxtLsZZ/9pmMJI/LuEE6grhHU1i5gIJrJs5QsuqRMVYKx4j2MxAkoAIvPWYwylEJoPORNszML7uzW+mmYpQTxMNbGchFsBH1KKFKr5VGGR970USNX3rSgP61OO5i6UHRgGMIiC1QJ3lfxKSt6A1e0i7iAxAuYueYPNwmECgnJxTVW0iSJucuwsMFE7kIX1B1DYqEUnIn+cGi3khHjKWT7ymSi4vgBxhpZsBFNAAgqVTgFpTYSe6DzHlMZjInnF1jKkmCW81T/F8CZLX/IWMl0/kq9miG6HnmTRncQPzGxdAnNJHmqIkNYcbBFBZ+z9kXMoIx7opwoFPMTFxnusDf3wo4o1ovQenCx2dFF9Hptf2Pz+wGaTyl2JFtB44MBmlmdoJPZ0RIs9DD44hojolvgxKzeP7OZW/7Xx+GkkQxzt8pGmv4mqU5p98TvjyQFegdhnw3VrYJ/JMeOJtN6HRe6LZ459BY4gxDUmDiiwgvQCZycAWMqCBS8BmhEfKvtrQxZTLXuFIQRAGtv97DQh/TdP40wcsaLaoYlBPkQfXF4dHxy1cnr0/3K3/98efzR5Vue+QBp9Zc0SS3Hp2snDXvTHFP6D0wLblp3ZmZnlB6cHJy1tvWzUemKGfNe2YpZ927E5Wz4sZc9YTmI9PVhu6ZVKllnXgjnvcP2g7qHet0sxV23nfCT/cAzEthsyetVWy/fH/7PB9m/qndc+A3h61zguG67IbBqQs99CQysYkSJJix/drkqDOfflxk+5chxt93grVhdmpIh/57J0AMuBPrupnt9Z02/M6xYbd95mClx3RyAfuGSXEPYufAWYrNc/zDboFv4WSnGv7OdL4zmvt3UNU3T/oF1+2IqoCqKNlZ6v4/LpNdBug/dezFU/kdd+3DbflBcf2XDvsmZYKlGAzbgJc/jzSOjw5qlftf7e0h2vrPTY29vwFQSwMEFAACAAgAN2rSTPPodPpLAwAAbgsAACEAAAB1bml2ZXJzYWwvZmxhc2hfc2tpbl9zZXR0aW5ncy54bWyVVm1v2jAQ/jx+BWLfm5Wy0UopEm+VqrG2Wlm/O+QAC8eObIeOf7+zEycOBMgaVYrvnjs/Pj93IVQ7yrt7kIoK/tjr90adL+EqkxK4XkKSMqKhGxEFz/Fj7+nPYtELLEIwId9Ba8o3Cg2FpUsRFWVaC36zElxjkhsuZEJYb/T1yf6FgUVejhFIqF3Emqyg2uJ7/34yaxFQ5B9MhrPpQzN8JZKU8MNCbMRNRFa7jRQZjw2pO/M0B20PKUhG+e4KF0aVftaQ1NjMb+f9eb9NQCpBKTBkHmbj/vjHlRhGImDlmYeD+8G4VUS1zaWLOAraU0W1DRr2h3fDQXNQSjZQL+t0Prud3Z1Dc8xcv4ULjHK4hr/6ynlR3QeQ/5FYpFnaXg2pFBtTwqOIoXmuRDBBYmwthM8ezHMFbg5iNrkiO8VojGUXMs4F9808zdAz1SvevM4PTc9Kwd5M0WsTwSghYjDSMoMwcCvjUVvx+ZppbBQYrQlT6PZNDvKGp3ojmXIp6jaH+g2flMcepDA4/4dgWQLTnKUHq9sdejqd2Dnh8yptJTEJ+8LkMauMDveCRTzBeUaHezf38srZ4QR87DER7tYnxF7ahUJ/CYETfHfVcSvrMukXpmWVt19hsIBExDCyklnSBMzNhIG1GRLBEYuQkz3dEI1fkV8GEx0sdRUGR45cQ42SCTXVDE6FZInhHPbvxK4vqywf+MVh8kVX44B+7CVE7kAuhWCq1y1CUPKYwX7djuFmDuJXCeQzX4s2AVxo8DNb3o1IkUu+FZZoTVbbBJk0sw6D6sRh0FjLsNjvtMY8SyKQc7wXCk4QdZtBbelmy/Bff1D4hLgOP+M0cXqLqTihpdY8g71hIHK1dTrMF8aeZExTBntwjesZzCHPHCdUKL1mHY31AtbaV1JhuSq0oscrJfiouuME/oF8RH1W+I7LOtYkUvYwVd+6SVll9GZnMXuMBv2xY9dWJn5CdDbUCi/EqxvJtHjXROoiXbW2ByV7GHOa2BZHs7dtg8dEMCHSogLW5Qp5Yu+UE+wnHCJBZPxSDpPaSGtwO+Lmg1GSUG6rBk99iC2x5UZrCeAPMGs0OCSJ3w47z5QpxCv+tgoDz2oLW9YQ3/FX9qjT+QdQSwMEFAACAAgAN2rSTMbh1z4kBQAAShoAACYAAAB1bml2ZXJzYWwvaHRtbF9wdWJsaXNoaW5nX3NldHRpbmdzLnhtbN1Z3VLbOBS+5yk03ullCZT+UCaBSRMzZBqSbGzaMjs7jGKfxFpkySvJoenVPs0+2D7JHtnESQgEpVva6V4wYPl8n450dD6dY+onn1NOpqA0k6Lh7e/ueQREJGMmJg3vIjx9fugRbaiIKZcCGp6QHjk53qln+YgznQRgDJpqgjRCH2Wm4SXGZEe12s3NzS7TmbJvJc8N8uvdSKa1TIEGYUDVMk5n+MvMMtDeLYMDAf6kUtzCjnd2CKmXTOcyzjkQFqPngtlFUX5mUu7VSqsRja4nSuYibkkuFVGTUcP7peW399sHc5uSqc1SEHZL9DEO2mFzROOYWScoD9gXIAmwSYLe7u+99MgNi03S8A72XlgetK+t8xTs5dqp5WlJ3ARhbidIwdCYGlo+ljMqGIPCaIA+NioHJF0ZW7I08NlUA+VQPBM0ZVGIb4jdqobXDq+G/qk/9Hst/+pi2C1ddUaEnbDrO2GCbqftX/X6oR9cnYXn3a1Bof8p3AK0rWfO9IOhH/i90B9evev0t0S4O7XA+OfNTndLzEf/XdAJt52p1zzfFjI46/fcMGeXA3/Y7fTeX4X9fjfsDBao4gwvndZ6bfXg1zFBZK6Wj7dJ8nQkKOOoNXfOuAaDasWpmkAoTxlm45hyDR75I4PJrznlzMxshqKoXQNkTZ1BZIY2+xqezShvQVcSomOYklVuv3pbpfabw5Wl18rZF8u618t6pXWDRBr5nb3f33tVuf/25Wb3H3C0PmUxyB5VqpCs9QU86sKLhTruH7x+vdmLB2arU2NolKCUmrkSLo/MrZj1n0aGTVGn4Y6v45zzIM8yqcxCTJcHKyceoKmPpVg5f/aZjCSPq7hBOoK4R1PMgsGp8MgYU4NjCPsZCBJQgZccMxjWqELofKQNM8Xldnpr3VSMcoIXGN7CQM6DtTBHCVV6JReqgNibJTr+rScN6N/L/S2HHjQNOO45sRnpZO+LmLQVvcFL2cV8AMLF7AxPC7cnBpSTE4rqLSxJk3MX4+FcelyMz6m6BkVCKbmT/WCeYKQjxtLJ9xTVxMXwI4w0M+BiGgCQVCpwC0rsZPdR5jwmM5kTzq7xKEmCS81T/CsBslzwkLGSaTHKqTZEFydvyuAG4hOXiS5xijRHJBaAGQdTzvBnzr6QEYxxVYQDneLJxHGmS/7drYgzqvWClM59fFaWDZ1e2//0zC6QxlOKJdh25ChZkGbmSfjpjAhp5jjcjojmePBtUGIWF+9c1rb79WGoVBPj/I2iscKvWZpz+i3pqw1Zon7CkD/NLNsE/lEPnKdN6LRIdJu8BTWmOMOQlJz4IsK7kYkcXAkjKogUfEZohPqrrWxMmcw1jpQCUVLrr/ewxOMxLZ4m2B3ijCoG5US5t//i4OWr128O3x7t1v756+/nG0G3RfGAUztdWRW3NrZSzsg7bdsjuAfaIzfUnSbpEdCDrZIzbls3N7RNzsh7midn7N0Wyhm41kg9gtzQTq1hT6VKrerEa/G8v7N2gHes081W2PnQCS/vIShSYb0mrddsgXx/vVx0L3fK5dGPq5cDvzlsnREM0EU3DI5cBKEnUXtNlKCkjO0HJUdM0eC42PYvQoy470RrA+tUgg79D06EGGInnXWbttd3WvB7xxLdVpaDparSyQWsFCblzYe1Amcplsvxd9P9/6LCTln7jQX8yYTt5xCne5t5tlGdSj17InECqqLkyQ7rT3xh/LiY/K92unyqvseufICtPgyu/sdiB8dX//9zvPMvUEsDBBQAAgAIADdq0kz1kx2VsAEAAE8GAAAfAAAAdW5pdmVyc2FsL2h0bWxfc2tpbl9zZXR0aW5ncy5qc42UUU/CMBDH3/0UZL4aIgOd+AYMExIeTOTN+NCNYyx0vaYtEyR8d9eB2m03YX1Z//v1f73reoebTvF4sdd57hzK93L+Wp2XGljNqC3cVXXeomdW9zRPl7BIM+CpAK+G5D9Lf+XjH0EZe6I0jfZv1lY7fh7aLyvGtYtLwkIRmia0nNA+CW1HBf6qZHbO6pSRU+ZoawyKbozCgDBdgSpjJePdvpSPm2ANxhzUBXTFYqiYPvhP47CV/HMcjINwMnS5GDPJxH6OCXYjFm8ShVuxPMfv2+HS670EVRz4pi0sT7WZGcjqgae9qT/120mpQGs4xx2GI3/0SMKcRcDdhILB02D0D1oxbha0RuepTs0PHfhBPxi4tGQJNKo0mYa9sF/FROHVqGYj+IkzsDNtyUjO9qCusUK5lVccoFSY2Io00cAOEuXIlqlITlw4tIPk7Gatbdu/UXaMboRq+ftX3NvhMo1iVK4Z1q7Zmri1WVtzuaIzGPJy61rUOdUXOCVScZHQJLU4Jzdj6p3Gzt+LtJnagFog8qJ52kMBXTQTUDOxQiswY1i8zgqtSOfj0sZrsW+O31BLAwQUAAIACADWmdJMQtMz1GMxAADLYAAAFwAAAHVuaXZlcnNhbC91bml2ZXJzYWwucG5n7XwLWFNX9i+O/WOnBelDJbySOnaqrUqMKCAE0tYW6vig2lZFHqlGQMUQIxASyMMZp6I8klar0SJQTX1UEMozQEJiK8mxRogoGEkgkURMIIR4CCQkhyT34BP7n/nuvd99fP97P/0UzNlr7b3W2mut/VvnnKwjn2+I9X7N/zUPDw/vNZ99ssnD4z/kHh4ze171hK8ANbemfs3I3BT7sUdVR+Ag/OGVtI/Wf+ThUcN5fXL7f8Cf/7zvs/hMDw+/O1P/ZiA6r5s8PL7+es0nH31JTTb1mTmVaQy93Wn+8DOax9VFcTeWXT+48sYi5bX9lLtzP1lT/+aP735m/OyVb73efDf9WNA/rFvnzw9JTTsNPnj3YOWBsIp/fv0n8tYOP+nkq64aNnGPXnXaeH+0tKJiKIGB79Ncym39ib8hpzupu5vR8qNc31tl0RA9pv4cCMOUzZz6z5V/gIGPrswr0j/6/cvX2FmPKP5Dt+rRhSWB2DL3BIC7s1IKIpyu3TlTFz9fk4tFFSe3iC4Sx/LOO6emOvBBkT52XkMxU17PekTy6R6YJKnFdXH3WN45+qNLfwcnX+Wd7zQfH50Bf/zwP5IbB66dbew0n7L6TI1fWlaGiu8KdUTddsHjV74SuhzGki3JtBTLqAxNYo7xUGsiLFrW61rW21pWwOztWFztbwqRVeEr3iTHO7sVh8QkJRqeJ/zLyeZRiS8+cPauox2CCc2h1Y0Ldfbv5hbps/3k1fNgisDrPQ+ONs51B3yX3aWz493jijCW28bCCas2pUd3fI3FAxXVolywnCi0KtNtwc0ROnv3n2AdVxdLl68ZkrWcACfDWBZCCd7ZgEcl+3KBcZ6RMv5Q7i5pL3fbtxxSBG3CspvkKfnRos29wDZOSODyMvHD314vMdP1kSVmpk1QYma5IV8eeW56seLUwo/oUWUsl72w+tMiQ/qqnViSJgdMnBhLY+ZZmjXQ5MOmzFdhqWd3++w8uuID4zapBeGpAeUuu8TvrnMAZCYiFTauWfUDb6yWLxwnXpX5/PwbFXmV5vXAtNdIYhgTSrjJuYPqhrCFyDivu+mHoR6bSGskX3s7lbtaarE63+S8zyzWt1WajUNThj9zYsGpd5fKWhpBepaVFmkUouTiCQmuhUU//Y0KjyTknT4ewC88U4M6p2vBT0rwIvfoIvfg4AV0BkpCVDnbnFIMmRaoCcaH+sshqEiLqTdqTa4W5uQwKi3Ql7OQfQSSiU6vbbpOVbf5GTYervtFQ9UVF/bbR/oEvtwGW4Kzp5+MI/f4sCauhpU2BBHokSJ36rBZPNcMMKS6gpArOgWlJPRiLIjR3n1DAWST47HWAT+jKXQ+u1AHAV2u2neQLPoNEgtS+aLC2hgNurOu9OPk46CwVSPKV0JcBhqw0QVCsbPRfNvVPE9iOeM8d8ewap4EIuNA+m7Uhaj8GNQC9hGZlmIS2bynbD838sC7xMVGJWx7hbZI6Rq1uSpYDEz9+MFkrwyM61MyQ4jiAghfMzBAvJLOI3jRnKdMYHpgAOHrRE30BsF6QV/jdtKqMj7nTQKhNxQZ526CoGIAATRuF7qpZBoUqI3O2IPlfBQZo70Zc6tJVNyPOQtgyPFF3WSGAHvI2IQV9SvfCeIXYiKCC2GDWkFtoyl0I66XX9Ny5IxQXB5elYQSS7NBjIphc0AFRlXPOEiZ9Dfzf2XYxw1iT9PdUGVaJaYM2NcXMyoTcXW0TnWGGQAFojiuRuEEkFGAtpaKNenqzQrELRVwmNMXHZOoZnOAQNtcrjlgKm4uFROOZsXHK0LL+HjVIoRYusx3QQJuZFwyvjEvUtricjQlFWUSE/dy+WBVq0YTB6s9UntiAcHrn2SxM8Xs8HWP7ugtmvKG8EbvH0CMDmwLD7CVBN2AfjujowWcJczBz/6d+IqPqeihOkxsby/E66K11rVkGi7Gtto66tI1UdxO8vxDDpdzoIbH6RuzzYU9sdXXdhtJcFO83OT3ctHR5dQl8flsPRgVKG7kq2zXUjQy0IkEGmQJKlGczpSks4+umrea7mbOwQuakljxAs3EXRl07RVYwXx/75SjXdzsyzqaF9NkmlgZ08TEcv6O7kgstvEQTqWhL+YqVdDNHpSPZnBthJ1d0nGqALUAnb5qebIV1Ikc8jPdKA3rBmJElzk8q31d/yUdreg359qysdX7D/MJiRwZ9PHp4qCZlKJ257dBCmBrH0ojmq8zDTiBlDMo4WphX7L0XHd0x+jdcy6Hi7ACZOYFOlU8Qg6jUhYYUQYYgjQLQEYniyXNnnJiorZlglkAoLhEKLqYn1Osl6mCORztBLVjnPN+gVFLQ+hodGR+kQFWbd/Fgc/eWyOrrcrGcnZkFYJLPcVUnDoDDh+n333nyTB/q5aCiQFgSXZxbYBV0VCzL0HWuQyp2O9V1L/c8yEimJs2A6iRhcgho4rokOeU/+aPVt1KSPYloeVK5JE3RaU1QbbO8iR1QB8rcd6JBdlCRk/PgMDT9EgTp86gYYs/28oUgYgqy42prKPxcdpuNZoHNveGlkWCrU0maIU6eicW7+K+RZ4chRhf0t3A4eiWkVpY+nuf886sO+qorWJgOdvRns2hr0rfUFRx8Kp7gQeTvEjEGwHeec6HvoRkQbRnW2hHLCawccYv4vZG2PeKLsN5QkHFjdShPHUt1lUNgJptwqUKlhQATZOnKXNTOfr5MaDVoSc30vIEOEJUcDpa/5aGbkIFeJOT8tofwiZRkeMP10R2HCZpXToCXyWFTIQOf/nqvKXjb6AikavdzSNwHseay2fBu8LX1lqd82xvlivg7BJay1c1iG8U2GLlNVS/E522Xb1pLJzJZCXzmvbascq5U1G1Z9XRNbdqK9P95FDIdkJiAvvvJgcVDieEj+4kYjavqYolmMs3zhI2JQWYd9CLbAmmJleoqkC1BF3I0YygkfCMIEUQPCSfN4JLZa2js4keffx916jItE38GfTdWUlCFI9Cj+JRQqn0Yw2ys66S4I6ukep0WzOcegR9eK9uGVTwpkBcTqFNKlnCc082DBF13kVIpsxzBucX6WXm3xF1kP6aIY9md94Rd9hh5SZEe+U1EytHBEm4XLbElhYZvUcBEB0yVWaT+64ThKbAUf4ewYF3kzbfaSjSb6uGZeoYD9+JVeA8nwdbCnyO/wMUBj87Yw9NnbHLYSzwKzWZC07ueXQmxaw+9e54ip+cU/k1tlpGZTZMc4oXkMe+i52fv7eGES+1LChUxojTlLgpSNC1a9Gxn0RLYBjwKZGnCTGhHtl9xfdrNuHhw3waCpm90v/6uz+j4RV2blQZbOugWS9K+gzxPBX0bxz99hW5u5mB+Z3mUsoU9RbMoymMPz7GVh/4PWGeGrtneKreFGjaN/ZUrSlAFJ77VJ0ptsDWJ3pkTn1iqx8pUNlFdbWTmF8cfXcN/PeH5DuPr45RZ08RhfjJ/9q+SPbow4fvSzPXhFx/vM7nBWDiraInE3+/A8tdwVvyGN+dQ/x7lsksQaa+40ENgBPQDGfy0blQpLqZJkvQbL5EXWcCJYRiAOtIzKI/EX+RhMr8QfKq816eOjKwcrEvp+cA03/6GOPhahSSfRv4HGvt1P+k++DZqpbbldq19cMJU9frKxL4ZYjkqpL3pw3vXfE31Bc8+e4EzGnU/sj2xdOHVsWgEnjywVrlvrLW0gcnHpv5xzk6++47Pp0MTpSrp92k4ufzmztEju40NFJmwMTwVEVD+ZYbphXi52aIq2N+PhIQlHesGElYEUHp2R+usVFayp4bDdd+grc/PWt4fWhuUafhrqhzn0huymJM17D40MCuZwR3Uq7SVkQkh31x4pEfHNhUpL/Qs2srOwZQ7+QBiGJ2caO3vtMQ2nJq+hoxV/eviLC+FxAlhWeq6sf69234dzMs5ajSwjkn+Lfbj0/TOtT/BK+zJqwHVtOJgWbrN7Ii+/Y+8aK/YcrKU3nbV/k/VrOrSu4Fj2taev61BIuqZLP1naOu7Mx/o+R8WEMH4t8pUPFfaMxwEOV4+HA0qTj6UMb56Zve+UtgMbv19xgOpsA42+8m11Zd8oJ7rVgSyyOQajsJRcrxnhmtYtK/NSbqmN9NSDWYKnseQCsCvGWwJ5TsHUPwBsjQbINMNfjg+r8e76yBvAw8mP/fjndWzWBkBfSt+9frr4hobCB+iAqq/kPkPJM/BrAmhf7IYXe3f/+v3YVH4BZ7jnWSX7Qh7PRGOAVEYl3vtWQbj/RPTcTZNtvAI2SFTHeL8YOjmFDH6eAK1M1YhfEFLYz5BsLesVXECm8Dz/giV9REmc117CPH1gIg2gEfxjMdhv0vasiJdvzev4zhJSGgGBsiqqaLNtLbXEe7l2SGk8rxQiCQwxhbNdg0PX8Vvulwoia+6f8sqYZaechy+/3/bbnx/0GW7Nf6WsbbHnwXyyRQS6cHAem8ik8iqUfv8JPGrgjUrVPJPszsvoLeO5Ux84Etu02ALy+H7uIZoyfO+OCz9B2lhdW3M+VRYdjg3LHOuGS6d6ziBcdN3aOjCYMOZglROrtKA3ZcXgCu9+WQsuxnGrbTV1wHgNzR39FJwiB8+cA4Q2rJneYSIeM6WoX37+RQihAuZ75FiqXhvZ73w0dgH8wjx7NoFUEoyUQvByTvFQSPLBipECcFBqymRJ53nwRrF4ETymwTRYWME/YVGJX6O75pXDR+/1+RObguGwq9x6YYCWEmsfVOjEy+cki8gQecq5iWO9vnXB3Zj+Voa5uC1WxM+KG+piWeDygU60EzzSxZW9qWjYmwofPe4hcbVYsCG1SSd/pGFgdzdI7O8OjkObaeDFXHPzlaCg+kq3S7uRJnG4Mvv0xa9X2s7KNW9zYJow00kdvIZAauzOxI1IWaWi4yLqvGW3Kfe7tmHQ/ESnuZn7A/4hcrTLWIA7qBJCW0Uag51N/ECZe1iEVzeRS43AYpuCwAKFTxbbzQNkDFA4RGsI2oC8Wk2oAlhfK6oLfTDsNIDFCyepvczK0cLdmqszfKV4rKyCznKYOJYMWnJ12e7gKhn9gkEyofEa/ujK6WQqvABccYEWd1CmZgBqpanDSHO24LAhpsqhSTKFZnrwJuq82kkA9ioNBegGCOdV50N4HWUbIVlabQK1EqBS4jqXX69J1vtC6R9nae7ItRi1xN4QcjDxkQP6oQ9J4fe6tItigH1XSyk6AepyohJzFmHN23PKJO+HhKKXAYeJM0ZTEFZS/e3Tw0NN1Zig8ZUjAPgmO1CAn36miK5JQe8yPAKEq+tLPHoINTkgFjzsU6d7VWWG8tlXEvHXFwAkhovOd5VFsOo4qcmie8IRsdHTCeNe6ZPmsQXGpBmGAb2nyLL8QeMoUmA84Gboxfg5mq9lEJkHGpWA7gP9O66+6IeDM5NdcdYTSh/6ykIolQom5iAuEksPk6y10r9/Xr092r65ChM/ty58kgSbyCrGqKLuCryCAz4CgPcUT1TqDYquB46geAQpkDjMy4naGQ6omchSFlgFNCjHXf252oVrN1Wkybfh4KzSw+g1VnAMOORNVWJLfBqNLzsqeFX3jhmTDPoYu4hIiO10hc/gwBmk1UBC2fx1eh8ZsHaoGQCpdla/SJTgyXUSUYWZ3PfSZk809+zw0RvDvmuW+u/WHjcxhyNPX7lyz/v7F8vzr0IhfPpIWfWLNpjjvgu2mXFXgWI/zkHy6HXQxTUwmWW2vR3vkha/Txk6SPJ0lX5z89fQ7+6YNlTzzS+7WLV56cVqGLfvzTk7xw98cDr/0fJ95/3HtoXIHXCEevLy6BtbOfRTkNsUO5oMTXzCJqjWPK9Oo+6HrQiGSL+i59sAdFRNp/ywlDUScjS2Yh7XceBIkdYQu/oidfXiiavNreh0p0GmMYT0y5KutgAYa6ApGeh7mIijgL7GIWEOxV2kzm2O++I4y54V89pdt5sADMWeGV7tZWOovCZ+atWFL+BQfndObhvTd892QrZvf8mJw7eK7/ncpEkhCUtlYbKGSpfde6aECLfjN8/fOp/L1/ve5b/Y1orVBqXyX6UtYo9HTsnnb2qsZHl4Kb/sqbYT9dyFpy/DbheQaa5344FOrDnLT3H6B3SBT/nD6WcyrNbT3eT60UN08o9217BiLE9uQ84qS/Ghx9l9e/NbllYM7zTGkpdvXfnMj/OJZX46qZ8CdHPLV6kM5+LI652/IIT8AlI0XMF+tKSwCke7iEnTdVTVYJGJD14WgsynlfAjmdSxKQdcLqO6OOpiRBZV9sRZKCXYxX1TBkqhQHyGHRzRXQ2/hca+zVX6lbpjbHNtJfLhpeK8iwc76Ndtx/3b3zsAg6qAhmk4C9eae+t5KDI8/3xdJ7k+lFFaeTUPgFG/Kf2DmVo8c7h+pswMAsjUVdOB/LJHIl46a7DMBCFYvLEVpVCj8jikxeJ3CvllqaxJE5I704ioqqjs5w1/gMolz9qBFGNku7ulwcGViU083Rn0FdidXRvPTrizQbi5TzPcenHEdCjqPb823VJCVETgq8XQUf1sazLkJ+k4bUyxjXmga+Ld9tb97f+8Riy/OwpJk2CPfwdVKL0PsWmSFY4mlg/pScLMLWCYrvkhks2hwuZ8RYa1TpjvRjmc57+dF0912ijhb54FLr2K21NlELzq88lgBGN3zUXLpGrVHAUGa78MibrUG+DfOF3jpG++gopaTzHXVHBImQO3YPKBfjOlDbAhyrmE9869SqMpytN9MW+8DlZVnUMZyhkJDJ8d+AkzBm1LmyTRg8QEU2cDP8vO9AdzxHqWuOhf7I58bEs/UmVF+RzgEd1t6wLfMfLRkYUEkt1hptkYUaKDP6XMZllulSn6SNUzB6+K45SREz+JqONumfVgqoTEx+sZ7BZVQy0tF9ozdJjLzwOeYvAq4Rro0AYPjVvFVlnA5PvDpua7JiCZqko1X35dAnrZuWzpc6wy10GqpHGx3u/Sy7ue87mFhOnVYl47eNw3JM3L080DPek0wHJYtbd67t4ujhM7eesEhcBWKj86mR28o+RZnDMEMoh3KEYdI935FMrBnfeK51hazRqPxMFChUDShWwrhg6pZCoQ1FVQj4sOKuO0OZrNHW/g+FJBmI7dhBUp4yELEkM8cTIipWymSqw30j7lrtXjDcgq0HaMeVhIGmJ/GT8oCKlEwELrCMoryI1UuRCr5Me7KpEvU7VHelnD661obmpLL1GyFgg0q/Dw4os1tfLoy2n1kKWC6WmoJWU3fpKO6jC504hD+65tahh4hm1cDlVJq9EaTbOQczIuuc3yqNgkzhcw/j/Crwbsd8DNzsixm8iGoj9eVqXQPkxK5DRsRNCCq2+sl1hAaoQLm2ot4Ib4nzMzVKhVdrcrAuimo1JOWzlgXm24gryoBdfRyZs6lPXPS33vf2LMjrTR1ruQ+7V2iZDa16S5INYnQureIio4ji/Co9rfYFEXbszUjj8LXO0BhbQ8gtaMeHqNYyakANoSk5mS/kbIZOymxwMHW5wJuuu1Yydykpb5f76kIfd/6Kqcvi+t9HbzwMN9Lfd5HlnfuQsIV1BHZbNo/zJmBL4+HPudZR2MeeRHoVAQbzA1t2ZGVIIJ7uLNV7zHW3E3OhV8xwiL1maU9JPkfOzErPuvGVERcjnAcZTlZ0daTqw59sz0CLNNOk+QrfMpAYUNrXAT49ckBhqvs2yd237507A5JTpkD0M5ibbv3GPdnX/2GlSZLekHn6WQatVs10G8PyZ9YEy9fyp9Ebrd8lZLr6O77o+MPlNNZ469Q0URC/uhfaMHAS8TTjJgvcLoLGf3ZbizBW9LAvT/Nz4NvP17eRyl3oq3/fyrVdWaBpsZVex2CeCU3RTFh9Ds2sacyB4CiDMga2Ip6Dg+Jkpn2gfXG1sJbmHFeYnehP2c8Bwp1hiS++d3ICwIls4nlQyPNSUymJN/yXxzun4LqqNS/HcryanmK5ESLfW5Y79P6ahZuwF3TNQXKwM1OMflpKh0gtcCmM7zXniKG+9opq0QeDnxTos7B83aro3BHb0+lTpFRk2kX2obA1FzZigVi5UzStME95bJ99o7B0tU9u7NLgGr3nsTucxsKC7n0s2oYyMHFT6GPWhXJqcOkWDaS2hZZDvfpQc54GGrHJxJOyEtzkVVwgEnf9kZBXfg8p4xTOx4S89zfgpkWOE9sHy12D7XHOrjhvqKfc2dNvOvF01W6pRU5/EELytzCdCpZTu66nsyaksI7snuC4qdTSrCKJZZEUpCZLLJWsZMlFZFo5X5/IEmx8Il3yOXDyVFpZM8K8o941JQmERmMiKBQyZcSwf3BrOguT3ROu5hjBxMCg209uaI9+UKzHjEj8NDzj2fDIUPbupdWczqhgTj9cgaAFt9Rs8rIqM559ri+taAxzF0gB04sOk+m9WwRiSsAgAjpVbj9VKJ4zJA/H33H9KV3Ro38uCzbGhJgIDrDt2MrZGCkdGeipISd5HSQn9cYG2mo4jGFtC0JK8CrinjusNClrwPRETcz4xMoMlAKuvLNBJrT1Fmae/BSRtapbqQ9/YvTqW1R1cuhfYoxMBGfHvZFZrVRB609rT5ORZn5nlNSM8FClnwAmgsy2NA7gBO5GR/CwnhbmaU5Ip845QL6FaZAvQpoyTz/2x2NbdsPpzYOky3bn6k1eIKKe4MWxqR4GHcxzc/KkGDIUet6WdoavjT7BbdgRXmRUQWQWVMTeNKCl3cShY+DdYDcPN3c+NeWlYv1lSirVi7FRGDSTMmdBLs4jeNav1lE0Nwkl+fZuso4eH6gp/w6JIilOLvoKLeLo8gTuwjMiKrv+785afYzsicNURJTFYrSSwyLTDXNTsKfYVeu6AXaOb+y1jdYuirnKpHK02begunvnCJeLdWDgoPvjnxkaIHtjIH/y9QvRTy11nYrUJbEac4o05EaaMIjLr7upglFTqKPBuOM+m6DCufzMnA5/jqrtF5EQy8aXnQqwhUVsjmjU0t5i+XXFjBKJATeLH8eA8AMd7fSfVT45mAwbOujNg5REJCDJJgZydtwvlGkVTVj2bl1ubxWucS63ASpUSdZuK2JzoCO6xtJvFgclmFA9xAYzNFF41hpYFPzCpHMItNP9jJ54tanF5TW+SNraJESpbO+PpKmAYx2XqbPHZ+YKo3KTnwbIcTguw/ABN9EBHQueh+H7JU/2Mw3L/b79WdStvf4Ywty77/ffj3Khn84eIsdmksW8zvW3yL5yE5XNKYMYf0xKY7fj8KdLPxisL9BTXkwlN+Bc8l/yfuUNf7nY1momiiZvlJNcDzWs3Za8uEnXgxymLfMou546G8hcVXYb7EVG6bnTMiZT39HXfgEF51VeuUvzbulWsJetnzA0a57efPgeNtkxd//P/Yb3BlcU/HGoua7j3O3gMh1Pz8Q/zf+pRXpezfpbu1dOy81w6h/8NmaaHRP1VBfOJUfdPBLmYCh2h06jHWgBLL7J1I8WKi8n8A+JzRHtMS/k8obNUotlz1iv+fkt/cT0FCyu+iXZS7L/f8j0y8tYD2rcDIt9oWiZMKPHzAI1Pmh8BTUQpMYo2jP+MEW2gerqkTtRJSSm0d46a9ANue2ydjdUGkn6IJiD9/Gr0Ok4weLKCYSJYCVxXuPJ+A10rJOxpDpyLDOZNx1vSTMvd8+HK2exe/wbM9HlEjM0w5F/wociULnzKF42ngxdgbqRU/oNMoZLSrdTHfJsWunjh+rvYcrSL8/2k7v73HYUmtledIUbFJD2E39+pJq9HTqFcw85f11VVWjjUaBqhrO53W0bqvC1+fF327r9+95jwmVzokYzgnNdwDWz6MIgZbYJrI9JE3KQcdBWk0vrpMRPKllLXfflIrrbFYvnrQyIskHP06FiW9LASjl3wcPG4MhGMXbqPaorQbz9p/uR5liQGehLAshOZ721eb2bUqTD0AH8q20DcHkYM4loUzGKozNYrMuuaAefFx6a8TYJYEiBwzYedUn+6SNi0vQEV6TfVmEMlBO62Hiey8tEQYGUyIqogvmRGbfVJAlIHh4d3VWuGiMB1KA0tg04NLGyYzmeeZqSpDGAY8A4KZa8FzpNWCIebvErnnb4TNnuUilNhD1fugaZlsbnrjtC0N51NYmS+IOaDDT3VkbAN5TEvFUnRK67lN7RUQpK9kjU21VGc+QeNCHkj5v41TgonMsFvg26ul8YBLDZRsFwqFOFOY3Gh0XV62LSatABUWWPZnFZvELw51N6piV3GLnf2dMO186jbO76Qc7upZygJBH2vZiB0CVANcutEcXpHLvs+xdeJvKPQBwZxNdhAIzJSk7aZQayTeseNok74/t5wG1N7K60K7FOvR/a7+2063yjcqDO/4+bloLlhDRCGNqKv/BPAOxgPBK2/s3eIXwJVs2WnUgrxlNKmoRBKnGQxFjJ13HTzgI1JsKnMo5iW3QZVZDkq6MKGEIU0OaUqjDXbDaNJiPmj/tVUaSPEL3MOS/JXpL9Z7JEG7XqtmmmeEzsxdJk/1D8IiJmOWo0QWzi0Q28/wSWcXZUmf/sjH81pGnOhOvEW0fm/QuMHcuCJjXEDEZ/4VUQhuHz5IPUDE6ZRfY0KSxPx3Kz1P+77jQ0d4CTPq57PlnaYqYmu+zfwkz59JzkJ++engmvU6teNGrm+PO1qhqWl1VMT7zHwcQXsnqRfuhF82+ZnpsW65odL5f+X1q6exVHnzPS20Mfr5DPrg44vsplNamuyiqmz/hBZBlwYPLaAnHN49fm3LOY2y29mXJvjqkQ09z3XgGECMopbQBWtGR8yZqsUokGLpMCkpNbp0uRX6RHTd7MN5d/E0QCDkRHNM7VOaZepGg/Fscc3JElyjYeKcTHAslpW/zkMEDKwKIe355cVjKF0Lq5xJ60A2wCkqoQ5Cs+xVzCOQwL0QXbW5OQPIjAYVm1owiD6h6Sy9fxKLQ5afXAL314lJlvVDkbgvOGMUV8gtJpK09P1JRHoTiCIBTJprOPgsOZ513rj0/TdOgSDN4kgg4sBwyHf/Tn0pKKbvqI9K2+trd1WcI+6RDiB90NKxW3ZwHV6+7GxHlX83pzWEmsEmpkgREGWW5TSycVyanDVUWNUAVBGnFftNh1Y+r2fXWcl8kkikHV/W36RlctLwP8ujCvAIuwLSK05wNEBWEne6OwuI9oyAAa6up0pvDGJHVBDYM2L683NqBJB7Yd7qsyxo4gagh3kUkKX6CNKhIKcSJWZDQlwJBAxJLwvM7suX+At0jeviKV82FrHFmA+EEV/gjViBuVV6L8T8UezME1AdlOwhBHQ+mrpVhpXiOmlM0OHcSHOJo9nCh2YfUXgSoFKuHnP2wn+Q7VS+aM7z2ltRIT2fObcV8I0ezdaRf5O64ll81Foo/cKqcxez4UTW51ZnO7peZwXeuUnIcsrnE5j4nFR6uvT/fL62w9MZxTE3Gof3Mi8qp11+ccGYEOw1CM6dwWrcm18rauKfQk4DckC2nhTUwQX+EQdCJlTz9mF6DbDUhVxPvJzMomM2x9Ww9ytcBtpbGnnpQ41/7elu2Mt5CToEmdy1H9acP0yEkBLIgfCSuS73TcQLZusI+GYr62zdzvBTrHnTcDZ+YKsCMLgzlGSAfV/a7zeugS6UyuyodUgbhvtAjcRXObxm9A0DY1qXdLJJP2Xm6gioXkceLPTbfTFvus1dm5/7dCf0/xo0dbBEt3dXSkcKQzFkfrNER0L36xPLHPwo31h7WyjHfeLtGX5Y24VHySRsQqBSenvWuWmH48SK7zskw95ST5S1RUZNTYzau+utxEXzMasDQtkY5f9B659MV0pLhaapn6uo5t1sOmJZ6W0EO4iTJbBjJvss7XDJ9p+vU6mtB9RaBmsBI5fG9Dw/TFsq/JGtuoarFGahlQbcSVAek8nP0+dwTvCwfxl7zpJlWsKgOyyam5k/6SU3qpZdt047aMgELxhvHrf3D/arxajWfrQZ/DjUYHiGUWc/fsVvycPN3ucOmlcf8d3+QeXQwy4fVx8/zRwFtcCS5YydFjmgCirsVgMlMvhHQWvpAwvgUTLyS8PJJeLv3i0t8bkfLslqjxri+uanJK06YBqsRb9pev57xkecnykuUly0uWlywvWV6yvGR5yfKS5SXLS5aXLC9ZXrK8ZHnJ8pLlJctLlpcs/5Ms54DMNY+6yexORQsf/ta6cg/rcReaTY+fAny54kk/nEevQXcG/C/1splVrEeLRqUPwAtisf2KTtODnQD1YeaJbvH7eGwHVQg26UB4ris1VK0MJ5wIIY5dWaDxdzVvEeQZ+CIGuJJ+/3VNH103UmETtdBqFmMd91+3seJiUGublYrloqr8kdDHy97S2ftQQsqYOzaIg4ue6utzMdhT01lOzB7PYJnO5eEHnBLDCHrZg3l4zWrXfsKjRkCbc7EccWmQ00dVM7d8SsEv56Wd5rjWVWQXfBdqnPq6nxB9OYFeWvdY0XOA5Qu7qnu1y+ctmLbqGPeVU5o6FnS9tdrKjLGdWZXyrD8Qz42JvDNl8uXonuXi4bX8opHVmdef9hSaldGmdD98eMa96BdghseHKWBIn0EfdZkbIjeeeNqMaHaioMf9cF+vLfoJVbbUYvd7kcA4kZ9vs8f+PQreqUshZXI5NZlf+bQX0vG+5sw0S6F4TFZSzXI253GHreliq9GXb4xyjrmzyTic2+J+cFYDtco1gkMNjIHF+GZ3AxsPaQpxDh4rx227F4azgmvLd6rYKlv0iRiNL1klpz/gmzV4N+NNQEpUZoO04uGI4OgYeCd7625gZS1zUQRfzkyPA0NFektImWLpYhd28RrV9eVl1Ytirk31z2u1+7q1+OSIxGDJNSQ/vmDjCs+xifXFUK4sQXPC/34PfpIpUUSIOsBszvZVbdd6mWge4k7swdFGnbWVc04mQmsbySiTS3tyAjEfmeNlJNPo0SA5tjHI1zbXhrIFADeW50Z37OJ2ElPrZYbQkD953JtAyPVp2OqEO/vfPfZTCmyZuZI3/BpLxwVz0iZGMjfTHkTDq5ZJtvbmAThI7xt3fsC8HrcLuNYrHSACREFGyaNVnfizbRjyXqya2ts6IVTadhaNgM46Y9PESvYReTtVlCzYmZF5nEud8XzBzZO0zUcbj6dgy98JyeKfoXDDI5tQ6+OBXe9miFk8DTCB9vh4Mrm+k6Eiq6pUD2rNhQNECPATWx3ypZ5WhDQnSFEUnHDbYG8ahl1R0Oxs4AYzv43KWqZOySrxM9WaiVUOpQGOtfKVgIX5LpsfC5wmSC1XS5xRx580jpQClnOM6gRefMzBwc9Oe/cm/2VnSbiASqOsMCKK25yI1klGoLfm0QbnqkTo2UHyEgYnIKnxfKelZnzqa5mWYkG1OnJ0IZLlgK4Schpgmwpahmv2CsRJ1ub2M/iD0R4ebPk2nZ0XJ9pnRoaV+OJpBMs9oByFDBs6gnY/3IEo1r7CnehZMWRewGSTgE9MJ8Nn/IQLVps56RLgsE4J8Vi+hrVyl0HbEt6ZSuv7qgC6gegDvhoSi2Tyy4wk3UlKT2P1dnqfEpJBBTZVNsjoVosqXY3cueI00NnVZusxNK2WPY2t8q9XnGSPobnkU+EE6ipKbVnnZ72cTpkGMCLkfAb+tIOKxBn6nL+m29jKRGEQrn6pvImNuqZtaaKrcI3NsH7cbuarrcMUbhLSVCsnamfdmviVljUsmuGxj34HIdfpryVT6Bm4WWiJ/KJJD1JPcwfzNYiuWOVWlQv7y2TIh0X163HS6s6Uck1KjI183MFBlbNYSVBLY3VcvTEdgTf/Iqy2NhQb+U7mSieRP1cT11rhaj6HTn/Sm4z+j86vW7pc838nar3uU4uNq5mEnriiLlmdw0Zrt6gfRUKqwiY5U01TD+f1ri/WO32KwZn9hpOLOiiDEr9FPNRNSjySFQ8eTGGFfspKyhM7I/Zwifwj8suD7n37P3vkMVKLSzxcVH4uFthb4TyNxJVIP1dy+OT4wNucGtNJV1pPKJWvkhIKVPVKuYU4QbSpCjBRbSaHTHHRnXktekqzEyixu+5zWLHtWOX4yuG4v+2xdWe8zQXGNwqS3Pi/jtkU0erocVZMgsW2aLHrxuNEEPeLnKqOkcvq+7EjF7o55ysXSu/D1nizufRUEFfybV/ZVnDTB8TP2d9FMjm/Neoak8JqjdBfqsyAyxr1lnY0tAvQGfFhUcj0xHmNQYreNqqaiZgtQ33PTTrvnp+pIq9nDdcSTwDjYrZyoFZVX0d0VK+ffCfXcGC2xxXwd/ZJmXKX/+woP16xwClXEREkXga243zQ2ytNll2cC6iDkNLvAbgVkqnCBdgFjOITuvFgHtT0N5OOj49NG7Phq5PwVy+WeiNt3eL66wZxRNOwLfgLrNqK+W1Unpp/Yi6r8fhPRPhEXHgYzFTcDFqwJyAkdseVpEbilwP7QOiNg/vpxTqF68icq2MGI4prS9uHpyTepfTdqjIXvnE1RyAOvZdP7SW7TS2uvGVq0kF7o+6HJo1LpAjNjW5EHVKdeoNHODvAeguB+1Hik8pzZ2VyB0CGqt4YC+sLZ4UB1GvaJUcnEnmr3SGfTUXmV1ILc453vnpLQHasjhZ5jLHiipW7VI7llEM602b3Xe0/v7t5SD1h+Sjz2oS4wmo3pWehtvzMmAw3ili7jzdVMbxjdXY4/LrcfovrNRUpPI1g9ZB54RKUfH5KA3nd0eDFj04iohywrtamjLsH0+5ay18ZWd6yPr2E4jQoNgqKMkI+iLGszre86nFAl3l8Rm3xzf7a/qxyZVPAgr3CPk676SfOwD6l0S27FToZLBkwnbQu/4tJ7ml65YcK+mzVEK6cUTSi+6CBg8IfdO08M/F6vjW7mKAEIbo3b6JutbkWt3ZMnMMzhjT8Gl0Jji6NfwpDrjSorPRE1xV+pfPDHveV8IjgKQvdCTU5Oqt5FL++VE1MWi9+nocHoP9AR3NvuwPil6UyKcMBxTIyy3kEzS3Wy7g79+IA4Bd//u5xzlL1bMwdAILl8kP3vPWVvxyyEQ5n4BWdVJEpHSExx5lr3z6uBF7lGW1Lo5l0/ArQGRYR/MWdJ30IV+0zNUahckpp6iHWG4FJKNMLNqqLA/MPd8qaEikxf4YlWniovVNOgRqlp64QbxSX41SfC+j27wc8VJ7qCVoDrjFJzfmVp4y3kMXEb0vBo0s3QpPWlS2ciq5oZoAcCpGqThmmmhIpfhFzKHSEM367PS9nl8m2pHIc/+edTzHcwsk+jbPvAQigNPQxHorxBTk+cdZw2hh9L25ZY91aSjdzmco660BSDH83sQ5b5c7uCuaphi+5Z/BRN3UKKotGfwWOqSPlUAxOZUrw6iDSZxN/bK8PzIkt9rxrDcmjTBQrcT9oRgg0T+iHBjkJPxVJvGpSZPzF1mSaNf2uKIPYlsE6stxhue2vo+Wt2273fW/L+8/yoA+mCPjM9R2HvtOSxrKmTcEYI2no5wtlysnr1ZPXJZiYrLvEKWkD84m472OdRo8MKG5GDryzX7oPfm2oTjfDQQubuT16HF83MWOlmsRa5h/kA8vcPERFjuNw+Z09gMq/WCCLmbk3smZBfbmKi0sIk80PlyqS6bOd4+l3osWMYtj5ikUimXjMII4WiA6ZHMy2ETPJDlG7QSyzPC/dlZzy1KLmh6MyNN5Lh/mW9DbQ8GaU2jM4LDc6xlRZ8Mvk36vm4g43oBwOlOcjoVIkPt+bdOwq8fDoFFyxXkbdzOMRZniER6cX6Tfm9T18Iw1Fglbl9uzqTaL0eKiSc6KYJ9iKNvXKSWtD3Tldo8x4p5LBhPzhs7Jl2KhyV2pYjEaGN6QI4qg4I9XO5HpZ9fIywLYxUhZV6cS/uvO5lD/HMYa0KfHW8UixJbIkjq59e6rr9qcRvyczxlGsZRFdBjtiPO38PyfmL2Eu2zterUBQSjt/gc9GVQHKKxbXFasaIcEyLy9mUpFBs2CDxqfDGSUFOvaV1ck/1HGmBCnnNLs0ZwvM1Tfw14efxEBlAEpOqk3S/jVeu260Eu84h1dOSvCTkn3U7zecqfCPQiWQPT9hPfjtM69haHL+jqcYDmqcfD0/NWsJHBZpl8FE7iMs97S55zyylCaU2jdNpqWBM9d1ud6uV5e7Bsszop2DcT6xsYNzWi7BUAbdsfmwfjMrdd1hm+7GIRcO03sHduUbj+w+WNuPLWLPmoYTn8091bE7DK6RHpDpY44kZzrwTVM7pLaJ+g2LSj/e0kCf3b7nXwLNZxP44CYftvJdnQbm2XPlUHN5AJt96/2sr9LFs9UXJxACKlyifZmGLS8HhRnP0lYCQn6OvKVhcosmrcstG+OC4XAp00GNxulofbVPCy4+onXvWuFsyyjzRHXeSEpC1lBSdxHrm1b0SJ49d3ABEq5luv3+KE25o+vCIffXu1gnDIa9HROzVuPAI3FeU0badjVsRBQx4PMncjlZA41OrbhXKj+cmym1tDxzbhI4XCfPiB79jtObR2KRS5qWwgVO4jcgnfmcCi59QvDb7kUUygkozD9x411f2NSqpeyonftgiQ6cM07YyB2tw2sDo+EqMN/Gyy6szrwjQ4uxgbJ33y9wF1+D+S+Msnohl44GOgZApR4/qfU1Jy2fh58MTx2LmGq3v+8wOgri9ZfvbtiQ71Xv+liXq8zhD7a6HMarv647enZCc7hyjBoNoRoF7Fo3NbmoH3ToOxVi13ge18WzjgaTW/thsx9YGTWWoEG6ejZvMVsVyS22r9Sa94f/0i0bCW39lz2ObuloJ8d9VEmxW+yARYvycRpicS20if58zZeJoY78T+ES+N6lZPqAd1pkdeJpMvPaPnWgJXhTa8VwqEd65K4nPfa/SP1js/3HLRk8vv71cUNXj9cfF/EeW5f9j/brF/6eanHP5H10lfba/T2PaNZ8uuGTqo+//sd/A1BLAwQUAAIACADWmdJMXjKKkk0AAABrAAAAGwAAAHVuaXZlcnNhbC91bml2ZXJzYWwucG5nLnhtbLOxr8jNUShLLSrOzM+zVTLUM1Cyt+PlsikoSi3LTC1XqACKGekZQICSQqWtkgkStzwzpSQDqMLQwhQhmJGamZ5RYqtkYWEJF9QHmgkAUEsBAgAAFAACAAgA81bJTNajftpHAwAA4QkAABQAAAAAAAAAAQAAAAAAAAAAAHVuaXZlcnNhbC9wbGF5ZXIueG1sUEsBAgAAFAACAAgAN2rSTH9k7af6BAAAYhMAAB0AAAAAAAAAAQAAAAAAeQMAAHVuaXZlcnNhbC9jb21tb25fbWVzc2FnZXMubG5nUEsBAgAAFAACAAgAN2rSTA2PsOqZAAAASAEAAC4AAAAAAAAAAQAAAAAArggAAHVuaXZlcnNhbC9wbGF5YmFja19hbmRfbmF2aWdhdGlvbl9zZXR0aW5ncy54bWxQSwECAAAUAAIACAA3atJMP3F3XjkFAAC5GgAAJwAAAAAAAAABAAAAAACTCQAAdW5pdmVyc2FsL2ZsYXNoX3B1Ymxpc2hpbmdfc2V0dGluZ3MueG1sUEsBAgAAFAACAAgAN2rSTPPodPpLAwAAbgsAACEAAAAAAAAAAQAAAAAAEQ8AAHVuaXZlcnNhbC9mbGFzaF9za2luX3NldHRpbmdzLnhtbFBLAQIAABQAAgAIADdq0kzG4dc+JAUAAEoaAAAmAAAAAAAAAAEAAAAAAJsSAAB1bml2ZXJzYWwvaHRtbF9wdWJsaXNoaW5nX3NldHRpbmdzLnhtbFBLAQIAABQAAgAIADdq0kz1kx2VsAEAAE8GAAAfAAAAAAAAAAEAAAAAAAMYAAB1bml2ZXJzYWwvaHRtbF9za2luX3NldHRpbmdzLmpzUEsBAgAAFAACAAgA1pnSTELTM9RjMQAAy2AAABcAAAAAAAAAAAAAAAAA8BkAAHVuaXZlcnNhbC91bml2ZXJzYWwucG5nUEsBAgAAFAACAAgA1pnSTF4yipJNAAAAawAAABsAAAAAAAAAAQAAAAAAiEsAAHVuaXZlcnNhbC91bml2ZXJzYWwucG5nLnhtbFBLBQYAAAAACQAJALwCAAAOTAAAAAA="/>
  <p:tag name="ISPRING_CURRENT_PLAYER_ID" val="universal"/>
  <p:tag name="ISPRING_ULTRA_SCORM_COURCE_TITLE" val="SQL Basics - Part 01"/>
  <p:tag name="ISPRING_PRESENTATION_TITLE" val="SQL Basics - Part 01"/>
  <p:tag name="ISPRINGONLINEFOLDERID" val="1132"/>
  <p:tag name="ISPRINGONLINEFOLDERPATH" val="Content List/Back End Web Development/SQL/Beginner Part 01"/>
  <p:tag name="ISPRING_SCORM_ENDPOINT" val="&lt;endpoint&gt;&lt;enable&gt;0&lt;/enable&gt;&lt;lrs&gt;http://&lt;/lrs&gt;&lt;auth&gt;0&lt;/auth&gt;&lt;login&gt;&lt;/login&gt;&lt;password&gt;&lt;/password&gt;&lt;key&gt;&lt;/key&gt;&lt;name&gt;&lt;/name&gt;&lt;email&gt;&lt;/email&gt;&lt;/endpoint&gt;&#10;"/>
  <p:tag name="ISPRING_SCORM_RATE_QUIZZES" val="0"/>
</p:tagLst>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sicHTML.potx" id="{875A8516-00B3-4E30-8AA5-C3C8F9A17707}" vid="{1DA70EDD-560E-48FB-ADBD-0038957E49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65047</TotalTime>
  <Words>9126</Words>
  <Application>Microsoft Office PowerPoint</Application>
  <PresentationFormat>Widescreen</PresentationFormat>
  <Paragraphs>2730</Paragraphs>
  <Slides>79</Slides>
  <Notes>79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79</vt:i4>
      </vt:variant>
    </vt:vector>
  </HeadingPairs>
  <TitlesOfParts>
    <vt:vector size="89" baseType="lpstr">
      <vt:lpstr>Arial</vt:lpstr>
      <vt:lpstr>Calibri</vt:lpstr>
      <vt:lpstr>Corbel</vt:lpstr>
      <vt:lpstr>Courier New</vt:lpstr>
      <vt:lpstr>Google Sans</vt:lpstr>
      <vt:lpstr>Symbol</vt:lpstr>
      <vt:lpstr>Times New Roman</vt:lpstr>
      <vt:lpstr>Verdana</vt:lpstr>
      <vt:lpstr>Wingdings</vt:lpstr>
      <vt:lpstr>Depth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Drexel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Basics - Part 01</dc:title>
  <dc:creator>Jeff Salvage</dc:creator>
  <cp:lastModifiedBy>Salvage,Jeff</cp:lastModifiedBy>
  <cp:revision>1568</cp:revision>
  <dcterms:created xsi:type="dcterms:W3CDTF">2016-09-29T01:40:23Z</dcterms:created>
  <dcterms:modified xsi:type="dcterms:W3CDTF">2024-01-01T16:52:38Z</dcterms:modified>
</cp:coreProperties>
</file>