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530" r:id="rId2"/>
    <p:sldId id="681" r:id="rId3"/>
    <p:sldId id="682" r:id="rId4"/>
    <p:sldId id="699" r:id="rId5"/>
    <p:sldId id="696" r:id="rId6"/>
    <p:sldId id="705" r:id="rId7"/>
    <p:sldId id="685" r:id="rId8"/>
  </p:sldIdLst>
  <p:sldSz cx="12192000" cy="6858000"/>
  <p:notesSz cx="6858000" cy="9144000"/>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C84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0" autoAdjust="0"/>
    <p:restoredTop sz="89884" autoAdjust="0"/>
  </p:normalViewPr>
  <p:slideViewPr>
    <p:cSldViewPr snapToGrid="0">
      <p:cViewPr varScale="1">
        <p:scale>
          <a:sx n="120" d="100"/>
          <a:sy n="120" d="100"/>
        </p:scale>
        <p:origin x="120" y="175"/>
      </p:cViewPr>
      <p:guideLst/>
    </p:cSldViewPr>
  </p:slideViewPr>
  <p:outlineViewPr>
    <p:cViewPr>
      <p:scale>
        <a:sx n="33" d="100"/>
        <a:sy n="33" d="100"/>
      </p:scale>
      <p:origin x="0" y="0"/>
    </p:cViewPr>
  </p:outlineViewPr>
  <p:notesTextViewPr>
    <p:cViewPr>
      <p:scale>
        <a:sx n="75" d="100"/>
        <a:sy n="75" d="100"/>
      </p:scale>
      <p:origin x="0" y="0"/>
    </p:cViewPr>
  </p:notesTextViewPr>
  <p:notesViewPr>
    <p:cSldViewPr snapToGrid="0">
      <p:cViewPr varScale="1">
        <p:scale>
          <a:sx n="96" d="100"/>
          <a:sy n="96" d="100"/>
        </p:scale>
        <p:origin x="331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1T20:05:48.262"/>
    </inkml:context>
    <inkml:brush xml:id="br0">
      <inkml:brushProperty name="width" value="0.035" units="cm"/>
      <inkml:brushProperty name="height" value="0.035" units="cm"/>
    </inkml:brush>
  </inkml:definitions>
  <inkml:trace contextRef="#ctx0" brushRef="#br0">498 140 16778 0 0,'0'0'6477'0'0,"0"-23"-6030"0"0,0-69-455 0 0,0 69-223 0 0,-23 23-1257 0 0,5 0 837 0 0,-14-1-340 0 0,0 2 0 0 0,1 1 0 0 0,-1 1 0 0 0,-36 9 0 0 0,-34 21-2472 0 0,-1 0-1326 0 0,46-21-984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1T20:05:48.863"/>
    </inkml:context>
    <inkml:brush xml:id="br0">
      <inkml:brushProperty name="width" value="0.035" units="cm"/>
      <inkml:brushProperty name="height" value="0.035" units="cm"/>
    </inkml:brush>
  </inkml:definitions>
  <inkml:trace contextRef="#ctx0" brushRef="#br0">0 671 10685 0 0,'56'-18'2582'0'0,"186"-67"-7"0"0,-205 70-2015 0 0,0-1 0 0 0,-2-2 0 0 0,59-39 0 0 0,-65 38-276 0 0,5-3 23 0 0,-1-1 0 0 0,-2-1 0 0 0,0-2 0 0 0,-2-1 0 0 0,32-37 0 0 0,93-111-387 0 0,-148 170-27 0 0,1 1-1 0 0,-1-1 1 0 0,1 1 0 0 0,0 1 0 0 0,0-1-1 0 0,0 1 1 0 0,1 0 0 0 0,-1 1 0 0 0,1-1-1 0 0,-1 2 1 0 0,13-3 0 0 0,-17 4 70 0 0,68-13-781 0 0,102-5 0 0 0,81 9-677 0 0,-216 9 1113 0 0,1261 25-6130 0 0,-749 12 1977 0 0,-311-21 2395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1T20:05:49.434"/>
    </inkml:context>
    <inkml:brush xml:id="br0">
      <inkml:brushProperty name="width" value="0.035" units="cm"/>
      <inkml:brushProperty name="height" value="0.035" units="cm"/>
    </inkml:brush>
  </inkml:definitions>
  <inkml:trace contextRef="#ctx0" brushRef="#br0">289 0 12913 0 0,'0'0'7090'0'0,"-4"3"-6916"0"0,-171 83-6030 0 0,129-65 3017 0 0,-17 5-1142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2T19:05:43.635"/>
    </inkml:context>
    <inkml:brush xml:id="br0">
      <inkml:brushProperty name="width" value="0.035" units="cm"/>
      <inkml:brushProperty name="height" value="0.035" units="cm"/>
      <inkml:brushProperty name="color" value="#E71224"/>
    </inkml:brush>
  </inkml:definitions>
  <inkml:trace contextRef="#ctx0" brushRef="#br0">0 1 1580 0 0,'0'0'116'0'0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81FB84-6355-9F49-936A-17A0DBC9D4EB}"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8A714-4CA9-A540-9D52-48C42B22B6A4}" type="slidenum">
              <a:rPr lang="en-US" smtClean="0"/>
              <a:t>‹#›</a:t>
            </a:fld>
            <a:endParaRPr lang="en-US"/>
          </a:p>
        </p:txBody>
      </p:sp>
    </p:spTree>
    <p:extLst>
      <p:ext uri="{BB962C8B-B14F-4D97-AF65-F5344CB8AC3E}">
        <p14:creationId xmlns:p14="http://schemas.microsoft.com/office/powerpoint/2010/main" val="2642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D8A714-4CA9-A540-9D52-48C42B22B6A4}" type="slidenum">
              <a:rPr lang="en-US" smtClean="0"/>
              <a:t>1</a:t>
            </a:fld>
            <a:endParaRPr lang="en-US"/>
          </a:p>
        </p:txBody>
      </p:sp>
    </p:spTree>
    <p:extLst>
      <p:ext uri="{BB962C8B-B14F-4D97-AF65-F5344CB8AC3E}">
        <p14:creationId xmlns:p14="http://schemas.microsoft.com/office/powerpoint/2010/main" val="1883267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D8A714-4CA9-A540-9D52-48C42B22B6A4}" type="slidenum">
              <a:rPr lang="en-US" smtClean="0"/>
              <a:t>2</a:t>
            </a:fld>
            <a:endParaRPr lang="en-US"/>
          </a:p>
        </p:txBody>
      </p:sp>
    </p:spTree>
    <p:extLst>
      <p:ext uri="{BB962C8B-B14F-4D97-AF65-F5344CB8AC3E}">
        <p14:creationId xmlns:p14="http://schemas.microsoft.com/office/powerpoint/2010/main" val="1077260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D8A714-4CA9-A540-9D52-48C42B22B6A4}" type="slidenum">
              <a:rPr lang="en-US" smtClean="0"/>
              <a:t>3</a:t>
            </a:fld>
            <a:endParaRPr lang="en-US"/>
          </a:p>
        </p:txBody>
      </p:sp>
    </p:spTree>
    <p:extLst>
      <p:ext uri="{BB962C8B-B14F-4D97-AF65-F5344CB8AC3E}">
        <p14:creationId xmlns:p14="http://schemas.microsoft.com/office/powerpoint/2010/main" val="929985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D8A714-4CA9-A540-9D52-48C42B22B6A4}" type="slidenum">
              <a:rPr lang="en-US" smtClean="0"/>
              <a:t>4</a:t>
            </a:fld>
            <a:endParaRPr lang="en-US"/>
          </a:p>
        </p:txBody>
      </p:sp>
    </p:spTree>
    <p:extLst>
      <p:ext uri="{BB962C8B-B14F-4D97-AF65-F5344CB8AC3E}">
        <p14:creationId xmlns:p14="http://schemas.microsoft.com/office/powerpoint/2010/main" val="3880744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D8A714-4CA9-A540-9D52-48C42B22B6A4}" type="slidenum">
              <a:rPr lang="en-US" smtClean="0"/>
              <a:t>5</a:t>
            </a:fld>
            <a:endParaRPr lang="en-US"/>
          </a:p>
        </p:txBody>
      </p:sp>
    </p:spTree>
    <p:extLst>
      <p:ext uri="{BB962C8B-B14F-4D97-AF65-F5344CB8AC3E}">
        <p14:creationId xmlns:p14="http://schemas.microsoft.com/office/powerpoint/2010/main" val="4210862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D8A714-4CA9-A540-9D52-48C42B22B6A4}" type="slidenum">
              <a:rPr lang="en-US" smtClean="0"/>
              <a:t>6</a:t>
            </a:fld>
            <a:endParaRPr lang="en-US"/>
          </a:p>
        </p:txBody>
      </p:sp>
    </p:spTree>
    <p:extLst>
      <p:ext uri="{BB962C8B-B14F-4D97-AF65-F5344CB8AC3E}">
        <p14:creationId xmlns:p14="http://schemas.microsoft.com/office/powerpoint/2010/main" val="4274693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D8A714-4CA9-A540-9D52-48C42B22B6A4}" type="slidenum">
              <a:rPr lang="en-US" smtClean="0"/>
              <a:t>7</a:t>
            </a:fld>
            <a:endParaRPr lang="en-US"/>
          </a:p>
        </p:txBody>
      </p:sp>
    </p:spTree>
    <p:extLst>
      <p:ext uri="{BB962C8B-B14F-4D97-AF65-F5344CB8AC3E}">
        <p14:creationId xmlns:p14="http://schemas.microsoft.com/office/powerpoint/2010/main" val="2270698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0" y="0"/>
            <a:ext cx="12192000" cy="588116"/>
          </a:xfrm>
        </p:spPr>
        <p:txBody>
          <a:bodyPr/>
          <a:lstStyle/>
          <a:p>
            <a:r>
              <a:rPr lang="en-US" dirty="0"/>
              <a:t>Click to edit Master title style</a:t>
            </a: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523665"/>
          </a:xfrm>
          <a:prstGeom prst="rect">
            <a:avLst/>
          </a:prstGeom>
        </p:spPr>
        <p:txBody>
          <a:bodyPr vert="horz" lIns="91440" tIns="45720" rIns="91440" bIns="45720" rtlCol="0" anchor="ctr">
            <a:noAutofit/>
          </a:bodyPr>
          <a:lstStyle/>
          <a:p>
            <a:r>
              <a:rPr lang="en-US" dirty="0"/>
              <a:t>Click to edit Master title style</a:t>
            </a:r>
          </a:p>
        </p:txBody>
      </p:sp>
    </p:spTree>
  </p:cSld>
  <p:clrMap bg1="dk1" tx1="lt1" bg2="dk2" tx2="lt2" accent1="accent1" accent2="accent2" accent3="accent3" accent4="accent4" accent5="accent5" accent6="accent6" hlink="hlink" folHlink="folHlink"/>
  <p:sldLayoutIdLst>
    <p:sldLayoutId id="2147483650" r:id="rId1"/>
  </p:sldLayoutIdLst>
  <p:transition spd="slow">
    <p:push dir="u"/>
  </p:transition>
  <p:hf sldNum="0" hdr="0" ftr="0" dt="0"/>
  <p:txStyles>
    <p:titleStyle>
      <a:lvl1pPr algn="l" defTabSz="914400" rtl="0" eaLnBrk="1" latinLnBrk="0" hangingPunct="1">
        <a:lnSpc>
          <a:spcPct val="90000"/>
        </a:lnSpc>
        <a:spcBef>
          <a:spcPct val="0"/>
        </a:spcBef>
        <a:buNone/>
        <a:defRPr sz="2400" b="0" kern="1200">
          <a:solidFill>
            <a:srgbClr val="FFC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10" Type="http://schemas.openxmlformats.org/officeDocument/2006/relationships/image" Target="../media/image4.png"/><Relationship Id="rId9" Type="http://schemas.openxmlformats.org/officeDocument/2006/relationships/customXml" Target="../ink/ink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3018849"/>
            <a:ext cx="12192000" cy="1661993"/>
          </a:xfrm>
          <a:prstGeom prst="rect">
            <a:avLst/>
          </a:prstGeom>
          <a:noFill/>
        </p:spPr>
        <p:txBody>
          <a:bodyPr wrap="square" rtlCol="0">
            <a:spAutoFit/>
          </a:bodyPr>
          <a:lstStyle/>
          <a:p>
            <a:pPr algn="ctr"/>
            <a:r>
              <a:rPr lang="en-US" sz="5400" dirty="0">
                <a:solidFill>
                  <a:srgbClr val="FFC000"/>
                </a:solidFill>
              </a:rPr>
              <a:t>Homework #4 – Questions</a:t>
            </a:r>
          </a:p>
          <a:p>
            <a:pPr algn="ctr"/>
            <a:r>
              <a:rPr lang="en-US" sz="2400" dirty="0">
                <a:solidFill>
                  <a:srgbClr val="FFC000"/>
                </a:solidFill>
                <a:latin typeface="Arial" panose="020B0604020202020204" pitchFamily="34" charset="0"/>
                <a:cs typeface="Arial" panose="020B0604020202020204" pitchFamily="34" charset="0"/>
              </a:rPr>
              <a:t>Due Monday February 19th, 8:00 AM</a:t>
            </a:r>
          </a:p>
          <a:p>
            <a:pPr algn="ctr"/>
            <a:r>
              <a:rPr lang="en-US" sz="2400" dirty="0">
                <a:solidFill>
                  <a:srgbClr val="FFC000"/>
                </a:solidFill>
                <a:latin typeface="Arial" panose="020B0604020202020204" pitchFamily="34" charset="0"/>
                <a:cs typeface="Arial" panose="020B0604020202020204" pitchFamily="34" charset="0"/>
              </a:rPr>
              <a:t>Latest Due Date Monday February 26th @ 8:00 AM (15% </a:t>
            </a:r>
            <a:r>
              <a:rPr lang="en-US" sz="2400">
                <a:solidFill>
                  <a:srgbClr val="FFC000"/>
                </a:solidFill>
                <a:latin typeface="Arial" panose="020B0604020202020204" pitchFamily="34" charset="0"/>
                <a:cs typeface="Arial" panose="020B0604020202020204" pitchFamily="34" charset="0"/>
              </a:rPr>
              <a:t>penalty)</a:t>
            </a:r>
            <a:endParaRPr lang="en-US" sz="2400" dirty="0">
              <a:solidFill>
                <a:srgbClr val="FFC000"/>
              </a:solidFill>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7BAEBD96-EFE7-38AA-2B34-0B58ADE79C56}"/>
                  </a:ext>
                </a:extLst>
              </p14:cNvPr>
              <p14:cNvContentPartPr/>
              <p14:nvPr/>
            </p14:nvContentPartPr>
            <p14:xfrm>
              <a:off x="59101" y="75503"/>
              <a:ext cx="179640" cy="50400"/>
            </p14:xfrm>
          </p:contentPart>
        </mc:Choice>
        <mc:Fallback xmlns="">
          <p:pic>
            <p:nvPicPr>
              <p:cNvPr id="3" name="Ink 2">
                <a:extLst>
                  <a:ext uri="{FF2B5EF4-FFF2-40B4-BE49-F238E27FC236}">
                    <a16:creationId xmlns:a16="http://schemas.microsoft.com/office/drawing/2014/main" id="{7BAEBD96-EFE7-38AA-2B34-0B58ADE79C56}"/>
                  </a:ext>
                </a:extLst>
              </p:cNvPr>
              <p:cNvPicPr/>
              <p:nvPr/>
            </p:nvPicPr>
            <p:blipFill>
              <a:blip r:embed="rId6"/>
              <a:stretch>
                <a:fillRect/>
              </a:stretch>
            </p:blipFill>
            <p:spPr>
              <a:xfrm>
                <a:off x="52981" y="69383"/>
                <a:ext cx="19188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F48B60E5-31FA-45E8-8646-0CC0CE3F82E7}"/>
                  </a:ext>
                </a:extLst>
              </p14:cNvPr>
              <p14:cNvContentPartPr/>
              <p14:nvPr/>
            </p14:nvContentPartPr>
            <p14:xfrm>
              <a:off x="7712701" y="1544663"/>
              <a:ext cx="1305720" cy="241560"/>
            </p14:xfrm>
          </p:contentPart>
        </mc:Choice>
        <mc:Fallback xmlns="">
          <p:pic>
            <p:nvPicPr>
              <p:cNvPr id="4" name="Ink 3">
                <a:extLst>
                  <a:ext uri="{FF2B5EF4-FFF2-40B4-BE49-F238E27FC236}">
                    <a16:creationId xmlns:a16="http://schemas.microsoft.com/office/drawing/2014/main" id="{F48B60E5-31FA-45E8-8646-0CC0CE3F82E7}"/>
                  </a:ext>
                </a:extLst>
              </p:cNvPr>
              <p:cNvPicPr/>
              <p:nvPr/>
            </p:nvPicPr>
            <p:blipFill>
              <a:blip r:embed="rId8"/>
              <a:stretch>
                <a:fillRect/>
              </a:stretch>
            </p:blipFill>
            <p:spPr>
              <a:xfrm>
                <a:off x="7706581" y="1538543"/>
                <a:ext cx="131796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E39827F9-2392-2B7D-59FC-06C1B8EB612D}"/>
                  </a:ext>
                </a:extLst>
              </p14:cNvPr>
              <p14:cNvContentPartPr/>
              <p14:nvPr/>
            </p14:nvContentPartPr>
            <p14:xfrm>
              <a:off x="6581581" y="4250783"/>
              <a:ext cx="104040" cy="49320"/>
            </p14:xfrm>
          </p:contentPart>
        </mc:Choice>
        <mc:Fallback xmlns="">
          <p:pic>
            <p:nvPicPr>
              <p:cNvPr id="5" name="Ink 4">
                <a:extLst>
                  <a:ext uri="{FF2B5EF4-FFF2-40B4-BE49-F238E27FC236}">
                    <a16:creationId xmlns:a16="http://schemas.microsoft.com/office/drawing/2014/main" id="{E39827F9-2392-2B7D-59FC-06C1B8EB612D}"/>
                  </a:ext>
                </a:extLst>
              </p:cNvPr>
              <p:cNvPicPr/>
              <p:nvPr/>
            </p:nvPicPr>
            <p:blipFill>
              <a:blip r:embed="rId10"/>
              <a:stretch>
                <a:fillRect/>
              </a:stretch>
            </p:blipFill>
            <p:spPr>
              <a:xfrm>
                <a:off x="6575461" y="4244663"/>
                <a:ext cx="116280" cy="61560"/>
              </a:xfrm>
              <a:prstGeom prst="rect">
                <a:avLst/>
              </a:prstGeom>
            </p:spPr>
          </p:pic>
        </mc:Fallback>
      </mc:AlternateContent>
    </p:spTree>
    <p:extLst>
      <p:ext uri="{BB962C8B-B14F-4D97-AF65-F5344CB8AC3E}">
        <p14:creationId xmlns:p14="http://schemas.microsoft.com/office/powerpoint/2010/main" val="195452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2316-99BE-4237-8BB0-AF12B4E0F57E}"/>
              </a:ext>
            </a:extLst>
          </p:cNvPr>
          <p:cNvSpPr>
            <a:spLocks noGrp="1"/>
          </p:cNvSpPr>
          <p:nvPr>
            <p:ph type="title"/>
          </p:nvPr>
        </p:nvSpPr>
        <p:spPr/>
        <p:txBody>
          <a:bodyPr/>
          <a:lstStyle/>
          <a:p>
            <a:r>
              <a:rPr lang="en-US" dirty="0"/>
              <a:t>Homework #4 – Question 1A – Deserving of a Red Card for Loss of Contact</a:t>
            </a:r>
            <a:endParaRPr lang="en-US" dirty="0">
              <a:latin typeface="Courier New" panose="02070309020205020404" pitchFamily="49" charset="0"/>
              <a:cs typeface="Courier New" panose="02070309020205020404" pitchFamily="49" charset="0"/>
            </a:endParaRPr>
          </a:p>
        </p:txBody>
      </p:sp>
      <p:sp>
        <p:nvSpPr>
          <p:cNvPr id="6" name="Content Placeholder 6">
            <a:extLst>
              <a:ext uri="{FF2B5EF4-FFF2-40B4-BE49-F238E27FC236}">
                <a16:creationId xmlns:a16="http://schemas.microsoft.com/office/drawing/2014/main" id="{1477CB5E-6CD0-4E2A-9960-AF98834FC937}"/>
              </a:ext>
            </a:extLst>
          </p:cNvPr>
          <p:cNvSpPr txBox="1">
            <a:spLocks/>
          </p:cNvSpPr>
          <p:nvPr/>
        </p:nvSpPr>
        <p:spPr>
          <a:xfrm>
            <a:off x="-1" y="588114"/>
            <a:ext cx="12192001" cy="6269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spcAft>
                <a:spcPts val="800"/>
              </a:spcAft>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For a given race (1) list all athletes who deserve at least one red card for Loss of Contact (use the </a:t>
            </a:r>
            <a:r>
              <a:rPr lang="en-US" sz="1800" kern="100" dirty="0" err="1">
                <a:latin typeface="Calibri" panose="020F0502020204030204" pitchFamily="34" charset="0"/>
                <a:ea typeface="Calibri" panose="020F0502020204030204" pitchFamily="34" charset="0"/>
                <a:cs typeface="Times New Roman" panose="02020603050405020304" pitchFamily="18" charset="0"/>
              </a:rPr>
              <a:t>LOCAverage</a:t>
            </a:r>
            <a:r>
              <a:rPr lang="en-US" sz="1800" kern="100" dirty="0">
                <a:latin typeface="Calibri" panose="020F0502020204030204" pitchFamily="34" charset="0"/>
                <a:ea typeface="Calibri" panose="020F0502020204030204" pitchFamily="34" charset="0"/>
                <a:cs typeface="Times New Roman" panose="02020603050405020304" pitchFamily="18" charset="0"/>
              </a:rPr>
              <a:t> field not LOC</a:t>
            </a:r>
            <a:r>
              <a:rPr lang="en-US" sz="1800" kern="100" baseline="-25000" dirty="0">
                <a:latin typeface="Calibri" panose="020F0502020204030204" pitchFamily="34" charset="0"/>
                <a:ea typeface="Calibri" panose="020F0502020204030204" pitchFamily="34" charset="0"/>
                <a:cs typeface="Times New Roman" panose="02020603050405020304" pitchFamily="18" charset="0"/>
              </a:rPr>
              <a:t>X</a:t>
            </a:r>
            <a:r>
              <a:rPr lang="en-US" sz="1800" kern="100" dirty="0">
                <a:latin typeface="Calibri" panose="020F0502020204030204" pitchFamily="34" charset="0"/>
                <a:ea typeface="Calibri" panose="020F0502020204030204" pitchFamily="34" charset="0"/>
                <a:cs typeface="Times New Roman" panose="02020603050405020304" pitchFamily="18" charset="0"/>
              </a:rPr>
              <a:t>). An athlete is deserving of a red card for Loss of Contact if they have a visible loss of contact of &gt;= 60ms at some point in the race.</a:t>
            </a:r>
          </a:p>
          <a:p>
            <a:pPr marL="0" indent="0">
              <a:lnSpc>
                <a:spcPct val="107000"/>
              </a:lnSpc>
              <a:spcBef>
                <a:spcPts val="0"/>
              </a:spcBef>
              <a:spcAft>
                <a:spcPts val="80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Return the athlete's first name, last name, bib number. Order by last name, first name. </a:t>
            </a:r>
          </a:p>
          <a:p>
            <a:pPr marL="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results look similar to:</a:t>
            </a:r>
          </a:p>
        </p:txBody>
      </p:sp>
      <p:graphicFrame>
        <p:nvGraphicFramePr>
          <p:cNvPr id="4" name="Table 3">
            <a:extLst>
              <a:ext uri="{FF2B5EF4-FFF2-40B4-BE49-F238E27FC236}">
                <a16:creationId xmlns:a16="http://schemas.microsoft.com/office/drawing/2014/main" id="{AF0506CA-1F48-BB6B-6C77-F154EB474F9F}"/>
              </a:ext>
            </a:extLst>
          </p:cNvPr>
          <p:cNvGraphicFramePr>
            <a:graphicFrameLocks noGrp="1"/>
          </p:cNvGraphicFramePr>
          <p:nvPr>
            <p:extLst>
              <p:ext uri="{D42A27DB-BD31-4B8C-83A1-F6EECF244321}">
                <p14:modId xmlns:p14="http://schemas.microsoft.com/office/powerpoint/2010/main" val="3155984258"/>
              </p:ext>
            </p:extLst>
          </p:nvPr>
        </p:nvGraphicFramePr>
        <p:xfrm>
          <a:off x="-2" y="3253061"/>
          <a:ext cx="3477321" cy="3268072"/>
        </p:xfrm>
        <a:graphic>
          <a:graphicData uri="http://schemas.openxmlformats.org/drawingml/2006/table">
            <a:tbl>
              <a:tblPr firstRow="1" bandRow="1">
                <a:tableStyleId>{93296810-A885-4BE3-A3E7-6D5BEEA58F35}</a:tableStyleId>
              </a:tblPr>
              <a:tblGrid>
                <a:gridCol w="1159107">
                  <a:extLst>
                    <a:ext uri="{9D8B030D-6E8A-4147-A177-3AD203B41FA5}">
                      <a16:colId xmlns:a16="http://schemas.microsoft.com/office/drawing/2014/main" val="674620043"/>
                    </a:ext>
                  </a:extLst>
                </a:gridCol>
                <a:gridCol w="1159107">
                  <a:extLst>
                    <a:ext uri="{9D8B030D-6E8A-4147-A177-3AD203B41FA5}">
                      <a16:colId xmlns:a16="http://schemas.microsoft.com/office/drawing/2014/main" val="267117578"/>
                    </a:ext>
                  </a:extLst>
                </a:gridCol>
                <a:gridCol w="1159107">
                  <a:extLst>
                    <a:ext uri="{9D8B030D-6E8A-4147-A177-3AD203B41FA5}">
                      <a16:colId xmlns:a16="http://schemas.microsoft.com/office/drawing/2014/main" val="4232731465"/>
                    </a:ext>
                  </a:extLst>
                </a:gridCol>
              </a:tblGrid>
              <a:tr h="271582">
                <a:tc gridSpan="3">
                  <a:txBody>
                    <a:bodyPr/>
                    <a:lstStyle/>
                    <a:p>
                      <a:pPr algn="ctr" fontAlgn="b"/>
                      <a:r>
                        <a:rPr lang="en-US" sz="1800" b="1" i="0" u="none" strike="noStrike" dirty="0">
                          <a:solidFill>
                            <a:srgbClr val="FFFFFF"/>
                          </a:solidFill>
                          <a:effectLst/>
                          <a:latin typeface="Calibri" panose="020F0502020204030204" pitchFamily="34" charset="0"/>
                        </a:rPr>
                        <a:t>Result Set</a:t>
                      </a:r>
                    </a:p>
                  </a:txBody>
                  <a:tcPr marL="6350" marR="6350" marT="635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14515966"/>
                  </a:ext>
                </a:extLst>
              </a:tr>
              <a:tr h="271582">
                <a:tc>
                  <a:txBody>
                    <a:bodyPr/>
                    <a:lstStyle/>
                    <a:p>
                      <a:pPr algn="l" fontAlgn="b"/>
                      <a:r>
                        <a:rPr lang="en-US" sz="1100" b="1" i="0" u="none" strike="noStrike" dirty="0">
                          <a:solidFill>
                            <a:srgbClr val="000000"/>
                          </a:solidFill>
                          <a:effectLst/>
                          <a:latin typeface="Calibri" panose="020F0502020204030204" pitchFamily="34" charset="0"/>
                        </a:rPr>
                        <a:t>FirstName</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LastName</a:t>
                      </a:r>
                    </a:p>
                  </a:txBody>
                  <a:tcPr marL="6350" marR="6350" marT="6350" marB="0" anchor="b"/>
                </a:tc>
                <a:tc>
                  <a:txBody>
                    <a:bodyPr/>
                    <a:lstStyle/>
                    <a:p>
                      <a:pPr algn="l" fontAlgn="b"/>
                      <a:r>
                        <a:rPr lang="en-US" sz="1100" b="1" i="0" u="none" strike="noStrike" dirty="0" err="1">
                          <a:solidFill>
                            <a:srgbClr val="000000"/>
                          </a:solidFill>
                          <a:effectLst/>
                          <a:latin typeface="Calibri" panose="020F0502020204030204" pitchFamily="34" charset="0"/>
                        </a:rPr>
                        <a:t>BibNumber</a:t>
                      </a:r>
                      <a:endParaRPr lang="en-US"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18816334"/>
                  </a:ext>
                </a:extLst>
              </a:tr>
              <a:tr h="271582">
                <a:tc>
                  <a:txBody>
                    <a:bodyPr/>
                    <a:lstStyle/>
                    <a:p>
                      <a:pPr algn="l" fontAlgn="b"/>
                      <a:r>
                        <a:rPr lang="en-US" sz="1100" b="0" i="0" u="none" strike="noStrike">
                          <a:solidFill>
                            <a:srgbClr val="000000"/>
                          </a:solidFill>
                          <a:effectLst/>
                          <a:latin typeface="Calibri" panose="020F0502020204030204" pitchFamily="34" charset="0"/>
                        </a:rPr>
                        <a:t>Gordon</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Boyd</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345</a:t>
                      </a:r>
                    </a:p>
                  </a:txBody>
                  <a:tcPr marL="6350" marR="6350" marT="6350" marB="0" anchor="b"/>
                </a:tc>
                <a:extLst>
                  <a:ext uri="{0D108BD9-81ED-4DB2-BD59-A6C34878D82A}">
                    <a16:rowId xmlns:a16="http://schemas.microsoft.com/office/drawing/2014/main" val="1528838178"/>
                  </a:ext>
                </a:extLst>
              </a:tr>
              <a:tr h="271582">
                <a:tc>
                  <a:txBody>
                    <a:bodyPr/>
                    <a:lstStyle/>
                    <a:p>
                      <a:pPr algn="l" fontAlgn="b"/>
                      <a:r>
                        <a:rPr lang="en-US" sz="1100" b="0" i="0" u="none" strike="noStrike">
                          <a:solidFill>
                            <a:srgbClr val="000000"/>
                          </a:solidFill>
                          <a:effectLst/>
                          <a:latin typeface="Calibri" panose="020F0502020204030204" pitchFamily="34" charset="0"/>
                        </a:rPr>
                        <a:t>Chandler</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Burgess</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357</a:t>
                      </a:r>
                    </a:p>
                  </a:txBody>
                  <a:tcPr marL="6350" marR="6350" marT="6350" marB="0" anchor="b"/>
                </a:tc>
                <a:extLst>
                  <a:ext uri="{0D108BD9-81ED-4DB2-BD59-A6C34878D82A}">
                    <a16:rowId xmlns:a16="http://schemas.microsoft.com/office/drawing/2014/main" val="634362347"/>
                  </a:ext>
                </a:extLst>
              </a:tr>
              <a:tr h="271582">
                <a:tc>
                  <a:txBody>
                    <a:bodyPr/>
                    <a:lstStyle/>
                    <a:p>
                      <a:pPr algn="l" fontAlgn="b"/>
                      <a:r>
                        <a:rPr lang="en-US" sz="1100" b="0" i="0" u="none" strike="noStrike">
                          <a:solidFill>
                            <a:srgbClr val="000000"/>
                          </a:solidFill>
                          <a:effectLst/>
                          <a:latin typeface="Calibri" panose="020F0502020204030204" pitchFamily="34" charset="0"/>
                        </a:rPr>
                        <a:t>Blake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Cole</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332</a:t>
                      </a:r>
                    </a:p>
                  </a:txBody>
                  <a:tcPr marL="6350" marR="6350" marT="6350" marB="0" anchor="b"/>
                </a:tc>
                <a:extLst>
                  <a:ext uri="{0D108BD9-81ED-4DB2-BD59-A6C34878D82A}">
                    <a16:rowId xmlns:a16="http://schemas.microsoft.com/office/drawing/2014/main" val="4004681038"/>
                  </a:ext>
                </a:extLst>
              </a:tr>
              <a:tr h="271582">
                <a:tc>
                  <a:txBody>
                    <a:bodyPr/>
                    <a:lstStyle/>
                    <a:p>
                      <a:pPr algn="l" fontAlgn="b"/>
                      <a:r>
                        <a:rPr lang="en-US" sz="1100" b="0" i="0" u="none" strike="noStrike">
                          <a:solidFill>
                            <a:srgbClr val="000000"/>
                          </a:solidFill>
                          <a:effectLst/>
                          <a:latin typeface="Calibri" panose="020F0502020204030204" pitchFamily="34" charset="0"/>
                        </a:rPr>
                        <a:t>Muhammad</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Garrison</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356</a:t>
                      </a:r>
                    </a:p>
                  </a:txBody>
                  <a:tcPr marL="6350" marR="6350" marT="6350" marB="0" anchor="b"/>
                </a:tc>
                <a:extLst>
                  <a:ext uri="{0D108BD9-81ED-4DB2-BD59-A6C34878D82A}">
                    <a16:rowId xmlns:a16="http://schemas.microsoft.com/office/drawing/2014/main" val="1679394928"/>
                  </a:ext>
                </a:extLst>
              </a:tr>
              <a:tr h="271582">
                <a:tc>
                  <a:txBody>
                    <a:bodyPr/>
                    <a:lstStyle/>
                    <a:p>
                      <a:pPr algn="l" fontAlgn="b"/>
                      <a:r>
                        <a:rPr lang="en-US" sz="1100" b="0" i="0" u="none" strike="noStrike">
                          <a:solidFill>
                            <a:srgbClr val="000000"/>
                          </a:solidFill>
                          <a:effectLst/>
                          <a:latin typeface="Calibri" panose="020F0502020204030204" pitchFamily="34" charset="0"/>
                        </a:rPr>
                        <a:t>Lillie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Gill</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127</a:t>
                      </a:r>
                    </a:p>
                  </a:txBody>
                  <a:tcPr marL="6350" marR="6350" marT="6350" marB="0" anchor="b"/>
                </a:tc>
                <a:extLst>
                  <a:ext uri="{0D108BD9-81ED-4DB2-BD59-A6C34878D82A}">
                    <a16:rowId xmlns:a16="http://schemas.microsoft.com/office/drawing/2014/main" val="3378000538"/>
                  </a:ext>
                </a:extLst>
              </a:tr>
              <a:tr h="271582">
                <a:tc>
                  <a:txBody>
                    <a:bodyPr/>
                    <a:lstStyle/>
                    <a:p>
                      <a:pPr algn="l" fontAlgn="b"/>
                      <a:r>
                        <a:rPr lang="en-US" sz="1100" b="0" i="0" u="none" strike="noStrike">
                          <a:solidFill>
                            <a:srgbClr val="000000"/>
                          </a:solidFill>
                          <a:effectLst/>
                          <a:latin typeface="Calibri" panose="020F0502020204030204" pitchFamily="34" charset="0"/>
                        </a:rPr>
                        <a:t>Jay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Harrington</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334</a:t>
                      </a:r>
                    </a:p>
                  </a:txBody>
                  <a:tcPr marL="6350" marR="6350" marT="6350" marB="0" anchor="b"/>
                </a:tc>
                <a:extLst>
                  <a:ext uri="{0D108BD9-81ED-4DB2-BD59-A6C34878D82A}">
                    <a16:rowId xmlns:a16="http://schemas.microsoft.com/office/drawing/2014/main" val="1139823627"/>
                  </a:ext>
                </a:extLst>
              </a:tr>
              <a:tr h="271582">
                <a:tc>
                  <a:txBody>
                    <a:bodyPr/>
                    <a:lstStyle/>
                    <a:p>
                      <a:pPr algn="l" fontAlgn="b"/>
                      <a:r>
                        <a:rPr lang="en-US" sz="1100" b="0" i="0" u="none" strike="noStrike">
                          <a:solidFill>
                            <a:srgbClr val="000000"/>
                          </a:solidFill>
                          <a:effectLst/>
                          <a:latin typeface="Calibri" panose="020F0502020204030204" pitchFamily="34" charset="0"/>
                        </a:rPr>
                        <a:t>Brock</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Lester</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335</a:t>
                      </a:r>
                    </a:p>
                  </a:txBody>
                  <a:tcPr marL="6350" marR="6350" marT="6350" marB="0" anchor="b"/>
                </a:tc>
                <a:extLst>
                  <a:ext uri="{0D108BD9-81ED-4DB2-BD59-A6C34878D82A}">
                    <a16:rowId xmlns:a16="http://schemas.microsoft.com/office/drawing/2014/main" val="4044508232"/>
                  </a:ext>
                </a:extLst>
              </a:tr>
              <a:tr h="271582">
                <a:tc>
                  <a:txBody>
                    <a:bodyPr/>
                    <a:lstStyle/>
                    <a:p>
                      <a:pPr algn="l" fontAlgn="b"/>
                      <a:r>
                        <a:rPr lang="en-US" sz="1100" b="0" i="0" u="none" strike="noStrike">
                          <a:solidFill>
                            <a:srgbClr val="000000"/>
                          </a:solidFill>
                          <a:effectLst/>
                          <a:latin typeface="Calibri" panose="020F0502020204030204" pitchFamily="34" charset="0"/>
                        </a:rPr>
                        <a:t>Henrik</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McKinney</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312</a:t>
                      </a:r>
                    </a:p>
                  </a:txBody>
                  <a:tcPr marL="6350" marR="6350" marT="6350" marB="0" anchor="b"/>
                </a:tc>
                <a:extLst>
                  <a:ext uri="{0D108BD9-81ED-4DB2-BD59-A6C34878D82A}">
                    <a16:rowId xmlns:a16="http://schemas.microsoft.com/office/drawing/2014/main" val="1418816506"/>
                  </a:ext>
                </a:extLst>
              </a:tr>
              <a:tr h="271582">
                <a:tc>
                  <a:txBody>
                    <a:bodyPr/>
                    <a:lstStyle/>
                    <a:p>
                      <a:pPr algn="l" fontAlgn="b"/>
                      <a:r>
                        <a:rPr lang="en-US" sz="1100" b="0" i="0" u="none" strike="noStrike">
                          <a:solidFill>
                            <a:srgbClr val="000000"/>
                          </a:solidFill>
                          <a:effectLst/>
                          <a:latin typeface="Calibri" panose="020F0502020204030204" pitchFamily="34" charset="0"/>
                        </a:rPr>
                        <a:t>Drake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Merritt</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329</a:t>
                      </a:r>
                    </a:p>
                  </a:txBody>
                  <a:tcPr marL="6350" marR="6350" marT="6350" marB="0" anchor="b"/>
                </a:tc>
                <a:extLst>
                  <a:ext uri="{0D108BD9-81ED-4DB2-BD59-A6C34878D82A}">
                    <a16:rowId xmlns:a16="http://schemas.microsoft.com/office/drawing/2014/main" val="2854875661"/>
                  </a:ext>
                </a:extLst>
              </a:tr>
              <a:tr h="271582">
                <a:tc>
                  <a:txBody>
                    <a:bodyPr/>
                    <a:lstStyle/>
                    <a:p>
                      <a:pPr algn="l" fontAlgn="b"/>
                      <a:r>
                        <a:rPr lang="en-US" sz="1100" b="0" i="0" u="none" strike="noStrike">
                          <a:solidFill>
                            <a:srgbClr val="000000"/>
                          </a:solidFill>
                          <a:effectLst/>
                          <a:latin typeface="Calibri" panose="020F0502020204030204" pitchFamily="34" charset="0"/>
                        </a:rPr>
                        <a:t>Saint</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Miranda</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324</a:t>
                      </a:r>
                    </a:p>
                  </a:txBody>
                  <a:tcPr marL="6350" marR="6350" marT="6350" marB="0" anchor="b"/>
                </a:tc>
                <a:extLst>
                  <a:ext uri="{0D108BD9-81ED-4DB2-BD59-A6C34878D82A}">
                    <a16:rowId xmlns:a16="http://schemas.microsoft.com/office/drawing/2014/main" val="235771488"/>
                  </a:ext>
                </a:extLst>
              </a:tr>
            </a:tbl>
          </a:graphicData>
        </a:graphic>
      </p:graphicFrame>
    </p:spTree>
    <p:extLst>
      <p:ext uri="{BB962C8B-B14F-4D97-AF65-F5344CB8AC3E}">
        <p14:creationId xmlns:p14="http://schemas.microsoft.com/office/powerpoint/2010/main" val="395157208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2316-99BE-4237-8BB0-AF12B4E0F57E}"/>
              </a:ext>
            </a:extLst>
          </p:cNvPr>
          <p:cNvSpPr>
            <a:spLocks noGrp="1"/>
          </p:cNvSpPr>
          <p:nvPr>
            <p:ph type="title"/>
          </p:nvPr>
        </p:nvSpPr>
        <p:spPr/>
        <p:txBody>
          <a:bodyPr/>
          <a:lstStyle/>
          <a:p>
            <a:r>
              <a:rPr lang="en-US" dirty="0"/>
              <a:t>Homework #4 – Question 1B – Deserving of a Red Card for Loss of Contact with Stats</a:t>
            </a:r>
            <a:endParaRPr lang="en-US" dirty="0">
              <a:latin typeface="Courier New" panose="02070309020205020404" pitchFamily="49" charset="0"/>
              <a:cs typeface="Courier New" panose="02070309020205020404" pitchFamily="49" charset="0"/>
            </a:endParaRPr>
          </a:p>
        </p:txBody>
      </p:sp>
      <p:sp>
        <p:nvSpPr>
          <p:cNvPr id="6" name="Content Placeholder 6">
            <a:extLst>
              <a:ext uri="{FF2B5EF4-FFF2-40B4-BE49-F238E27FC236}">
                <a16:creationId xmlns:a16="http://schemas.microsoft.com/office/drawing/2014/main" id="{1477CB5E-6CD0-4E2A-9960-AF98834FC937}"/>
              </a:ext>
            </a:extLst>
          </p:cNvPr>
          <p:cNvSpPr txBox="1">
            <a:spLocks/>
          </p:cNvSpPr>
          <p:nvPr/>
        </p:nvSpPr>
        <p:spPr>
          <a:xfrm>
            <a:off x="-1" y="588114"/>
            <a:ext cx="12192001" cy="6269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spcAft>
                <a:spcPts val="800"/>
              </a:spcAft>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For a given race (1) list all athletes who deserve at least one red card for Loss of Contact. An athlete is deserving of a red card for Loss of Contact if they have a visible loss of contact of &gt;= 60ms at some point in the race.</a:t>
            </a:r>
          </a:p>
          <a:p>
            <a:pPr marL="0" indent="0">
              <a:lnSpc>
                <a:spcPct val="107000"/>
              </a:lnSpc>
              <a:spcBef>
                <a:spcPts val="0"/>
              </a:spcBef>
              <a:spcAft>
                <a:spcPts val="80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Return the athlete's first name, last name, bib number, </a:t>
            </a:r>
            <a:r>
              <a:rPr lang="en-US" sz="1800" b="1" kern="100" dirty="0">
                <a:solidFill>
                  <a:srgbClr val="FFC000"/>
                </a:solidFill>
                <a:latin typeface="Calibri" panose="020F0502020204030204" pitchFamily="34" charset="0"/>
                <a:ea typeface="Calibri" panose="020F0502020204030204" pitchFamily="34" charset="0"/>
                <a:cs typeface="Times New Roman" panose="02020603050405020304" pitchFamily="18" charset="0"/>
              </a:rPr>
              <a:t>the maximum visible loss of contact in milliseconds</a:t>
            </a:r>
            <a:r>
              <a:rPr lang="en-US" sz="1800" kern="100" dirty="0">
                <a:latin typeface="Calibri" panose="020F0502020204030204" pitchFamily="34" charset="0"/>
                <a:ea typeface="Calibri" panose="020F0502020204030204" pitchFamily="34" charset="0"/>
                <a:cs typeface="Times New Roman" panose="02020603050405020304" pitchFamily="18" charset="0"/>
              </a:rPr>
              <a:t>. Order by </a:t>
            </a:r>
            <a:r>
              <a:rPr lang="en-US" sz="1800" b="1" kern="100" dirty="0">
                <a:solidFill>
                  <a:srgbClr val="FFC000"/>
                </a:solidFill>
                <a:latin typeface="Calibri" panose="020F0502020204030204" pitchFamily="34" charset="0"/>
                <a:ea typeface="Calibri" panose="020F0502020204030204" pitchFamily="34" charset="0"/>
                <a:cs typeface="Times New Roman" panose="02020603050405020304" pitchFamily="18" charset="0"/>
              </a:rPr>
              <a:t>max visible loss of contact</a:t>
            </a:r>
            <a:r>
              <a:rPr lang="en-US" sz="1800" kern="100" dirty="0">
                <a:latin typeface="Calibri" panose="020F0502020204030204" pitchFamily="34" charset="0"/>
                <a:ea typeface="Calibri" panose="020F0502020204030204" pitchFamily="34" charset="0"/>
                <a:cs typeface="Times New Roman" panose="02020603050405020304" pitchFamily="18" charset="0"/>
              </a:rPr>
              <a:t>, last name, and first name. </a:t>
            </a:r>
          </a:p>
          <a:p>
            <a:pPr marL="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results look similar to:</a:t>
            </a:r>
          </a:p>
        </p:txBody>
      </p:sp>
      <p:graphicFrame>
        <p:nvGraphicFramePr>
          <p:cNvPr id="3" name="Table 2">
            <a:extLst>
              <a:ext uri="{FF2B5EF4-FFF2-40B4-BE49-F238E27FC236}">
                <a16:creationId xmlns:a16="http://schemas.microsoft.com/office/drawing/2014/main" id="{BDAB8EE8-1BA5-D802-D308-2249654BB8F1}"/>
              </a:ext>
            </a:extLst>
          </p:cNvPr>
          <p:cNvGraphicFramePr>
            <a:graphicFrameLocks noGrp="1"/>
          </p:cNvGraphicFramePr>
          <p:nvPr>
            <p:extLst>
              <p:ext uri="{D42A27DB-BD31-4B8C-83A1-F6EECF244321}">
                <p14:modId xmlns:p14="http://schemas.microsoft.com/office/powerpoint/2010/main" val="615308826"/>
              </p:ext>
            </p:extLst>
          </p:nvPr>
        </p:nvGraphicFramePr>
        <p:xfrm>
          <a:off x="-2" y="3253061"/>
          <a:ext cx="4636428" cy="3268072"/>
        </p:xfrm>
        <a:graphic>
          <a:graphicData uri="http://schemas.openxmlformats.org/drawingml/2006/table">
            <a:tbl>
              <a:tblPr firstRow="1" bandRow="1">
                <a:tableStyleId>{93296810-A885-4BE3-A3E7-6D5BEEA58F35}</a:tableStyleId>
              </a:tblPr>
              <a:tblGrid>
                <a:gridCol w="1159107">
                  <a:extLst>
                    <a:ext uri="{9D8B030D-6E8A-4147-A177-3AD203B41FA5}">
                      <a16:colId xmlns:a16="http://schemas.microsoft.com/office/drawing/2014/main" val="674620043"/>
                    </a:ext>
                  </a:extLst>
                </a:gridCol>
                <a:gridCol w="1159107">
                  <a:extLst>
                    <a:ext uri="{9D8B030D-6E8A-4147-A177-3AD203B41FA5}">
                      <a16:colId xmlns:a16="http://schemas.microsoft.com/office/drawing/2014/main" val="267117578"/>
                    </a:ext>
                  </a:extLst>
                </a:gridCol>
                <a:gridCol w="1159107">
                  <a:extLst>
                    <a:ext uri="{9D8B030D-6E8A-4147-A177-3AD203B41FA5}">
                      <a16:colId xmlns:a16="http://schemas.microsoft.com/office/drawing/2014/main" val="4232731465"/>
                    </a:ext>
                  </a:extLst>
                </a:gridCol>
                <a:gridCol w="1159107">
                  <a:extLst>
                    <a:ext uri="{9D8B030D-6E8A-4147-A177-3AD203B41FA5}">
                      <a16:colId xmlns:a16="http://schemas.microsoft.com/office/drawing/2014/main" val="1489808344"/>
                    </a:ext>
                  </a:extLst>
                </a:gridCol>
              </a:tblGrid>
              <a:tr h="271582">
                <a:tc gridSpan="4">
                  <a:txBody>
                    <a:bodyPr/>
                    <a:lstStyle/>
                    <a:p>
                      <a:pPr algn="ctr" fontAlgn="b"/>
                      <a:r>
                        <a:rPr lang="en-US" sz="1800" b="1" i="0" u="none" strike="noStrike" dirty="0">
                          <a:solidFill>
                            <a:srgbClr val="FFFFFF"/>
                          </a:solidFill>
                          <a:effectLst/>
                          <a:latin typeface="Calibri" panose="020F0502020204030204" pitchFamily="34" charset="0"/>
                        </a:rPr>
                        <a:t>Result Set</a:t>
                      </a:r>
                    </a:p>
                  </a:txBody>
                  <a:tcPr marL="6350" marR="6350" marT="635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14515966"/>
                  </a:ext>
                </a:extLst>
              </a:tr>
              <a:tr h="271582">
                <a:tc>
                  <a:txBody>
                    <a:bodyPr/>
                    <a:lstStyle/>
                    <a:p>
                      <a:pPr algn="l" fontAlgn="b"/>
                      <a:r>
                        <a:rPr lang="en-US" sz="1100" b="1" u="none" strike="noStrike" dirty="0">
                          <a:solidFill>
                            <a:srgbClr val="000000"/>
                          </a:solidFill>
                          <a:effectLst/>
                        </a:rPr>
                        <a:t>FirstName</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u="none" strike="noStrike" dirty="0" err="1">
                          <a:solidFill>
                            <a:srgbClr val="000000"/>
                          </a:solidFill>
                          <a:effectLst/>
                        </a:rPr>
                        <a:t>LastName</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u="none" strike="noStrike" dirty="0" err="1">
                          <a:solidFill>
                            <a:srgbClr val="000000"/>
                          </a:solidFill>
                          <a:effectLst/>
                        </a:rPr>
                        <a:t>BibNumber</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u="none" strike="noStrike" dirty="0" err="1">
                          <a:solidFill>
                            <a:srgbClr val="000000"/>
                          </a:solidFill>
                          <a:effectLst/>
                        </a:rPr>
                        <a:t>MaxLOC</a:t>
                      </a:r>
                      <a:endParaRPr lang="en-US"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18816334"/>
                  </a:ext>
                </a:extLst>
              </a:tr>
              <a:tr h="271582">
                <a:tc>
                  <a:txBody>
                    <a:bodyPr/>
                    <a:lstStyle/>
                    <a:p>
                      <a:pPr algn="l" fontAlgn="b"/>
                      <a:r>
                        <a:rPr lang="en-US" sz="1100" b="0" u="none" strike="noStrike">
                          <a:solidFill>
                            <a:srgbClr val="000000"/>
                          </a:solidFill>
                          <a:effectLst/>
                        </a:rPr>
                        <a:t>Muhammad</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Garrison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u="none" strike="noStrike" dirty="0">
                          <a:solidFill>
                            <a:srgbClr val="000000"/>
                          </a:solidFill>
                          <a:effectLst/>
                        </a:rPr>
                        <a:t>356</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u="none" strike="noStrike" dirty="0">
                          <a:solidFill>
                            <a:srgbClr val="000000"/>
                          </a:solidFill>
                          <a:effectLst/>
                        </a:rPr>
                        <a:t>78.125</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28838178"/>
                  </a:ext>
                </a:extLst>
              </a:tr>
              <a:tr h="271582">
                <a:tc>
                  <a:txBody>
                    <a:bodyPr/>
                    <a:lstStyle/>
                    <a:p>
                      <a:pPr algn="l" fontAlgn="b"/>
                      <a:r>
                        <a:rPr lang="en-US" sz="1100" b="0" u="none" strike="noStrike">
                          <a:solidFill>
                            <a:srgbClr val="000000"/>
                          </a:solidFill>
                          <a:effectLst/>
                        </a:rPr>
                        <a:t>Brock</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Lester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u="none" strike="noStrike">
                          <a:solidFill>
                            <a:srgbClr val="000000"/>
                          </a:solidFill>
                          <a:effectLst/>
                        </a:rPr>
                        <a:t>335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u="none" strike="noStrike">
                          <a:solidFill>
                            <a:srgbClr val="000000"/>
                          </a:solidFill>
                          <a:effectLst/>
                        </a:rPr>
                        <a:t>68.8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34362347"/>
                  </a:ext>
                </a:extLst>
              </a:tr>
              <a:tr h="271582">
                <a:tc>
                  <a:txBody>
                    <a:bodyPr/>
                    <a:lstStyle/>
                    <a:p>
                      <a:pPr algn="l" fontAlgn="b"/>
                      <a:r>
                        <a:rPr lang="en-US" sz="1100" b="0" u="none" strike="noStrike">
                          <a:solidFill>
                            <a:srgbClr val="000000"/>
                          </a:solidFill>
                          <a:effectLst/>
                        </a:rPr>
                        <a:t>Chandler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Burgess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u="none" strike="noStrike">
                          <a:solidFill>
                            <a:srgbClr val="000000"/>
                          </a:solidFill>
                          <a:effectLst/>
                        </a:rPr>
                        <a:t>357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u="none" strike="noStrike">
                          <a:solidFill>
                            <a:srgbClr val="000000"/>
                          </a:solidFill>
                          <a:effectLst/>
                        </a:rPr>
                        <a:t>66.7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04681038"/>
                  </a:ext>
                </a:extLst>
              </a:tr>
              <a:tr h="271582">
                <a:tc>
                  <a:txBody>
                    <a:bodyPr/>
                    <a:lstStyle/>
                    <a:p>
                      <a:pPr algn="l" fontAlgn="b"/>
                      <a:r>
                        <a:rPr lang="en-US" sz="1100" b="0" u="none" strike="noStrike">
                          <a:solidFill>
                            <a:srgbClr val="000000"/>
                          </a:solidFill>
                          <a:effectLst/>
                        </a:rPr>
                        <a:t>Saint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Miranda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u="none" strike="noStrike">
                          <a:solidFill>
                            <a:srgbClr val="000000"/>
                          </a:solidFill>
                          <a:effectLst/>
                        </a:rPr>
                        <a:t>324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u="none" strike="noStrike">
                          <a:solidFill>
                            <a:srgbClr val="000000"/>
                          </a:solidFill>
                          <a:effectLst/>
                        </a:rPr>
                        <a:t>66.7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79394928"/>
                  </a:ext>
                </a:extLst>
              </a:tr>
              <a:tr h="271582">
                <a:tc>
                  <a:txBody>
                    <a:bodyPr/>
                    <a:lstStyle/>
                    <a:p>
                      <a:pPr algn="l" fontAlgn="b"/>
                      <a:r>
                        <a:rPr lang="en-US" sz="1100" b="0" u="none" strike="noStrike">
                          <a:solidFill>
                            <a:srgbClr val="000000"/>
                          </a:solidFill>
                          <a:effectLst/>
                        </a:rPr>
                        <a:t>Henrik</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McKinney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u="none" strike="noStrike">
                          <a:solidFill>
                            <a:srgbClr val="000000"/>
                          </a:solidFill>
                          <a:effectLst/>
                        </a:rPr>
                        <a:t>312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u="none" strike="noStrike">
                          <a:solidFill>
                            <a:srgbClr val="000000"/>
                          </a:solidFill>
                          <a:effectLst/>
                        </a:rPr>
                        <a:t>66.7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78000538"/>
                  </a:ext>
                </a:extLst>
              </a:tr>
              <a:tr h="271582">
                <a:tc>
                  <a:txBody>
                    <a:bodyPr/>
                    <a:lstStyle/>
                    <a:p>
                      <a:pPr algn="l" fontAlgn="b"/>
                      <a:r>
                        <a:rPr lang="en-US" sz="1100" b="0" u="none" strike="noStrike">
                          <a:solidFill>
                            <a:srgbClr val="000000"/>
                          </a:solidFill>
                          <a:effectLst/>
                        </a:rPr>
                        <a:t>Jay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Harrington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u="none" strike="noStrike">
                          <a:solidFill>
                            <a:srgbClr val="000000"/>
                          </a:solidFill>
                          <a:effectLst/>
                        </a:rPr>
                        <a:t>334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u="none" strike="noStrike">
                          <a:solidFill>
                            <a:srgbClr val="000000"/>
                          </a:solidFill>
                          <a:effectLst/>
                        </a:rPr>
                        <a:t>64.6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39823627"/>
                  </a:ext>
                </a:extLst>
              </a:tr>
              <a:tr h="271582">
                <a:tc>
                  <a:txBody>
                    <a:bodyPr/>
                    <a:lstStyle/>
                    <a:p>
                      <a:pPr algn="l" fontAlgn="b"/>
                      <a:r>
                        <a:rPr lang="en-US" sz="1100" b="0" u="none" strike="noStrike">
                          <a:solidFill>
                            <a:srgbClr val="000000"/>
                          </a:solidFill>
                          <a:effectLst/>
                        </a:rPr>
                        <a:t>Adonis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Schaefer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u="none" strike="noStrike">
                          <a:solidFill>
                            <a:srgbClr val="000000"/>
                          </a:solidFill>
                          <a:effectLst/>
                        </a:rPr>
                        <a:t>301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u="none" strike="noStrike">
                          <a:solidFill>
                            <a:srgbClr val="000000"/>
                          </a:solidFill>
                          <a:effectLst/>
                        </a:rPr>
                        <a:t>64.6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44508232"/>
                  </a:ext>
                </a:extLst>
              </a:tr>
              <a:tr h="271582">
                <a:tc>
                  <a:txBody>
                    <a:bodyPr/>
                    <a:lstStyle/>
                    <a:p>
                      <a:pPr algn="l" fontAlgn="b"/>
                      <a:r>
                        <a:rPr lang="en-US" sz="1100" b="0" u="none" strike="noStrike">
                          <a:solidFill>
                            <a:srgbClr val="000000"/>
                          </a:solidFill>
                          <a:effectLst/>
                        </a:rPr>
                        <a:t>Lillie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Gill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u="none" strike="noStrike">
                          <a:solidFill>
                            <a:srgbClr val="000000"/>
                          </a:solidFill>
                          <a:effectLst/>
                        </a:rPr>
                        <a:t>127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u="none" strike="noStrike">
                          <a:solidFill>
                            <a:srgbClr val="000000"/>
                          </a:solidFill>
                          <a:effectLst/>
                        </a:rPr>
                        <a:t>62.5</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18816506"/>
                  </a:ext>
                </a:extLst>
              </a:tr>
              <a:tr h="271582">
                <a:tc>
                  <a:txBody>
                    <a:bodyPr/>
                    <a:lstStyle/>
                    <a:p>
                      <a:pPr algn="l" fontAlgn="b"/>
                      <a:r>
                        <a:rPr lang="en-US" sz="1100" b="0" u="none" strike="noStrike">
                          <a:solidFill>
                            <a:srgbClr val="000000"/>
                          </a:solidFill>
                          <a:effectLst/>
                        </a:rPr>
                        <a:t>Peter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O’Connell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u="none" strike="noStrike">
                          <a:solidFill>
                            <a:srgbClr val="000000"/>
                          </a:solidFill>
                          <a:effectLst/>
                        </a:rPr>
                        <a:t>381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u="none" strike="noStrike">
                          <a:solidFill>
                            <a:srgbClr val="000000"/>
                          </a:solidFill>
                          <a:effectLst/>
                        </a:rPr>
                        <a:t>61.5</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54875661"/>
                  </a:ext>
                </a:extLst>
              </a:tr>
              <a:tr h="271582">
                <a:tc>
                  <a:txBody>
                    <a:bodyPr/>
                    <a:lstStyle/>
                    <a:p>
                      <a:pPr algn="l" fontAlgn="b"/>
                      <a:r>
                        <a:rPr lang="en-US" sz="1100" b="0" u="none" strike="noStrike">
                          <a:solidFill>
                            <a:srgbClr val="000000"/>
                          </a:solidFill>
                          <a:effectLst/>
                        </a:rPr>
                        <a:t>Gordon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Boyd</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u="none" strike="noStrike">
                          <a:solidFill>
                            <a:srgbClr val="000000"/>
                          </a:solidFill>
                          <a:effectLst/>
                        </a:rPr>
                        <a:t>345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u="none" strike="noStrike" dirty="0">
                          <a:solidFill>
                            <a:srgbClr val="000000"/>
                          </a:solidFill>
                          <a:effectLst/>
                        </a:rPr>
                        <a:t>61.5</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5771488"/>
                  </a:ext>
                </a:extLst>
              </a:tr>
            </a:tbl>
          </a:graphicData>
        </a:graphic>
      </p:graphicFrame>
    </p:spTree>
    <p:extLst>
      <p:ext uri="{BB962C8B-B14F-4D97-AF65-F5344CB8AC3E}">
        <p14:creationId xmlns:p14="http://schemas.microsoft.com/office/powerpoint/2010/main" val="62509639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2316-99BE-4237-8BB0-AF12B4E0F57E}"/>
              </a:ext>
            </a:extLst>
          </p:cNvPr>
          <p:cNvSpPr>
            <a:spLocks noGrp="1"/>
          </p:cNvSpPr>
          <p:nvPr>
            <p:ph type="title"/>
          </p:nvPr>
        </p:nvSpPr>
        <p:spPr/>
        <p:txBody>
          <a:bodyPr/>
          <a:lstStyle/>
          <a:p>
            <a:r>
              <a:rPr lang="en-US" dirty="0"/>
              <a:t>Homework #4 – Question 2 – Deserved a Red Card for Bent Knee</a:t>
            </a:r>
            <a:endParaRPr lang="en-US" dirty="0">
              <a:latin typeface="Courier New" panose="02070309020205020404" pitchFamily="49" charset="0"/>
              <a:cs typeface="Courier New" panose="02070309020205020404" pitchFamily="49" charset="0"/>
            </a:endParaRPr>
          </a:p>
        </p:txBody>
      </p:sp>
      <p:sp>
        <p:nvSpPr>
          <p:cNvPr id="6" name="Content Placeholder 6">
            <a:extLst>
              <a:ext uri="{FF2B5EF4-FFF2-40B4-BE49-F238E27FC236}">
                <a16:creationId xmlns:a16="http://schemas.microsoft.com/office/drawing/2014/main" id="{1477CB5E-6CD0-4E2A-9960-AF98834FC937}"/>
              </a:ext>
            </a:extLst>
          </p:cNvPr>
          <p:cNvSpPr txBox="1">
            <a:spLocks/>
          </p:cNvSpPr>
          <p:nvPr/>
        </p:nvSpPr>
        <p:spPr>
          <a:xfrm>
            <a:off x="-1" y="588114"/>
            <a:ext cx="12192001" cy="6269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a given race, 3 in this case, list all athletes who deserved a red card for Bent Knee. </a:t>
            </a:r>
          </a:p>
          <a:p>
            <a:pPr marL="0" marR="0" indent="0">
              <a:lnSpc>
                <a:spcPct val="107000"/>
              </a:lnSpc>
              <a:spcBef>
                <a:spcPts val="0"/>
              </a:spcBef>
              <a:spcAft>
                <a:spcPts val="800"/>
              </a:spcAft>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Order the results from the greatest amount of bend to the least.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You are deserving of a DQ for Bent Knee if you have a </a:t>
            </a:r>
            <a:r>
              <a:rPr lang="en-US" sz="1200" kern="100" dirty="0" err="1">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KneeAngle</a:t>
            </a:r>
            <a:r>
              <a:rPr lang="en-US" sz="1200" kern="100" dirty="0">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lang="en-US" sz="1800" kern="100" dirty="0">
                <a:latin typeface="Calibri" panose="020F0502020204030204" pitchFamily="34" charset="0"/>
                <a:ea typeface="Calibri" panose="020F0502020204030204" pitchFamily="34" charset="0"/>
                <a:cs typeface="Times New Roman" panose="02020603050405020304" pitchFamily="18" charset="0"/>
              </a:rPr>
              <a:t>observed in the video other than </a:t>
            </a:r>
            <a:r>
              <a:rPr lang="en-US" sz="1200" kern="100" dirty="0">
                <a:latin typeface="Courier New" panose="02070309020205020404" pitchFamily="49" charset="0"/>
                <a:ea typeface="Calibri" panose="020F0502020204030204" pitchFamily="34" charset="0"/>
                <a:cs typeface="Courier New" panose="02070309020205020404" pitchFamily="49" charset="0"/>
              </a:rPr>
              <a:t>NULL</a:t>
            </a:r>
            <a:r>
              <a:rPr lang="en-US" sz="1800" kern="100" dirty="0">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Include the angle observed where the athlete exhibits the knee bent the most.</a:t>
            </a:r>
          </a:p>
          <a:p>
            <a:pPr marL="0" marR="0" indent="0">
              <a:lnSpc>
                <a:spcPct val="107000"/>
              </a:lnSpc>
              <a:spcBef>
                <a:spcPts val="0"/>
              </a:spcBef>
              <a:spcAft>
                <a:spcPts val="800"/>
              </a:spcAft>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This actually means the smallest value that is greater than zero (although we are not entering 0 for 0, but </a:t>
            </a:r>
            <a:r>
              <a:rPr lang="en-US" sz="1200" kern="100" dirty="0">
                <a:latin typeface="Courier New" panose="02070309020205020404" pitchFamily="49" charset="0"/>
                <a:ea typeface="Calibri" panose="020F0502020204030204" pitchFamily="34" charset="0"/>
                <a:cs typeface="Courier New" panose="02070309020205020404" pitchFamily="49" charset="0"/>
              </a:rPr>
              <a:t>NULL</a:t>
            </a:r>
            <a:r>
              <a:rPr lang="en-US" sz="1800" kern="100" dirty="0">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result set should look as follows:</a:t>
            </a:r>
          </a:p>
        </p:txBody>
      </p:sp>
      <p:graphicFrame>
        <p:nvGraphicFramePr>
          <p:cNvPr id="3" name="Table 2">
            <a:extLst>
              <a:ext uri="{FF2B5EF4-FFF2-40B4-BE49-F238E27FC236}">
                <a16:creationId xmlns:a16="http://schemas.microsoft.com/office/drawing/2014/main" id="{F8CC862D-B66A-BB55-DB5C-17D73CAF2820}"/>
              </a:ext>
            </a:extLst>
          </p:cNvPr>
          <p:cNvGraphicFramePr>
            <a:graphicFrameLocks noGrp="1"/>
          </p:cNvGraphicFramePr>
          <p:nvPr>
            <p:extLst>
              <p:ext uri="{D42A27DB-BD31-4B8C-83A1-F6EECF244321}">
                <p14:modId xmlns:p14="http://schemas.microsoft.com/office/powerpoint/2010/main" val="2720337013"/>
              </p:ext>
            </p:extLst>
          </p:nvPr>
        </p:nvGraphicFramePr>
        <p:xfrm>
          <a:off x="-2" y="3429000"/>
          <a:ext cx="5065752" cy="1854200"/>
        </p:xfrm>
        <a:graphic>
          <a:graphicData uri="http://schemas.openxmlformats.org/drawingml/2006/table">
            <a:tbl>
              <a:tblPr firstRow="1" bandRow="1">
                <a:tableStyleId>{93296810-A885-4BE3-A3E7-6D5BEEA58F35}</a:tableStyleId>
              </a:tblPr>
              <a:tblGrid>
                <a:gridCol w="1266438">
                  <a:extLst>
                    <a:ext uri="{9D8B030D-6E8A-4147-A177-3AD203B41FA5}">
                      <a16:colId xmlns:a16="http://schemas.microsoft.com/office/drawing/2014/main" val="288621496"/>
                    </a:ext>
                  </a:extLst>
                </a:gridCol>
                <a:gridCol w="1266438">
                  <a:extLst>
                    <a:ext uri="{9D8B030D-6E8A-4147-A177-3AD203B41FA5}">
                      <a16:colId xmlns:a16="http://schemas.microsoft.com/office/drawing/2014/main" val="2542702104"/>
                    </a:ext>
                  </a:extLst>
                </a:gridCol>
                <a:gridCol w="1266438">
                  <a:extLst>
                    <a:ext uri="{9D8B030D-6E8A-4147-A177-3AD203B41FA5}">
                      <a16:colId xmlns:a16="http://schemas.microsoft.com/office/drawing/2014/main" val="981003870"/>
                    </a:ext>
                  </a:extLst>
                </a:gridCol>
                <a:gridCol w="1266438">
                  <a:extLst>
                    <a:ext uri="{9D8B030D-6E8A-4147-A177-3AD203B41FA5}">
                      <a16:colId xmlns:a16="http://schemas.microsoft.com/office/drawing/2014/main" val="3045003496"/>
                    </a:ext>
                  </a:extLst>
                </a:gridCol>
              </a:tblGrid>
              <a:tr h="370840">
                <a:tc gridSpan="4">
                  <a:txBody>
                    <a:bodyPr/>
                    <a:lstStyle/>
                    <a:p>
                      <a:pPr algn="ctr"/>
                      <a:r>
                        <a:rPr lang="en-US" dirty="0"/>
                        <a:t>Result Set</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77905500"/>
                  </a:ext>
                </a:extLst>
              </a:tr>
              <a:tr h="370840">
                <a:tc>
                  <a:txBody>
                    <a:bodyPr/>
                    <a:lstStyle/>
                    <a:p>
                      <a:pPr algn="l" fontAlgn="b"/>
                      <a:r>
                        <a:rPr lang="en-US" sz="1100" b="1" i="0" u="none" strike="noStrike" dirty="0">
                          <a:solidFill>
                            <a:srgbClr val="000000"/>
                          </a:solidFill>
                          <a:effectLst/>
                          <a:latin typeface="Calibri" panose="020F0502020204030204" pitchFamily="34" charset="0"/>
                        </a:rPr>
                        <a:t>FirstName</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LastName</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BentDegrees</a:t>
                      </a:r>
                    </a:p>
                  </a:txBody>
                  <a:tcPr marL="6350" marR="6350" marT="6350" marB="0" anchor="b"/>
                </a:tc>
                <a:tc>
                  <a:txBody>
                    <a:bodyPr/>
                    <a:lstStyle/>
                    <a:p>
                      <a:pPr algn="l" fontAlgn="b"/>
                      <a:r>
                        <a:rPr lang="en-US" sz="1100" b="1" i="0" u="none" strike="noStrike" dirty="0" err="1">
                          <a:solidFill>
                            <a:srgbClr val="000000"/>
                          </a:solidFill>
                          <a:effectLst/>
                          <a:latin typeface="Calibri" panose="020F0502020204030204" pitchFamily="34" charset="0"/>
                        </a:rPr>
                        <a:t>BibNumber</a:t>
                      </a:r>
                      <a:endParaRPr lang="en-US"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82651472"/>
                  </a:ext>
                </a:extLst>
              </a:tr>
              <a:tr h="370840">
                <a:tc>
                  <a:txBody>
                    <a:bodyPr/>
                    <a:lstStyle/>
                    <a:p>
                      <a:pPr algn="l" fontAlgn="b"/>
                      <a:r>
                        <a:rPr lang="en-US" sz="1100" b="0" i="0" u="none" strike="noStrike">
                          <a:solidFill>
                            <a:srgbClr val="000000"/>
                          </a:solidFill>
                          <a:effectLst/>
                          <a:latin typeface="Calibri" panose="020F0502020204030204" pitchFamily="34" charset="0"/>
                        </a:rPr>
                        <a:t>Michelle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Fletcher</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170.1</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167</a:t>
                      </a:r>
                    </a:p>
                  </a:txBody>
                  <a:tcPr marL="6350" marR="6350" marT="6350" marB="0" anchor="b"/>
                </a:tc>
                <a:extLst>
                  <a:ext uri="{0D108BD9-81ED-4DB2-BD59-A6C34878D82A}">
                    <a16:rowId xmlns:a16="http://schemas.microsoft.com/office/drawing/2014/main" val="919980265"/>
                  </a:ext>
                </a:extLst>
              </a:tr>
              <a:tr h="370840">
                <a:tc>
                  <a:txBody>
                    <a:bodyPr/>
                    <a:lstStyle/>
                    <a:p>
                      <a:pPr algn="l" fontAlgn="b"/>
                      <a:r>
                        <a:rPr lang="en-US" sz="1100" b="0" i="0" u="none" strike="noStrike">
                          <a:solidFill>
                            <a:srgbClr val="000000"/>
                          </a:solidFill>
                          <a:effectLst/>
                          <a:latin typeface="Calibri" panose="020F0502020204030204" pitchFamily="34" charset="0"/>
                        </a:rPr>
                        <a:t>Lillie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Gill</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174</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127</a:t>
                      </a:r>
                    </a:p>
                  </a:txBody>
                  <a:tcPr marL="6350" marR="6350" marT="6350" marB="0" anchor="b"/>
                </a:tc>
                <a:extLst>
                  <a:ext uri="{0D108BD9-81ED-4DB2-BD59-A6C34878D82A}">
                    <a16:rowId xmlns:a16="http://schemas.microsoft.com/office/drawing/2014/main" val="2616789641"/>
                  </a:ext>
                </a:extLst>
              </a:tr>
              <a:tr h="370840">
                <a:tc>
                  <a:txBody>
                    <a:bodyPr/>
                    <a:lstStyle/>
                    <a:p>
                      <a:pPr algn="l" fontAlgn="b"/>
                      <a:r>
                        <a:rPr lang="en-US" sz="1100" b="0" i="0" u="none" strike="noStrike">
                          <a:solidFill>
                            <a:srgbClr val="000000"/>
                          </a:solidFill>
                          <a:effectLst/>
                          <a:latin typeface="Calibri" panose="020F0502020204030204" pitchFamily="34" charset="0"/>
                        </a:rPr>
                        <a:t>Haley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Stanley</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177</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100</a:t>
                      </a:r>
                    </a:p>
                  </a:txBody>
                  <a:tcPr marL="6350" marR="6350" marT="6350" marB="0" anchor="b"/>
                </a:tc>
                <a:extLst>
                  <a:ext uri="{0D108BD9-81ED-4DB2-BD59-A6C34878D82A}">
                    <a16:rowId xmlns:a16="http://schemas.microsoft.com/office/drawing/2014/main" val="1644791125"/>
                  </a:ext>
                </a:extLst>
              </a:tr>
            </a:tbl>
          </a:graphicData>
        </a:graphic>
      </p:graphicFrame>
    </p:spTree>
    <p:extLst>
      <p:ext uri="{BB962C8B-B14F-4D97-AF65-F5344CB8AC3E}">
        <p14:creationId xmlns:p14="http://schemas.microsoft.com/office/powerpoint/2010/main" val="143649743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2316-99BE-4237-8BB0-AF12B4E0F57E}"/>
              </a:ext>
            </a:extLst>
          </p:cNvPr>
          <p:cNvSpPr>
            <a:spLocks noGrp="1"/>
          </p:cNvSpPr>
          <p:nvPr>
            <p:ph type="title"/>
          </p:nvPr>
        </p:nvSpPr>
        <p:spPr/>
        <p:txBody>
          <a:bodyPr/>
          <a:lstStyle/>
          <a:p>
            <a:r>
              <a:rPr lang="en-US" dirty="0"/>
              <a:t>Homework #4 – Question 3 –Athlete List participating in more than one race</a:t>
            </a:r>
            <a:endParaRPr lang="en-US" dirty="0">
              <a:latin typeface="Courier New" panose="02070309020205020404" pitchFamily="49" charset="0"/>
              <a:cs typeface="Courier New" panose="02070309020205020404" pitchFamily="49" charset="0"/>
            </a:endParaRPr>
          </a:p>
        </p:txBody>
      </p:sp>
      <p:sp>
        <p:nvSpPr>
          <p:cNvPr id="6" name="Content Placeholder 6">
            <a:extLst>
              <a:ext uri="{FF2B5EF4-FFF2-40B4-BE49-F238E27FC236}">
                <a16:creationId xmlns:a16="http://schemas.microsoft.com/office/drawing/2014/main" id="{1477CB5E-6CD0-4E2A-9960-AF98834FC937}"/>
              </a:ext>
            </a:extLst>
          </p:cNvPr>
          <p:cNvSpPr txBox="1">
            <a:spLocks/>
          </p:cNvSpPr>
          <p:nvPr/>
        </p:nvSpPr>
        <p:spPr>
          <a:xfrm>
            <a:off x="-1" y="588114"/>
            <a:ext cx="12192001" cy="2068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Provide a list all athletes who participated in more than </a:t>
            </a:r>
            <a:r>
              <a:rPr lang="en-US" sz="1800" kern="100" dirty="0">
                <a:latin typeface="Calibri" panose="020F0502020204030204" pitchFamily="34" charset="0"/>
                <a:ea typeface="Calibri" panose="020F0502020204030204" pitchFamily="34" charset="0"/>
                <a:cs typeface="Times New Roman" panose="02020603050405020304" pitchFamily="18" charset="0"/>
              </a:rPr>
              <a:t>one race. </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List the first name, last name</a:t>
            </a:r>
            <a:r>
              <a:rPr lang="en-US" sz="1800" kern="100">
                <a:effectLst/>
                <a:latin typeface="Calibri" panose="020F0502020204030204" pitchFamily="34" charset="0"/>
                <a:ea typeface="Calibri" panose="020F0502020204030204" pitchFamily="34" charset="0"/>
                <a:cs typeface="Times New Roman" panose="02020603050405020304" pitchFamily="18" charset="0"/>
              </a:rPr>
              <a:t>, number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of races, the first race they participated in, the last race they participated in</a:t>
            </a:r>
            <a:r>
              <a:rPr lang="en-US" sz="1800" kern="100" dirty="0">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Order the results by the number of races participated in, then the last name and first name of the athlete:</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The results should look similar to: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2B36CDAC-A8C2-C6D0-C774-D39593408695}"/>
              </a:ext>
            </a:extLst>
          </p:cNvPr>
          <p:cNvGraphicFramePr>
            <a:graphicFrameLocks noGrp="1"/>
          </p:cNvGraphicFramePr>
          <p:nvPr>
            <p:extLst>
              <p:ext uri="{D42A27DB-BD31-4B8C-83A1-F6EECF244321}">
                <p14:modId xmlns:p14="http://schemas.microsoft.com/office/powerpoint/2010/main" val="2824421747"/>
              </p:ext>
            </p:extLst>
          </p:nvPr>
        </p:nvGraphicFramePr>
        <p:xfrm>
          <a:off x="-2" y="2605177"/>
          <a:ext cx="5612920" cy="2461977"/>
        </p:xfrm>
        <a:graphic>
          <a:graphicData uri="http://schemas.openxmlformats.org/drawingml/2006/table">
            <a:tbl>
              <a:tblPr firstRow="1" bandRow="1">
                <a:tableStyleId>{93296810-A885-4BE3-A3E7-6D5BEEA58F35}</a:tableStyleId>
              </a:tblPr>
              <a:tblGrid>
                <a:gridCol w="1122584">
                  <a:extLst>
                    <a:ext uri="{9D8B030D-6E8A-4147-A177-3AD203B41FA5}">
                      <a16:colId xmlns:a16="http://schemas.microsoft.com/office/drawing/2014/main" val="984104219"/>
                    </a:ext>
                  </a:extLst>
                </a:gridCol>
                <a:gridCol w="1122584">
                  <a:extLst>
                    <a:ext uri="{9D8B030D-6E8A-4147-A177-3AD203B41FA5}">
                      <a16:colId xmlns:a16="http://schemas.microsoft.com/office/drawing/2014/main" val="3120539223"/>
                    </a:ext>
                  </a:extLst>
                </a:gridCol>
                <a:gridCol w="1122584">
                  <a:extLst>
                    <a:ext uri="{9D8B030D-6E8A-4147-A177-3AD203B41FA5}">
                      <a16:colId xmlns:a16="http://schemas.microsoft.com/office/drawing/2014/main" val="3230617943"/>
                    </a:ext>
                  </a:extLst>
                </a:gridCol>
                <a:gridCol w="1122584">
                  <a:extLst>
                    <a:ext uri="{9D8B030D-6E8A-4147-A177-3AD203B41FA5}">
                      <a16:colId xmlns:a16="http://schemas.microsoft.com/office/drawing/2014/main" val="4007466890"/>
                    </a:ext>
                  </a:extLst>
                </a:gridCol>
                <a:gridCol w="1122584">
                  <a:extLst>
                    <a:ext uri="{9D8B030D-6E8A-4147-A177-3AD203B41FA5}">
                      <a16:colId xmlns:a16="http://schemas.microsoft.com/office/drawing/2014/main" val="3624780785"/>
                    </a:ext>
                  </a:extLst>
                </a:gridCol>
              </a:tblGrid>
              <a:tr h="232913">
                <a:tc gridSpan="5">
                  <a:txBody>
                    <a:bodyPr/>
                    <a:lstStyle/>
                    <a:p>
                      <a:pPr algn="ctr"/>
                      <a:r>
                        <a:rPr lang="en-US" dirty="0"/>
                        <a:t>Result Set</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86243954"/>
                  </a:ext>
                </a:extLst>
              </a:tr>
              <a:tr h="232913">
                <a:tc>
                  <a:txBody>
                    <a:bodyPr/>
                    <a:lstStyle/>
                    <a:p>
                      <a:pPr algn="l" fontAlgn="b"/>
                      <a:r>
                        <a:rPr lang="en-US" sz="1100" b="1" i="0" u="none" strike="noStrike" dirty="0">
                          <a:solidFill>
                            <a:srgbClr val="000000"/>
                          </a:solidFill>
                          <a:effectLst/>
                          <a:latin typeface="Calibri" panose="020F0502020204030204" pitchFamily="34" charset="0"/>
                        </a:rPr>
                        <a:t>FirstName</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LastName</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NbrRaces</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FirstRace</a:t>
                      </a:r>
                    </a:p>
                  </a:txBody>
                  <a:tcPr marL="6350" marR="6350" marT="6350" marB="0" anchor="b"/>
                </a:tc>
                <a:tc>
                  <a:txBody>
                    <a:bodyPr/>
                    <a:lstStyle/>
                    <a:p>
                      <a:pPr algn="l" fontAlgn="b"/>
                      <a:r>
                        <a:rPr lang="en-US" sz="1100" b="1" i="0" u="none" strike="noStrike" dirty="0" err="1">
                          <a:solidFill>
                            <a:srgbClr val="000000"/>
                          </a:solidFill>
                          <a:effectLst/>
                          <a:latin typeface="Calibri" panose="020F0502020204030204" pitchFamily="34" charset="0"/>
                        </a:rPr>
                        <a:t>LastRace</a:t>
                      </a:r>
                      <a:endParaRPr lang="en-US"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2748447"/>
                  </a:ext>
                </a:extLst>
              </a:tr>
              <a:tr h="232913">
                <a:tc>
                  <a:txBody>
                    <a:bodyPr/>
                    <a:lstStyle/>
                    <a:p>
                      <a:pPr algn="l" fontAlgn="b"/>
                      <a:r>
                        <a:rPr lang="en-US" sz="1100" b="0" i="0" u="none" strike="noStrike" dirty="0">
                          <a:solidFill>
                            <a:srgbClr val="000000"/>
                          </a:solidFill>
                          <a:effectLst/>
                          <a:latin typeface="Calibri" panose="020F0502020204030204" pitchFamily="34" charset="0"/>
                        </a:rPr>
                        <a:t>Emory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Bravo</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2023-08-04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2023-08-19</a:t>
                      </a:r>
                    </a:p>
                  </a:txBody>
                  <a:tcPr marL="6350" marR="6350" marT="6350" marB="0" anchor="b"/>
                </a:tc>
                <a:extLst>
                  <a:ext uri="{0D108BD9-81ED-4DB2-BD59-A6C34878D82A}">
                    <a16:rowId xmlns:a16="http://schemas.microsoft.com/office/drawing/2014/main" val="3613964692"/>
                  </a:ext>
                </a:extLst>
              </a:tr>
              <a:tr h="232913">
                <a:tc>
                  <a:txBody>
                    <a:bodyPr/>
                    <a:lstStyle/>
                    <a:p>
                      <a:pPr algn="l" fontAlgn="b"/>
                      <a:r>
                        <a:rPr lang="en-US" sz="1100" b="0" i="0" u="none" strike="noStrike" dirty="0">
                          <a:solidFill>
                            <a:srgbClr val="000000"/>
                          </a:solidFill>
                          <a:effectLst/>
                          <a:latin typeface="Calibri" panose="020F0502020204030204" pitchFamily="34" charset="0"/>
                        </a:rPr>
                        <a:t>Armando</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Day</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2023-08-04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2023-08-19</a:t>
                      </a:r>
                    </a:p>
                  </a:txBody>
                  <a:tcPr marL="6350" marR="6350" marT="6350" marB="0" anchor="b"/>
                </a:tc>
                <a:extLst>
                  <a:ext uri="{0D108BD9-81ED-4DB2-BD59-A6C34878D82A}">
                    <a16:rowId xmlns:a16="http://schemas.microsoft.com/office/drawing/2014/main" val="3994766989"/>
                  </a:ext>
                </a:extLst>
              </a:tr>
              <a:tr h="232913">
                <a:tc>
                  <a:txBody>
                    <a:bodyPr/>
                    <a:lstStyle/>
                    <a:p>
                      <a:pPr algn="l" fontAlgn="b"/>
                      <a:r>
                        <a:rPr lang="en-US" sz="1100" b="0" i="0" u="none" strike="noStrike">
                          <a:solidFill>
                            <a:srgbClr val="000000"/>
                          </a:solidFill>
                          <a:effectLst/>
                          <a:latin typeface="Calibri" panose="020F0502020204030204" pitchFamily="34" charset="0"/>
                        </a:rPr>
                        <a:t>Jerry</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Escobar</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2023-08-04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2023-08-19</a:t>
                      </a:r>
                    </a:p>
                  </a:txBody>
                  <a:tcPr marL="6350" marR="6350" marT="6350" marB="0" anchor="b"/>
                </a:tc>
                <a:extLst>
                  <a:ext uri="{0D108BD9-81ED-4DB2-BD59-A6C34878D82A}">
                    <a16:rowId xmlns:a16="http://schemas.microsoft.com/office/drawing/2014/main" val="3420496893"/>
                  </a:ext>
                </a:extLst>
              </a:tr>
              <a:tr h="232913">
                <a:tc>
                  <a:txBody>
                    <a:bodyPr/>
                    <a:lstStyle/>
                    <a:p>
                      <a:pPr algn="l" fontAlgn="b"/>
                      <a:r>
                        <a:rPr lang="en-US" sz="1100" b="0" i="0" u="none" strike="noStrike">
                          <a:solidFill>
                            <a:srgbClr val="000000"/>
                          </a:solidFill>
                          <a:effectLst/>
                          <a:latin typeface="Calibri" panose="020F0502020204030204" pitchFamily="34" charset="0"/>
                        </a:rPr>
                        <a:t>Michelle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Fletcher</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2023-08-04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2023-08-20</a:t>
                      </a:r>
                    </a:p>
                  </a:txBody>
                  <a:tcPr marL="6350" marR="6350" marT="6350" marB="0" anchor="b"/>
                </a:tc>
                <a:extLst>
                  <a:ext uri="{0D108BD9-81ED-4DB2-BD59-A6C34878D82A}">
                    <a16:rowId xmlns:a16="http://schemas.microsoft.com/office/drawing/2014/main" val="1105311155"/>
                  </a:ext>
                </a:extLst>
              </a:tr>
              <a:tr h="232913">
                <a:tc>
                  <a:txBody>
                    <a:bodyPr/>
                    <a:lstStyle/>
                    <a:p>
                      <a:pPr algn="l" fontAlgn="b"/>
                      <a:r>
                        <a:rPr lang="en-US" sz="1100" b="0" i="0" u="none" strike="noStrike">
                          <a:solidFill>
                            <a:srgbClr val="000000"/>
                          </a:solidFill>
                          <a:effectLst/>
                          <a:latin typeface="Calibri" panose="020F0502020204030204" pitchFamily="34" charset="0"/>
                        </a:rPr>
                        <a:t>Paige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Foster</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2023-08-04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2023-08-20</a:t>
                      </a:r>
                    </a:p>
                  </a:txBody>
                  <a:tcPr marL="6350" marR="6350" marT="6350" marB="0" anchor="b"/>
                </a:tc>
                <a:extLst>
                  <a:ext uri="{0D108BD9-81ED-4DB2-BD59-A6C34878D82A}">
                    <a16:rowId xmlns:a16="http://schemas.microsoft.com/office/drawing/2014/main" val="3504006569"/>
                  </a:ext>
                </a:extLst>
              </a:tr>
              <a:tr h="232913">
                <a:tc>
                  <a:txBody>
                    <a:bodyPr/>
                    <a:lstStyle/>
                    <a:p>
                      <a:pPr algn="l" fontAlgn="b"/>
                      <a:r>
                        <a:rPr lang="en-US" sz="1100" b="0" i="0" u="none" strike="noStrike">
                          <a:solidFill>
                            <a:srgbClr val="000000"/>
                          </a:solidFill>
                          <a:effectLst/>
                          <a:latin typeface="Calibri" panose="020F0502020204030204" pitchFamily="34" charset="0"/>
                        </a:rPr>
                        <a:t>Gwendolyn</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French</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2023-08-04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2023-08-20</a:t>
                      </a:r>
                    </a:p>
                  </a:txBody>
                  <a:tcPr marL="6350" marR="6350" marT="6350" marB="0" anchor="b"/>
                </a:tc>
                <a:extLst>
                  <a:ext uri="{0D108BD9-81ED-4DB2-BD59-A6C34878D82A}">
                    <a16:rowId xmlns:a16="http://schemas.microsoft.com/office/drawing/2014/main" val="514915815"/>
                  </a:ext>
                </a:extLst>
              </a:tr>
              <a:tr h="232913">
                <a:tc>
                  <a:txBody>
                    <a:bodyPr/>
                    <a:lstStyle/>
                    <a:p>
                      <a:pPr algn="l" fontAlgn="b"/>
                      <a:r>
                        <a:rPr lang="en-US" sz="1100" b="0" i="0" u="none" strike="noStrike">
                          <a:solidFill>
                            <a:srgbClr val="000000"/>
                          </a:solidFill>
                          <a:effectLst/>
                          <a:latin typeface="Calibri" panose="020F0502020204030204" pitchFamily="34" charset="0"/>
                        </a:rPr>
                        <a:t>Addyson</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Gentry</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2023-08-04</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2023-08-20</a:t>
                      </a:r>
                    </a:p>
                  </a:txBody>
                  <a:tcPr marL="6350" marR="6350" marT="6350" marB="0" anchor="b"/>
                </a:tc>
                <a:extLst>
                  <a:ext uri="{0D108BD9-81ED-4DB2-BD59-A6C34878D82A}">
                    <a16:rowId xmlns:a16="http://schemas.microsoft.com/office/drawing/2014/main" val="953244135"/>
                  </a:ext>
                </a:extLst>
              </a:tr>
              <a:tr h="232913">
                <a:tc>
                  <a:txBody>
                    <a:bodyPr/>
                    <a:lstStyle/>
                    <a:p>
                      <a:pPr algn="l" fontAlgn="b"/>
                      <a:r>
                        <a:rPr lang="en-US" sz="1100" b="0" i="0" u="none" strike="noStrike" dirty="0">
                          <a:solidFill>
                            <a:srgbClr val="000000"/>
                          </a:solidFill>
                          <a:effectLst/>
                          <a:latin typeface="Calibri" panose="020F0502020204030204" pitchFamily="34" charset="0"/>
                        </a:rPr>
                        <a:t>…</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a:t>
                      </a:r>
                    </a:p>
                  </a:txBody>
                  <a:tcPr marL="6350" marR="6350" marT="6350" marB="0" anchor="b"/>
                </a:tc>
                <a:extLst>
                  <a:ext uri="{0D108BD9-81ED-4DB2-BD59-A6C34878D82A}">
                    <a16:rowId xmlns:a16="http://schemas.microsoft.com/office/drawing/2014/main" val="4208138666"/>
                  </a:ext>
                </a:extLst>
              </a:tr>
            </a:tbl>
          </a:graphicData>
        </a:graphic>
      </p:graphicFrame>
    </p:spTree>
    <p:extLst>
      <p:ext uri="{BB962C8B-B14F-4D97-AF65-F5344CB8AC3E}">
        <p14:creationId xmlns:p14="http://schemas.microsoft.com/office/powerpoint/2010/main" val="287239880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2316-99BE-4237-8BB0-AF12B4E0F57E}"/>
              </a:ext>
            </a:extLst>
          </p:cNvPr>
          <p:cNvSpPr>
            <a:spLocks noGrp="1"/>
          </p:cNvSpPr>
          <p:nvPr>
            <p:ph type="title"/>
          </p:nvPr>
        </p:nvSpPr>
        <p:spPr/>
        <p:txBody>
          <a:bodyPr/>
          <a:lstStyle/>
          <a:p>
            <a:r>
              <a:rPr lang="en-US" dirty="0"/>
              <a:t>Homework #4 – Question 4 – Received a red card from a judge from their own country</a:t>
            </a:r>
            <a:endParaRPr lang="en-US" dirty="0">
              <a:latin typeface="Courier New" panose="02070309020205020404" pitchFamily="49" charset="0"/>
              <a:cs typeface="Courier New" panose="02070309020205020404" pitchFamily="49" charset="0"/>
            </a:endParaRPr>
          </a:p>
        </p:txBody>
      </p:sp>
      <p:sp>
        <p:nvSpPr>
          <p:cNvPr id="6" name="Content Placeholder 6">
            <a:extLst>
              <a:ext uri="{FF2B5EF4-FFF2-40B4-BE49-F238E27FC236}">
                <a16:creationId xmlns:a16="http://schemas.microsoft.com/office/drawing/2014/main" id="{1477CB5E-6CD0-4E2A-9960-AF98834FC937}"/>
              </a:ext>
            </a:extLst>
          </p:cNvPr>
          <p:cNvSpPr txBox="1">
            <a:spLocks/>
          </p:cNvSpPr>
          <p:nvPr/>
        </p:nvSpPr>
        <p:spPr>
          <a:xfrm>
            <a:off x="-1" y="588114"/>
            <a:ext cx="12192001" cy="6269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all races, list the judges that gave athletes a red card for any infraction where the judge and the athlete are from the same country.</a:t>
            </a:r>
          </a:p>
          <a:p>
            <a:pPr marL="0" marR="0" indent="0">
              <a:lnSpc>
                <a:spcPct val="107000"/>
              </a:lnSpc>
              <a:spcBef>
                <a:spcPts val="0"/>
              </a:spcBef>
              <a:spcAft>
                <a:spcPts val="800"/>
              </a:spcAft>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List the athlete's first and last name, the judge's first and last name, the race date, the event name, event country and event city as well as the infraction type and color:</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kern="100" dirty="0">
                <a:latin typeface="Calibri" panose="020F0502020204030204" pitchFamily="34" charset="0"/>
                <a:ea typeface="Calibri" panose="020F0502020204030204" pitchFamily="34" charset="0"/>
                <a:cs typeface="Times New Roman" panose="02020603050405020304" pitchFamily="18" charset="0"/>
              </a:rPr>
              <a:t>results should look similar to: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FCE899CE-7A14-17B8-AEB6-92526B418723}"/>
              </a:ext>
            </a:extLst>
          </p:cNvPr>
          <p:cNvGraphicFramePr>
            <a:graphicFrameLocks noGrp="1"/>
          </p:cNvGraphicFramePr>
          <p:nvPr>
            <p:extLst>
              <p:ext uri="{D42A27DB-BD31-4B8C-83A1-F6EECF244321}">
                <p14:modId xmlns:p14="http://schemas.microsoft.com/office/powerpoint/2010/main" val="683053464"/>
              </p:ext>
            </p:extLst>
          </p:nvPr>
        </p:nvGraphicFramePr>
        <p:xfrm>
          <a:off x="0" y="2611726"/>
          <a:ext cx="8540182" cy="3708400"/>
        </p:xfrm>
        <a:graphic>
          <a:graphicData uri="http://schemas.openxmlformats.org/drawingml/2006/table">
            <a:tbl>
              <a:tblPr firstRow="1" bandRow="1">
                <a:tableStyleId>{93296810-A885-4BE3-A3E7-6D5BEEA58F35}</a:tableStyleId>
              </a:tblPr>
              <a:tblGrid>
                <a:gridCol w="1073150">
                  <a:extLst>
                    <a:ext uri="{9D8B030D-6E8A-4147-A177-3AD203B41FA5}">
                      <a16:colId xmlns:a16="http://schemas.microsoft.com/office/drawing/2014/main" val="661899506"/>
                    </a:ext>
                  </a:extLst>
                </a:gridCol>
                <a:gridCol w="1052513">
                  <a:extLst>
                    <a:ext uri="{9D8B030D-6E8A-4147-A177-3AD203B41FA5}">
                      <a16:colId xmlns:a16="http://schemas.microsoft.com/office/drawing/2014/main" val="3839810168"/>
                    </a:ext>
                  </a:extLst>
                </a:gridCol>
                <a:gridCol w="973138">
                  <a:extLst>
                    <a:ext uri="{9D8B030D-6E8A-4147-A177-3AD203B41FA5}">
                      <a16:colId xmlns:a16="http://schemas.microsoft.com/office/drawing/2014/main" val="1888040087"/>
                    </a:ext>
                  </a:extLst>
                </a:gridCol>
                <a:gridCol w="952500">
                  <a:extLst>
                    <a:ext uri="{9D8B030D-6E8A-4147-A177-3AD203B41FA5}">
                      <a16:colId xmlns:a16="http://schemas.microsoft.com/office/drawing/2014/main" val="2805047559"/>
                    </a:ext>
                  </a:extLst>
                </a:gridCol>
                <a:gridCol w="723900">
                  <a:extLst>
                    <a:ext uri="{9D8B030D-6E8A-4147-A177-3AD203B41FA5}">
                      <a16:colId xmlns:a16="http://schemas.microsoft.com/office/drawing/2014/main" val="995875637"/>
                    </a:ext>
                  </a:extLst>
                </a:gridCol>
                <a:gridCol w="1089025">
                  <a:extLst>
                    <a:ext uri="{9D8B030D-6E8A-4147-A177-3AD203B41FA5}">
                      <a16:colId xmlns:a16="http://schemas.microsoft.com/office/drawing/2014/main" val="1440597999"/>
                    </a:ext>
                  </a:extLst>
                </a:gridCol>
                <a:gridCol w="950913">
                  <a:extLst>
                    <a:ext uri="{9D8B030D-6E8A-4147-A177-3AD203B41FA5}">
                      <a16:colId xmlns:a16="http://schemas.microsoft.com/office/drawing/2014/main" val="2878545144"/>
                    </a:ext>
                  </a:extLst>
                </a:gridCol>
                <a:gridCol w="584200">
                  <a:extLst>
                    <a:ext uri="{9D8B030D-6E8A-4147-A177-3AD203B41FA5}">
                      <a16:colId xmlns:a16="http://schemas.microsoft.com/office/drawing/2014/main" val="1305474033"/>
                    </a:ext>
                  </a:extLst>
                </a:gridCol>
                <a:gridCol w="419100">
                  <a:extLst>
                    <a:ext uri="{9D8B030D-6E8A-4147-A177-3AD203B41FA5}">
                      <a16:colId xmlns:a16="http://schemas.microsoft.com/office/drawing/2014/main" val="3040628639"/>
                    </a:ext>
                  </a:extLst>
                </a:gridCol>
                <a:gridCol w="721743">
                  <a:extLst>
                    <a:ext uri="{9D8B030D-6E8A-4147-A177-3AD203B41FA5}">
                      <a16:colId xmlns:a16="http://schemas.microsoft.com/office/drawing/2014/main" val="1085384138"/>
                    </a:ext>
                  </a:extLst>
                </a:gridCol>
              </a:tblGrid>
              <a:tr h="370840">
                <a:tc gridSpan="10">
                  <a:txBody>
                    <a:bodyPr/>
                    <a:lstStyle/>
                    <a:p>
                      <a:pPr algn="ctr"/>
                      <a:r>
                        <a:rPr lang="en-US" dirty="0"/>
                        <a:t>Result Set</a:t>
                      </a:r>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032690113"/>
                  </a:ext>
                </a:extLst>
              </a:tr>
              <a:tr h="370840">
                <a:tc>
                  <a:txBody>
                    <a:bodyPr/>
                    <a:lstStyle/>
                    <a:p>
                      <a:pPr algn="l" fontAlgn="b"/>
                      <a:r>
                        <a:rPr lang="en-US" sz="1100" b="1" i="0" u="none" strike="noStrike" dirty="0" err="1">
                          <a:solidFill>
                            <a:srgbClr val="000000"/>
                          </a:solidFill>
                          <a:effectLst/>
                          <a:latin typeface="Calibri" panose="020F0502020204030204" pitchFamily="34" charset="0"/>
                        </a:rPr>
                        <a:t>AthleteFirstName</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i="0" u="none" strike="noStrike" dirty="0" err="1">
                          <a:solidFill>
                            <a:srgbClr val="000000"/>
                          </a:solidFill>
                          <a:effectLst/>
                          <a:latin typeface="Calibri" panose="020F0502020204030204" pitchFamily="34" charset="0"/>
                        </a:rPr>
                        <a:t>AthleteLastName</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JudgeFirstName</a:t>
                      </a:r>
                    </a:p>
                  </a:txBody>
                  <a:tcPr marL="6350" marR="6350" marT="6350" marB="0" anchor="b"/>
                </a:tc>
                <a:tc>
                  <a:txBody>
                    <a:bodyPr/>
                    <a:lstStyle/>
                    <a:p>
                      <a:pPr algn="l" fontAlgn="b"/>
                      <a:r>
                        <a:rPr lang="en-US" sz="1100" b="1" i="0" u="none" strike="noStrike" dirty="0" err="1">
                          <a:solidFill>
                            <a:srgbClr val="000000"/>
                          </a:solidFill>
                          <a:effectLst/>
                          <a:latin typeface="Calibri" panose="020F0502020204030204" pitchFamily="34" charset="0"/>
                        </a:rPr>
                        <a:t>JudgeLastName</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i="0" u="none" strike="noStrike" dirty="0" err="1">
                          <a:solidFill>
                            <a:srgbClr val="000000"/>
                          </a:solidFill>
                          <a:effectLst/>
                          <a:latin typeface="Calibri" panose="020F0502020204030204" pitchFamily="34" charset="0"/>
                        </a:rPr>
                        <a:t>RaceDate</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Event</a:t>
                      </a:r>
                    </a:p>
                  </a:txBody>
                  <a:tcPr marL="6350" marR="6350" marT="6350" marB="0" anchor="b"/>
                </a:tc>
                <a:tc>
                  <a:txBody>
                    <a:bodyPr/>
                    <a:lstStyle/>
                    <a:p>
                      <a:pPr algn="l" fontAlgn="b"/>
                      <a:r>
                        <a:rPr lang="en-US" sz="1100" b="1" i="0" u="none" strike="noStrike" dirty="0">
                          <a:solidFill>
                            <a:srgbClr val="000000"/>
                          </a:solidFill>
                          <a:effectLst/>
                          <a:latin typeface="Calibri" panose="020F0502020204030204" pitchFamily="34" charset="0"/>
                        </a:rPr>
                        <a:t>Country</a:t>
                      </a:r>
                    </a:p>
                  </a:txBody>
                  <a:tcPr marL="6350" marR="6350" marT="6350" marB="0" anchor="b"/>
                </a:tc>
                <a:tc>
                  <a:txBody>
                    <a:bodyPr/>
                    <a:lstStyle/>
                    <a:p>
                      <a:pPr algn="l" fontAlgn="b"/>
                      <a:r>
                        <a:rPr lang="en-US" sz="1100" b="1" i="0" u="none" strike="noStrike" dirty="0">
                          <a:solidFill>
                            <a:srgbClr val="000000"/>
                          </a:solidFill>
                          <a:effectLst/>
                          <a:latin typeface="Calibri" panose="020F0502020204030204" pitchFamily="34" charset="0"/>
                        </a:rPr>
                        <a:t>City</a:t>
                      </a:r>
                    </a:p>
                  </a:txBody>
                  <a:tcPr marL="6350" marR="6350" marT="6350" marB="0" anchor="b"/>
                </a:tc>
                <a:tc>
                  <a:txBody>
                    <a:bodyPr/>
                    <a:lstStyle/>
                    <a:p>
                      <a:pPr algn="l" fontAlgn="b"/>
                      <a:r>
                        <a:rPr lang="en-US" sz="1100" b="1" i="0" u="none" strike="noStrike" dirty="0">
                          <a:solidFill>
                            <a:srgbClr val="000000"/>
                          </a:solidFill>
                          <a:effectLst/>
                          <a:latin typeface="Calibri" panose="020F0502020204030204" pitchFamily="34" charset="0"/>
                        </a:rPr>
                        <a:t>Color</a:t>
                      </a:r>
                    </a:p>
                  </a:txBody>
                  <a:tcPr marL="6350" marR="6350" marT="6350" marB="0" anchor="b"/>
                </a:tc>
                <a:tc>
                  <a:txBody>
                    <a:bodyPr/>
                    <a:lstStyle/>
                    <a:p>
                      <a:pPr algn="l" fontAlgn="b"/>
                      <a:r>
                        <a:rPr lang="en-US" sz="1100" b="1" i="0" u="none" strike="noStrike" dirty="0">
                          <a:solidFill>
                            <a:srgbClr val="000000"/>
                          </a:solidFill>
                          <a:effectLst/>
                          <a:latin typeface="Calibri" panose="020F0502020204030204" pitchFamily="34" charset="0"/>
                        </a:rPr>
                        <a:t>Infraction</a:t>
                      </a:r>
                    </a:p>
                  </a:txBody>
                  <a:tcPr marL="6350" marR="6350" marT="6350" marB="0" anchor="b"/>
                </a:tc>
                <a:extLst>
                  <a:ext uri="{0D108BD9-81ED-4DB2-BD59-A6C34878D82A}">
                    <a16:rowId xmlns:a16="http://schemas.microsoft.com/office/drawing/2014/main" val="1249756453"/>
                  </a:ext>
                </a:extLst>
              </a:tr>
              <a:tr h="370840">
                <a:tc>
                  <a:txBody>
                    <a:bodyPr/>
                    <a:lstStyle/>
                    <a:p>
                      <a:pPr algn="l" fontAlgn="b"/>
                      <a:r>
                        <a:rPr lang="en-US" sz="1100" b="0" i="0" u="none" strike="noStrike">
                          <a:solidFill>
                            <a:srgbClr val="000000"/>
                          </a:solidFill>
                          <a:effectLst/>
                          <a:latin typeface="Calibri" panose="020F0502020204030204" pitchFamily="34" charset="0"/>
                        </a:rPr>
                        <a:t>Shawn</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Ward</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Kit</a:t>
                      </a:r>
                    </a:p>
                  </a:txBody>
                  <a:tcPr marL="6350" marR="6350" marT="6350" marB="0" anchor="b"/>
                </a:tc>
                <a:tc>
                  <a:txBody>
                    <a:bodyPr/>
                    <a:lstStyle/>
                    <a:p>
                      <a:pPr algn="l" fontAlgn="b"/>
                      <a:r>
                        <a:rPr lang="en-US" sz="1100" b="0" i="0" u="none" strike="noStrike" dirty="0" err="1">
                          <a:solidFill>
                            <a:srgbClr val="000000"/>
                          </a:solidFill>
                          <a:effectLst/>
                          <a:latin typeface="Calibri" panose="020F0502020204030204" pitchFamily="34" charset="0"/>
                        </a:rPr>
                        <a:t>Fisto</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2023-08-24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Boonta Eve Classic</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Tatooine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Mos Espa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Red</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&lt;</a:t>
                      </a:r>
                    </a:p>
                  </a:txBody>
                  <a:tcPr marL="6350" marR="6350" marT="6350" marB="0" anchor="b"/>
                </a:tc>
                <a:extLst>
                  <a:ext uri="{0D108BD9-81ED-4DB2-BD59-A6C34878D82A}">
                    <a16:rowId xmlns:a16="http://schemas.microsoft.com/office/drawing/2014/main" val="3168035381"/>
                  </a:ext>
                </a:extLst>
              </a:tr>
              <a:tr h="370840">
                <a:tc>
                  <a:txBody>
                    <a:bodyPr/>
                    <a:lstStyle/>
                    <a:p>
                      <a:pPr algn="l" fontAlgn="b"/>
                      <a:r>
                        <a:rPr lang="en-US" sz="1100" b="0" i="0" u="none" strike="noStrike">
                          <a:solidFill>
                            <a:srgbClr val="000000"/>
                          </a:solidFill>
                          <a:effectLst/>
                          <a:latin typeface="Calibri" panose="020F0502020204030204" pitchFamily="34" charset="0"/>
                        </a:rPr>
                        <a:t>Shawn</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Ward</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Kit</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Fisto</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2023-08-24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Boonta Eve Classic</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Tatooine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Mos Espa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Yellow</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&lt;</a:t>
                      </a:r>
                    </a:p>
                  </a:txBody>
                  <a:tcPr marL="6350" marR="6350" marT="6350" marB="0" anchor="b"/>
                </a:tc>
                <a:extLst>
                  <a:ext uri="{0D108BD9-81ED-4DB2-BD59-A6C34878D82A}">
                    <a16:rowId xmlns:a16="http://schemas.microsoft.com/office/drawing/2014/main" val="2786815053"/>
                  </a:ext>
                </a:extLst>
              </a:tr>
              <a:tr h="370840">
                <a:tc>
                  <a:txBody>
                    <a:bodyPr/>
                    <a:lstStyle/>
                    <a:p>
                      <a:pPr algn="l" fontAlgn="b"/>
                      <a:r>
                        <a:rPr lang="en-US" sz="1100" b="0" i="0" u="none" strike="noStrike">
                          <a:solidFill>
                            <a:srgbClr val="000000"/>
                          </a:solidFill>
                          <a:effectLst/>
                          <a:latin typeface="Calibri" panose="020F0502020204030204" pitchFamily="34" charset="0"/>
                        </a:rPr>
                        <a:t>Stefan</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Mueller</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Qui-Gon</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Jinn</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2023-08-19</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Kessel Run</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Si'Klaata Cluster</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Maw</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Yellow</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t>
                      </a:r>
                    </a:p>
                  </a:txBody>
                  <a:tcPr marL="6350" marR="6350" marT="6350" marB="0" anchor="b"/>
                </a:tc>
                <a:extLst>
                  <a:ext uri="{0D108BD9-81ED-4DB2-BD59-A6C34878D82A}">
                    <a16:rowId xmlns:a16="http://schemas.microsoft.com/office/drawing/2014/main" val="4195369544"/>
                  </a:ext>
                </a:extLst>
              </a:tr>
              <a:tr h="370840">
                <a:tc>
                  <a:txBody>
                    <a:bodyPr/>
                    <a:lstStyle/>
                    <a:p>
                      <a:pPr algn="l" fontAlgn="b"/>
                      <a:r>
                        <a:rPr lang="en-US" sz="1100" b="0" i="0" u="none" strike="noStrike">
                          <a:solidFill>
                            <a:srgbClr val="000000"/>
                          </a:solidFill>
                          <a:effectLst/>
                          <a:latin typeface="Calibri" panose="020F0502020204030204" pitchFamily="34" charset="0"/>
                        </a:rPr>
                        <a:t>Blake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Cole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Jeff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Salvage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2023-08-24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Boonta Eve Classic</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Tatooine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Mos Espa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Red</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t>
                      </a:r>
                    </a:p>
                  </a:txBody>
                  <a:tcPr marL="6350" marR="6350" marT="6350" marB="0" anchor="b"/>
                </a:tc>
                <a:extLst>
                  <a:ext uri="{0D108BD9-81ED-4DB2-BD59-A6C34878D82A}">
                    <a16:rowId xmlns:a16="http://schemas.microsoft.com/office/drawing/2014/main" val="2500862320"/>
                  </a:ext>
                </a:extLst>
              </a:tr>
              <a:tr h="370840">
                <a:tc>
                  <a:txBody>
                    <a:bodyPr/>
                    <a:lstStyle/>
                    <a:p>
                      <a:pPr algn="l" fontAlgn="b"/>
                      <a:r>
                        <a:rPr lang="en-US" sz="1100" b="0" i="0" u="none" strike="noStrike">
                          <a:solidFill>
                            <a:srgbClr val="000000"/>
                          </a:solidFill>
                          <a:effectLst/>
                          <a:latin typeface="Calibri" panose="020F0502020204030204" pitchFamily="34" charset="0"/>
                        </a:rPr>
                        <a:t>Blake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Cole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Jeff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Salvage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2023-08-24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Boonta Eve Classic</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Tatooine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Mos Espa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Yellow</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t>
                      </a:r>
                    </a:p>
                  </a:txBody>
                  <a:tcPr marL="6350" marR="6350" marT="6350" marB="0" anchor="b"/>
                </a:tc>
                <a:extLst>
                  <a:ext uri="{0D108BD9-81ED-4DB2-BD59-A6C34878D82A}">
                    <a16:rowId xmlns:a16="http://schemas.microsoft.com/office/drawing/2014/main" val="3432387438"/>
                  </a:ext>
                </a:extLst>
              </a:tr>
              <a:tr h="370840">
                <a:tc>
                  <a:txBody>
                    <a:bodyPr/>
                    <a:lstStyle/>
                    <a:p>
                      <a:pPr algn="l" fontAlgn="b"/>
                      <a:r>
                        <a:rPr lang="en-US" sz="1100" b="0" i="0" u="none" strike="noStrike">
                          <a:solidFill>
                            <a:srgbClr val="000000"/>
                          </a:solidFill>
                          <a:effectLst/>
                          <a:latin typeface="Calibri" panose="020F0502020204030204" pitchFamily="34" charset="0"/>
                        </a:rPr>
                        <a:t>Nash</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McCann</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Jeff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Salvage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2023-08-24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Boonta Eve Classic</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Tatooine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Mos Espa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Red</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t>
                      </a:r>
                    </a:p>
                  </a:txBody>
                  <a:tcPr marL="6350" marR="6350" marT="6350" marB="0" anchor="b"/>
                </a:tc>
                <a:extLst>
                  <a:ext uri="{0D108BD9-81ED-4DB2-BD59-A6C34878D82A}">
                    <a16:rowId xmlns:a16="http://schemas.microsoft.com/office/drawing/2014/main" val="3472125637"/>
                  </a:ext>
                </a:extLst>
              </a:tr>
              <a:tr h="370840">
                <a:tc>
                  <a:txBody>
                    <a:bodyPr/>
                    <a:lstStyle/>
                    <a:p>
                      <a:pPr algn="l" fontAlgn="b"/>
                      <a:r>
                        <a:rPr lang="en-US" sz="1100" b="0" i="0" u="none" strike="noStrike">
                          <a:solidFill>
                            <a:srgbClr val="000000"/>
                          </a:solidFill>
                          <a:effectLst/>
                          <a:latin typeface="Calibri" panose="020F0502020204030204" pitchFamily="34" charset="0"/>
                        </a:rPr>
                        <a:t>Nash</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McCann</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Jeff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Salvage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2023-08-24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Boonta Eve Classic</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Tatooine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Mos Espa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Yellow</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t>
                      </a:r>
                    </a:p>
                  </a:txBody>
                  <a:tcPr marL="6350" marR="6350" marT="6350" marB="0" anchor="b"/>
                </a:tc>
                <a:extLst>
                  <a:ext uri="{0D108BD9-81ED-4DB2-BD59-A6C34878D82A}">
                    <a16:rowId xmlns:a16="http://schemas.microsoft.com/office/drawing/2014/main" val="2830618195"/>
                  </a:ext>
                </a:extLst>
              </a:tr>
              <a:tr h="370840">
                <a:tc>
                  <a:txBody>
                    <a:bodyPr/>
                    <a:lstStyle/>
                    <a:p>
                      <a:pPr algn="l" fontAlgn="b"/>
                      <a:r>
                        <a:rPr lang="en-US" sz="1100" b="0" i="0" u="none" strike="noStrike">
                          <a:solidFill>
                            <a:srgbClr val="000000"/>
                          </a:solidFill>
                          <a:effectLst/>
                          <a:latin typeface="Calibri" panose="020F0502020204030204" pitchFamily="34" charset="0"/>
                        </a:rPr>
                        <a:t>Nash</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McCann</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Jeff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Salvage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2023-08-19</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Kessel Run</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Si'Klaata Cluster</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Maw</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Red</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a:t>
                      </a:r>
                    </a:p>
                  </a:txBody>
                  <a:tcPr marL="6350" marR="6350" marT="6350" marB="0" anchor="b"/>
                </a:tc>
                <a:extLst>
                  <a:ext uri="{0D108BD9-81ED-4DB2-BD59-A6C34878D82A}">
                    <a16:rowId xmlns:a16="http://schemas.microsoft.com/office/drawing/2014/main" val="3530441606"/>
                  </a:ext>
                </a:extLst>
              </a:tr>
            </a:tbl>
          </a:graphicData>
        </a:graphic>
      </p:graphicFrame>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989A79B6-BCB6-64B6-A058-58132533FA28}"/>
                  </a:ext>
                </a:extLst>
              </p14:cNvPr>
              <p14:cNvContentPartPr/>
              <p14:nvPr/>
            </p14:nvContentPartPr>
            <p14:xfrm>
              <a:off x="143053" y="5512958"/>
              <a:ext cx="360" cy="360"/>
            </p14:xfrm>
          </p:contentPart>
        </mc:Choice>
        <mc:Fallback xmlns="">
          <p:pic>
            <p:nvPicPr>
              <p:cNvPr id="18" name="Ink 17">
                <a:extLst>
                  <a:ext uri="{FF2B5EF4-FFF2-40B4-BE49-F238E27FC236}">
                    <a16:creationId xmlns:a16="http://schemas.microsoft.com/office/drawing/2014/main" id="{989A79B6-BCB6-64B6-A058-58132533FA28}"/>
                  </a:ext>
                </a:extLst>
              </p:cNvPr>
              <p:cNvPicPr/>
              <p:nvPr/>
            </p:nvPicPr>
            <p:blipFill>
              <a:blip r:embed="rId4"/>
              <a:stretch>
                <a:fillRect/>
              </a:stretch>
            </p:blipFill>
            <p:spPr>
              <a:xfrm>
                <a:off x="136933" y="5506838"/>
                <a:ext cx="12600" cy="12600"/>
              </a:xfrm>
              <a:prstGeom prst="rect">
                <a:avLst/>
              </a:prstGeom>
            </p:spPr>
          </p:pic>
        </mc:Fallback>
      </mc:AlternateContent>
    </p:spTree>
    <p:extLst>
      <p:ext uri="{BB962C8B-B14F-4D97-AF65-F5344CB8AC3E}">
        <p14:creationId xmlns:p14="http://schemas.microsoft.com/office/powerpoint/2010/main" val="278286891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2316-99BE-4237-8BB0-AF12B4E0F57E}"/>
              </a:ext>
            </a:extLst>
          </p:cNvPr>
          <p:cNvSpPr>
            <a:spLocks noGrp="1"/>
          </p:cNvSpPr>
          <p:nvPr>
            <p:ph type="title"/>
          </p:nvPr>
        </p:nvSpPr>
        <p:spPr/>
        <p:txBody>
          <a:bodyPr/>
          <a:lstStyle/>
          <a:p>
            <a:r>
              <a:rPr lang="en-US" dirty="0"/>
              <a:t>Homework #4 – Question 5</a:t>
            </a:r>
            <a:endParaRPr lang="en-US" dirty="0">
              <a:latin typeface="Courier New" panose="02070309020205020404" pitchFamily="49" charset="0"/>
              <a:cs typeface="Courier New" panose="02070309020205020404" pitchFamily="49" charset="0"/>
            </a:endParaRPr>
          </a:p>
        </p:txBody>
      </p:sp>
      <p:sp>
        <p:nvSpPr>
          <p:cNvPr id="6" name="Content Placeholder 6">
            <a:extLst>
              <a:ext uri="{FF2B5EF4-FFF2-40B4-BE49-F238E27FC236}">
                <a16:creationId xmlns:a16="http://schemas.microsoft.com/office/drawing/2014/main" id="{1477CB5E-6CD0-4E2A-9960-AF98834FC937}"/>
              </a:ext>
            </a:extLst>
          </p:cNvPr>
          <p:cNvSpPr txBox="1">
            <a:spLocks/>
          </p:cNvSpPr>
          <p:nvPr/>
        </p:nvSpPr>
        <p:spPr>
          <a:xfrm>
            <a:off x="-1" y="588114"/>
            <a:ext cx="12192001" cy="6269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spcAft>
                <a:spcPts val="800"/>
              </a:spcAft>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Write a query that returns the average loss of contact observed by an observer (rounded to the nearest whole number) as well as the first and last name of the observer whose evaluations had the highest average loss of contact for race 1. </a:t>
            </a:r>
          </a:p>
          <a:p>
            <a:pPr marL="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Exclude any judges </a:t>
            </a:r>
            <a:r>
              <a:rPr lang="en-US" sz="1800" kern="100" dirty="0">
                <a:latin typeface="Calibri" panose="020F0502020204030204" pitchFamily="34" charset="0"/>
                <a:ea typeface="Calibri" panose="020F0502020204030204" pitchFamily="34" charset="0"/>
                <a:cs typeface="Times New Roman" panose="02020603050405020304" pitchFamily="18" charset="0"/>
              </a:rPr>
              <a:t>whose average is over 28 </a:t>
            </a:r>
            <a:r>
              <a:rPr lang="en-US" sz="1800" kern="100" dirty="0" err="1">
                <a:latin typeface="Calibri" panose="020F0502020204030204" pitchFamily="34" charset="0"/>
                <a:ea typeface="Calibri" panose="020F0502020204030204" pitchFamily="34" charset="0"/>
                <a:cs typeface="Times New Roman" panose="02020603050405020304" pitchFamily="18" charset="0"/>
              </a:rPr>
              <a:t>ms.</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p:txBody>
      </p:sp>
      <p:graphicFrame>
        <p:nvGraphicFramePr>
          <p:cNvPr id="3" name="Table 2">
            <a:extLst>
              <a:ext uri="{FF2B5EF4-FFF2-40B4-BE49-F238E27FC236}">
                <a16:creationId xmlns:a16="http://schemas.microsoft.com/office/drawing/2014/main" id="{F4ADF440-1990-2437-BE73-DC978A824153}"/>
              </a:ext>
            </a:extLst>
          </p:cNvPr>
          <p:cNvGraphicFramePr>
            <a:graphicFrameLocks noGrp="1"/>
          </p:cNvGraphicFramePr>
          <p:nvPr>
            <p:extLst>
              <p:ext uri="{D42A27DB-BD31-4B8C-83A1-F6EECF244321}">
                <p14:modId xmlns:p14="http://schemas.microsoft.com/office/powerpoint/2010/main" val="4047238229"/>
              </p:ext>
            </p:extLst>
          </p:nvPr>
        </p:nvGraphicFramePr>
        <p:xfrm>
          <a:off x="1" y="1777042"/>
          <a:ext cx="4422476" cy="908828"/>
        </p:xfrm>
        <a:graphic>
          <a:graphicData uri="http://schemas.openxmlformats.org/drawingml/2006/table">
            <a:tbl>
              <a:tblPr firstRow="1" bandRow="1">
                <a:tableStyleId>{93296810-A885-4BE3-A3E7-6D5BEEA58F35}</a:tableStyleId>
              </a:tblPr>
              <a:tblGrid>
                <a:gridCol w="1105619">
                  <a:extLst>
                    <a:ext uri="{9D8B030D-6E8A-4147-A177-3AD203B41FA5}">
                      <a16:colId xmlns:a16="http://schemas.microsoft.com/office/drawing/2014/main" val="1625857187"/>
                    </a:ext>
                  </a:extLst>
                </a:gridCol>
                <a:gridCol w="1105619">
                  <a:extLst>
                    <a:ext uri="{9D8B030D-6E8A-4147-A177-3AD203B41FA5}">
                      <a16:colId xmlns:a16="http://schemas.microsoft.com/office/drawing/2014/main" val="2743523530"/>
                    </a:ext>
                  </a:extLst>
                </a:gridCol>
                <a:gridCol w="1105619">
                  <a:extLst>
                    <a:ext uri="{9D8B030D-6E8A-4147-A177-3AD203B41FA5}">
                      <a16:colId xmlns:a16="http://schemas.microsoft.com/office/drawing/2014/main" val="3708927380"/>
                    </a:ext>
                  </a:extLst>
                </a:gridCol>
                <a:gridCol w="1105619">
                  <a:extLst>
                    <a:ext uri="{9D8B030D-6E8A-4147-A177-3AD203B41FA5}">
                      <a16:colId xmlns:a16="http://schemas.microsoft.com/office/drawing/2014/main" val="1238281277"/>
                    </a:ext>
                  </a:extLst>
                </a:gridCol>
              </a:tblGrid>
              <a:tr h="267815">
                <a:tc gridSpan="4">
                  <a:txBody>
                    <a:bodyPr/>
                    <a:lstStyle/>
                    <a:p>
                      <a:pPr algn="ctr"/>
                      <a:r>
                        <a:rPr lang="en-US" dirty="0"/>
                        <a:t>Result Set</a:t>
                      </a:r>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203434360"/>
                  </a:ext>
                </a:extLst>
              </a:tr>
              <a:tr h="271534">
                <a:tc>
                  <a:txBody>
                    <a:bodyPr/>
                    <a:lstStyle/>
                    <a:p>
                      <a:pPr algn="l" fontAlgn="b"/>
                      <a:r>
                        <a:rPr lang="en-US" sz="1100" b="1" i="0" u="none" strike="noStrike" dirty="0" err="1">
                          <a:solidFill>
                            <a:srgbClr val="000000"/>
                          </a:solidFill>
                          <a:effectLst/>
                          <a:latin typeface="Calibri" panose="020F0502020204030204" pitchFamily="34" charset="0"/>
                        </a:rPr>
                        <a:t>IDObserver</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AverageLOC</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FirstName</a:t>
                      </a:r>
                    </a:p>
                  </a:txBody>
                  <a:tcPr marL="6350" marR="6350" marT="6350" marB="0" anchor="b"/>
                </a:tc>
                <a:tc>
                  <a:txBody>
                    <a:bodyPr/>
                    <a:lstStyle/>
                    <a:p>
                      <a:pPr algn="l" fontAlgn="b"/>
                      <a:r>
                        <a:rPr lang="en-US" sz="1100" b="1" i="0" u="none" strike="noStrike" dirty="0" err="1">
                          <a:solidFill>
                            <a:srgbClr val="000000"/>
                          </a:solidFill>
                          <a:effectLst/>
                          <a:latin typeface="Calibri" panose="020F0502020204030204" pitchFamily="34" charset="0"/>
                        </a:rPr>
                        <a:t>LastName</a:t>
                      </a:r>
                      <a:endParaRPr lang="en-US"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88238904"/>
                  </a:ext>
                </a:extLst>
              </a:tr>
              <a:tr h="271534">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26</a:t>
                      </a:r>
                    </a:p>
                  </a:txBody>
                  <a:tcPr marL="6350" marR="6350" marT="6350" marB="0" anchor="b"/>
                </a:tc>
                <a:tc>
                  <a:txBody>
                    <a:bodyPr/>
                    <a:lstStyle/>
                    <a:p>
                      <a:pPr algn="l" fontAlgn="b"/>
                      <a:r>
                        <a:rPr lang="en-US" sz="1100" b="0" i="0" u="none" strike="noStrike" dirty="0" err="1">
                          <a:solidFill>
                            <a:srgbClr val="000000"/>
                          </a:solidFill>
                          <a:effectLst/>
                          <a:latin typeface="Calibri" panose="020F0502020204030204" pitchFamily="34" charset="0"/>
                        </a:rPr>
                        <a:t>JeffDavid</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dirty="0" err="1">
                          <a:solidFill>
                            <a:srgbClr val="000000"/>
                          </a:solidFill>
                          <a:effectLst/>
                          <a:latin typeface="Calibri" panose="020F0502020204030204" pitchFamily="34" charset="0"/>
                        </a:rPr>
                        <a:t>SalvageHarriman</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54019159"/>
                  </a:ext>
                </a:extLst>
              </a:tr>
            </a:tbl>
          </a:graphicData>
        </a:graphic>
      </p:graphicFrame>
    </p:spTree>
    <p:extLst>
      <p:ext uri="{BB962C8B-B14F-4D97-AF65-F5344CB8AC3E}">
        <p14:creationId xmlns:p14="http://schemas.microsoft.com/office/powerpoint/2010/main" val="4292059290"/>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PROJECT_FOLDER_UPDATED" val="1"/>
  <p:tag name="ISPRING_FIRST_PUBLISH" val="1"/>
  <p:tag name="ISPRING_SCORM_RATE_SLIDES" val="0"/>
  <p:tag name="ISPRING_SCORM_PASSING_SCORE" val="0.000000"/>
  <p:tag name="ISPRING_ULTRA_SCORM_COURSE_ID" val="D5686622-7DD1-4917-B0EC-3426CE23701F"/>
  <p:tag name="ISPRINGCLOUDFOLDERID" val="0"/>
  <p:tag name="ISPRINGCLOUDFOLDERPATH" val="Repository"/>
  <p:tag name="ISPRINGONLINEFOLDERDOMAIN" val="https://hackademiq.ispringlearn.com"/>
  <p:tag name="ISPRING_ULTRA_SCORM_SLIDE_COUNT" val="1"/>
  <p:tag name="GENSWF_MOVIE_ONCLICK_URL" val="http://"/>
  <p:tag name="GENSWF_MOVIE_ONCLICK_URL_TARGET" val="_self"/>
  <p:tag name="GENSWF_MOVIE_PRESENTATION_END_URL" val="http://"/>
  <p:tag name="GENSWF_MOVIE_PRESENTATION_END_URL_TARGET" val="_self"/>
  <p:tag name="FLASHSPRING_PRESENTATION_REFERENCES" val="W&#10;Moment&#10;http://momentjs.com&#10;_blank&#10;|&#10;"/>
  <p:tag name="ISPRING_UUID" val="{24A65CC7-FF64-49F9-AC29-87E7054AB989}"/>
  <p:tag name="ISPRING_SCREEN_RECS_UPDATED" val="C:\Users\jsalv\Documents\Hackademiq\FrontEnd\AJAX\AJAX-iSpring\"/>
  <p:tag name="ISPRING_RESOURCE_FOLDER" val="C:\Users\jsalv\Documents\Hackademiq\FrontEnd\AJAX\AJAX-iSpring\"/>
  <p:tag name="ISPRING_PRESENTATION_PATH" val="C:\Users\jsalv\Documents\Hackademiq\FrontEnd\AJAX\AJAX-iSpring.pptx"/>
  <p:tag name="ISPRING_LMS_API_VERSION" val="Experience API"/>
  <p:tag name="ISPRING_CMI5_LAUNCH_METHOD" val="any window"/>
  <p:tag name="ISPRING_OUTPUT_FOLDER" val="C:\Users\jsalv\Documents\Hackademiq\Courses\BackEnd\Python\PowerPoints"/>
  <p:tag name="ISPRING_PLAYERS_CUSTOMIZATION_2" val="UEsDBBQAAgAIAPNWyUzWo37aRwMAAOEJAAAUAAAAdW5pdmVyc2FsL3BsYXllci54bWytVltP2zAUfi4S/yHyO3ELY1yUghhStYcxIXVse6vc5DTxmtiZ7RDKr9+Jcw9pN6RVapUcn+/zuXw+rnf7ksTOMyjNpZiTmTslDghfBlyEc/L0bXFySW5vjo+8NGY7UA4P5iQTvACwmDgBaF/x1CD4kZloTjoGF5mJkyouFTc75D5H7man0ytyfDRBF6HnJDImvaY0z3OXa0SIUMs4K0i068uEpgo0CAOKlmEQp8Zem7+j8ZtIQc0uBd1Bpub9G1ckDceL5j2S/MyVKqSn0+mM/nz4svQjSNgJF9ow4QNxsJITW8o187cPMshi0IVt4pVBLsGYIghrm3jmms8uhaOVPyelwyoBrVkI2o1FSGjjV3PWBCWmtq6YCFaCPfOQFbmtdOVlW9SS6Egq42emQm9ht5ZMBavG3vH36EjE3iZmOqr4dC8Xy7/lVTLWb1W8j8ZiM8rWMdcRLnUhrXU8Cdrf1Utsja1sn2rZLgom4ij4nXEFgX393pyA6YyUGzYyt3G6OvdxAZ8WzDdS7e4RhtKtZOM2SnFLpbgW1HC4ze7LloLU2W6AmUxBXaqJ98wDkF+ZUrZfN0Zl4NGBscLSPtijZcpVk9qGeJFJ4vN/6E3hN2jNL32oMxbwPxrzGYmamnARwMuCo4+BBGtqAItd2FyTxm6xZxuTztZJ5zD1TO1JwKZgIo5hKgQ8+wEzjLZ2ug8Kiml08TM1wHYW9oIjHkYxfs0ow3B1L03C1HaUobOwFxxLfzsCbcx7gWslc8xQZ2mKA+Bt8d6uNx2hw5YMdNmI0aMj49DzM21kwl+t0ntz0lxbSR84vcdHzr5PDbpLeQO5mB5CDCZBL656LmwOEeBceOaQL3s8J5XVTXGIj8z64mkw4AvTYzFj6ulcGFZpaRnOcTBZWnrV5zhLBz4BbFgWm/tuQv3Lw0IHCY/fG2NcP/CsynzJX8HJeVD8NZidYamdCAq9z8nHy7MOA2oRJ2Nve2vat+NGiroOrkvtW/lr21HfUJVWSpntk5RX9aLElPPgE8oxVDITwUAAtmEVvY5xHt8pYE4MG8xodorHQ6Zz8gEfqpyvzq/alC9mVzXWxvVYblzG8o7rqAq4lR+tDlKTiFfNNXz8A1BLAwQUAAIACAA3atJMf2Ttp/oEAABiEwAAHQAAAHVuaXZlcnNhbC9jb21tb25fbWVzc2FnZXMubG5nrVjvbts2EP9eoO9ACCiwAV3aDmgwDIkDWmJiIbLkinTSbBgEVmJsIpLo6o+T7NOeZg+2J9mRkh27bSApCWAbIuX73ZF3v7sjj07ushStRVFKlR9bHw7eW0jksUpkvji25uz0l98sVFY8T3iqcnFs5cpCJ6PXr45Sni9qvhDw/PoVQkeZKEsYliM9ehgjmRxbs3FkB9MZ9q8iLzgLorF7Zo1sla14fo88tVA//Xp4ePfh4+HPR+9auT4wdIo9bx8IGaSP73sA+SwMvAjQiBf55DOzRvp3mFwwZ57rE2vUPgyTnoXkwhrp3065eRgSn0XUcx0SuTTyA2b2wiOMONboStVoydcCVQqtpbhF1VKAHytZCFSmMjEvYgUTeS26lDnBFLt+FBLKQtdmbuBbI6qK4v6tgeV1tVQFqCtRIkv+JRWJ0QkRY96vClGCal5BRCH4VEsJ/1QZl/lBt+pL3wuwE+HZLJoSSvEZbC7bLgqQ9uBvZbWEd4lQb0HFbZ4qnqDrQgBgQBFfrVIZN/+UdFVoC2cpv++0IsSXrn8WsSDwaER8ZzNjjUieIKfgerEDUUJMSQgABS9F8QTZyMS6EUc4TYchTNyziQdfpk2YyMUyhW811I4ZgUiYibxLCiKVhBDjlF4GoaM3DVQhjla8LG9VkexF6a4/u4Bd3w6ACDbbAWcaYwMM8SEhexWFiKtuMLASm/hueQVLhQCMmEkGmlJZXVZAm2yVikoYa6VeCo9NSH0R1wr4lQq+bmIftBuydYa5h+e+PYnGzIfHMQG/erzO42VPOSDnD/mxy4YawmQ35jttatGicfAZsgskw2CIRHAOOfB8iMQVobDJhHbJ+PjCPcPGS5D3Nklpk/RirnNMeo94HIOcjqa1VHUJM3pLIDUZj5QHw9RQ8mkOUexi75Hc2qBCOJjRQq4F2FEkouhUBOneJo4m1ae5+0d0il2POD8IPX6PclUhnqx5HgsItphrn97Du0Qm5p0Oe6P/ay3/RrxqU/2btkr4Dvn8Zqg9e4XlEUbwqhLZqupSrTesNf8pVmiKP2pCn6U/TT+1iY9DN3gZz5Qyq9OmAj3bP1vLhvqo04hn7lR/b720JbQpNQQaFl0cocdI+0tNtNqxG+iKmIj+cq5/CjKzpm5BYXPza9Vf2g9aAF+hp2LQCeyxsZxCq5NBFeovewGr3jP/QheM/vKXZExdBlXnUnwpZdWp2fC5d301dH56Yd3pWfeKDXOZByb7ALho+8ESpTID+5MemPMp2exAUyL2VnKp6jQx9E/ljSkTsLd1Jr7vhq8LlZnZlJeb8G/K1MlzrGgWFzZKZwP6qS2De/tnh8BP9xIlOIQ2xsa+rXsfW7M97SkE9NFb4TG6aZ2ARxmv4iWU42tV50lPoOYI5pBTDGDtmqngRXcX1gJ8Y0Yzi9rZ3weB6I4OkijZgv3pq0qUfw0G0cvYYtDm4Cfuqk4ghsf7BphBH6n24LuR63kOZi7E8oscMHlT4jKVwdRBt16gSut6zBi2J1NgEzXkUXUBLeQQhCkOzyEjmsORNZry4gbSKVMqHYRitlqHcTVM+8PdQ12lMhdDZJ9XzPSCmTuLsOOYixigMJyzb5rancBBL25vZFK16A1mT7AP2fobPJHIaihgSMj2okVfJpiDu6e4vtP6759/u+RNgdzkQkg3zfgh2ay/r5fbUWluw47e7VyO/Q9QSwMEFAACAAgAN2rSTA2PsOqZAAAASAEAAC4AAAB1bml2ZXJzYWwvcGxheWJhY2tfYW5kX25hdmlnYXRpb25fc2V0dGluZ3MueG1sdZBBDoIwEEXXchku0DRxbVQSvcAQPqRJaUlnIOH2jILVKC7735vM7xiGiAsd2+JgaJR4E0piJY0w5futkGnCMbiexMWgqYA3bY/ogI9xqBIYQZ7EtuRZ9Z9cXQSqPU6Y60ipudDkupWtG/7irXTlac4N+LVoh6gf8vR9HmDbBFW/QtW04NjjHBtYfpzgOiGZ8iMt9OP5dsUCUEsDBBQAAgAIADdq0kw/cXdeOQUAALkaAAAnAAAAdW5pdmVyc2FsL2ZsYXNoX3B1Ymxpc2hpbmdfc2V0dGluZ3MueG1s5Vltc9o4EP6eX6HxTT82hCZp0wzQoeBMmBLgsNOXubnJCHvBusiST5JJ6af7NffD7pfcCgcDIS+iLZ17+dBJLe8+u9LuPto1tTefU06moDSTou5V9w88AiKSMROTuncZnj0/8Yg2VMSUSwF1T0iPvGns1bJ8xJlOAjAGRTVBGKFPM1P3EmOy00rl5uZmn+lM2beS5wbx9X4k00qmQIMwoCoZpzP8Y2YZaO8WwQEA/6VS3Ko19vYIqRVIFzLOORAWo+eC2U1RfsapTrxKITai0fVEyVzELcmlImoyqns/tfx2tX24kCmg2iwFYc9EN3DRLptTGsfMekF5wL4ASYBNEnS3enDkkRsWm6TuHR68sDgoX9nEmaMXm6cWpyXxFIS5NZCCoTE1tHgsLCoYg8JwgG4YlQOCrq2tSBr4bMqFYimeCZqyKMQ3xJ5V3WuHV0P/zB/6vZZ/dTnsFq46a4SdsOs76QTdTtu/6vVDP7g6Dy+6WyuF/sdwC6VtPXOGHwz9wO+F/vDqbae/pYa7U0sd/6LZ6W6p88F/G3TCbS31mhfbqgzO+z03nfNPA3/Y7fTeXYX9fjfsDJZa8xxeydZaZT3xa1ggMler6W2SPB0JyjiSzZ0c12CQrjhVEwjlGcNqHFOuwSO/ZTD5OaecmZmtUGS1a4CsqTOIzNBWX92zFeUt4QpAdAxLsqzt49dlab86Wdt6pbC+3Na9XtZKshsk0sgf7H314Lh0//XR4+4/4GhtymKQParUnLI2N/CkCy+W7Fg9fPnycS8esFajxtAoQSo1CyZcXVlIMes/jQybIk/DHV/HOedBnmVSmSWZri6WTjwAUxtLsZZ/9pmMJI/LuEE6grhHU1i5gIJrJs5QsuqRMVYKx4j2MxAkoAIvPWYwylEJoPORNszML7uzW+mmYpQTxMNbGchFsBH1KKFKr5VGGR970USNX3rSgP61OO5i6UHRgGMIiC1QJ3lfxKSt6A1e0i7iAxAuYueYPNwmECgnJxTVW0iSJucuwsMFE7kIX1B1DYqEUnIn+cGi3khHjKWT7ymSi4vgBxhpZsBFNAAgqVTgFpTYSe6DzHlMZjInnF1jKkmCW81T/F8CZLX/IWMl0/kq9miG6HnmTRncQPzGxdAnNJHmqIkNYcbBFBZ+z9kXMoIx7opwoFPMTFxnusDf3wo4o1ovQenCx2dFF9Hptf2Pz+wGaTyl2JFtB44MBmlmdoJPZ0RIs9DD44hojolvgxKzeP7OZW/7Xx+GkkQxzt8pGmv4mqU5p98TvjyQFegdhnw3VrYJ/JMeOJtN6HRe6LZ459BY4gxDUmDiiwgvQCZycAWMqCBS8BmhEfKvtrQxZTLXuFIQRAGtv97DQh/TdP40wcsaLaoYlBPkQfXF4dHxy1cnr0/3K3/98efzR5Vue+QBp9Zc0SS3Hp2snDXvTHFP6D0wLblp3ZmZnlB6cHJy1tvWzUemKGfNe2YpZ927E5Wz4sZc9YTmI9PVhu6ZVKllnXgjnvcP2g7qHet0sxV23nfCT/cAzEthsyetVWy/fH/7PB9m/qndc+A3h61zguG67IbBqQs99CQysYkSJJix/drkqDOfflxk+5chxt93grVhdmpIh/57J0AMuBPrupnt9Z02/M6xYbd95mClx3RyAfuGSXEPYufAWYrNc/zDboFv4WSnGv7OdL4zmvt3UNU3T/oF1+2IqoCqKNlZ6v4/LpNdBug/dezFU/kdd+3DbflBcf2XDvsmZYKlGAzbgJc/jzSOjw5qlftf7e0h2vrPTY29vwFQSwMEFAACAAgAN2rSTPPodPpLAwAAbgsAACEAAAB1bml2ZXJzYWwvZmxhc2hfc2tpbl9zZXR0aW5ncy54bWyVVm1v2jAQ/jx+BWLfm5Wy0UopEm+VqrG2Wlm/O+QAC8eObIeOf7+zEycOBMgaVYrvnjs/Pj93IVQ7yrt7kIoK/tjr90adL+EqkxK4XkKSMqKhGxEFz/Fj7+nPYtELLEIwId9Ba8o3Cg2FpUsRFWVaC36zElxjkhsuZEJYb/T1yf6FgUVejhFIqF3Emqyg2uJ7/34yaxFQ5B9MhrPpQzN8JZKU8MNCbMRNRFa7jRQZjw2pO/M0B20PKUhG+e4KF0aVftaQ1NjMb+f9eb9NQCpBKTBkHmbj/vjHlRhGImDlmYeD+8G4VUS1zaWLOAraU0W1DRr2h3fDQXNQSjZQL+t0Prud3Z1Dc8xcv4ULjHK4hr/6ynlR3QeQ/5FYpFnaXg2pFBtTwqOIoXmuRDBBYmwthM8ezHMFbg5iNrkiO8VojGUXMs4F9808zdAz1SvevM4PTc9Kwd5M0WsTwSghYjDSMoMwcCvjUVvx+ZppbBQYrQlT6PZNDvKGp3ojmXIp6jaH+g2flMcepDA4/4dgWQLTnKUHq9sdejqd2Dnh8yptJTEJ+8LkMauMDveCRTzBeUaHezf38srZ4QR87DER7tYnxF7ahUJ/CYETfHfVcSvrMukXpmWVt19hsIBExDCyklnSBMzNhIG1GRLBEYuQkz3dEI1fkV8GEx0sdRUGR45cQ42SCTXVDE6FZInhHPbvxK4vqywf+MVh8kVX44B+7CVE7kAuhWCq1y1CUPKYwX7djuFmDuJXCeQzX4s2AVxo8DNb3o1IkUu+FZZoTVbbBJk0sw6D6sRh0FjLsNjvtMY8SyKQc7wXCk4QdZtBbelmy/Bff1D4hLgOP+M0cXqLqTihpdY8g71hIHK1dTrMF8aeZExTBntwjesZzCHPHCdUKL1mHY31AtbaV1JhuSq0oscrJfiouuME/oF8RH1W+I7LOtYkUvYwVd+6SVll9GZnMXuMBv2xY9dWJn5CdDbUCi/EqxvJtHjXROoiXbW2ByV7GHOa2BZHs7dtg8dEMCHSogLW5Qp5Yu+UE+wnHCJBZPxSDpPaSGtwO+Lmg1GSUG6rBk99iC2x5UZrCeAPMGs0OCSJ3w47z5QpxCv+tgoDz2oLW9YQ3/FX9qjT+QdQSwMEFAACAAgAN2rSTMbh1z4kBQAAShoAACYAAAB1bml2ZXJzYWwvaHRtbF9wdWJsaXNoaW5nX3NldHRpbmdzLnhtbN1Z3VLbOBS+5yk03ullCZT+UCaBSRMzZBqSbGzaMjs7jGKfxFpkySvJoenVPs0+2D7JHtnESQgEpVva6V4wYPl8n450dD6dY+onn1NOpqA0k6Lh7e/ueQREJGMmJg3vIjx9fugRbaiIKZcCGp6QHjk53qln+YgznQRgDJpqgjRCH2Wm4SXGZEe12s3NzS7TmbJvJc8N8uvdSKa1TIEGYUDVMk5n+MvMMtDeLYMDAf6kUtzCjnd2CKmXTOcyzjkQFqPngtlFUX5mUu7VSqsRja4nSuYibkkuFVGTUcP7peW399sHc5uSqc1SEHZL9DEO2mFzROOYWScoD9gXIAmwSYLe7u+99MgNi03S8A72XlgetK+t8xTs5dqp5WlJ3ARhbidIwdCYGlo+ljMqGIPCaIA+NioHJF0ZW7I08NlUA+VQPBM0ZVGIb4jdqobXDq+G/qk/9Hst/+pi2C1ddUaEnbDrO2GCbqftX/X6oR9cnYXn3a1Bof8p3AK0rWfO9IOhH/i90B9evev0t0S4O7XA+OfNTndLzEf/XdAJt52p1zzfFjI46/fcMGeXA3/Y7fTeX4X9fjfsDBao4gwvndZ6bfXg1zFBZK6Wj7dJ8nQkKOOoNXfOuAaDasWpmkAoTxlm45hyDR75I4PJrznlzMxshqKoXQNkTZ1BZIY2+xqezShvQVcSomOYklVuv3pbpfabw5Wl18rZF8u618t6pXWDRBr5nb3f33tVuf/25Wb3H3C0PmUxyB5VqpCs9QU86sKLhTruH7x+vdmLB2arU2NolKCUmrkSLo/MrZj1n0aGTVGn4Y6v45zzIM8yqcxCTJcHKyceoKmPpVg5f/aZjCSPq7hBOoK4R1PMgsGp8MgYU4NjCPsZCBJQgZccMxjWqELofKQNM8Xldnpr3VSMcoIXGN7CQM6DtTBHCVV6JReqgNibJTr+rScN6N/L/S2HHjQNOO45sRnpZO+LmLQVvcFL2cV8AMLF7AxPC7cnBpSTE4rqLSxJk3MX4+FcelyMz6m6BkVCKbmT/WCeYKQjxtLJ9xTVxMXwI4w0M+BiGgCQVCpwC0rsZPdR5jwmM5kTzq7xKEmCS81T/CsBslzwkLGSaTHKqTZEFydvyuAG4hOXiS5xijRHJBaAGQdTzvBnzr6QEYxxVYQDneLJxHGmS/7drYgzqvWClM59fFaWDZ1e2//0zC6QxlOKJdh25ChZkGbmSfjpjAhp5jjcjojmePBtUGIWF+9c1rb79WGoVBPj/I2iscKvWZpz+i3pqw1Zon7CkD/NLNsE/lEPnKdN6LRIdJu8BTWmOMOQlJz4IsK7kYkcXAkjKogUfEZohPqrrWxMmcw1jpQCUVLrr/ewxOMxLZ4m2B3ijCoG5US5t//i4OWr128O3x7t1v756+/nG0G3RfGAUztdWRW3NrZSzsg7bdsjuAfaIzfUnSbpEdCDrZIzbls3N7RNzsh7midn7N0Wyhm41kg9gtzQTq1hT6VKrerEa/G8v7N2gHes081W2PnQCS/vIShSYb0mrddsgXx/vVx0L3fK5dGPq5cDvzlsnREM0EU3DI5cBKEnUXtNlKCkjO0HJUdM0eC42PYvQoy470RrA+tUgg79D06EGGInnXWbttd3WvB7xxLdVpaDparSyQWsFCblzYe1Amcplsvxd9P9/6LCTln7jQX8yYTt5xCne5t5tlGdSj17InECqqLkyQ7rT3xh/LiY/K92unyqvseufICtPgyu/sdiB8dX//9zvPMvUEsDBBQAAgAIADdq0kz1kx2VsAEAAE8GAAAfAAAAdW5pdmVyc2FsL2h0bWxfc2tpbl9zZXR0aW5ncy5qc42UUU/CMBDH3/0UZL4aIgOd+AYMExIeTOTN+NCNYyx0vaYtEyR8d9eB2m03YX1Z//v1f73reoebTvF4sdd57hzK93L+Wp2XGljNqC3cVXXeomdW9zRPl7BIM+CpAK+G5D9Lf+XjH0EZe6I0jfZv1lY7fh7aLyvGtYtLwkIRmia0nNA+CW1HBf6qZHbO6pSRU+ZoawyKbozCgDBdgSpjJePdvpSPm2ANxhzUBXTFYqiYPvhP47CV/HMcjINwMnS5GDPJxH6OCXYjFm8ShVuxPMfv2+HS670EVRz4pi0sT7WZGcjqgae9qT/120mpQGs4xx2GI3/0SMKcRcDdhILB02D0D1oxbha0RuepTs0PHfhBPxi4tGQJNKo0mYa9sF/FROHVqGYj+IkzsDNtyUjO9qCusUK5lVccoFSY2Io00cAOEuXIlqlITlw4tIPk7Gatbdu/UXaMboRq+ftX3NvhMo1iVK4Z1q7Zmri1WVtzuaIzGPJy61rUOdUXOCVScZHQJLU4Jzdj6p3Gzt+LtJnagFog8qJ52kMBXTQTUDOxQiswY1i8zgqtSOfj0sZrsW+O31BLAwQUAAIACADWmdJMQtMz1GMxAADLYAAAFwAAAHVuaXZlcnNhbC91bml2ZXJzYWwucG5n7XwLWFNX9i+O/WOnBelDJbySOnaqrUqMKCAE0tYW6vig2lZFHqlGQMUQIxASyMMZp6I8klar0SJQTX1UEMozQEJiK8mxRogoGEkgkURMIIR4CCQkhyT34BP7n/nuvd99fP97P/0UzNlr7b3W2mut/VvnnKwjn2+I9X7N/zUPDw/vNZ99ssnD4z/kHh4ze171hK8ANbemfs3I3BT7sUdVR+Ag/OGVtI/Wf+ThUcN5fXL7f8Cf/7zvs/hMDw+/O1P/ZiA6r5s8PL7+es0nH31JTTb1mTmVaQy93Wn+8DOax9VFcTeWXT+48sYi5bX9lLtzP1lT/+aP735m/OyVb73efDf9WNA/rFvnzw9JTTsNPnj3YOWBsIp/fv0n8tYOP+nkq64aNnGPXnXaeH+0tKJiKIGB79Ncym39ib8hpzupu5vR8qNc31tl0RA9pv4cCMOUzZz6z5V/gIGPrswr0j/6/cvX2FmPKP5Dt+rRhSWB2DL3BIC7s1IKIpyu3TlTFz9fk4tFFSe3iC4Sx/LOO6emOvBBkT52XkMxU17PekTy6R6YJKnFdXH3WN45+qNLfwcnX+Wd7zQfH50Bf/zwP5IbB66dbew0n7L6TI1fWlaGiu8KdUTddsHjV74SuhzGki3JtBTLqAxNYo7xUGsiLFrW61rW21pWwOztWFztbwqRVeEr3iTHO7sVh8QkJRqeJ/zLyeZRiS8+cPauox2CCc2h1Y0Ldfbv5hbps/3k1fNgisDrPQ+ONs51B3yX3aWz493jijCW28bCCas2pUd3fI3FAxXVolywnCi0KtNtwc0ROnv3n2AdVxdLl68ZkrWcACfDWBZCCd7ZgEcl+3KBcZ6RMv5Q7i5pL3fbtxxSBG3CspvkKfnRos29wDZOSODyMvHD314vMdP1kSVmpk1QYma5IV8eeW56seLUwo/oUWUsl72w+tMiQ/qqnViSJgdMnBhLY+ZZmjXQ5MOmzFdhqWd3++w8uuID4zapBeGpAeUuu8TvrnMAZCYiFTauWfUDb6yWLxwnXpX5/PwbFXmV5vXAtNdIYhgTSrjJuYPqhrCFyDivu+mHoR6bSGskX3s7lbtaarE63+S8zyzWt1WajUNThj9zYsGpd5fKWhpBepaVFmkUouTiCQmuhUU//Y0KjyTknT4ewC88U4M6p2vBT0rwIvfoIvfg4AV0BkpCVDnbnFIMmRaoCcaH+sshqEiLqTdqTa4W5uQwKi3Ql7OQfQSSiU6vbbpOVbf5GTYervtFQ9UVF/bbR/oEvtwGW4Kzp5+MI/f4sCauhpU2BBHokSJ36rBZPNcMMKS6gpArOgWlJPRiLIjR3n1DAWST47HWAT+jKXQ+u1AHAV2u2neQLPoNEgtS+aLC2hgNurOu9OPk46CwVSPKV0JcBhqw0QVCsbPRfNvVPE9iOeM8d8ewap4EIuNA+m7Uhaj8GNQC9hGZlmIS2bynbD838sC7xMVGJWx7hbZI6Rq1uSpYDEz9+MFkrwyM61MyQ4jiAghfMzBAvJLOI3jRnKdMYHpgAOHrRE30BsF6QV/jdtKqMj7nTQKhNxQZ526CoGIAATRuF7qpZBoUqI3O2IPlfBQZo70Zc6tJVNyPOQtgyPFF3WSGAHvI2IQV9SvfCeIXYiKCC2GDWkFtoyl0I66XX9Ny5IxQXB5elYQSS7NBjIphc0AFRlXPOEiZ9Dfzf2XYxw1iT9PdUGVaJaYM2NcXMyoTcXW0TnWGGQAFojiuRuEEkFGAtpaKNenqzQrELRVwmNMXHZOoZnOAQNtcrjlgKm4uFROOZsXHK0LL+HjVIoRYusx3QQJuZFwyvjEvUtricjQlFWUSE/dy+WBVq0YTB6s9UntiAcHrn2SxM8Xs8HWP7ugtmvKG8EbvH0CMDmwLD7CVBN2AfjujowWcJczBz/6d+IqPqeihOkxsby/E66K11rVkGi7Gtto66tI1UdxO8vxDDpdzoIbH6RuzzYU9sdXXdhtJcFO83OT3ctHR5dQl8flsPRgVKG7kq2zXUjQy0IkEGmQJKlGczpSks4+umrea7mbOwQuakljxAs3EXRl07RVYwXx/75SjXdzsyzqaF9NkmlgZ08TEcv6O7kgstvEQTqWhL+YqVdDNHpSPZnBthJ1d0nGqALUAnb5qebIV1Ikc8jPdKA3rBmJElzk8q31d/yUdreg359qysdX7D/MJiRwZ9PHp4qCZlKJ257dBCmBrH0ojmq8zDTiBlDMo4WphX7L0XHd0x+jdcy6Hi7ACZOYFOlU8Qg6jUhYYUQYYgjQLQEYniyXNnnJiorZlglkAoLhEKLqYn1Osl6mCORztBLVjnPN+gVFLQ+hodGR+kQFWbd/Fgc/eWyOrrcrGcnZkFYJLPcVUnDoDDh+n333nyTB/q5aCiQFgSXZxbYBV0VCzL0HWuQyp2O9V1L/c8yEimJs2A6iRhcgho4rokOeU/+aPVt1KSPYloeVK5JE3RaU1QbbO8iR1QB8rcd6JBdlCRk/PgMDT9EgTp86gYYs/28oUgYgqy42prKPxcdpuNZoHNveGlkWCrU0maIU6eicW7+K+RZ4chRhf0t3A4eiWkVpY+nuf886sO+qorWJgOdvRns2hr0rfUFRx8Kp7gQeTvEjEGwHeec6HvoRkQbRnW2hHLCawccYv4vZG2PeKLsN5QkHFjdShPHUt1lUNgJptwqUKlhQATZOnKXNTOfr5MaDVoSc30vIEOEJUcDpa/5aGbkIFeJOT8tofwiZRkeMP10R2HCZpXToCXyWFTIQOf/nqvKXjb6AikavdzSNwHseay2fBu8LX1lqd82xvlivg7BJay1c1iG8U2GLlNVS/E522Xb1pLJzJZCXzmvbascq5U1G1Z9XRNbdqK9P95FDIdkJiAvvvJgcVDieEj+4kYjavqYolmMs3zhI2JQWYd9CLbAmmJleoqkC1BF3I0YygkfCMIEUQPCSfN4JLZa2js4keffx916jItE38GfTdWUlCFI9Cj+JRQqn0Yw2ys66S4I6ukep0WzOcegR9eK9uGVTwpkBcTqFNKlnCc082DBF13kVIpsxzBucX6WXm3xF1kP6aIY9md94Rd9hh5SZEe+U1EytHBEm4XLbElhYZvUcBEB0yVWaT+64ThKbAUf4ewYF3kzbfaSjSb6uGZeoYD9+JVeA8nwdbCnyO/wMUBj87Yw9NnbHLYSzwKzWZC07ueXQmxaw+9e54ip+cU/k1tlpGZTZMc4oXkMe+i52fv7eGES+1LChUxojTlLgpSNC1a9Gxn0RLYBjwKZGnCTGhHtl9xfdrNuHhw3waCpm90v/6uz+j4RV2blQZbOugWS9K+gzxPBX0bxz99hW5u5mB+Z3mUsoU9RbMoymMPz7GVh/4PWGeGrtneKreFGjaN/ZUrSlAFJ77VJ0ptsDWJ3pkTn1iqx8pUNlFdbWTmF8cfXcN/PeH5DuPr45RZ08RhfjJ/9q+SPbow4fvSzPXhFx/vM7nBWDiraInE3+/A8tdwVvyGN+dQ/x7lsksQaa+40ENgBPQDGfy0blQpLqZJkvQbL5EXWcCJYRiAOtIzKI/EX+RhMr8QfKq816eOjKwcrEvp+cA03/6GOPhahSSfRv4HGvt1P+k++DZqpbbldq19cMJU9frKxL4ZYjkqpL3pw3vXfE31Bc8+e4EzGnU/sj2xdOHVsWgEnjywVrlvrLW0gcnHpv5xzk6++47Pp0MTpSrp92k4ufzmztEju40NFJmwMTwVEVD+ZYbphXi52aIq2N+PhIQlHesGElYEUHp2R+usVFayp4bDdd+grc/PWt4fWhuUafhrqhzn0huymJM17D40MCuZwR3Uq7SVkQkh31x4pEfHNhUpL/Qs2srOwZQ7+QBiGJ2caO3vtMQ2nJq+hoxV/eviLC+FxAlhWeq6sf69234dzMs5ajSwjkn+Lfbj0/TOtT/BK+zJqwHVtOJgWbrN7Ii+/Y+8aK/YcrKU3nbV/k/VrOrSu4Fj2taev61BIuqZLP1naOu7Mx/o+R8WEMH4t8pUPFfaMxwEOV4+HA0qTj6UMb56Zve+UtgMbv19xgOpsA42+8m11Zd8oJ7rVgSyyOQajsJRcrxnhmtYtK/NSbqmN9NSDWYKnseQCsCvGWwJ5TsHUPwBsjQbINMNfjg+r8e76yBvAw8mP/fjndWzWBkBfSt+9frr4hobCB+iAqq/kPkPJM/BrAmhf7IYXe3f/+v3YVH4BZ7jnWSX7Qh7PRGOAVEYl3vtWQbj/RPTcTZNtvAI2SFTHeL8YOjmFDH6eAK1M1YhfEFLYz5BsLesVXECm8Dz/giV9REmc117CPH1gIg2gEfxjMdhv0vasiJdvzev4zhJSGgGBsiqqaLNtLbXEe7l2SGk8rxQiCQwxhbNdg0PX8Vvulwoia+6f8sqYZaechy+/3/bbnx/0GW7Nf6WsbbHnwXyyRQS6cHAem8ik8iqUfv8JPGrgjUrVPJPszsvoLeO5Ux84Etu02ALy+H7uIZoyfO+OCz9B2lhdW3M+VRYdjg3LHOuGS6d6ziBcdN3aOjCYMOZglROrtKA3ZcXgCu9+WQsuxnGrbTV1wHgNzR39FJwiB8+cA4Q2rJneYSIeM6WoX37+RQihAuZ75FiqXhvZ73w0dgH8wjx7NoFUEoyUQvByTvFQSPLBipECcFBqymRJ53nwRrF4ETymwTRYWME/YVGJX6O75pXDR+/1+RObguGwq9x6YYCWEmsfVOjEy+cki8gQecq5iWO9vnXB3Zj+Voa5uC1WxM+KG+piWeDygU60EzzSxZW9qWjYmwofPe4hcbVYsCG1SSd/pGFgdzdI7O8OjkObaeDFXHPzlaCg+kq3S7uRJnG4Mvv0xa9X2s7KNW9zYJow00kdvIZAauzOxI1IWaWi4yLqvGW3Kfe7tmHQ/ESnuZn7A/4hcrTLWIA7qBJCW0Uag51N/ECZe1iEVzeRS43AYpuCwAKFTxbbzQNkDFA4RGsI2oC8Wk2oAlhfK6oLfTDsNIDFCyepvczK0cLdmqszfKV4rKyCznKYOJYMWnJ12e7gKhn9gkEyofEa/ujK6WQqvABccYEWd1CmZgBqpanDSHO24LAhpsqhSTKFZnrwJuq82kkA9ioNBegGCOdV50N4HWUbIVlabQK1EqBS4jqXX69J1vtC6R9nae7ItRi1xN4QcjDxkQP6oQ9J4fe6tItigH1XSyk6AepyohJzFmHN23PKJO+HhKKXAYeJM0ZTEFZS/e3Tw0NN1Zig8ZUjAPgmO1CAn36miK5JQe8yPAKEq+tLPHoINTkgFjzsU6d7VWWG8tlXEvHXFwAkhovOd5VFsOo4qcmie8IRsdHTCeNe6ZPmsQXGpBmGAb2nyLL8QeMoUmA84Gboxfg5mq9lEJkHGpWA7gP9O66+6IeDM5NdcdYTSh/6ykIolQom5iAuEksPk6y10r9/Xr092r65ChM/ty58kgSbyCrGqKLuCryCAz4CgPcUT1TqDYquB46geAQpkDjMy4naGQ6omchSFlgFNCjHXf252oVrN1Wkybfh4KzSw+g1VnAMOORNVWJLfBqNLzsqeFX3jhmTDPoYu4hIiO10hc/gwBmk1UBC2fx1eh8ZsHaoGQCpdla/SJTgyXUSUYWZ3PfSZk809+zw0RvDvmuW+u/WHjcxhyNPX7lyz/v7F8vzr0IhfPpIWfWLNpjjvgu2mXFXgWI/zkHy6HXQxTUwmWW2vR3vkha/Txk6SPJ0lX5z89fQ7+6YNlTzzS+7WLV56cVqGLfvzTk7xw98cDr/0fJ95/3HtoXIHXCEevLy6BtbOfRTkNsUO5oMTXzCJqjWPK9Oo+6HrQiGSL+i59sAdFRNp/ywlDUScjS2Yh7XceBIkdYQu/oidfXiiavNreh0p0GmMYT0y5KutgAYa6ApGeh7mIijgL7GIWEOxV2kzm2O++I4y54V89pdt5sADMWeGV7tZWOovCZ+atWFL+BQfndObhvTd892QrZvf8mJw7eK7/ncpEkhCUtlYbKGSpfde6aECLfjN8/fOp/L1/ve5b/Y1orVBqXyX6UtYo9HTsnnb2qsZHl4Kb/sqbYT9dyFpy/DbheQaa5344FOrDnLT3H6B3SBT/nD6WcyrNbT3eT60UN08o9217BiLE9uQ84qS/Ghx9l9e/NbllYM7zTGkpdvXfnMj/OJZX46qZ8CdHPLV6kM5+LI652/IIT8AlI0XMF+tKSwCke7iEnTdVTVYJGJD14WgsynlfAjmdSxKQdcLqO6OOpiRBZV9sRZKCXYxX1TBkqhQHyGHRzRXQ2/hca+zVX6lbpjbHNtJfLhpeK8iwc76Ndtx/3b3zsAg6qAhmk4C9eae+t5KDI8/3xdJ7k+lFFaeTUPgFG/Kf2DmVo8c7h+pswMAsjUVdOB/LJHIl46a7DMBCFYvLEVpVCj8jikxeJ3CvllqaxJE5I704ioqqjs5w1/gMolz9qBFGNku7ulwcGViU083Rn0FdidXRvPTrizQbi5TzPcenHEdCjqPb823VJCVETgq8XQUf1sazLkJ+k4bUyxjXmga+Ld9tb97f+8Riy/OwpJk2CPfwdVKL0PsWmSFY4mlg/pScLMLWCYrvkhks2hwuZ8RYa1TpjvRjmc57+dF0912ijhb54FLr2K21NlELzq88lgBGN3zUXLpGrVHAUGa78MibrUG+DfOF3jpG++gopaTzHXVHBImQO3YPKBfjOlDbAhyrmE9869SqMpytN9MW+8DlZVnUMZyhkJDJ8d+AkzBm1LmyTRg8QEU2cDP8vO9AdzxHqWuOhf7I58bEs/UmVF+RzgEd1t6wLfMfLRkYUEkt1hptkYUaKDP6XMZllulSn6SNUzB6+K45SREz+JqONumfVgqoTEx+sZ7BZVQy0tF9ozdJjLzwOeYvAq4Rro0AYPjVvFVlnA5PvDpua7JiCZqko1X35dAnrZuWzpc6wy10GqpHGx3u/Sy7ue87mFhOnVYl47eNw3JM3L080DPek0wHJYtbd67t4ujhM7eesEhcBWKj86mR28o+RZnDMEMoh3KEYdI935FMrBnfeK51hazRqPxMFChUDShWwrhg6pZCoQ1FVQj4sOKuO0OZrNHW/g+FJBmI7dhBUp4yELEkM8cTIipWymSqw30j7lrtXjDcgq0HaMeVhIGmJ/GT8oCKlEwELrCMoryI1UuRCr5Me7KpEvU7VHelnD661obmpLL1GyFgg0q/Dw4os1tfLoy2n1kKWC6WmoJWU3fpKO6jC504hD+65tahh4hm1cDlVJq9EaTbOQczIuuc3yqNgkzhcw/j/Crwbsd8DNzsixm8iGoj9eVqXQPkxK5DRsRNCCq2+sl1hAaoQLm2ot4Ib4nzMzVKhVdrcrAuimo1JOWzlgXm24gryoBdfRyZs6lPXPS33vf2LMjrTR1ruQ+7V2iZDa16S5INYnQureIio4ji/Co9rfYFEXbszUjj8LXO0BhbQ8gtaMeHqNYyakANoSk5mS/kbIZOymxwMHW5wJuuu1Yydykpb5f76kIfd/6Kqcvi+t9HbzwMN9Lfd5HlnfuQsIV1BHZbNo/zJmBL4+HPudZR2MeeRHoVAQbzA1t2ZGVIIJ7uLNV7zHW3E3OhV8xwiL1maU9JPkfOzErPuvGVERcjnAcZTlZ0daTqw59sz0CLNNOk+QrfMpAYUNrXAT49ckBhqvs2yd237507A5JTpkD0M5ibbv3GPdnX/2GlSZLekHn6WQatVs10G8PyZ9YEy9fyp9Ebrd8lZLr6O77o+MPlNNZ469Q0URC/uhfaMHAS8TTjJgvcLoLGf3ZbizBW9LAvT/Nz4NvP17eRyl3oq3/fyrVdWaBpsZVex2CeCU3RTFh9Ds2sacyB4CiDMga2Ip6Dg+Jkpn2gfXG1sJbmHFeYnehP2c8Bwp1hiS++d3ICwIls4nlQyPNSUymJN/yXxzun4LqqNS/HcryanmK5ESLfW5Y79P6ahZuwF3TNQXKwM1OMflpKh0gtcCmM7zXniKG+9opq0QeDnxTos7B83aro3BHb0+lTpFRk2kX2obA1FzZigVi5UzStME95bJ99o7B0tU9u7NLgGr3nsTucxsKC7n0s2oYyMHFT6GPWhXJqcOkWDaS2hZZDvfpQc54GGrHJxJOyEtzkVVwgEnf9kZBXfg8p4xTOx4S89zfgpkWOE9sHy12D7XHOrjhvqKfc2dNvOvF01W6pRU5/EELytzCdCpZTu66nsyaksI7snuC4qdTSrCKJZZEUpCZLLJWsZMlFZFo5X5/IEmx8Il3yOXDyVFpZM8K8o941JQmERmMiKBQyZcSwf3BrOguT3ROu5hjBxMCg209uaI9+UKzHjEj8NDzj2fDIUPbupdWczqhgTj9cgaAFt9Rs8rIqM559ri+taAxzF0gB04sOk+m9WwRiSsAgAjpVbj9VKJ4zJA/H33H9KV3Ro38uCzbGhJgIDrDt2MrZGCkdGeipISd5HSQn9cYG2mo4jGFtC0JK8CrinjusNClrwPRETcz4xMoMlAKuvLNBJrT1Fmae/BSRtapbqQ9/YvTqW1R1cuhfYoxMBGfHvZFZrVRB609rT5ORZn5nlNSM8FClnwAmgsy2NA7gBO5GR/CwnhbmaU5Ip845QL6FaZAvQpoyTz/2x2NbdsPpzYOky3bn6k1eIKKe4MWxqR4GHcxzc/KkGDIUet6WdoavjT7BbdgRXmRUQWQWVMTeNKCl3cShY+DdYDcPN3c+NeWlYv1lSirVi7FRGDSTMmdBLs4jeNav1lE0Nwkl+fZuso4eH6gp/w6JIilOLvoKLeLo8gTuwjMiKrv+785afYzsicNURJTFYrSSwyLTDXNTsKfYVeu6AXaOb+y1jdYuirnKpHK02begunvnCJeLdWDgoPvjnxkaIHtjIH/y9QvRTy11nYrUJbEac4o05EaaMIjLr7upglFTqKPBuOM+m6DCufzMnA5/jqrtF5EQy8aXnQqwhUVsjmjU0t5i+XXFjBKJATeLH8eA8AMd7fSfVT45mAwbOujNg5REJCDJJgZydtwvlGkVTVj2bl1ubxWucS63ASpUSdZuK2JzoCO6xtJvFgclmFA9xAYzNFF41hpYFPzCpHMItNP9jJ54tanF5TW+SNraJESpbO+PpKmAYx2XqbPHZ+YKo3KTnwbIcTguw/ABN9EBHQueh+H7JU/2Mw3L/b79WdStvf4Ywty77/ffj3Khn84eIsdmksW8zvW3yL5yE5XNKYMYf0xKY7fj8KdLPxisL9BTXkwlN+Bc8l/yfuUNf7nY1momiiZvlJNcDzWs3Za8uEnXgxymLfMou546G8hcVXYb7EVG6bnTMiZT39HXfgEF51VeuUvzbulWsJetnzA0a57efPgeNtkxd//P/Yb3BlcU/HGoua7j3O3gMh1Pz8Q/zf+pRXpezfpbu1dOy81w6h/8NmaaHRP1VBfOJUfdPBLmYCh2h06jHWgBLL7J1I8WKi8n8A+JzRHtMS/k8obNUotlz1iv+fkt/cT0FCyu+iXZS7L/f8j0y8tYD2rcDIt9oWiZMKPHzAI1Pmh8BTUQpMYo2jP+MEW2gerqkTtRJSSm0d46a9ANue2ydjdUGkn6IJiD9/Gr0Ok4weLKCYSJYCVxXuPJ+A10rJOxpDpyLDOZNx1vSTMvd8+HK2exe/wbM9HlEjM0w5F/wociULnzKF42ngxdgbqRU/oNMoZLSrdTHfJsWunjh+rvYcrSL8/2k7v73HYUmtledIUbFJD2E39+pJq9HTqFcw85f11VVWjjUaBqhrO53W0bqvC1+fF327r9+95jwmVzokYzgnNdwDWz6MIgZbYJrI9JE3KQcdBWk0vrpMRPKllLXfflIrrbFYvnrQyIskHP06FiW9LASjl3wcPG4MhGMXbqPaorQbz9p/uR5liQGehLAshOZ721eb2bUqTD0AH8q20DcHkYM4loUzGKozNYrMuuaAefFx6a8TYJYEiBwzYedUn+6SNi0vQEV6TfVmEMlBO62Hiey8tEQYGUyIqogvmRGbfVJAlIHh4d3VWuGiMB1KA0tg04NLGyYzmeeZqSpDGAY8A4KZa8FzpNWCIebvErnnb4TNnuUilNhD1fugaZlsbnrjtC0N51NYmS+IOaDDT3VkbAN5TEvFUnRK67lN7RUQpK9kjU21VGc+QeNCHkj5v41TgonMsFvg26ul8YBLDZRsFwqFOFOY3Gh0XV62LSatABUWWPZnFZvELw51N6piV3GLnf2dMO186jbO76Qc7upZygJBH2vZiB0CVANcutEcXpHLvs+xdeJvKPQBwZxNdhAIzJSk7aZQayTeseNok74/t5wG1N7K60K7FOvR/a7+2063yjcqDO/4+bloLlhDRCGNqKv/BPAOxgPBK2/s3eIXwJVs2WnUgrxlNKmoRBKnGQxFjJ13HTzgI1JsKnMo5iW3QZVZDkq6MKGEIU0OaUqjDXbDaNJiPmj/tVUaSPEL3MOS/JXpL9Z7JEG7XqtmmmeEzsxdJk/1D8IiJmOWo0QWzi0Q28/wSWcXZUmf/sjH81pGnOhOvEW0fm/QuMHcuCJjXEDEZ/4VUQhuHz5IPUDE6ZRfY0KSxPx3Kz1P+77jQ0d4CTPq57PlnaYqYmu+zfwkz59JzkJ++engmvU6teNGrm+PO1qhqWl1VMT7zHwcQXsnqRfuhF82+ZnpsW65odL5f+X1q6exVHnzPS20Mfr5DPrg44vsplNamuyiqmz/hBZBlwYPLaAnHN49fm3LOY2y29mXJvjqkQ09z3XgGECMopbQBWtGR8yZqsUokGLpMCkpNbp0uRX6RHTd7MN5d/E0QCDkRHNM7VOaZepGg/Fscc3JElyjYeKcTHAslpW/zkMEDKwKIe355cVjKF0Lq5xJ60A2wCkqoQ5Cs+xVzCOQwL0QXbW5OQPIjAYVm1owiD6h6Sy9fxKLQ5afXAL314lJlvVDkbgvOGMUV8gtJpK09P1JRHoTiCIBTJprOPgsOZ513rj0/TdOgSDN4kgg4sBwyHf/Tn0pKKbvqI9K2+trd1WcI+6RDiB90NKxW3ZwHV6+7GxHlX83pzWEmsEmpkgREGWW5TSycVyanDVUWNUAVBGnFftNh1Y+r2fXWcl8kkikHV/W36RlctLwP8ujCvAIuwLSK05wNEBWEne6OwuI9oyAAa6up0pvDGJHVBDYM2L683NqBJB7Yd7qsyxo4gagh3kUkKX6CNKhIKcSJWZDQlwJBAxJLwvM7suX+At0jeviKV82FrHFmA+EEV/gjViBuVV6L8T8UezME1AdlOwhBHQ+mrpVhpXiOmlM0OHcSHOJo9nCh2YfUXgSoFKuHnP2wn+Q7VS+aM7z2ltRIT2fObcV8I0ezdaRf5O64ll81Foo/cKqcxez4UTW51ZnO7peZwXeuUnIcsrnE5j4nFR6uvT/fL62w9MZxTE3Gof3Mi8qp11+ccGYEOw1CM6dwWrcm18rauKfQk4DckC2nhTUwQX+EQdCJlTz9mF6DbDUhVxPvJzMomM2x9Ww9ytcBtpbGnnpQ41/7elu2Mt5CToEmdy1H9acP0yEkBLIgfCSuS73TcQLZusI+GYr62zdzvBTrHnTcDZ+YKsCMLgzlGSAfV/a7zeugS6UyuyodUgbhvtAjcRXObxm9A0DY1qXdLJJP2Xm6gioXkceLPTbfTFvus1dm5/7dCf0/xo0dbBEt3dXSkcKQzFkfrNER0L36xPLHPwo31h7WyjHfeLtGX5Y24VHySRsQqBSenvWuWmH48SK7zskw95ST5S1RUZNTYzau+utxEXzMasDQtkY5f9B659MV0pLhaapn6uo5t1sOmJZ6W0EO4iTJbBjJvss7XDJ9p+vU6mtB9RaBmsBI5fG9Dw/TFsq/JGtuoarFGahlQbcSVAek8nP0+dwTvCwfxl7zpJlWsKgOyyam5k/6SU3qpZdt047aMgELxhvHrf3D/arxajWfrQZ/DjUYHiGUWc/fsVvycPN3ucOmlcf8d3+QeXQwy4fVx8/zRwFtcCS5YydFjmgCirsVgMlMvhHQWvpAwvgUTLyS8PJJeLv3i0t8bkfLslqjxri+uanJK06YBqsRb9pev57xkecnykuUly0uWlywvWV6yvGR5yfKS5SXLS5aXLC9ZXrK8ZHnJ8pLlJctLlpcs/5Ms54DMNY+6yexORQsf/ta6cg/rcReaTY+fAny54kk/nEevQXcG/C/1splVrEeLRqUPwAtisf2KTtODnQD1YeaJbvH7eGwHVQg26UB4ris1VK0MJ5wIIY5dWaDxdzVvEeQZ+CIGuJJ+/3VNH103UmETtdBqFmMd91+3seJiUGublYrloqr8kdDHy97S2ftQQsqYOzaIg4ue6utzMdhT01lOzB7PYJnO5eEHnBLDCHrZg3l4zWrXfsKjRkCbc7EccWmQ00dVM7d8SsEv56Wd5rjWVWQXfBdqnPq6nxB9OYFeWvdY0XOA5Qu7qnu1y+ctmLbqGPeVU5o6FnS9tdrKjLGdWZXyrD8Qz42JvDNl8uXonuXi4bX8opHVmdef9hSaldGmdD98eMa96BdghseHKWBIn0EfdZkbIjeeeNqMaHaioMf9cF+vLfoJVbbUYvd7kcA4kZ9vs8f+PQreqUshZXI5NZlf+bQX0vG+5sw0S6F4TFZSzXI253GHreliq9GXb4xyjrmzyTic2+J+cFYDtco1gkMNjIHF+GZ3AxsPaQpxDh4rx227F4azgmvLd6rYKlv0iRiNL1klpz/gmzV4N+NNQEpUZoO04uGI4OgYeCd7625gZS1zUQRfzkyPA0NFektImWLpYhd28RrV9eVl1Ytirk31z2u1+7q1+OSIxGDJNSQ/vmDjCs+xifXFUK4sQXPC/34PfpIpUUSIOsBszvZVbdd6mWge4k7swdFGnbWVc04mQmsbySiTS3tyAjEfmeNlJNPo0SA5tjHI1zbXhrIFADeW50Z37OJ2ElPrZYbQkD953JtAyPVp2OqEO/vfPfZTCmyZuZI3/BpLxwVz0iZGMjfTHkTDq5ZJtvbmAThI7xt3fsC8HrcLuNYrHSACREFGyaNVnfizbRjyXqya2ts6IVTadhaNgM46Y9PESvYReTtVlCzYmZF5nEud8XzBzZO0zUcbj6dgy98JyeKfoXDDI5tQ6+OBXe9miFk8DTCB9vh4Mrm+k6Eiq6pUD2rNhQNECPATWx3ypZ5WhDQnSFEUnHDbYG8ahl1R0Oxs4AYzv43KWqZOySrxM9WaiVUOpQGOtfKVgIX5LpsfC5wmSC1XS5xRx580jpQClnOM6gRefMzBwc9Oe/cm/2VnSbiASqOsMCKK25yI1klGoLfm0QbnqkTo2UHyEgYnIKnxfKelZnzqa5mWYkG1OnJ0IZLlgK4Schpgmwpahmv2CsRJ1ub2M/iD0R4ebPk2nZ0XJ9pnRoaV+OJpBMs9oByFDBs6gnY/3IEo1r7CnehZMWRewGSTgE9MJ8Nn/IQLVps56RLgsE4J8Vi+hrVyl0HbEt6ZSuv7qgC6gegDvhoSi2Tyy4wk3UlKT2P1dnqfEpJBBTZVNsjoVosqXY3cueI00NnVZusxNK2WPY2t8q9XnGSPobnkU+EE6ipKbVnnZ72cTpkGMCLkfAb+tIOKxBn6nL+m29jKRGEQrn6pvImNuqZtaaKrcI3NsH7cbuarrcMUbhLSVCsnamfdmviVljUsmuGxj34HIdfpryVT6Bm4WWiJ/KJJD1JPcwfzNYiuWOVWlQv7y2TIh0X163HS6s6Uck1KjI183MFBlbNYSVBLY3VcvTEdgTf/Iqy2NhQb+U7mSieRP1cT11rhaj6HTn/Sm4z+j86vW7pc838nar3uU4uNq5mEnriiLlmdw0Zrt6gfRUKqwiY5U01TD+f1ri/WO32KwZn9hpOLOiiDEr9FPNRNSjySFQ8eTGGFfspKyhM7I/Zwifwj8suD7n37P3vkMVKLSzxcVH4uFthb4TyNxJVIP1dy+OT4wNucGtNJV1pPKJWvkhIKVPVKuYU4QbSpCjBRbSaHTHHRnXktekqzEyixu+5zWLHtWOX4yuG4v+2xdWe8zQXGNwqS3Pi/jtkU0erocVZMgsW2aLHrxuNEEPeLnKqOkcvq+7EjF7o55ysXSu/D1nizufRUEFfybV/ZVnDTB8TP2d9FMjm/Neoak8JqjdBfqsyAyxr1lnY0tAvQGfFhUcj0xHmNQYreNqqaiZgtQ33PTTrvnp+pIq9nDdcSTwDjYrZyoFZVX0d0VK+ffCfXcGC2xxXwd/ZJmXKX/+woP16xwClXEREkXga243zQ2ytNll2cC6iDkNLvAbgVkqnCBdgFjOITuvFgHtT0N5OOj49NG7Phq5PwVy+WeiNt3eL66wZxRNOwLfgLrNqK+W1Unpp/Yi6r8fhPRPhEXHgYzFTcDFqwJyAkdseVpEbilwP7QOiNg/vpxTqF68icq2MGI4prS9uHpyTepfTdqjIXvnE1RyAOvZdP7SW7TS2uvGVq0kF7o+6HJo1LpAjNjW5EHVKdeoNHODvAeguB+1Hik8pzZ2VyB0CGqt4YC+sLZ4UB1GvaJUcnEnmr3SGfTUXmV1ILc453vnpLQHasjhZ5jLHiipW7VI7llEM602b3Xe0/v7t5SD1h+Sjz2oS4wmo3pWehtvzMmAw3ili7jzdVMbxjdXY4/LrcfovrNRUpPI1g9ZB54RKUfH5KA3nd0eDFj04iohywrtamjLsH0+5ay18ZWd6yPr2E4jQoNgqKMkI+iLGszre86nFAl3l8Rm3xzf7a/qxyZVPAgr3CPk676SfOwD6l0S27FToZLBkwnbQu/4tJ7ml65YcK+mzVEK6cUTSi+6CBg8IfdO08M/F6vjW7mKAEIbo3b6JutbkWt3ZMnMMzhjT8Gl0Jji6NfwpDrjSorPRE1xV+pfPDHveV8IjgKQvdCTU5Oqt5FL++VE1MWi9+nocHoP9AR3NvuwPil6UyKcMBxTIyy3kEzS3Wy7g79+IA4Bd//u5xzlL1bMwdAILl8kP3vPWVvxyyEQ5n4BWdVJEpHSExx5lr3z6uBF7lGW1Lo5l0/ArQGRYR/MWdJ30IV+0zNUahckpp6iHWG4FJKNMLNqqLA/MPd8qaEikxf4YlWniovVNOgRqlp64QbxSX41SfC+j27wc8VJ7qCVoDrjFJzfmVp4y3kMXEb0vBo0s3QpPWlS2ciq5oZoAcCpGqThmmmhIpfhFzKHSEM367PS9nl8m2pHIc/+edTzHcwsk+jbPvAQigNPQxHorxBTk+cdZw2hh9L25ZY91aSjdzmco660BSDH83sQ5b5c7uCuaphi+5Z/BRN3UKKotGfwWOqSPlUAxOZUrw6iDSZxN/bK8PzIkt9rxrDcmjTBQrcT9oRgg0T+iHBjkJPxVJvGpSZPzF1mSaNf2uKIPYlsE6stxhue2vo+Wt2273fW/L+8/yoA+mCPjM9R2HvtOSxrKmTcEYI2no5wtlysnr1ZPXJZiYrLvEKWkD84m472OdRo8MKG5GDryzX7oPfm2oTjfDQQubuT16HF83MWOlmsRa5h/kA8vcPERFjuNw+Z09gMq/WCCLmbk3smZBfbmKi0sIk80PlyqS6bOd4+l3osWMYtj5ikUimXjMII4WiA6ZHMy2ETPJDlG7QSyzPC/dlZzy1KLmh6MyNN5Lh/mW9DbQ8GaU2jM4LDc6xlRZ8Mvk36vm4g43oBwOlOcjoVIkPt+bdOwq8fDoFFyxXkbdzOMRZniER6cX6Tfm9T18Iw1Fglbl9uzqTaL0eKiSc6KYJ9iKNvXKSWtD3Tldo8x4p5LBhPzhs7Jl2KhyV2pYjEaGN6QI4qg4I9XO5HpZ9fIywLYxUhZV6cS/uvO5lD/HMYa0KfHW8UixJbIkjq59e6rr9qcRvyczxlGsZRFdBjtiPO38PyfmL2Eu2zterUBQSjt/gc9GVQHKKxbXFasaIcEyLy9mUpFBs2CDxqfDGSUFOvaV1ck/1HGmBCnnNLs0ZwvM1Tfw14efxEBlAEpOqk3S/jVeu260Eu84h1dOSvCTkn3U7zecqfCPQiWQPT9hPfjtM69haHL+jqcYDmqcfD0/NWsJHBZpl8FE7iMs97S55zyylCaU2jdNpqWBM9d1ud6uV5e7Bsszop2DcT6xsYNzWi7BUAbdsfmwfjMrdd1hm+7GIRcO03sHduUbj+w+WNuPLWLPmoYTn8091bE7DK6RHpDpY44kZzrwTVM7pLaJ+g2LSj/e0kCf3b7nXwLNZxP44CYftvJdnQbm2XPlUHN5AJt96/2sr9LFs9UXJxACKlyifZmGLS8HhRnP0lYCQn6OvKVhcosmrcstG+OC4XAp00GNxulofbVPCy4+onXvWuFsyyjzRHXeSEpC1lBSdxHrm1b0SJ49d3ABEq5luv3+KE25o+vCIffXu1gnDIa9HROzVuPAI3FeU0badjVsRBQx4PMncjlZA41OrbhXKj+cmym1tDxzbhI4XCfPiB79jtObR2KRS5qWwgVO4jcgnfmcCi59QvDb7kUUygkozD9x411f2NSqpeyonftgiQ6cM07YyB2tw2sDo+EqMN/Gyy6szrwjQ4uxgbJ33y9wF1+D+S+Msnohl44GOgZApR4/qfU1Jy2fh58MTx2LmGq3v+8wOgri9ZfvbtiQ71Xv+liXq8zhD7a6HMarv647enZCc7hyjBoNoRoF7Fo3NbmoH3ToOxVi13ge18WzjgaTW/thsx9YGTWWoEG6ejZvMVsVyS22r9Sa94f/0i0bCW39lz2ObuloJ8d9VEmxW+yARYvycRpicS20if58zZeJoY78T+ES+N6lZPqAd1pkdeJpMvPaPnWgJXhTa8VwqEd65K4nPfa/SP1js/3HLRk8vv71cUNXj9cfF/EeW5f9j/brF/6eanHP5H10lfba/T2PaNZ8uuGTqo+//sd/A1BLAwQUAAIACADWmdJMXjKKkk0AAABrAAAAGwAAAHVuaXZlcnNhbC91bml2ZXJzYWwucG5nLnhtbLOxr8jNUShLLSrOzM+zVTLUM1Cyt+PlsikoSi3LTC1XqACKGekZQICSQqWtkgkStzwzpSQDqMLQwhQhmJGamZ5RYqtkYWEJF9QHmgkAUEsBAgAAFAACAAgA81bJTNajftpHAwAA4QkAABQAAAAAAAAAAQAAAAAAAAAAAHVuaXZlcnNhbC9wbGF5ZXIueG1sUEsBAgAAFAACAAgAN2rSTH9k7af6BAAAYhMAAB0AAAAAAAAAAQAAAAAAeQMAAHVuaXZlcnNhbC9jb21tb25fbWVzc2FnZXMubG5nUEsBAgAAFAACAAgAN2rSTA2PsOqZAAAASAEAAC4AAAAAAAAAAQAAAAAArggAAHVuaXZlcnNhbC9wbGF5YmFja19hbmRfbmF2aWdhdGlvbl9zZXR0aW5ncy54bWxQSwECAAAUAAIACAA3atJMP3F3XjkFAAC5GgAAJwAAAAAAAAABAAAAAACTCQAAdW5pdmVyc2FsL2ZsYXNoX3B1Ymxpc2hpbmdfc2V0dGluZ3MueG1sUEsBAgAAFAACAAgAN2rSTPPodPpLAwAAbgsAACEAAAAAAAAAAQAAAAAAEQ8AAHVuaXZlcnNhbC9mbGFzaF9za2luX3NldHRpbmdzLnhtbFBLAQIAABQAAgAIADdq0kzG4dc+JAUAAEoaAAAmAAAAAAAAAAEAAAAAAJsSAAB1bml2ZXJzYWwvaHRtbF9wdWJsaXNoaW5nX3NldHRpbmdzLnhtbFBLAQIAABQAAgAIADdq0kz1kx2VsAEAAE8GAAAfAAAAAAAAAAEAAAAAAAMYAAB1bml2ZXJzYWwvaHRtbF9za2luX3NldHRpbmdzLmpzUEsBAgAAFAACAAgA1pnSTELTM9RjMQAAy2AAABcAAAAAAAAAAAAAAAAA8BkAAHVuaXZlcnNhbC91bml2ZXJzYWwucG5nUEsBAgAAFAACAAgA1pnSTF4yipJNAAAAawAAABsAAAAAAAAAAQAAAAAAiEsAAHVuaXZlcnNhbC91bml2ZXJzYWwucG5nLnhtbFBLBQYAAAAACQAJALwCAAAOTAAAAAA="/>
  <p:tag name="ISPRING_CURRENT_PLAYER_ID" val="universal"/>
  <p:tag name="ISPRING_ULTRA_SCORM_COURCE_TITLE" val="SQL Basics - Part 01"/>
  <p:tag name="ISPRING_PRESENTATION_TITLE" val="SQL Basics - Part 01"/>
  <p:tag name="ISPRINGONLINEFOLDERID" val="1132"/>
  <p:tag name="ISPRINGONLINEFOLDERPATH" val="Content List/Back End Web Development/SQL/Beginner Part 01"/>
  <p:tag name="ISPRING_SCORM_ENDPOINT" val="&lt;endpoint&gt;&lt;enable&gt;0&lt;/enable&gt;&lt;lrs&gt;http://&lt;/lrs&gt;&lt;auth&gt;0&lt;/auth&gt;&lt;login&gt;&lt;/login&gt;&lt;password&gt;&lt;/password&gt;&lt;key&gt;&lt;/key&gt;&lt;name&gt;&lt;/name&gt;&lt;email&gt;&lt;/email&gt;&lt;/endpoint&gt;&#10;"/>
  <p:tag name="ISPRING_SCORM_RATE_QUIZZES" val="0"/>
</p:tagLst>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icHTML.potx" id="{875A8516-00B3-4E30-8AA5-C3C8F9A17707}" vid="{1DA70EDD-560E-48FB-ADBD-0038957E49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83478</TotalTime>
  <Words>868</Words>
  <Application>Microsoft Office PowerPoint</Application>
  <PresentationFormat>Widescreen</PresentationFormat>
  <Paragraphs>286</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Corbel</vt:lpstr>
      <vt:lpstr>Courier New</vt:lpstr>
      <vt:lpstr>Depth</vt:lpstr>
      <vt:lpstr>PowerPoint Presentation</vt:lpstr>
      <vt:lpstr>Homework #4 – Question 1A – Deserving of a Red Card for Loss of Contact</vt:lpstr>
      <vt:lpstr>Homework #4 – Question 1B – Deserving of a Red Card for Loss of Contact with Stats</vt:lpstr>
      <vt:lpstr>Homework #4 – Question 2 – Deserved a Red Card for Bent Knee</vt:lpstr>
      <vt:lpstr>Homework #4 – Question 3 –Athlete List participating in more than one race</vt:lpstr>
      <vt:lpstr>Homework #4 – Question 4 – Received a red card from a judge from their own country</vt:lpstr>
      <vt:lpstr>Homework #4 – Question 5</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Basics - Part 01</dc:title>
  <dc:creator>Jeff Salvage</dc:creator>
  <cp:lastModifiedBy>Salvage,Jeff</cp:lastModifiedBy>
  <cp:revision>1614</cp:revision>
  <dcterms:created xsi:type="dcterms:W3CDTF">2016-09-29T01:40:23Z</dcterms:created>
  <dcterms:modified xsi:type="dcterms:W3CDTF">2024-02-12T23:49:56Z</dcterms:modified>
</cp:coreProperties>
</file>