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530" r:id="rId2"/>
    <p:sldId id="681" r:id="rId3"/>
    <p:sldId id="682" r:id="rId4"/>
    <p:sldId id="683" r:id="rId5"/>
    <p:sldId id="684" r:id="rId6"/>
    <p:sldId id="685" r:id="rId7"/>
    <p:sldId id="686" r:id="rId8"/>
    <p:sldId id="687" r:id="rId9"/>
    <p:sldId id="689" r:id="rId10"/>
    <p:sldId id="688" r:id="rId11"/>
    <p:sldId id="691" r:id="rId12"/>
    <p:sldId id="692" r:id="rId13"/>
    <p:sldId id="694" r:id="rId14"/>
    <p:sldId id="693" r:id="rId15"/>
    <p:sldId id="695" r:id="rId16"/>
    <p:sldId id="690" r:id="rId17"/>
    <p:sldId id="696" r:id="rId18"/>
    <p:sldId id="697" r:id="rId19"/>
    <p:sldId id="698" r:id="rId20"/>
    <p:sldId id="699" r:id="rId21"/>
    <p:sldId id="701" r:id="rId22"/>
    <p:sldId id="700" r:id="rId23"/>
    <p:sldId id="702" r:id="rId24"/>
    <p:sldId id="703" r:id="rId25"/>
    <p:sldId id="704" r:id="rId26"/>
    <p:sldId id="705" r:id="rId27"/>
    <p:sldId id="757" r:id="rId28"/>
    <p:sldId id="759" r:id="rId29"/>
    <p:sldId id="758" r:id="rId30"/>
    <p:sldId id="763" r:id="rId31"/>
    <p:sldId id="764" r:id="rId32"/>
    <p:sldId id="766" r:id="rId33"/>
    <p:sldId id="765" r:id="rId34"/>
    <p:sldId id="760" r:id="rId35"/>
    <p:sldId id="761" r:id="rId36"/>
    <p:sldId id="767" r:id="rId37"/>
    <p:sldId id="762" r:id="rId38"/>
    <p:sldId id="768" r:id="rId39"/>
    <p:sldId id="769" r:id="rId40"/>
    <p:sldId id="770" r:id="rId41"/>
    <p:sldId id="779" r:id="rId42"/>
    <p:sldId id="774" r:id="rId43"/>
    <p:sldId id="775" r:id="rId44"/>
    <p:sldId id="776" r:id="rId45"/>
    <p:sldId id="777" r:id="rId46"/>
    <p:sldId id="550" r:id="rId47"/>
    <p:sldId id="726" r:id="rId48"/>
    <p:sldId id="729" r:id="rId49"/>
    <p:sldId id="731" r:id="rId50"/>
    <p:sldId id="728" r:id="rId51"/>
    <p:sldId id="732" r:id="rId52"/>
    <p:sldId id="733" r:id="rId53"/>
    <p:sldId id="734" r:id="rId54"/>
    <p:sldId id="735" r:id="rId55"/>
    <p:sldId id="736" r:id="rId56"/>
    <p:sldId id="737" r:id="rId57"/>
    <p:sldId id="740" r:id="rId58"/>
    <p:sldId id="738" r:id="rId59"/>
    <p:sldId id="739" r:id="rId60"/>
    <p:sldId id="716" r:id="rId61"/>
    <p:sldId id="717" r:id="rId62"/>
    <p:sldId id="719" r:id="rId63"/>
    <p:sldId id="725" r:id="rId64"/>
    <p:sldId id="778" r:id="rId65"/>
    <p:sldId id="727" r:id="rId66"/>
    <p:sldId id="771" r:id="rId67"/>
    <p:sldId id="772" r:id="rId68"/>
    <p:sldId id="773" r:id="rId69"/>
  </p:sldIdLst>
  <p:sldSz cx="12192000" cy="6858000"/>
  <p:notesSz cx="6858000" cy="9144000"/>
  <p:custDataLst>
    <p:tags r:id="rId7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4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1" autoAdjust="0"/>
    <p:restoredTop sz="89884" autoAdjust="0"/>
  </p:normalViewPr>
  <p:slideViewPr>
    <p:cSldViewPr snapToGrid="0">
      <p:cViewPr varScale="1">
        <p:scale>
          <a:sx n="133" d="100"/>
          <a:sy n="133" d="100"/>
        </p:scale>
        <p:origin x="46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3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FB84-6355-9F49-936A-17A0DBC9D4E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8A714-4CA9-A540-9D52-48C42B22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7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0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0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0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4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5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0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7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9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57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6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0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9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7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95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3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1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9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5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0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1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8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2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7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0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4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4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44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11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06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2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9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03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2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97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92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1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7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7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78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61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50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5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93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854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315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70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17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57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7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16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84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4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https://www.sqlite.org/lang_update.html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8A714-4CA9-A540-9D52-48C42B22B6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81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CEFF6-4F4E-41D9-A62B-B604BB5B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0353"/>
            <a:ext cx="12192000" cy="523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37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3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01884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Introduction to SQL – Part 02</a:t>
            </a:r>
            <a:endParaRPr lang="en-US" sz="5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626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200" dirty="0"/>
              <a:t> </a:t>
            </a:r>
            <a:r>
              <a:rPr lang="en-US" sz="1800" dirty="0"/>
              <a:t>clauses are not limited to a single field.</a:t>
            </a:r>
          </a:p>
          <a:p>
            <a:pPr marL="0" indent="0">
              <a:buNone/>
            </a:pPr>
            <a:r>
              <a:rPr lang="en-US" sz="1800" dirty="0"/>
              <a:t>Write a query that returns the average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r>
              <a:rPr lang="en-US" sz="1800" dirty="0"/>
              <a:t> (use the precalculated field for ease) for each gender for each country.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 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Athlete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62793"/>
              </p:ext>
            </p:extLst>
          </p:nvPr>
        </p:nvGraphicFramePr>
        <p:xfrm>
          <a:off x="0" y="3182223"/>
          <a:ext cx="2728004" cy="16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746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  <a:gridCol w="890440">
                  <a:extLst>
                    <a:ext uri="{9D8B030D-6E8A-4147-A177-3AD203B41FA5}">
                      <a16:colId xmlns:a16="http://schemas.microsoft.com/office/drawing/2014/main" val="2570196400"/>
                    </a:ext>
                  </a:extLst>
                </a:gridCol>
              </a:tblGrid>
              <a:tr h="1697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45561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CountryCode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619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21067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35590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89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77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200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 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Athlete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Joining three tables occurs before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 and should be treated like any other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A1A7F-1FF8-B51B-898E-4C4290DBC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32447"/>
              </p:ext>
            </p:extLst>
          </p:nvPr>
        </p:nvGraphicFramePr>
        <p:xfrm>
          <a:off x="2118734" y="5151478"/>
          <a:ext cx="10073266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260807460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32496818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1686534777"/>
                    </a:ext>
                  </a:extLst>
                </a:gridCol>
                <a:gridCol w="1035939">
                  <a:extLst>
                    <a:ext uri="{9D8B030D-6E8A-4147-A177-3AD203B41FA5}">
                      <a16:colId xmlns:a16="http://schemas.microsoft.com/office/drawing/2014/main" val="3233995073"/>
                    </a:ext>
                  </a:extLst>
                </a:gridCol>
                <a:gridCol w="567436">
                  <a:extLst>
                    <a:ext uri="{9D8B030D-6E8A-4147-A177-3AD203B41FA5}">
                      <a16:colId xmlns:a16="http://schemas.microsoft.com/office/drawing/2014/main" val="3818281852"/>
                    </a:ext>
                  </a:extLst>
                </a:gridCol>
                <a:gridCol w="569024">
                  <a:extLst>
                    <a:ext uri="{9D8B030D-6E8A-4147-A177-3AD203B41FA5}">
                      <a16:colId xmlns:a16="http://schemas.microsoft.com/office/drawing/2014/main" val="2398479313"/>
                    </a:ext>
                  </a:extLst>
                </a:gridCol>
                <a:gridCol w="567436">
                  <a:extLst>
                    <a:ext uri="{9D8B030D-6E8A-4147-A177-3AD203B41FA5}">
                      <a16:colId xmlns:a16="http://schemas.microsoft.com/office/drawing/2014/main" val="2748667544"/>
                    </a:ext>
                  </a:extLst>
                </a:gridCol>
                <a:gridCol w="573786">
                  <a:extLst>
                    <a:ext uri="{9D8B030D-6E8A-4147-A177-3AD203B41FA5}">
                      <a16:colId xmlns:a16="http://schemas.microsoft.com/office/drawing/2014/main" val="27798593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44438894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3579365676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val="478610809"/>
                    </a:ext>
                  </a:extLst>
                </a:gridCol>
              </a:tblGrid>
              <a:tr h="152416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VideoObservation</a:t>
                      </a:r>
                      <a:endParaRPr lang="en-US" sz="18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5815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IDObserver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LOCAverage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BentKneeAngle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VideoFile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C0835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C0952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107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528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C0963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C92A5C-5122-3E59-4B3C-F5AB6224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12312"/>
              </p:ext>
            </p:extLst>
          </p:nvPr>
        </p:nvGraphicFramePr>
        <p:xfrm>
          <a:off x="1" y="2953945"/>
          <a:ext cx="5300514" cy="134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27997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52347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LastName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CountryCode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Lillie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Lyla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Suarez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Gwendolyn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8CD6DF-8915-8F0D-D52E-D9A9529EC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5873"/>
              </p:ext>
            </p:extLst>
          </p:nvPr>
        </p:nvGraphicFramePr>
        <p:xfrm>
          <a:off x="6339873" y="3346546"/>
          <a:ext cx="5852127" cy="1575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57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73196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46218582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186030905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2546503969"/>
                    </a:ext>
                  </a:extLst>
                </a:gridCol>
              </a:tblGrid>
              <a:tr h="27997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43274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IDAthlete</a:t>
                      </a:r>
                      <a:endParaRPr lang="en-US" sz="12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FinishingTime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FinishingPlace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2:57:55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2:44:40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3:16:11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0407268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E566D3-EA3D-A72B-31CE-53385200DE6B}"/>
              </a:ext>
            </a:extLst>
          </p:cNvPr>
          <p:cNvCxnSpPr/>
          <p:nvPr/>
        </p:nvCxnSpPr>
        <p:spPr>
          <a:xfrm>
            <a:off x="7276089" y="2577993"/>
            <a:ext cx="0" cy="113524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62150A-46BF-5013-9D06-2A715DDA17E0}"/>
              </a:ext>
            </a:extLst>
          </p:cNvPr>
          <p:cNvCxnSpPr>
            <a:cxnSpLocks/>
          </p:cNvCxnSpPr>
          <p:nvPr/>
        </p:nvCxnSpPr>
        <p:spPr>
          <a:xfrm>
            <a:off x="407108" y="2566841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9F8A2C-9355-56CD-0A51-6C4C5396907E}"/>
              </a:ext>
            </a:extLst>
          </p:cNvPr>
          <p:cNvCxnSpPr>
            <a:cxnSpLocks/>
          </p:cNvCxnSpPr>
          <p:nvPr/>
        </p:nvCxnSpPr>
        <p:spPr>
          <a:xfrm flipH="1">
            <a:off x="390293" y="2589145"/>
            <a:ext cx="6913756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407630-9CF5-5E24-3445-0C29F0BBB5EE}"/>
              </a:ext>
            </a:extLst>
          </p:cNvPr>
          <p:cNvCxnSpPr/>
          <p:nvPr/>
        </p:nvCxnSpPr>
        <p:spPr>
          <a:xfrm flipV="1">
            <a:off x="8343688" y="3999757"/>
            <a:ext cx="0" cy="107357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D44CD5-D8E3-4963-1B02-525703BCFBAA}"/>
              </a:ext>
            </a:extLst>
          </p:cNvPr>
          <p:cNvCxnSpPr/>
          <p:nvPr/>
        </p:nvCxnSpPr>
        <p:spPr>
          <a:xfrm>
            <a:off x="3691156" y="5022193"/>
            <a:ext cx="0" cy="469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1F5750-14F8-AB2D-5849-BD7F8601717C}"/>
              </a:ext>
            </a:extLst>
          </p:cNvPr>
          <p:cNvCxnSpPr/>
          <p:nvPr/>
        </p:nvCxnSpPr>
        <p:spPr>
          <a:xfrm>
            <a:off x="3707934" y="5051027"/>
            <a:ext cx="4652482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366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200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 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Athlete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Joining three tables occurs before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 and should be treated like any other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A1A7F-1FF8-B51B-898E-4C4290DBC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92576"/>
              </p:ext>
            </p:extLst>
          </p:nvPr>
        </p:nvGraphicFramePr>
        <p:xfrm>
          <a:off x="2118734" y="5117067"/>
          <a:ext cx="10073266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260807460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32496818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1686534777"/>
                    </a:ext>
                  </a:extLst>
                </a:gridCol>
                <a:gridCol w="1035939">
                  <a:extLst>
                    <a:ext uri="{9D8B030D-6E8A-4147-A177-3AD203B41FA5}">
                      <a16:colId xmlns:a16="http://schemas.microsoft.com/office/drawing/2014/main" val="3233995073"/>
                    </a:ext>
                  </a:extLst>
                </a:gridCol>
                <a:gridCol w="567436">
                  <a:extLst>
                    <a:ext uri="{9D8B030D-6E8A-4147-A177-3AD203B41FA5}">
                      <a16:colId xmlns:a16="http://schemas.microsoft.com/office/drawing/2014/main" val="3818281852"/>
                    </a:ext>
                  </a:extLst>
                </a:gridCol>
                <a:gridCol w="569024">
                  <a:extLst>
                    <a:ext uri="{9D8B030D-6E8A-4147-A177-3AD203B41FA5}">
                      <a16:colId xmlns:a16="http://schemas.microsoft.com/office/drawing/2014/main" val="2398479313"/>
                    </a:ext>
                  </a:extLst>
                </a:gridCol>
                <a:gridCol w="567436">
                  <a:extLst>
                    <a:ext uri="{9D8B030D-6E8A-4147-A177-3AD203B41FA5}">
                      <a16:colId xmlns:a16="http://schemas.microsoft.com/office/drawing/2014/main" val="2748667544"/>
                    </a:ext>
                  </a:extLst>
                </a:gridCol>
                <a:gridCol w="573786">
                  <a:extLst>
                    <a:ext uri="{9D8B030D-6E8A-4147-A177-3AD203B41FA5}">
                      <a16:colId xmlns:a16="http://schemas.microsoft.com/office/drawing/2014/main" val="277985937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444388947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3579365676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val="478610809"/>
                    </a:ext>
                  </a:extLst>
                </a:gridCol>
              </a:tblGrid>
              <a:tr h="152416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VideoObservation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3461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r>
                        <a:rPr lang="en-US" sz="1200" b="1" u="sng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IDObserver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LOCAverage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BentKneeAngle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VideoFile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C0835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C0952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107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C1093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528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C0963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8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C92A5C-5122-3E59-4B3C-F5AB6224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53447"/>
              </p:ext>
            </p:extLst>
          </p:nvPr>
        </p:nvGraphicFramePr>
        <p:xfrm>
          <a:off x="-1" y="2917536"/>
          <a:ext cx="5300514" cy="134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27997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78035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LastName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CountryCode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Lillie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Lyla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Suarez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Gwendolyn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French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8CD6DF-8915-8F0D-D52E-D9A9529EC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66991"/>
              </p:ext>
            </p:extLst>
          </p:nvPr>
        </p:nvGraphicFramePr>
        <p:xfrm>
          <a:off x="6339873" y="3345725"/>
          <a:ext cx="5852127" cy="1575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57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73196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46218582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186030905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2546503969"/>
                    </a:ext>
                  </a:extLst>
                </a:gridCol>
              </a:tblGrid>
              <a:tr h="27997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98467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IDAthlete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FinishingTime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FinishingPlace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2:57:55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2:44:40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3:16:11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040726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7C7C21-E85F-F0BB-E177-02AAE70C20B5}"/>
              </a:ext>
            </a:extLst>
          </p:cNvPr>
          <p:cNvCxnSpPr/>
          <p:nvPr/>
        </p:nvCxnSpPr>
        <p:spPr>
          <a:xfrm>
            <a:off x="7276089" y="2577993"/>
            <a:ext cx="0" cy="113524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78CDE-A91B-EF85-B2CA-92A413133AA5}"/>
              </a:ext>
            </a:extLst>
          </p:cNvPr>
          <p:cNvCxnSpPr>
            <a:cxnSpLocks/>
          </p:cNvCxnSpPr>
          <p:nvPr/>
        </p:nvCxnSpPr>
        <p:spPr>
          <a:xfrm>
            <a:off x="407108" y="2566841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6768F5-762B-EA63-18E9-4A3E59827449}"/>
              </a:ext>
            </a:extLst>
          </p:cNvPr>
          <p:cNvCxnSpPr>
            <a:cxnSpLocks/>
          </p:cNvCxnSpPr>
          <p:nvPr/>
        </p:nvCxnSpPr>
        <p:spPr>
          <a:xfrm flipH="1">
            <a:off x="390293" y="2589145"/>
            <a:ext cx="6913756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BFF4ED-AA0A-F291-D40A-AC27EC84B083}"/>
              </a:ext>
            </a:extLst>
          </p:cNvPr>
          <p:cNvCxnSpPr/>
          <p:nvPr/>
        </p:nvCxnSpPr>
        <p:spPr>
          <a:xfrm flipV="1">
            <a:off x="8343688" y="3999757"/>
            <a:ext cx="0" cy="107357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D63FC-019E-DE87-FBA0-4C592051DFBA}"/>
              </a:ext>
            </a:extLst>
          </p:cNvPr>
          <p:cNvCxnSpPr/>
          <p:nvPr/>
        </p:nvCxnSpPr>
        <p:spPr>
          <a:xfrm>
            <a:off x="3691156" y="5022193"/>
            <a:ext cx="0" cy="469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7A968A-56D6-E14E-835E-1C43FC2B3582}"/>
              </a:ext>
            </a:extLst>
          </p:cNvPr>
          <p:cNvCxnSpPr/>
          <p:nvPr/>
        </p:nvCxnSpPr>
        <p:spPr>
          <a:xfrm>
            <a:off x="3707934" y="5051027"/>
            <a:ext cx="4652482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019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0" y="588114"/>
            <a:ext cx="7801762" cy="20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 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Athlete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Each average is computed for each distinct value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800" dirty="0"/>
              <a:t>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8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A1A7F-1FF8-B51B-898E-4C4290DBC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52533"/>
              </p:ext>
            </p:extLst>
          </p:nvPr>
        </p:nvGraphicFramePr>
        <p:xfrm>
          <a:off x="9343707" y="0"/>
          <a:ext cx="2848293" cy="53359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086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126080746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32496818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1686534777"/>
                    </a:ext>
                  </a:extLst>
                </a:gridCol>
              </a:tblGrid>
              <a:tr h="15158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Data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16570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CountryCode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35107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4528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58182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464752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8014414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92165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20423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827149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05124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92250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12088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7396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48033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24585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5518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98544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45049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36996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47144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0886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37332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905257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30499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75321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1261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45FAF3-31E8-FEF8-FEFE-5CFE9979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8546"/>
              </p:ext>
            </p:extLst>
          </p:nvPr>
        </p:nvGraphicFramePr>
        <p:xfrm>
          <a:off x="0" y="2710718"/>
          <a:ext cx="2728004" cy="16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746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  <a:gridCol w="890440">
                  <a:extLst>
                    <a:ext uri="{9D8B030D-6E8A-4147-A177-3AD203B41FA5}">
                      <a16:colId xmlns:a16="http://schemas.microsoft.com/office/drawing/2014/main" val="2570196400"/>
                    </a:ext>
                  </a:extLst>
                </a:gridCol>
              </a:tblGrid>
              <a:tr h="1697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6893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CountryCode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619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21067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35590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8990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FEB0C4-964A-66B4-08E9-F111CFBD9500}"/>
              </a:ext>
            </a:extLst>
          </p:cNvPr>
          <p:cNvSpPr txBox="1"/>
          <p:nvPr/>
        </p:nvSpPr>
        <p:spPr>
          <a:xfrm>
            <a:off x="8321878" y="2526052"/>
            <a:ext cx="81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38.6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343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0" y="588114"/>
            <a:ext cx="7801762" cy="20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 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Athlete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Each average is computed for each distinct value of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A1A7F-1FF8-B51B-898E-4C4290DBC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0091"/>
              </p:ext>
            </p:extLst>
          </p:nvPr>
        </p:nvGraphicFramePr>
        <p:xfrm>
          <a:off x="9444685" y="369332"/>
          <a:ext cx="2745106" cy="4584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5938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126080746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32496818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1686534777"/>
                    </a:ext>
                  </a:extLst>
                </a:gridCol>
              </a:tblGrid>
              <a:tr h="15716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Data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30955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107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528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182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4752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14414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165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0423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7149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5124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2250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088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396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48033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85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5518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44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049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6996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7144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886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73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7DFF93-EC8C-3E9B-0316-0511F51B7E67}"/>
              </a:ext>
            </a:extLst>
          </p:cNvPr>
          <p:cNvSpPr txBox="1"/>
          <p:nvPr/>
        </p:nvSpPr>
        <p:spPr>
          <a:xfrm>
            <a:off x="9446893" y="0"/>
            <a:ext cx="174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Interim 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EB0C4-964A-66B4-08E9-F111CFBD9500}"/>
              </a:ext>
            </a:extLst>
          </p:cNvPr>
          <p:cNvSpPr txBox="1"/>
          <p:nvPr/>
        </p:nvSpPr>
        <p:spPr>
          <a:xfrm>
            <a:off x="8556770" y="801040"/>
            <a:ext cx="81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40.8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80F25-B3C3-DBFF-76B5-CC00D1316F44}"/>
              </a:ext>
            </a:extLst>
          </p:cNvPr>
          <p:cNvSpPr txBox="1"/>
          <p:nvPr/>
        </p:nvSpPr>
        <p:spPr>
          <a:xfrm>
            <a:off x="8556770" y="1756318"/>
            <a:ext cx="81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35.2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D98AD5-807C-B6F5-80F8-5E3DBA209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47651"/>
              </p:ext>
            </p:extLst>
          </p:nvPr>
        </p:nvGraphicFramePr>
        <p:xfrm>
          <a:off x="0" y="2710718"/>
          <a:ext cx="2728004" cy="16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746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  <a:gridCol w="890440">
                  <a:extLst>
                    <a:ext uri="{9D8B030D-6E8A-4147-A177-3AD203B41FA5}">
                      <a16:colId xmlns:a16="http://schemas.microsoft.com/office/drawing/2014/main" val="2570196400"/>
                    </a:ext>
                  </a:extLst>
                </a:gridCol>
              </a:tblGrid>
              <a:tr h="1697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6893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 </a:t>
                      </a:r>
                      <a:r>
                        <a:rPr lang="en-US" sz="1200" b="1" dirty="0" err="1"/>
                        <a:t>CountryCode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619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21067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35590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89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765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0" y="588114"/>
            <a:ext cx="7801762" cy="20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 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Athlete A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A.CountryCode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A.Gender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Each average is computed for each distinct value of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US" sz="1800" dirty="0"/>
              <a:t>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8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A1A7F-1FF8-B51B-898E-4C4290DBC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65198"/>
              </p:ext>
            </p:extLst>
          </p:nvPr>
        </p:nvGraphicFramePr>
        <p:xfrm>
          <a:off x="9444685" y="369332"/>
          <a:ext cx="2745106" cy="44883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5938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126080746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3249681802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1686534777"/>
                    </a:ext>
                  </a:extLst>
                </a:gridCol>
              </a:tblGrid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CountryCode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BibNumber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107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528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182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4752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14414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165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0423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7149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05124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2250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2088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7396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48033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85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5518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441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049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6996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7144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886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7332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525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7DFF93-EC8C-3E9B-0316-0511F51B7E67}"/>
              </a:ext>
            </a:extLst>
          </p:cNvPr>
          <p:cNvSpPr txBox="1"/>
          <p:nvPr/>
        </p:nvSpPr>
        <p:spPr>
          <a:xfrm>
            <a:off x="9446893" y="0"/>
            <a:ext cx="1741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Interim Data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45FAF3-31E8-FEF8-FEFE-5CFE9979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8644"/>
              </p:ext>
            </p:extLst>
          </p:nvPr>
        </p:nvGraphicFramePr>
        <p:xfrm>
          <a:off x="-2" y="2613518"/>
          <a:ext cx="2728004" cy="1318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746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  <a:gridCol w="890440">
                  <a:extLst>
                    <a:ext uri="{9D8B030D-6E8A-4147-A177-3AD203B41FA5}">
                      <a16:colId xmlns:a16="http://schemas.microsoft.com/office/drawing/2014/main" val="2570196400"/>
                    </a:ext>
                  </a:extLst>
                </a:gridCol>
              </a:tblGrid>
              <a:tr h="169706">
                <a:tc>
                  <a:txBody>
                    <a:bodyPr/>
                    <a:lstStyle/>
                    <a:p>
                      <a:r>
                        <a:rPr lang="en-US" sz="1200" dirty="0"/>
                        <a:t>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CountryCode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619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21067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35590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28990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FEB0C4-964A-66B4-08E9-F111CFBD9500}"/>
              </a:ext>
            </a:extLst>
          </p:cNvPr>
          <p:cNvSpPr txBox="1"/>
          <p:nvPr/>
        </p:nvSpPr>
        <p:spPr>
          <a:xfrm>
            <a:off x="8456102" y="881810"/>
            <a:ext cx="81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52.8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E9305-2FB5-55B2-FE0A-EC324B8322D1}"/>
              </a:ext>
            </a:extLst>
          </p:cNvPr>
          <p:cNvSpPr txBox="1"/>
          <p:nvPr/>
        </p:nvSpPr>
        <p:spPr>
          <a:xfrm>
            <a:off x="8456101" y="2854622"/>
            <a:ext cx="81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9556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626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Where it gets more interesting is filtering the results of a query with 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 clause.</a:t>
            </a:r>
          </a:p>
          <a:p>
            <a:pPr marL="0" indent="0">
              <a:buNone/>
            </a:pPr>
            <a:r>
              <a:rPr lang="en-US" sz="1800" dirty="0"/>
              <a:t>If you only want the average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r>
              <a:rPr lang="en-US" sz="1800" dirty="0"/>
              <a:t> (use the precalculated field for ease)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BibNumbers</a:t>
            </a:r>
            <a:r>
              <a:rPr lang="en-US" sz="18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 &amp;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, the following query works: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57271"/>
              </p:ext>
            </p:extLst>
          </p:nvPr>
        </p:nvGraphicFramePr>
        <p:xfrm>
          <a:off x="-3" y="3315388"/>
          <a:ext cx="2059323" cy="815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702538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28192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28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What’s happening behind the scenes?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58380"/>
              </p:ext>
            </p:extLst>
          </p:nvPr>
        </p:nvGraphicFramePr>
        <p:xfrm>
          <a:off x="0" y="2751125"/>
          <a:ext cx="2059323" cy="815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Result Set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092718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F5891-5B5E-761B-3C96-1D1EA827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99469"/>
              </p:ext>
            </p:extLst>
          </p:nvPr>
        </p:nvGraphicFramePr>
        <p:xfrm>
          <a:off x="10132677" y="459256"/>
          <a:ext cx="2059323" cy="3295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Result Set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980351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6668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7228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7026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088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15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42E598-711E-DEF3-EB53-7AFA0AB33C12}"/>
              </a:ext>
            </a:extLst>
          </p:cNvPr>
          <p:cNvSpPr txBox="1"/>
          <p:nvPr/>
        </p:nvSpPr>
        <p:spPr>
          <a:xfrm>
            <a:off x="9559125" y="889197"/>
            <a:ext cx="57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41.1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364AB-EEAE-8DD8-3A59-164DB6B3C2D3}"/>
              </a:ext>
            </a:extLst>
          </p:cNvPr>
          <p:cNvSpPr txBox="1"/>
          <p:nvPr/>
        </p:nvSpPr>
        <p:spPr>
          <a:xfrm>
            <a:off x="9478003" y="1661977"/>
            <a:ext cx="65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47.8</a:t>
            </a:r>
          </a:p>
        </p:txBody>
      </p:sp>
    </p:spTree>
    <p:extLst>
      <p:ext uri="{BB962C8B-B14F-4D97-AF65-F5344CB8AC3E}">
        <p14:creationId xmlns:p14="http://schemas.microsoft.com/office/powerpoint/2010/main" val="38710137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0080703" cy="260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Change the query so now it returns the average loss of contact for walkers with a bib number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104)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84308"/>
              </p:ext>
            </p:extLst>
          </p:nvPr>
        </p:nvGraphicFramePr>
        <p:xfrm>
          <a:off x="0" y="3261857"/>
          <a:ext cx="2059323" cy="80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210744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F5891-5B5E-761B-3C96-1D1EA827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29052"/>
              </p:ext>
            </p:extLst>
          </p:nvPr>
        </p:nvGraphicFramePr>
        <p:xfrm>
          <a:off x="10132677" y="0"/>
          <a:ext cx="2059323" cy="4456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9184857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356668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827228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147026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81088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08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49248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269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07124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758981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60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56407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3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210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0086279" cy="262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Change the query so now it returns the average loss of contact for walkers with a bib number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104 )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09828"/>
              </p:ext>
            </p:extLst>
          </p:nvPr>
        </p:nvGraphicFramePr>
        <p:xfrm>
          <a:off x="0" y="3429000"/>
          <a:ext cx="2059323" cy="80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4537453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F5891-5B5E-761B-3C96-1D1EA827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51371"/>
              </p:ext>
            </p:extLst>
          </p:nvPr>
        </p:nvGraphicFramePr>
        <p:xfrm>
          <a:off x="10132677" y="0"/>
          <a:ext cx="2059323" cy="4456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6417505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6668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7228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7026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088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8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248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69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7124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8981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0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407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514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626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Aggregate SQL functions can compute values over a column across many rows.</a:t>
            </a:r>
          </a:p>
          <a:p>
            <a:pPr marL="0" indent="0">
              <a:buNone/>
            </a:pPr>
            <a:r>
              <a:rPr lang="en-US" sz="1800" dirty="0"/>
              <a:t>They include: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avg(x) </a:t>
            </a:r>
            <a:r>
              <a:rPr lang="en-US" sz="1800" dirty="0"/>
              <a:t>– returns the average of all non-NULL values.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count(x) </a:t>
            </a:r>
            <a:r>
              <a:rPr lang="en-US" sz="1800" dirty="0"/>
              <a:t>– returns the number on non-NULL values.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count( *) </a:t>
            </a:r>
            <a:r>
              <a:rPr lang="en-US" sz="1800" dirty="0"/>
              <a:t>– returns the total number of rows.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max(x) </a:t>
            </a:r>
            <a:r>
              <a:rPr lang="en-US" sz="1800" dirty="0"/>
              <a:t>– returns the maximum number in the group.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min(x) </a:t>
            </a:r>
            <a:r>
              <a:rPr lang="en-US" sz="1800" dirty="0"/>
              <a:t>– returns the minimum number in the group.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sum(x) </a:t>
            </a:r>
            <a:r>
              <a:rPr lang="en-US" sz="1800" dirty="0"/>
              <a:t>– returns the sum of all non-NULL values. If there are no non-NULL values it returns NULL.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total(x) </a:t>
            </a:r>
            <a:r>
              <a:rPr lang="en-US" sz="1800" dirty="0"/>
              <a:t>– returns the sum of all non-NULL values. If there are no non-NULL values it returns 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720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9302789" cy="258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Change the query so now it returns the average loss of contact for walkers with a bib number of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104 )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27183"/>
              </p:ext>
            </p:extLst>
          </p:nvPr>
        </p:nvGraphicFramePr>
        <p:xfrm>
          <a:off x="0" y="4254050"/>
          <a:ext cx="2059323" cy="80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3920209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F5891-5B5E-761B-3C96-1D1EA827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77092"/>
              </p:ext>
            </p:extLst>
          </p:nvPr>
        </p:nvGraphicFramePr>
        <p:xfrm>
          <a:off x="10132677" y="0"/>
          <a:ext cx="2059323" cy="2368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5995894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8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523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566BF-DC42-F9FC-B6AE-07A602E996C8}"/>
              </a:ext>
            </a:extLst>
          </p:cNvPr>
          <p:cNvSpPr txBox="1"/>
          <p:nvPr/>
        </p:nvSpPr>
        <p:spPr>
          <a:xfrm>
            <a:off x="9494429" y="388172"/>
            <a:ext cx="63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48.9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E3EC-D972-18D7-77F3-70353DFCA2B8}"/>
              </a:ext>
            </a:extLst>
          </p:cNvPr>
          <p:cNvSpPr txBox="1"/>
          <p:nvPr/>
        </p:nvSpPr>
        <p:spPr>
          <a:xfrm>
            <a:off x="9494429" y="2084235"/>
            <a:ext cx="63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7839175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0" y="588116"/>
            <a:ext cx="12192000" cy="366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Change the query so now it returns the average loss of contact for walkers with a bib number of </a:t>
            </a:r>
            <a:br>
              <a:rPr lang="en-US" sz="1800" dirty="0"/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average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example:</a:t>
            </a:r>
          </a:p>
          <a:p>
            <a:pPr marL="0" indent="0">
              <a:buNone/>
            </a:pPr>
            <a:r>
              <a:rPr lang="en-US" sz="1800" dirty="0"/>
              <a:t> a walker with Bib Number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/>
              <a:t> and 3 laps @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800" dirty="0"/>
              <a:t>,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sz="1800" dirty="0"/>
              <a:t> averages over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and is included as: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, all three values are used to compute the average and it is included because the average is over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walker with Bib Number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/>
              <a:t> and 3 laps @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800" dirty="0"/>
              <a:t> is not included at all because the average is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337526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462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What if the only bib numbers of athletes with an average loss of contact of more than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across all observations should be returned?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means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r>
              <a:rPr lang="en-US" sz="1800" dirty="0"/>
              <a:t> must be calculated for each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800" dirty="0"/>
              <a:t> and then the filter must be applied to that value.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requires a new clause to be added to the SQL statement,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800" dirty="0"/>
              <a:t> clause.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800" dirty="0"/>
              <a:t> clause appears after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8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800" dirty="0"/>
              <a:t> clause.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Any conditions applied in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800" dirty="0"/>
              <a:t> clause effect the results of the rows returned after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8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800" dirty="0"/>
              <a:t> clause and any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/>
              <a:t> clause filters are applied.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800" dirty="0"/>
              <a:t> clauses typically check aggregate values like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800" dirty="0"/>
              <a:t>, etc.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5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2" y="588114"/>
            <a:ext cx="12192001" cy="276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that returns the average loss of contact for walkers with a bib number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for all laps where the loss of contact was over average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104 )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A1D978-2C34-CDF4-0E2E-44FD81E8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37804"/>
              </p:ext>
            </p:extLst>
          </p:nvPr>
        </p:nvGraphicFramePr>
        <p:xfrm>
          <a:off x="0" y="3568390"/>
          <a:ext cx="2059323" cy="628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728801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63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9828432" cy="34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that returns the average loss of contact for walkers with a bib number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average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First,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cs typeface="Courier New" panose="02070309020205020404" pitchFamily="49" charset="0"/>
              </a:rPr>
              <a:t> clause is evaluated: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A1D978-2C34-CDF4-0E2E-44FD81E8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6677"/>
              </p:ext>
            </p:extLst>
          </p:nvPr>
        </p:nvGraphicFramePr>
        <p:xfrm>
          <a:off x="0" y="6229350"/>
          <a:ext cx="2059323" cy="628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3488305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2D2B1C-2A89-1815-2453-650E26E68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01662"/>
              </p:ext>
            </p:extLst>
          </p:nvPr>
        </p:nvGraphicFramePr>
        <p:xfrm>
          <a:off x="10132677" y="0"/>
          <a:ext cx="2059323" cy="5326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9798858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6668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7228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7026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088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8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248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69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7124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8981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0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407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5235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4409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4101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4450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8122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95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885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9584474" cy="34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that returns the average loss of contact for walkers with a bib number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average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104 )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The remaining rows are grouped and the average for the group is calculated: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2D2B1C-2A89-1815-2453-650E26E68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11618"/>
              </p:ext>
            </p:extLst>
          </p:nvPr>
        </p:nvGraphicFramePr>
        <p:xfrm>
          <a:off x="10132677" y="0"/>
          <a:ext cx="2059323" cy="4456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0903901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LOCAverage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6668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7228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7026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088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8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407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5235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4409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4101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4450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8122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957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5FF009-F3AE-2612-E7D7-02330ECA3390}"/>
              </a:ext>
            </a:extLst>
          </p:cNvPr>
          <p:cNvSpPr txBox="1"/>
          <p:nvPr/>
        </p:nvSpPr>
        <p:spPr>
          <a:xfrm>
            <a:off x="9138525" y="403448"/>
            <a:ext cx="99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41.1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7835B-7E02-3F21-4A2F-56BFBB704222}"/>
              </a:ext>
            </a:extLst>
          </p:cNvPr>
          <p:cNvSpPr txBox="1"/>
          <p:nvPr/>
        </p:nvSpPr>
        <p:spPr>
          <a:xfrm>
            <a:off x="9138525" y="1147197"/>
            <a:ext cx="99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47.8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BF49E-9177-1AE8-A1AD-727A63F7727F}"/>
              </a:ext>
            </a:extLst>
          </p:cNvPr>
          <p:cNvSpPr txBox="1"/>
          <p:nvPr/>
        </p:nvSpPr>
        <p:spPr>
          <a:xfrm>
            <a:off x="9138525" y="3243381"/>
            <a:ext cx="99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20.7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49EB71-804A-73D3-861F-03EEE2AAF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2066"/>
              </p:ext>
            </p:extLst>
          </p:nvPr>
        </p:nvGraphicFramePr>
        <p:xfrm>
          <a:off x="0" y="6229350"/>
          <a:ext cx="2059323" cy="628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3488305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335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8295306" cy="3430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that returns the average loss of contact for walkers with a bib number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1800" dirty="0"/>
              <a:t> or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  <a:r>
              <a:rPr lang="en-US" sz="1800" dirty="0"/>
              <a:t> for all laps where the loss of contact was over average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/>
              <a:t> </a:t>
            </a:r>
            <a:r>
              <a:rPr lang="en-US" sz="1800" dirty="0" err="1"/>
              <a:t>ms.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101 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104 )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45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Then the aggregated values are filtered out: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2D2B1C-2A89-1815-2453-650E26E68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6459"/>
              </p:ext>
            </p:extLst>
          </p:nvPr>
        </p:nvGraphicFramePr>
        <p:xfrm>
          <a:off x="10132677" y="0"/>
          <a:ext cx="2059323" cy="4456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Interim 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216725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BibNumber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LOCAverage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56668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7228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01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8096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7399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7026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470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67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088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321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0216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5100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3258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8753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4075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5235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4409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41013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44450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8122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957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5FF009-F3AE-2612-E7D7-02330ECA3390}"/>
              </a:ext>
            </a:extLst>
          </p:cNvPr>
          <p:cNvSpPr txBox="1"/>
          <p:nvPr/>
        </p:nvSpPr>
        <p:spPr>
          <a:xfrm>
            <a:off x="9138525" y="427202"/>
            <a:ext cx="99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strike="sngStrike" dirty="0"/>
              <a:t>41.1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7835B-7E02-3F21-4A2F-56BFBB704222}"/>
              </a:ext>
            </a:extLst>
          </p:cNvPr>
          <p:cNvSpPr txBox="1"/>
          <p:nvPr/>
        </p:nvSpPr>
        <p:spPr>
          <a:xfrm>
            <a:off x="9138525" y="1170951"/>
            <a:ext cx="99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dirty="0"/>
              <a:t>47.8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BF49E-9177-1AE8-A1AD-727A63F7727F}"/>
              </a:ext>
            </a:extLst>
          </p:cNvPr>
          <p:cNvSpPr txBox="1"/>
          <p:nvPr/>
        </p:nvSpPr>
        <p:spPr>
          <a:xfrm>
            <a:off x="9138525" y="3267135"/>
            <a:ext cx="99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strike="sngStrike" dirty="0"/>
              <a:t>20.7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001040-D41C-5D3D-9650-74E5AB38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51985"/>
              </p:ext>
            </p:extLst>
          </p:nvPr>
        </p:nvGraphicFramePr>
        <p:xfrm>
          <a:off x="0" y="6229350"/>
          <a:ext cx="2059323" cy="628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1532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1017791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3488305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942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60751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699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to return the judge names and how many red cards they gave for bent knee for judges who gave at least 3 bent knee red cards in the 35km </a:t>
            </a:r>
            <a:r>
              <a:rPr lang="en-US" sz="1800" i="1" dirty="0" err="1"/>
              <a:t>Boonta</a:t>
            </a:r>
            <a:r>
              <a:rPr lang="en-US" sz="1800" i="1" dirty="0"/>
              <a:t> Eve Classic</a:t>
            </a:r>
            <a:r>
              <a:rPr lang="en-US" sz="1800" dirty="0"/>
              <a:t>.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7C8E47-2DE0-A352-8E63-AF5094D95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36350"/>
              </p:ext>
            </p:extLst>
          </p:nvPr>
        </p:nvGraphicFramePr>
        <p:xfrm>
          <a:off x="3571308" y="2367280"/>
          <a:ext cx="5501235" cy="106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7880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9002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35619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7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B3F1D07-43A2-B978-A29B-5493C7FD0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88775"/>
              </p:ext>
            </p:extLst>
          </p:nvPr>
        </p:nvGraphicFramePr>
        <p:xfrm>
          <a:off x="-17603" y="3788823"/>
          <a:ext cx="3482709" cy="2076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64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4357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709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1639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2924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Asajj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080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FB172E-A991-3F2A-DAFE-F163AA77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01000"/>
              </p:ext>
            </p:extLst>
          </p:nvPr>
        </p:nvGraphicFramePr>
        <p:xfrm>
          <a:off x="0" y="2367280"/>
          <a:ext cx="3482708" cy="8256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281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51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08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Espa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005283D-BBB9-093C-0766-208DB1FC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9579"/>
              </p:ext>
            </p:extLst>
          </p:nvPr>
        </p:nvGraphicFramePr>
        <p:xfrm>
          <a:off x="3634660" y="3782060"/>
          <a:ext cx="5057030" cy="3075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JudgeCall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02475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IDJudge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Infraction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7:44:00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8:48:00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9:09:00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58583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5"/>
            <a:ext cx="12192000" cy="70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to return the judge names and how many red cards they gave for bent knee for judges who gave at least 3 bent knee red cards in the 35km </a:t>
            </a:r>
            <a:r>
              <a:rPr lang="en-US" sz="1800" i="1" dirty="0" err="1"/>
              <a:t>Boonta</a:t>
            </a:r>
            <a:r>
              <a:rPr lang="en-US" sz="1800" i="1" dirty="0"/>
              <a:t> Eve Classic</a:t>
            </a:r>
            <a:r>
              <a:rPr lang="en-US" sz="1800" dirty="0"/>
              <a:t>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D6B77-7BD9-50C1-EE1F-CC5A88E39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34641"/>
              </p:ext>
            </p:extLst>
          </p:nvPr>
        </p:nvGraphicFramePr>
        <p:xfrm>
          <a:off x="0" y="1347301"/>
          <a:ext cx="3619728" cy="2283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76">
                  <a:extLst>
                    <a:ext uri="{9D8B030D-6E8A-4147-A177-3AD203B41FA5}">
                      <a16:colId xmlns:a16="http://schemas.microsoft.com/office/drawing/2014/main" val="4240394895"/>
                    </a:ext>
                  </a:extLst>
                </a:gridCol>
                <a:gridCol w="1206576">
                  <a:extLst>
                    <a:ext uri="{9D8B030D-6E8A-4147-A177-3AD203B41FA5}">
                      <a16:colId xmlns:a16="http://schemas.microsoft.com/office/drawing/2014/main" val="1744111782"/>
                    </a:ext>
                  </a:extLst>
                </a:gridCol>
                <a:gridCol w="1206576">
                  <a:extLst>
                    <a:ext uri="{9D8B030D-6E8A-4147-A177-3AD203B41FA5}">
                      <a16:colId xmlns:a16="http://schemas.microsoft.com/office/drawing/2014/main" val="2920514920"/>
                    </a:ext>
                  </a:extLst>
                </a:gridCol>
              </a:tblGrid>
              <a:tr h="23969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7800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LastName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NbrInfractions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9817512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8645383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Qui-Gon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Jinn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6623827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1916571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Jeff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Salvage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259293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Ahsoka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6608856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Asajj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Ventress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7712656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28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53869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137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to return the judge names and how many red cards they gave for bent knee for judges who gave at least 3 bent knee red cards in the 35km </a:t>
            </a:r>
            <a:r>
              <a:rPr lang="en-US" sz="1800" i="1" dirty="0" err="1"/>
              <a:t>Boonta</a:t>
            </a:r>
            <a:r>
              <a:rPr lang="en-US" sz="1800" i="1" dirty="0"/>
              <a:t> Eve Classic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Start by connecting the tables with appropriate joins: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D2C992-4D46-B1CA-A266-58DABBD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86323"/>
              </p:ext>
            </p:extLst>
          </p:nvPr>
        </p:nvGraphicFramePr>
        <p:xfrm>
          <a:off x="3571308" y="2367280"/>
          <a:ext cx="5501235" cy="106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7880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9002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35619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7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78AED0-356D-2300-A344-6CE30523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0223"/>
              </p:ext>
            </p:extLst>
          </p:nvPr>
        </p:nvGraphicFramePr>
        <p:xfrm>
          <a:off x="-17603" y="3788823"/>
          <a:ext cx="3482709" cy="2076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64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4357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709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1639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2924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Asajj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08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6D0BC6-7A45-CB41-4389-B5FA92CE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23806"/>
              </p:ext>
            </p:extLst>
          </p:nvPr>
        </p:nvGraphicFramePr>
        <p:xfrm>
          <a:off x="0" y="2367280"/>
          <a:ext cx="3482708" cy="8256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281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51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08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Espa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1381"/>
              </p:ext>
            </p:extLst>
          </p:nvPr>
        </p:nvGraphicFramePr>
        <p:xfrm>
          <a:off x="3634660" y="3782060"/>
          <a:ext cx="5057030" cy="3060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JudgeCall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IDJudge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IDRace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BibNumber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7:44:00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8:48:00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9:09:00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0B8628-A850-7148-D1C6-FAB253AE6D49}"/>
              </a:ext>
            </a:extLst>
          </p:cNvPr>
          <p:cNvCxnSpPr>
            <a:cxnSpLocks/>
          </p:cNvCxnSpPr>
          <p:nvPr/>
        </p:nvCxnSpPr>
        <p:spPr>
          <a:xfrm>
            <a:off x="4572000" y="2128154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8FAF45-2465-F280-E07B-E956A9C7AF49}"/>
              </a:ext>
            </a:extLst>
          </p:cNvPr>
          <p:cNvCxnSpPr>
            <a:cxnSpLocks/>
          </p:cNvCxnSpPr>
          <p:nvPr/>
        </p:nvCxnSpPr>
        <p:spPr>
          <a:xfrm>
            <a:off x="280089" y="2128154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21C55-37A0-76B6-D5A5-D392438FC285}"/>
              </a:ext>
            </a:extLst>
          </p:cNvPr>
          <p:cNvCxnSpPr>
            <a:cxnSpLocks/>
          </p:cNvCxnSpPr>
          <p:nvPr/>
        </p:nvCxnSpPr>
        <p:spPr>
          <a:xfrm flipH="1">
            <a:off x="280089" y="2160231"/>
            <a:ext cx="429191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6C3440-4CF6-B6D4-3E07-28BF7655D51D}"/>
              </a:ext>
            </a:extLst>
          </p:cNvPr>
          <p:cNvCxnSpPr>
            <a:cxnSpLocks/>
          </p:cNvCxnSpPr>
          <p:nvPr/>
        </p:nvCxnSpPr>
        <p:spPr>
          <a:xfrm flipH="1">
            <a:off x="3901981" y="3634851"/>
            <a:ext cx="77282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C4AC4C-9F6C-F51B-FA07-FA5F275734E4}"/>
              </a:ext>
            </a:extLst>
          </p:cNvPr>
          <p:cNvCxnSpPr>
            <a:cxnSpLocks/>
          </p:cNvCxnSpPr>
          <p:nvPr/>
        </p:nvCxnSpPr>
        <p:spPr>
          <a:xfrm>
            <a:off x="4674802" y="3602385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BDD2B4-AB38-EB97-63C2-788BC7019022}"/>
              </a:ext>
            </a:extLst>
          </p:cNvPr>
          <p:cNvCxnSpPr>
            <a:cxnSpLocks/>
          </p:cNvCxnSpPr>
          <p:nvPr/>
        </p:nvCxnSpPr>
        <p:spPr>
          <a:xfrm flipV="1">
            <a:off x="3902883" y="2914373"/>
            <a:ext cx="0" cy="74753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2E4CF4-7CD7-9BAB-FB1A-72E7915B5EB7}"/>
              </a:ext>
            </a:extLst>
          </p:cNvPr>
          <p:cNvCxnSpPr>
            <a:cxnSpLocks/>
          </p:cNvCxnSpPr>
          <p:nvPr/>
        </p:nvCxnSpPr>
        <p:spPr>
          <a:xfrm>
            <a:off x="3777536" y="3570308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7C78F2-E36E-179D-F0CC-275CCDCD3F59}"/>
              </a:ext>
            </a:extLst>
          </p:cNvPr>
          <p:cNvCxnSpPr>
            <a:cxnSpLocks/>
          </p:cNvCxnSpPr>
          <p:nvPr/>
        </p:nvCxnSpPr>
        <p:spPr>
          <a:xfrm>
            <a:off x="183599" y="3570308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BEE0AA-3CCF-2BF2-D18B-B1E2C23756D3}"/>
              </a:ext>
            </a:extLst>
          </p:cNvPr>
          <p:cNvCxnSpPr>
            <a:cxnSpLocks/>
          </p:cNvCxnSpPr>
          <p:nvPr/>
        </p:nvCxnSpPr>
        <p:spPr>
          <a:xfrm flipH="1">
            <a:off x="183599" y="3602385"/>
            <a:ext cx="3593937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087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217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Compute the average loss of contact (rounded to 1 decimal place), using the precalculated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800" dirty="0"/>
              <a:t> field,  for the walker with bib number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379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=379;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69498"/>
              </p:ext>
            </p:extLst>
          </p:nvPr>
        </p:nvGraphicFramePr>
        <p:xfrm>
          <a:off x="-1" y="2941006"/>
          <a:ext cx="2596376" cy="8140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1849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464527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0" u="none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27968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200" b="1" i="0" u="none" dirty="0" err="1"/>
                        <a:t>BibNumber</a:t>
                      </a:r>
                      <a:endParaRPr lang="en-US" sz="12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7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159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order of evaluation is determined by the optimized, but for evaluation purposes can be done in any order.</a:t>
            </a:r>
          </a:p>
          <a:p>
            <a:pPr marL="0" indent="0">
              <a:buNone/>
            </a:pPr>
            <a:r>
              <a:rPr lang="en-US" sz="1800" dirty="0"/>
              <a:t>Observe limiting the results by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/>
              <a:t> clause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200" dirty="0"/>
              <a:t> </a:t>
            </a:r>
            <a:r>
              <a:rPr lang="en-US" sz="1800" dirty="0"/>
              <a:t>between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800" dirty="0"/>
              <a:t> &amp;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Race</a:t>
            </a:r>
            <a:r>
              <a:rPr lang="en-US" sz="1800" dirty="0"/>
              <a:t> tables first: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D2C992-4D46-B1CA-A266-58DABBD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20694"/>
              </p:ext>
            </p:extLst>
          </p:nvPr>
        </p:nvGraphicFramePr>
        <p:xfrm>
          <a:off x="3571308" y="2984032"/>
          <a:ext cx="5501235" cy="106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7880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9002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35619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7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6D0BC6-7A45-CB41-4389-B5FA92CE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93665"/>
              </p:ext>
            </p:extLst>
          </p:nvPr>
        </p:nvGraphicFramePr>
        <p:xfrm>
          <a:off x="0" y="2984032"/>
          <a:ext cx="3482708" cy="8256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281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51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08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0B8628-A850-7148-D1C6-FAB253AE6D49}"/>
              </a:ext>
            </a:extLst>
          </p:cNvPr>
          <p:cNvCxnSpPr>
            <a:cxnSpLocks/>
          </p:cNvCxnSpPr>
          <p:nvPr/>
        </p:nvCxnSpPr>
        <p:spPr>
          <a:xfrm>
            <a:off x="4572001" y="2750379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8FAF45-2465-F280-E07B-E956A9C7AF49}"/>
              </a:ext>
            </a:extLst>
          </p:cNvPr>
          <p:cNvCxnSpPr>
            <a:cxnSpLocks/>
          </p:cNvCxnSpPr>
          <p:nvPr/>
        </p:nvCxnSpPr>
        <p:spPr>
          <a:xfrm>
            <a:off x="280090" y="2750379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21C55-37A0-76B6-D5A5-D392438FC285}"/>
              </a:ext>
            </a:extLst>
          </p:cNvPr>
          <p:cNvCxnSpPr>
            <a:cxnSpLocks/>
          </p:cNvCxnSpPr>
          <p:nvPr/>
        </p:nvCxnSpPr>
        <p:spPr>
          <a:xfrm flipH="1">
            <a:off x="280090" y="2782456"/>
            <a:ext cx="429191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2EF53F-9D05-DF9D-E052-183913919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18870"/>
              </p:ext>
            </p:extLst>
          </p:nvPr>
        </p:nvGraphicFramePr>
        <p:xfrm>
          <a:off x="1" y="4851608"/>
          <a:ext cx="7453064" cy="7137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074">
                  <a:extLst>
                    <a:ext uri="{9D8B030D-6E8A-4147-A177-3AD203B41FA5}">
                      <a16:colId xmlns:a16="http://schemas.microsoft.com/office/drawing/2014/main" val="237399750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235533272"/>
                    </a:ext>
                  </a:extLst>
                </a:gridCol>
                <a:gridCol w="623074">
                  <a:extLst>
                    <a:ext uri="{9D8B030D-6E8A-4147-A177-3AD203B41FA5}">
                      <a16:colId xmlns:a16="http://schemas.microsoft.com/office/drawing/2014/main" val="560254431"/>
                    </a:ext>
                  </a:extLst>
                </a:gridCol>
                <a:gridCol w="623074">
                  <a:extLst>
                    <a:ext uri="{9D8B030D-6E8A-4147-A177-3AD203B41FA5}">
                      <a16:colId xmlns:a16="http://schemas.microsoft.com/office/drawing/2014/main" val="1064752250"/>
                    </a:ext>
                  </a:extLst>
                </a:gridCol>
                <a:gridCol w="62307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63278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5777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93109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58198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510357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7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08/24/2023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8677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ECCA25-830B-DB9E-059C-36CCAA8F1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69478"/>
              </p:ext>
            </p:extLst>
          </p:nvPr>
        </p:nvGraphicFramePr>
        <p:xfrm>
          <a:off x="-2" y="3797300"/>
          <a:ext cx="5057030" cy="3060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JudgeCall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IDJudge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IDRace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Color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Infraction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TOD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BibNumber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9:16:00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9:21:00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9:33:00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7:34:00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9:11:00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7:30:00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7:45:00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7:28:00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7:40:00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11:06:00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10:56:00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2EF53F-9D05-DF9D-E052-183913919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16196"/>
              </p:ext>
            </p:extLst>
          </p:nvPr>
        </p:nvGraphicFramePr>
        <p:xfrm>
          <a:off x="-4" y="2015178"/>
          <a:ext cx="7453064" cy="7137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074">
                  <a:extLst>
                    <a:ext uri="{9D8B030D-6E8A-4147-A177-3AD203B41FA5}">
                      <a16:colId xmlns:a16="http://schemas.microsoft.com/office/drawing/2014/main" val="237399750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235533272"/>
                    </a:ext>
                  </a:extLst>
                </a:gridCol>
                <a:gridCol w="623074">
                  <a:extLst>
                    <a:ext uri="{9D8B030D-6E8A-4147-A177-3AD203B41FA5}">
                      <a16:colId xmlns:a16="http://schemas.microsoft.com/office/drawing/2014/main" val="560254431"/>
                    </a:ext>
                  </a:extLst>
                </a:gridCol>
                <a:gridCol w="623074">
                  <a:extLst>
                    <a:ext uri="{9D8B030D-6E8A-4147-A177-3AD203B41FA5}">
                      <a16:colId xmlns:a16="http://schemas.microsoft.com/office/drawing/2014/main" val="1064752250"/>
                    </a:ext>
                  </a:extLst>
                </a:gridCol>
                <a:gridCol w="62307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63278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5777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93109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58198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510357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0">
                <a:tc gridSpan="1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7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08/24/2023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159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Next, join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table: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0B8628-A850-7148-D1C6-FAB253AE6D49}"/>
              </a:ext>
            </a:extLst>
          </p:cNvPr>
          <p:cNvCxnSpPr>
            <a:cxnSpLocks/>
          </p:cNvCxnSpPr>
          <p:nvPr/>
        </p:nvCxnSpPr>
        <p:spPr>
          <a:xfrm flipV="1">
            <a:off x="3300494" y="2799444"/>
            <a:ext cx="0" cy="67771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8FAF45-2465-F280-E07B-E956A9C7AF49}"/>
              </a:ext>
            </a:extLst>
          </p:cNvPr>
          <p:cNvCxnSpPr>
            <a:cxnSpLocks/>
          </p:cNvCxnSpPr>
          <p:nvPr/>
        </p:nvCxnSpPr>
        <p:spPr>
          <a:xfrm>
            <a:off x="1118739" y="3428848"/>
            <a:ext cx="0" cy="7665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21C55-37A0-76B6-D5A5-D392438FC285}"/>
              </a:ext>
            </a:extLst>
          </p:cNvPr>
          <p:cNvCxnSpPr>
            <a:cxnSpLocks/>
          </p:cNvCxnSpPr>
          <p:nvPr/>
        </p:nvCxnSpPr>
        <p:spPr>
          <a:xfrm flipH="1">
            <a:off x="1118739" y="3460925"/>
            <a:ext cx="219257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212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ECCA25-830B-DB9E-059C-36CCAA8F1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17254"/>
              </p:ext>
            </p:extLst>
          </p:nvPr>
        </p:nvGraphicFramePr>
        <p:xfrm>
          <a:off x="-2" y="1495738"/>
          <a:ext cx="5057030" cy="384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 (limited field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Infraction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576540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658838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0596628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8:42:00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4744313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450432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032044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7:59:00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7:44:00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9:09:00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7:38:00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9:29:00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75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At this point, the only data needed is from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table.</a:t>
            </a:r>
          </a:p>
          <a:p>
            <a:pPr marL="0" indent="0">
              <a:buNone/>
            </a:pPr>
            <a:r>
              <a:rPr lang="en-US" sz="1800" dirty="0"/>
              <a:t>Observe, the interim results: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C55FA19-D1AC-494D-3455-DA16C9FE542E}"/>
              </a:ext>
            </a:extLst>
          </p:cNvPr>
          <p:cNvSpPr txBox="1">
            <a:spLocks/>
          </p:cNvSpPr>
          <p:nvPr/>
        </p:nvSpPr>
        <p:spPr>
          <a:xfrm>
            <a:off x="6095999" y="1760737"/>
            <a:ext cx="4863273" cy="159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There are still more fields to add to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/>
              <a:t> clause, to only select the infractions that are red cards for bent knee.</a:t>
            </a:r>
          </a:p>
        </p:txBody>
      </p:sp>
    </p:spTree>
    <p:extLst>
      <p:ext uri="{BB962C8B-B14F-4D97-AF65-F5344CB8AC3E}">
        <p14:creationId xmlns:p14="http://schemas.microsoft.com/office/powerpoint/2010/main" val="82634402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ECCA25-830B-DB9E-059C-36CCAA8F1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85785"/>
              </p:ext>
            </p:extLst>
          </p:nvPr>
        </p:nvGraphicFramePr>
        <p:xfrm>
          <a:off x="-1" y="2835438"/>
          <a:ext cx="5057030" cy="4019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 (limited field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IDJudge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8:04:00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576540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9:33:00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658838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8:20:00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0596628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8:42:00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4744313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8:37:00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450432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032044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8:24:00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8:00:00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8:38:00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8:16:00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8:00:00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8:03:00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7:54:00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8:21:00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9:18:00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8:56:00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7:37:00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9:26:00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9:41:00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7:56:00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2247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Now add the complete criteria for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/>
              <a:t> clause: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'&lt;'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649588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76ECE7-1D3F-1F9F-3A9E-EC05293EF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89586"/>
              </p:ext>
            </p:extLst>
          </p:nvPr>
        </p:nvGraphicFramePr>
        <p:xfrm>
          <a:off x="3571308" y="2838450"/>
          <a:ext cx="5057030" cy="4019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 (limited field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8:04:00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8576540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9:33:00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658838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8:20:00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0596628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8:42:00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4744313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8:37:00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450432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032044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8:24:00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8:00:00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8:38:00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8:16:00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8:00:00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8:03:00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7:54:00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8:21:00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9:18:00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8:56:00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7:37:00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9:26:00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9:41:00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7:56:00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188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Next, join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Judge</a:t>
            </a:r>
            <a:r>
              <a:rPr lang="en-US" sz="1800" dirty="0"/>
              <a:t> table to the query so the names of the judges can be returned instead of just their IDs.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'&lt;'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78AED0-356D-2300-A344-6CE30523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2298"/>
              </p:ext>
            </p:extLst>
          </p:nvPr>
        </p:nvGraphicFramePr>
        <p:xfrm>
          <a:off x="-17603" y="2838450"/>
          <a:ext cx="3482709" cy="2076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64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4357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709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1639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2924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Asajj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08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0B8628-A850-7148-D1C6-FAB253AE6D49}"/>
              </a:ext>
            </a:extLst>
          </p:cNvPr>
          <p:cNvCxnSpPr>
            <a:cxnSpLocks/>
          </p:cNvCxnSpPr>
          <p:nvPr/>
        </p:nvCxnSpPr>
        <p:spPr>
          <a:xfrm>
            <a:off x="4572000" y="2594620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8FAF45-2465-F280-E07B-E956A9C7AF49}"/>
              </a:ext>
            </a:extLst>
          </p:cNvPr>
          <p:cNvCxnSpPr>
            <a:cxnSpLocks/>
          </p:cNvCxnSpPr>
          <p:nvPr/>
        </p:nvCxnSpPr>
        <p:spPr>
          <a:xfrm>
            <a:off x="280089" y="2594620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21C55-37A0-76B6-D5A5-D392438FC285}"/>
              </a:ext>
            </a:extLst>
          </p:cNvPr>
          <p:cNvCxnSpPr>
            <a:cxnSpLocks/>
          </p:cNvCxnSpPr>
          <p:nvPr/>
        </p:nvCxnSpPr>
        <p:spPr>
          <a:xfrm flipH="1">
            <a:off x="280089" y="2626697"/>
            <a:ext cx="429191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172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137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This leaves just the rows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with an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1200" dirty="0"/>
              <a:t> </a:t>
            </a:r>
            <a:r>
              <a:rPr lang="en-US" sz="1800" dirty="0"/>
              <a:t>as well as removing records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where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"Yellow" or the Infraction = "~"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This greatly simplifies the evaluation: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D2C992-4D46-B1CA-A266-58DABBD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27758"/>
              </p:ext>
            </p:extLst>
          </p:nvPr>
        </p:nvGraphicFramePr>
        <p:xfrm>
          <a:off x="3571308" y="2367280"/>
          <a:ext cx="5501235" cy="1061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7880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9002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35619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75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62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78AED0-356D-2300-A344-6CE30523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88932"/>
              </p:ext>
            </p:extLst>
          </p:nvPr>
        </p:nvGraphicFramePr>
        <p:xfrm>
          <a:off x="-17603" y="3788823"/>
          <a:ext cx="3482709" cy="2076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64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4357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709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1639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2924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Asajj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08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6D0BC6-7A45-CB41-4389-B5FA92CE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48516"/>
              </p:ext>
            </p:extLst>
          </p:nvPr>
        </p:nvGraphicFramePr>
        <p:xfrm>
          <a:off x="0" y="2367280"/>
          <a:ext cx="3482708" cy="8256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281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51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0862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Espa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78844"/>
              </p:ext>
            </p:extLst>
          </p:nvPr>
        </p:nvGraphicFramePr>
        <p:xfrm>
          <a:off x="3634660" y="3782060"/>
          <a:ext cx="5057030" cy="3060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JudgeCall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IDJudge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IDRace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BibNumber</a:t>
                      </a:r>
                      <a:endParaRPr lang="en-US" sz="11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7:34:00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9:11:00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7:45:00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7:28:00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7:40:00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8:34:00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11:06:00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10:56:00 AM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0B8628-A850-7148-D1C6-FAB253AE6D49}"/>
              </a:ext>
            </a:extLst>
          </p:cNvPr>
          <p:cNvCxnSpPr>
            <a:cxnSpLocks/>
          </p:cNvCxnSpPr>
          <p:nvPr/>
        </p:nvCxnSpPr>
        <p:spPr>
          <a:xfrm>
            <a:off x="4572000" y="2128154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8FAF45-2465-F280-E07B-E956A9C7AF49}"/>
              </a:ext>
            </a:extLst>
          </p:cNvPr>
          <p:cNvCxnSpPr>
            <a:cxnSpLocks/>
          </p:cNvCxnSpPr>
          <p:nvPr/>
        </p:nvCxnSpPr>
        <p:spPr>
          <a:xfrm>
            <a:off x="280089" y="2128154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21C55-37A0-76B6-D5A5-D392438FC285}"/>
              </a:ext>
            </a:extLst>
          </p:cNvPr>
          <p:cNvCxnSpPr>
            <a:cxnSpLocks/>
          </p:cNvCxnSpPr>
          <p:nvPr/>
        </p:nvCxnSpPr>
        <p:spPr>
          <a:xfrm flipH="1">
            <a:off x="280089" y="2160231"/>
            <a:ext cx="429191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6C3440-4CF6-B6D4-3E07-28BF7655D51D}"/>
              </a:ext>
            </a:extLst>
          </p:cNvPr>
          <p:cNvCxnSpPr>
            <a:cxnSpLocks/>
          </p:cNvCxnSpPr>
          <p:nvPr/>
        </p:nvCxnSpPr>
        <p:spPr>
          <a:xfrm flipH="1">
            <a:off x="3901981" y="3634851"/>
            <a:ext cx="772821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C4AC4C-9F6C-F51B-FA07-FA5F275734E4}"/>
              </a:ext>
            </a:extLst>
          </p:cNvPr>
          <p:cNvCxnSpPr>
            <a:cxnSpLocks/>
          </p:cNvCxnSpPr>
          <p:nvPr/>
        </p:nvCxnSpPr>
        <p:spPr>
          <a:xfrm>
            <a:off x="4674802" y="3602385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BDD2B4-AB38-EB97-63C2-788BC7019022}"/>
              </a:ext>
            </a:extLst>
          </p:cNvPr>
          <p:cNvCxnSpPr>
            <a:cxnSpLocks/>
          </p:cNvCxnSpPr>
          <p:nvPr/>
        </p:nvCxnSpPr>
        <p:spPr>
          <a:xfrm flipV="1">
            <a:off x="3902883" y="2914373"/>
            <a:ext cx="0" cy="747533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2E4CF4-7CD7-9BAB-FB1A-72E7915B5EB7}"/>
              </a:ext>
            </a:extLst>
          </p:cNvPr>
          <p:cNvCxnSpPr>
            <a:cxnSpLocks/>
          </p:cNvCxnSpPr>
          <p:nvPr/>
        </p:nvCxnSpPr>
        <p:spPr>
          <a:xfrm>
            <a:off x="3777536" y="3570308"/>
            <a:ext cx="0" cy="65192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7C78F2-E36E-179D-F0CC-275CCDCD3F59}"/>
              </a:ext>
            </a:extLst>
          </p:cNvPr>
          <p:cNvCxnSpPr>
            <a:cxnSpLocks/>
          </p:cNvCxnSpPr>
          <p:nvPr/>
        </p:nvCxnSpPr>
        <p:spPr>
          <a:xfrm>
            <a:off x="183599" y="3570308"/>
            <a:ext cx="0" cy="66978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BEE0AA-3CCF-2BF2-D18B-B1E2C23756D3}"/>
              </a:ext>
            </a:extLst>
          </p:cNvPr>
          <p:cNvCxnSpPr>
            <a:cxnSpLocks/>
          </p:cNvCxnSpPr>
          <p:nvPr/>
        </p:nvCxnSpPr>
        <p:spPr>
          <a:xfrm flipH="1">
            <a:off x="183599" y="3602385"/>
            <a:ext cx="3593937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834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0" cy="137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This leaves just the rows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with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1800" dirty="0"/>
              <a:t> as well as removing records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where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Color = "Yellow" or the Infraction = "~"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This greatly simplifies the evaluation: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99620"/>
              </p:ext>
            </p:extLst>
          </p:nvPr>
        </p:nvGraphicFramePr>
        <p:xfrm>
          <a:off x="-1" y="1812583"/>
          <a:ext cx="4664299" cy="4715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81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49428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09363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60231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264516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Infraction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9:41:00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9:41:00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7:56:00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7:50:00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53631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15006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78807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3935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044760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8:42:00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208847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70517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911252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40188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57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9854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2424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There is still one more join needed, which is to link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Judge</a:t>
            </a:r>
            <a:r>
              <a:rPr lang="en-US" sz="1800" dirty="0"/>
              <a:t> table so the first and last names of the judges can be used instead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IDJudge</a:t>
            </a:r>
            <a:r>
              <a:rPr lang="en-US" sz="1800" dirty="0"/>
              <a:t> field: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'&lt;'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7178"/>
              </p:ext>
            </p:extLst>
          </p:nvPr>
        </p:nvGraphicFramePr>
        <p:xfrm>
          <a:off x="5650524" y="3012440"/>
          <a:ext cx="6541475" cy="384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81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49428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09363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60231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2639462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150837363"/>
                    </a:ext>
                  </a:extLst>
                </a:gridCol>
              </a:tblGrid>
              <a:tr h="264516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Infraction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9:41:00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9:41:00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7:56:00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7:50:00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8:50:00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8:10:00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53631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15006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78807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8:20:00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3935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57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4772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35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Grouping the data is next.</a:t>
            </a:r>
          </a:p>
          <a:p>
            <a:pPr marL="0" indent="0">
              <a:buNone/>
            </a:pPr>
            <a:r>
              <a:rPr lang="en-US" sz="1800" dirty="0"/>
              <a:t>Add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 statement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IDJudge</a:t>
            </a:r>
            <a:r>
              <a:rPr lang="en-US" sz="1800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800" dirty="0"/>
              <a:t>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Infraction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NbrInfractions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'&lt;'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46320"/>
              </p:ext>
            </p:extLst>
          </p:nvPr>
        </p:nvGraphicFramePr>
        <p:xfrm>
          <a:off x="9465395" y="0"/>
          <a:ext cx="2726604" cy="6107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84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951170">
                  <a:extLst>
                    <a:ext uri="{9D8B030D-6E8A-4147-A177-3AD203B41FA5}">
                      <a16:colId xmlns:a16="http://schemas.microsoft.com/office/drawing/2014/main" val="12639462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150837363"/>
                    </a:ext>
                  </a:extLst>
                </a:gridCol>
              </a:tblGrid>
              <a:tr h="2645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53631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15006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78807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3935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60349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42922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3487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84880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481252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0260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7099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307664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94958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91735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00623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311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644539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5797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08DDD9-F493-1525-6B8F-6514CA7ED673}"/>
              </a:ext>
            </a:extLst>
          </p:cNvPr>
          <p:cNvSpPr txBox="1"/>
          <p:nvPr/>
        </p:nvSpPr>
        <p:spPr>
          <a:xfrm>
            <a:off x="7908480" y="473438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ED782-0919-9629-0B36-9591F97854B8}"/>
              </a:ext>
            </a:extLst>
          </p:cNvPr>
          <p:cNvSpPr txBox="1"/>
          <p:nvPr/>
        </p:nvSpPr>
        <p:spPr>
          <a:xfrm>
            <a:off x="7908480" y="3119439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6EC78-1FC6-D2A1-6FF1-479982CC94AC}"/>
              </a:ext>
            </a:extLst>
          </p:cNvPr>
          <p:cNvSpPr txBox="1"/>
          <p:nvPr/>
        </p:nvSpPr>
        <p:spPr>
          <a:xfrm>
            <a:off x="7908480" y="4510130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26612-D142-3EC0-2E0E-D543758D7E4A}"/>
              </a:ext>
            </a:extLst>
          </p:cNvPr>
          <p:cNvSpPr txBox="1"/>
          <p:nvPr/>
        </p:nvSpPr>
        <p:spPr>
          <a:xfrm>
            <a:off x="7908480" y="4879462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7</a:t>
            </a:r>
          </a:p>
        </p:txBody>
      </p:sp>
    </p:spTree>
    <p:extLst>
      <p:ext uri="{BB962C8B-B14F-4D97-AF65-F5344CB8AC3E}">
        <p14:creationId xmlns:p14="http://schemas.microsoft.com/office/powerpoint/2010/main" val="106127408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35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Finally, add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800" dirty="0"/>
              <a:t> clause which limits the count to infractions to 3 or more: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NbrInfractions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'&lt;'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14381"/>
              </p:ext>
            </p:extLst>
          </p:nvPr>
        </p:nvGraphicFramePr>
        <p:xfrm>
          <a:off x="9465395" y="0"/>
          <a:ext cx="2726604" cy="6107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84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951170">
                  <a:extLst>
                    <a:ext uri="{9D8B030D-6E8A-4147-A177-3AD203B41FA5}">
                      <a16:colId xmlns:a16="http://schemas.microsoft.com/office/drawing/2014/main" val="12639462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150837363"/>
                    </a:ext>
                  </a:extLst>
                </a:gridCol>
              </a:tblGrid>
              <a:tr h="2645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53631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15006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78807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3935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60349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42922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3487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84880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481252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0260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7099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307664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94958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91735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00623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311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644539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5797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08DDD9-F493-1525-6B8F-6514CA7ED673}"/>
              </a:ext>
            </a:extLst>
          </p:cNvPr>
          <p:cNvSpPr txBox="1"/>
          <p:nvPr/>
        </p:nvSpPr>
        <p:spPr>
          <a:xfrm>
            <a:off x="7908480" y="473438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ED782-0919-9629-0B36-9591F97854B8}"/>
              </a:ext>
            </a:extLst>
          </p:cNvPr>
          <p:cNvSpPr txBox="1"/>
          <p:nvPr/>
        </p:nvSpPr>
        <p:spPr>
          <a:xfrm>
            <a:off x="7908480" y="3119439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6EC78-1FC6-D2A1-6FF1-479982CC94AC}"/>
              </a:ext>
            </a:extLst>
          </p:cNvPr>
          <p:cNvSpPr txBox="1"/>
          <p:nvPr/>
        </p:nvSpPr>
        <p:spPr>
          <a:xfrm>
            <a:off x="7908480" y="4510130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solidFill>
                  <a:srgbClr val="C00000"/>
                </a:solidFill>
              </a:rPr>
              <a:t>Count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26612-D142-3EC0-2E0E-D543758D7E4A}"/>
              </a:ext>
            </a:extLst>
          </p:cNvPr>
          <p:cNvSpPr txBox="1"/>
          <p:nvPr/>
        </p:nvSpPr>
        <p:spPr>
          <a:xfrm>
            <a:off x="7908480" y="4879462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7</a:t>
            </a:r>
          </a:p>
        </p:txBody>
      </p:sp>
    </p:spTree>
    <p:extLst>
      <p:ext uri="{BB962C8B-B14F-4D97-AF65-F5344CB8AC3E}">
        <p14:creationId xmlns:p14="http://schemas.microsoft.com/office/powerpoint/2010/main" val="16809426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1536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Compute the average loss of contact for all walkers across all races, using the precalculated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800" dirty="0"/>
              <a:t> field: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3656"/>
              </p:ext>
            </p:extLst>
          </p:nvPr>
        </p:nvGraphicFramePr>
        <p:xfrm>
          <a:off x="0" y="2021685"/>
          <a:ext cx="1464527" cy="8140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4527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10455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5730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404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Finally, add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1800" dirty="0"/>
              <a:t> clause which limits the count to infractions to 3 or more: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NbrInfractions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Race 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'Red'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'&lt;'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3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The final result set: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B2D9EC-FA60-56CE-532E-8ACE95A2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1175"/>
              </p:ext>
            </p:extLst>
          </p:nvPr>
        </p:nvGraphicFramePr>
        <p:xfrm>
          <a:off x="9465395" y="0"/>
          <a:ext cx="2726604" cy="6107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846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951170">
                  <a:extLst>
                    <a:ext uri="{9D8B030D-6E8A-4147-A177-3AD203B41FA5}">
                      <a16:colId xmlns:a16="http://schemas.microsoft.com/office/drawing/2014/main" val="12639462"/>
                    </a:ext>
                  </a:extLst>
                </a:gridCol>
                <a:gridCol w="938588">
                  <a:extLst>
                    <a:ext uri="{9D8B030D-6E8A-4147-A177-3AD203B41FA5}">
                      <a16:colId xmlns:a16="http://schemas.microsoft.com/office/drawing/2014/main" val="1150837363"/>
                    </a:ext>
                  </a:extLst>
                </a:gridCol>
              </a:tblGrid>
              <a:tr h="2645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Interim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15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8444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01192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852066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959408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4895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42279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69701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810679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38621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4536315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15006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78807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3935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460349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42922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348717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84880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4812526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02606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Obi-Wan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Kenobi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770999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3076642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949581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0917353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0062380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63118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6445394"/>
                  </a:ext>
                </a:extLst>
              </a:tr>
              <a:tr h="16814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5797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08DDD9-F493-1525-6B8F-6514CA7ED673}"/>
              </a:ext>
            </a:extLst>
          </p:cNvPr>
          <p:cNvSpPr txBox="1"/>
          <p:nvPr/>
        </p:nvSpPr>
        <p:spPr>
          <a:xfrm>
            <a:off x="7908480" y="473438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ED782-0919-9629-0B36-9591F97854B8}"/>
              </a:ext>
            </a:extLst>
          </p:cNvPr>
          <p:cNvSpPr txBox="1"/>
          <p:nvPr/>
        </p:nvSpPr>
        <p:spPr>
          <a:xfrm>
            <a:off x="7908480" y="3119439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6EC78-1FC6-D2A1-6FF1-479982CC94AC}"/>
              </a:ext>
            </a:extLst>
          </p:cNvPr>
          <p:cNvSpPr txBox="1"/>
          <p:nvPr/>
        </p:nvSpPr>
        <p:spPr>
          <a:xfrm>
            <a:off x="7908480" y="4510130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trike="sngStrike" dirty="0">
                <a:solidFill>
                  <a:srgbClr val="C00000"/>
                </a:solidFill>
              </a:rPr>
              <a:t>Count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26612-D142-3EC0-2E0E-D543758D7E4A}"/>
              </a:ext>
            </a:extLst>
          </p:cNvPr>
          <p:cNvSpPr txBox="1"/>
          <p:nvPr/>
        </p:nvSpPr>
        <p:spPr>
          <a:xfrm>
            <a:off x="7908480" y="4879462"/>
            <a:ext cx="155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Count = 7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59FD5F-09B9-8587-0899-71B978544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05000"/>
              </p:ext>
            </p:extLst>
          </p:nvPr>
        </p:nvGraphicFramePr>
        <p:xfrm>
          <a:off x="-2" y="4301516"/>
          <a:ext cx="3619728" cy="2283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76">
                  <a:extLst>
                    <a:ext uri="{9D8B030D-6E8A-4147-A177-3AD203B41FA5}">
                      <a16:colId xmlns:a16="http://schemas.microsoft.com/office/drawing/2014/main" val="4240394895"/>
                    </a:ext>
                  </a:extLst>
                </a:gridCol>
                <a:gridCol w="1206576">
                  <a:extLst>
                    <a:ext uri="{9D8B030D-6E8A-4147-A177-3AD203B41FA5}">
                      <a16:colId xmlns:a16="http://schemas.microsoft.com/office/drawing/2014/main" val="1744111782"/>
                    </a:ext>
                  </a:extLst>
                </a:gridCol>
                <a:gridCol w="1206576">
                  <a:extLst>
                    <a:ext uri="{9D8B030D-6E8A-4147-A177-3AD203B41FA5}">
                      <a16:colId xmlns:a16="http://schemas.microsoft.com/office/drawing/2014/main" val="2920514920"/>
                    </a:ext>
                  </a:extLst>
                </a:gridCol>
              </a:tblGrid>
              <a:tr h="239693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7800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NbrInfractions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9817512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8645383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Qui-Gon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Jinn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6623827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1916571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Jeff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Salvage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5259293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Ahsoka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6608856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Asajj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Ventress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7712656"/>
                  </a:ext>
                </a:extLst>
              </a:tr>
              <a:tr h="239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28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98583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4048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order of a SQL statement matters.</a:t>
            </a:r>
          </a:p>
          <a:p>
            <a:pPr marL="0" indent="0">
              <a:buNone/>
            </a:pPr>
            <a:r>
              <a:rPr lang="en-US" sz="1800" dirty="0"/>
              <a:t>Not all parts are required.</a:t>
            </a:r>
          </a:p>
          <a:p>
            <a:pPr marL="0" indent="0">
              <a:buNone/>
            </a:pPr>
            <a:r>
              <a:rPr lang="en-US" sz="1800" dirty="0"/>
              <a:t>If they are there, they must be in this order:</a:t>
            </a:r>
          </a:p>
          <a:p>
            <a:r>
              <a:rPr lang="en-US" sz="1800" dirty="0"/>
              <a:t>Select and field list</a:t>
            </a:r>
          </a:p>
          <a:p>
            <a:r>
              <a:rPr lang="en-US" sz="1800" dirty="0"/>
              <a:t>FROM tables / joins</a:t>
            </a:r>
          </a:p>
          <a:p>
            <a:r>
              <a:rPr lang="en-US" sz="1800" dirty="0"/>
              <a:t>WHERE</a:t>
            </a:r>
          </a:p>
          <a:p>
            <a:r>
              <a:rPr lang="en-US" sz="1800" dirty="0"/>
              <a:t>GROUP BY</a:t>
            </a:r>
          </a:p>
          <a:p>
            <a:r>
              <a:rPr lang="en-US" sz="1800" dirty="0"/>
              <a:t>HAVING</a:t>
            </a:r>
          </a:p>
          <a:p>
            <a:r>
              <a:rPr lang="en-US" sz="18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446397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51E0C-71BB-46BA-BD00-D3C66AEFD148}"/>
              </a:ext>
            </a:extLst>
          </p:cNvPr>
          <p:cNvSpPr/>
          <p:nvPr/>
        </p:nvSpPr>
        <p:spPr>
          <a:xfrm>
            <a:off x="0" y="588116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Another example.</a:t>
            </a:r>
          </a:p>
          <a:p>
            <a:endParaRPr lang="en-US" i="1" dirty="0"/>
          </a:p>
          <a:p>
            <a:r>
              <a:rPr lang="en-US" dirty="0"/>
              <a:t>What athlete's competing in more than one race at the </a:t>
            </a:r>
            <a:r>
              <a:rPr lang="en-US" i="1" dirty="0" err="1"/>
              <a:t>Boonta</a:t>
            </a:r>
            <a:r>
              <a:rPr lang="en-US" i="1" dirty="0"/>
              <a:t> Eve Classic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 query follows: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Athlete A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R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F23CA-F857-FE4A-AAB1-DE4E0041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26017"/>
              </p:ext>
            </p:extLst>
          </p:nvPr>
        </p:nvGraphicFramePr>
        <p:xfrm>
          <a:off x="6891486" y="1727452"/>
          <a:ext cx="5300514" cy="1808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33655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LastName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CountryCode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Velazquez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F1DDFE-410B-AD89-FC5C-1095EE84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64833"/>
              </p:ext>
            </p:extLst>
          </p:nvPr>
        </p:nvGraphicFramePr>
        <p:xfrm>
          <a:off x="6720872" y="5514756"/>
          <a:ext cx="5471128" cy="134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6920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61594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35068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85796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71062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1020174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76161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336552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10C28-16B0-3081-D87B-357A406C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73967"/>
              </p:ext>
            </p:extLst>
          </p:nvPr>
        </p:nvGraphicFramePr>
        <p:xfrm>
          <a:off x="0" y="5979764"/>
          <a:ext cx="3482708" cy="8782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3655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Espa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237D0B-A1E9-0062-2600-56D413411AA5}"/>
              </a:ext>
            </a:extLst>
          </p:cNvPr>
          <p:cNvGraphicFramePr>
            <a:graphicFrameLocks noGrp="1"/>
          </p:cNvGraphicFramePr>
          <p:nvPr/>
        </p:nvGraphicFramePr>
        <p:xfrm>
          <a:off x="6339873" y="3651792"/>
          <a:ext cx="5852127" cy="1808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57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73196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46218582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186030905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2546503969"/>
                    </a:ext>
                  </a:extLst>
                </a:gridCol>
              </a:tblGrid>
              <a:tr h="336552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IDRace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BibNumber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FinishingTime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FinishingPlace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2:57:55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2:44:40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3:16:11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0407268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286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74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51E0C-71BB-46BA-BD00-D3C66AEFD148}"/>
              </a:ext>
            </a:extLst>
          </p:cNvPr>
          <p:cNvSpPr/>
          <p:nvPr/>
        </p:nvSpPr>
        <p:spPr>
          <a:xfrm>
            <a:off x="0" y="588116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start with a simple problem, not requiring a sub query.</a:t>
            </a:r>
          </a:p>
          <a:p>
            <a:endParaRPr lang="en-US" i="1" dirty="0"/>
          </a:p>
          <a:p>
            <a:r>
              <a:rPr lang="en-US" dirty="0"/>
              <a:t>What athlete's competing in more than one race at the </a:t>
            </a:r>
            <a:r>
              <a:rPr lang="en-US" i="1" dirty="0" err="1"/>
              <a:t>Boonta</a:t>
            </a:r>
            <a:r>
              <a:rPr lang="en-US" i="1" dirty="0"/>
              <a:t> Eve Classic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 query follows: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Athlete A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R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F23CA-F857-FE4A-AAB1-DE4E00412F0A}"/>
              </a:ext>
            </a:extLst>
          </p:cNvPr>
          <p:cNvGraphicFramePr>
            <a:graphicFrameLocks noGrp="1"/>
          </p:cNvGraphicFramePr>
          <p:nvPr/>
        </p:nvGraphicFramePr>
        <p:xfrm>
          <a:off x="6891486" y="1727452"/>
          <a:ext cx="5300514" cy="1808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33655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LastName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CountryCode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Velazquez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F1DDFE-410B-AD89-FC5C-1095EE84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84145"/>
              </p:ext>
            </p:extLst>
          </p:nvPr>
        </p:nvGraphicFramePr>
        <p:xfrm>
          <a:off x="6339873" y="5514756"/>
          <a:ext cx="5471128" cy="134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6920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61594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35068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85796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71062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1020174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76161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336552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10C28-16B0-3081-D87B-357A406C75F6}"/>
              </a:ext>
            </a:extLst>
          </p:cNvPr>
          <p:cNvGraphicFramePr>
            <a:graphicFrameLocks noGrp="1"/>
          </p:cNvGraphicFramePr>
          <p:nvPr/>
        </p:nvGraphicFramePr>
        <p:xfrm>
          <a:off x="0" y="5979764"/>
          <a:ext cx="3482708" cy="8782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3655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Espa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237D0B-A1E9-0062-2600-56D413411AA5}"/>
              </a:ext>
            </a:extLst>
          </p:cNvPr>
          <p:cNvGraphicFramePr>
            <a:graphicFrameLocks noGrp="1"/>
          </p:cNvGraphicFramePr>
          <p:nvPr/>
        </p:nvGraphicFramePr>
        <p:xfrm>
          <a:off x="6339873" y="3651792"/>
          <a:ext cx="5852127" cy="1808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57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73196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46218582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186030905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2546503969"/>
                    </a:ext>
                  </a:extLst>
                </a:gridCol>
              </a:tblGrid>
              <a:tr h="336552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IDRace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BibNumber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FinishingTime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FinishingPlace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2:57:55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2:44:40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3:16:11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0407268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286235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690928-225E-5BAD-842B-EA8FE4189AFA}"/>
              </a:ext>
            </a:extLst>
          </p:cNvPr>
          <p:cNvCxnSpPr>
            <a:cxnSpLocks/>
          </p:cNvCxnSpPr>
          <p:nvPr/>
        </p:nvCxnSpPr>
        <p:spPr>
          <a:xfrm>
            <a:off x="259349" y="5643310"/>
            <a:ext cx="0" cy="809744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0FBDED-99E5-FC0A-A500-9438E3A8F0CF}"/>
              </a:ext>
            </a:extLst>
          </p:cNvPr>
          <p:cNvCxnSpPr>
            <a:cxnSpLocks/>
          </p:cNvCxnSpPr>
          <p:nvPr/>
        </p:nvCxnSpPr>
        <p:spPr>
          <a:xfrm flipH="1">
            <a:off x="259349" y="5674663"/>
            <a:ext cx="7060594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2DD1F-51F6-4C3E-59D0-00C91670B8F8}"/>
              </a:ext>
            </a:extLst>
          </p:cNvPr>
          <p:cNvCxnSpPr>
            <a:cxnSpLocks/>
          </p:cNvCxnSpPr>
          <p:nvPr/>
        </p:nvCxnSpPr>
        <p:spPr>
          <a:xfrm>
            <a:off x="7319943" y="2310349"/>
            <a:ext cx="0" cy="166647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44FBF7-399B-F3C7-F3EA-4A9E0082171C}"/>
              </a:ext>
            </a:extLst>
          </p:cNvPr>
          <p:cNvCxnSpPr>
            <a:cxnSpLocks/>
          </p:cNvCxnSpPr>
          <p:nvPr/>
        </p:nvCxnSpPr>
        <p:spPr>
          <a:xfrm>
            <a:off x="6606639" y="4313285"/>
            <a:ext cx="0" cy="1666479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19157B-C626-6BCC-921E-4D6956BB2BBC}"/>
              </a:ext>
            </a:extLst>
          </p:cNvPr>
          <p:cNvCxnSpPr>
            <a:cxnSpLocks/>
          </p:cNvCxnSpPr>
          <p:nvPr/>
        </p:nvCxnSpPr>
        <p:spPr>
          <a:xfrm>
            <a:off x="7303710" y="5643310"/>
            <a:ext cx="0" cy="385266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6825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51E0C-71BB-46BA-BD00-D3C66AEFD148}"/>
              </a:ext>
            </a:extLst>
          </p:cNvPr>
          <p:cNvSpPr/>
          <p:nvPr/>
        </p:nvSpPr>
        <p:spPr>
          <a:xfrm>
            <a:off x="0" y="588116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interim result set before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200" dirty="0"/>
              <a:t> </a:t>
            </a:r>
            <a:r>
              <a:rPr lang="en-US" dirty="0"/>
              <a:t>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/>
              <a:t> clauses are evaluated is as follows:</a:t>
            </a:r>
          </a:p>
          <a:p>
            <a:endParaRPr lang="en-US" dirty="0"/>
          </a:p>
          <a:p>
            <a:r>
              <a:rPr lang="en-US" dirty="0"/>
              <a:t>The query follows: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Athlete A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R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F23CA-F857-FE4A-AAB1-DE4E0041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90804"/>
              </p:ext>
            </p:extLst>
          </p:nvPr>
        </p:nvGraphicFramePr>
        <p:xfrm>
          <a:off x="6891486" y="1132281"/>
          <a:ext cx="5300514" cy="5727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33655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IDAthlete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1621384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682210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671905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3261167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467111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2579215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892486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0151339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Velazquez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7014970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Hudson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26040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Hudson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9937464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9031831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Laylah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Livingston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194863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0199125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Lucca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Sweeney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Joyce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Ballard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Xiomara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80457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51E0C-71BB-46BA-BD00-D3C66AEFD148}"/>
              </a:ext>
            </a:extLst>
          </p:cNvPr>
          <p:cNvSpPr/>
          <p:nvPr/>
        </p:nvSpPr>
        <p:spPr>
          <a:xfrm>
            <a:off x="0" y="588116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Manually grouping the athletes, the ones that appear more than once are obvious:</a:t>
            </a:r>
          </a:p>
          <a:p>
            <a:endParaRPr lang="en-US" dirty="0"/>
          </a:p>
          <a:p>
            <a:r>
              <a:rPr lang="en-US" dirty="0"/>
              <a:t>Athletes with an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of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/>
              <a:t> &amp;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/>
              <a:t> in the partial list have a count</a:t>
            </a:r>
          </a:p>
          <a:p>
            <a:r>
              <a:rPr lang="en-US" dirty="0"/>
              <a:t>greater than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F23CA-F857-FE4A-AAB1-DE4E0041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45492"/>
              </p:ext>
            </p:extLst>
          </p:nvPr>
        </p:nvGraphicFramePr>
        <p:xfrm>
          <a:off x="6891486" y="1132281"/>
          <a:ext cx="5300514" cy="5727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33655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IDAthlete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21384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2210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71905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61167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7111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579215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486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51339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Iliana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Velazquez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014970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Hudson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26040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Hudson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37464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Rayne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31831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Laylah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Livingston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94863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Kian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99125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Lucca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Sellers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Jase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Bates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Giana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Sweeney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Joyce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Ballard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Xiomara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Richards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2739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51E0C-71BB-46BA-BD00-D3C66AEFD148}"/>
              </a:ext>
            </a:extLst>
          </p:cNvPr>
          <p:cNvSpPr/>
          <p:nvPr/>
        </p:nvSpPr>
        <p:spPr>
          <a:xfrm>
            <a:off x="0" y="58811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complete result set follows:</a:t>
            </a:r>
          </a:p>
          <a:p>
            <a:endParaRPr lang="en-US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Athlete A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BIB 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R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F23CA-F857-FE4A-AAB1-DE4E00412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64917"/>
              </p:ext>
            </p:extLst>
          </p:nvPr>
        </p:nvGraphicFramePr>
        <p:xfrm>
          <a:off x="9839556" y="0"/>
          <a:ext cx="2352444" cy="67254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</a:tblGrid>
              <a:tr h="37821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2139358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4365618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3034383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3112534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Hudson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5632357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Addyson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021372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Foster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083479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Fernanda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Hobbs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1621384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Norris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6822106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Michelle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Fletcher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671905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3261167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McCann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46711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Underwood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2579215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Lester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8924866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Emory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0151339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London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701497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Aidan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Robles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26040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Drake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Merritt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9937464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Ayden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Solomon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9031831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Schaefer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194863"/>
                  </a:ext>
                </a:extLst>
              </a:tr>
              <a:tr h="242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Armando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0199125"/>
                  </a:ext>
                </a:extLst>
              </a:tr>
              <a:tr h="20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Escobar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0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Roland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0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Miranda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0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Mathias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  <a:tr h="201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Knight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48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4284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2" y="588113"/>
            <a:ext cx="12192001" cy="499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Often data is stored in rows, that is better represented in columns.</a:t>
            </a:r>
          </a:p>
          <a:p>
            <a:pPr marL="0" indent="0">
              <a:buNone/>
            </a:pPr>
            <a:r>
              <a:rPr lang="en-US" sz="1800" dirty="0"/>
              <a:t>Sometimes, it's just the nature of relational databases.</a:t>
            </a:r>
          </a:p>
          <a:p>
            <a:pPr marL="0" indent="0">
              <a:buNone/>
            </a:pPr>
            <a:r>
              <a:rPr lang="en-US" sz="1800" dirty="0"/>
              <a:t>Create a simple table to store infractions, this is an oversimplification for demonstration purposes: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Infractions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             INTEGER NOT NULL,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           TEXT NOT NULL,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Infraction      TEXT NOT NULL,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PRIMARY KEY (ID)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Populate the table as shown to the right: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55E7F5-EED0-B6ED-0D6E-8B284786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74586"/>
              </p:ext>
            </p:extLst>
          </p:nvPr>
        </p:nvGraphicFramePr>
        <p:xfrm>
          <a:off x="9281754" y="4403266"/>
          <a:ext cx="2910245" cy="24547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859">
                  <a:extLst>
                    <a:ext uri="{9D8B030D-6E8A-4147-A177-3AD203B41FA5}">
                      <a16:colId xmlns:a16="http://schemas.microsoft.com/office/drawing/2014/main" val="1045354253"/>
                    </a:ext>
                  </a:extLst>
                </a:gridCol>
                <a:gridCol w="793045">
                  <a:extLst>
                    <a:ext uri="{9D8B030D-6E8A-4147-A177-3AD203B41FA5}">
                      <a16:colId xmlns:a16="http://schemas.microsoft.com/office/drawing/2014/main" val="51249829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60640627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624997159"/>
                    </a:ext>
                  </a:extLst>
                </a:gridCol>
              </a:tblGrid>
              <a:tr h="27175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Infractions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7380074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InfractionCount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029512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71423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 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7709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Red ~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4843425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 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4342262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Bo-Katan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040472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Bo-Katan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 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9531945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Bo-Katan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5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41719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2" y="588112"/>
            <a:ext cx="12192001" cy="588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To transpose each row's value into a column, create a case for each column value.</a:t>
            </a:r>
          </a:p>
          <a:p>
            <a:pPr marL="0" indent="0">
              <a:buNone/>
            </a:pPr>
            <a:r>
              <a:rPr lang="en-US" sz="1800" dirty="0"/>
              <a:t>There are 4 types of infractions:</a:t>
            </a:r>
          </a:p>
          <a:p>
            <a:r>
              <a:rPr lang="en-US" sz="1800" dirty="0"/>
              <a:t>Yellow ~</a:t>
            </a:r>
          </a:p>
          <a:p>
            <a:r>
              <a:rPr lang="en-US" sz="1800" dirty="0"/>
              <a:t>Yellow &lt;</a:t>
            </a:r>
          </a:p>
          <a:p>
            <a:r>
              <a:rPr lang="en-US" sz="1800" dirty="0"/>
              <a:t>Red ~</a:t>
            </a:r>
          </a:p>
          <a:p>
            <a:r>
              <a:rPr lang="en-US" sz="1800" dirty="0"/>
              <a:t>Red &lt;</a:t>
            </a:r>
          </a:p>
          <a:p>
            <a:pPr marL="0" indent="0">
              <a:buNone/>
            </a:pPr>
            <a:r>
              <a:rPr lang="en-US" sz="1800" dirty="0"/>
              <a:t>Each can be created checking if the infraction field matches each of the possibilities.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'Yellow ~'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LOC_Yellow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'Yellow &lt;'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Bent_Yellow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'Red ~'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LOC_Red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'Red &lt;'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Bent_Red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Infractions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However, this is not likely the results desired.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2658D9-78B2-612D-91F7-0775B955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8156"/>
              </p:ext>
            </p:extLst>
          </p:nvPr>
        </p:nvGraphicFramePr>
        <p:xfrm>
          <a:off x="9281754" y="4403266"/>
          <a:ext cx="2910245" cy="24547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859">
                  <a:extLst>
                    <a:ext uri="{9D8B030D-6E8A-4147-A177-3AD203B41FA5}">
                      <a16:colId xmlns:a16="http://schemas.microsoft.com/office/drawing/2014/main" val="1045354253"/>
                    </a:ext>
                  </a:extLst>
                </a:gridCol>
                <a:gridCol w="793045">
                  <a:extLst>
                    <a:ext uri="{9D8B030D-6E8A-4147-A177-3AD203B41FA5}">
                      <a16:colId xmlns:a16="http://schemas.microsoft.com/office/drawing/2014/main" val="51249829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60640627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624997159"/>
                    </a:ext>
                  </a:extLst>
                </a:gridCol>
              </a:tblGrid>
              <a:tr h="27175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dirty="0">
                          <a:solidFill>
                            <a:schemeClr val="tx1"/>
                          </a:solidFill>
                          <a:cs typeface="Courier New" panose="02070309020205020404" pitchFamily="49" charset="0"/>
                        </a:rPr>
                        <a:t>Infractions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7380074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InfractionCount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029512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71423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 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7709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4843425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 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4342262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Bo-Katan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040472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Bo-Katan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 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9531945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Bo-Katan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 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5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61807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2" y="588112"/>
            <a:ext cx="12192001" cy="5883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To transpose each row's value into a column, create a case for each column value.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'Yellow ~'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LOC_Yellow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'Yellow &lt;'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Bent_Yellow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'Red ~'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LOC_Red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 infraction WHEN 'Red &lt;'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Bent_Red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Infractions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/>
              <a:t>The issue is all the rows of </a:t>
            </a:r>
            <a:r>
              <a:rPr lang="en-US" sz="1800" i="1" dirty="0" err="1"/>
              <a:t>Lando</a:t>
            </a:r>
            <a:r>
              <a:rPr lang="en-US" sz="1800" dirty="0"/>
              <a:t> need to be grouped together.</a:t>
            </a:r>
          </a:p>
          <a:p>
            <a:pPr marL="0" indent="0">
              <a:buNone/>
            </a:pPr>
            <a:r>
              <a:rPr lang="en-US" sz="1800" dirty="0"/>
              <a:t>This is accomplished with 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800" dirty="0"/>
              <a:t>clause.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55E7F5-EED0-B6ED-0D6E-8B284786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2722"/>
              </p:ext>
            </p:extLst>
          </p:nvPr>
        </p:nvGraphicFramePr>
        <p:xfrm>
          <a:off x="8773134" y="4403266"/>
          <a:ext cx="3418865" cy="24547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104535425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512498299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606406278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624997159"/>
                    </a:ext>
                  </a:extLst>
                </a:gridCol>
                <a:gridCol w="777264">
                  <a:extLst>
                    <a:ext uri="{9D8B030D-6E8A-4147-A177-3AD203B41FA5}">
                      <a16:colId xmlns:a16="http://schemas.microsoft.com/office/drawing/2014/main" val="165964521"/>
                    </a:ext>
                  </a:extLst>
                </a:gridCol>
              </a:tblGrid>
              <a:tr h="27175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Courier New" panose="02070309020205020404" pitchFamily="49" charset="0"/>
                        </a:rPr>
                        <a:t>Result Set</a:t>
                      </a:r>
                      <a:endParaRPr lang="en-US" sz="1800" dirty="0"/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869453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LOC_Yellow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Bent_Yellow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LOC_Red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Bent_Red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029512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71423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7709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4843425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4342262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Bo-Katan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040472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Bo-Katan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9531945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Bo-Katan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258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653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30973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What if the question asked to compute the average loss of contact for each walker in race 1?</a:t>
            </a:r>
          </a:p>
          <a:p>
            <a:pPr marL="0" indent="0">
              <a:buNone/>
            </a:pPr>
            <a:r>
              <a:rPr lang="en-US" sz="1800" dirty="0"/>
              <a:t>That's where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800" dirty="0"/>
              <a:t>clause comes in.</a:t>
            </a:r>
          </a:p>
          <a:p>
            <a:pPr marL="0" indent="0">
              <a:buNone/>
            </a:pPr>
            <a:r>
              <a:rPr lang="en-US" sz="1800" dirty="0"/>
              <a:t>In the simplest case, 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800" dirty="0"/>
              <a:t>clause aggregates the data performing the calculation on the collection of rows for each value in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800" dirty="0"/>
              <a:t>clause.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example: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94889-2947-8AF5-2D5E-6CE7F1EA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58778"/>
              </p:ext>
            </p:extLst>
          </p:nvPr>
        </p:nvGraphicFramePr>
        <p:xfrm>
          <a:off x="0" y="4287698"/>
          <a:ext cx="1789773" cy="13385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144148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062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482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2" y="588113"/>
            <a:ext cx="12192001" cy="528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If the query is grouped by the name field, then each value for a person is aggregated into a single row.</a:t>
            </a:r>
          </a:p>
          <a:p>
            <a:pPr marL="0" indent="0">
              <a:buNone/>
            </a:pPr>
            <a:r>
              <a:rPr lang="en-US" sz="1800" dirty="0"/>
              <a:t>Each value is distinct and maps to a single column.</a:t>
            </a:r>
          </a:p>
          <a:p>
            <a:pPr marL="0" indent="0">
              <a:buNone/>
            </a:pPr>
            <a:r>
              <a:rPr lang="en-US" sz="1800" dirty="0"/>
              <a:t>Since each infraction summary field is not in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200" dirty="0"/>
              <a:t> </a:t>
            </a:r>
            <a:r>
              <a:rPr lang="en-US" sz="1800" dirty="0"/>
              <a:t>clause there must be an aggregate function on each field.</a:t>
            </a:r>
          </a:p>
          <a:p>
            <a:pPr marL="0" indent="0">
              <a:buNone/>
            </a:pPr>
            <a:r>
              <a:rPr lang="en-US" sz="1800" dirty="0"/>
              <a:t>Only, one value is returned, so using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800" dirty="0"/>
              <a:t> works well.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MAX(CASE infraction WHEN 'Yellow ~'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LOC_Yellow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MAX(CASE infraction WHEN 'Yellow &lt;'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Bent_Yellow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MAX(CASE infraction WHEN 'Red ~'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LOC_Red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MAX(CASE infraction WHEN 'Red &lt;' THEN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InfractionCount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Bent_Red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Infractions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name;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C2224-DC5C-1B0B-7866-40340668F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85805"/>
              </p:ext>
            </p:extLst>
          </p:nvPr>
        </p:nvGraphicFramePr>
        <p:xfrm>
          <a:off x="8773134" y="5762056"/>
          <a:ext cx="3418865" cy="10959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104535425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512498299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3606406278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624997159"/>
                    </a:ext>
                  </a:extLst>
                </a:gridCol>
                <a:gridCol w="777264">
                  <a:extLst>
                    <a:ext uri="{9D8B030D-6E8A-4147-A177-3AD203B41FA5}">
                      <a16:colId xmlns:a16="http://schemas.microsoft.com/office/drawing/2014/main" val="165964521"/>
                    </a:ext>
                  </a:extLst>
                </a:gridCol>
              </a:tblGrid>
              <a:tr h="27175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220147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LOC_Yellow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Bent_Yellow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Bent_Red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0295126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Bo-Katan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714233"/>
                  </a:ext>
                </a:extLst>
              </a:tr>
              <a:tr h="271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7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71283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6503604" cy="32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that returns  data as shown in the </a:t>
            </a:r>
            <a:r>
              <a:rPr lang="en-US" sz="1800" i="1" dirty="0"/>
              <a:t>Result Set </a:t>
            </a:r>
            <a:r>
              <a:rPr lang="en-US" sz="1800" dirty="0"/>
              <a:t>below (limit the results to only data related to the </a:t>
            </a:r>
            <a:r>
              <a:rPr lang="en-US" sz="1800" dirty="0" err="1"/>
              <a:t>Mens</a:t>
            </a:r>
            <a:r>
              <a:rPr lang="en-US" sz="1800" dirty="0"/>
              <a:t>/</a:t>
            </a:r>
            <a:r>
              <a:rPr lang="en-US" sz="1800" dirty="0" err="1"/>
              <a:t>Womens</a:t>
            </a:r>
            <a:r>
              <a:rPr lang="en-US" sz="1800" dirty="0"/>
              <a:t> 35km at the </a:t>
            </a:r>
            <a:r>
              <a:rPr lang="en-US" sz="1800" i="1" dirty="0" err="1"/>
              <a:t>Boonta</a:t>
            </a:r>
            <a:r>
              <a:rPr lang="en-US" sz="1800" i="1" dirty="0"/>
              <a:t> Eve Classic </a:t>
            </a:r>
            <a:r>
              <a:rPr lang="en-US" sz="1800" dirty="0"/>
              <a:t>for women race walkers)</a:t>
            </a:r>
          </a:p>
          <a:p>
            <a:pPr marL="0" indent="0">
              <a:buNone/>
            </a:pPr>
            <a:r>
              <a:rPr lang="en-US" sz="1800" dirty="0"/>
              <a:t>Base the data on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table.</a:t>
            </a:r>
          </a:p>
          <a:p>
            <a:pPr marL="0" indent="0">
              <a:buNone/>
            </a:pPr>
            <a:r>
              <a:rPr lang="en-US" sz="1800" dirty="0"/>
              <a:t>Note, data is needed from many supporting tables.</a:t>
            </a:r>
          </a:p>
          <a:p>
            <a:pPr marL="0" indent="0">
              <a:buNone/>
            </a:pPr>
            <a:r>
              <a:rPr lang="en-US" sz="1800" dirty="0"/>
              <a:t>An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/>
              <a:t> in the infraction column signifies that an athlete got a call for that infraction from that particular judge.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9DC2AF-BBB4-85DF-9972-A3BFB910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55738"/>
              </p:ext>
            </p:extLst>
          </p:nvPr>
        </p:nvGraphicFramePr>
        <p:xfrm>
          <a:off x="3282850" y="3943366"/>
          <a:ext cx="8909150" cy="29146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1051">
                  <a:extLst>
                    <a:ext uri="{9D8B030D-6E8A-4147-A177-3AD203B41FA5}">
                      <a16:colId xmlns:a16="http://schemas.microsoft.com/office/drawing/2014/main" val="3504599478"/>
                    </a:ext>
                  </a:extLst>
                </a:gridCol>
                <a:gridCol w="1190343">
                  <a:extLst>
                    <a:ext uri="{9D8B030D-6E8A-4147-A177-3AD203B41FA5}">
                      <a16:colId xmlns:a16="http://schemas.microsoft.com/office/drawing/2014/main" val="1454187652"/>
                    </a:ext>
                  </a:extLst>
                </a:gridCol>
                <a:gridCol w="1211986">
                  <a:extLst>
                    <a:ext uri="{9D8B030D-6E8A-4147-A177-3AD203B41FA5}">
                      <a16:colId xmlns:a16="http://schemas.microsoft.com/office/drawing/2014/main" val="440848465"/>
                    </a:ext>
                  </a:extLst>
                </a:gridCol>
                <a:gridCol w="1130826">
                  <a:extLst>
                    <a:ext uri="{9D8B030D-6E8A-4147-A177-3AD203B41FA5}">
                      <a16:colId xmlns:a16="http://schemas.microsoft.com/office/drawing/2014/main" val="10385359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910770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48077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82899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760371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77571704"/>
                    </a:ext>
                  </a:extLst>
                </a:gridCol>
              </a:tblGrid>
              <a:tr h="219497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Courier New" panose="02070309020205020404" pitchFamily="49" charset="0"/>
                        </a:rPr>
                        <a:t>Athlete/Judge Infraction Summary Result Set</a:t>
                      </a:r>
                      <a:endParaRPr lang="en-US" sz="1800" dirty="0"/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9696498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AthleteFirstName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AthleteLastName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JudgeFirstName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JudgeLastName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YellowLOC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RedLOC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YellowBent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RedBent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3918463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5982436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9636558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0554237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3519743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3412704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905855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403448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Norris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95120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Norris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6793209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211354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72150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E914B-F63B-1A62-FEB0-E12F0529E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20417"/>
              </p:ext>
            </p:extLst>
          </p:nvPr>
        </p:nvGraphicFramePr>
        <p:xfrm>
          <a:off x="6584761" y="1094022"/>
          <a:ext cx="5607234" cy="2622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4539">
                  <a:extLst>
                    <a:ext uri="{9D8B030D-6E8A-4147-A177-3AD203B41FA5}">
                      <a16:colId xmlns:a16="http://schemas.microsoft.com/office/drawing/2014/main" val="2162450714"/>
                    </a:ext>
                  </a:extLst>
                </a:gridCol>
                <a:gridCol w="934539">
                  <a:extLst>
                    <a:ext uri="{9D8B030D-6E8A-4147-A177-3AD203B41FA5}">
                      <a16:colId xmlns:a16="http://schemas.microsoft.com/office/drawing/2014/main" val="2706604208"/>
                    </a:ext>
                  </a:extLst>
                </a:gridCol>
                <a:gridCol w="934539">
                  <a:extLst>
                    <a:ext uri="{9D8B030D-6E8A-4147-A177-3AD203B41FA5}">
                      <a16:colId xmlns:a16="http://schemas.microsoft.com/office/drawing/2014/main" val="720571335"/>
                    </a:ext>
                  </a:extLst>
                </a:gridCol>
                <a:gridCol w="934539">
                  <a:extLst>
                    <a:ext uri="{9D8B030D-6E8A-4147-A177-3AD203B41FA5}">
                      <a16:colId xmlns:a16="http://schemas.microsoft.com/office/drawing/2014/main" val="1715824937"/>
                    </a:ext>
                  </a:extLst>
                </a:gridCol>
                <a:gridCol w="934539">
                  <a:extLst>
                    <a:ext uri="{9D8B030D-6E8A-4147-A177-3AD203B41FA5}">
                      <a16:colId xmlns:a16="http://schemas.microsoft.com/office/drawing/2014/main" val="3128977798"/>
                    </a:ext>
                  </a:extLst>
                </a:gridCol>
                <a:gridCol w="934539">
                  <a:extLst>
                    <a:ext uri="{9D8B030D-6E8A-4147-A177-3AD203B41FA5}">
                      <a16:colId xmlns:a16="http://schemas.microsoft.com/office/drawing/2014/main" val="2257193794"/>
                    </a:ext>
                  </a:extLst>
                </a:gridCol>
              </a:tblGrid>
              <a:tr h="23419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JudgeCall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9892856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IDJudge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1249279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8:22:00 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5276800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9:16:00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7429060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8:40:00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5165462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8:31:00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3423050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7:33:00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525132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9:21:00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6629492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9:33:00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5996782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7:34:00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443200"/>
                  </a:ext>
                </a:extLst>
              </a:tr>
              <a:tr h="2341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9:11:00 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17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4468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6503604" cy="32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 order to compute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Judge / Athlete Infraction Result Set</a:t>
            </a:r>
            <a:r>
              <a:rPr lang="en-US" sz="1800" dirty="0"/>
              <a:t> the following tables are needed: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Judge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Race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49830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9620138" cy="65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tables need to be joined appropriately, so all the information can be related together: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B6CEE-830B-5B1C-8489-E10536B5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578"/>
              </p:ext>
            </p:extLst>
          </p:nvPr>
        </p:nvGraphicFramePr>
        <p:xfrm>
          <a:off x="6891486" y="4000887"/>
          <a:ext cx="5300514" cy="134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3245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5191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1161673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053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33146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</a:tblGrid>
              <a:tr h="33655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IDAthlete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LastName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CountryCode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CACD79-AD9C-9C48-3B4C-C34FE30E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07944"/>
              </p:ext>
            </p:extLst>
          </p:nvPr>
        </p:nvGraphicFramePr>
        <p:xfrm>
          <a:off x="4347953" y="1425721"/>
          <a:ext cx="5501235" cy="134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78809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879002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724829">
                  <a:extLst>
                    <a:ext uri="{9D8B030D-6E8A-4147-A177-3AD203B41FA5}">
                      <a16:colId xmlns:a16="http://schemas.microsoft.com/office/drawing/2014/main" val="3060030798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2056807593"/>
                    </a:ext>
                  </a:extLst>
                </a:gridCol>
                <a:gridCol w="635619">
                  <a:extLst>
                    <a:ext uri="{9D8B030D-6E8A-4147-A177-3AD203B41FA5}">
                      <a16:colId xmlns:a16="http://schemas.microsoft.com/office/drawing/2014/main" val="702416368"/>
                    </a:ext>
                  </a:extLst>
                </a:gridCol>
              </a:tblGrid>
              <a:tr h="336552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7:15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1B5F59-5738-0894-61FF-5C76C212B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95484"/>
              </p:ext>
            </p:extLst>
          </p:nvPr>
        </p:nvGraphicFramePr>
        <p:xfrm>
          <a:off x="-1" y="1420439"/>
          <a:ext cx="3635297" cy="1575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932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80539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15524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65302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3655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Judge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IDJudge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Asajj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776EB5-C024-B35B-8D48-CF4B67B3A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67625"/>
              </p:ext>
            </p:extLst>
          </p:nvPr>
        </p:nvGraphicFramePr>
        <p:xfrm>
          <a:off x="8709292" y="2942400"/>
          <a:ext cx="3482708" cy="8782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600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1259097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708930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738680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</a:tblGrid>
              <a:tr h="33655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Boonta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 Classic</a:t>
                      </a: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 Espa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Tatooine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8C9A-AA37-F665-45FE-0F2D00686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58093"/>
              </p:ext>
            </p:extLst>
          </p:nvPr>
        </p:nvGraphicFramePr>
        <p:xfrm>
          <a:off x="330050" y="3569882"/>
          <a:ext cx="5057030" cy="1575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4354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920949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552251">
                  <a:extLst>
                    <a:ext uri="{9D8B030D-6E8A-4147-A177-3AD203B41FA5}">
                      <a16:colId xmlns:a16="http://schemas.microsoft.com/office/drawing/2014/main" val="81334941"/>
                    </a:ext>
                  </a:extLst>
                </a:gridCol>
                <a:gridCol w="824242">
                  <a:extLst>
                    <a:ext uri="{9D8B030D-6E8A-4147-A177-3AD203B41FA5}">
                      <a16:colId xmlns:a16="http://schemas.microsoft.com/office/drawing/2014/main" val="999592279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3358262308"/>
                    </a:ext>
                  </a:extLst>
                </a:gridCol>
                <a:gridCol w="1017617">
                  <a:extLst>
                    <a:ext uri="{9D8B030D-6E8A-4147-A177-3AD203B41FA5}">
                      <a16:colId xmlns:a16="http://schemas.microsoft.com/office/drawing/2014/main" val="195976979"/>
                    </a:ext>
                  </a:extLst>
                </a:gridCol>
              </a:tblGrid>
              <a:tr h="336552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JudgeCall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IDJudge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Infraction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9:33:00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7:34:00 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486456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E232E5-1699-9E0A-665B-1E64EC72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97188"/>
              </p:ext>
            </p:extLst>
          </p:nvPr>
        </p:nvGraphicFramePr>
        <p:xfrm>
          <a:off x="6358255" y="5501991"/>
          <a:ext cx="5833745" cy="13458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571">
                  <a:extLst>
                    <a:ext uri="{9D8B030D-6E8A-4147-A177-3AD203B41FA5}">
                      <a16:colId xmlns:a16="http://schemas.microsoft.com/office/drawing/2014/main" val="3363320495"/>
                    </a:ext>
                  </a:extLst>
                </a:gridCol>
                <a:gridCol w="873196">
                  <a:extLst>
                    <a:ext uri="{9D8B030D-6E8A-4147-A177-3AD203B41FA5}">
                      <a16:colId xmlns:a16="http://schemas.microsoft.com/office/drawing/2014/main" val="1772969812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3138667149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46218582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186030905"/>
                    </a:ext>
                  </a:extLst>
                </a:gridCol>
                <a:gridCol w="990250">
                  <a:extLst>
                    <a:ext uri="{9D8B030D-6E8A-4147-A177-3AD203B41FA5}">
                      <a16:colId xmlns:a16="http://schemas.microsoft.com/office/drawing/2014/main" val="2546503969"/>
                    </a:ext>
                  </a:extLst>
                </a:gridCol>
              </a:tblGrid>
              <a:tr h="368374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3096"/>
                  </a:ext>
                </a:extLst>
              </a:tr>
              <a:tr h="27997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IDRace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IDAthlete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BibNumber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FinishingTime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FinishingPlace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7811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3198276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2:57:55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67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2:44:40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697679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B47C1B-8CC0-12B1-0C76-1A1F3246D5A1}"/>
              </a:ext>
            </a:extLst>
          </p:cNvPr>
          <p:cNvCxnSpPr>
            <a:cxnSpLocks/>
          </p:cNvCxnSpPr>
          <p:nvPr/>
        </p:nvCxnSpPr>
        <p:spPr>
          <a:xfrm>
            <a:off x="7531626" y="5437561"/>
            <a:ext cx="0" cy="4925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084854-EB22-2BF6-99D9-FCD05F2B8BC2}"/>
              </a:ext>
            </a:extLst>
          </p:cNvPr>
          <p:cNvCxnSpPr>
            <a:cxnSpLocks/>
          </p:cNvCxnSpPr>
          <p:nvPr/>
        </p:nvCxnSpPr>
        <p:spPr>
          <a:xfrm>
            <a:off x="7272816" y="3865244"/>
            <a:ext cx="0" cy="4925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461EC5-9B27-AA5A-9CF4-B6FF4B30C1EE}"/>
              </a:ext>
            </a:extLst>
          </p:cNvPr>
          <p:cNvCxnSpPr/>
          <p:nvPr/>
        </p:nvCxnSpPr>
        <p:spPr>
          <a:xfrm flipH="1">
            <a:off x="6573941" y="3865244"/>
            <a:ext cx="70428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612B37-629D-6547-D3E3-B4CB52C4FC82}"/>
              </a:ext>
            </a:extLst>
          </p:cNvPr>
          <p:cNvCxnSpPr>
            <a:cxnSpLocks/>
          </p:cNvCxnSpPr>
          <p:nvPr/>
        </p:nvCxnSpPr>
        <p:spPr>
          <a:xfrm flipH="1">
            <a:off x="6573941" y="5440502"/>
            <a:ext cx="95768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96030D-A0C9-03A4-6997-FB2849FCD820}"/>
              </a:ext>
            </a:extLst>
          </p:cNvPr>
          <p:cNvCxnSpPr>
            <a:cxnSpLocks/>
          </p:cNvCxnSpPr>
          <p:nvPr/>
        </p:nvCxnSpPr>
        <p:spPr>
          <a:xfrm flipV="1">
            <a:off x="6585664" y="3865244"/>
            <a:ext cx="0" cy="15723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2E14BA-BE53-8405-5D0B-329C150FB5BD}"/>
              </a:ext>
            </a:extLst>
          </p:cNvPr>
          <p:cNvCxnSpPr>
            <a:cxnSpLocks/>
          </p:cNvCxnSpPr>
          <p:nvPr/>
        </p:nvCxnSpPr>
        <p:spPr>
          <a:xfrm>
            <a:off x="8425285" y="3251801"/>
            <a:ext cx="0" cy="26782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9A9FDD-BB77-D621-CDA0-B0783525719F}"/>
              </a:ext>
            </a:extLst>
          </p:cNvPr>
          <p:cNvCxnSpPr>
            <a:cxnSpLocks/>
          </p:cNvCxnSpPr>
          <p:nvPr/>
        </p:nvCxnSpPr>
        <p:spPr>
          <a:xfrm>
            <a:off x="4810068" y="3251801"/>
            <a:ext cx="0" cy="7549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0C708D-11E0-027F-E580-8FA334A2E045}"/>
              </a:ext>
            </a:extLst>
          </p:cNvPr>
          <p:cNvCxnSpPr>
            <a:cxnSpLocks/>
          </p:cNvCxnSpPr>
          <p:nvPr/>
        </p:nvCxnSpPr>
        <p:spPr>
          <a:xfrm flipH="1">
            <a:off x="4810068" y="3260153"/>
            <a:ext cx="36152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315E54-0275-5BCC-0CCE-F6D48BE73AD0}"/>
              </a:ext>
            </a:extLst>
          </p:cNvPr>
          <p:cNvCxnSpPr>
            <a:cxnSpLocks/>
          </p:cNvCxnSpPr>
          <p:nvPr/>
        </p:nvCxnSpPr>
        <p:spPr>
          <a:xfrm>
            <a:off x="606895" y="1138297"/>
            <a:ext cx="0" cy="28484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562575-A702-83F1-D303-0A88F84DEB18}"/>
              </a:ext>
            </a:extLst>
          </p:cNvPr>
          <p:cNvCxnSpPr>
            <a:cxnSpLocks/>
          </p:cNvCxnSpPr>
          <p:nvPr/>
        </p:nvCxnSpPr>
        <p:spPr>
          <a:xfrm flipH="1">
            <a:off x="201997" y="1138297"/>
            <a:ext cx="4048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6D4B7A-2F79-265F-F420-1A0E678BC761}"/>
              </a:ext>
            </a:extLst>
          </p:cNvPr>
          <p:cNvCxnSpPr>
            <a:cxnSpLocks/>
          </p:cNvCxnSpPr>
          <p:nvPr/>
        </p:nvCxnSpPr>
        <p:spPr>
          <a:xfrm>
            <a:off x="201997" y="1138297"/>
            <a:ext cx="0" cy="7044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6C5662-3AFD-2CA9-40A5-99D1D0A04A74}"/>
              </a:ext>
            </a:extLst>
          </p:cNvPr>
          <p:cNvCxnSpPr>
            <a:cxnSpLocks/>
          </p:cNvCxnSpPr>
          <p:nvPr/>
        </p:nvCxnSpPr>
        <p:spPr>
          <a:xfrm flipH="1">
            <a:off x="5387080" y="1111737"/>
            <a:ext cx="35983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7BD7E8-E788-BC46-32A5-21389ED2ADF7}"/>
              </a:ext>
            </a:extLst>
          </p:cNvPr>
          <p:cNvCxnSpPr>
            <a:cxnSpLocks/>
          </p:cNvCxnSpPr>
          <p:nvPr/>
        </p:nvCxnSpPr>
        <p:spPr>
          <a:xfrm>
            <a:off x="8985408" y="1118715"/>
            <a:ext cx="0" cy="2351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E35D0E-45B2-F247-8DF7-6300F21C9317}"/>
              </a:ext>
            </a:extLst>
          </p:cNvPr>
          <p:cNvCxnSpPr>
            <a:cxnSpLocks/>
          </p:cNvCxnSpPr>
          <p:nvPr/>
        </p:nvCxnSpPr>
        <p:spPr>
          <a:xfrm>
            <a:off x="5394294" y="1111737"/>
            <a:ext cx="0" cy="801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7F85BF-4A44-8912-AC19-3F44DB1F163A}"/>
              </a:ext>
            </a:extLst>
          </p:cNvPr>
          <p:cNvCxnSpPr>
            <a:cxnSpLocks/>
          </p:cNvCxnSpPr>
          <p:nvPr/>
        </p:nvCxnSpPr>
        <p:spPr>
          <a:xfrm flipH="1">
            <a:off x="1318784" y="1125908"/>
            <a:ext cx="32810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64BD6F-9046-F663-5754-B67FB7187B20}"/>
              </a:ext>
            </a:extLst>
          </p:cNvPr>
          <p:cNvCxnSpPr>
            <a:cxnSpLocks/>
          </p:cNvCxnSpPr>
          <p:nvPr/>
        </p:nvCxnSpPr>
        <p:spPr>
          <a:xfrm>
            <a:off x="4599830" y="1111737"/>
            <a:ext cx="0" cy="8012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868DE2-961D-2B8A-C7F5-6535AE1B4398}"/>
              </a:ext>
            </a:extLst>
          </p:cNvPr>
          <p:cNvCxnSpPr>
            <a:cxnSpLocks/>
          </p:cNvCxnSpPr>
          <p:nvPr/>
        </p:nvCxnSpPr>
        <p:spPr>
          <a:xfrm>
            <a:off x="1325999" y="1111737"/>
            <a:ext cx="0" cy="28484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4961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62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tables need to be joined appropriately, so all the information can be related together.</a:t>
            </a:r>
          </a:p>
          <a:p>
            <a:pPr marL="0" indent="0">
              <a:buNone/>
            </a:pPr>
            <a:r>
              <a:rPr lang="en-US" sz="1800" dirty="0"/>
              <a:t>Here is the code with just joins before the rows are transposed into columns: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Athlete INNER JOIN Bib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'F'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DESC,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CD616D-C168-1324-8F64-E096472F6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19684"/>
              </p:ext>
            </p:extLst>
          </p:nvPr>
        </p:nvGraphicFramePr>
        <p:xfrm>
          <a:off x="5180541" y="4048840"/>
          <a:ext cx="7011459" cy="2809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611499829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1428039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64808543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18339156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20830814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7997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69172824"/>
                    </a:ext>
                  </a:extLst>
                </a:gridCol>
              </a:tblGrid>
              <a:tr h="28091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029011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AthleteFirstName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AthleteLastName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JudgeFirstName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JudgeLastName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3089782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Fisto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7075110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Qui-Gon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Jinn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045202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Jeff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Salvage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2458954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Ahsoka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957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Ahsoka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3204895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Schroeder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Fisto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9466743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Schroeder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Qui-Gon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Jinn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0856417"/>
                  </a:ext>
                </a:extLst>
              </a:tr>
              <a:tr h="280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Schroeder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474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7030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62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Now, the rows are transposed into columns so that the result set data is more readable: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'Yellow' AND Infraction = '~' then 'X' end)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YellowLOC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'Red' AND Infraction = '~' then 'X' end)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RedLOC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'Yellow' AND Infraction = '&lt;' then 'X' end)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YellowBent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'Red' AND Infraction = '&lt;' then 'X' end)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RedBent</a:t>
            </a:r>
            <a:endParaRPr lang="en-US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Athlete INNER JOIN Bib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'F'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DESC,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4224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62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There is a problem, and it goes back to the original assumption, that the proposed result set data is correct,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Observe the partial view of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Bib</a:t>
            </a:r>
            <a:r>
              <a:rPr lang="en-US" sz="1800" dirty="0"/>
              <a:t> table.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athlete,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800" dirty="0"/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, is in the start list, but not shown in the result set.</a:t>
            </a:r>
          </a:p>
          <a:p>
            <a:pPr marL="0" indent="0">
              <a:buNone/>
            </a:pPr>
            <a:r>
              <a:rPr lang="en-US" sz="1800" dirty="0"/>
              <a:t>DNS signifies the athlete didn't start.</a:t>
            </a:r>
          </a:p>
          <a:p>
            <a:pPr marL="0" indent="0">
              <a:buNone/>
            </a:pPr>
            <a:r>
              <a:rPr lang="en-US" sz="1800" dirty="0"/>
              <a:t>Therefore athlete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dirty="0"/>
              <a:t> received no infractions.</a:t>
            </a:r>
          </a:p>
          <a:p>
            <a:pPr marL="0" indent="0">
              <a:buNone/>
            </a:pPr>
            <a:r>
              <a:rPr lang="en-US" sz="1800" dirty="0"/>
              <a:t>Other athletes started, but had not infractions, they wouldn't be included either.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D469B7-70C9-E55F-6F1C-5D228EBE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40592"/>
              </p:ext>
            </p:extLst>
          </p:nvPr>
        </p:nvGraphicFramePr>
        <p:xfrm>
          <a:off x="5648676" y="4637200"/>
          <a:ext cx="6543323" cy="222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611499829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1428039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64808543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18339156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320830814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3607997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69172824"/>
                    </a:ext>
                  </a:extLst>
                </a:gridCol>
              </a:tblGrid>
              <a:tr h="21557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8235035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AthleteFirstName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AthleteLastName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JudgeFirstName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JudgeLastName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Infraction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3089782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7075110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Qui-Gon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Jinn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045202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Jeff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Salvage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2458954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Ahsoka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957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Ahsoka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3204895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Schroeder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Fisto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9466743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Schroeder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Qui-Gon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Jinn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0856417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Mercy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Schroeder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Organa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Yellow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47479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C17B7-A1E1-196B-3D42-B7CBE4388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4812"/>
              </p:ext>
            </p:extLst>
          </p:nvPr>
        </p:nvGraphicFramePr>
        <p:xfrm>
          <a:off x="7915692" y="2426385"/>
          <a:ext cx="4276307" cy="2005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563">
                  <a:extLst>
                    <a:ext uri="{9D8B030D-6E8A-4147-A177-3AD203B41FA5}">
                      <a16:colId xmlns:a16="http://schemas.microsoft.com/office/drawing/2014/main" val="3611499829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1428039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26480854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1833915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3208308141"/>
                    </a:ext>
                  </a:extLst>
                </a:gridCol>
                <a:gridCol w="486943">
                  <a:extLst>
                    <a:ext uri="{9D8B030D-6E8A-4147-A177-3AD203B41FA5}">
                      <a16:colId xmlns:a16="http://schemas.microsoft.com/office/drawing/2014/main" val="3607997004"/>
                    </a:ext>
                  </a:extLst>
                </a:gridCol>
              </a:tblGrid>
              <a:tr h="21557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Bib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2880232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IDAthlete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FinishingTime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FinishingPlace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3089782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DNS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75110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1899-12-31 02:57:55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045202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1899-12-31 02:44:40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2458954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1899-12-31 03:16:11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957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3204895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1899-12-31 02:49:34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9466743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085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519102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62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issue is all the joins are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'Yellow' AND Infraction = '~'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YellowLOC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'Red' AND Infraction = '~'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'Yellow' AND Infraction = '&lt;'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YellowBent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'Red' AND Infraction = '&lt;'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RedBent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Athlete INNER JOIN Bib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'F'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DESC,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93376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62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new complete query is as follows: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'Yellow' AND Infraction = '~'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YellowLOC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'Red' AND Infraction = '~'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'Yellow' AND Infraction = '&lt;'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YellowBent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max(case WHEN Color = 'Red' AND Infraction = '&lt;' then 'X' end)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RedBent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Athlete INNER JOIN Bib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RACE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EVENT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EVENT.IdEvent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Race.IDRace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JOIN Judge 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Judge.IDJudge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Boonta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Eve Classic"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35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Race.DistanceUnits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"km"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Athlete.Gender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'F'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Athlete.FirstName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JudgeCall.idJudge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Bib.BibNumber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Judge.FirstName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DESC,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JudgeCall.Infraction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7060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Transposing Rows and 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3"/>
            <a:ext cx="12192000" cy="626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 A partial view of the new result set is now shown: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1419D-E013-2749-714B-9334F87E3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86526"/>
              </p:ext>
            </p:extLst>
          </p:nvPr>
        </p:nvGraphicFramePr>
        <p:xfrm>
          <a:off x="3282848" y="2406887"/>
          <a:ext cx="8909150" cy="4451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1051">
                  <a:extLst>
                    <a:ext uri="{9D8B030D-6E8A-4147-A177-3AD203B41FA5}">
                      <a16:colId xmlns:a16="http://schemas.microsoft.com/office/drawing/2014/main" val="3504599478"/>
                    </a:ext>
                  </a:extLst>
                </a:gridCol>
                <a:gridCol w="1190343">
                  <a:extLst>
                    <a:ext uri="{9D8B030D-6E8A-4147-A177-3AD203B41FA5}">
                      <a16:colId xmlns:a16="http://schemas.microsoft.com/office/drawing/2014/main" val="1454187652"/>
                    </a:ext>
                  </a:extLst>
                </a:gridCol>
                <a:gridCol w="1211986">
                  <a:extLst>
                    <a:ext uri="{9D8B030D-6E8A-4147-A177-3AD203B41FA5}">
                      <a16:colId xmlns:a16="http://schemas.microsoft.com/office/drawing/2014/main" val="440848465"/>
                    </a:ext>
                  </a:extLst>
                </a:gridCol>
                <a:gridCol w="1130826">
                  <a:extLst>
                    <a:ext uri="{9D8B030D-6E8A-4147-A177-3AD203B41FA5}">
                      <a16:colId xmlns:a16="http://schemas.microsoft.com/office/drawing/2014/main" val="103853599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910770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48077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82899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7603712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77571704"/>
                    </a:ext>
                  </a:extLst>
                </a:gridCol>
              </a:tblGrid>
              <a:tr h="219497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cs typeface="Courier New" panose="02070309020205020404" pitchFamily="49" charset="0"/>
                        </a:rPr>
                        <a:t>Athlete/Judge Infraction Summary Result Set</a:t>
                      </a:r>
                      <a:endParaRPr lang="en-US" sz="1800" dirty="0"/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739545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AthleteFirstName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AthleteLastName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JudgeFirstName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JudgeLastName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YellowLOC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RedLOC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YellowBent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RedBent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3918463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Haley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Stanley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2436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9636558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0554237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3519743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3412704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9905855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Qui-Gon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Jinn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403448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95120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Carly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Elliott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93209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Norris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Fisto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211354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Norris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7215043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Jase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Bates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37870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0914194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Adeline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375590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Kendall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Gutierrez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6679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488761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Ahsoka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1404704"/>
                  </a:ext>
                </a:extLst>
              </a:tr>
              <a:tr h="2194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Lucca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Sellers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4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71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198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Round(avg(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),1) as Average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028C3-9A3A-CA51-3E8E-1F0DE60C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15512"/>
              </p:ext>
            </p:extLst>
          </p:nvPr>
        </p:nvGraphicFramePr>
        <p:xfrm>
          <a:off x="0" y="2570356"/>
          <a:ext cx="1789773" cy="13385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Result Set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06279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7F0A4-F2BF-F074-A807-AAE6857D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65073"/>
              </p:ext>
            </p:extLst>
          </p:nvPr>
        </p:nvGraphicFramePr>
        <p:xfrm>
          <a:off x="10238133" y="431051"/>
          <a:ext cx="1953867" cy="4720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757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10211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dirty="0" err="1"/>
                        <a:t>VideoObservation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186346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062794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82939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22385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619302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022688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29381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034940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980758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950194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791202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8015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711287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438744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058595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59017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421961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394008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063332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832990"/>
                  </a:ext>
                </a:extLst>
              </a:tr>
            </a:tbl>
          </a:graphicData>
        </a:graphic>
      </p:graphicFrame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B7DBB7-3D1D-EBC9-AA8D-A0E8D63E29D1}"/>
              </a:ext>
            </a:extLst>
          </p:cNvPr>
          <p:cNvSpPr txBox="1">
            <a:spLocks/>
          </p:cNvSpPr>
          <p:nvPr/>
        </p:nvSpPr>
        <p:spPr>
          <a:xfrm>
            <a:off x="10336250" y="389138"/>
            <a:ext cx="1921726" cy="325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72F7134-76BA-82D1-729D-C6D9A72208A5}"/>
              </a:ext>
            </a:extLst>
          </p:cNvPr>
          <p:cNvSpPr txBox="1">
            <a:spLocks/>
          </p:cNvSpPr>
          <p:nvPr/>
        </p:nvSpPr>
        <p:spPr>
          <a:xfrm>
            <a:off x="8678916" y="1235028"/>
            <a:ext cx="1047376" cy="32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33.1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B547E53-4BE0-BFF4-2168-14EB68E97699}"/>
              </a:ext>
            </a:extLst>
          </p:cNvPr>
          <p:cNvSpPr txBox="1">
            <a:spLocks/>
          </p:cNvSpPr>
          <p:nvPr/>
        </p:nvSpPr>
        <p:spPr>
          <a:xfrm>
            <a:off x="8685661" y="2993525"/>
            <a:ext cx="1047376" cy="32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41.1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FE22258-3244-6AD6-59BF-D1EF0FEA9CF5}"/>
              </a:ext>
            </a:extLst>
          </p:cNvPr>
          <p:cNvSpPr txBox="1">
            <a:spLocks/>
          </p:cNvSpPr>
          <p:nvPr/>
        </p:nvSpPr>
        <p:spPr>
          <a:xfrm>
            <a:off x="8678916" y="6057363"/>
            <a:ext cx="1047376" cy="32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47.8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8AE8196B-2864-29AC-F080-8C9485CB8303}"/>
              </a:ext>
            </a:extLst>
          </p:cNvPr>
          <p:cNvSpPr txBox="1">
            <a:spLocks/>
          </p:cNvSpPr>
          <p:nvPr/>
        </p:nvSpPr>
        <p:spPr>
          <a:xfrm>
            <a:off x="6474435" y="1587266"/>
            <a:ext cx="1047376" cy="32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47.8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FAC7F9E3-C1CD-0163-D86D-2CF097055A16}"/>
              </a:ext>
            </a:extLst>
          </p:cNvPr>
          <p:cNvSpPr txBox="1">
            <a:spLocks/>
          </p:cNvSpPr>
          <p:nvPr/>
        </p:nvSpPr>
        <p:spPr>
          <a:xfrm>
            <a:off x="5681834" y="1828712"/>
            <a:ext cx="1921726" cy="325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67A91B7E-7F34-B32B-49A2-A00A2CDB6DB8}"/>
              </a:ext>
            </a:extLst>
          </p:cNvPr>
          <p:cNvSpPr txBox="1">
            <a:spLocks/>
          </p:cNvSpPr>
          <p:nvPr/>
        </p:nvSpPr>
        <p:spPr>
          <a:xfrm>
            <a:off x="6490207" y="2612130"/>
            <a:ext cx="1047376" cy="32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42.2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EC4A298-8444-CF96-F0DA-D1FE07F5C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2792"/>
              </p:ext>
            </p:extLst>
          </p:nvPr>
        </p:nvGraphicFramePr>
        <p:xfrm>
          <a:off x="5678755" y="431051"/>
          <a:ext cx="1789773" cy="1150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4F51630-604C-FD19-08B9-75D26CED7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93876"/>
              </p:ext>
            </p:extLst>
          </p:nvPr>
        </p:nvGraphicFramePr>
        <p:xfrm>
          <a:off x="5678755" y="1991089"/>
          <a:ext cx="1789773" cy="6286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B51B1CD-B6F0-4856-E648-1E0423081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73645"/>
              </p:ext>
            </p:extLst>
          </p:nvPr>
        </p:nvGraphicFramePr>
        <p:xfrm>
          <a:off x="7941526" y="432388"/>
          <a:ext cx="1789773" cy="80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8CCF4B6-E26D-50BA-7612-AD54AE413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96702"/>
              </p:ext>
            </p:extLst>
          </p:nvPr>
        </p:nvGraphicFramePr>
        <p:xfrm>
          <a:off x="7936519" y="1823142"/>
          <a:ext cx="1789773" cy="1150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3383DF9-933D-E02F-CE3F-7ECE10B3E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26136"/>
              </p:ext>
            </p:extLst>
          </p:nvPr>
        </p:nvGraphicFramePr>
        <p:xfrm>
          <a:off x="7943264" y="3514823"/>
          <a:ext cx="1789773" cy="25425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70750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037317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89182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118556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83705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1469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239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1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78679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560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Data is often changed after it is entered in a database.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SQL provides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800" dirty="0"/>
              <a:t> statement.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complex syntax is in the chart to the right: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simple form if the syntax follows: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SET Field = value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Selection Criteria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39AFB-3A59-0125-8D9D-946025CE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16" y="-7999"/>
            <a:ext cx="6276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94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4205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to change </a:t>
            </a:r>
            <a:r>
              <a:rPr lang="en-US" sz="1800" i="1" dirty="0"/>
              <a:t>Mercy Schroeder</a:t>
            </a:r>
            <a:r>
              <a:rPr lang="en-US" sz="1800" dirty="0"/>
              <a:t>'s last name to </a:t>
            </a:r>
            <a:r>
              <a:rPr lang="en-US" sz="1800" i="1" dirty="0"/>
              <a:t>Smith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question requires a little more qualification.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Two athletes could have the same first and last name (The given data doesn't have this).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Either we can change all athletes with the first name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Mercy</a:t>
            </a:r>
            <a:r>
              <a:rPr lang="en-US" sz="1800" dirty="0"/>
              <a:t> and last name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Schiroeder</a:t>
            </a:r>
            <a:r>
              <a:rPr lang="en-US" sz="1800" dirty="0"/>
              <a:t> to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  <a:r>
              <a:rPr lang="en-US" sz="1800" dirty="0"/>
              <a:t> or we can specify the exact athlete by their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IDAthlete</a:t>
            </a:r>
            <a:r>
              <a:rPr lang="en-US" sz="1800" dirty="0"/>
              <a:t> value.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do the latter: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'Smith'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IDAthlete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AFBBD-088D-4883-4477-51C947538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3499"/>
              </p:ext>
            </p:extLst>
          </p:nvPr>
        </p:nvGraphicFramePr>
        <p:xfrm>
          <a:off x="6949680" y="5269720"/>
          <a:ext cx="5242320" cy="158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8464">
                  <a:extLst>
                    <a:ext uri="{9D8B030D-6E8A-4147-A177-3AD203B41FA5}">
                      <a16:colId xmlns:a16="http://schemas.microsoft.com/office/drawing/2014/main" val="1668823083"/>
                    </a:ext>
                  </a:extLst>
                </a:gridCol>
                <a:gridCol w="1048464">
                  <a:extLst>
                    <a:ext uri="{9D8B030D-6E8A-4147-A177-3AD203B41FA5}">
                      <a16:colId xmlns:a16="http://schemas.microsoft.com/office/drawing/2014/main" val="221580700"/>
                    </a:ext>
                  </a:extLst>
                </a:gridCol>
                <a:gridCol w="1048464">
                  <a:extLst>
                    <a:ext uri="{9D8B030D-6E8A-4147-A177-3AD203B41FA5}">
                      <a16:colId xmlns:a16="http://schemas.microsoft.com/office/drawing/2014/main" val="1675759842"/>
                    </a:ext>
                  </a:extLst>
                </a:gridCol>
                <a:gridCol w="1048464">
                  <a:extLst>
                    <a:ext uri="{9D8B030D-6E8A-4147-A177-3AD203B41FA5}">
                      <a16:colId xmlns:a16="http://schemas.microsoft.com/office/drawing/2014/main" val="295501000"/>
                    </a:ext>
                  </a:extLst>
                </a:gridCol>
                <a:gridCol w="1048464">
                  <a:extLst>
                    <a:ext uri="{9D8B030D-6E8A-4147-A177-3AD203B41FA5}">
                      <a16:colId xmlns:a16="http://schemas.microsoft.com/office/drawing/2014/main" val="460039490"/>
                    </a:ext>
                  </a:extLst>
                </a:gridCol>
              </a:tblGrid>
              <a:tr h="21793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Athlete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0687110"/>
                  </a:ext>
                </a:extLst>
              </a:tr>
              <a:tr h="217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IDAthlete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7006159"/>
                  </a:ext>
                </a:extLst>
              </a:tr>
              <a:tr h="217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Lillie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0566124"/>
                  </a:ext>
                </a:extLst>
              </a:tr>
              <a:tr h="217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Lyla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Suarez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4989803"/>
                  </a:ext>
                </a:extLst>
              </a:tr>
              <a:tr h="217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Gwendolyn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8055180"/>
                  </a:ext>
                </a:extLst>
              </a:tr>
              <a:tr h="217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Schroeder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4812050"/>
                  </a:ext>
                </a:extLst>
              </a:tr>
              <a:tr h="21793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Iliana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Velazquez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275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516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4205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Be </a:t>
            </a:r>
            <a:r>
              <a:rPr lang="en-US" sz="4400" dirty="0">
                <a:solidFill>
                  <a:srgbClr val="FF0000"/>
                </a:solidFill>
              </a:rPr>
              <a:t>VERY</a:t>
            </a:r>
            <a:r>
              <a:rPr lang="en-US" sz="4400" dirty="0"/>
              <a:t> careful to include a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4400" dirty="0"/>
              <a:t> clause.</a:t>
            </a:r>
          </a:p>
          <a:p>
            <a:pPr marL="0" indent="0" algn="ctr">
              <a:buNone/>
            </a:pPr>
            <a:r>
              <a:rPr lang="en-US" sz="4400" dirty="0"/>
              <a:t>Otherwise, every record in the table is updated.</a:t>
            </a:r>
          </a:p>
        </p:txBody>
      </p:sp>
    </p:spTree>
    <p:extLst>
      <p:ext uri="{BB962C8B-B14F-4D97-AF65-F5344CB8AC3E}">
        <p14:creationId xmlns:p14="http://schemas.microsoft.com/office/powerpoint/2010/main" val="1979720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4"/>
            <a:ext cx="12192001" cy="1502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Write a query to add an hour to the start time of the race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One technique to writing an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800" dirty="0"/>
              <a:t> query, is to first write 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/>
              <a:t> query showing what the data will look like before it is updated.</a:t>
            </a:r>
          </a:p>
          <a:p>
            <a:pPr marL="0" indent="0">
              <a:buNone/>
            </a:pPr>
            <a:r>
              <a:rPr lang="en-US" sz="1800" dirty="0"/>
              <a:t>Let's do that: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('%H:%M:%S',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"+60 minutes")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Race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FACE57-2CDE-62E3-C31D-6C01904E6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59184"/>
              </p:ext>
            </p:extLst>
          </p:nvPr>
        </p:nvGraphicFramePr>
        <p:xfrm>
          <a:off x="-1" y="1958069"/>
          <a:ext cx="1477537" cy="8138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7537">
                  <a:extLst>
                    <a:ext uri="{9D8B030D-6E8A-4147-A177-3AD203B41FA5}">
                      <a16:colId xmlns:a16="http://schemas.microsoft.com/office/drawing/2014/main" val="1179186151"/>
                    </a:ext>
                  </a:extLst>
                </a:gridCol>
              </a:tblGrid>
              <a:tr h="2650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Result Set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1064678"/>
                  </a:ext>
                </a:extLst>
              </a:tr>
              <a:tr h="26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New Start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88950"/>
                  </a:ext>
                </a:extLst>
              </a:tr>
              <a:tr h="26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08:00:00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172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16B29A-0970-79F6-84DC-F7E22E93C7E8}"/>
              </a:ext>
            </a:extLst>
          </p:cNvPr>
          <p:cNvSpPr txBox="1"/>
          <p:nvPr/>
        </p:nvSpPr>
        <p:spPr>
          <a:xfrm>
            <a:off x="0" y="353568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Rewrite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as an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RACE SET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('%H:%M:%S',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"+60 minutes") 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IDRace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FA2EDB-AAD4-1CC2-144C-B12513BC4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1364"/>
              </p:ext>
            </p:extLst>
          </p:nvPr>
        </p:nvGraphicFramePr>
        <p:xfrm>
          <a:off x="3847192" y="5448556"/>
          <a:ext cx="8344808" cy="14014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08759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78038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7361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37601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3272433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38326680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6061945"/>
                    </a:ext>
                  </a:extLst>
                </a:gridCol>
              </a:tblGrid>
              <a:tr h="27940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22493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IDRace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RaceDate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StartTime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DistanceUnits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25469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08/24/2023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0259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08/24/2023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65035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08/24/2023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258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4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5260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Sometimes data needs to be cleaned up. </a:t>
            </a:r>
          </a:p>
          <a:p>
            <a:pPr marL="0" indent="0">
              <a:buNone/>
            </a:pPr>
            <a:r>
              <a:rPr lang="en-US" sz="1800" dirty="0"/>
              <a:t>A good example is when a column has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800" dirty="0"/>
              <a:t> as an empty string and the value should be null.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/>
              <a:t> and the empty string are not the same!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800" dirty="0"/>
              <a:t> can be used to correct this.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First, review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NULLIF</a:t>
            </a:r>
            <a:r>
              <a:rPr lang="en-US" sz="1800" dirty="0"/>
              <a:t> function: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NULLIF</a:t>
            </a:r>
            <a:r>
              <a:rPr lang="en-US" sz="1800" dirty="0"/>
              <a:t> takes two parameters and returns the first one if they are not equal and null if they are.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is useful to check a field against a scalar value, like an empty string.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"")</a:t>
            </a:r>
            <a:r>
              <a:rPr lang="en-US" sz="1200" dirty="0"/>
              <a:t> </a:t>
            </a:r>
            <a:r>
              <a:rPr lang="en-US" sz="1800" dirty="0"/>
              <a:t>returns the field value if it is not the empty string and null if it is.</a:t>
            </a:r>
          </a:p>
        </p:txBody>
      </p:sp>
    </p:spTree>
    <p:extLst>
      <p:ext uri="{BB962C8B-B14F-4D97-AF65-F5344CB8AC3E}">
        <p14:creationId xmlns:p14="http://schemas.microsoft.com/office/powerpoint/2010/main" val="431850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5260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syntax to update a field with null if it contains the empty string is therefore: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NULLIF(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"");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update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IDVideo</a:t>
            </a:r>
            <a:r>
              <a:rPr lang="en-US" sz="1800" dirty="0"/>
              <a:t> field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800" dirty="0"/>
              <a:t> table to null if it contains the empty string use: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IDVideo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NULLIF(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IDVideo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"");</a:t>
            </a:r>
          </a:p>
        </p:txBody>
      </p:sp>
    </p:spTree>
    <p:extLst>
      <p:ext uri="{BB962C8B-B14F-4D97-AF65-F5344CB8AC3E}">
        <p14:creationId xmlns:p14="http://schemas.microsoft.com/office/powerpoint/2010/main" val="23916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236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Data may be removed from table using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dirty="0"/>
              <a:t> statement.</a:t>
            </a:r>
          </a:p>
          <a:p>
            <a:pPr marL="0" indent="0">
              <a:buNone/>
            </a:pPr>
            <a:r>
              <a:rPr lang="en-US" sz="1800" dirty="0"/>
              <a:t>The syntax is simple: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DeleteCondition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Records are removed from the table specified by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1800" dirty="0"/>
              <a:t> based on a conditions specified it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/>
              <a:t> clause.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984A-AFA6-F60A-0D87-703D3478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572" y="4635386"/>
            <a:ext cx="6388428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97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236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Observe removing all the records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TempTable</a:t>
            </a:r>
            <a:r>
              <a:rPr lang="en-US" sz="1800" dirty="0"/>
              <a:t> (a copy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JudgeCall</a:t>
            </a:r>
            <a:r>
              <a:rPr lang="en-US" sz="1800" dirty="0"/>
              <a:t> table) where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Infaction</a:t>
            </a:r>
            <a:r>
              <a:rPr lang="en-US" sz="1800" dirty="0"/>
              <a:t> is ~ and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800" dirty="0"/>
              <a:t> is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Note, before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dirty="0"/>
              <a:t> there are 639 records.</a:t>
            </a:r>
          </a:p>
          <a:p>
            <a:pPr marL="0" indent="0">
              <a:buNone/>
            </a:pPr>
            <a:r>
              <a:rPr lang="en-US" sz="1800" dirty="0"/>
              <a:t>306 records are deleted.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Infraction = "~" and Color = "Yellow"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91CDE-4BF2-5E2C-8A78-6A92F5271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2306"/>
            <a:ext cx="5698824" cy="406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4E4DAC-C449-098B-37A8-A9C3A9B4D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708" y="2784307"/>
            <a:ext cx="5698824" cy="406569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119D2A-24A6-3304-4522-B2E626ECDB03}"/>
              </a:ext>
            </a:extLst>
          </p:cNvPr>
          <p:cNvSpPr/>
          <p:nvPr/>
        </p:nvSpPr>
        <p:spPr>
          <a:xfrm>
            <a:off x="5156350" y="6552298"/>
            <a:ext cx="362514" cy="22724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D4F890-DA09-4CE2-2561-FB24C2D122C7}"/>
              </a:ext>
            </a:extLst>
          </p:cNvPr>
          <p:cNvSpPr/>
          <p:nvPr/>
        </p:nvSpPr>
        <p:spPr>
          <a:xfrm>
            <a:off x="8299938" y="6243891"/>
            <a:ext cx="2721558" cy="32013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9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7999"/>
            <a:ext cx="12192000" cy="349127"/>
          </a:xfrm>
        </p:spPr>
        <p:txBody>
          <a:bodyPr>
            <a:noAutofit/>
          </a:bodyPr>
          <a:lstStyle/>
          <a:p>
            <a:r>
              <a:rPr lang="en-US" sz="2000" b="1" dirty="0"/>
              <a:t>Session: SQL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-1" y="431893"/>
            <a:ext cx="12192001" cy="236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However, observe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TempTable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Why are the records still there?</a:t>
            </a:r>
          </a:p>
          <a:p>
            <a:pPr marL="0" indent="0">
              <a:buNone/>
            </a:pPr>
            <a:r>
              <a:rPr lang="en-US" sz="1800" dirty="0"/>
              <a:t>In order to see the changes, click </a:t>
            </a:r>
            <a:r>
              <a:rPr lang="en-US" sz="1800"/>
              <a:t>the Refresh </a:t>
            </a:r>
            <a:r>
              <a:rPr lang="en-US" sz="1800" dirty="0"/>
              <a:t>button.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FF188D-F25C-6273-9AA2-20556600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2304"/>
            <a:ext cx="5698825" cy="4065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8173D-02A1-A11E-4AAB-CF298F6CC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116" y="2792304"/>
            <a:ext cx="5698825" cy="40656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D61882-F22A-DCE5-5FB0-22CE074F6C39}"/>
              </a:ext>
            </a:extLst>
          </p:cNvPr>
          <p:cNvSpPr/>
          <p:nvPr/>
        </p:nvSpPr>
        <p:spPr>
          <a:xfrm>
            <a:off x="5161760" y="6563119"/>
            <a:ext cx="409209" cy="23355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D4C70B-8B5E-8377-D7B3-22075183F139}"/>
              </a:ext>
            </a:extLst>
          </p:cNvPr>
          <p:cNvSpPr/>
          <p:nvPr/>
        </p:nvSpPr>
        <p:spPr>
          <a:xfrm>
            <a:off x="1764773" y="3993962"/>
            <a:ext cx="409209" cy="23355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9DE484-4221-F72E-B614-818924155BC3}"/>
              </a:ext>
            </a:extLst>
          </p:cNvPr>
          <p:cNvSpPr/>
          <p:nvPr/>
        </p:nvSpPr>
        <p:spPr>
          <a:xfrm>
            <a:off x="11010674" y="6476548"/>
            <a:ext cx="436177" cy="32013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99D7B1-FDDD-3DFE-E636-2AF74504DC8C}"/>
              </a:ext>
            </a:extLst>
          </p:cNvPr>
          <p:cNvSpPr/>
          <p:nvPr/>
        </p:nvSpPr>
        <p:spPr>
          <a:xfrm>
            <a:off x="2890189" y="4534124"/>
            <a:ext cx="691662" cy="1190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FBDEBF-6F34-C1E5-4F5E-659FA73C9417}"/>
              </a:ext>
            </a:extLst>
          </p:cNvPr>
          <p:cNvSpPr/>
          <p:nvPr/>
        </p:nvSpPr>
        <p:spPr>
          <a:xfrm>
            <a:off x="2890189" y="4765633"/>
            <a:ext cx="691662" cy="466466"/>
          </a:xfrm>
          <a:prstGeom prst="roundRect">
            <a:avLst>
              <a:gd name="adj" fmla="val 873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E206E5-8B66-BC1C-8AA7-B7D9B168DFC1}"/>
              </a:ext>
            </a:extLst>
          </p:cNvPr>
          <p:cNvSpPr/>
          <p:nvPr/>
        </p:nvSpPr>
        <p:spPr>
          <a:xfrm>
            <a:off x="2890189" y="6357513"/>
            <a:ext cx="691662" cy="1190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A73E05-ECEE-DD66-472F-2557545AF290}"/>
              </a:ext>
            </a:extLst>
          </p:cNvPr>
          <p:cNvCxnSpPr>
            <a:cxnSpLocks/>
          </p:cNvCxnSpPr>
          <p:nvPr/>
        </p:nvCxnSpPr>
        <p:spPr>
          <a:xfrm flipH="1">
            <a:off x="1940312" y="1466385"/>
            <a:ext cx="1851103" cy="26539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1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222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Compute the min and max loss of contact for all walkers across all races for each walker, using the precalculated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800" dirty="0"/>
              <a:t> field (Order by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MAX(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72088"/>
              </p:ext>
            </p:extLst>
          </p:nvPr>
        </p:nvGraphicFramePr>
        <p:xfrm>
          <a:off x="0" y="2982951"/>
          <a:ext cx="2388660" cy="15100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746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740474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  <a:gridCol w="890440">
                  <a:extLst>
                    <a:ext uri="{9D8B030D-6E8A-4147-A177-3AD203B41FA5}">
                      <a16:colId xmlns:a16="http://schemas.microsoft.com/office/drawing/2014/main" val="2570196400"/>
                    </a:ext>
                  </a:extLst>
                </a:gridCol>
              </a:tblGrid>
              <a:tr h="1697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33219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200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MinLOC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MaxLOC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619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21067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35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59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3BBD8A2-AD61-6FA2-3449-17CCFEBE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76415"/>
              </p:ext>
            </p:extLst>
          </p:nvPr>
        </p:nvGraphicFramePr>
        <p:xfrm>
          <a:off x="7946182" y="372737"/>
          <a:ext cx="1789773" cy="802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D99CF8-E6C4-8FBE-A565-80D00306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1242"/>
              </p:ext>
            </p:extLst>
          </p:nvPr>
        </p:nvGraphicFramePr>
        <p:xfrm>
          <a:off x="10238133" y="371073"/>
          <a:ext cx="1953867" cy="47209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1757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10211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dirty="0" err="1"/>
                        <a:t>VideoObservation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186346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062794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82939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22385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619302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022688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29381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034940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980758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950194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791202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280155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711287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438744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058595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590176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4219612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3940088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0633327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8329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0" y="588114"/>
            <a:ext cx="4839630" cy="154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MAX(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8AB477-070D-11BF-DBC8-BD5E46E1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1519"/>
              </p:ext>
            </p:extLst>
          </p:nvPr>
        </p:nvGraphicFramePr>
        <p:xfrm>
          <a:off x="0" y="2394589"/>
          <a:ext cx="2388660" cy="1494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746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  <a:gridCol w="740474">
                  <a:extLst>
                    <a:ext uri="{9D8B030D-6E8A-4147-A177-3AD203B41FA5}">
                      <a16:colId xmlns:a16="http://schemas.microsoft.com/office/drawing/2014/main" val="3585264307"/>
                    </a:ext>
                  </a:extLst>
                </a:gridCol>
                <a:gridCol w="890440">
                  <a:extLst>
                    <a:ext uri="{9D8B030D-6E8A-4147-A177-3AD203B41FA5}">
                      <a16:colId xmlns:a16="http://schemas.microsoft.com/office/drawing/2014/main" val="2570196400"/>
                    </a:ext>
                  </a:extLst>
                </a:gridCol>
              </a:tblGrid>
              <a:tr h="1697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72916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+mn-lt"/>
                        </a:rPr>
                        <a:t>MinLOC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+mn-lt"/>
                        </a:rPr>
                        <a:t>MaxLOC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(null)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91507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76199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21067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3559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EBD40D-D7EA-927B-3260-281A75A5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47634"/>
              </p:ext>
            </p:extLst>
          </p:nvPr>
        </p:nvGraphicFramePr>
        <p:xfrm>
          <a:off x="5747811" y="374382"/>
          <a:ext cx="1789773" cy="1206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4437789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22385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93023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0226885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38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EEC2F47-0453-D11B-1847-680C179A6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88632"/>
              </p:ext>
            </p:extLst>
          </p:nvPr>
        </p:nvGraphicFramePr>
        <p:xfrm>
          <a:off x="5747811" y="1955068"/>
          <a:ext cx="1789773" cy="6425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22520171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879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22385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77BCEC4-41FA-3F83-2658-3489796A4177}"/>
              </a:ext>
            </a:extLst>
          </p:cNvPr>
          <p:cNvSpPr/>
          <p:nvPr/>
        </p:nvSpPr>
        <p:spPr>
          <a:xfrm>
            <a:off x="6530571" y="2416479"/>
            <a:ext cx="534837" cy="1955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6EBCD3-B1AF-E8B9-4BB3-EE5734FDC6D2}"/>
              </a:ext>
            </a:extLst>
          </p:cNvPr>
          <p:cNvSpPr/>
          <p:nvPr/>
        </p:nvSpPr>
        <p:spPr>
          <a:xfrm>
            <a:off x="7065408" y="2416478"/>
            <a:ext cx="472176" cy="195531"/>
          </a:xfrm>
          <a:prstGeom prst="rect">
            <a:avLst/>
          </a:prstGeom>
          <a:solidFill>
            <a:srgbClr val="FC8484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701EC600-5AE7-9B02-386C-AE05FBBB4AD2}"/>
              </a:ext>
            </a:extLst>
          </p:cNvPr>
          <p:cNvSpPr txBox="1">
            <a:spLocks/>
          </p:cNvSpPr>
          <p:nvPr/>
        </p:nvSpPr>
        <p:spPr>
          <a:xfrm>
            <a:off x="1637374" y="3779560"/>
            <a:ext cx="1921726" cy="325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96BEC27-C490-64D2-34C8-53B057F8B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71119"/>
              </p:ext>
            </p:extLst>
          </p:nvPr>
        </p:nvGraphicFramePr>
        <p:xfrm>
          <a:off x="7941527" y="1548114"/>
          <a:ext cx="1789773" cy="1150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93F21D5-CFEE-05A2-945F-D112F07B9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60195"/>
              </p:ext>
            </p:extLst>
          </p:nvPr>
        </p:nvGraphicFramePr>
        <p:xfrm>
          <a:off x="7941527" y="3071471"/>
          <a:ext cx="1789773" cy="25425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0223">
                  <a:extLst>
                    <a:ext uri="{9D8B030D-6E8A-4147-A177-3AD203B41FA5}">
                      <a16:colId xmlns:a16="http://schemas.microsoft.com/office/drawing/2014/main" val="1198007472"/>
                    </a:ext>
                  </a:extLst>
                </a:gridCol>
                <a:gridCol w="1009550">
                  <a:extLst>
                    <a:ext uri="{9D8B030D-6E8A-4147-A177-3AD203B41FA5}">
                      <a16:colId xmlns:a16="http://schemas.microsoft.com/office/drawing/2014/main" val="4045919839"/>
                    </a:ext>
                  </a:extLst>
                </a:gridCol>
              </a:tblGrid>
              <a:tr h="1697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3117800"/>
                  </a:ext>
                </a:extLst>
              </a:tr>
              <a:tr h="16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BibNumber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398729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8793268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</a:t>
                      </a:r>
                    </a:p>
                  </a:txBody>
                  <a:tcPr marL="6350" marR="6350" marT="6350" marB="0" anchor="b">
                    <a:solidFill>
                      <a:srgbClr val="FC8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87537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2415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19342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707504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0373176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42.2</a:t>
                      </a:r>
                    </a:p>
                  </a:txBody>
                  <a:tcPr marL="6350" marR="6350" marT="635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9182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1185562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8370530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146901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6239285"/>
                  </a:ext>
                </a:extLst>
              </a:tr>
              <a:tr h="1524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149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012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316-99BE-4237-8BB0-AF12B4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Aggregate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77CB5E-6CD0-4E2A-9960-AF98834FC937}"/>
              </a:ext>
            </a:extLst>
          </p:cNvPr>
          <p:cNvSpPr txBox="1">
            <a:spLocks/>
          </p:cNvSpPr>
          <p:nvPr/>
        </p:nvSpPr>
        <p:spPr>
          <a:xfrm>
            <a:off x="-1" y="588114"/>
            <a:ext cx="12192001" cy="28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An important point about utilizing a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Each value returned from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dirty="0"/>
              <a:t> statement must either be listed in 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 clause (multiple values may be listed) or the value must be enclosed in an aggregate function.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MinLOC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MAX(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LOCAverage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MaxLOC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VideoObservation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BibNumber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F8813-F16C-A726-64D3-FE5B3105308B}"/>
              </a:ext>
            </a:extLst>
          </p:cNvPr>
          <p:cNvSpPr txBox="1"/>
          <p:nvPr/>
        </p:nvSpPr>
        <p:spPr>
          <a:xfrm>
            <a:off x="2347331" y="3710301"/>
            <a:ext cx="672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Fields in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sz="1800" dirty="0"/>
              <a:t> may be listed without an aggregate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30588-9406-D712-691A-8EB8EF4CF86C}"/>
              </a:ext>
            </a:extLst>
          </p:cNvPr>
          <p:cNvCxnSpPr/>
          <p:nvPr/>
        </p:nvCxnSpPr>
        <p:spPr>
          <a:xfrm>
            <a:off x="5218771" y="626988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9DF252-9B36-2440-F5FC-23A45A89355B}"/>
              </a:ext>
            </a:extLst>
          </p:cNvPr>
          <p:cNvCxnSpPr>
            <a:cxnSpLocks/>
          </p:cNvCxnSpPr>
          <p:nvPr/>
        </p:nvCxnSpPr>
        <p:spPr>
          <a:xfrm flipH="1" flipV="1">
            <a:off x="1432932" y="2966224"/>
            <a:ext cx="1009185" cy="808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B8AEBE-8CEE-2E46-ACD1-31D86BF72B77}"/>
              </a:ext>
            </a:extLst>
          </p:cNvPr>
          <p:cNvCxnSpPr>
            <a:cxnSpLocks/>
          </p:cNvCxnSpPr>
          <p:nvPr/>
        </p:nvCxnSpPr>
        <p:spPr>
          <a:xfrm flipH="1" flipV="1">
            <a:off x="1377176" y="2057400"/>
            <a:ext cx="1064941" cy="1717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3CB34D-2A6D-1685-C4AF-C92786C4987C}"/>
              </a:ext>
            </a:extLst>
          </p:cNvPr>
          <p:cNvSpPr txBox="1"/>
          <p:nvPr/>
        </p:nvSpPr>
        <p:spPr>
          <a:xfrm>
            <a:off x="3553521" y="2624318"/>
            <a:ext cx="672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Fields not in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800" dirty="0"/>
              <a:t>must be listed with an aggregate function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B21000-2D60-1DB5-40C4-1340E2A0F04B}"/>
              </a:ext>
            </a:extLst>
          </p:cNvPr>
          <p:cNvCxnSpPr>
            <a:cxnSpLocks/>
          </p:cNvCxnSpPr>
          <p:nvPr/>
        </p:nvCxnSpPr>
        <p:spPr>
          <a:xfrm flipH="1" flipV="1">
            <a:off x="2520176" y="2057400"/>
            <a:ext cx="1087244" cy="654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BF77A5-C20D-C768-B192-9CFD9A54DC9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2375210"/>
            <a:ext cx="1778620" cy="337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49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FOLDER_UPDATED" val="1"/>
  <p:tag name="ISPRING_FIRST_PUBLISH" val="1"/>
  <p:tag name="ISPRING_SCORM_RATE_SLIDES" val="0"/>
  <p:tag name="ISPRING_SCORM_PASSING_SCORE" val="0.000000"/>
  <p:tag name="ISPRING_ULTRA_SCORM_COURSE_ID" val="D5686622-7DD1-4917-B0EC-3426CE23701F"/>
  <p:tag name="ISPRINGCLOUDFOLDERID" val="0"/>
  <p:tag name="ISPRINGCLOUDFOLDERPATH" val="Repository"/>
  <p:tag name="ISPRINGONLINEFOLDERDOMAIN" val="https://hackademiq.ispringlearn.com"/>
  <p:tag name="ISPRING_ULTRA_SCORM_SLIDE_COUNT" val="1"/>
  <p:tag name="GENSWF_MOVIE_ONCLICK_URL" val="http://"/>
  <p:tag name="GENSWF_MOVIE_ONCLICK_URL_TARGET" val="_self"/>
  <p:tag name="GENSWF_MOVIE_PRESENTATION_END_URL" val="http://"/>
  <p:tag name="GENSWF_MOVIE_PRESENTATION_END_URL_TARGET" val="_self"/>
  <p:tag name="FLASHSPRING_PRESENTATION_REFERENCES" val="W&#10;Moment&#10;http://momentjs.com&#10;_blank&#10;|&#10;"/>
  <p:tag name="ISPRING_UUID" val="{24A65CC7-FF64-49F9-AC29-87E7054AB989}"/>
  <p:tag name="ISPRING_SCREEN_RECS_UPDATED" val="C:\Users\jsalv\Documents\Hackademiq\FrontEnd\AJAX\AJAX-iSpring\"/>
  <p:tag name="ISPRING_RESOURCE_FOLDER" val="C:\Users\jsalv\Documents\Hackademiq\FrontEnd\AJAX\AJAX-iSpring\"/>
  <p:tag name="ISPRING_PRESENTATION_PATH" val="C:\Users\jsalv\Documents\Hackademiq\FrontEnd\AJAX\AJAX-iSpring.pptx"/>
  <p:tag name="ISPRING_LMS_API_VERSION" val="Experience API"/>
  <p:tag name="ISPRING_CMI5_LAUNCH_METHOD" val="any window"/>
  <p:tag name="ISPRING_OUTPUT_FOLDER" val="C:\Users\jsalv\Documents\Hackademiq\Courses\BackEnd\Python\PowerPoints"/>
  <p:tag name="ISPRING_PLAYERS_CUSTOMIZATION_2" val="UEsDBBQAAgAIAPNWyUzWo37aRwMAAOEJAAAUAAAAdW5pdmVyc2FsL3BsYXllci54bWytVltP2zAUfi4S/yHyO3ELY1yUghhStYcxIXVse6vc5DTxmtiZ7RDKr9+Jcw9pN6RVapUcn+/zuXw+rnf7ksTOMyjNpZiTmTslDghfBlyEc/L0bXFySW5vjo+8NGY7UA4P5iQTvACwmDgBaF/x1CD4kZloTjoGF5mJkyouFTc75D5H7man0ytyfDRBF6HnJDImvaY0z3OXa0SIUMs4K0i068uEpgo0CAOKlmEQp8Zem7+j8ZtIQc0uBd1Bpub9G1ckDceL5j2S/MyVKqSn0+mM/nz4svQjSNgJF9ow4QNxsJITW8o187cPMshi0IVt4pVBLsGYIghrm3jmms8uhaOVPyelwyoBrVkI2o1FSGjjV3PWBCWmtq6YCFaCPfOQFbmtdOVlW9SS6Egq42emQm9ht5ZMBavG3vH36EjE3iZmOqr4dC8Xy7/lVTLWb1W8j8ZiM8rWMdcRLnUhrXU8Cdrf1Utsja1sn2rZLgom4ij4nXEFgX393pyA6YyUGzYyt3G6OvdxAZ8WzDdS7e4RhtKtZOM2SnFLpbgW1HC4ze7LloLU2W6AmUxBXaqJ98wDkF+ZUrZfN0Zl4NGBscLSPtijZcpVk9qGeJFJ4vN/6E3hN2jNL32oMxbwPxrzGYmamnARwMuCo4+BBGtqAItd2FyTxm6xZxuTztZJ5zD1TO1JwKZgIo5hKgQ8+wEzjLZ2ug8Kiml08TM1wHYW9oIjHkYxfs0ow3B1L03C1HaUobOwFxxLfzsCbcx7gWslc8xQZ2mKA+Bt8d6uNx2hw5YMdNmI0aMj49DzM21kwl+t0ntz0lxbSR84vcdHzr5PDbpLeQO5mB5CDCZBL656LmwOEeBceOaQL3s8J5XVTXGIj8z64mkw4AvTYzFj6ulcGFZpaRnOcTBZWnrV5zhLBz4BbFgWm/tuQv3Lw0IHCY/fG2NcP/CsynzJX8HJeVD8NZidYamdCAq9z8nHy7MOA2oRJ2Nve2vat+NGiroOrkvtW/lr21HfUJVWSpntk5RX9aLElPPgE8oxVDITwUAAtmEVvY5xHt8pYE4MG8xodorHQ6Zz8gEfqpyvzq/alC9mVzXWxvVYblzG8o7rqAq4lR+tDlKTiFfNNXz8A1BLAwQUAAIACAA3atJMf2Ttp/oEAABiEwAAHQAAAHVuaXZlcnNhbC9jb21tb25fbWVzc2FnZXMubG5nrVjvbts2EP9eoO9ACCiwAV3aDmgwDIkDWmJiIbLkinTSbBgEVmJsIpLo6o+T7NOeZg+2J9mRkh27bSApCWAbIuX73ZF3v7sjj07ushStRVFKlR9bHw7eW0jksUpkvji25uz0l98sVFY8T3iqcnFs5cpCJ6PXr45Sni9qvhDw/PoVQkeZKEsYliM9ehgjmRxbs3FkB9MZ9q8iLzgLorF7Zo1sla14fo88tVA//Xp4ePfh4+HPR+9auT4wdIo9bx8IGaSP73sA+SwMvAjQiBf55DOzRvp3mFwwZ57rE2vUPgyTnoXkwhrp3065eRgSn0XUcx0SuTTyA2b2wiOMONboStVoydcCVQqtpbhF1VKAHytZCFSmMjEvYgUTeS26lDnBFLt+FBLKQtdmbuBbI6qK4v6tgeV1tVQFqCtRIkv+JRWJ0QkRY96vClGCal5BRCH4VEsJ/1QZl/lBt+pL3wuwE+HZLJoSSvEZbC7bLgqQ9uBvZbWEd4lQb0HFbZ4qnqDrQgBgQBFfrVIZN/+UdFVoC2cpv++0IsSXrn8WsSDwaER8ZzNjjUieIKfgerEDUUJMSQgABS9F8QTZyMS6EUc4TYchTNyziQdfpk2YyMUyhW811I4ZgUiYibxLCiKVhBDjlF4GoaM3DVQhjla8LG9VkexF6a4/u4Bd3w6ACDbbAWcaYwMM8SEhexWFiKtuMLASm/hueQVLhQCMmEkGmlJZXVZAm2yVikoYa6VeCo9NSH0R1wr4lQq+bmIftBuydYa5h+e+PYnGzIfHMQG/erzO42VPOSDnD/mxy4YawmQ35jttatGicfAZsgskw2CIRHAOOfB8iMQVobDJhHbJ+PjCPcPGS5D3Nklpk/RirnNMeo94HIOcjqa1VHUJM3pLIDUZj5QHw9RQ8mkOUexi75Hc2qBCOJjRQq4F2FEkouhUBOneJo4m1ae5+0d0il2POD8IPX6PclUhnqx5HgsItphrn97Du0Qm5p0Oe6P/ay3/RrxqU/2btkr4Dvn8Zqg9e4XlEUbwqhLZqupSrTesNf8pVmiKP2pCn6U/TT+1iY9DN3gZz5Qyq9OmAj3bP1vLhvqo04hn7lR/b720JbQpNQQaFl0cocdI+0tNtNqxG+iKmIj+cq5/CjKzpm5BYXPza9Vf2g9aAF+hp2LQCeyxsZxCq5NBFeovewGr3jP/QheM/vKXZExdBlXnUnwpZdWp2fC5d301dH56Yd3pWfeKDXOZByb7ALho+8ESpTID+5MemPMp2exAUyL2VnKp6jQx9E/ljSkTsLd1Jr7vhq8LlZnZlJeb8G/K1MlzrGgWFzZKZwP6qS2De/tnh8BP9xIlOIQ2xsa+rXsfW7M97SkE9NFb4TG6aZ2ARxmv4iWU42tV50lPoOYI5pBTDGDtmqngRXcX1gJ8Y0Yzi9rZ3weB6I4OkijZgv3pq0qUfw0G0cvYYtDm4Cfuqk4ghsf7BphBH6n24LuR63kOZi7E8oscMHlT4jKVwdRBt16gSut6zBi2J1NgEzXkUXUBLeQQhCkOzyEjmsORNZry4gbSKVMqHYRitlqHcTVM+8PdQ12lMhdDZJ9XzPSCmTuLsOOYixigMJyzb5rancBBL25vZFK16A1mT7AP2fobPJHIaihgSMj2okVfJpiDu6e4vtP6759/u+RNgdzkQkg3zfgh2ay/r5fbUWluw47e7VyO/Q9QSwMEFAACAAgAN2rSTA2PsOqZAAAASAEAAC4AAAB1bml2ZXJzYWwvcGxheWJhY2tfYW5kX25hdmlnYXRpb25fc2V0dGluZ3MueG1sdZBBDoIwEEXXchku0DRxbVQSvcAQPqRJaUlnIOH2jILVKC7735vM7xiGiAsd2+JgaJR4E0piJY0w5futkGnCMbiexMWgqYA3bY/ogI9xqBIYQZ7EtuRZ9Z9cXQSqPU6Y60ipudDkupWtG/7irXTlac4N+LVoh6gf8vR9HmDbBFW/QtW04NjjHBtYfpzgOiGZ8iMt9OP5dsUCUEsDBBQAAgAIADdq0kw/cXdeOQUAALkaAAAnAAAAdW5pdmVyc2FsL2ZsYXNoX3B1Ymxpc2hpbmdfc2V0dGluZ3MueG1s5Vltc9o4EP6eX6HxTT82hCZp0wzQoeBMmBLgsNOXubnJCHvBusiST5JJ6af7NffD7pfcCgcDIS+iLZ17+dBJLe8+u9LuPto1tTefU06moDSTou5V9w88AiKSMROTuncZnj0/8Yg2VMSUSwF1T0iPvGns1bJ8xJlOAjAGRTVBGKFPM1P3EmOy00rl5uZmn+lM2beS5wbx9X4k00qmQIMwoCoZpzP8Y2YZaO8WwQEA/6VS3Ko19vYIqRVIFzLOORAWo+eC2U1RfsapTrxKITai0fVEyVzELcmlImoyqns/tfx2tX24kCmg2iwFYc9EN3DRLptTGsfMekF5wL4ASYBNEnS3enDkkRsWm6TuHR68sDgoX9nEmaMXm6cWpyXxFIS5NZCCoTE1tHgsLCoYg8JwgG4YlQOCrq2tSBr4bMqFYimeCZqyKMQ3xJ5V3WuHV0P/zB/6vZZ/dTnsFq46a4SdsOs76QTdTtu/6vVDP7g6Dy+6WyuF/sdwC6VtPXOGHwz9wO+F/vDqbae/pYa7U0sd/6LZ6W6p88F/G3TCbS31mhfbqgzO+z03nfNPA3/Y7fTeXYX9fjfsDJZa8xxeydZaZT3xa1ggMler6W2SPB0JyjiSzZ0c12CQrjhVEwjlGcNqHFOuwSO/ZTD5OaecmZmtUGS1a4CsqTOIzNBWX92zFeUt4QpAdAxLsqzt49dlab86Wdt6pbC+3Na9XtZKshsk0sgf7H314Lh0//XR4+4/4GhtymKQParUnLI2N/CkCy+W7Fg9fPnycS8esFajxtAoQSo1CyZcXVlIMes/jQybIk/DHV/HOedBnmVSmSWZri6WTjwAUxtLsZZ/9pmMJI/LuEE6grhHU1i5gIJrJs5QsuqRMVYKx4j2MxAkoAIvPWYwylEJoPORNszML7uzW+mmYpQTxMNbGchFsBH1KKFKr5VGGR970USNX3rSgP61OO5i6UHRgGMIiC1QJ3lfxKSt6A1e0i7iAxAuYueYPNwmECgnJxTVW0iSJucuwsMFE7kIX1B1DYqEUnIn+cGi3khHjKWT7ymSi4vgBxhpZsBFNAAgqVTgFpTYSe6DzHlMZjInnF1jKkmCW81T/F8CZLX/IWMl0/kq9miG6HnmTRncQPzGxdAnNJHmqIkNYcbBFBZ+z9kXMoIx7opwoFPMTFxnusDf3wo4o1ovQenCx2dFF9Hptf2Pz+wGaTyl2JFtB44MBmlmdoJPZ0RIs9DD44hojolvgxKzeP7OZW/7Xx+GkkQxzt8pGmv4mqU5p98TvjyQFegdhnw3VrYJ/JMeOJtN6HRe6LZ459BY4gxDUmDiiwgvQCZycAWMqCBS8BmhEfKvtrQxZTLXuFIQRAGtv97DQh/TdP40wcsaLaoYlBPkQfXF4dHxy1cnr0/3K3/98efzR5Vue+QBp9Zc0SS3Hp2snDXvTHFP6D0wLblp3ZmZnlB6cHJy1tvWzUemKGfNe2YpZ927E5Wz4sZc9YTmI9PVhu6ZVKllnXgjnvcP2g7qHet0sxV23nfCT/cAzEthsyetVWy/fH/7PB9m/qndc+A3h61zguG67IbBqQs99CQysYkSJJix/drkqDOfflxk+5chxt93grVhdmpIh/57J0AMuBPrupnt9Z02/M6xYbd95mClx3RyAfuGSXEPYufAWYrNc/zDboFv4WSnGv7OdL4zmvt3UNU3T/oF1+2IqoCqKNlZ6v4/LpNdBug/dezFU/kdd+3DbflBcf2XDvsmZYKlGAzbgJc/jzSOjw5qlftf7e0h2vrPTY29vwFQSwMEFAACAAgAN2rSTPPodPpLAwAAbgsAACEAAAB1bml2ZXJzYWwvZmxhc2hfc2tpbl9zZXR0aW5ncy54bWyVVm1v2jAQ/jx+BWLfm5Wy0UopEm+VqrG2Wlm/O+QAC8eObIeOf7+zEycOBMgaVYrvnjs/Pj93IVQ7yrt7kIoK/tjr90adL+EqkxK4XkKSMqKhGxEFz/Fj7+nPYtELLEIwId9Ba8o3Cg2FpUsRFWVaC36zElxjkhsuZEJYb/T1yf6FgUVejhFIqF3Emqyg2uJ7/34yaxFQ5B9MhrPpQzN8JZKU8MNCbMRNRFa7jRQZjw2pO/M0B20PKUhG+e4KF0aVftaQ1NjMb+f9eb9NQCpBKTBkHmbj/vjHlRhGImDlmYeD+8G4VUS1zaWLOAraU0W1DRr2h3fDQXNQSjZQL+t0Prud3Z1Dc8xcv4ULjHK4hr/6ynlR3QeQ/5FYpFnaXg2pFBtTwqOIoXmuRDBBYmwthM8ezHMFbg5iNrkiO8VojGUXMs4F9808zdAz1SvevM4PTc9Kwd5M0WsTwSghYjDSMoMwcCvjUVvx+ZppbBQYrQlT6PZNDvKGp3ojmXIp6jaH+g2flMcepDA4/4dgWQLTnKUHq9sdejqd2Dnh8yptJTEJ+8LkMauMDveCRTzBeUaHezf38srZ4QR87DER7tYnxF7ahUJ/CYETfHfVcSvrMukXpmWVt19hsIBExDCyklnSBMzNhIG1GRLBEYuQkz3dEI1fkV8GEx0sdRUGR45cQ42SCTXVDE6FZInhHPbvxK4vqywf+MVh8kVX44B+7CVE7kAuhWCq1y1CUPKYwX7djuFmDuJXCeQzX4s2AVxo8DNb3o1IkUu+FZZoTVbbBJk0sw6D6sRh0FjLsNjvtMY8SyKQc7wXCk4QdZtBbelmy/Bff1D4hLgOP+M0cXqLqTihpdY8g71hIHK1dTrMF8aeZExTBntwjesZzCHPHCdUKL1mHY31AtbaV1JhuSq0oscrJfiouuME/oF8RH1W+I7LOtYkUvYwVd+6SVll9GZnMXuMBv2xY9dWJn5CdDbUCi/EqxvJtHjXROoiXbW2ByV7GHOa2BZHs7dtg8dEMCHSogLW5Qp5Yu+UE+wnHCJBZPxSDpPaSGtwO+Lmg1GSUG6rBk99iC2x5UZrCeAPMGs0OCSJ3w47z5QpxCv+tgoDz2oLW9YQ3/FX9qjT+QdQSwMEFAACAAgAN2rSTMbh1z4kBQAAShoAACYAAAB1bml2ZXJzYWwvaHRtbF9wdWJsaXNoaW5nX3NldHRpbmdzLnhtbN1Z3VLbOBS+5yk03ullCZT+UCaBSRMzZBqSbGzaMjs7jGKfxFpkySvJoenVPs0+2D7JHtnESQgEpVva6V4wYPl8n450dD6dY+onn1NOpqA0k6Lh7e/ueQREJGMmJg3vIjx9fugRbaiIKZcCGp6QHjk53qln+YgznQRgDJpqgjRCH2Wm4SXGZEe12s3NzS7TmbJvJc8N8uvdSKa1TIEGYUDVMk5n+MvMMtDeLYMDAf6kUtzCjnd2CKmXTOcyzjkQFqPngtlFUX5mUu7VSqsRja4nSuYibkkuFVGTUcP7peW399sHc5uSqc1SEHZL9DEO2mFzROOYWScoD9gXIAmwSYLe7u+99MgNi03S8A72XlgetK+t8xTs5dqp5WlJ3ARhbidIwdCYGlo+ljMqGIPCaIA+NioHJF0ZW7I08NlUA+VQPBM0ZVGIb4jdqobXDq+G/qk/9Hst/+pi2C1ddUaEnbDrO2GCbqftX/X6oR9cnYXn3a1Bof8p3AK0rWfO9IOhH/i90B9evev0t0S4O7XA+OfNTndLzEf/XdAJt52p1zzfFjI46/fcMGeXA3/Y7fTeX4X9fjfsDBao4gwvndZ6bfXg1zFBZK6Wj7dJ8nQkKOOoNXfOuAaDasWpmkAoTxlm45hyDR75I4PJrznlzMxshqKoXQNkTZ1BZIY2+xqezShvQVcSomOYklVuv3pbpfabw5Wl18rZF8u618t6pXWDRBr5nb3f33tVuf/25Wb3H3C0PmUxyB5VqpCs9QU86sKLhTruH7x+vdmLB2arU2NolKCUmrkSLo/MrZj1n0aGTVGn4Y6v45zzIM8yqcxCTJcHKyceoKmPpVg5f/aZjCSPq7hBOoK4R1PMgsGp8MgYU4NjCPsZCBJQgZccMxjWqELofKQNM8Xldnpr3VSMcoIXGN7CQM6DtTBHCVV6JReqgNibJTr+rScN6N/L/S2HHjQNOO45sRnpZO+LmLQVvcFL2cV8AMLF7AxPC7cnBpSTE4rqLSxJk3MX4+FcelyMz6m6BkVCKbmT/WCeYKQjxtLJ9xTVxMXwI4w0M+BiGgCQVCpwC0rsZPdR5jwmM5kTzq7xKEmCS81T/CsBslzwkLGSaTHKqTZEFydvyuAG4hOXiS5xijRHJBaAGQdTzvBnzr6QEYxxVYQDneLJxHGmS/7drYgzqvWClM59fFaWDZ1e2//0zC6QxlOKJdh25ChZkGbmSfjpjAhp5jjcjojmePBtUGIWF+9c1rb79WGoVBPj/I2iscKvWZpz+i3pqw1Zon7CkD/NLNsE/lEPnKdN6LRIdJu8BTWmOMOQlJz4IsK7kYkcXAkjKogUfEZohPqrrWxMmcw1jpQCUVLrr/ewxOMxLZ4m2B3ijCoG5US5t//i4OWr128O3x7t1v756+/nG0G3RfGAUztdWRW3NrZSzsg7bdsjuAfaIzfUnSbpEdCDrZIzbls3N7RNzsh7midn7N0Wyhm41kg9gtzQTq1hT6VKrerEa/G8v7N2gHes081W2PnQCS/vIShSYb0mrddsgXx/vVx0L3fK5dGPq5cDvzlsnREM0EU3DI5cBKEnUXtNlKCkjO0HJUdM0eC42PYvQoy470RrA+tUgg79D06EGGInnXWbttd3WvB7xxLdVpaDparSyQWsFCblzYe1Amcplsvxd9P9/6LCTln7jQX8yYTt5xCne5t5tlGdSj17InECqqLkyQ7rT3xh/LiY/K92unyqvseufICtPgyu/sdiB8dX//9zvPMvUEsDBBQAAgAIADdq0kz1kx2VsAEAAE8GAAAfAAAAdW5pdmVyc2FsL2h0bWxfc2tpbl9zZXR0aW5ncy5qc42UUU/CMBDH3/0UZL4aIgOd+AYMExIeTOTN+NCNYyx0vaYtEyR8d9eB2m03YX1Z//v1f73reoebTvF4sdd57hzK93L+Wp2XGljNqC3cVXXeomdW9zRPl7BIM+CpAK+G5D9Lf+XjH0EZe6I0jfZv1lY7fh7aLyvGtYtLwkIRmia0nNA+CW1HBf6qZHbO6pSRU+ZoawyKbozCgDBdgSpjJePdvpSPm2ANxhzUBXTFYqiYPvhP47CV/HMcjINwMnS5GDPJxH6OCXYjFm8ShVuxPMfv2+HS670EVRz4pi0sT7WZGcjqgae9qT/120mpQGs4xx2GI3/0SMKcRcDdhILB02D0D1oxbha0RuepTs0PHfhBPxi4tGQJNKo0mYa9sF/FROHVqGYj+IkzsDNtyUjO9qCusUK5lVccoFSY2Io00cAOEuXIlqlITlw4tIPk7Gatbdu/UXaMboRq+ftX3NvhMo1iVK4Z1q7Zmri1WVtzuaIzGPJy61rUOdUXOCVScZHQJLU4Jzdj6p3Gzt+LtJnagFog8qJ52kMBXTQTUDOxQiswY1i8zgqtSOfj0sZrsW+O31BLAwQUAAIACADWmdJMQtMz1GMxAADLYAAAFwAAAHVuaXZlcnNhbC91bml2ZXJzYWwucG5n7XwLWFNX9i+O/WOnBelDJbySOnaqrUqMKCAE0tYW6vig2lZFHqlGQMUQIxASyMMZp6I8klar0SJQTX1UEMozQEJiK8mxRogoGEkgkURMIIR4CCQkhyT34BP7n/nuvd99fP97P/0UzNlr7b3W2mut/VvnnKwjn2+I9X7N/zUPDw/vNZ99ssnD4z/kHh4ze171hK8ANbemfs3I3BT7sUdVR+Ag/OGVtI/Wf+ThUcN5fXL7f8Cf/7zvs/hMDw+/O1P/ZiA6r5s8PL7+es0nH31JTTb1mTmVaQy93Wn+8DOax9VFcTeWXT+48sYi5bX9lLtzP1lT/+aP735m/OyVb73efDf9WNA/rFvnzw9JTTsNPnj3YOWBsIp/fv0n8tYOP+nkq64aNnGPXnXaeH+0tKJiKIGB79Ncym39ib8hpzupu5vR8qNc31tl0RA9pv4cCMOUzZz6z5V/gIGPrswr0j/6/cvX2FmPKP5Dt+rRhSWB2DL3BIC7s1IKIpyu3TlTFz9fk4tFFSe3iC4Sx/LOO6emOvBBkT52XkMxU17PekTy6R6YJKnFdXH3WN45+qNLfwcnX+Wd7zQfH50Bf/zwP5IbB66dbew0n7L6TI1fWlaGiu8KdUTddsHjV74SuhzGki3JtBTLqAxNYo7xUGsiLFrW61rW21pWwOztWFztbwqRVeEr3iTHO7sVh8QkJRqeJ/zLyeZRiS8+cPauox2CCc2h1Y0Ldfbv5hbps/3k1fNgisDrPQ+ONs51B3yX3aWz493jijCW28bCCas2pUd3fI3FAxXVolywnCi0KtNtwc0ROnv3n2AdVxdLl68ZkrWcACfDWBZCCd7ZgEcl+3KBcZ6RMv5Q7i5pL3fbtxxSBG3CspvkKfnRos29wDZOSODyMvHD314vMdP1kSVmpk1QYma5IV8eeW56seLUwo/oUWUsl72w+tMiQ/qqnViSJgdMnBhLY+ZZmjXQ5MOmzFdhqWd3++w8uuID4zapBeGpAeUuu8TvrnMAZCYiFTauWfUDb6yWLxwnXpX5/PwbFXmV5vXAtNdIYhgTSrjJuYPqhrCFyDivu+mHoR6bSGskX3s7lbtaarE63+S8zyzWt1WajUNThj9zYsGpd5fKWhpBepaVFmkUouTiCQmuhUU//Y0KjyTknT4ewC88U4M6p2vBT0rwIvfoIvfg4AV0BkpCVDnbnFIMmRaoCcaH+sshqEiLqTdqTa4W5uQwKi3Ql7OQfQSSiU6vbbpOVbf5GTYervtFQ9UVF/bbR/oEvtwGW4Kzp5+MI/f4sCauhpU2BBHokSJ36rBZPNcMMKS6gpArOgWlJPRiLIjR3n1DAWST47HWAT+jKXQ+u1AHAV2u2neQLPoNEgtS+aLC2hgNurOu9OPk46CwVSPKV0JcBhqw0QVCsbPRfNvVPE9iOeM8d8ewap4EIuNA+m7Uhaj8GNQC9hGZlmIS2bynbD838sC7xMVGJWx7hbZI6Rq1uSpYDEz9+MFkrwyM61MyQ4jiAghfMzBAvJLOI3jRnKdMYHpgAOHrRE30BsF6QV/jdtKqMj7nTQKhNxQZ526CoGIAATRuF7qpZBoUqI3O2IPlfBQZo70Zc6tJVNyPOQtgyPFF3WSGAHvI2IQV9SvfCeIXYiKCC2GDWkFtoyl0I66XX9Ny5IxQXB5elYQSS7NBjIphc0AFRlXPOEiZ9Dfzf2XYxw1iT9PdUGVaJaYM2NcXMyoTcXW0TnWGGQAFojiuRuEEkFGAtpaKNenqzQrELRVwmNMXHZOoZnOAQNtcrjlgKm4uFROOZsXHK0LL+HjVIoRYusx3QQJuZFwyvjEvUtricjQlFWUSE/dy+WBVq0YTB6s9UntiAcHrn2SxM8Xs8HWP7ugtmvKG8EbvH0CMDmwLD7CVBN2AfjujowWcJczBz/6d+IqPqeihOkxsby/E66K11rVkGi7Gtto66tI1UdxO8vxDDpdzoIbH6RuzzYU9sdXXdhtJcFO83OT3ctHR5dQl8flsPRgVKG7kq2zXUjQy0IkEGmQJKlGczpSks4+umrea7mbOwQuakljxAs3EXRl07RVYwXx/75SjXdzsyzqaF9NkmlgZ08TEcv6O7kgstvEQTqWhL+YqVdDNHpSPZnBthJ1d0nGqALUAnb5qebIV1Ikc8jPdKA3rBmJElzk8q31d/yUdreg359qysdX7D/MJiRwZ9PHp4qCZlKJ257dBCmBrH0ojmq8zDTiBlDMo4WphX7L0XHd0x+jdcy6Hi7ACZOYFOlU8Qg6jUhYYUQYYgjQLQEYniyXNnnJiorZlglkAoLhEKLqYn1Osl6mCORztBLVjnPN+gVFLQ+hodGR+kQFWbd/Fgc/eWyOrrcrGcnZkFYJLPcVUnDoDDh+n333nyTB/q5aCiQFgSXZxbYBV0VCzL0HWuQyp2O9V1L/c8yEimJs2A6iRhcgho4rokOeU/+aPVt1KSPYloeVK5JE3RaU1QbbO8iR1QB8rcd6JBdlCRk/PgMDT9EgTp86gYYs/28oUgYgqy42prKPxcdpuNZoHNveGlkWCrU0maIU6eicW7+K+RZ4chRhf0t3A4eiWkVpY+nuf886sO+qorWJgOdvRns2hr0rfUFRx8Kp7gQeTvEjEGwHeec6HvoRkQbRnW2hHLCawccYv4vZG2PeKLsN5QkHFjdShPHUt1lUNgJptwqUKlhQATZOnKXNTOfr5MaDVoSc30vIEOEJUcDpa/5aGbkIFeJOT8tofwiZRkeMP10R2HCZpXToCXyWFTIQOf/nqvKXjb6AikavdzSNwHseay2fBu8LX1lqd82xvlivg7BJay1c1iG8U2GLlNVS/E522Xb1pLJzJZCXzmvbascq5U1G1Z9XRNbdqK9P95FDIdkJiAvvvJgcVDieEj+4kYjavqYolmMs3zhI2JQWYd9CLbAmmJleoqkC1BF3I0YygkfCMIEUQPCSfN4JLZa2js4keffx916jItE38GfTdWUlCFI9Cj+JRQqn0Yw2ys66S4I6ukep0WzOcegR9eK9uGVTwpkBcTqFNKlnCc082DBF13kVIpsxzBucX6WXm3xF1kP6aIY9md94Rd9hh5SZEe+U1EytHBEm4XLbElhYZvUcBEB0yVWaT+64ThKbAUf4ewYF3kzbfaSjSb6uGZeoYD9+JVeA8nwdbCnyO/wMUBj87Yw9NnbHLYSzwKzWZC07ueXQmxaw+9e54ip+cU/k1tlpGZTZMc4oXkMe+i52fv7eGES+1LChUxojTlLgpSNC1a9Gxn0RLYBjwKZGnCTGhHtl9xfdrNuHhw3waCpm90v/6uz+j4RV2blQZbOugWS9K+gzxPBX0bxz99hW5u5mB+Z3mUsoU9RbMoymMPz7GVh/4PWGeGrtneKreFGjaN/ZUrSlAFJ77VJ0ptsDWJ3pkTn1iqx8pUNlFdbWTmF8cfXcN/PeH5DuPr45RZ08RhfjJ/9q+SPbow4fvSzPXhFx/vM7nBWDiraInE3+/A8tdwVvyGN+dQ/x7lsksQaa+40ENgBPQDGfy0blQpLqZJkvQbL5EXWcCJYRiAOtIzKI/EX+RhMr8QfKq816eOjKwcrEvp+cA03/6GOPhahSSfRv4HGvt1P+k++DZqpbbldq19cMJU9frKxL4ZYjkqpL3pw3vXfE31Bc8+e4EzGnU/sj2xdOHVsWgEnjywVrlvrLW0gcnHpv5xzk6++47Pp0MTpSrp92k4ufzmztEju40NFJmwMTwVEVD+ZYbphXi52aIq2N+PhIQlHesGElYEUHp2R+usVFayp4bDdd+grc/PWt4fWhuUafhrqhzn0huymJM17D40MCuZwR3Uq7SVkQkh31x4pEfHNhUpL/Qs2srOwZQ7+QBiGJ2caO3vtMQ2nJq+hoxV/eviLC+FxAlhWeq6sf69234dzMs5ajSwjkn+Lfbj0/TOtT/BK+zJqwHVtOJgWbrN7Ii+/Y+8aK/YcrKU3nbV/k/VrOrSu4Fj2taev61BIuqZLP1naOu7Mx/o+R8WEMH4t8pUPFfaMxwEOV4+HA0qTj6UMb56Zve+UtgMbv19xgOpsA42+8m11Zd8oJ7rVgSyyOQajsJRcrxnhmtYtK/NSbqmN9NSDWYKnseQCsCvGWwJ5TsHUPwBsjQbINMNfjg+r8e76yBvAw8mP/fjndWzWBkBfSt+9frr4hobCB+iAqq/kPkPJM/BrAmhf7IYXe3f/+v3YVH4BZ7jnWSX7Qh7PRGOAVEYl3vtWQbj/RPTcTZNtvAI2SFTHeL8YOjmFDH6eAK1M1YhfEFLYz5BsLesVXECm8Dz/giV9REmc117CPH1gIg2gEfxjMdhv0vasiJdvzev4zhJSGgGBsiqqaLNtLbXEe7l2SGk8rxQiCQwxhbNdg0PX8Vvulwoia+6f8sqYZaechy+/3/bbnx/0GW7Nf6WsbbHnwXyyRQS6cHAem8ik8iqUfv8JPGrgjUrVPJPszsvoLeO5Ux84Etu02ALy+H7uIZoyfO+OCz9B2lhdW3M+VRYdjg3LHOuGS6d6ziBcdN3aOjCYMOZglROrtKA3ZcXgCu9+WQsuxnGrbTV1wHgNzR39FJwiB8+cA4Q2rJneYSIeM6WoX37+RQihAuZ75FiqXhvZ73w0dgH8wjx7NoFUEoyUQvByTvFQSPLBipECcFBqymRJ53nwRrF4ETymwTRYWME/YVGJX6O75pXDR+/1+RObguGwq9x6YYCWEmsfVOjEy+cki8gQecq5iWO9vnXB3Zj+Voa5uC1WxM+KG+piWeDygU60EzzSxZW9qWjYmwofPe4hcbVYsCG1SSd/pGFgdzdI7O8OjkObaeDFXHPzlaCg+kq3S7uRJnG4Mvv0xa9X2s7KNW9zYJow00kdvIZAauzOxI1IWaWi4yLqvGW3Kfe7tmHQ/ESnuZn7A/4hcrTLWIA7qBJCW0Uag51N/ECZe1iEVzeRS43AYpuCwAKFTxbbzQNkDFA4RGsI2oC8Wk2oAlhfK6oLfTDsNIDFCyepvczK0cLdmqszfKV4rKyCznKYOJYMWnJ12e7gKhn9gkEyofEa/ujK6WQqvABccYEWd1CmZgBqpanDSHO24LAhpsqhSTKFZnrwJuq82kkA9ioNBegGCOdV50N4HWUbIVlabQK1EqBS4jqXX69J1vtC6R9nae7ItRi1xN4QcjDxkQP6oQ9J4fe6tItigH1XSyk6AepyohJzFmHN23PKJO+HhKKXAYeJM0ZTEFZS/e3Tw0NN1Zig8ZUjAPgmO1CAn36miK5JQe8yPAKEq+tLPHoINTkgFjzsU6d7VWWG8tlXEvHXFwAkhovOd5VFsOo4qcmie8IRsdHTCeNe6ZPmsQXGpBmGAb2nyLL8QeMoUmA84Gboxfg5mq9lEJkHGpWA7gP9O66+6IeDM5NdcdYTSh/6ykIolQom5iAuEksPk6y10r9/Xr092r65ChM/ty58kgSbyCrGqKLuCryCAz4CgPcUT1TqDYquB46geAQpkDjMy4naGQ6omchSFlgFNCjHXf252oVrN1Wkybfh4KzSw+g1VnAMOORNVWJLfBqNLzsqeFX3jhmTDPoYu4hIiO10hc/gwBmk1UBC2fx1eh8ZsHaoGQCpdla/SJTgyXUSUYWZ3PfSZk809+zw0RvDvmuW+u/WHjcxhyNPX7lyz/v7F8vzr0IhfPpIWfWLNpjjvgu2mXFXgWI/zkHy6HXQxTUwmWW2vR3vkha/Txk6SPJ0lX5z89fQ7+6YNlTzzS+7WLV56cVqGLfvzTk7xw98cDr/0fJ95/3HtoXIHXCEevLy6BtbOfRTkNsUO5oMTXzCJqjWPK9Oo+6HrQiGSL+i59sAdFRNp/ywlDUScjS2Yh7XceBIkdYQu/oidfXiiavNreh0p0GmMYT0y5KutgAYa6ApGeh7mIijgL7GIWEOxV2kzm2O++I4y54V89pdt5sADMWeGV7tZWOovCZ+atWFL+BQfndObhvTd892QrZvf8mJw7eK7/ncpEkhCUtlYbKGSpfde6aECLfjN8/fOp/L1/ve5b/Y1orVBqXyX6UtYo9HTsnnb2qsZHl4Kb/sqbYT9dyFpy/DbheQaa5344FOrDnLT3H6B3SBT/nD6WcyrNbT3eT60UN08o9217BiLE9uQ84qS/Ghx9l9e/NbllYM7zTGkpdvXfnMj/OJZX46qZ8CdHPLV6kM5+LI652/IIT8AlI0XMF+tKSwCke7iEnTdVTVYJGJD14WgsynlfAjmdSxKQdcLqO6OOpiRBZV9sRZKCXYxX1TBkqhQHyGHRzRXQ2/hca+zVX6lbpjbHNtJfLhpeK8iwc76Ndtx/3b3zsAg6qAhmk4C9eae+t5KDI8/3xdJ7k+lFFaeTUPgFG/Kf2DmVo8c7h+pswMAsjUVdOB/LJHIl46a7DMBCFYvLEVpVCj8jikxeJ3CvllqaxJE5I704ioqqjs5w1/gMolz9qBFGNku7ulwcGViU083Rn0FdidXRvPTrizQbi5TzPcenHEdCjqPb823VJCVETgq8XQUf1sazLkJ+k4bUyxjXmga+Ld9tb97f+8Riy/OwpJk2CPfwdVKL0PsWmSFY4mlg/pScLMLWCYrvkhks2hwuZ8RYa1TpjvRjmc57+dF0912ijhb54FLr2K21NlELzq88lgBGN3zUXLpGrVHAUGa78MibrUG+DfOF3jpG++gopaTzHXVHBImQO3YPKBfjOlDbAhyrmE9869SqMpytN9MW+8DlZVnUMZyhkJDJ8d+AkzBm1LmyTRg8QEU2cDP8vO9AdzxHqWuOhf7I58bEs/UmVF+RzgEd1t6wLfMfLRkYUEkt1hptkYUaKDP6XMZllulSn6SNUzB6+K45SREz+JqONumfVgqoTEx+sZ7BZVQy0tF9ozdJjLzwOeYvAq4Rro0AYPjVvFVlnA5PvDpua7JiCZqko1X35dAnrZuWzpc6wy10GqpHGx3u/Sy7ue87mFhOnVYl47eNw3JM3L080DPek0wHJYtbd67t4ujhM7eesEhcBWKj86mR28o+RZnDMEMoh3KEYdI935FMrBnfeK51hazRqPxMFChUDShWwrhg6pZCoQ1FVQj4sOKuO0OZrNHW/g+FJBmI7dhBUp4yELEkM8cTIipWymSqw30j7lrtXjDcgq0HaMeVhIGmJ/GT8oCKlEwELrCMoryI1UuRCr5Me7KpEvU7VHelnD661obmpLL1GyFgg0q/Dw4os1tfLoy2n1kKWC6WmoJWU3fpKO6jC504hD+65tahh4hm1cDlVJq9EaTbOQczIuuc3yqNgkzhcw/j/Crwbsd8DNzsixm8iGoj9eVqXQPkxK5DRsRNCCq2+sl1hAaoQLm2ot4Ib4nzMzVKhVdrcrAuimo1JOWzlgXm24gryoBdfRyZs6lPXPS33vf2LMjrTR1ruQ+7V2iZDa16S5INYnQureIio4ji/Co9rfYFEXbszUjj8LXO0BhbQ8gtaMeHqNYyakANoSk5mS/kbIZOymxwMHW5wJuuu1Yydykpb5f76kIfd/6Kqcvi+t9HbzwMN9Lfd5HlnfuQsIV1BHZbNo/zJmBL4+HPudZR2MeeRHoVAQbzA1t2ZGVIIJ7uLNV7zHW3E3OhV8xwiL1maU9JPkfOzErPuvGVERcjnAcZTlZ0daTqw59sz0CLNNOk+QrfMpAYUNrXAT49ckBhqvs2yd237507A5JTpkD0M5ibbv3GPdnX/2GlSZLekHn6WQatVs10G8PyZ9YEy9fyp9Ebrd8lZLr6O77o+MPlNNZ469Q0URC/uhfaMHAS8TTjJgvcLoLGf3ZbizBW9LAvT/Nz4NvP17eRyl3oq3/fyrVdWaBpsZVex2CeCU3RTFh9Ds2sacyB4CiDMga2Ip6Dg+Jkpn2gfXG1sJbmHFeYnehP2c8Bwp1hiS++d3ICwIls4nlQyPNSUymJN/yXxzun4LqqNS/HcryanmK5ESLfW5Y79P6ahZuwF3TNQXKwM1OMflpKh0gtcCmM7zXniKG+9opq0QeDnxTos7B83aro3BHb0+lTpFRk2kX2obA1FzZigVi5UzStME95bJ99o7B0tU9u7NLgGr3nsTucxsKC7n0s2oYyMHFT6GPWhXJqcOkWDaS2hZZDvfpQc54GGrHJxJOyEtzkVVwgEnf9kZBXfg8p4xTOx4S89zfgpkWOE9sHy12D7XHOrjhvqKfc2dNvOvF01W6pRU5/EELytzCdCpZTu66nsyaksI7snuC4qdTSrCKJZZEUpCZLLJWsZMlFZFo5X5/IEmx8Il3yOXDyVFpZM8K8o941JQmERmMiKBQyZcSwf3BrOguT3ROu5hjBxMCg209uaI9+UKzHjEj8NDzj2fDIUPbupdWczqhgTj9cgaAFt9Rs8rIqM559ri+taAxzF0gB04sOk+m9WwRiSsAgAjpVbj9VKJ4zJA/H33H9KV3Ro38uCzbGhJgIDrDt2MrZGCkdGeipISd5HSQn9cYG2mo4jGFtC0JK8CrinjusNClrwPRETcz4xMoMlAKuvLNBJrT1Fmae/BSRtapbqQ9/YvTqW1R1cuhfYoxMBGfHvZFZrVRB609rT5ORZn5nlNSM8FClnwAmgsy2NA7gBO5GR/CwnhbmaU5Ip845QL6FaZAvQpoyTz/2x2NbdsPpzYOky3bn6k1eIKKe4MWxqR4GHcxzc/KkGDIUet6WdoavjT7BbdgRXmRUQWQWVMTeNKCl3cShY+DdYDcPN3c+NeWlYv1lSirVi7FRGDSTMmdBLs4jeNav1lE0Nwkl+fZuso4eH6gp/w6JIilOLvoKLeLo8gTuwjMiKrv+785afYzsicNURJTFYrSSwyLTDXNTsKfYVeu6AXaOb+y1jdYuirnKpHK02begunvnCJeLdWDgoPvjnxkaIHtjIH/y9QvRTy11nYrUJbEac4o05EaaMIjLr7upglFTqKPBuOM+m6DCufzMnA5/jqrtF5EQy8aXnQqwhUVsjmjU0t5i+XXFjBKJATeLH8eA8AMd7fSfVT45mAwbOujNg5REJCDJJgZydtwvlGkVTVj2bl1ubxWucS63ASpUSdZuK2JzoCO6xtJvFgclmFA9xAYzNFF41hpYFPzCpHMItNP9jJ54tanF5TW+SNraJESpbO+PpKmAYx2XqbPHZ+YKo3KTnwbIcTguw/ABN9EBHQueh+H7JU/2Mw3L/b79WdStvf4Ywty77/ffj3Khn84eIsdmksW8zvW3yL5yE5XNKYMYf0xKY7fj8KdLPxisL9BTXkwlN+Bc8l/yfuUNf7nY1momiiZvlJNcDzWs3Za8uEnXgxymLfMou546G8hcVXYb7EVG6bnTMiZT39HXfgEF51VeuUvzbulWsJetnzA0a57efPgeNtkxd//P/Yb3BlcU/HGoua7j3O3gMh1Pz8Q/zf+pRXpezfpbu1dOy81w6h/8NmaaHRP1VBfOJUfdPBLmYCh2h06jHWgBLL7J1I8WKi8n8A+JzRHtMS/k8obNUotlz1iv+fkt/cT0FCyu+iXZS7L/f8j0y8tYD2rcDIt9oWiZMKPHzAI1Pmh8BTUQpMYo2jP+MEW2gerqkTtRJSSm0d46a9ANue2ydjdUGkn6IJiD9/Gr0Ok4weLKCYSJYCVxXuPJ+A10rJOxpDpyLDOZNx1vSTMvd8+HK2exe/wbM9HlEjM0w5F/wociULnzKF42ngxdgbqRU/oNMoZLSrdTHfJsWunjh+rvYcrSL8/2k7v73HYUmtledIUbFJD2E39+pJq9HTqFcw85f11VVWjjUaBqhrO53W0bqvC1+fF327r9+95jwmVzokYzgnNdwDWz6MIgZbYJrI9JE3KQcdBWk0vrpMRPKllLXfflIrrbFYvnrQyIskHP06FiW9LASjl3wcPG4MhGMXbqPaorQbz9p/uR5liQGehLAshOZ721eb2bUqTD0AH8q20DcHkYM4loUzGKozNYrMuuaAefFx6a8TYJYEiBwzYedUn+6SNi0vQEV6TfVmEMlBO62Hiey8tEQYGUyIqogvmRGbfVJAlIHh4d3VWuGiMB1KA0tg04NLGyYzmeeZqSpDGAY8A4KZa8FzpNWCIebvErnnb4TNnuUilNhD1fugaZlsbnrjtC0N51NYmS+IOaDDT3VkbAN5TEvFUnRK67lN7RUQpK9kjU21VGc+QeNCHkj5v41TgonMsFvg26ul8YBLDZRsFwqFOFOY3Gh0XV62LSatABUWWPZnFZvELw51N6piV3GLnf2dMO186jbO76Qc7upZygJBH2vZiB0CVANcutEcXpHLvs+xdeJvKPQBwZxNdhAIzJSk7aZQayTeseNok74/t5wG1N7K60K7FOvR/a7+2063yjcqDO/4+bloLlhDRCGNqKv/BPAOxgPBK2/s3eIXwJVs2WnUgrxlNKmoRBKnGQxFjJ13HTzgI1JsKnMo5iW3QZVZDkq6MKGEIU0OaUqjDXbDaNJiPmj/tVUaSPEL3MOS/JXpL9Z7JEG7XqtmmmeEzsxdJk/1D8IiJmOWo0QWzi0Q28/wSWcXZUmf/sjH81pGnOhOvEW0fm/QuMHcuCJjXEDEZ/4VUQhuHz5IPUDE6ZRfY0KSxPx3Kz1P+77jQ0d4CTPq57PlnaYqYmu+zfwkz59JzkJ++engmvU6teNGrm+PO1qhqWl1VMT7zHwcQXsnqRfuhF82+ZnpsW65odL5f+X1q6exVHnzPS20Mfr5DPrg44vsplNamuyiqmz/hBZBlwYPLaAnHN49fm3LOY2y29mXJvjqkQ09z3XgGECMopbQBWtGR8yZqsUokGLpMCkpNbp0uRX6RHTd7MN5d/E0QCDkRHNM7VOaZepGg/Fscc3JElyjYeKcTHAslpW/zkMEDKwKIe355cVjKF0Lq5xJ60A2wCkqoQ5Cs+xVzCOQwL0QXbW5OQPIjAYVm1owiD6h6Sy9fxKLQ5afXAL314lJlvVDkbgvOGMUV8gtJpK09P1JRHoTiCIBTJprOPgsOZ513rj0/TdOgSDN4kgg4sBwyHf/Tn0pKKbvqI9K2+trd1WcI+6RDiB90NKxW3ZwHV6+7GxHlX83pzWEmsEmpkgREGWW5TSycVyanDVUWNUAVBGnFftNh1Y+r2fXWcl8kkikHV/W36RlctLwP8ujCvAIuwLSK05wNEBWEne6OwuI9oyAAa6up0pvDGJHVBDYM2L683NqBJB7Yd7qsyxo4gagh3kUkKX6CNKhIKcSJWZDQlwJBAxJLwvM7suX+At0jeviKV82FrHFmA+EEV/gjViBuVV6L8T8UezME1AdlOwhBHQ+mrpVhpXiOmlM0OHcSHOJo9nCh2YfUXgSoFKuHnP2wn+Q7VS+aM7z2ltRIT2fObcV8I0ezdaRf5O64ll81Foo/cKqcxez4UTW51ZnO7peZwXeuUnIcsrnE5j4nFR6uvT/fL62w9MZxTE3Gof3Mi8qp11+ccGYEOw1CM6dwWrcm18rauKfQk4DckC2nhTUwQX+EQdCJlTz9mF6DbDUhVxPvJzMomM2x9Ww9ytcBtpbGnnpQ41/7elu2Mt5CToEmdy1H9acP0yEkBLIgfCSuS73TcQLZusI+GYr62zdzvBTrHnTcDZ+YKsCMLgzlGSAfV/a7zeugS6UyuyodUgbhvtAjcRXObxm9A0DY1qXdLJJP2Xm6gioXkceLPTbfTFvus1dm5/7dCf0/xo0dbBEt3dXSkcKQzFkfrNER0L36xPLHPwo31h7WyjHfeLtGX5Y24VHySRsQqBSenvWuWmH48SK7zskw95ST5S1RUZNTYzau+utxEXzMasDQtkY5f9B659MV0pLhaapn6uo5t1sOmJZ6W0EO4iTJbBjJvss7XDJ9p+vU6mtB9RaBmsBI5fG9Dw/TFsq/JGtuoarFGahlQbcSVAek8nP0+dwTvCwfxl7zpJlWsKgOyyam5k/6SU3qpZdt047aMgELxhvHrf3D/arxajWfrQZ/DjUYHiGUWc/fsVvycPN3ucOmlcf8d3+QeXQwy4fVx8/zRwFtcCS5YydFjmgCirsVgMlMvhHQWvpAwvgUTLyS8PJJeLv3i0t8bkfLslqjxri+uanJK06YBqsRb9pev57xkecnykuUly0uWlywvWV6yvGR5yfKS5SXLS5aXLC9ZXrK8ZHnJ8pLlJctLlpcs/5Ms54DMNY+6yexORQsf/ta6cg/rcReaTY+fAny54kk/nEevQXcG/C/1splVrEeLRqUPwAtisf2KTtODnQD1YeaJbvH7eGwHVQg26UB4ris1VK0MJ5wIIY5dWaDxdzVvEeQZ+CIGuJJ+/3VNH103UmETtdBqFmMd91+3seJiUGublYrloqr8kdDHy97S2ftQQsqYOzaIg4ue6utzMdhT01lOzB7PYJnO5eEHnBLDCHrZg3l4zWrXfsKjRkCbc7EccWmQ00dVM7d8SsEv56Wd5rjWVWQXfBdqnPq6nxB9OYFeWvdY0XOA5Qu7qnu1y+ctmLbqGPeVU5o6FnS9tdrKjLGdWZXyrD8Qz42JvDNl8uXonuXi4bX8opHVmdef9hSaldGmdD98eMa96BdghseHKWBIn0EfdZkbIjeeeNqMaHaioMf9cF+vLfoJVbbUYvd7kcA4kZ9vs8f+PQreqUshZXI5NZlf+bQX0vG+5sw0S6F4TFZSzXI253GHreliq9GXb4xyjrmzyTic2+J+cFYDtco1gkMNjIHF+GZ3AxsPaQpxDh4rx227F4azgmvLd6rYKlv0iRiNL1klpz/gmzV4N+NNQEpUZoO04uGI4OgYeCd7625gZS1zUQRfzkyPA0NFektImWLpYhd28RrV9eVl1Ytirk31z2u1+7q1+OSIxGDJNSQ/vmDjCs+xifXFUK4sQXPC/34PfpIpUUSIOsBszvZVbdd6mWge4k7swdFGnbWVc04mQmsbySiTS3tyAjEfmeNlJNPo0SA5tjHI1zbXhrIFADeW50Z37OJ2ElPrZYbQkD953JtAyPVp2OqEO/vfPfZTCmyZuZI3/BpLxwVz0iZGMjfTHkTDq5ZJtvbmAThI7xt3fsC8HrcLuNYrHSACREFGyaNVnfizbRjyXqya2ts6IVTadhaNgM46Y9PESvYReTtVlCzYmZF5nEud8XzBzZO0zUcbj6dgy98JyeKfoXDDI5tQ6+OBXe9miFk8DTCB9vh4Mrm+k6Eiq6pUD2rNhQNECPATWx3ypZ5WhDQnSFEUnHDbYG8ahl1R0Oxs4AYzv43KWqZOySrxM9WaiVUOpQGOtfKVgIX5LpsfC5wmSC1XS5xRx580jpQClnOM6gRefMzBwc9Oe/cm/2VnSbiASqOsMCKK25yI1klGoLfm0QbnqkTo2UHyEgYnIKnxfKelZnzqa5mWYkG1OnJ0IZLlgK4Schpgmwpahmv2CsRJ1ub2M/iD0R4ebPk2nZ0XJ9pnRoaV+OJpBMs9oByFDBs6gnY/3IEo1r7CnehZMWRewGSTgE9MJ8Nn/IQLVps56RLgsE4J8Vi+hrVyl0HbEt6ZSuv7qgC6gegDvhoSi2Tyy4wk3UlKT2P1dnqfEpJBBTZVNsjoVosqXY3cueI00NnVZusxNK2WPY2t8q9XnGSPobnkU+EE6ipKbVnnZ72cTpkGMCLkfAb+tIOKxBn6nL+m29jKRGEQrn6pvImNuqZtaaKrcI3NsH7cbuarrcMUbhLSVCsnamfdmviVljUsmuGxj34HIdfpryVT6Bm4WWiJ/KJJD1JPcwfzNYiuWOVWlQv7y2TIh0X163HS6s6Uck1KjI183MFBlbNYSVBLY3VcvTEdgTf/Iqy2NhQb+U7mSieRP1cT11rhaj6HTn/Sm4z+j86vW7pc838nar3uU4uNq5mEnriiLlmdw0Zrt6gfRUKqwiY5U01TD+f1ri/WO32KwZn9hpOLOiiDEr9FPNRNSjySFQ8eTGGFfspKyhM7I/Zwifwj8suD7n37P3vkMVKLSzxcVH4uFthb4TyNxJVIP1dy+OT4wNucGtNJV1pPKJWvkhIKVPVKuYU4QbSpCjBRbSaHTHHRnXktekqzEyixu+5zWLHtWOX4yuG4v+2xdWe8zQXGNwqS3Pi/jtkU0erocVZMgsW2aLHrxuNEEPeLnKqOkcvq+7EjF7o55ysXSu/D1nizufRUEFfybV/ZVnDTB8TP2d9FMjm/Neoak8JqjdBfqsyAyxr1lnY0tAvQGfFhUcj0xHmNQYreNqqaiZgtQ33PTTrvnp+pIq9nDdcSTwDjYrZyoFZVX0d0VK+ffCfXcGC2xxXwd/ZJmXKX/+woP16xwClXEREkXga243zQ2ytNll2cC6iDkNLvAbgVkqnCBdgFjOITuvFgHtT0N5OOj49NG7Phq5PwVy+WeiNt3eL66wZxRNOwLfgLrNqK+W1Unpp/Yi6r8fhPRPhEXHgYzFTcDFqwJyAkdseVpEbilwP7QOiNg/vpxTqF68icq2MGI4prS9uHpyTepfTdqjIXvnE1RyAOvZdP7SW7TS2uvGVq0kF7o+6HJo1LpAjNjW5EHVKdeoNHODvAeguB+1Hik8pzZ2VyB0CGqt4YC+sLZ4UB1GvaJUcnEnmr3SGfTUXmV1ILc453vnpLQHasjhZ5jLHiipW7VI7llEM602b3Xe0/v7t5SD1h+Sjz2oS4wmo3pWehtvzMmAw3ili7jzdVMbxjdXY4/LrcfovrNRUpPI1g9ZB54RKUfH5KA3nd0eDFj04iohywrtamjLsH0+5ay18ZWd6yPr2E4jQoNgqKMkI+iLGszre86nFAl3l8Rm3xzf7a/qxyZVPAgr3CPk676SfOwD6l0S27FToZLBkwnbQu/4tJ7ml65YcK+mzVEK6cUTSi+6CBg8IfdO08M/F6vjW7mKAEIbo3b6JutbkWt3ZMnMMzhjT8Gl0Jji6NfwpDrjSorPRE1xV+pfPDHveV8IjgKQvdCTU5Oqt5FL++VE1MWi9+nocHoP9AR3NvuwPil6UyKcMBxTIyy3kEzS3Wy7g79+IA4Bd//u5xzlL1bMwdAILl8kP3vPWVvxyyEQ5n4BWdVJEpHSExx5lr3z6uBF7lGW1Lo5l0/ArQGRYR/MWdJ30IV+0zNUahckpp6iHWG4FJKNMLNqqLA/MPd8qaEikxf4YlWniovVNOgRqlp64QbxSX41SfC+j27wc8VJ7qCVoDrjFJzfmVp4y3kMXEb0vBo0s3QpPWlS2ciq5oZoAcCpGqThmmmhIpfhFzKHSEM367PS9nl8m2pHIc/+edTzHcwsk+jbPvAQigNPQxHorxBTk+cdZw2hh9L25ZY91aSjdzmco660BSDH83sQ5b5c7uCuaphi+5Z/BRN3UKKotGfwWOqSPlUAxOZUrw6iDSZxN/bK8PzIkt9rxrDcmjTBQrcT9oRgg0T+iHBjkJPxVJvGpSZPzF1mSaNf2uKIPYlsE6stxhue2vo+Wt2273fW/L+8/yoA+mCPjM9R2HvtOSxrKmTcEYI2no5wtlysnr1ZPXJZiYrLvEKWkD84m472OdRo8MKG5GDryzX7oPfm2oTjfDQQubuT16HF83MWOlmsRa5h/kA8vcPERFjuNw+Z09gMq/WCCLmbk3smZBfbmKi0sIk80PlyqS6bOd4+l3osWMYtj5ikUimXjMII4WiA6ZHMy2ETPJDlG7QSyzPC/dlZzy1KLmh6MyNN5Lh/mW9DbQ8GaU2jM4LDc6xlRZ8Mvk36vm4g43oBwOlOcjoVIkPt+bdOwq8fDoFFyxXkbdzOMRZniER6cX6Tfm9T18Iw1Fglbl9uzqTaL0eKiSc6KYJ9iKNvXKSWtD3Tldo8x4p5LBhPzhs7Jl2KhyV2pYjEaGN6QI4qg4I9XO5HpZ9fIywLYxUhZV6cS/uvO5lD/HMYa0KfHW8UixJbIkjq59e6rr9qcRvyczxlGsZRFdBjtiPO38PyfmL2Eu2zterUBQSjt/gc9GVQHKKxbXFasaIcEyLy9mUpFBs2CDxqfDGSUFOvaV1ck/1HGmBCnnNLs0ZwvM1Tfw14efxEBlAEpOqk3S/jVeu260Eu84h1dOSvCTkn3U7zecqfCPQiWQPT9hPfjtM69haHL+jqcYDmqcfD0/NWsJHBZpl8FE7iMs97S55zyylCaU2jdNpqWBM9d1ud6uV5e7Bsszop2DcT6xsYNzWi7BUAbdsfmwfjMrdd1hm+7GIRcO03sHduUbj+w+WNuPLWLPmoYTn8091bE7DK6RHpDpY44kZzrwTVM7pLaJ+g2LSj/e0kCf3b7nXwLNZxP44CYftvJdnQbm2XPlUHN5AJt96/2sr9LFs9UXJxACKlyifZmGLS8HhRnP0lYCQn6OvKVhcosmrcstG+OC4XAp00GNxulofbVPCy4+onXvWuFsyyjzRHXeSEpC1lBSdxHrm1b0SJ49d3ABEq5luv3+KE25o+vCIffXu1gnDIa9HROzVuPAI3FeU0badjVsRBQx4PMncjlZA41OrbhXKj+cmym1tDxzbhI4XCfPiB79jtObR2KRS5qWwgVO4jcgnfmcCi59QvDb7kUUygkozD9x411f2NSqpeyonftgiQ6cM07YyB2tw2sDo+EqMN/Gyy6szrwjQ4uxgbJ33y9wF1+D+S+Msnohl44GOgZApR4/qfU1Jy2fh58MTx2LmGq3v+8wOgri9ZfvbtiQ71Xv+liXq8zhD7a6HMarv647enZCc7hyjBoNoRoF7Fo3NbmoH3ToOxVi13ge18WzjgaTW/thsx9YGTWWoEG6ejZvMVsVyS22r9Sa94f/0i0bCW39lz2ObuloJ8d9VEmxW+yARYvycRpicS20if58zZeJoY78T+ES+N6lZPqAd1pkdeJpMvPaPnWgJXhTa8VwqEd65K4nPfa/SP1js/3HLRk8vv71cUNXj9cfF/EeW5f9j/brF/6eanHP5H10lfba/T2PaNZ8uuGTqo+//sd/A1BLAwQUAAIACADWmdJMXjKKkk0AAABrAAAAGwAAAHVuaXZlcnNhbC91bml2ZXJzYWwucG5nLnhtbLOxr8jNUShLLSrOzM+zVTLUM1Cyt+PlsikoSi3LTC1XqACKGekZQICSQqWtkgkStzwzpSQDqMLQwhQhmJGamZ5RYqtkYWEJF9QHmgkAUEsBAgAAFAACAAgA81bJTNajftpHAwAA4QkAABQAAAAAAAAAAQAAAAAAAAAAAHVuaXZlcnNhbC9wbGF5ZXIueG1sUEsBAgAAFAACAAgAN2rSTH9k7af6BAAAYhMAAB0AAAAAAAAAAQAAAAAAeQMAAHVuaXZlcnNhbC9jb21tb25fbWVzc2FnZXMubG5nUEsBAgAAFAACAAgAN2rSTA2PsOqZAAAASAEAAC4AAAAAAAAAAQAAAAAArggAAHVuaXZlcnNhbC9wbGF5YmFja19hbmRfbmF2aWdhdGlvbl9zZXR0aW5ncy54bWxQSwECAAAUAAIACAA3atJMP3F3XjkFAAC5GgAAJwAAAAAAAAABAAAAAACTCQAAdW5pdmVyc2FsL2ZsYXNoX3B1Ymxpc2hpbmdfc2V0dGluZ3MueG1sUEsBAgAAFAACAAgAN2rSTPPodPpLAwAAbgsAACEAAAAAAAAAAQAAAAAAEQ8AAHVuaXZlcnNhbC9mbGFzaF9za2luX3NldHRpbmdzLnhtbFBLAQIAABQAAgAIADdq0kzG4dc+JAUAAEoaAAAmAAAAAAAAAAEAAAAAAJsSAAB1bml2ZXJzYWwvaHRtbF9wdWJsaXNoaW5nX3NldHRpbmdzLnhtbFBLAQIAABQAAgAIADdq0kz1kx2VsAEAAE8GAAAfAAAAAAAAAAEAAAAAAAMYAAB1bml2ZXJzYWwvaHRtbF9za2luX3NldHRpbmdzLmpzUEsBAgAAFAACAAgA1pnSTELTM9RjMQAAy2AAABcAAAAAAAAAAAAAAAAA8BkAAHVuaXZlcnNhbC91bml2ZXJzYWwucG5nUEsBAgAAFAACAAgA1pnSTF4yipJNAAAAawAAABsAAAAAAAAAAQAAAAAAiEsAAHVuaXZlcnNhbC91bml2ZXJzYWwucG5nLnhtbFBLBQYAAAAACQAJALwCAAAOTAAAAAA="/>
  <p:tag name="ISPRING_CURRENT_PLAYER_ID" val="universal"/>
  <p:tag name="ISPRING_ULTRA_SCORM_COURCE_TITLE" val="SQL Basics - Part 01"/>
  <p:tag name="ISPRING_PRESENTATION_TITLE" val="SQL Basics - Part 01"/>
  <p:tag name="ISPRINGONLINEFOLDERID" val="1132"/>
  <p:tag name="ISPRINGONLINEFOLDERPATH" val="Content List/Back End Web Development/SQL/Beginner Part 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HTML.potx" id="{875A8516-00B3-4E30-8AA5-C3C8F9A17707}" vid="{1DA70EDD-560E-48FB-ADBD-0038957E49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76573</TotalTime>
  <Words>11008</Words>
  <Application>Microsoft Office PowerPoint</Application>
  <PresentationFormat>Widescreen</PresentationFormat>
  <Paragraphs>5001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Corbel</vt:lpstr>
      <vt:lpstr>Courier New</vt:lpstr>
      <vt:lpstr>Depth</vt:lpstr>
      <vt:lpstr>PowerPoint Presentation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Aggregate Functions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SQL – Transposing Rows and Columns</vt:lpstr>
      <vt:lpstr>Session: SQL UPDATE</vt:lpstr>
      <vt:lpstr>Session: SQL UPDATE</vt:lpstr>
      <vt:lpstr>Session: SQL UPDATE</vt:lpstr>
      <vt:lpstr>Session: SQL UPDATE</vt:lpstr>
      <vt:lpstr>Session: SQL UPDATE</vt:lpstr>
      <vt:lpstr>Session: SQL UPDATE</vt:lpstr>
      <vt:lpstr>Session: SQL DELETE</vt:lpstr>
      <vt:lpstr>Session: SQL DELETE</vt:lpstr>
      <vt:lpstr>Session: SQL DELETE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 - Part 01</dc:title>
  <dc:creator>Jeff Salvage</dc:creator>
  <cp:lastModifiedBy>Salvage,Jeff</cp:lastModifiedBy>
  <cp:revision>1599</cp:revision>
  <dcterms:created xsi:type="dcterms:W3CDTF">2016-09-29T01:40:23Z</dcterms:created>
  <dcterms:modified xsi:type="dcterms:W3CDTF">2024-02-12T21:07:01Z</dcterms:modified>
</cp:coreProperties>
</file>