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80" r:id="rId2"/>
    <p:sldId id="316" r:id="rId3"/>
    <p:sldId id="315" r:id="rId4"/>
    <p:sldId id="319" r:id="rId5"/>
    <p:sldId id="320" r:id="rId6"/>
    <p:sldId id="322" r:id="rId7"/>
    <p:sldId id="314" r:id="rId8"/>
    <p:sldId id="257" r:id="rId9"/>
    <p:sldId id="317" r:id="rId10"/>
    <p:sldId id="318" r:id="rId11"/>
    <p:sldId id="272" r:id="rId12"/>
    <p:sldId id="273" r:id="rId13"/>
    <p:sldId id="274" r:id="rId14"/>
    <p:sldId id="281" r:id="rId15"/>
    <p:sldId id="282" r:id="rId16"/>
    <p:sldId id="283" r:id="rId17"/>
    <p:sldId id="275" r:id="rId18"/>
    <p:sldId id="276" r:id="rId19"/>
    <p:sldId id="278" r:id="rId20"/>
    <p:sldId id="258" r:id="rId21"/>
    <p:sldId id="265" r:id="rId22"/>
    <p:sldId id="266" r:id="rId23"/>
    <p:sldId id="269" r:id="rId24"/>
    <p:sldId id="286" r:id="rId25"/>
    <p:sldId id="306" r:id="rId26"/>
    <p:sldId id="287" r:id="rId27"/>
    <p:sldId id="289" r:id="rId28"/>
    <p:sldId id="329" r:id="rId29"/>
    <p:sldId id="290" r:id="rId30"/>
    <p:sldId id="291" r:id="rId31"/>
    <p:sldId id="323" r:id="rId32"/>
    <p:sldId id="292" r:id="rId33"/>
    <p:sldId id="326" r:id="rId34"/>
    <p:sldId id="293" r:id="rId35"/>
    <p:sldId id="295" r:id="rId36"/>
    <p:sldId id="296" r:id="rId37"/>
    <p:sldId id="297" r:id="rId38"/>
    <p:sldId id="298" r:id="rId39"/>
    <p:sldId id="299" r:id="rId40"/>
    <p:sldId id="303" r:id="rId41"/>
    <p:sldId id="302" r:id="rId42"/>
    <p:sldId id="328" r:id="rId43"/>
    <p:sldId id="307" r:id="rId44"/>
    <p:sldId id="321" r:id="rId45"/>
    <p:sldId id="308" r:id="rId46"/>
    <p:sldId id="310" r:id="rId47"/>
    <p:sldId id="311" r:id="rId48"/>
    <p:sldId id="312" r:id="rId49"/>
    <p:sldId id="301" r:id="rId50"/>
    <p:sldId id="324" r:id="rId51"/>
    <p:sldId id="327" r:id="rId52"/>
    <p:sldId id="325" r:id="rId53"/>
    <p:sldId id="330" r:id="rId54"/>
    <p:sldId id="332" r:id="rId55"/>
    <p:sldId id="334" r:id="rId56"/>
    <p:sldId id="336" r:id="rId57"/>
    <p:sldId id="33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F9A3D6B-01DC-4699-824A-B8483DDE1FFD}" type="datetimeFigureOut">
              <a:rPr lang="en-IN" smtClean="0"/>
              <a:t>08-02-2019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F908AB7-D236-4881-BA56-48CCE2BD3F5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F9A3D6B-01DC-4699-824A-B8483DDE1FFD}" type="datetimeFigureOut">
              <a:rPr lang="en-IN" smtClean="0"/>
              <a:t>08-02-2019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F908AB7-D236-4881-BA56-48CCE2BD3F5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F9A3D6B-01DC-4699-824A-B8483DDE1FFD}" type="datetimeFigureOut">
              <a:rPr lang="en-IN" smtClean="0"/>
              <a:t>08-02-2019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F908AB7-D236-4881-BA56-48CCE2BD3F5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F9A3D6B-01DC-4699-824A-B8483DDE1FFD}" type="datetimeFigureOut">
              <a:rPr lang="en-IN" smtClean="0"/>
              <a:t>08-02-2019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F908AB7-D236-4881-BA56-48CCE2BD3F59}"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F9A3D6B-01DC-4699-824A-B8483DDE1FFD}" type="datetimeFigureOut">
              <a:rPr lang="en-IN" smtClean="0"/>
              <a:t>08-02-2019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F908AB7-D236-4881-BA56-48CCE2BD3F59}"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F9A3D6B-01DC-4699-824A-B8483DDE1FFD}" type="datetimeFigureOut">
              <a:rPr lang="en-IN" smtClean="0"/>
              <a:t>08-02-2019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F908AB7-D236-4881-BA56-48CCE2BD3F59}"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F9A3D6B-01DC-4699-824A-B8483DDE1FFD}" type="datetimeFigureOut">
              <a:rPr lang="en-IN" smtClean="0"/>
              <a:t>08-02-2019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F908AB7-D236-4881-BA56-48CCE2BD3F5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F9A3D6B-01DC-4699-824A-B8483DDE1FFD}" type="datetimeFigureOut">
              <a:rPr lang="en-IN" smtClean="0"/>
              <a:t>08-02-2019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F908AB7-D236-4881-BA56-48CCE2BD3F59}"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F9A3D6B-01DC-4699-824A-B8483DDE1FFD}" type="datetimeFigureOut">
              <a:rPr lang="en-IN" smtClean="0"/>
              <a:t>08-02-2019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F908AB7-D236-4881-BA56-48CCE2BD3F5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F9A3D6B-01DC-4699-824A-B8483DDE1FFD}" type="datetimeFigureOut">
              <a:rPr lang="en-IN" smtClean="0"/>
              <a:t>08-02-2019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F908AB7-D236-4881-BA56-48CCE2BD3F5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F9A3D6B-01DC-4699-824A-B8483DDE1FFD}" type="datetimeFigureOut">
              <a:rPr lang="en-IN" smtClean="0"/>
              <a:t>08-02-2019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F908AB7-D236-4881-BA56-48CCE2BD3F59}"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F9A3D6B-01DC-4699-824A-B8483DDE1FFD}" type="datetimeFigureOut">
              <a:rPr lang="en-IN" smtClean="0"/>
              <a:t>08-02-2019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F908AB7-D236-4881-BA56-48CCE2BD3F5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Bitcoin" TargetMode="External"/><Relationship Id="rId2" Type="http://schemas.openxmlformats.org/officeDocument/2006/relationships/hyperlink" Target="https://en.wikipedia.org/wiki/Satoshi_Nakamoto" TargetMode="External"/><Relationship Id="rId1" Type="http://schemas.openxmlformats.org/officeDocument/2006/relationships/slideLayout" Target="../slideLayouts/slideLayout2.xml"/><Relationship Id="rId4" Type="http://schemas.openxmlformats.org/officeDocument/2006/relationships/hyperlink" Target="https://en.wikipedia.org/wiki/Ledger"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Gigabyt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Computer_data_storag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coinsutra.com/litecoin-cryptocurrency/"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multichain.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en.bitcoin.it/wiki/Block_chai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appradar.com/" TargetMode="External"/><Relationship Id="rId2" Type="http://schemas.openxmlformats.org/officeDocument/2006/relationships/hyperlink" Target="https://www.stateofthedapps.com/" TargetMode="External"/><Relationship Id="rId1" Type="http://schemas.openxmlformats.org/officeDocument/2006/relationships/slideLayout" Target="../slideLayouts/slideLayout2.xml"/><Relationship Id="rId4" Type="http://schemas.openxmlformats.org/officeDocument/2006/relationships/hyperlink" Target="https://openbazaar.or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ethereum/wiki/wiki/Proof-of-Stake-FAQ" TargetMode="External"/><Relationship Id="rId2" Type="http://schemas.openxmlformats.org/officeDocument/2006/relationships/hyperlink" Target="https://en.bitcoin.it/wiki/Proof_of_work"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blockgeeks.com/introduction-to-solidity-part-1/" TargetMode="External"/><Relationship Id="rId2" Type="http://schemas.openxmlformats.org/officeDocument/2006/relationships/hyperlink" Target="https://blockgeeks.com/guides/how-to-learn-solidity/"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921523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sz="2000" b="1" dirty="0"/>
              <a:t>Ledger</a:t>
            </a:r>
            <a:r>
              <a:rPr lang="en-IN" sz="2000" dirty="0"/>
              <a:t> is a principal book (or computer file) for recording asset transfer between participants</a:t>
            </a:r>
            <a:r>
              <a:rPr lang="en-IN" sz="2000" dirty="0" smtClean="0"/>
              <a:t>.</a:t>
            </a:r>
          </a:p>
          <a:p>
            <a:pPr algn="just"/>
            <a:endParaRPr lang="en-IN" sz="2000" dirty="0"/>
          </a:p>
          <a:p>
            <a:pPr algn="just"/>
            <a:r>
              <a:rPr lang="en-IN" sz="2000" b="1" dirty="0"/>
              <a:t>Distributed</a:t>
            </a:r>
            <a:r>
              <a:rPr lang="en-IN" sz="2000" dirty="0"/>
              <a:t> ledger(shared ledger) is a ledger that is replicated, synchronized and spread across multiple sites, countries, and/or institutions.</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533215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dirty="0"/>
              <a:t>The first </a:t>
            </a:r>
            <a:r>
              <a:rPr lang="en-IN" sz="2000" dirty="0" err="1"/>
              <a:t>blockchain</a:t>
            </a:r>
            <a:r>
              <a:rPr lang="en-IN" sz="2000" dirty="0"/>
              <a:t> was conceptualized by a person (or group of people) known as </a:t>
            </a:r>
            <a:r>
              <a:rPr lang="en-IN" sz="2000" dirty="0">
                <a:hlinkClick r:id="rId2" tooltip="Satoshi Nakamoto"/>
              </a:rPr>
              <a:t>Satoshi </a:t>
            </a:r>
            <a:r>
              <a:rPr lang="en-IN" sz="2000" dirty="0" err="1">
                <a:hlinkClick r:id="rId2" tooltip="Satoshi Nakamoto"/>
              </a:rPr>
              <a:t>Nakamoto</a:t>
            </a:r>
            <a:r>
              <a:rPr lang="en-IN" sz="2000" dirty="0"/>
              <a:t> in 2008</a:t>
            </a:r>
            <a:r>
              <a:rPr lang="en-IN" sz="2000" dirty="0" smtClean="0"/>
              <a:t>.</a:t>
            </a:r>
            <a:r>
              <a:rPr lang="en-IN" sz="2000" dirty="0"/>
              <a:t> </a:t>
            </a:r>
            <a:endParaRPr lang="en-IN" sz="2000" dirty="0" smtClean="0"/>
          </a:p>
          <a:p>
            <a:pPr algn="just"/>
            <a:endParaRPr lang="en-IN" sz="2000" dirty="0" smtClean="0"/>
          </a:p>
          <a:p>
            <a:pPr algn="just"/>
            <a:r>
              <a:rPr lang="en-IN" sz="2000" dirty="0" smtClean="0"/>
              <a:t>The </a:t>
            </a:r>
            <a:r>
              <a:rPr lang="en-IN" sz="2000" dirty="0"/>
              <a:t>design was implemented the following year by </a:t>
            </a:r>
            <a:r>
              <a:rPr lang="en-IN" sz="2000" dirty="0" err="1"/>
              <a:t>Nakamoto</a:t>
            </a:r>
            <a:r>
              <a:rPr lang="en-IN" sz="2000" dirty="0"/>
              <a:t> as a core component of the </a:t>
            </a:r>
            <a:r>
              <a:rPr lang="en-IN" sz="2000" dirty="0" err="1"/>
              <a:t>cryptocurrency</a:t>
            </a:r>
            <a:r>
              <a:rPr lang="en-IN" sz="2000" dirty="0"/>
              <a:t> </a:t>
            </a:r>
            <a:r>
              <a:rPr lang="en-IN" sz="2000" dirty="0" err="1">
                <a:hlinkClick r:id="rId3" tooltip="Bitcoin"/>
              </a:rPr>
              <a:t>bitcoin</a:t>
            </a:r>
            <a:r>
              <a:rPr lang="en-IN" sz="2000" dirty="0"/>
              <a:t>, where it serves as the public </a:t>
            </a:r>
            <a:r>
              <a:rPr lang="en-IN" sz="2000" dirty="0">
                <a:hlinkClick r:id="rId4" tooltip="Ledger"/>
              </a:rPr>
              <a:t>ledger</a:t>
            </a:r>
            <a:r>
              <a:rPr lang="en-IN" sz="2000" dirty="0"/>
              <a:t> for all transactions on the network</a:t>
            </a:r>
            <a:r>
              <a:rPr lang="en-IN" sz="2000" dirty="0" smtClean="0"/>
              <a:t>.</a:t>
            </a:r>
            <a:endParaRPr lang="en-IN" sz="2000" dirty="0"/>
          </a:p>
        </p:txBody>
      </p:sp>
      <p:sp>
        <p:nvSpPr>
          <p:cNvPr id="2" name="Title 1"/>
          <p:cNvSpPr>
            <a:spLocks noGrp="1"/>
          </p:cNvSpPr>
          <p:nvPr>
            <p:ph type="title"/>
          </p:nvPr>
        </p:nvSpPr>
        <p:spPr/>
        <p:txBody>
          <a:bodyPr/>
          <a:lstStyle/>
          <a:p>
            <a:r>
              <a:rPr lang="en-IN" dirty="0" smtClean="0"/>
              <a:t>History of block chain</a:t>
            </a:r>
            <a:endParaRPr lang="en-IN" dirty="0"/>
          </a:p>
        </p:txBody>
      </p:sp>
    </p:spTree>
    <p:extLst>
      <p:ext uri="{BB962C8B-B14F-4D97-AF65-F5344CB8AC3E}">
        <p14:creationId xmlns:p14="http://schemas.microsoft.com/office/powerpoint/2010/main" val="3385364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dirty="0" smtClean="0"/>
              <a:t>In 2009 </a:t>
            </a:r>
            <a:r>
              <a:rPr lang="en-IN" sz="2000" dirty="0" err="1" smtClean="0"/>
              <a:t>bitcoin</a:t>
            </a:r>
            <a:r>
              <a:rPr lang="en-IN" sz="2000" dirty="0" smtClean="0"/>
              <a:t> was launched.</a:t>
            </a:r>
          </a:p>
          <a:p>
            <a:pPr algn="just"/>
            <a:endParaRPr lang="en-IN" sz="2000" dirty="0"/>
          </a:p>
          <a:p>
            <a:pPr algn="just"/>
            <a:r>
              <a:rPr lang="en-IN" sz="2000" dirty="0" smtClean="0"/>
              <a:t>In </a:t>
            </a:r>
            <a:r>
              <a:rPr lang="en-IN" sz="2000" dirty="0"/>
              <a:t>August 2014, the </a:t>
            </a:r>
            <a:r>
              <a:rPr lang="en-IN" sz="2000" dirty="0" err="1"/>
              <a:t>bitcoin</a:t>
            </a:r>
            <a:r>
              <a:rPr lang="en-IN" sz="2000" dirty="0"/>
              <a:t> </a:t>
            </a:r>
            <a:r>
              <a:rPr lang="en-IN" sz="2000" dirty="0" err="1"/>
              <a:t>blockchain</a:t>
            </a:r>
            <a:r>
              <a:rPr lang="en-IN" sz="2000" dirty="0"/>
              <a:t> file size, containing records of all transactions that have occurred on the network, reached 20 GB (</a:t>
            </a:r>
            <a:r>
              <a:rPr lang="en-IN" sz="2000" dirty="0">
                <a:hlinkClick r:id="rId2" tooltip="Gigabyte"/>
              </a:rPr>
              <a:t>gigabytes</a:t>
            </a:r>
            <a:r>
              <a:rPr lang="en-IN" sz="2000" dirty="0" smtClean="0"/>
              <a:t>).</a:t>
            </a:r>
          </a:p>
          <a:p>
            <a:pPr algn="just"/>
            <a:endParaRPr lang="en-IN" sz="2000" dirty="0" smtClean="0"/>
          </a:p>
          <a:p>
            <a:pPr algn="just"/>
            <a:r>
              <a:rPr lang="en-IN" sz="2000" dirty="0"/>
              <a:t> In January 2015, the size had grown to almost 30 GB, and from January 2016 to January 2017, the </a:t>
            </a:r>
            <a:r>
              <a:rPr lang="en-IN" sz="2000" dirty="0" err="1"/>
              <a:t>bitcoin</a:t>
            </a:r>
            <a:r>
              <a:rPr lang="en-IN" sz="2000" dirty="0"/>
              <a:t> </a:t>
            </a:r>
            <a:r>
              <a:rPr lang="en-IN" sz="2000" dirty="0" err="1"/>
              <a:t>blockchain</a:t>
            </a:r>
            <a:r>
              <a:rPr lang="en-IN" sz="2000" dirty="0"/>
              <a:t> grew from 50 GB to 100 GB in size</a:t>
            </a:r>
            <a:r>
              <a:rPr lang="en-IN" sz="2000" dirty="0" smtClean="0"/>
              <a:t>.</a:t>
            </a:r>
          </a:p>
          <a:p>
            <a:pPr algn="just"/>
            <a:endParaRPr lang="en-IN" sz="2000" dirty="0" smtClean="0"/>
          </a:p>
          <a:p>
            <a:pPr algn="just"/>
            <a:r>
              <a:rPr lang="en-IN" sz="2000" dirty="0"/>
              <a:t>The words </a:t>
            </a:r>
            <a:r>
              <a:rPr lang="en-IN" sz="2000" i="1" dirty="0"/>
              <a:t>block</a:t>
            </a:r>
            <a:r>
              <a:rPr lang="en-IN" sz="2000" dirty="0"/>
              <a:t> and </a:t>
            </a:r>
            <a:r>
              <a:rPr lang="en-IN" sz="2000" i="1" dirty="0"/>
              <a:t>chain</a:t>
            </a:r>
            <a:r>
              <a:rPr lang="en-IN" sz="2000" dirty="0"/>
              <a:t> were used separately in Satoshi </a:t>
            </a:r>
            <a:r>
              <a:rPr lang="en-IN" sz="2000" dirty="0" err="1"/>
              <a:t>Nakamoto's</a:t>
            </a:r>
            <a:r>
              <a:rPr lang="en-IN" sz="2000" dirty="0"/>
              <a:t> original paper, but were eventually popularized as a single word, </a:t>
            </a:r>
            <a:r>
              <a:rPr lang="en-IN" sz="2000" i="1" dirty="0" err="1"/>
              <a:t>blockchain</a:t>
            </a:r>
            <a:r>
              <a:rPr lang="en-IN" sz="2000" i="1" dirty="0"/>
              <a:t>,</a:t>
            </a:r>
            <a:r>
              <a:rPr lang="en-IN" sz="2000" dirty="0"/>
              <a:t> by 2016.</a:t>
            </a:r>
          </a:p>
        </p:txBody>
      </p:sp>
      <p:sp>
        <p:nvSpPr>
          <p:cNvPr id="2" name="Title 1"/>
          <p:cNvSpPr>
            <a:spLocks noGrp="1"/>
          </p:cNvSpPr>
          <p:nvPr>
            <p:ph type="title"/>
          </p:nvPr>
        </p:nvSpPr>
        <p:spPr/>
        <p:txBody>
          <a:bodyPr/>
          <a:lstStyle/>
          <a:p>
            <a:r>
              <a:rPr lang="en-IN" dirty="0"/>
              <a:t>History of block chain</a:t>
            </a:r>
          </a:p>
        </p:txBody>
      </p:sp>
    </p:spTree>
    <p:extLst>
      <p:ext uri="{BB962C8B-B14F-4D97-AF65-F5344CB8AC3E}">
        <p14:creationId xmlns:p14="http://schemas.microsoft.com/office/powerpoint/2010/main" val="4266089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96752"/>
            <a:ext cx="8229600" cy="4525963"/>
          </a:xfrm>
        </p:spPr>
        <p:txBody>
          <a:bodyPr>
            <a:normAutofit/>
          </a:bodyPr>
          <a:lstStyle/>
          <a:p>
            <a:pPr algn="just"/>
            <a:r>
              <a:rPr lang="en-IN" sz="2000" dirty="0"/>
              <a:t>A </a:t>
            </a:r>
            <a:r>
              <a:rPr lang="en-IN" sz="2000" b="1" dirty="0"/>
              <a:t>distributed ledger</a:t>
            </a:r>
            <a:r>
              <a:rPr lang="en-IN" sz="2000" dirty="0"/>
              <a:t> (also called a </a:t>
            </a:r>
            <a:r>
              <a:rPr lang="en-IN" sz="2000" b="1" dirty="0"/>
              <a:t>shared ledger</a:t>
            </a:r>
            <a:r>
              <a:rPr lang="en-IN" sz="2000" dirty="0"/>
              <a:t> or </a:t>
            </a:r>
            <a:r>
              <a:rPr lang="en-IN" sz="2000" b="1" dirty="0"/>
              <a:t>distributed ledger technology</a:t>
            </a:r>
            <a:r>
              <a:rPr lang="en-IN" sz="2000" dirty="0"/>
              <a:t> or </a:t>
            </a:r>
            <a:r>
              <a:rPr lang="en-IN" sz="2000" b="1" dirty="0"/>
              <a:t>DLT</a:t>
            </a:r>
            <a:r>
              <a:rPr lang="en-IN" sz="2000" dirty="0"/>
              <a:t>) is a consensus of replicated, shared, and synchronized digital data geographically spread across multiple sites, countries, or </a:t>
            </a:r>
            <a:r>
              <a:rPr lang="en-IN" sz="2000" dirty="0" smtClean="0"/>
              <a:t>institutions.</a:t>
            </a:r>
          </a:p>
          <a:p>
            <a:pPr algn="just"/>
            <a:endParaRPr lang="en-IN" sz="2000" baseline="30000" dirty="0"/>
          </a:p>
          <a:p>
            <a:pPr algn="just"/>
            <a:r>
              <a:rPr lang="en-IN" sz="2000" dirty="0" smtClean="0"/>
              <a:t>There </a:t>
            </a:r>
            <a:r>
              <a:rPr lang="en-IN" sz="2000" dirty="0"/>
              <a:t>is no central administrator or centralized </a:t>
            </a:r>
            <a:r>
              <a:rPr lang="en-IN" sz="2000" dirty="0">
                <a:hlinkClick r:id="rId2" tooltip="Computer data storage"/>
              </a:rPr>
              <a:t>data storage</a:t>
            </a:r>
            <a:r>
              <a:rPr lang="en-IN" sz="2000" dirty="0" smtClean="0"/>
              <a:t>.</a:t>
            </a:r>
            <a:endParaRPr lang="en-IN" sz="2000" dirty="0"/>
          </a:p>
        </p:txBody>
      </p:sp>
      <p:sp>
        <p:nvSpPr>
          <p:cNvPr id="2" name="Title 1"/>
          <p:cNvSpPr>
            <a:spLocks noGrp="1"/>
          </p:cNvSpPr>
          <p:nvPr>
            <p:ph type="title"/>
          </p:nvPr>
        </p:nvSpPr>
        <p:spPr/>
        <p:txBody>
          <a:bodyPr/>
          <a:lstStyle/>
          <a:p>
            <a:r>
              <a:rPr lang="en-IN" dirty="0"/>
              <a:t>Distributed Ledgers</a:t>
            </a: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3429000"/>
            <a:ext cx="5040560" cy="3312368"/>
          </a:xfrm>
          <a:prstGeom prst="rect">
            <a:avLst/>
          </a:prstGeom>
        </p:spPr>
      </p:pic>
    </p:spTree>
    <p:extLst>
      <p:ext uri="{BB962C8B-B14F-4D97-AF65-F5344CB8AC3E}">
        <p14:creationId xmlns:p14="http://schemas.microsoft.com/office/powerpoint/2010/main" val="133614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dirty="0"/>
              <a:t>When a ledger update happens, each node constructs the new transaction, and then the nodes vote by consensus algorithm on which copy is correct</a:t>
            </a:r>
            <a:r>
              <a:rPr lang="en-IN" sz="2000" dirty="0" smtClean="0"/>
              <a:t>.</a:t>
            </a:r>
          </a:p>
          <a:p>
            <a:pPr algn="just"/>
            <a:r>
              <a:rPr lang="en-IN" sz="2000" dirty="0" smtClean="0"/>
              <a:t> </a:t>
            </a:r>
          </a:p>
          <a:p>
            <a:pPr algn="just"/>
            <a:r>
              <a:rPr lang="en-IN" sz="2000" dirty="0" smtClean="0"/>
              <a:t>Once </a:t>
            </a:r>
            <a:r>
              <a:rPr lang="en-IN" sz="2000" dirty="0"/>
              <a:t>a consensus has been determined, all the other nodes update themselves with the new, correct copy of the ledger</a:t>
            </a:r>
            <a:r>
              <a:rPr lang="en-IN" sz="2000" dirty="0" smtClean="0"/>
              <a:t>.</a:t>
            </a:r>
          </a:p>
          <a:p>
            <a:pPr algn="just"/>
            <a:r>
              <a:rPr lang="en-IN" sz="2000" dirty="0"/>
              <a:t> </a:t>
            </a:r>
            <a:endParaRPr lang="en-IN" sz="2000" dirty="0" smtClean="0"/>
          </a:p>
          <a:p>
            <a:pPr algn="just"/>
            <a:r>
              <a:rPr lang="en-IN" sz="2000" dirty="0" smtClean="0"/>
              <a:t>Security </a:t>
            </a:r>
            <a:r>
              <a:rPr lang="en-IN" sz="2000" dirty="0"/>
              <a:t>is accomplished through cryptographic keys and signatures. </a:t>
            </a:r>
          </a:p>
        </p:txBody>
      </p:sp>
      <p:sp>
        <p:nvSpPr>
          <p:cNvPr id="2" name="Title 1"/>
          <p:cNvSpPr>
            <a:spLocks noGrp="1"/>
          </p:cNvSpPr>
          <p:nvPr>
            <p:ph type="title"/>
          </p:nvPr>
        </p:nvSpPr>
        <p:spPr/>
        <p:txBody>
          <a:bodyPr/>
          <a:lstStyle/>
          <a:p>
            <a:r>
              <a:rPr lang="en-IN" dirty="0"/>
              <a:t>Distributed Ledgers</a:t>
            </a:r>
          </a:p>
        </p:txBody>
      </p:sp>
    </p:spTree>
    <p:extLst>
      <p:ext uri="{BB962C8B-B14F-4D97-AF65-F5344CB8AC3E}">
        <p14:creationId xmlns:p14="http://schemas.microsoft.com/office/powerpoint/2010/main" val="3591846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Distributed Ledgers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276872"/>
            <a:ext cx="3575298" cy="380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060848"/>
            <a:ext cx="3096343"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454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Distributed Ledgers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1419225"/>
            <a:ext cx="384810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p:txBody>
          <a:bodyPr/>
          <a:lstStyle/>
          <a:p>
            <a:endParaRPr lang="en-IN" dirty="0"/>
          </a:p>
        </p:txBody>
      </p:sp>
    </p:spTree>
    <p:extLst>
      <p:ext uri="{BB962C8B-B14F-4D97-AF65-F5344CB8AC3E}">
        <p14:creationId xmlns:p14="http://schemas.microsoft.com/office/powerpoint/2010/main" val="1356211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dirty="0" smtClean="0"/>
              <a:t>How </a:t>
            </a:r>
            <a:r>
              <a:rPr lang="en-IN" dirty="0" err="1" smtClean="0"/>
              <a:t>blockchain</a:t>
            </a:r>
            <a:r>
              <a:rPr lang="en-IN" dirty="0" smtClean="0"/>
              <a:t> works</a:t>
            </a:r>
            <a:endParaRPr lang="en-IN" dirty="0"/>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669446"/>
            <a:ext cx="8136904" cy="519310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767" y="745521"/>
            <a:ext cx="5657850" cy="923925"/>
          </a:xfrm>
          <a:prstGeom prst="rect">
            <a:avLst/>
          </a:prstGeom>
        </p:spPr>
      </p:pic>
    </p:spTree>
    <p:extLst>
      <p:ext uri="{BB962C8B-B14F-4D97-AF65-F5344CB8AC3E}">
        <p14:creationId xmlns:p14="http://schemas.microsoft.com/office/powerpoint/2010/main" val="130623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992" y="1481138"/>
            <a:ext cx="7412015" cy="4525962"/>
          </a:xfrm>
        </p:spPr>
      </p:pic>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3637213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620688"/>
            <a:ext cx="7128791" cy="5386412"/>
          </a:xfrm>
        </p:spPr>
      </p:pic>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533821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8208911" cy="3785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467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109728" indent="0">
              <a:buNone/>
            </a:pPr>
            <a:r>
              <a:rPr lang="en-IN" b="1" dirty="0" smtClean="0"/>
              <a:t>»»</a:t>
            </a:r>
            <a:r>
              <a:rPr lang="en-IN" b="1" dirty="0"/>
              <a:t>Consensus: </a:t>
            </a:r>
            <a:r>
              <a:rPr lang="en-IN" dirty="0"/>
              <a:t>For a transaction to be valid, </a:t>
            </a:r>
            <a:r>
              <a:rPr lang="en-IN" dirty="0">
                <a:solidFill>
                  <a:srgbClr val="FF0000"/>
                </a:solidFill>
              </a:rPr>
              <a:t>all participants</a:t>
            </a:r>
          </a:p>
          <a:p>
            <a:pPr marL="109728" indent="0">
              <a:buNone/>
            </a:pPr>
            <a:r>
              <a:rPr lang="en-IN" dirty="0">
                <a:solidFill>
                  <a:srgbClr val="FF0000"/>
                </a:solidFill>
              </a:rPr>
              <a:t>must agree</a:t>
            </a:r>
            <a:r>
              <a:rPr lang="en-IN" dirty="0"/>
              <a:t> on its validity. </a:t>
            </a:r>
            <a:endParaRPr lang="en-IN" dirty="0" smtClean="0"/>
          </a:p>
          <a:p>
            <a:pPr marL="109728" indent="0">
              <a:buNone/>
            </a:pPr>
            <a:endParaRPr lang="en-IN" b="1" dirty="0" smtClean="0"/>
          </a:p>
          <a:p>
            <a:pPr marL="109728" indent="0">
              <a:buNone/>
            </a:pPr>
            <a:r>
              <a:rPr lang="en-IN" b="1" dirty="0" smtClean="0"/>
              <a:t>»»</a:t>
            </a:r>
            <a:r>
              <a:rPr lang="en-IN" b="1" dirty="0"/>
              <a:t>Provenance: </a:t>
            </a:r>
            <a:r>
              <a:rPr lang="en-IN" dirty="0"/>
              <a:t>Participants know </a:t>
            </a:r>
            <a:r>
              <a:rPr lang="en-IN" dirty="0">
                <a:solidFill>
                  <a:srgbClr val="FF0000"/>
                </a:solidFill>
              </a:rPr>
              <a:t>where the asset came from</a:t>
            </a:r>
          </a:p>
          <a:p>
            <a:pPr marL="109728" indent="0">
              <a:buNone/>
            </a:pPr>
            <a:r>
              <a:rPr lang="en-IN" dirty="0"/>
              <a:t>and how its ownership has changed over time.</a:t>
            </a:r>
          </a:p>
          <a:p>
            <a:pPr marL="109728" indent="0">
              <a:buNone/>
            </a:pPr>
            <a:endParaRPr lang="en-IN" b="1" dirty="0"/>
          </a:p>
          <a:p>
            <a:pPr marL="109728" indent="0">
              <a:buNone/>
            </a:pPr>
            <a:r>
              <a:rPr lang="en-IN" b="1" dirty="0" smtClean="0"/>
              <a:t>»»</a:t>
            </a:r>
            <a:r>
              <a:rPr lang="en-IN" b="1" dirty="0"/>
              <a:t>Immutability: </a:t>
            </a:r>
            <a:r>
              <a:rPr lang="en-IN" dirty="0">
                <a:solidFill>
                  <a:srgbClr val="FF0000"/>
                </a:solidFill>
              </a:rPr>
              <a:t>No participant can tamper </a:t>
            </a:r>
            <a:r>
              <a:rPr lang="en-IN" dirty="0"/>
              <a:t>with a transaction</a:t>
            </a:r>
          </a:p>
          <a:p>
            <a:pPr marL="109728" indent="0">
              <a:buNone/>
            </a:pPr>
            <a:r>
              <a:rPr lang="en-IN" dirty="0"/>
              <a:t>after it has been recorded to the ledger. If a transaction is in</a:t>
            </a:r>
          </a:p>
          <a:p>
            <a:pPr marL="109728" indent="0">
              <a:buNone/>
            </a:pPr>
            <a:r>
              <a:rPr lang="en-IN" dirty="0"/>
              <a:t>error, a new transaction must be used to reverse the error,</a:t>
            </a:r>
          </a:p>
          <a:p>
            <a:pPr marL="109728" indent="0">
              <a:buNone/>
            </a:pPr>
            <a:r>
              <a:rPr lang="en-IN" dirty="0"/>
              <a:t>and both transactions are then visible.</a:t>
            </a:r>
          </a:p>
          <a:p>
            <a:pPr marL="109728" indent="0">
              <a:buNone/>
            </a:pPr>
            <a:endParaRPr lang="en-IN" b="1" dirty="0" smtClean="0"/>
          </a:p>
          <a:p>
            <a:pPr marL="109728" indent="0">
              <a:buNone/>
            </a:pPr>
            <a:r>
              <a:rPr lang="en-IN" b="1" dirty="0" smtClean="0"/>
              <a:t>»»</a:t>
            </a:r>
            <a:r>
              <a:rPr lang="en-IN" b="1" dirty="0"/>
              <a:t>Finality: </a:t>
            </a:r>
            <a:r>
              <a:rPr lang="en-IN" dirty="0">
                <a:solidFill>
                  <a:srgbClr val="FF0000"/>
                </a:solidFill>
              </a:rPr>
              <a:t>A single, shared ledger </a:t>
            </a:r>
            <a:r>
              <a:rPr lang="en-IN" dirty="0"/>
              <a:t>provides one place to go to</a:t>
            </a:r>
          </a:p>
          <a:p>
            <a:pPr marL="109728" indent="0">
              <a:buNone/>
            </a:pPr>
            <a:r>
              <a:rPr lang="en-IN" dirty="0"/>
              <a:t>determine the ownership of an asset or the completion of a</a:t>
            </a:r>
          </a:p>
          <a:p>
            <a:pPr marL="109728" indent="0">
              <a:buNone/>
            </a:pPr>
            <a:r>
              <a:rPr lang="en-IN" dirty="0"/>
              <a:t>transaction.</a:t>
            </a:r>
          </a:p>
        </p:txBody>
      </p:sp>
      <p:sp>
        <p:nvSpPr>
          <p:cNvPr id="2" name="Title 1"/>
          <p:cNvSpPr>
            <a:spLocks noGrp="1"/>
          </p:cNvSpPr>
          <p:nvPr>
            <p:ph type="title"/>
          </p:nvPr>
        </p:nvSpPr>
        <p:spPr/>
        <p:txBody>
          <a:bodyPr>
            <a:normAutofit fontScale="90000"/>
          </a:bodyPr>
          <a:lstStyle/>
          <a:p>
            <a:r>
              <a:rPr lang="en-IN" dirty="0" err="1" smtClean="0"/>
              <a:t>Blockchain</a:t>
            </a:r>
            <a:r>
              <a:rPr lang="en-IN" dirty="0" smtClean="0"/>
              <a:t> characteristics:</a:t>
            </a:r>
            <a:br>
              <a:rPr lang="en-IN" dirty="0" smtClean="0"/>
            </a:br>
            <a:endParaRPr lang="en-IN" dirty="0"/>
          </a:p>
        </p:txBody>
      </p:sp>
    </p:spTree>
    <p:extLst>
      <p:ext uri="{BB962C8B-B14F-4D97-AF65-F5344CB8AC3E}">
        <p14:creationId xmlns:p14="http://schemas.microsoft.com/office/powerpoint/2010/main" val="516101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507288" cy="4525963"/>
          </a:xfrm>
        </p:spPr>
        <p:txBody>
          <a:bodyPr>
            <a:normAutofit/>
          </a:bodyPr>
          <a:lstStyle/>
          <a:p>
            <a:pPr algn="just"/>
            <a:r>
              <a:rPr lang="en-IN" sz="2000" b="1" dirty="0"/>
              <a:t>»»Distributed and sustainable: </a:t>
            </a:r>
            <a:r>
              <a:rPr lang="en-IN" sz="2000" dirty="0"/>
              <a:t>The </a:t>
            </a:r>
            <a:r>
              <a:rPr lang="en-IN" sz="2000" dirty="0">
                <a:solidFill>
                  <a:srgbClr val="FF0000"/>
                </a:solidFill>
              </a:rPr>
              <a:t>ledger is shared</a:t>
            </a:r>
            <a:r>
              <a:rPr lang="en-IN" sz="2000" dirty="0"/>
              <a:t>, </a:t>
            </a:r>
            <a:r>
              <a:rPr lang="en-IN" sz="2000" dirty="0" smtClean="0"/>
              <a:t>updated with </a:t>
            </a:r>
            <a:r>
              <a:rPr lang="en-IN" sz="2000" dirty="0"/>
              <a:t>every transaction, and selectively replicated </a:t>
            </a:r>
            <a:r>
              <a:rPr lang="en-IN" sz="2000" dirty="0" smtClean="0"/>
              <a:t>among participants </a:t>
            </a:r>
            <a:r>
              <a:rPr lang="en-IN" sz="2000" dirty="0"/>
              <a:t>in near real time</a:t>
            </a:r>
            <a:r>
              <a:rPr lang="en-IN" sz="2000" dirty="0" smtClean="0"/>
              <a:t>.</a:t>
            </a:r>
          </a:p>
          <a:p>
            <a:pPr algn="just"/>
            <a:endParaRPr lang="en-IN" sz="2000" b="1" dirty="0"/>
          </a:p>
          <a:p>
            <a:pPr algn="just"/>
            <a:r>
              <a:rPr lang="en-IN" sz="2000" b="1" dirty="0" smtClean="0"/>
              <a:t>»»</a:t>
            </a:r>
            <a:r>
              <a:rPr lang="en-IN" sz="2000" b="1" dirty="0"/>
              <a:t>Secure, private, and indelible: </a:t>
            </a:r>
            <a:r>
              <a:rPr lang="en-IN" sz="2000" dirty="0"/>
              <a:t>Permissions and </a:t>
            </a:r>
            <a:r>
              <a:rPr lang="en-IN" sz="2000" dirty="0" smtClean="0"/>
              <a:t>cryptography </a:t>
            </a:r>
            <a:r>
              <a:rPr lang="en-IN" sz="2000" dirty="0" smtClean="0">
                <a:solidFill>
                  <a:srgbClr val="FF0000"/>
                </a:solidFill>
              </a:rPr>
              <a:t>prevent </a:t>
            </a:r>
            <a:r>
              <a:rPr lang="en-IN" sz="2000" dirty="0">
                <a:solidFill>
                  <a:srgbClr val="FF0000"/>
                </a:solidFill>
              </a:rPr>
              <a:t>unauthorized access </a:t>
            </a:r>
            <a:r>
              <a:rPr lang="en-IN" sz="2000" dirty="0"/>
              <a:t>to the network and </a:t>
            </a:r>
            <a:r>
              <a:rPr lang="en-IN" sz="2000" dirty="0" smtClean="0"/>
              <a:t>ensure that </a:t>
            </a:r>
            <a:r>
              <a:rPr lang="en-IN" sz="2000" dirty="0"/>
              <a:t>participants are who they claim to be.</a:t>
            </a:r>
          </a:p>
        </p:txBody>
      </p:sp>
      <p:sp>
        <p:nvSpPr>
          <p:cNvPr id="2" name="Title 1"/>
          <p:cNvSpPr>
            <a:spLocks noGrp="1"/>
          </p:cNvSpPr>
          <p:nvPr>
            <p:ph type="title"/>
          </p:nvPr>
        </p:nvSpPr>
        <p:spPr/>
        <p:txBody>
          <a:bodyPr>
            <a:normAutofit fontScale="90000"/>
          </a:bodyPr>
          <a:lstStyle/>
          <a:p>
            <a:r>
              <a:rPr lang="en-IN" dirty="0" err="1"/>
              <a:t>Blockchain</a:t>
            </a:r>
            <a:r>
              <a:rPr lang="en-IN" dirty="0"/>
              <a:t> </a:t>
            </a:r>
            <a:r>
              <a:rPr lang="en-IN" dirty="0" smtClean="0"/>
              <a:t>builds trust through the following five </a:t>
            </a:r>
            <a:r>
              <a:rPr lang="en-IN" dirty="0"/>
              <a:t>attributes:</a:t>
            </a:r>
          </a:p>
        </p:txBody>
      </p:sp>
    </p:spTree>
    <p:extLst>
      <p:ext uri="{BB962C8B-B14F-4D97-AF65-F5344CB8AC3E}">
        <p14:creationId xmlns:p14="http://schemas.microsoft.com/office/powerpoint/2010/main" val="173838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b="1" dirty="0"/>
              <a:t>»Transparent and auditable: </a:t>
            </a:r>
            <a:r>
              <a:rPr lang="en-IN" sz="2000" dirty="0"/>
              <a:t>Because participants in </a:t>
            </a:r>
            <a:r>
              <a:rPr lang="en-IN" sz="2000" dirty="0" smtClean="0"/>
              <a:t>a transaction </a:t>
            </a:r>
            <a:r>
              <a:rPr lang="en-IN" sz="2000" dirty="0"/>
              <a:t>have access to the same records, they </a:t>
            </a:r>
            <a:r>
              <a:rPr lang="en-IN" sz="2000" dirty="0" smtClean="0"/>
              <a:t>can </a:t>
            </a:r>
            <a:r>
              <a:rPr lang="en-IN" sz="2000" dirty="0" smtClean="0">
                <a:solidFill>
                  <a:srgbClr val="FF0000"/>
                </a:solidFill>
              </a:rPr>
              <a:t>validate </a:t>
            </a:r>
            <a:r>
              <a:rPr lang="en-IN" sz="2000" dirty="0">
                <a:solidFill>
                  <a:srgbClr val="FF0000"/>
                </a:solidFill>
              </a:rPr>
              <a:t>transactions </a:t>
            </a:r>
            <a:r>
              <a:rPr lang="en-IN" sz="2000" dirty="0"/>
              <a:t>and verify identities or </a:t>
            </a:r>
            <a:r>
              <a:rPr lang="en-IN" sz="2000" dirty="0" smtClean="0"/>
              <a:t>ownership without </a:t>
            </a:r>
            <a:r>
              <a:rPr lang="en-IN" sz="2000" dirty="0"/>
              <a:t>the need for third-party intermediaries. </a:t>
            </a:r>
            <a:r>
              <a:rPr lang="en-IN" sz="2000" dirty="0" smtClean="0"/>
              <a:t>Transactions are </a:t>
            </a:r>
            <a:r>
              <a:rPr lang="en-IN" sz="2000" dirty="0"/>
              <a:t>time-stamped, ordered, and can be verified in near </a:t>
            </a:r>
            <a:r>
              <a:rPr lang="en-IN" sz="2000" dirty="0" smtClean="0"/>
              <a:t>real time</a:t>
            </a:r>
            <a:r>
              <a:rPr lang="en-IN" sz="2000" dirty="0"/>
              <a:t>.</a:t>
            </a:r>
          </a:p>
          <a:p>
            <a:pPr algn="just"/>
            <a:r>
              <a:rPr lang="en-IN" sz="2000" b="1" dirty="0"/>
              <a:t>»»Consensus-based and transactional: </a:t>
            </a:r>
            <a:r>
              <a:rPr lang="en-IN" sz="2000" dirty="0"/>
              <a:t>All relevant </a:t>
            </a:r>
            <a:r>
              <a:rPr lang="en-IN" sz="2000" dirty="0" smtClean="0"/>
              <a:t>network participants </a:t>
            </a:r>
            <a:r>
              <a:rPr lang="en-IN" sz="2000" dirty="0"/>
              <a:t>must agree that a transaction is valid. This </a:t>
            </a:r>
            <a:r>
              <a:rPr lang="en-IN" sz="2000" dirty="0" smtClean="0"/>
              <a:t>is achieved </a:t>
            </a:r>
            <a:r>
              <a:rPr lang="en-IN" sz="2000" dirty="0"/>
              <a:t>through the use of consensus algorithms. </a:t>
            </a:r>
            <a:r>
              <a:rPr lang="en-IN" sz="2000" dirty="0" smtClean="0"/>
              <a:t>Each </a:t>
            </a:r>
            <a:r>
              <a:rPr lang="en-IN" sz="2000" dirty="0" err="1" smtClean="0"/>
              <a:t>blockchain</a:t>
            </a:r>
            <a:r>
              <a:rPr lang="en-IN" sz="2000" dirty="0" smtClean="0"/>
              <a:t> </a:t>
            </a:r>
            <a:r>
              <a:rPr lang="en-IN" sz="2000" dirty="0"/>
              <a:t>network can establish the conditions under </a:t>
            </a:r>
            <a:r>
              <a:rPr lang="en-IN" sz="2000" dirty="0" smtClean="0"/>
              <a:t>which a </a:t>
            </a:r>
            <a:r>
              <a:rPr lang="en-IN" sz="2000" dirty="0"/>
              <a:t>transaction or asset exchange can occur</a:t>
            </a:r>
            <a:r>
              <a:rPr lang="en-IN" dirty="0" smtClean="0"/>
              <a:t>.</a:t>
            </a:r>
            <a:endParaRPr lang="en-IN" dirty="0"/>
          </a:p>
        </p:txBody>
      </p:sp>
      <p:sp>
        <p:nvSpPr>
          <p:cNvPr id="2" name="Title 1"/>
          <p:cNvSpPr>
            <a:spLocks noGrp="1"/>
          </p:cNvSpPr>
          <p:nvPr>
            <p:ph type="title"/>
          </p:nvPr>
        </p:nvSpPr>
        <p:spPr/>
        <p:txBody>
          <a:bodyPr>
            <a:normAutofit fontScale="90000"/>
          </a:bodyPr>
          <a:lstStyle/>
          <a:p>
            <a:r>
              <a:rPr lang="en-IN" dirty="0" err="1"/>
              <a:t>Blockchain</a:t>
            </a:r>
            <a:r>
              <a:rPr lang="en-IN" dirty="0"/>
              <a:t> builds trust through the following five attributes:</a:t>
            </a:r>
          </a:p>
        </p:txBody>
      </p:sp>
    </p:spTree>
    <p:extLst>
      <p:ext uri="{BB962C8B-B14F-4D97-AF65-F5344CB8AC3E}">
        <p14:creationId xmlns:p14="http://schemas.microsoft.com/office/powerpoint/2010/main" val="884159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2" name="Title 1"/>
          <p:cNvSpPr>
            <a:spLocks noGrp="1"/>
          </p:cNvSpPr>
          <p:nvPr>
            <p:ph type="title"/>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8" y="1109663"/>
            <a:ext cx="8620125"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505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229600" cy="4525963"/>
          </a:xfrm>
        </p:spPr>
        <p:txBody>
          <a:bodyPr>
            <a:noAutofit/>
          </a:bodyPr>
          <a:lstStyle/>
          <a:p>
            <a:r>
              <a:rPr lang="en-IN" sz="1600" b="1" dirty="0" smtClean="0">
                <a:latin typeface="Cambria" pitchFamily="18" charset="0"/>
              </a:rPr>
              <a:t>Transparency</a:t>
            </a:r>
            <a:r>
              <a:rPr lang="en-IN" sz="1600" dirty="0">
                <a:latin typeface="Cambria" pitchFamily="18" charset="0"/>
              </a:rPr>
              <a:t>: Every participant in the </a:t>
            </a:r>
            <a:r>
              <a:rPr lang="en-IN" sz="1600" dirty="0" err="1">
                <a:latin typeface="Cambria" pitchFamily="18" charset="0"/>
              </a:rPr>
              <a:t>Blockchain</a:t>
            </a:r>
            <a:r>
              <a:rPr lang="en-IN" sz="1600" dirty="0">
                <a:latin typeface="Cambria" pitchFamily="18" charset="0"/>
              </a:rPr>
              <a:t> network can see all transactions, all the way back to the genesis block</a:t>
            </a:r>
          </a:p>
          <a:p>
            <a:endParaRPr lang="en-IN" sz="1600" b="1" dirty="0" smtClean="0">
              <a:latin typeface="Cambria" pitchFamily="18" charset="0"/>
            </a:endParaRPr>
          </a:p>
          <a:p>
            <a:r>
              <a:rPr lang="en-IN" sz="1600" b="1" dirty="0" smtClean="0">
                <a:latin typeface="Cambria" pitchFamily="18" charset="0"/>
              </a:rPr>
              <a:t>Accountability</a:t>
            </a:r>
            <a:r>
              <a:rPr lang="en-IN" sz="1600" dirty="0">
                <a:latin typeface="Cambria" pitchFamily="18" charset="0"/>
              </a:rPr>
              <a:t>: Every transaction is accountable by the transaction initiator since they have digitally signed it</a:t>
            </a:r>
          </a:p>
          <a:p>
            <a:endParaRPr lang="en-IN" sz="1600" b="1" dirty="0" smtClean="0">
              <a:latin typeface="Cambria" pitchFamily="18" charset="0"/>
            </a:endParaRPr>
          </a:p>
          <a:p>
            <a:r>
              <a:rPr lang="en-IN" sz="1600" b="1" dirty="0" smtClean="0">
                <a:latin typeface="Cambria" pitchFamily="18" charset="0"/>
              </a:rPr>
              <a:t>Peer </a:t>
            </a:r>
            <a:r>
              <a:rPr lang="en-IN" sz="1600" b="1" dirty="0">
                <a:latin typeface="Cambria" pitchFamily="18" charset="0"/>
              </a:rPr>
              <a:t>to Peer</a:t>
            </a:r>
            <a:r>
              <a:rPr lang="en-IN" sz="1600" dirty="0">
                <a:latin typeface="Cambria" pitchFamily="18" charset="0"/>
              </a:rPr>
              <a:t>: A </a:t>
            </a:r>
            <a:r>
              <a:rPr lang="en-IN" sz="1600" dirty="0" err="1">
                <a:latin typeface="Cambria" pitchFamily="18" charset="0"/>
              </a:rPr>
              <a:t>Blockchain</a:t>
            </a:r>
            <a:r>
              <a:rPr lang="en-IN" sz="1600" dirty="0">
                <a:latin typeface="Cambria" pitchFamily="18" charset="0"/>
              </a:rPr>
              <a:t> does not require a central third party to build trust in the transactions. All transactions are valid and between untrusted parties</a:t>
            </a:r>
          </a:p>
          <a:p>
            <a:endParaRPr lang="en-IN" sz="1600" b="1" dirty="0" smtClean="0">
              <a:latin typeface="Cambria" pitchFamily="18" charset="0"/>
            </a:endParaRPr>
          </a:p>
          <a:p>
            <a:r>
              <a:rPr lang="en-IN" sz="1600" b="1" dirty="0" smtClean="0">
                <a:latin typeface="Cambria" pitchFamily="18" charset="0"/>
              </a:rPr>
              <a:t>Automatic </a:t>
            </a:r>
            <a:r>
              <a:rPr lang="en-IN" sz="1600" b="1" dirty="0">
                <a:latin typeface="Cambria" pitchFamily="18" charset="0"/>
              </a:rPr>
              <a:t>Redundancy</a:t>
            </a:r>
            <a:r>
              <a:rPr lang="en-IN" sz="1600" dirty="0">
                <a:latin typeface="Cambria" pitchFamily="18" charset="0"/>
              </a:rPr>
              <a:t>: There are no single points of failure in the network. If a node goes down, the network continues operating normally. New nodes can automatically discover nearby (or trusted) nodes and sync their ledgers with them</a:t>
            </a:r>
          </a:p>
          <a:p>
            <a:endParaRPr lang="en-IN" sz="1600" b="1" dirty="0" smtClean="0">
              <a:latin typeface="Cambria" pitchFamily="18" charset="0"/>
            </a:endParaRPr>
          </a:p>
          <a:p>
            <a:r>
              <a:rPr lang="en-IN" sz="1600" b="1" dirty="0" smtClean="0">
                <a:latin typeface="Cambria" pitchFamily="18" charset="0"/>
              </a:rPr>
              <a:t>Non-Corruptible</a:t>
            </a:r>
            <a:r>
              <a:rPr lang="en-IN" sz="1600" dirty="0">
                <a:latin typeface="Cambria" pitchFamily="18" charset="0"/>
              </a:rPr>
              <a:t>: Data in a </a:t>
            </a:r>
            <a:r>
              <a:rPr lang="en-IN" sz="1600" dirty="0" err="1">
                <a:latin typeface="Cambria" pitchFamily="18" charset="0"/>
              </a:rPr>
              <a:t>Blockchain</a:t>
            </a:r>
            <a:r>
              <a:rPr lang="en-IN" sz="1600" dirty="0">
                <a:latin typeface="Cambria" pitchFamily="18" charset="0"/>
              </a:rPr>
              <a:t> cannot be corrupted. The consensus mechanism ensures that wrong or irrelevant data never gets recorded in the ledger</a:t>
            </a:r>
          </a:p>
          <a:p>
            <a:endParaRPr lang="en-IN" sz="1600" b="1" dirty="0" smtClean="0">
              <a:latin typeface="Cambria" pitchFamily="18" charset="0"/>
            </a:endParaRPr>
          </a:p>
          <a:p>
            <a:r>
              <a:rPr lang="en-IN" sz="1600" b="1" dirty="0" smtClean="0">
                <a:latin typeface="Cambria" pitchFamily="18" charset="0"/>
              </a:rPr>
              <a:t>Asset </a:t>
            </a:r>
            <a:r>
              <a:rPr lang="en-IN" sz="1600" b="1" dirty="0">
                <a:latin typeface="Cambria" pitchFamily="18" charset="0"/>
              </a:rPr>
              <a:t>Representation</a:t>
            </a:r>
            <a:r>
              <a:rPr lang="en-IN" sz="1600" dirty="0">
                <a:latin typeface="Cambria" pitchFamily="18" charset="0"/>
              </a:rPr>
              <a:t>: A </a:t>
            </a:r>
            <a:r>
              <a:rPr lang="en-IN" sz="1600" dirty="0" err="1">
                <a:latin typeface="Cambria" pitchFamily="18" charset="0"/>
              </a:rPr>
              <a:t>Blockchain</a:t>
            </a:r>
            <a:r>
              <a:rPr lang="en-IN" sz="1600" dirty="0">
                <a:latin typeface="Cambria" pitchFamily="18" charset="0"/>
              </a:rPr>
              <a:t> can represent assets and the transfer of assets between multiple parties </a:t>
            </a:r>
          </a:p>
          <a:p>
            <a:endParaRPr lang="en-IN" sz="1600" dirty="0">
              <a:latin typeface="Cambria" pitchFamily="18" charset="0"/>
            </a:endParaRPr>
          </a:p>
        </p:txBody>
      </p:sp>
      <p:sp>
        <p:nvSpPr>
          <p:cNvPr id="2" name="Title 1"/>
          <p:cNvSpPr>
            <a:spLocks noGrp="1"/>
          </p:cNvSpPr>
          <p:nvPr>
            <p:ph type="title"/>
          </p:nvPr>
        </p:nvSpPr>
        <p:spPr/>
        <p:txBody>
          <a:bodyPr>
            <a:normAutofit fontScale="90000"/>
          </a:bodyPr>
          <a:lstStyle/>
          <a:p>
            <a:r>
              <a:rPr lang="en-IN" dirty="0"/>
              <a:t>Advantages of </a:t>
            </a:r>
            <a:r>
              <a:rPr lang="en-IN" dirty="0" err="1"/>
              <a:t>Blockchain</a:t>
            </a:r>
            <a:r>
              <a:rPr lang="en-IN" dirty="0"/>
              <a:t/>
            </a:r>
            <a:br>
              <a:rPr lang="en-IN" dirty="0"/>
            </a:br>
            <a:endParaRPr lang="en-IN" dirty="0"/>
          </a:p>
        </p:txBody>
      </p:sp>
    </p:spTree>
    <p:extLst>
      <p:ext uri="{BB962C8B-B14F-4D97-AF65-F5344CB8AC3E}">
        <p14:creationId xmlns:p14="http://schemas.microsoft.com/office/powerpoint/2010/main" val="2924197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267" y="0"/>
            <a:ext cx="8229600" cy="2376264"/>
          </a:xfrm>
        </p:spPr>
      </p:pic>
      <p:sp>
        <p:nvSpPr>
          <p:cNvPr id="2" name="Title 1"/>
          <p:cNvSpPr>
            <a:spLocks noGrp="1"/>
          </p:cNvSpPr>
          <p:nvPr>
            <p:ph type="title"/>
          </p:nvPr>
        </p:nvSpPr>
        <p:spPr>
          <a:xfrm>
            <a:off x="395536" y="0"/>
            <a:ext cx="8229600" cy="1143000"/>
          </a:xfrm>
        </p:spPr>
        <p:txBody>
          <a:bodyPr/>
          <a:lstStyle/>
          <a:p>
            <a:endParaRPr lang="en-IN"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67" y="2161762"/>
            <a:ext cx="876300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7853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b="1" dirty="0" smtClean="0"/>
              <a:t>Slow</a:t>
            </a:r>
            <a:r>
              <a:rPr lang="en-IN" dirty="0"/>
              <a:t>: Due to the requirement of a consensus mechanism, a </a:t>
            </a:r>
            <a:r>
              <a:rPr lang="en-IN" dirty="0" err="1"/>
              <a:t>Blockchain</a:t>
            </a:r>
            <a:r>
              <a:rPr lang="en-IN" dirty="0"/>
              <a:t> is currently slower than a normal database in writing transactions to the ledger. </a:t>
            </a:r>
            <a:br>
              <a:rPr lang="en-IN" dirty="0"/>
            </a:br>
            <a:endParaRPr lang="en-IN" dirty="0"/>
          </a:p>
          <a:p>
            <a:r>
              <a:rPr lang="en-IN" b="1" dirty="0"/>
              <a:t>51% Attack</a:t>
            </a:r>
            <a:r>
              <a:rPr lang="en-IN" dirty="0"/>
              <a:t>: If more than 51% of the node in a network collaborate for malicious intent, funds can be stolen or lost.  </a:t>
            </a:r>
          </a:p>
          <a:p>
            <a:r>
              <a:rPr lang="en-IN" dirty="0"/>
              <a:t/>
            </a:r>
            <a:br>
              <a:rPr lang="en-IN" dirty="0"/>
            </a:br>
            <a:endParaRPr lang="en-IN" dirty="0"/>
          </a:p>
          <a:p>
            <a:r>
              <a:rPr lang="en-IN" b="1" dirty="0"/>
              <a:t>Highly Volatile</a:t>
            </a:r>
            <a:r>
              <a:rPr lang="en-IN" dirty="0"/>
              <a:t>: Due to peer to peer trading without any upper or lower bounds / circuit breakers, the prices of </a:t>
            </a:r>
            <a:r>
              <a:rPr lang="en-IN" dirty="0" err="1"/>
              <a:t>cryptocurrencies</a:t>
            </a:r>
            <a:r>
              <a:rPr lang="en-IN" dirty="0"/>
              <a:t> tend to be extremely volatile</a:t>
            </a:r>
          </a:p>
          <a:p>
            <a:r>
              <a:rPr lang="en-IN" dirty="0"/>
              <a:t/>
            </a:r>
            <a:br>
              <a:rPr lang="en-IN" dirty="0"/>
            </a:br>
            <a:endParaRPr lang="en-IN" dirty="0"/>
          </a:p>
          <a:p>
            <a:r>
              <a:rPr lang="en-IN" b="1" dirty="0"/>
              <a:t>Not User Friendly</a:t>
            </a:r>
            <a:r>
              <a:rPr lang="en-IN" dirty="0"/>
              <a:t>: </a:t>
            </a:r>
            <a:r>
              <a:rPr lang="en-IN" dirty="0" err="1"/>
              <a:t>Blockchain</a:t>
            </a:r>
            <a:r>
              <a:rPr lang="en-IN" dirty="0"/>
              <a:t> is a complex technology and it is difficult for normal users to understand and use it safely. </a:t>
            </a:r>
          </a:p>
        </p:txBody>
      </p:sp>
      <p:sp>
        <p:nvSpPr>
          <p:cNvPr id="2" name="Title 1"/>
          <p:cNvSpPr>
            <a:spLocks noGrp="1"/>
          </p:cNvSpPr>
          <p:nvPr>
            <p:ph type="title"/>
          </p:nvPr>
        </p:nvSpPr>
        <p:spPr/>
        <p:txBody>
          <a:bodyPr>
            <a:normAutofit fontScale="90000"/>
          </a:bodyPr>
          <a:lstStyle/>
          <a:p>
            <a:r>
              <a:rPr lang="en-IN" dirty="0"/>
              <a:t>Disadvantages of </a:t>
            </a:r>
            <a:r>
              <a:rPr lang="en-IN" dirty="0" err="1"/>
              <a:t>Blockchain</a:t>
            </a:r>
            <a:r>
              <a:rPr lang="en-IN" dirty="0"/>
              <a:t/>
            </a:r>
            <a:br>
              <a:rPr lang="en-IN" dirty="0"/>
            </a:br>
            <a:endParaRPr lang="en-IN" dirty="0"/>
          </a:p>
        </p:txBody>
      </p:sp>
    </p:spTree>
    <p:extLst>
      <p:ext uri="{BB962C8B-B14F-4D97-AF65-F5344CB8AC3E}">
        <p14:creationId xmlns:p14="http://schemas.microsoft.com/office/powerpoint/2010/main" val="27727492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Original </a:t>
            </a:r>
            <a:r>
              <a:rPr lang="en-IN" sz="2000" dirty="0"/>
              <a:t>use case of </a:t>
            </a:r>
            <a:r>
              <a:rPr lang="en-IN" sz="2000" dirty="0" err="1"/>
              <a:t>Bitcoin</a:t>
            </a:r>
            <a:r>
              <a:rPr lang="en-IN" sz="2000" dirty="0"/>
              <a:t>: As an electronic cash system (digital money) that can be used for peer to peer transactions and eliminate dependency on third parties like banks</a:t>
            </a:r>
          </a:p>
          <a:p>
            <a:endParaRPr lang="en-IN" sz="2000" dirty="0"/>
          </a:p>
          <a:p>
            <a:r>
              <a:rPr lang="en-IN" sz="2000" dirty="0"/>
              <a:t>Many other projects have come up to support different use cases</a:t>
            </a:r>
          </a:p>
          <a:p>
            <a:r>
              <a:rPr lang="en-IN" sz="2000" dirty="0"/>
              <a:t/>
            </a:r>
            <a:br>
              <a:rPr lang="en-IN" sz="2000" dirty="0"/>
            </a:br>
            <a:endParaRPr lang="en-IN" sz="2000" dirty="0"/>
          </a:p>
          <a:p>
            <a:endParaRPr lang="en-IN" dirty="0"/>
          </a:p>
        </p:txBody>
      </p:sp>
      <p:sp>
        <p:nvSpPr>
          <p:cNvPr id="2" name="Title 1"/>
          <p:cNvSpPr>
            <a:spLocks noGrp="1"/>
          </p:cNvSpPr>
          <p:nvPr>
            <p:ph type="title"/>
          </p:nvPr>
        </p:nvSpPr>
        <p:spPr/>
        <p:txBody>
          <a:bodyPr>
            <a:normAutofit fontScale="90000"/>
          </a:bodyPr>
          <a:lstStyle/>
          <a:p>
            <a:r>
              <a:rPr lang="en-IN" dirty="0" err="1"/>
              <a:t>Blockchain</a:t>
            </a:r>
            <a:r>
              <a:rPr lang="en-IN" dirty="0"/>
              <a:t> Use Cases</a:t>
            </a:r>
            <a:br>
              <a:rPr lang="en-IN" dirty="0"/>
            </a:br>
            <a:endParaRPr lang="en-IN" dirty="0"/>
          </a:p>
        </p:txBody>
      </p:sp>
    </p:spTree>
    <p:extLst>
      <p:ext uri="{BB962C8B-B14F-4D97-AF65-F5344CB8AC3E}">
        <p14:creationId xmlns:p14="http://schemas.microsoft.com/office/powerpoint/2010/main" val="14444773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graphicFrame>
        <p:nvGraphicFramePr>
          <p:cNvPr id="6" name="Table 5"/>
          <p:cNvGraphicFramePr>
            <a:graphicFrameLocks noGrp="1"/>
          </p:cNvGraphicFramePr>
          <p:nvPr>
            <p:extLst>
              <p:ext uri="{D42A27DB-BD31-4B8C-83A1-F6EECF244321}">
                <p14:modId xmlns:p14="http://schemas.microsoft.com/office/powerpoint/2010/main" val="1161527380"/>
              </p:ext>
            </p:extLst>
          </p:nvPr>
        </p:nvGraphicFramePr>
        <p:xfrm>
          <a:off x="539552" y="1412776"/>
          <a:ext cx="7058026" cy="2946400"/>
        </p:xfrm>
        <a:graphic>
          <a:graphicData uri="http://schemas.openxmlformats.org/drawingml/2006/table">
            <a:tbl>
              <a:tblPr firstRow="1" firstCol="1" bandRow="1">
                <a:tableStyleId>{5C22544A-7EE6-4342-B048-85BDC9FD1C3A}</a:tableStyleId>
              </a:tblPr>
              <a:tblGrid>
                <a:gridCol w="3529013"/>
                <a:gridCol w="3529013"/>
              </a:tblGrid>
              <a:tr h="0">
                <a:tc>
                  <a:txBody>
                    <a:bodyPr/>
                    <a:lstStyle/>
                    <a:p>
                      <a:pPr>
                        <a:lnSpc>
                          <a:spcPts val="1500"/>
                        </a:lnSpc>
                        <a:spcAft>
                          <a:spcPts val="1000"/>
                        </a:spcAft>
                      </a:pPr>
                      <a:r>
                        <a:rPr lang="en-IN" sz="1350" dirty="0">
                          <a:effectLst/>
                        </a:rPr>
                        <a:t>IOT</a:t>
                      </a:r>
                      <a:endParaRPr lang="en-IN" sz="1100" dirty="0">
                        <a:effectLst/>
                        <a:latin typeface="Calibri"/>
                        <a:ea typeface="Calibri"/>
                        <a:cs typeface="Times New Roman"/>
                      </a:endParaRPr>
                    </a:p>
                  </a:txBody>
                  <a:tcPr marL="76200" marR="76200" marT="76200" marB="76200"/>
                </a:tc>
                <a:tc>
                  <a:txBody>
                    <a:bodyPr/>
                    <a:lstStyle/>
                    <a:p>
                      <a:pPr marL="342900" lvl="0" indent="-342900">
                        <a:lnSpc>
                          <a:spcPts val="1500"/>
                        </a:lnSpc>
                        <a:spcAft>
                          <a:spcPts val="1000"/>
                        </a:spcAft>
                        <a:buSzPts val="1000"/>
                        <a:buFont typeface="Symbol"/>
                        <a:buChar char=""/>
                        <a:tabLst>
                          <a:tab pos="457200" algn="l"/>
                        </a:tabLst>
                      </a:pPr>
                      <a:r>
                        <a:rPr lang="en-IN" sz="1350" dirty="0">
                          <a:effectLst/>
                        </a:rPr>
                        <a:t>Agricultural &amp; drone sensor networks</a:t>
                      </a:r>
                      <a:endParaRPr lang="en-IN" sz="1100" dirty="0">
                        <a:effectLst/>
                      </a:endParaRPr>
                    </a:p>
                    <a:p>
                      <a:pPr marL="342900" lvl="0" indent="-342900">
                        <a:lnSpc>
                          <a:spcPts val="1500"/>
                        </a:lnSpc>
                        <a:spcAft>
                          <a:spcPts val="1000"/>
                        </a:spcAft>
                        <a:buSzPts val="1000"/>
                        <a:buFont typeface="Symbol"/>
                        <a:buChar char=""/>
                        <a:tabLst>
                          <a:tab pos="457200" algn="l"/>
                        </a:tabLst>
                      </a:pPr>
                      <a:r>
                        <a:rPr lang="en-IN" sz="1350" dirty="0">
                          <a:effectLst/>
                        </a:rPr>
                        <a:t>Smart home networks</a:t>
                      </a:r>
                      <a:endParaRPr lang="en-IN" sz="1100" dirty="0">
                        <a:effectLst/>
                      </a:endParaRPr>
                    </a:p>
                    <a:p>
                      <a:pPr marL="342900" lvl="0" indent="-342900">
                        <a:lnSpc>
                          <a:spcPts val="1500"/>
                        </a:lnSpc>
                        <a:spcAft>
                          <a:spcPts val="1000"/>
                        </a:spcAft>
                        <a:buSzPts val="1000"/>
                        <a:buFont typeface="Symbol"/>
                        <a:buChar char=""/>
                        <a:tabLst>
                          <a:tab pos="457200" algn="l"/>
                        </a:tabLst>
                      </a:pPr>
                      <a:r>
                        <a:rPr lang="en-IN" sz="1350" dirty="0">
                          <a:effectLst/>
                        </a:rPr>
                        <a:t>Integrated </a:t>
                      </a:r>
                      <a:r>
                        <a:rPr lang="en-IN" sz="1350" dirty="0" err="1">
                          <a:effectLst/>
                        </a:rPr>
                        <a:t>smartcity</a:t>
                      </a:r>
                      <a:r>
                        <a:rPr lang="en-IN" sz="1350" dirty="0">
                          <a:effectLst/>
                        </a:rPr>
                        <a:t>.</a:t>
                      </a:r>
                      <a:endParaRPr lang="en-IN" sz="1100" dirty="0">
                        <a:effectLst/>
                      </a:endParaRPr>
                    </a:p>
                    <a:p>
                      <a:pPr marL="342900" lvl="0" indent="-342900">
                        <a:lnSpc>
                          <a:spcPts val="1500"/>
                        </a:lnSpc>
                        <a:spcAft>
                          <a:spcPts val="1000"/>
                        </a:spcAft>
                        <a:buSzPts val="1000"/>
                        <a:buFont typeface="Symbol"/>
                        <a:buChar char=""/>
                        <a:tabLst>
                          <a:tab pos="457200" algn="l"/>
                        </a:tabLst>
                      </a:pPr>
                      <a:r>
                        <a:rPr lang="en-IN" sz="1350" dirty="0">
                          <a:effectLst/>
                        </a:rPr>
                        <a:t>Smart home sensors</a:t>
                      </a:r>
                      <a:endParaRPr lang="en-IN" sz="1100" dirty="0">
                        <a:effectLst/>
                      </a:endParaRPr>
                    </a:p>
                    <a:p>
                      <a:pPr marL="342900" lvl="0" indent="-342900">
                        <a:lnSpc>
                          <a:spcPts val="1500"/>
                        </a:lnSpc>
                        <a:spcAft>
                          <a:spcPts val="1000"/>
                        </a:spcAft>
                        <a:buSzPts val="1000"/>
                        <a:buFont typeface="Symbol"/>
                        <a:buChar char=""/>
                        <a:tabLst>
                          <a:tab pos="457200" algn="l"/>
                        </a:tabLst>
                      </a:pPr>
                      <a:r>
                        <a:rPr lang="en-IN" sz="1350" dirty="0">
                          <a:effectLst/>
                        </a:rPr>
                        <a:t>Self-driving car</a:t>
                      </a:r>
                      <a:endParaRPr lang="en-IN" sz="1100" dirty="0">
                        <a:effectLst/>
                      </a:endParaRPr>
                    </a:p>
                    <a:p>
                      <a:pPr marL="342900" lvl="0" indent="-342900">
                        <a:lnSpc>
                          <a:spcPts val="1500"/>
                        </a:lnSpc>
                        <a:spcAft>
                          <a:spcPts val="1000"/>
                        </a:spcAft>
                        <a:buSzPts val="1000"/>
                        <a:buFont typeface="Symbol"/>
                        <a:buChar char=""/>
                        <a:tabLst>
                          <a:tab pos="457200" algn="l"/>
                        </a:tabLst>
                      </a:pPr>
                      <a:r>
                        <a:rPr lang="en-IN" sz="1350" dirty="0">
                          <a:effectLst/>
                        </a:rPr>
                        <a:t>Personalized robots, robotic component</a:t>
                      </a:r>
                      <a:endParaRPr lang="en-IN" sz="1100" dirty="0">
                        <a:effectLst/>
                      </a:endParaRPr>
                    </a:p>
                    <a:p>
                      <a:pPr marL="342900" lvl="0" indent="-342900">
                        <a:lnSpc>
                          <a:spcPts val="1500"/>
                        </a:lnSpc>
                        <a:spcAft>
                          <a:spcPts val="1000"/>
                        </a:spcAft>
                        <a:buSzPts val="1000"/>
                        <a:buFont typeface="Symbol"/>
                        <a:buChar char=""/>
                        <a:tabLst>
                          <a:tab pos="457200" algn="l"/>
                        </a:tabLst>
                      </a:pPr>
                      <a:r>
                        <a:rPr lang="en-IN" sz="1350" dirty="0">
                          <a:effectLst/>
                        </a:rPr>
                        <a:t>Personalized drones</a:t>
                      </a:r>
                      <a:endParaRPr lang="en-IN" sz="1100" dirty="0">
                        <a:effectLst/>
                      </a:endParaRPr>
                    </a:p>
                    <a:p>
                      <a:pPr marL="342900" lvl="0" indent="-342900">
                        <a:lnSpc>
                          <a:spcPts val="1500"/>
                        </a:lnSpc>
                        <a:spcAft>
                          <a:spcPts val="1000"/>
                        </a:spcAft>
                        <a:buSzPts val="1000"/>
                        <a:buFont typeface="Symbol"/>
                        <a:buChar char=""/>
                        <a:tabLst>
                          <a:tab pos="457200" algn="l"/>
                        </a:tabLst>
                      </a:pPr>
                      <a:r>
                        <a:rPr lang="en-IN" sz="1350" dirty="0">
                          <a:effectLst/>
                        </a:rPr>
                        <a:t>Digital Assistants</a:t>
                      </a:r>
                      <a:endParaRPr lang="en-IN" sz="1100" dirty="0">
                        <a:solidFill>
                          <a:srgbClr val="222222"/>
                        </a:solidFill>
                        <a:effectLst/>
                        <a:latin typeface="Calibri"/>
                        <a:ea typeface="Calibri"/>
                        <a:cs typeface="Times New Roman"/>
                      </a:endParaRPr>
                    </a:p>
                  </a:txBody>
                  <a:tcPr marL="76200" marR="76200" marT="76200" marB="76200"/>
                </a:tc>
              </a:tr>
            </a:tbl>
          </a:graphicData>
        </a:graphic>
      </p:graphicFrame>
      <p:pic>
        <p:nvPicPr>
          <p:cNvPr id="2049"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332656"/>
            <a:ext cx="7059780" cy="107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Table 7"/>
          <p:cNvGraphicFramePr>
            <a:graphicFrameLocks noGrp="1"/>
          </p:cNvGraphicFramePr>
          <p:nvPr>
            <p:extLst>
              <p:ext uri="{D42A27DB-BD31-4B8C-83A1-F6EECF244321}">
                <p14:modId xmlns:p14="http://schemas.microsoft.com/office/powerpoint/2010/main" val="4056599982"/>
              </p:ext>
            </p:extLst>
          </p:nvPr>
        </p:nvGraphicFramePr>
        <p:xfrm>
          <a:off x="611560" y="4437112"/>
          <a:ext cx="7058026" cy="2247900"/>
        </p:xfrm>
        <a:graphic>
          <a:graphicData uri="http://schemas.openxmlformats.org/drawingml/2006/table">
            <a:tbl>
              <a:tblPr firstRow="1" firstCol="1" bandRow="1">
                <a:tableStyleId>{5C22544A-7EE6-4342-B048-85BDC9FD1C3A}</a:tableStyleId>
              </a:tblPr>
              <a:tblGrid>
                <a:gridCol w="3529013"/>
                <a:gridCol w="3529013"/>
              </a:tblGrid>
              <a:tr h="0">
                <a:tc>
                  <a:txBody>
                    <a:bodyPr/>
                    <a:lstStyle/>
                    <a:p>
                      <a:pPr>
                        <a:lnSpc>
                          <a:spcPts val="1500"/>
                        </a:lnSpc>
                        <a:spcAft>
                          <a:spcPts val="1000"/>
                        </a:spcAft>
                      </a:pPr>
                      <a:r>
                        <a:rPr lang="en-IN" sz="1350" dirty="0">
                          <a:effectLst/>
                        </a:rPr>
                        <a:t>Health</a:t>
                      </a:r>
                      <a:endParaRPr lang="en-IN" sz="1100" dirty="0">
                        <a:effectLst/>
                        <a:latin typeface="Calibri"/>
                        <a:ea typeface="Calibri"/>
                        <a:cs typeface="Times New Roman"/>
                      </a:endParaRPr>
                    </a:p>
                  </a:txBody>
                  <a:tcPr marL="76200" marR="76200" marT="76200" marB="76200"/>
                </a:tc>
                <a:tc>
                  <a:txBody>
                    <a:bodyPr/>
                    <a:lstStyle/>
                    <a:p>
                      <a:pPr marL="342900" lvl="0" indent="-342900">
                        <a:lnSpc>
                          <a:spcPts val="1500"/>
                        </a:lnSpc>
                        <a:spcAft>
                          <a:spcPts val="1000"/>
                        </a:spcAft>
                        <a:buSzPts val="1000"/>
                        <a:buFont typeface="Symbol"/>
                        <a:buChar char=""/>
                        <a:tabLst>
                          <a:tab pos="457200" algn="l"/>
                        </a:tabLst>
                      </a:pPr>
                      <a:r>
                        <a:rPr lang="en-IN" sz="1350" dirty="0">
                          <a:effectLst/>
                        </a:rPr>
                        <a:t>Data management</a:t>
                      </a:r>
                      <a:endParaRPr lang="en-IN" sz="1100" dirty="0">
                        <a:effectLst/>
                      </a:endParaRPr>
                    </a:p>
                    <a:p>
                      <a:pPr marL="342900" lvl="0" indent="-342900">
                        <a:lnSpc>
                          <a:spcPts val="1500"/>
                        </a:lnSpc>
                        <a:spcAft>
                          <a:spcPts val="1000"/>
                        </a:spcAft>
                        <a:buSzPts val="1000"/>
                        <a:buFont typeface="Symbol"/>
                        <a:buChar char=""/>
                        <a:tabLst>
                          <a:tab pos="457200" algn="l"/>
                        </a:tabLst>
                      </a:pPr>
                      <a:r>
                        <a:rPr lang="en-IN" sz="1350" dirty="0">
                          <a:effectLst/>
                        </a:rPr>
                        <a:t>Universal EMR Health databanks</a:t>
                      </a:r>
                      <a:endParaRPr lang="en-IN" sz="1100" dirty="0">
                        <a:effectLst/>
                      </a:endParaRPr>
                    </a:p>
                    <a:p>
                      <a:pPr marL="342900" lvl="0" indent="-342900">
                        <a:lnSpc>
                          <a:spcPts val="1500"/>
                        </a:lnSpc>
                        <a:spcAft>
                          <a:spcPts val="1000"/>
                        </a:spcAft>
                        <a:buSzPts val="1000"/>
                        <a:buFont typeface="Symbol"/>
                        <a:buChar char=""/>
                        <a:tabLst>
                          <a:tab pos="457200" algn="l"/>
                        </a:tabLst>
                      </a:pPr>
                      <a:r>
                        <a:rPr lang="en-IN" sz="1350" dirty="0">
                          <a:effectLst/>
                        </a:rPr>
                        <a:t>QS Data Commons</a:t>
                      </a:r>
                      <a:endParaRPr lang="en-IN" sz="1100" dirty="0">
                        <a:effectLst/>
                      </a:endParaRPr>
                    </a:p>
                    <a:p>
                      <a:pPr marL="342900" lvl="0" indent="-342900">
                        <a:lnSpc>
                          <a:spcPts val="1500"/>
                        </a:lnSpc>
                        <a:spcAft>
                          <a:spcPts val="1000"/>
                        </a:spcAft>
                        <a:buSzPts val="1000"/>
                        <a:buFont typeface="Symbol"/>
                        <a:buChar char=""/>
                        <a:tabLst>
                          <a:tab pos="457200" algn="l"/>
                        </a:tabLst>
                      </a:pPr>
                      <a:r>
                        <a:rPr lang="en-IN" sz="1350" dirty="0">
                          <a:effectLst/>
                        </a:rPr>
                        <a:t>Big health data stream </a:t>
                      </a:r>
                      <a:r>
                        <a:rPr lang="en-IN" sz="1350" dirty="0" smtClean="0">
                          <a:effectLst/>
                        </a:rPr>
                        <a:t>analytics</a:t>
                      </a:r>
                      <a:endParaRPr lang="en-IN" sz="1100" dirty="0">
                        <a:effectLst/>
                      </a:endParaRPr>
                    </a:p>
                    <a:p>
                      <a:pPr marL="342900" lvl="0" indent="-342900">
                        <a:lnSpc>
                          <a:spcPts val="1500"/>
                        </a:lnSpc>
                        <a:spcAft>
                          <a:spcPts val="1000"/>
                        </a:spcAft>
                        <a:buSzPts val="1000"/>
                        <a:buFont typeface="Symbol"/>
                        <a:buChar char=""/>
                        <a:tabLst>
                          <a:tab pos="457200" algn="l"/>
                        </a:tabLst>
                      </a:pPr>
                      <a:r>
                        <a:rPr lang="en-IN" sz="1350" dirty="0">
                          <a:effectLst/>
                        </a:rPr>
                        <a:t>Digital health wallet Smart property</a:t>
                      </a:r>
                      <a:endParaRPr lang="en-IN" sz="1100" dirty="0">
                        <a:effectLst/>
                      </a:endParaRPr>
                    </a:p>
                    <a:p>
                      <a:pPr marL="342900" lvl="0" indent="-342900">
                        <a:lnSpc>
                          <a:spcPts val="1500"/>
                        </a:lnSpc>
                        <a:spcAft>
                          <a:spcPts val="1000"/>
                        </a:spcAft>
                        <a:buSzPts val="1000"/>
                        <a:buFont typeface="Symbol"/>
                        <a:buChar char=""/>
                        <a:tabLst>
                          <a:tab pos="457200" algn="l"/>
                        </a:tabLst>
                      </a:pPr>
                      <a:r>
                        <a:rPr lang="en-IN" sz="1350" dirty="0">
                          <a:effectLst/>
                        </a:rPr>
                        <a:t>Health Token</a:t>
                      </a:r>
                      <a:endParaRPr lang="en-IN" sz="1100" dirty="0">
                        <a:effectLst/>
                      </a:endParaRPr>
                    </a:p>
                    <a:p>
                      <a:pPr marL="342900" lvl="0" indent="-342900">
                        <a:lnSpc>
                          <a:spcPts val="1500"/>
                        </a:lnSpc>
                        <a:spcAft>
                          <a:spcPts val="1000"/>
                        </a:spcAft>
                        <a:buSzPts val="1000"/>
                        <a:buFont typeface="Symbol"/>
                        <a:buChar char=""/>
                        <a:tabLst>
                          <a:tab pos="457200" algn="l"/>
                        </a:tabLst>
                      </a:pPr>
                      <a:r>
                        <a:rPr lang="en-IN" sz="1350" dirty="0">
                          <a:effectLst/>
                        </a:rPr>
                        <a:t>Personal development contracts</a:t>
                      </a:r>
                      <a:endParaRPr lang="en-IN" sz="1100" dirty="0">
                        <a:solidFill>
                          <a:srgbClr val="222222"/>
                        </a:solidFill>
                        <a:effectLst/>
                        <a:latin typeface="Calibri"/>
                        <a:ea typeface="Calibri"/>
                        <a:cs typeface="Times New Roman"/>
                      </a:endParaRPr>
                    </a:p>
                  </a:txBody>
                  <a:tcPr marL="76200" marR="76200" marT="76200" marB="76200"/>
                </a:tc>
              </a:tr>
            </a:tbl>
          </a:graphicData>
        </a:graphic>
      </p:graphicFrame>
    </p:spTree>
    <p:extLst>
      <p:ext uri="{BB962C8B-B14F-4D97-AF65-F5344CB8AC3E}">
        <p14:creationId xmlns:p14="http://schemas.microsoft.com/office/powerpoint/2010/main" val="2297256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Consensus:</a:t>
            </a:r>
            <a:br>
              <a:rPr lang="en-IN" dirty="0"/>
            </a:br>
            <a:endParaRPr lang="en-IN" dirty="0"/>
          </a:p>
        </p:txBody>
      </p:sp>
      <p:sp>
        <p:nvSpPr>
          <p:cNvPr id="5" name="Rectangle 4"/>
          <p:cNvSpPr/>
          <p:nvPr/>
        </p:nvSpPr>
        <p:spPr>
          <a:xfrm>
            <a:off x="611560" y="1340768"/>
            <a:ext cx="7632848" cy="2585323"/>
          </a:xfrm>
          <a:prstGeom prst="rect">
            <a:avLst/>
          </a:prstGeom>
        </p:spPr>
        <p:txBody>
          <a:bodyPr wrap="square">
            <a:spAutoFit/>
          </a:bodyPr>
          <a:lstStyle/>
          <a:p>
            <a:endParaRPr lang="en-IN" dirty="0"/>
          </a:p>
          <a:p>
            <a:r>
              <a:rPr lang="en-IN" dirty="0" smtClean="0"/>
              <a:t>Mechanism by which a transaction is accepted as valid by majority participants and added to the </a:t>
            </a:r>
            <a:r>
              <a:rPr lang="en-IN" dirty="0" err="1" smtClean="0"/>
              <a:t>blockchain</a:t>
            </a:r>
            <a:r>
              <a:rPr lang="en-IN" dirty="0" smtClean="0"/>
              <a:t> </a:t>
            </a:r>
          </a:p>
          <a:p>
            <a:endParaRPr lang="en-IN" dirty="0"/>
          </a:p>
          <a:p>
            <a:endParaRPr lang="en-IN" dirty="0" smtClean="0"/>
          </a:p>
          <a:p>
            <a:r>
              <a:rPr lang="en-IN" dirty="0" err="1" smtClean="0"/>
              <a:t>Blockchain</a:t>
            </a:r>
            <a:r>
              <a:rPr lang="en-IN" dirty="0" smtClean="0"/>
              <a:t> </a:t>
            </a:r>
            <a:r>
              <a:rPr lang="en-IN" dirty="0"/>
              <a:t>consensus protocols are </a:t>
            </a:r>
            <a:r>
              <a:rPr lang="en-IN" dirty="0" smtClean="0"/>
              <a:t>how to keep </a:t>
            </a:r>
            <a:r>
              <a:rPr lang="en-IN" dirty="0"/>
              <a:t>all the nodes on a network synchronized with each other, while providing an answer to the question: how do we all make sure that we agree on what the truth is? </a:t>
            </a:r>
          </a:p>
        </p:txBody>
      </p:sp>
    </p:spTree>
    <p:extLst>
      <p:ext uri="{BB962C8B-B14F-4D97-AF65-F5344CB8AC3E}">
        <p14:creationId xmlns:p14="http://schemas.microsoft.com/office/powerpoint/2010/main" val="422346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a:solidFill>
                  <a:srgbClr val="00B0F0"/>
                </a:solidFill>
              </a:rPr>
              <a:t>Blockchain</a:t>
            </a:r>
            <a:r>
              <a:rPr lang="en-IN" dirty="0"/>
              <a:t> consists of a list of records. Such records are stored in blocks. These blocks are in turn linked with other blocks and hence constitute a chain called </a:t>
            </a:r>
            <a:r>
              <a:rPr lang="en-IN" dirty="0" err="1"/>
              <a:t>Blockchain</a:t>
            </a:r>
            <a:r>
              <a:rPr lang="en-IN" dirty="0"/>
              <a:t>.</a:t>
            </a:r>
          </a:p>
        </p:txBody>
      </p:sp>
      <p:sp>
        <p:nvSpPr>
          <p:cNvPr id="3" name="Title 2"/>
          <p:cNvSpPr>
            <a:spLocks noGrp="1"/>
          </p:cNvSpPr>
          <p:nvPr>
            <p:ph type="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57" y="3356992"/>
            <a:ext cx="9144000" cy="2161953"/>
          </a:xfrm>
          <a:prstGeom prst="rect">
            <a:avLst/>
          </a:prstGeom>
        </p:spPr>
      </p:pic>
    </p:spTree>
    <p:extLst>
      <p:ext uri="{BB962C8B-B14F-4D97-AF65-F5344CB8AC3E}">
        <p14:creationId xmlns:p14="http://schemas.microsoft.com/office/powerpoint/2010/main" val="3671361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8688" y="476672"/>
            <a:ext cx="6034616" cy="3316014"/>
          </a:xfrm>
        </p:spPr>
      </p:pic>
      <p:sp>
        <p:nvSpPr>
          <p:cNvPr id="2" name="Title 1"/>
          <p:cNvSpPr>
            <a:spLocks noGrp="1"/>
          </p:cNvSpPr>
          <p:nvPr>
            <p:ph type="title"/>
          </p:nvPr>
        </p:nvSpPr>
        <p:spPr/>
        <p:txBody>
          <a:bodyPr/>
          <a:lstStyle/>
          <a:p>
            <a:endParaRPr lang="en-IN" dirty="0"/>
          </a:p>
        </p:txBody>
      </p:sp>
      <p:sp>
        <p:nvSpPr>
          <p:cNvPr id="5" name="Rectangle 4"/>
          <p:cNvSpPr/>
          <p:nvPr/>
        </p:nvSpPr>
        <p:spPr>
          <a:xfrm>
            <a:off x="467544" y="4005064"/>
            <a:ext cx="8136904" cy="2031325"/>
          </a:xfrm>
          <a:prstGeom prst="rect">
            <a:avLst/>
          </a:prstGeom>
        </p:spPr>
        <p:txBody>
          <a:bodyPr wrap="square">
            <a:spAutoFit/>
          </a:bodyPr>
          <a:lstStyle/>
          <a:p>
            <a:pPr algn="just"/>
            <a:r>
              <a:rPr lang="en-IN" dirty="0"/>
              <a:t>A proof-of-work is a </a:t>
            </a:r>
            <a:r>
              <a:rPr lang="en-IN" dirty="0">
                <a:solidFill>
                  <a:schemeClr val="accent1">
                    <a:lumMod val="60000"/>
                    <a:lumOff val="40000"/>
                  </a:schemeClr>
                </a:solidFill>
              </a:rPr>
              <a:t>computational problem </a:t>
            </a:r>
            <a:r>
              <a:rPr lang="en-IN" dirty="0"/>
              <a:t>that takes certain to effort to solve. But the time required to verify the results of the computational problem </a:t>
            </a:r>
            <a:r>
              <a:rPr lang="en-IN" dirty="0">
                <a:solidFill>
                  <a:srgbClr val="FFC000"/>
                </a:solidFill>
              </a:rPr>
              <a:t>is very less </a:t>
            </a:r>
            <a:r>
              <a:rPr lang="en-IN" dirty="0"/>
              <a:t>compared to the effort it takes to solve the computational problem itself</a:t>
            </a:r>
            <a:r>
              <a:rPr lang="en-IN" dirty="0" smtClean="0"/>
              <a:t>.</a:t>
            </a:r>
          </a:p>
          <a:p>
            <a:pPr algn="just"/>
            <a:endParaRPr lang="en-IN" dirty="0"/>
          </a:p>
          <a:p>
            <a:pPr algn="just"/>
            <a:r>
              <a:rPr lang="en-IN" dirty="0"/>
              <a:t>In case of </a:t>
            </a:r>
            <a:r>
              <a:rPr lang="en-IN" dirty="0" err="1"/>
              <a:t>Bitcoin</a:t>
            </a:r>
            <a:r>
              <a:rPr lang="en-IN" dirty="0"/>
              <a:t>, it takes almost </a:t>
            </a:r>
            <a:r>
              <a:rPr lang="en-IN" dirty="0">
                <a:solidFill>
                  <a:srgbClr val="FFC000"/>
                </a:solidFill>
              </a:rPr>
              <a:t>10 minutes </a:t>
            </a:r>
            <a:r>
              <a:rPr lang="en-IN" dirty="0"/>
              <a:t>to calculate the required proof-of-work to add a new block to the chain.</a:t>
            </a:r>
          </a:p>
        </p:txBody>
      </p:sp>
    </p:spTree>
    <p:extLst>
      <p:ext uri="{BB962C8B-B14F-4D97-AF65-F5344CB8AC3E}">
        <p14:creationId xmlns:p14="http://schemas.microsoft.com/office/powerpoint/2010/main" val="3798535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sz="2000" dirty="0">
                <a:solidFill>
                  <a:srgbClr val="FFC000"/>
                </a:solidFill>
              </a:rPr>
              <a:t>So, to successfully tamper with a </a:t>
            </a:r>
            <a:r>
              <a:rPr lang="en-IN" sz="2000" dirty="0" err="1" smtClean="0">
                <a:solidFill>
                  <a:srgbClr val="FFC000"/>
                </a:solidFill>
              </a:rPr>
              <a:t>blockchain</a:t>
            </a:r>
            <a:endParaRPr lang="en-IN" sz="2000" dirty="0" smtClean="0">
              <a:solidFill>
                <a:srgbClr val="FFC000"/>
              </a:solidFill>
            </a:endParaRPr>
          </a:p>
          <a:p>
            <a:pPr marL="109728" indent="0">
              <a:buNone/>
            </a:pPr>
            <a:endParaRPr lang="en-IN" sz="2000" dirty="0"/>
          </a:p>
          <a:p>
            <a:pPr algn="just"/>
            <a:r>
              <a:rPr lang="en-IN" sz="2000" dirty="0"/>
              <a:t>You will need to tamper with all blocks on the chain</a:t>
            </a:r>
          </a:p>
          <a:p>
            <a:pPr algn="just"/>
            <a:r>
              <a:rPr lang="en-IN" sz="2000" dirty="0"/>
              <a:t>Redo the proof-of-work for each block</a:t>
            </a:r>
          </a:p>
          <a:p>
            <a:pPr algn="just"/>
            <a:r>
              <a:rPr lang="en-IN" sz="2000" dirty="0"/>
              <a:t>Take control of greater than 50% of the peer-to-peer network.</a:t>
            </a:r>
          </a:p>
          <a:p>
            <a:pPr algn="just"/>
            <a:r>
              <a:rPr lang="en-IN" sz="2000" dirty="0"/>
              <a:t>After doing all these, your tampered block become accepted by everyone else. This is next to impossible task. Hence, </a:t>
            </a:r>
            <a:r>
              <a:rPr lang="en-IN" sz="2000" dirty="0" err="1"/>
              <a:t>Blockchains</a:t>
            </a:r>
            <a:r>
              <a:rPr lang="en-IN" sz="2000" dirty="0"/>
              <a:t> are so secure.</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0838173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548680"/>
            <a:ext cx="5019675"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11560" y="3140968"/>
            <a:ext cx="8136904" cy="1538883"/>
          </a:xfrm>
          <a:prstGeom prst="rect">
            <a:avLst/>
          </a:prstGeom>
        </p:spPr>
        <p:txBody>
          <a:bodyPr wrap="square">
            <a:spAutoFit/>
          </a:bodyPr>
          <a:lstStyle/>
          <a:p>
            <a:pPr algn="just">
              <a:lnSpc>
                <a:spcPct val="150000"/>
              </a:lnSpc>
            </a:pPr>
            <a:r>
              <a:rPr lang="en-IN" sz="1600" dirty="0"/>
              <a:t>In a proof of stake system, the creator of the next block is determined by a </a:t>
            </a:r>
            <a:r>
              <a:rPr lang="en-IN" sz="1600" dirty="0">
                <a:solidFill>
                  <a:srgbClr val="FF0000"/>
                </a:solidFill>
              </a:rPr>
              <a:t>randomized system </a:t>
            </a:r>
            <a:r>
              <a:rPr lang="en-IN" sz="1600" dirty="0"/>
              <a:t>that is, in part, dictated by </a:t>
            </a:r>
            <a:r>
              <a:rPr lang="en-IN" sz="1600" dirty="0">
                <a:solidFill>
                  <a:srgbClr val="FF0000"/>
                </a:solidFill>
              </a:rPr>
              <a:t>how much of that </a:t>
            </a:r>
            <a:r>
              <a:rPr lang="en-IN" sz="1600" dirty="0" err="1">
                <a:solidFill>
                  <a:srgbClr val="FF0000"/>
                </a:solidFill>
              </a:rPr>
              <a:t>cryptocurrency</a:t>
            </a:r>
            <a:r>
              <a:rPr lang="en-IN" sz="1600" dirty="0"/>
              <a:t> a user is holding or, in some cases</a:t>
            </a:r>
            <a:r>
              <a:rPr lang="en-IN" sz="1600" dirty="0">
                <a:solidFill>
                  <a:srgbClr val="FF0000"/>
                </a:solidFill>
              </a:rPr>
              <a:t>, how long they have </a:t>
            </a:r>
            <a:r>
              <a:rPr lang="en-IN" sz="1600" dirty="0"/>
              <a:t>been holding that particular currency. </a:t>
            </a:r>
            <a:endParaRPr lang="en-IN" sz="1600" dirty="0" smtClean="0"/>
          </a:p>
        </p:txBody>
      </p:sp>
    </p:spTree>
    <p:extLst>
      <p:ext uri="{BB962C8B-B14F-4D97-AF65-F5344CB8AC3E}">
        <p14:creationId xmlns:p14="http://schemas.microsoft.com/office/powerpoint/2010/main" val="2195713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954" y="1481138"/>
            <a:ext cx="7892091"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77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2" y="1481138"/>
            <a:ext cx="6034616" cy="4525962"/>
          </a:xfrm>
        </p:spPr>
      </p:pic>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946645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000" dirty="0"/>
              <a:t>There </a:t>
            </a:r>
            <a:r>
              <a:rPr lang="en-IN" sz="2000" dirty="0">
                <a:solidFill>
                  <a:schemeClr val="accent3">
                    <a:lumMod val="60000"/>
                    <a:lumOff val="40000"/>
                  </a:schemeClr>
                </a:solidFill>
              </a:rPr>
              <a:t>mainly three types of </a:t>
            </a:r>
            <a:r>
              <a:rPr lang="en-IN" sz="2000" dirty="0" err="1">
                <a:solidFill>
                  <a:schemeClr val="accent3">
                    <a:lumMod val="60000"/>
                    <a:lumOff val="40000"/>
                  </a:schemeClr>
                </a:solidFill>
              </a:rPr>
              <a:t>Blockchains</a:t>
            </a:r>
            <a:r>
              <a:rPr lang="en-IN" sz="2000" dirty="0">
                <a:solidFill>
                  <a:schemeClr val="accent3">
                    <a:lumMod val="60000"/>
                    <a:lumOff val="40000"/>
                  </a:schemeClr>
                </a:solidFill>
              </a:rPr>
              <a:t> </a:t>
            </a:r>
            <a:r>
              <a:rPr lang="en-IN" sz="2000" dirty="0"/>
              <a:t>that have emerged after </a:t>
            </a:r>
            <a:r>
              <a:rPr lang="en-IN" sz="2000" dirty="0" err="1"/>
              <a:t>Bitcoin</a:t>
            </a:r>
            <a:r>
              <a:rPr lang="en-IN" sz="2000" dirty="0"/>
              <a:t> </a:t>
            </a:r>
            <a:r>
              <a:rPr lang="en-IN" sz="2000" dirty="0" smtClean="0"/>
              <a:t>introduced </a:t>
            </a:r>
            <a:r>
              <a:rPr lang="en-IN" sz="2000" dirty="0" err="1"/>
              <a:t>Blockchain</a:t>
            </a:r>
            <a:r>
              <a:rPr lang="en-IN" sz="2000" dirty="0"/>
              <a:t> to the world</a:t>
            </a:r>
            <a:r>
              <a:rPr lang="en-IN" sz="2000" dirty="0" smtClean="0"/>
              <a:t>.</a:t>
            </a:r>
          </a:p>
          <a:p>
            <a:endParaRPr lang="en-IN" sz="2000" dirty="0"/>
          </a:p>
          <a:p>
            <a:r>
              <a:rPr lang="en-IN" sz="2000" dirty="0"/>
              <a:t>Public </a:t>
            </a:r>
            <a:r>
              <a:rPr lang="en-IN" sz="2000" dirty="0" err="1"/>
              <a:t>Blockchain</a:t>
            </a:r>
            <a:endParaRPr lang="en-IN" sz="2000" dirty="0"/>
          </a:p>
          <a:p>
            <a:r>
              <a:rPr lang="en-IN" sz="2000" dirty="0"/>
              <a:t>Private </a:t>
            </a:r>
            <a:r>
              <a:rPr lang="en-IN" sz="2000" dirty="0" err="1"/>
              <a:t>Blockchain</a:t>
            </a:r>
            <a:endParaRPr lang="en-IN" sz="2000" dirty="0"/>
          </a:p>
          <a:p>
            <a:r>
              <a:rPr lang="en-IN" sz="2000" dirty="0"/>
              <a:t>Consortium or Federated </a:t>
            </a:r>
            <a:r>
              <a:rPr lang="en-IN" sz="2000" dirty="0" err="1"/>
              <a:t>Blockchain</a:t>
            </a:r>
            <a:endParaRPr lang="en-IN" sz="2000" dirty="0"/>
          </a:p>
          <a:p>
            <a:endParaRPr lang="en-IN" dirty="0"/>
          </a:p>
        </p:txBody>
      </p:sp>
      <p:sp>
        <p:nvSpPr>
          <p:cNvPr id="2" name="Title 1"/>
          <p:cNvSpPr>
            <a:spLocks noGrp="1"/>
          </p:cNvSpPr>
          <p:nvPr>
            <p:ph type="title"/>
          </p:nvPr>
        </p:nvSpPr>
        <p:spPr/>
        <p:txBody>
          <a:bodyPr/>
          <a:lstStyle/>
          <a:p>
            <a:r>
              <a:rPr lang="en-IN" dirty="0" smtClean="0"/>
              <a:t>Types </a:t>
            </a:r>
            <a:r>
              <a:rPr lang="en-IN" dirty="0"/>
              <a:t>of </a:t>
            </a:r>
            <a:r>
              <a:rPr lang="en-IN" dirty="0" err="1"/>
              <a:t>Blockchains</a:t>
            </a:r>
            <a:endParaRPr lang="en-IN" dirty="0"/>
          </a:p>
        </p:txBody>
      </p:sp>
    </p:spTree>
    <p:extLst>
      <p:ext uri="{BB962C8B-B14F-4D97-AF65-F5344CB8AC3E}">
        <p14:creationId xmlns:p14="http://schemas.microsoft.com/office/powerpoint/2010/main" val="36011981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200" dirty="0"/>
              <a:t>A </a:t>
            </a:r>
            <a:r>
              <a:rPr lang="en-IN" sz="2200" dirty="0" smtClean="0"/>
              <a:t>public </a:t>
            </a:r>
            <a:r>
              <a:rPr lang="en-IN" sz="2200" dirty="0" err="1" smtClean="0"/>
              <a:t>blockchain</a:t>
            </a:r>
            <a:r>
              <a:rPr lang="en-IN" sz="2200" dirty="0" smtClean="0"/>
              <a:t> is</a:t>
            </a:r>
            <a:r>
              <a:rPr lang="en-IN" sz="2200" b="1" i="1" dirty="0" smtClean="0"/>
              <a:t>‘ </a:t>
            </a:r>
            <a:r>
              <a:rPr lang="en-IN" sz="2200" b="1" i="1" dirty="0"/>
              <a:t>for the people, by the people and of the people</a:t>
            </a:r>
            <a:r>
              <a:rPr lang="en-IN" sz="2200" b="1" i="1" dirty="0" smtClean="0"/>
              <a:t>’</a:t>
            </a:r>
          </a:p>
          <a:p>
            <a:pPr algn="just"/>
            <a:endParaRPr lang="en-IN" sz="2200" b="1" i="1" dirty="0" smtClean="0"/>
          </a:p>
          <a:p>
            <a:pPr algn="just"/>
            <a:r>
              <a:rPr lang="en-IN" sz="2200" dirty="0"/>
              <a:t>But a natural question that comes to our mind is that when </a:t>
            </a:r>
            <a:r>
              <a:rPr lang="en-IN" sz="2200" dirty="0">
                <a:solidFill>
                  <a:srgbClr val="FFC000"/>
                </a:solidFill>
              </a:rPr>
              <a:t>no one is in charge </a:t>
            </a:r>
            <a:r>
              <a:rPr lang="en-IN" sz="2200" dirty="0"/>
              <a:t>here then how the decisions are taken on these types of the </a:t>
            </a:r>
            <a:r>
              <a:rPr lang="en-IN" sz="2200" dirty="0" err="1"/>
              <a:t>blockchain</a:t>
            </a:r>
            <a:r>
              <a:rPr lang="en-IN" sz="2200" dirty="0" smtClean="0"/>
              <a:t>.</a:t>
            </a:r>
          </a:p>
          <a:p>
            <a:pPr algn="just"/>
            <a:endParaRPr lang="en-IN" sz="2200" dirty="0" smtClean="0"/>
          </a:p>
          <a:p>
            <a:pPr algn="just"/>
            <a:r>
              <a:rPr lang="en-IN" sz="2200" dirty="0" smtClean="0"/>
              <a:t> </a:t>
            </a:r>
            <a:r>
              <a:rPr lang="en-IN" sz="2200" dirty="0"/>
              <a:t>So the answer is that decision making happens by various </a:t>
            </a:r>
            <a:r>
              <a:rPr lang="en-IN" sz="2200" dirty="0">
                <a:solidFill>
                  <a:srgbClr val="FFC000"/>
                </a:solidFill>
              </a:rPr>
              <a:t>decentralized consensus </a:t>
            </a:r>
            <a:r>
              <a:rPr lang="en-IN" sz="2200" dirty="0"/>
              <a:t>mechanisms such as proof of work (POW) and proof of stake(POS) etc</a:t>
            </a:r>
            <a:r>
              <a:rPr lang="en-IN" sz="2200" dirty="0" smtClean="0"/>
              <a:t>.</a:t>
            </a:r>
          </a:p>
          <a:p>
            <a:pPr algn="just"/>
            <a:endParaRPr lang="en-IN" sz="2200" dirty="0" smtClean="0"/>
          </a:p>
          <a:p>
            <a:pPr algn="just"/>
            <a:r>
              <a:rPr lang="en-IN" sz="2200" b="1" dirty="0"/>
              <a:t>Example:</a:t>
            </a:r>
            <a:r>
              <a:rPr lang="en-IN" sz="2200" dirty="0"/>
              <a:t> </a:t>
            </a:r>
            <a:r>
              <a:rPr lang="en-IN" sz="2200" dirty="0" err="1"/>
              <a:t>Bitcoin</a:t>
            </a:r>
            <a:r>
              <a:rPr lang="en-IN" sz="2200" dirty="0"/>
              <a:t>, </a:t>
            </a:r>
            <a:r>
              <a:rPr lang="en-IN" sz="2200" u="sng" dirty="0" err="1">
                <a:hlinkClick r:id="rId2"/>
              </a:rPr>
              <a:t>Litecoin</a:t>
            </a:r>
            <a:r>
              <a:rPr lang="en-IN" sz="2200" u="sng" dirty="0">
                <a:hlinkClick r:id="rId2"/>
              </a:rPr>
              <a:t> </a:t>
            </a:r>
            <a:r>
              <a:rPr lang="en-IN" sz="2200" dirty="0" err="1"/>
              <a:t>etc</a:t>
            </a:r>
            <a:endParaRPr lang="en-IN" sz="2200" dirty="0"/>
          </a:p>
          <a:p>
            <a:endParaRPr lang="en-IN" dirty="0"/>
          </a:p>
        </p:txBody>
      </p:sp>
      <p:sp>
        <p:nvSpPr>
          <p:cNvPr id="2" name="Title 1"/>
          <p:cNvSpPr>
            <a:spLocks noGrp="1"/>
          </p:cNvSpPr>
          <p:nvPr>
            <p:ph type="title"/>
          </p:nvPr>
        </p:nvSpPr>
        <p:spPr/>
        <p:txBody>
          <a:bodyPr/>
          <a:lstStyle/>
          <a:p>
            <a:r>
              <a:rPr lang="en-IN" dirty="0"/>
              <a:t>P</a:t>
            </a:r>
            <a:r>
              <a:rPr lang="en-IN" dirty="0" smtClean="0"/>
              <a:t>ublic </a:t>
            </a:r>
            <a:r>
              <a:rPr lang="en-IN" dirty="0" err="1"/>
              <a:t>blockchain</a:t>
            </a:r>
            <a:endParaRPr lang="en-IN" dirty="0"/>
          </a:p>
        </p:txBody>
      </p:sp>
    </p:spTree>
    <p:extLst>
      <p:ext uri="{BB962C8B-B14F-4D97-AF65-F5344CB8AC3E}">
        <p14:creationId xmlns:p14="http://schemas.microsoft.com/office/powerpoint/2010/main" val="26080447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8"/>
            <a:ext cx="8229600" cy="5098571"/>
          </a:xfrm>
        </p:spPr>
        <p:txBody>
          <a:bodyPr>
            <a:normAutofit/>
          </a:bodyPr>
          <a:lstStyle/>
          <a:p>
            <a:pPr algn="just"/>
            <a:r>
              <a:rPr lang="en-IN" sz="2000" dirty="0" smtClean="0"/>
              <a:t>It</a:t>
            </a:r>
            <a:r>
              <a:rPr lang="en-IN" sz="2000" dirty="0"/>
              <a:t> is a private property of an individual or an organization</a:t>
            </a:r>
            <a:r>
              <a:rPr lang="en-IN" sz="2000" dirty="0" smtClean="0"/>
              <a:t>.</a:t>
            </a:r>
          </a:p>
          <a:p>
            <a:pPr algn="just"/>
            <a:endParaRPr lang="en-IN" sz="2000" dirty="0"/>
          </a:p>
          <a:p>
            <a:pPr algn="just"/>
            <a:r>
              <a:rPr lang="en-IN" sz="2000" dirty="0" smtClean="0"/>
              <a:t>There </a:t>
            </a:r>
            <a:r>
              <a:rPr lang="en-IN" sz="2000" dirty="0"/>
              <a:t>is an in charge who looks after of important things such as read/write or whom to selectively give access to read or vice versa</a:t>
            </a:r>
            <a:r>
              <a:rPr lang="en-IN" sz="2000" dirty="0" smtClean="0"/>
              <a:t>.</a:t>
            </a:r>
          </a:p>
          <a:p>
            <a:pPr algn="just"/>
            <a:endParaRPr lang="en-IN" sz="2000" dirty="0"/>
          </a:p>
          <a:p>
            <a:pPr algn="just"/>
            <a:r>
              <a:rPr lang="en-IN" sz="2000" dirty="0"/>
              <a:t>Here the </a:t>
            </a:r>
            <a:r>
              <a:rPr lang="en-IN" sz="2000" dirty="0">
                <a:solidFill>
                  <a:srgbClr val="FFC000"/>
                </a:solidFill>
              </a:rPr>
              <a:t>consensus</a:t>
            </a:r>
            <a:r>
              <a:rPr lang="en-IN" sz="2000" dirty="0"/>
              <a:t> is achieved on the whims of the central in-charge who can give mining rights to anyone or not give at all</a:t>
            </a:r>
            <a:r>
              <a:rPr lang="en-IN" sz="2000" dirty="0" smtClean="0"/>
              <a:t>.</a:t>
            </a:r>
          </a:p>
          <a:p>
            <a:pPr algn="just"/>
            <a:endParaRPr lang="en-IN" sz="2000" dirty="0"/>
          </a:p>
          <a:p>
            <a:pPr algn="just"/>
            <a:r>
              <a:rPr lang="en-IN" sz="2000" dirty="0"/>
              <a:t>That’s what makes it centralized again where various rights are exercised and vested in a central trusted party but yet it is </a:t>
            </a:r>
            <a:r>
              <a:rPr lang="en-IN" sz="2000" dirty="0" err="1"/>
              <a:t>cryptographical</a:t>
            </a:r>
            <a:r>
              <a:rPr lang="en-IN" sz="2000" dirty="0"/>
              <a:t> secured from the company’s point of view and more cost-effective for them.</a:t>
            </a:r>
          </a:p>
          <a:p>
            <a:pPr algn="just"/>
            <a:r>
              <a:rPr lang="en-IN" sz="2000" b="1" dirty="0" smtClean="0"/>
              <a:t>Example</a:t>
            </a:r>
            <a:r>
              <a:rPr lang="en-IN" sz="2000" b="1" dirty="0"/>
              <a:t>:</a:t>
            </a:r>
            <a:r>
              <a:rPr lang="en-IN" sz="2000" dirty="0"/>
              <a:t> </a:t>
            </a:r>
            <a:r>
              <a:rPr lang="en-IN" sz="2000" u="sng" dirty="0" err="1">
                <a:hlinkClick r:id="rId2"/>
              </a:rPr>
              <a:t>Bankchain</a:t>
            </a:r>
            <a:endParaRPr lang="en-IN" sz="2000" dirty="0"/>
          </a:p>
          <a:p>
            <a:endParaRPr lang="en-IN" dirty="0"/>
          </a:p>
        </p:txBody>
      </p:sp>
      <p:sp>
        <p:nvSpPr>
          <p:cNvPr id="2" name="Title 1"/>
          <p:cNvSpPr>
            <a:spLocks noGrp="1"/>
          </p:cNvSpPr>
          <p:nvPr>
            <p:ph type="title"/>
          </p:nvPr>
        </p:nvSpPr>
        <p:spPr/>
        <p:txBody>
          <a:bodyPr>
            <a:normAutofit fontScale="90000"/>
          </a:bodyPr>
          <a:lstStyle/>
          <a:p>
            <a:r>
              <a:rPr lang="en-IN" dirty="0"/>
              <a:t>Private </a:t>
            </a:r>
            <a:r>
              <a:rPr lang="en-IN" dirty="0" err="1"/>
              <a:t>Blockchain</a:t>
            </a:r>
            <a:r>
              <a:rPr lang="en-IN" dirty="0"/>
              <a:t/>
            </a:r>
            <a:br>
              <a:rPr lang="en-IN" dirty="0"/>
            </a:br>
            <a:endParaRPr lang="en-IN" dirty="0"/>
          </a:p>
        </p:txBody>
      </p:sp>
    </p:spTree>
    <p:extLst>
      <p:ext uri="{BB962C8B-B14F-4D97-AF65-F5344CB8AC3E}">
        <p14:creationId xmlns:p14="http://schemas.microsoft.com/office/powerpoint/2010/main" val="3294968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dirty="0" smtClean="0"/>
              <a:t>So </a:t>
            </a:r>
            <a:r>
              <a:rPr lang="en-IN" sz="2000" dirty="0"/>
              <a:t>here instead of one in charge, you have more than one in charge. </a:t>
            </a:r>
            <a:endParaRPr lang="en-IN" sz="2000" dirty="0" smtClean="0"/>
          </a:p>
          <a:p>
            <a:pPr algn="just"/>
            <a:r>
              <a:rPr lang="en-IN" sz="2000" dirty="0" smtClean="0"/>
              <a:t>Basically</a:t>
            </a:r>
            <a:r>
              <a:rPr lang="en-IN" sz="2000" dirty="0"/>
              <a:t>, you have a group of companies or representative individuals coming together and making decisions for the best benefit of the whole network</a:t>
            </a:r>
            <a:r>
              <a:rPr lang="en-IN" sz="2000" dirty="0" smtClean="0"/>
              <a:t>.</a:t>
            </a:r>
          </a:p>
          <a:p>
            <a:pPr algn="just"/>
            <a:r>
              <a:rPr lang="en-IN" sz="2000" dirty="0" smtClean="0"/>
              <a:t> </a:t>
            </a:r>
            <a:r>
              <a:rPr lang="en-IN" sz="2000" dirty="0"/>
              <a:t>Such groups are also called consortiums or a federation that’s why the name consortium or federated </a:t>
            </a:r>
            <a:r>
              <a:rPr lang="en-IN" sz="2000" dirty="0" err="1"/>
              <a:t>blockchain</a:t>
            </a:r>
            <a:endParaRPr lang="en-IN" sz="2000" dirty="0"/>
          </a:p>
          <a:p>
            <a:endParaRPr lang="en-IN" dirty="0"/>
          </a:p>
        </p:txBody>
      </p:sp>
      <p:sp>
        <p:nvSpPr>
          <p:cNvPr id="2" name="Title 1"/>
          <p:cNvSpPr>
            <a:spLocks noGrp="1"/>
          </p:cNvSpPr>
          <p:nvPr>
            <p:ph type="title"/>
          </p:nvPr>
        </p:nvSpPr>
        <p:spPr/>
        <p:txBody>
          <a:bodyPr>
            <a:normAutofit fontScale="90000"/>
          </a:bodyPr>
          <a:lstStyle/>
          <a:p>
            <a:r>
              <a:rPr lang="en-IN" dirty="0"/>
              <a:t>Consortium or Federated </a:t>
            </a:r>
            <a:r>
              <a:rPr lang="en-IN" dirty="0" err="1"/>
              <a:t>Blockchain</a:t>
            </a:r>
            <a:r>
              <a:rPr lang="en-IN" dirty="0"/>
              <a:t/>
            </a:r>
            <a:br>
              <a:rPr lang="en-IN" dirty="0"/>
            </a:br>
            <a:endParaRPr lang="en-IN" dirty="0"/>
          </a:p>
        </p:txBody>
      </p:sp>
    </p:spTree>
    <p:extLst>
      <p:ext uri="{BB962C8B-B14F-4D97-AF65-F5344CB8AC3E}">
        <p14:creationId xmlns:p14="http://schemas.microsoft.com/office/powerpoint/2010/main" val="3721327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2" name="Title 1"/>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281113"/>
            <a:ext cx="666750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0222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sz="2000" dirty="0"/>
              <a:t>Each block contains a </a:t>
            </a:r>
            <a:r>
              <a:rPr lang="en-IN" sz="2000" i="1" dirty="0"/>
              <a:t>hash </a:t>
            </a:r>
            <a:r>
              <a:rPr lang="en-IN" sz="2000" dirty="0"/>
              <a:t>(a digital fingerprint or unique identifier</a:t>
            </a:r>
            <a:r>
              <a:rPr lang="en-IN" sz="2000" dirty="0" smtClean="0"/>
              <a:t>),</a:t>
            </a:r>
            <a:r>
              <a:rPr lang="en-IN" sz="2000" dirty="0" err="1" smtClean="0"/>
              <a:t>timestamped</a:t>
            </a:r>
            <a:r>
              <a:rPr lang="en-IN" sz="2000" dirty="0" smtClean="0"/>
              <a:t> </a:t>
            </a:r>
            <a:r>
              <a:rPr lang="en-IN" sz="2000" dirty="0"/>
              <a:t>batches of recent valid transactions, and </a:t>
            </a:r>
            <a:r>
              <a:rPr lang="en-IN" sz="2000" dirty="0" smtClean="0"/>
              <a:t>the hash </a:t>
            </a:r>
            <a:r>
              <a:rPr lang="en-IN" sz="2000" dirty="0"/>
              <a:t>of the previous block. </a:t>
            </a:r>
            <a:endParaRPr lang="en-IN" sz="2000" dirty="0" smtClean="0"/>
          </a:p>
          <a:p>
            <a:pPr algn="just"/>
            <a:endParaRPr lang="en-IN" sz="2000" dirty="0" smtClean="0"/>
          </a:p>
          <a:p>
            <a:pPr algn="just"/>
            <a:r>
              <a:rPr lang="en-IN" sz="2000" dirty="0" smtClean="0"/>
              <a:t>The </a:t>
            </a:r>
            <a:r>
              <a:rPr lang="en-IN" sz="2000" dirty="0"/>
              <a:t>previous block hash links </a:t>
            </a:r>
            <a:r>
              <a:rPr lang="en-IN" sz="2000" dirty="0" smtClean="0"/>
              <a:t>the blocks </a:t>
            </a:r>
            <a:r>
              <a:rPr lang="en-IN" sz="2000" dirty="0"/>
              <a:t>together and prevents any block from being altered or </a:t>
            </a:r>
            <a:r>
              <a:rPr lang="en-IN" sz="2000" dirty="0" smtClean="0"/>
              <a:t>a block </a:t>
            </a:r>
            <a:r>
              <a:rPr lang="en-IN" sz="2000" dirty="0"/>
              <a:t>being inserted between two existing blocks. </a:t>
            </a:r>
            <a:endParaRPr lang="en-IN" sz="2000" dirty="0" smtClean="0"/>
          </a:p>
          <a:p>
            <a:pPr algn="just"/>
            <a:endParaRPr lang="en-IN" sz="2000" dirty="0" smtClean="0"/>
          </a:p>
          <a:p>
            <a:pPr algn="just"/>
            <a:r>
              <a:rPr lang="en-IN" sz="2000" dirty="0" smtClean="0"/>
              <a:t>In </a:t>
            </a:r>
            <a:r>
              <a:rPr lang="en-IN" sz="2000" dirty="0"/>
              <a:t>this way</a:t>
            </a:r>
            <a:r>
              <a:rPr lang="en-IN" sz="2000" dirty="0" smtClean="0"/>
              <a:t>, each </a:t>
            </a:r>
            <a:r>
              <a:rPr lang="en-IN" sz="2000" dirty="0"/>
              <a:t>subsequent block strengthens the verification of the </a:t>
            </a:r>
            <a:r>
              <a:rPr lang="en-IN" sz="2000" dirty="0" smtClean="0"/>
              <a:t>previous block </a:t>
            </a:r>
            <a:r>
              <a:rPr lang="en-IN" sz="2000" dirty="0"/>
              <a:t>and hence the entire </a:t>
            </a:r>
            <a:r>
              <a:rPr lang="en-IN" sz="2000" dirty="0" err="1"/>
              <a:t>blockchain</a:t>
            </a:r>
            <a:r>
              <a:rPr lang="en-IN" sz="2000" dirty="0"/>
              <a:t>. </a:t>
            </a:r>
            <a:endParaRPr lang="en-IN" sz="2000" dirty="0" smtClean="0"/>
          </a:p>
          <a:p>
            <a:pPr algn="just"/>
            <a:endParaRPr lang="en-IN" sz="2000" dirty="0" smtClean="0"/>
          </a:p>
          <a:p>
            <a:pPr algn="just"/>
            <a:r>
              <a:rPr lang="en-IN" sz="2000" dirty="0" smtClean="0"/>
              <a:t>The method renders the </a:t>
            </a:r>
            <a:r>
              <a:rPr lang="en-IN" sz="2000" dirty="0" err="1"/>
              <a:t>blockchain</a:t>
            </a:r>
            <a:r>
              <a:rPr lang="en-IN" sz="2000" dirty="0"/>
              <a:t> tamper-evident, lending to the key attribute </a:t>
            </a:r>
            <a:r>
              <a:rPr lang="en-IN" sz="2000" dirty="0" smtClean="0"/>
              <a:t>of immutability</a:t>
            </a:r>
            <a:r>
              <a:rPr lang="en-IN" sz="2000" dirty="0"/>
              <a:t>.</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186913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14487" y="1500981"/>
            <a:ext cx="591502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21669700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b="1" dirty="0" err="1" smtClean="0">
                <a:solidFill>
                  <a:schemeClr val="accent1">
                    <a:lumMod val="60000"/>
                    <a:lumOff val="40000"/>
                  </a:schemeClr>
                </a:solidFill>
              </a:rPr>
              <a:t>Permissionless</a:t>
            </a:r>
            <a:r>
              <a:rPr lang="en-IN" sz="2000" dirty="0">
                <a:solidFill>
                  <a:schemeClr val="accent1">
                    <a:lumMod val="60000"/>
                    <a:lumOff val="40000"/>
                  </a:schemeClr>
                </a:solidFill>
              </a:rPr>
              <a:t>: </a:t>
            </a:r>
            <a:endParaRPr lang="en-IN" sz="2000" dirty="0" smtClean="0">
              <a:solidFill>
                <a:schemeClr val="accent1">
                  <a:lumMod val="60000"/>
                  <a:lumOff val="40000"/>
                </a:schemeClr>
              </a:solidFill>
            </a:endParaRPr>
          </a:p>
          <a:p>
            <a:endParaRPr lang="en-IN" sz="2000" dirty="0" smtClean="0"/>
          </a:p>
          <a:p>
            <a:r>
              <a:rPr lang="en-IN" sz="2000" dirty="0" smtClean="0"/>
              <a:t>Anyone </a:t>
            </a:r>
            <a:r>
              <a:rPr lang="en-IN" sz="2000" dirty="0"/>
              <a:t>can join the network. </a:t>
            </a:r>
            <a:endParaRPr lang="en-IN" sz="2000" dirty="0" smtClean="0"/>
          </a:p>
          <a:p>
            <a:r>
              <a:rPr lang="en-IN" sz="2000" dirty="0" smtClean="0"/>
              <a:t>They </a:t>
            </a:r>
            <a:r>
              <a:rPr lang="en-IN" sz="2000" dirty="0"/>
              <a:t>can read/write/verify transactions. </a:t>
            </a:r>
            <a:endParaRPr lang="en-IN" sz="2000" dirty="0" smtClean="0"/>
          </a:p>
          <a:p>
            <a:r>
              <a:rPr lang="en-IN" sz="2000" dirty="0" smtClean="0"/>
              <a:t>The </a:t>
            </a:r>
            <a:r>
              <a:rPr lang="en-IN" sz="2000" dirty="0"/>
              <a:t>system is open. There's no central authority</a:t>
            </a:r>
            <a:r>
              <a:rPr lang="en-IN" sz="2000" dirty="0" smtClean="0"/>
              <a:t>.</a:t>
            </a:r>
          </a:p>
          <a:p>
            <a:r>
              <a:rPr lang="en-IN" sz="2000" dirty="0" smtClean="0"/>
              <a:t> </a:t>
            </a:r>
            <a:r>
              <a:rPr lang="en-IN" sz="2000" dirty="0"/>
              <a:t>This system makes sense when no one wants to use a trusted third party (TTP). </a:t>
            </a:r>
            <a:endParaRPr lang="en-IN" sz="2000" dirty="0" smtClean="0"/>
          </a:p>
          <a:p>
            <a:r>
              <a:rPr lang="en-IN" sz="2000" dirty="0" smtClean="0"/>
              <a:t>Trust </a:t>
            </a:r>
            <a:r>
              <a:rPr lang="en-IN" sz="2000" dirty="0"/>
              <a:t>is therefore established among peers via an agreed consensus mechanism. </a:t>
            </a:r>
            <a:endParaRPr lang="en-IN" sz="2000" dirty="0" smtClean="0"/>
          </a:p>
        </p:txBody>
      </p:sp>
      <p:sp>
        <p:nvSpPr>
          <p:cNvPr id="2" name="Title 1"/>
          <p:cNvSpPr>
            <a:spLocks noGrp="1"/>
          </p:cNvSpPr>
          <p:nvPr>
            <p:ph type="title"/>
          </p:nvPr>
        </p:nvSpPr>
        <p:spPr/>
        <p:txBody>
          <a:bodyPr>
            <a:normAutofit fontScale="90000"/>
          </a:bodyPr>
          <a:lstStyle/>
          <a:p>
            <a:r>
              <a:rPr lang="en-IN" dirty="0"/>
              <a:t>T</a:t>
            </a:r>
            <a:r>
              <a:rPr lang="en-IN" dirty="0" smtClean="0"/>
              <a:t>wo </a:t>
            </a:r>
            <a:r>
              <a:rPr lang="en-IN" dirty="0"/>
              <a:t>types of </a:t>
            </a:r>
            <a:r>
              <a:rPr lang="en-IN" dirty="0" err="1"/>
              <a:t>blockchains</a:t>
            </a:r>
            <a:r>
              <a:rPr lang="en-IN" dirty="0"/>
              <a:t>:</a:t>
            </a:r>
            <a:br>
              <a:rPr lang="en-IN" dirty="0"/>
            </a:br>
            <a:endParaRPr lang="en-IN" dirty="0"/>
          </a:p>
        </p:txBody>
      </p:sp>
    </p:spTree>
    <p:extLst>
      <p:ext uri="{BB962C8B-B14F-4D97-AF65-F5344CB8AC3E}">
        <p14:creationId xmlns:p14="http://schemas.microsoft.com/office/powerpoint/2010/main" val="12353400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sz="2000" b="1" dirty="0">
                <a:solidFill>
                  <a:schemeClr val="accent1">
                    <a:lumMod val="60000"/>
                    <a:lumOff val="40000"/>
                  </a:schemeClr>
                </a:solidFill>
              </a:rPr>
              <a:t>Permissioned</a:t>
            </a:r>
            <a:r>
              <a:rPr lang="en-IN" sz="2000" dirty="0">
                <a:solidFill>
                  <a:schemeClr val="accent1">
                    <a:lumMod val="60000"/>
                    <a:lumOff val="40000"/>
                  </a:schemeClr>
                </a:solidFill>
              </a:rPr>
              <a:t>: </a:t>
            </a:r>
            <a:endParaRPr lang="en-IN" sz="2000" dirty="0" smtClean="0">
              <a:solidFill>
                <a:schemeClr val="accent1">
                  <a:lumMod val="60000"/>
                  <a:lumOff val="40000"/>
                </a:schemeClr>
              </a:solidFill>
            </a:endParaRPr>
          </a:p>
          <a:p>
            <a:pPr algn="just"/>
            <a:r>
              <a:rPr lang="en-IN" sz="2000" dirty="0" smtClean="0"/>
              <a:t>A </a:t>
            </a:r>
            <a:r>
              <a:rPr lang="en-IN" sz="2000" dirty="0"/>
              <a:t>central authority grants permissions to only some folks to read/write/verify transactions. </a:t>
            </a:r>
            <a:endParaRPr lang="en-IN" sz="2000" dirty="0" smtClean="0"/>
          </a:p>
          <a:p>
            <a:pPr algn="just"/>
            <a:r>
              <a:rPr lang="en-IN" sz="2000" dirty="0" smtClean="0"/>
              <a:t>Since </a:t>
            </a:r>
            <a:r>
              <a:rPr lang="en-IN" sz="2000" dirty="0"/>
              <a:t>write access is given to a trusted few, consensus is achieved in a simpler and more efficient way. </a:t>
            </a:r>
            <a:endParaRPr lang="en-IN" sz="2000" dirty="0" smtClean="0"/>
          </a:p>
          <a:p>
            <a:pPr algn="just"/>
            <a:r>
              <a:rPr lang="en-IN" sz="2000" dirty="0" smtClean="0"/>
              <a:t>Public </a:t>
            </a:r>
            <a:r>
              <a:rPr lang="en-IN" sz="2000" dirty="0"/>
              <a:t>read access may be allowed.</a:t>
            </a:r>
          </a:p>
          <a:p>
            <a:endParaRPr lang="en-IN" dirty="0"/>
          </a:p>
        </p:txBody>
      </p:sp>
      <p:sp>
        <p:nvSpPr>
          <p:cNvPr id="3" name="Title 2"/>
          <p:cNvSpPr>
            <a:spLocks noGrp="1"/>
          </p:cNvSpPr>
          <p:nvPr>
            <p:ph type="title"/>
          </p:nvPr>
        </p:nvSpPr>
        <p:spPr/>
        <p:txBody>
          <a:bodyPr>
            <a:normAutofit fontScale="90000"/>
          </a:bodyPr>
          <a:lstStyle/>
          <a:p>
            <a:r>
              <a:rPr lang="en-IN" dirty="0"/>
              <a:t>Two types of </a:t>
            </a:r>
            <a:r>
              <a:rPr lang="en-IN" dirty="0" err="1"/>
              <a:t>blockchains</a:t>
            </a:r>
            <a:r>
              <a:rPr lang="en-IN" dirty="0"/>
              <a:t>:</a:t>
            </a:r>
            <a:br>
              <a:rPr lang="en-IN" dirty="0"/>
            </a:br>
            <a:endParaRPr lang="en-IN" dirty="0"/>
          </a:p>
        </p:txBody>
      </p:sp>
    </p:spTree>
    <p:extLst>
      <p:ext uri="{BB962C8B-B14F-4D97-AF65-F5344CB8AC3E}">
        <p14:creationId xmlns:p14="http://schemas.microsoft.com/office/powerpoint/2010/main" val="3707845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dirty="0"/>
              <a:t>A </a:t>
            </a:r>
            <a:r>
              <a:rPr lang="en-IN" sz="2000" b="1" dirty="0"/>
              <a:t>genesis block</a:t>
            </a:r>
            <a:r>
              <a:rPr lang="en-IN" sz="2000" dirty="0"/>
              <a:t> is the first block of a </a:t>
            </a:r>
            <a:r>
              <a:rPr lang="en-IN" sz="2000" dirty="0">
                <a:hlinkClick r:id="rId2" tooltip="Block chain"/>
              </a:rPr>
              <a:t>block chain</a:t>
            </a:r>
            <a:r>
              <a:rPr lang="en-IN" sz="2000" dirty="0"/>
              <a:t>. Modern versions of </a:t>
            </a:r>
            <a:r>
              <a:rPr lang="en-IN" sz="2000" dirty="0" err="1"/>
              <a:t>Bitcoin</a:t>
            </a:r>
            <a:r>
              <a:rPr lang="en-IN" sz="2000" dirty="0"/>
              <a:t> number it as </a:t>
            </a:r>
            <a:r>
              <a:rPr lang="en-IN" sz="2000" b="1" dirty="0"/>
              <a:t>block 0</a:t>
            </a:r>
            <a:r>
              <a:rPr lang="en-IN" sz="2000" dirty="0"/>
              <a:t>, though very early versions counted it as block 1. </a:t>
            </a:r>
            <a:endParaRPr lang="en-IN" sz="2000" dirty="0" smtClean="0"/>
          </a:p>
          <a:p>
            <a:pPr algn="just"/>
            <a:r>
              <a:rPr lang="en-IN" sz="2000" dirty="0" smtClean="0"/>
              <a:t>The </a:t>
            </a:r>
            <a:r>
              <a:rPr lang="en-IN" sz="2000" dirty="0"/>
              <a:t>genesis block is almost always hardcoded into the software of the applications that utilize its block </a:t>
            </a:r>
            <a:r>
              <a:rPr lang="en-IN" sz="2000" dirty="0" smtClean="0"/>
              <a:t>chain</a:t>
            </a:r>
          </a:p>
          <a:p>
            <a:pPr algn="just"/>
            <a:r>
              <a:rPr lang="en-IN" sz="2000" dirty="0"/>
              <a:t>The Genesis Block is the first-ever block of </a:t>
            </a:r>
            <a:r>
              <a:rPr lang="en-IN" sz="2000" dirty="0" err="1"/>
              <a:t>Bitcoin</a:t>
            </a:r>
            <a:r>
              <a:rPr lang="en-IN" sz="2000" dirty="0"/>
              <a:t> mined by creator Satoshi </a:t>
            </a:r>
            <a:r>
              <a:rPr lang="en-IN" sz="2000" dirty="0" err="1"/>
              <a:t>Nakamoto</a:t>
            </a:r>
            <a:r>
              <a:rPr lang="en-IN" sz="2000" dirty="0"/>
              <a:t>.</a:t>
            </a:r>
            <a:endParaRPr lang="en-IN" sz="2000" dirty="0" smtClean="0"/>
          </a:p>
        </p:txBody>
      </p:sp>
      <p:sp>
        <p:nvSpPr>
          <p:cNvPr id="2" name="Title 1"/>
          <p:cNvSpPr>
            <a:spLocks noGrp="1"/>
          </p:cNvSpPr>
          <p:nvPr>
            <p:ph type="title"/>
          </p:nvPr>
        </p:nvSpPr>
        <p:spPr/>
        <p:txBody>
          <a:bodyPr/>
          <a:lstStyle/>
          <a:p>
            <a:r>
              <a:rPr lang="en-IN" dirty="0"/>
              <a:t>G</a:t>
            </a:r>
            <a:r>
              <a:rPr lang="en-IN" dirty="0" smtClean="0"/>
              <a:t>enesis </a:t>
            </a:r>
            <a:r>
              <a:rPr lang="en-IN" dirty="0"/>
              <a:t>block</a:t>
            </a:r>
          </a:p>
        </p:txBody>
      </p:sp>
    </p:spTree>
    <p:extLst>
      <p:ext uri="{BB962C8B-B14F-4D97-AF65-F5344CB8AC3E}">
        <p14:creationId xmlns:p14="http://schemas.microsoft.com/office/powerpoint/2010/main" val="25122248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196" y="3501008"/>
            <a:ext cx="8229600" cy="2629443"/>
          </a:xfrm>
        </p:spPr>
      </p:pic>
      <p:sp>
        <p:nvSpPr>
          <p:cNvPr id="3" name="Title 2"/>
          <p:cNvSpPr>
            <a:spLocks noGrp="1"/>
          </p:cNvSpPr>
          <p:nvPr>
            <p:ph type="title"/>
          </p:nvPr>
        </p:nvSpPr>
        <p:spPr/>
        <p:txBody>
          <a:bodyPr/>
          <a:lstStyle/>
          <a:p>
            <a:r>
              <a:rPr lang="en-IN" dirty="0"/>
              <a:t>Genesis Block</a:t>
            </a:r>
          </a:p>
        </p:txBody>
      </p:sp>
      <p:sp>
        <p:nvSpPr>
          <p:cNvPr id="5" name="Rectangle 4"/>
          <p:cNvSpPr/>
          <p:nvPr/>
        </p:nvSpPr>
        <p:spPr>
          <a:xfrm>
            <a:off x="683568" y="1340768"/>
            <a:ext cx="7704856" cy="1754326"/>
          </a:xfrm>
          <a:prstGeom prst="rect">
            <a:avLst/>
          </a:prstGeom>
        </p:spPr>
        <p:txBody>
          <a:bodyPr wrap="square">
            <a:spAutoFit/>
          </a:bodyPr>
          <a:lstStyle/>
          <a:p>
            <a:pPr algn="just"/>
            <a:r>
              <a:rPr lang="en-IN" dirty="0" smtClean="0"/>
              <a:t>The </a:t>
            </a:r>
            <a:r>
              <a:rPr lang="en-IN" dirty="0"/>
              <a:t>original block has 50 </a:t>
            </a:r>
            <a:r>
              <a:rPr lang="en-IN" dirty="0" err="1"/>
              <a:t>bitcoins</a:t>
            </a:r>
            <a:r>
              <a:rPr lang="en-IN" dirty="0"/>
              <a:t> in it and was mined over the course of six days in 2009. </a:t>
            </a:r>
            <a:endParaRPr lang="en-IN" dirty="0" smtClean="0"/>
          </a:p>
          <a:p>
            <a:pPr algn="just"/>
            <a:endParaRPr lang="en-IN" dirty="0" smtClean="0"/>
          </a:p>
          <a:p>
            <a:pPr algn="just"/>
            <a:r>
              <a:rPr lang="en-IN" dirty="0" smtClean="0"/>
              <a:t>The </a:t>
            </a:r>
            <a:r>
              <a:rPr lang="en-IN" dirty="0"/>
              <a:t>50 </a:t>
            </a:r>
            <a:r>
              <a:rPr lang="en-IN" dirty="0" err="1"/>
              <a:t>bitcoins</a:t>
            </a:r>
            <a:r>
              <a:rPr lang="en-IN" dirty="0"/>
              <a:t> within the block are </a:t>
            </a:r>
            <a:r>
              <a:rPr lang="en-IN" dirty="0" err="1"/>
              <a:t>unspendable</a:t>
            </a:r>
            <a:r>
              <a:rPr lang="en-IN" dirty="0"/>
              <a:t>, however, and it's a subject of much debate whether this was intentional or a fluke on </a:t>
            </a:r>
            <a:r>
              <a:rPr lang="en-IN" dirty="0" err="1"/>
              <a:t>Nakamoto's</a:t>
            </a:r>
            <a:r>
              <a:rPr lang="en-IN" dirty="0"/>
              <a:t> part. </a:t>
            </a:r>
          </a:p>
        </p:txBody>
      </p:sp>
    </p:spTree>
    <p:extLst>
      <p:ext uri="{BB962C8B-B14F-4D97-AF65-F5344CB8AC3E}">
        <p14:creationId xmlns:p14="http://schemas.microsoft.com/office/powerpoint/2010/main" val="42891767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b="1" dirty="0" smtClean="0">
                <a:solidFill>
                  <a:srgbClr val="FF0000"/>
                </a:solidFill>
              </a:rPr>
              <a:t>5 </a:t>
            </a:r>
            <a:r>
              <a:rPr lang="en-IN" sz="2000" b="1" dirty="0" err="1" smtClean="0">
                <a:solidFill>
                  <a:srgbClr val="FF0000"/>
                </a:solidFill>
              </a:rPr>
              <a:t>Cryptocurrency</a:t>
            </a:r>
            <a:r>
              <a:rPr lang="en-IN" sz="2000" b="1" dirty="0" smtClean="0">
                <a:solidFill>
                  <a:srgbClr val="FF0000"/>
                </a:solidFill>
              </a:rPr>
              <a:t> </a:t>
            </a:r>
            <a:r>
              <a:rPr lang="en-IN" sz="2000" b="1" dirty="0">
                <a:solidFill>
                  <a:srgbClr val="FF0000"/>
                </a:solidFill>
              </a:rPr>
              <a:t>Wallet Types</a:t>
            </a:r>
          </a:p>
          <a:p>
            <a:pPr algn="just"/>
            <a:r>
              <a:rPr lang="en-IN" sz="2000" dirty="0" smtClean="0"/>
              <a:t>Wallets allow you to manage your </a:t>
            </a:r>
            <a:r>
              <a:rPr lang="en-IN" sz="2000" dirty="0" err="1" smtClean="0"/>
              <a:t>cryptocurrency</a:t>
            </a:r>
            <a:r>
              <a:rPr lang="en-IN" sz="2000" dirty="0" smtClean="0"/>
              <a:t> accounts, view balances and transact with other accounts. </a:t>
            </a:r>
          </a:p>
          <a:p>
            <a:pPr algn="just"/>
            <a:endParaRPr lang="en-IN" sz="2000" dirty="0"/>
          </a:p>
          <a:p>
            <a:pPr algn="just"/>
            <a:r>
              <a:rPr lang="en-IN" sz="2000" b="1" dirty="0">
                <a:solidFill>
                  <a:schemeClr val="bg2">
                    <a:lumMod val="75000"/>
                  </a:schemeClr>
                </a:solidFill>
              </a:rPr>
              <a:t>Online Wallet</a:t>
            </a:r>
            <a:r>
              <a:rPr lang="en-IN" sz="2000" b="1" dirty="0" smtClean="0">
                <a:solidFill>
                  <a:schemeClr val="bg2">
                    <a:lumMod val="75000"/>
                  </a:schemeClr>
                </a:solidFill>
              </a:rPr>
              <a:t>.</a:t>
            </a:r>
          </a:p>
          <a:p>
            <a:pPr algn="just"/>
            <a:r>
              <a:rPr lang="en-IN" sz="2000" b="1" dirty="0"/>
              <a:t> </a:t>
            </a:r>
            <a:r>
              <a:rPr lang="en-IN" sz="2000" dirty="0"/>
              <a:t>Online wallets run on the cloud. </a:t>
            </a:r>
            <a:endParaRPr lang="en-IN" sz="2000" dirty="0" smtClean="0"/>
          </a:p>
          <a:p>
            <a:pPr algn="just"/>
            <a:r>
              <a:rPr lang="en-IN" sz="2000" dirty="0" smtClean="0"/>
              <a:t>Therefore</a:t>
            </a:r>
            <a:r>
              <a:rPr lang="en-IN" sz="2000" dirty="0"/>
              <a:t>, they can be accessed from multiple devices with an internet connection. </a:t>
            </a:r>
            <a:endParaRPr lang="en-IN" sz="2000" dirty="0" smtClean="0"/>
          </a:p>
          <a:p>
            <a:pPr algn="just"/>
            <a:r>
              <a:rPr lang="en-IN" sz="2000" dirty="0" smtClean="0"/>
              <a:t>Like </a:t>
            </a:r>
            <a:r>
              <a:rPr lang="en-IN" sz="2000" dirty="0"/>
              <a:t>every cloud service, online wallets are practical and convenient</a:t>
            </a:r>
            <a:r>
              <a:rPr lang="en-IN" sz="2000" dirty="0" smtClean="0"/>
              <a:t>.</a:t>
            </a:r>
          </a:p>
          <a:p>
            <a:pPr algn="just"/>
            <a:r>
              <a:rPr lang="en-IN" sz="2000" dirty="0" smtClean="0"/>
              <a:t> </a:t>
            </a:r>
            <a:r>
              <a:rPr lang="en-IN" sz="2000" dirty="0"/>
              <a:t>However, they are also more susceptible to theft and often require extra layers of security. </a:t>
            </a:r>
            <a:endParaRPr lang="en-IN" sz="2000" dirty="0" smtClean="0"/>
          </a:p>
          <a:p>
            <a:endParaRPr lang="en-IN" dirty="0"/>
          </a:p>
        </p:txBody>
      </p:sp>
      <p:sp>
        <p:nvSpPr>
          <p:cNvPr id="2" name="Title 1"/>
          <p:cNvSpPr>
            <a:spLocks noGrp="1"/>
          </p:cNvSpPr>
          <p:nvPr>
            <p:ph type="title"/>
          </p:nvPr>
        </p:nvSpPr>
        <p:spPr/>
        <p:txBody>
          <a:bodyPr/>
          <a:lstStyle/>
          <a:p>
            <a:r>
              <a:rPr lang="en-IN" dirty="0" smtClean="0"/>
              <a:t>Types of wallet</a:t>
            </a:r>
            <a:endParaRPr lang="en-IN" dirty="0"/>
          </a:p>
        </p:txBody>
      </p:sp>
    </p:spTree>
    <p:extLst>
      <p:ext uri="{BB962C8B-B14F-4D97-AF65-F5344CB8AC3E}">
        <p14:creationId xmlns:p14="http://schemas.microsoft.com/office/powerpoint/2010/main" val="28072990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b="1" dirty="0">
                <a:solidFill>
                  <a:schemeClr val="bg2">
                    <a:lumMod val="75000"/>
                  </a:schemeClr>
                </a:solidFill>
              </a:rPr>
              <a:t>Mobile Wallet. </a:t>
            </a:r>
            <a:endParaRPr lang="en-IN" sz="2000" b="1" dirty="0" smtClean="0">
              <a:solidFill>
                <a:schemeClr val="bg2">
                  <a:lumMod val="75000"/>
                </a:schemeClr>
              </a:solidFill>
            </a:endParaRPr>
          </a:p>
          <a:p>
            <a:pPr algn="just"/>
            <a:endParaRPr lang="en-IN" sz="2000" b="1" dirty="0" smtClean="0">
              <a:solidFill>
                <a:schemeClr val="bg2">
                  <a:lumMod val="75000"/>
                </a:schemeClr>
              </a:solidFill>
            </a:endParaRPr>
          </a:p>
          <a:p>
            <a:pPr algn="just"/>
            <a:r>
              <a:rPr lang="en-IN" sz="2000" dirty="0" smtClean="0"/>
              <a:t>Mobile </a:t>
            </a:r>
            <a:r>
              <a:rPr lang="en-IN" sz="2000" dirty="0"/>
              <a:t>wallets are your phone applications</a:t>
            </a:r>
            <a:r>
              <a:rPr lang="en-IN" sz="2000" dirty="0" smtClean="0"/>
              <a:t>.</a:t>
            </a:r>
          </a:p>
          <a:p>
            <a:pPr algn="just"/>
            <a:r>
              <a:rPr lang="en-IN" sz="2000" dirty="0" smtClean="0"/>
              <a:t> </a:t>
            </a:r>
            <a:r>
              <a:rPr lang="en-IN" sz="2000" dirty="0"/>
              <a:t>They are very handy </a:t>
            </a:r>
            <a:endParaRPr lang="en-IN" sz="2000" dirty="0" smtClean="0"/>
          </a:p>
          <a:p>
            <a:pPr algn="just"/>
            <a:r>
              <a:rPr lang="en-IN" sz="2000" dirty="0" smtClean="0"/>
              <a:t>  install </a:t>
            </a:r>
            <a:r>
              <a:rPr lang="en-IN" sz="2000" dirty="0"/>
              <a:t>an app on your phone and open an account</a:t>
            </a:r>
            <a:r>
              <a:rPr lang="en-IN" sz="2000" dirty="0" smtClean="0"/>
              <a:t>.</a:t>
            </a:r>
          </a:p>
          <a:p>
            <a:pPr algn="just"/>
            <a:r>
              <a:rPr lang="en-IN" sz="2000" dirty="0" smtClean="0"/>
              <a:t>  </a:t>
            </a:r>
            <a:r>
              <a:rPr lang="en-IN" sz="2000" dirty="0"/>
              <a:t>mobile wallets are considered to be safer than cloud wallets</a:t>
            </a:r>
            <a:r>
              <a:rPr lang="en-IN" sz="2000" dirty="0" smtClean="0"/>
              <a:t>.</a:t>
            </a:r>
          </a:p>
          <a:p>
            <a:pPr algn="just"/>
            <a:r>
              <a:rPr lang="en-IN" sz="2000" dirty="0" smtClean="0"/>
              <a:t> </a:t>
            </a:r>
            <a:r>
              <a:rPr lang="en-IN" sz="2000" dirty="0"/>
              <a:t>The risks associated with mobile wallets are losing your assets in case your phone breaks down or encounters a security breach.</a:t>
            </a:r>
          </a:p>
        </p:txBody>
      </p:sp>
      <p:sp>
        <p:nvSpPr>
          <p:cNvPr id="2" name="Title 1"/>
          <p:cNvSpPr>
            <a:spLocks noGrp="1"/>
          </p:cNvSpPr>
          <p:nvPr>
            <p:ph type="title"/>
          </p:nvPr>
        </p:nvSpPr>
        <p:spPr/>
        <p:txBody>
          <a:bodyPr/>
          <a:lstStyle/>
          <a:p>
            <a:r>
              <a:rPr lang="en-IN" dirty="0"/>
              <a:t>Types of wallet</a:t>
            </a:r>
          </a:p>
        </p:txBody>
      </p:sp>
    </p:spTree>
    <p:extLst>
      <p:ext uri="{BB962C8B-B14F-4D97-AF65-F5344CB8AC3E}">
        <p14:creationId xmlns:p14="http://schemas.microsoft.com/office/powerpoint/2010/main" val="8307440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044016"/>
          </a:xfrm>
        </p:spPr>
        <p:txBody>
          <a:bodyPr>
            <a:normAutofit fontScale="62500" lnSpcReduction="20000"/>
          </a:bodyPr>
          <a:lstStyle/>
          <a:p>
            <a:pPr algn="just"/>
            <a:r>
              <a:rPr lang="en-IN" b="1" dirty="0">
                <a:solidFill>
                  <a:schemeClr val="bg2">
                    <a:lumMod val="75000"/>
                  </a:schemeClr>
                </a:solidFill>
              </a:rPr>
              <a:t>Desktop wallet. </a:t>
            </a:r>
            <a:endParaRPr lang="en-IN" b="1" dirty="0" smtClean="0">
              <a:solidFill>
                <a:schemeClr val="bg2">
                  <a:lumMod val="75000"/>
                </a:schemeClr>
              </a:solidFill>
            </a:endParaRPr>
          </a:p>
          <a:p>
            <a:pPr algn="just"/>
            <a:r>
              <a:rPr lang="en-IN" dirty="0" smtClean="0"/>
              <a:t>They </a:t>
            </a:r>
            <a:r>
              <a:rPr lang="en-IN" dirty="0"/>
              <a:t>are downloaded and installed on </a:t>
            </a:r>
            <a:r>
              <a:rPr lang="en-IN" dirty="0" smtClean="0"/>
              <a:t>a </a:t>
            </a:r>
            <a:r>
              <a:rPr lang="en-IN" dirty="0"/>
              <a:t>PC or laptop and are accessible from the installation device</a:t>
            </a:r>
            <a:r>
              <a:rPr lang="en-IN" dirty="0" smtClean="0"/>
              <a:t>.</a:t>
            </a:r>
          </a:p>
          <a:p>
            <a:pPr algn="just"/>
            <a:endParaRPr lang="en-IN" dirty="0" smtClean="0"/>
          </a:p>
          <a:p>
            <a:pPr algn="just"/>
            <a:r>
              <a:rPr lang="en-IN" dirty="0" smtClean="0"/>
              <a:t> </a:t>
            </a:r>
            <a:r>
              <a:rPr lang="en-IN" dirty="0"/>
              <a:t>However, if your computer is infected with a virus, gets hacked or experiences external damage, there is a chance to lose all your funds</a:t>
            </a:r>
            <a:r>
              <a:rPr lang="en-IN" dirty="0" smtClean="0"/>
              <a:t>.</a:t>
            </a:r>
          </a:p>
          <a:p>
            <a:pPr algn="just"/>
            <a:endParaRPr lang="en-IN" dirty="0">
              <a:solidFill>
                <a:schemeClr val="bg2">
                  <a:lumMod val="75000"/>
                </a:schemeClr>
              </a:solidFill>
            </a:endParaRPr>
          </a:p>
          <a:p>
            <a:pPr algn="just"/>
            <a:r>
              <a:rPr lang="en-IN" b="1" dirty="0">
                <a:solidFill>
                  <a:schemeClr val="bg2">
                    <a:lumMod val="75000"/>
                  </a:schemeClr>
                </a:solidFill>
              </a:rPr>
              <a:t>Hardware wallet. </a:t>
            </a:r>
            <a:endParaRPr lang="en-IN" b="1" dirty="0" smtClean="0">
              <a:solidFill>
                <a:schemeClr val="bg2">
                  <a:lumMod val="75000"/>
                </a:schemeClr>
              </a:solidFill>
            </a:endParaRPr>
          </a:p>
          <a:p>
            <a:pPr algn="just"/>
            <a:r>
              <a:rPr lang="en-IN" dirty="0" smtClean="0"/>
              <a:t>Hardware </a:t>
            </a:r>
            <a:r>
              <a:rPr lang="en-IN" dirty="0"/>
              <a:t>wallets store users private keys on a device, typically a USB drive. </a:t>
            </a:r>
            <a:endParaRPr lang="en-IN" dirty="0" smtClean="0"/>
          </a:p>
          <a:p>
            <a:pPr algn="just"/>
            <a:endParaRPr lang="en-IN" dirty="0" smtClean="0"/>
          </a:p>
          <a:p>
            <a:pPr algn="just"/>
            <a:r>
              <a:rPr lang="en-IN" dirty="0" smtClean="0"/>
              <a:t>Various </a:t>
            </a:r>
            <a:r>
              <a:rPr lang="en-IN" dirty="0"/>
              <a:t>manufacturers make hardware wallets compatible with different web interfaces</a:t>
            </a:r>
            <a:r>
              <a:rPr lang="en-IN" dirty="0" smtClean="0"/>
              <a:t>.</a:t>
            </a:r>
          </a:p>
          <a:p>
            <a:pPr algn="just"/>
            <a:endParaRPr lang="en-IN" dirty="0" smtClean="0"/>
          </a:p>
          <a:p>
            <a:pPr algn="just"/>
            <a:r>
              <a:rPr lang="en-IN" dirty="0" smtClean="0"/>
              <a:t> </a:t>
            </a:r>
            <a:r>
              <a:rPr lang="en-IN" dirty="0"/>
              <a:t>Hardware storage is also convenient because of its ability to send and receive currencies by merely plugging them into the internet enabled device and authorizing yourself. </a:t>
            </a:r>
            <a:endParaRPr lang="en-IN" dirty="0" smtClean="0"/>
          </a:p>
          <a:p>
            <a:pPr algn="just"/>
            <a:endParaRPr lang="en-IN" dirty="0" smtClean="0"/>
          </a:p>
          <a:p>
            <a:pPr algn="just"/>
            <a:r>
              <a:rPr lang="en-IN" dirty="0" smtClean="0"/>
              <a:t>Therefore</a:t>
            </a:r>
            <a:r>
              <a:rPr lang="en-IN" dirty="0"/>
              <a:t>, hardware wallet is the most expensive, but also one of the safest options.</a:t>
            </a:r>
          </a:p>
          <a:p>
            <a:endParaRPr lang="en-IN" dirty="0"/>
          </a:p>
        </p:txBody>
      </p:sp>
      <p:sp>
        <p:nvSpPr>
          <p:cNvPr id="2" name="Title 1"/>
          <p:cNvSpPr>
            <a:spLocks noGrp="1"/>
          </p:cNvSpPr>
          <p:nvPr>
            <p:ph type="title"/>
          </p:nvPr>
        </p:nvSpPr>
        <p:spPr/>
        <p:txBody>
          <a:bodyPr/>
          <a:lstStyle/>
          <a:p>
            <a:r>
              <a:rPr lang="en-IN" dirty="0"/>
              <a:t>Types of wallet</a:t>
            </a:r>
          </a:p>
        </p:txBody>
      </p:sp>
    </p:spTree>
    <p:extLst>
      <p:ext uri="{BB962C8B-B14F-4D97-AF65-F5344CB8AC3E}">
        <p14:creationId xmlns:p14="http://schemas.microsoft.com/office/powerpoint/2010/main" val="8560921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b="1" dirty="0">
                <a:solidFill>
                  <a:schemeClr val="bg2">
                    <a:lumMod val="75000"/>
                  </a:schemeClr>
                </a:solidFill>
              </a:rPr>
              <a:t>Paper wallet.</a:t>
            </a:r>
            <a:r>
              <a:rPr lang="en-IN" sz="2000" b="1" dirty="0"/>
              <a:t> </a:t>
            </a:r>
            <a:endParaRPr lang="en-IN" sz="2000" b="1" dirty="0" smtClean="0"/>
          </a:p>
          <a:p>
            <a:pPr algn="just"/>
            <a:r>
              <a:rPr lang="en-IN" sz="2000" dirty="0" smtClean="0"/>
              <a:t>Paper </a:t>
            </a:r>
            <a:r>
              <a:rPr lang="en-IN" sz="2000" dirty="0"/>
              <a:t>wallets are by far the safest option to store your digital assets. </a:t>
            </a:r>
            <a:endParaRPr lang="en-IN" sz="2000" dirty="0" smtClean="0"/>
          </a:p>
          <a:p>
            <a:pPr algn="just"/>
            <a:r>
              <a:rPr lang="en-IN" sz="2000" dirty="0" smtClean="0"/>
              <a:t>A </a:t>
            </a:r>
            <a:r>
              <a:rPr lang="en-IN" sz="2000" dirty="0"/>
              <a:t>paper wallet is a physical copy of your generated public and private keys and can even refer to a printed sheet of paper</a:t>
            </a:r>
            <a:r>
              <a:rPr lang="en-IN" sz="2000" dirty="0" smtClean="0"/>
              <a:t>.</a:t>
            </a:r>
          </a:p>
          <a:p>
            <a:pPr algn="just"/>
            <a:r>
              <a:rPr lang="en-IN" sz="2000" dirty="0" smtClean="0"/>
              <a:t> </a:t>
            </a:r>
            <a:r>
              <a:rPr lang="en-IN" sz="2000" dirty="0"/>
              <a:t>You can send funds by transferring the money to wallet’s public address and you can withdraw or send your currencies by entering your private keys or by scanning the QR code on the paper wallet.</a:t>
            </a:r>
          </a:p>
        </p:txBody>
      </p:sp>
      <p:sp>
        <p:nvSpPr>
          <p:cNvPr id="2" name="Title 1"/>
          <p:cNvSpPr>
            <a:spLocks noGrp="1"/>
          </p:cNvSpPr>
          <p:nvPr>
            <p:ph type="title"/>
          </p:nvPr>
        </p:nvSpPr>
        <p:spPr/>
        <p:txBody>
          <a:bodyPr/>
          <a:lstStyle/>
          <a:p>
            <a:r>
              <a:rPr lang="en-IN" dirty="0"/>
              <a:t>Types of wallet</a:t>
            </a:r>
          </a:p>
        </p:txBody>
      </p:sp>
    </p:spTree>
    <p:extLst>
      <p:ext uri="{BB962C8B-B14F-4D97-AF65-F5344CB8AC3E}">
        <p14:creationId xmlns:p14="http://schemas.microsoft.com/office/powerpoint/2010/main" val="37900149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dirty="0" smtClean="0"/>
              <a:t>Peer </a:t>
            </a:r>
            <a:r>
              <a:rPr lang="en-IN" sz="2000" dirty="0"/>
              <a:t>to peer and distributed, decentralized applications are considered to be the holy grail of </a:t>
            </a:r>
            <a:r>
              <a:rPr lang="en-IN" sz="2000" dirty="0" err="1"/>
              <a:t>Blockchain</a:t>
            </a:r>
            <a:r>
              <a:rPr lang="en-IN" sz="2000" dirty="0"/>
              <a:t> applications. </a:t>
            </a:r>
          </a:p>
          <a:p>
            <a:pPr algn="just"/>
            <a:endParaRPr lang="en-IN" sz="2000" dirty="0" smtClean="0"/>
          </a:p>
          <a:p>
            <a:pPr algn="just"/>
            <a:r>
              <a:rPr lang="en-IN" sz="2000" dirty="0" smtClean="0"/>
              <a:t>The </a:t>
            </a:r>
            <a:r>
              <a:rPr lang="en-IN" sz="2000" dirty="0"/>
              <a:t>below websites have a list of </a:t>
            </a:r>
            <a:r>
              <a:rPr lang="en-IN" sz="2000" dirty="0" err="1"/>
              <a:t>Blockchain</a:t>
            </a:r>
            <a:r>
              <a:rPr lang="en-IN" sz="2000" dirty="0"/>
              <a:t> based distributed applications (also known as </a:t>
            </a:r>
            <a:r>
              <a:rPr lang="en-IN" sz="2000" dirty="0" err="1"/>
              <a:t>DApps</a:t>
            </a:r>
            <a:r>
              <a:rPr lang="en-IN" sz="2000" dirty="0"/>
              <a:t>):</a:t>
            </a:r>
          </a:p>
          <a:p>
            <a:pPr algn="just"/>
            <a:r>
              <a:rPr lang="en-IN" sz="2000" dirty="0">
                <a:hlinkClick r:id="rId2"/>
              </a:rPr>
              <a:t>https://www.stateofthedapps.com/</a:t>
            </a:r>
            <a:endParaRPr lang="en-IN" sz="2000" dirty="0"/>
          </a:p>
          <a:p>
            <a:pPr algn="just"/>
            <a:r>
              <a:rPr lang="en-IN" sz="2000" dirty="0">
                <a:hlinkClick r:id="rId3"/>
              </a:rPr>
              <a:t>https://dappradar.com/</a:t>
            </a:r>
            <a:r>
              <a:rPr lang="en-IN" sz="2000" dirty="0"/>
              <a:t> </a:t>
            </a:r>
          </a:p>
          <a:p>
            <a:pPr marL="109728" indent="0" algn="just">
              <a:buNone/>
            </a:pPr>
            <a:endParaRPr lang="en-IN" sz="2000" dirty="0"/>
          </a:p>
          <a:p>
            <a:pPr algn="just"/>
            <a:r>
              <a:rPr lang="en-IN" sz="2000" dirty="0"/>
              <a:t>A popular P2P E-Commerce application is </a:t>
            </a:r>
            <a:r>
              <a:rPr lang="en-IN" sz="2000" dirty="0" err="1"/>
              <a:t>OpenBazaar</a:t>
            </a:r>
            <a:r>
              <a:rPr lang="en-IN" sz="2000" dirty="0"/>
              <a:t>: </a:t>
            </a:r>
            <a:r>
              <a:rPr lang="en-IN" sz="2000" dirty="0">
                <a:hlinkClick r:id="rId4"/>
              </a:rPr>
              <a:t>https://openbazaar.org/</a:t>
            </a:r>
            <a:r>
              <a:rPr lang="en-IN" sz="2000" dirty="0"/>
              <a:t> </a:t>
            </a:r>
          </a:p>
          <a:p>
            <a:endParaRPr lang="en-IN" dirty="0"/>
          </a:p>
        </p:txBody>
      </p:sp>
      <p:sp>
        <p:nvSpPr>
          <p:cNvPr id="2" name="Title 1"/>
          <p:cNvSpPr>
            <a:spLocks noGrp="1"/>
          </p:cNvSpPr>
          <p:nvPr>
            <p:ph type="title"/>
          </p:nvPr>
        </p:nvSpPr>
        <p:spPr/>
        <p:txBody>
          <a:bodyPr>
            <a:normAutofit fontScale="90000"/>
          </a:bodyPr>
          <a:lstStyle/>
          <a:p>
            <a:r>
              <a:rPr lang="en-IN" dirty="0"/>
              <a:t>Peer to peer (P2P) applications</a:t>
            </a:r>
            <a:br>
              <a:rPr lang="en-IN" dirty="0"/>
            </a:br>
            <a:endParaRPr lang="en-IN" dirty="0"/>
          </a:p>
        </p:txBody>
      </p:sp>
    </p:spTree>
    <p:extLst>
      <p:ext uri="{BB962C8B-B14F-4D97-AF65-F5344CB8AC3E}">
        <p14:creationId xmlns:p14="http://schemas.microsoft.com/office/powerpoint/2010/main" val="2044260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77533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0099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lgn="just"/>
            <a:r>
              <a:rPr lang="en-IN" dirty="0"/>
              <a:t>Open-source software that leverage on the </a:t>
            </a:r>
            <a:r>
              <a:rPr lang="en-IN" dirty="0" err="1"/>
              <a:t>blockchain</a:t>
            </a:r>
            <a:r>
              <a:rPr lang="en-IN" dirty="0"/>
              <a:t> technology are called </a:t>
            </a:r>
            <a:r>
              <a:rPr lang="en-IN" dirty="0" err="1">
                <a:solidFill>
                  <a:srgbClr val="FF0000"/>
                </a:solidFill>
              </a:rPr>
              <a:t>Dapps</a:t>
            </a:r>
            <a:r>
              <a:rPr lang="en-IN" dirty="0" smtClean="0">
                <a:solidFill>
                  <a:srgbClr val="FF0000"/>
                </a:solidFill>
              </a:rPr>
              <a:t>.</a:t>
            </a:r>
            <a:r>
              <a:rPr lang="en-IN" dirty="0">
                <a:solidFill>
                  <a:srgbClr val="FF0000"/>
                </a:solidFill>
              </a:rPr>
              <a:t> </a:t>
            </a:r>
            <a:endParaRPr lang="en-IN" dirty="0" smtClean="0">
              <a:solidFill>
                <a:srgbClr val="FF0000"/>
              </a:solidFill>
            </a:endParaRPr>
          </a:p>
          <a:p>
            <a:pPr algn="just"/>
            <a:r>
              <a:rPr lang="en-IN" u="sng" dirty="0">
                <a:solidFill>
                  <a:schemeClr val="accent1">
                    <a:lumMod val="60000"/>
                    <a:lumOff val="40000"/>
                  </a:schemeClr>
                </a:solidFill>
              </a:rPr>
              <a:t>C</a:t>
            </a:r>
            <a:r>
              <a:rPr lang="en-IN" u="sng" dirty="0" smtClean="0">
                <a:solidFill>
                  <a:schemeClr val="accent1">
                    <a:lumMod val="60000"/>
                    <a:lumOff val="40000"/>
                  </a:schemeClr>
                </a:solidFill>
              </a:rPr>
              <a:t>ommon </a:t>
            </a:r>
            <a:r>
              <a:rPr lang="en-IN" u="sng" dirty="0">
                <a:solidFill>
                  <a:schemeClr val="accent1">
                    <a:lumMod val="60000"/>
                    <a:lumOff val="40000"/>
                  </a:schemeClr>
                </a:solidFill>
              </a:rPr>
              <a:t>features of </a:t>
            </a:r>
            <a:r>
              <a:rPr lang="en-IN" u="sng" dirty="0" err="1">
                <a:solidFill>
                  <a:schemeClr val="accent1">
                    <a:lumMod val="60000"/>
                    <a:lumOff val="40000"/>
                  </a:schemeClr>
                </a:solidFill>
              </a:rPr>
              <a:t>Dapps</a:t>
            </a:r>
            <a:r>
              <a:rPr lang="en-IN" u="sng" dirty="0">
                <a:solidFill>
                  <a:schemeClr val="accent1">
                    <a:lumMod val="60000"/>
                    <a:lumOff val="40000"/>
                  </a:schemeClr>
                </a:solidFill>
              </a:rPr>
              <a:t>:</a:t>
            </a:r>
          </a:p>
          <a:p>
            <a:pPr algn="just"/>
            <a:endParaRPr lang="en-IN" b="1" dirty="0" smtClean="0"/>
          </a:p>
          <a:p>
            <a:pPr algn="just"/>
            <a:r>
              <a:rPr lang="en-IN" b="1" dirty="0" smtClean="0"/>
              <a:t>Open </a:t>
            </a:r>
            <a:r>
              <a:rPr lang="en-IN" b="1" dirty="0"/>
              <a:t>Source</a:t>
            </a:r>
            <a:r>
              <a:rPr lang="en-IN" dirty="0"/>
              <a:t>. Ideally, it should be governed by autonomy and all changes must be decided by the consensus, or a majority, of its users. Its </a:t>
            </a:r>
            <a:r>
              <a:rPr lang="en-IN" dirty="0">
                <a:solidFill>
                  <a:schemeClr val="accent3">
                    <a:lumMod val="60000"/>
                    <a:lumOff val="40000"/>
                  </a:schemeClr>
                </a:solidFill>
              </a:rPr>
              <a:t>code base should be available </a:t>
            </a:r>
            <a:r>
              <a:rPr lang="en-IN" dirty="0"/>
              <a:t>for scrutiny.</a:t>
            </a:r>
          </a:p>
          <a:p>
            <a:pPr algn="just"/>
            <a:endParaRPr lang="en-IN" b="1" dirty="0" smtClean="0"/>
          </a:p>
          <a:p>
            <a:pPr algn="just"/>
            <a:r>
              <a:rPr lang="en-IN" b="1" dirty="0" smtClean="0"/>
              <a:t>Decentralized</a:t>
            </a:r>
            <a:r>
              <a:rPr lang="en-IN" dirty="0"/>
              <a:t>. All records of the application’s operation must be stored on a public and decentralized </a:t>
            </a:r>
            <a:r>
              <a:rPr lang="en-IN" dirty="0" err="1"/>
              <a:t>blockchain</a:t>
            </a:r>
            <a:r>
              <a:rPr lang="en-IN" dirty="0"/>
              <a:t> to avoid pitfalls of centralization.</a:t>
            </a:r>
          </a:p>
          <a:p>
            <a:pPr algn="just"/>
            <a:endParaRPr lang="en-IN" b="1" dirty="0" smtClean="0"/>
          </a:p>
          <a:p>
            <a:pPr algn="just"/>
            <a:r>
              <a:rPr lang="en-IN" b="1" dirty="0" smtClean="0"/>
              <a:t>Incentivized</a:t>
            </a:r>
            <a:r>
              <a:rPr lang="en-IN" dirty="0"/>
              <a:t>. Validators of the </a:t>
            </a:r>
            <a:r>
              <a:rPr lang="en-IN" dirty="0" err="1"/>
              <a:t>blockchain</a:t>
            </a:r>
            <a:r>
              <a:rPr lang="en-IN" dirty="0"/>
              <a:t> should be incentivized by </a:t>
            </a:r>
            <a:r>
              <a:rPr lang="en-IN" dirty="0">
                <a:solidFill>
                  <a:schemeClr val="accent3">
                    <a:lumMod val="60000"/>
                    <a:lumOff val="40000"/>
                  </a:schemeClr>
                </a:solidFill>
              </a:rPr>
              <a:t>rewarding</a:t>
            </a:r>
            <a:r>
              <a:rPr lang="en-IN" dirty="0"/>
              <a:t> them accordingly with cryptographic tokens.</a:t>
            </a:r>
          </a:p>
          <a:p>
            <a:pPr algn="just"/>
            <a:endParaRPr lang="en-IN" b="1" dirty="0" smtClean="0"/>
          </a:p>
          <a:p>
            <a:pPr algn="just"/>
            <a:r>
              <a:rPr lang="en-IN" b="1" dirty="0" smtClean="0"/>
              <a:t>Protocol</a:t>
            </a:r>
            <a:r>
              <a:rPr lang="en-IN" b="1" dirty="0"/>
              <a:t>.</a:t>
            </a:r>
            <a:r>
              <a:rPr lang="en-IN" dirty="0"/>
              <a:t> The application community must agree on a cryptographic algorithm to show proof of value. For example, </a:t>
            </a:r>
            <a:r>
              <a:rPr lang="en-IN" dirty="0" err="1"/>
              <a:t>Bitcoin</a:t>
            </a:r>
            <a:r>
              <a:rPr lang="en-IN" dirty="0"/>
              <a:t> uses </a:t>
            </a:r>
            <a:r>
              <a:rPr lang="en-IN" dirty="0">
                <a:hlinkClick r:id="rId2"/>
              </a:rPr>
              <a:t>Proof of Work (</a:t>
            </a:r>
            <a:r>
              <a:rPr lang="en-IN" dirty="0" err="1">
                <a:hlinkClick r:id="rId2"/>
              </a:rPr>
              <a:t>PoW</a:t>
            </a:r>
            <a:r>
              <a:rPr lang="en-IN" dirty="0">
                <a:hlinkClick r:id="rId2"/>
              </a:rPr>
              <a:t>)</a:t>
            </a:r>
            <a:r>
              <a:rPr lang="en-IN" dirty="0"/>
              <a:t> and </a:t>
            </a:r>
            <a:r>
              <a:rPr lang="en-IN" dirty="0" err="1"/>
              <a:t>Ethereum</a:t>
            </a:r>
            <a:r>
              <a:rPr lang="en-IN" dirty="0"/>
              <a:t> is currently using </a:t>
            </a:r>
            <a:r>
              <a:rPr lang="en-IN" dirty="0" err="1"/>
              <a:t>PoW</a:t>
            </a:r>
            <a:r>
              <a:rPr lang="en-IN" dirty="0"/>
              <a:t> with plans for a </a:t>
            </a:r>
            <a:r>
              <a:rPr lang="en-IN" dirty="0">
                <a:hlinkClick r:id="rId3"/>
              </a:rPr>
              <a:t>hybrid </a:t>
            </a:r>
            <a:r>
              <a:rPr lang="en-IN" dirty="0" err="1">
                <a:hlinkClick r:id="rId3"/>
              </a:rPr>
              <a:t>PoW</a:t>
            </a:r>
            <a:r>
              <a:rPr lang="en-IN" dirty="0">
                <a:hlinkClick r:id="rId3"/>
              </a:rPr>
              <a:t>/Proof of Stake (</a:t>
            </a:r>
            <a:r>
              <a:rPr lang="en-IN" dirty="0" err="1">
                <a:hlinkClick r:id="rId3"/>
              </a:rPr>
              <a:t>PoS</a:t>
            </a:r>
            <a:r>
              <a:rPr lang="en-IN" dirty="0" smtClean="0">
                <a:hlinkClick r:id="rId3"/>
              </a:rPr>
              <a:t>)</a:t>
            </a:r>
            <a:r>
              <a:rPr lang="en-IN" dirty="0"/>
              <a:t> in the future.</a:t>
            </a:r>
          </a:p>
          <a:p>
            <a:endParaRPr lang="en-IN" dirty="0"/>
          </a:p>
        </p:txBody>
      </p:sp>
      <p:sp>
        <p:nvSpPr>
          <p:cNvPr id="3" name="Title 2"/>
          <p:cNvSpPr>
            <a:spLocks noGrp="1"/>
          </p:cNvSpPr>
          <p:nvPr>
            <p:ph type="title"/>
          </p:nvPr>
        </p:nvSpPr>
        <p:spPr/>
        <p:txBody>
          <a:bodyPr>
            <a:normAutofit fontScale="90000"/>
          </a:bodyPr>
          <a:lstStyle/>
          <a:p>
            <a:r>
              <a:rPr lang="en-IN" dirty="0" err="1" smtClean="0"/>
              <a:t>Dapps</a:t>
            </a:r>
            <a:r>
              <a:rPr lang="en-IN" dirty="0" smtClean="0"/>
              <a:t>-</a:t>
            </a:r>
            <a:r>
              <a:rPr lang="en-US" dirty="0">
                <a:effectLst/>
              </a:rPr>
              <a:t>decentralized </a:t>
            </a:r>
            <a:r>
              <a:rPr lang="en-US" dirty="0" err="1">
                <a:effectLst/>
              </a:rPr>
              <a:t>blockchain</a:t>
            </a:r>
            <a:r>
              <a:rPr lang="en-US" dirty="0">
                <a:effectLst/>
              </a:rPr>
              <a:t> application</a:t>
            </a:r>
            <a:endParaRPr lang="en-IN" dirty="0"/>
          </a:p>
        </p:txBody>
      </p:sp>
    </p:spTree>
    <p:extLst>
      <p:ext uri="{BB962C8B-B14F-4D97-AF65-F5344CB8AC3E}">
        <p14:creationId xmlns:p14="http://schemas.microsoft.com/office/powerpoint/2010/main" val="16941053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90707"/>
            <a:ext cx="8229600" cy="4306824"/>
          </a:xfrm>
        </p:spPr>
      </p:pic>
      <p:sp>
        <p:nvSpPr>
          <p:cNvPr id="3" name="Title 2"/>
          <p:cNvSpPr>
            <a:spLocks noGrp="1"/>
          </p:cNvSpPr>
          <p:nvPr>
            <p:ph type="title"/>
          </p:nvPr>
        </p:nvSpPr>
        <p:spPr/>
        <p:txBody>
          <a:bodyPr/>
          <a:lstStyle/>
          <a:p>
            <a:r>
              <a:rPr lang="en-IN" dirty="0" err="1" smtClean="0"/>
              <a:t>Dapps</a:t>
            </a:r>
            <a:endParaRPr lang="en-IN" dirty="0"/>
          </a:p>
        </p:txBody>
      </p:sp>
    </p:spTree>
    <p:extLst>
      <p:ext uri="{BB962C8B-B14F-4D97-AF65-F5344CB8AC3E}">
        <p14:creationId xmlns:p14="http://schemas.microsoft.com/office/powerpoint/2010/main" val="12483478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000" dirty="0" smtClean="0"/>
              <a:t>The </a:t>
            </a:r>
            <a:r>
              <a:rPr lang="en-IN" sz="2000" dirty="0"/>
              <a:t>first </a:t>
            </a:r>
            <a:r>
              <a:rPr lang="en-IN" sz="2000" dirty="0" err="1"/>
              <a:t>Dapp</a:t>
            </a:r>
            <a:r>
              <a:rPr lang="en-IN" sz="2000" dirty="0"/>
              <a:t> was in fact </a:t>
            </a:r>
            <a:r>
              <a:rPr lang="en-IN" sz="2000" dirty="0" err="1"/>
              <a:t>Bitcoin</a:t>
            </a:r>
            <a:r>
              <a:rPr lang="en-IN" sz="2000" dirty="0"/>
              <a:t> </a:t>
            </a:r>
            <a:r>
              <a:rPr lang="en-IN" sz="2000" dirty="0" smtClean="0"/>
              <a:t>itself</a:t>
            </a:r>
          </a:p>
          <a:p>
            <a:pPr algn="just"/>
            <a:endParaRPr lang="en-IN" sz="2000" dirty="0" smtClean="0"/>
          </a:p>
          <a:p>
            <a:pPr algn="just"/>
            <a:r>
              <a:rPr lang="en-IN" sz="2000" dirty="0"/>
              <a:t>While both </a:t>
            </a:r>
            <a:r>
              <a:rPr lang="en-IN" sz="2000" dirty="0" err="1"/>
              <a:t>Bitcoin</a:t>
            </a:r>
            <a:r>
              <a:rPr lang="en-IN" sz="2000" dirty="0"/>
              <a:t> and </a:t>
            </a:r>
            <a:r>
              <a:rPr lang="en-IN" sz="2000" dirty="0" err="1"/>
              <a:t>Ethereum</a:t>
            </a:r>
            <a:r>
              <a:rPr lang="en-IN" sz="2000" dirty="0"/>
              <a:t> may be loosely defined as </a:t>
            </a:r>
            <a:r>
              <a:rPr lang="en-IN" sz="2000" dirty="0" err="1"/>
              <a:t>Dapps</a:t>
            </a:r>
            <a:r>
              <a:rPr lang="en-IN" sz="2000" dirty="0"/>
              <a:t> aimed at solving real-world problems, </a:t>
            </a:r>
            <a:r>
              <a:rPr lang="en-IN" sz="2000" dirty="0" err="1"/>
              <a:t>Ethereum</a:t>
            </a:r>
            <a:r>
              <a:rPr lang="en-IN" sz="2000" dirty="0"/>
              <a:t> has a much bigger plan in mind</a:t>
            </a:r>
            <a:r>
              <a:rPr lang="en-IN" sz="2000" dirty="0" smtClean="0"/>
              <a:t>.</a:t>
            </a:r>
          </a:p>
          <a:p>
            <a:pPr algn="just"/>
            <a:endParaRPr lang="en-IN" sz="2000" dirty="0" smtClean="0"/>
          </a:p>
          <a:p>
            <a:pPr algn="just"/>
            <a:r>
              <a:rPr lang="en-IN" sz="2000" dirty="0"/>
              <a:t>Armed with its very own language, </a:t>
            </a:r>
            <a:r>
              <a:rPr lang="en-IN" sz="2000" dirty="0">
                <a:hlinkClick r:id="rId2"/>
              </a:rPr>
              <a:t>Solidity</a:t>
            </a:r>
            <a:r>
              <a:rPr lang="en-IN" sz="2000" dirty="0"/>
              <a:t>, </a:t>
            </a:r>
            <a:r>
              <a:rPr lang="en-IN" sz="2000" dirty="0" err="1"/>
              <a:t>Ethereum</a:t>
            </a:r>
            <a:r>
              <a:rPr lang="en-IN" sz="2000" dirty="0"/>
              <a:t> enables developers to form smart contacts using the  </a:t>
            </a:r>
            <a:r>
              <a:rPr lang="en-IN" sz="2000" dirty="0" err="1" smtClean="0">
                <a:hlinkClick r:id="rId3"/>
              </a:rPr>
              <a:t>Ethereum</a:t>
            </a:r>
            <a:r>
              <a:rPr lang="en-IN" sz="2000" dirty="0" smtClean="0">
                <a:hlinkClick r:id="rId3"/>
              </a:rPr>
              <a:t>  </a:t>
            </a:r>
            <a:r>
              <a:rPr lang="en-IN" sz="2000" dirty="0">
                <a:hlinkClick r:id="rId3"/>
              </a:rPr>
              <a:t>Virtual Machine</a:t>
            </a:r>
            <a:r>
              <a:rPr lang="en-IN" sz="2000" dirty="0"/>
              <a:t> (EVM).</a:t>
            </a:r>
          </a:p>
        </p:txBody>
      </p:sp>
      <p:sp>
        <p:nvSpPr>
          <p:cNvPr id="3" name="Title 2"/>
          <p:cNvSpPr>
            <a:spLocks noGrp="1"/>
          </p:cNvSpPr>
          <p:nvPr>
            <p:ph type="title"/>
          </p:nvPr>
        </p:nvSpPr>
        <p:spPr/>
        <p:txBody>
          <a:bodyPr/>
          <a:lstStyle/>
          <a:p>
            <a:r>
              <a:rPr lang="en-IN" dirty="0" err="1"/>
              <a:t>Dapps</a:t>
            </a:r>
            <a:endParaRPr lang="en-IN" dirty="0"/>
          </a:p>
        </p:txBody>
      </p:sp>
    </p:spTree>
    <p:extLst>
      <p:ext uri="{BB962C8B-B14F-4D97-AF65-F5344CB8AC3E}">
        <p14:creationId xmlns:p14="http://schemas.microsoft.com/office/powerpoint/2010/main" val="30666798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dirty="0" err="1"/>
              <a:t>MetaMask</a:t>
            </a:r>
            <a:r>
              <a:rPr lang="en-IN" sz="2000" dirty="0"/>
              <a:t> is a bridge that allows you to visit the distributed web of tomorrow in your browser today. It allows you to run </a:t>
            </a:r>
            <a:r>
              <a:rPr lang="en-IN" sz="2000" dirty="0" err="1"/>
              <a:t>Ethereum</a:t>
            </a:r>
            <a:r>
              <a:rPr lang="en-IN" sz="2000" dirty="0"/>
              <a:t> </a:t>
            </a:r>
            <a:r>
              <a:rPr lang="en-IN" sz="2000" dirty="0" err="1"/>
              <a:t>dApps</a:t>
            </a:r>
            <a:r>
              <a:rPr lang="en-IN" sz="2000" dirty="0"/>
              <a:t> right in your browser without running a full </a:t>
            </a:r>
            <a:r>
              <a:rPr lang="en-IN" sz="2000" dirty="0" err="1"/>
              <a:t>Ethereum</a:t>
            </a:r>
            <a:r>
              <a:rPr lang="en-IN" sz="2000" dirty="0"/>
              <a:t> node</a:t>
            </a:r>
            <a:r>
              <a:rPr lang="en-IN" sz="2000" dirty="0" smtClean="0"/>
              <a:t>.</a:t>
            </a:r>
          </a:p>
          <a:p>
            <a:endParaRPr lang="en-IN" sz="2000" dirty="0" smtClean="0"/>
          </a:p>
          <a:p>
            <a:r>
              <a:rPr lang="en-IN" sz="2000" b="1" i="1" dirty="0" err="1"/>
              <a:t>Ethereum</a:t>
            </a:r>
            <a:r>
              <a:rPr lang="en-IN" sz="2000" b="1" i="1" dirty="0"/>
              <a:t> </a:t>
            </a:r>
            <a:r>
              <a:rPr lang="en-IN" sz="2000" dirty="0"/>
              <a:t>is a type of </a:t>
            </a:r>
            <a:r>
              <a:rPr lang="en-IN" sz="2000" dirty="0" err="1"/>
              <a:t>blockchain</a:t>
            </a:r>
            <a:r>
              <a:rPr lang="en-IN" sz="2000" dirty="0"/>
              <a:t> that is built for applications that need to store data or run programs in the distributed web. </a:t>
            </a:r>
            <a:endParaRPr lang="en-IN" sz="2000" dirty="0" smtClean="0"/>
          </a:p>
          <a:p>
            <a:r>
              <a:rPr lang="en-IN" sz="2000" dirty="0" err="1" smtClean="0"/>
              <a:t>Ethereum</a:t>
            </a:r>
            <a:r>
              <a:rPr lang="en-IN" sz="2000" dirty="0" smtClean="0"/>
              <a:t> </a:t>
            </a:r>
            <a:r>
              <a:rPr lang="en-IN" sz="2000" dirty="0"/>
              <a:t>allows programmers to write apps that can run on many people’s computers. Such type of apps are called </a:t>
            </a:r>
            <a:r>
              <a:rPr lang="en-IN" sz="2000" b="1" i="1" dirty="0" err="1"/>
              <a:t>dApps</a:t>
            </a:r>
            <a:r>
              <a:rPr lang="en-IN" sz="2000" dirty="0"/>
              <a:t>, which stands for </a:t>
            </a:r>
            <a:r>
              <a:rPr lang="en-IN" sz="2000" i="1" dirty="0"/>
              <a:t>distributed applications</a:t>
            </a:r>
            <a:endParaRPr lang="en-IN" sz="2000" dirty="0"/>
          </a:p>
        </p:txBody>
      </p:sp>
      <p:sp>
        <p:nvSpPr>
          <p:cNvPr id="3" name="Title 2"/>
          <p:cNvSpPr>
            <a:spLocks noGrp="1"/>
          </p:cNvSpPr>
          <p:nvPr>
            <p:ph type="title"/>
          </p:nvPr>
        </p:nvSpPr>
        <p:spPr/>
        <p:txBody>
          <a:bodyPr/>
          <a:lstStyle/>
          <a:p>
            <a:r>
              <a:rPr lang="en-IN" sz="4400" dirty="0" err="1"/>
              <a:t>MetaMask</a:t>
            </a:r>
            <a:endParaRPr lang="en-IN" dirty="0"/>
          </a:p>
        </p:txBody>
      </p:sp>
    </p:spTree>
    <p:extLst>
      <p:ext uri="{BB962C8B-B14F-4D97-AF65-F5344CB8AC3E}">
        <p14:creationId xmlns:p14="http://schemas.microsoft.com/office/powerpoint/2010/main" val="7373226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000" dirty="0" err="1"/>
              <a:t>Metamask</a:t>
            </a:r>
            <a:r>
              <a:rPr lang="en-IN" sz="2000" dirty="0"/>
              <a:t> is an </a:t>
            </a:r>
            <a:r>
              <a:rPr lang="en-IN" sz="2000" dirty="0" err="1"/>
              <a:t>Ethereum</a:t>
            </a:r>
            <a:r>
              <a:rPr lang="en-IN" sz="2000" dirty="0"/>
              <a:t> web browser extension that acts as a </a:t>
            </a:r>
            <a:r>
              <a:rPr lang="en-IN" sz="2000" dirty="0" err="1"/>
              <a:t>Ethereum</a:t>
            </a:r>
            <a:r>
              <a:rPr lang="en-IN" sz="2000" dirty="0"/>
              <a:t> wallet. </a:t>
            </a:r>
            <a:r>
              <a:rPr lang="en-IN" sz="2000" dirty="0" err="1"/>
              <a:t>MetaMask</a:t>
            </a:r>
            <a:r>
              <a:rPr lang="en-IN" sz="2000" dirty="0"/>
              <a:t> allows users to sign smart contracts and interface with </a:t>
            </a:r>
            <a:r>
              <a:rPr lang="en-IN" sz="2000" dirty="0" err="1"/>
              <a:t>Ethereum</a:t>
            </a:r>
            <a:r>
              <a:rPr lang="en-IN" sz="2000" dirty="0"/>
              <a:t> </a:t>
            </a:r>
            <a:r>
              <a:rPr lang="en-IN" sz="2000" dirty="0" err="1"/>
              <a:t>dApps</a:t>
            </a:r>
            <a:r>
              <a:rPr lang="en-IN" sz="2000" dirty="0"/>
              <a:t> (distributed </a:t>
            </a:r>
            <a:r>
              <a:rPr lang="en-IN" sz="2000" dirty="0" err="1"/>
              <a:t>Ethereum</a:t>
            </a:r>
            <a:r>
              <a:rPr lang="en-IN" sz="2000" dirty="0"/>
              <a:t>-based applications) without running a full </a:t>
            </a:r>
            <a:r>
              <a:rPr lang="en-IN" sz="2000" dirty="0" err="1"/>
              <a:t>Ethereum</a:t>
            </a:r>
            <a:r>
              <a:rPr lang="en-IN" sz="2000" dirty="0"/>
              <a:t> node</a:t>
            </a:r>
            <a:r>
              <a:rPr lang="en-IN" sz="2000" dirty="0" smtClean="0"/>
              <a:t>.</a:t>
            </a:r>
          </a:p>
          <a:p>
            <a:pPr algn="just"/>
            <a:endParaRPr lang="en-IN" sz="2000" dirty="0"/>
          </a:p>
          <a:p>
            <a:pPr algn="just"/>
            <a:r>
              <a:rPr lang="en-IN" sz="2000" dirty="0"/>
              <a:t>In other words, </a:t>
            </a:r>
            <a:r>
              <a:rPr lang="en-IN" sz="2000" dirty="0" err="1"/>
              <a:t>MetaMask</a:t>
            </a:r>
            <a:r>
              <a:rPr lang="en-IN" sz="2000" dirty="0"/>
              <a:t> allows users to store </a:t>
            </a:r>
            <a:r>
              <a:rPr lang="en-IN" sz="2000" dirty="0" err="1"/>
              <a:t>Ethereum</a:t>
            </a:r>
            <a:r>
              <a:rPr lang="en-IN" sz="2000" dirty="0"/>
              <a:t> related data like public addresses and private keys like any other </a:t>
            </a:r>
            <a:r>
              <a:rPr lang="en-IN" sz="2000" dirty="0" err="1"/>
              <a:t>Ethereum</a:t>
            </a:r>
            <a:r>
              <a:rPr lang="en-IN" sz="2000" dirty="0"/>
              <a:t> wallet, </a:t>
            </a:r>
            <a:r>
              <a:rPr lang="en-IN" sz="2000" i="1" dirty="0"/>
              <a:t>and</a:t>
            </a:r>
            <a:r>
              <a:rPr lang="en-IN" sz="2000" dirty="0"/>
              <a:t> it allows websites running </a:t>
            </a:r>
            <a:r>
              <a:rPr lang="en-IN" sz="2000" dirty="0" err="1"/>
              <a:t>Ethereum</a:t>
            </a:r>
            <a:r>
              <a:rPr lang="en-IN" sz="2000" dirty="0"/>
              <a:t>-based apps and smart contracts to talk to the </a:t>
            </a:r>
            <a:r>
              <a:rPr lang="en-IN" sz="2000" dirty="0" err="1"/>
              <a:t>Ethereum</a:t>
            </a:r>
            <a:r>
              <a:rPr lang="en-IN" sz="2000" dirty="0"/>
              <a:t> </a:t>
            </a:r>
            <a:r>
              <a:rPr lang="en-IN" sz="2000" dirty="0" err="1"/>
              <a:t>blockchain</a:t>
            </a:r>
            <a:r>
              <a:rPr lang="en-IN" sz="2000" dirty="0" smtClean="0"/>
              <a:t>.</a:t>
            </a:r>
          </a:p>
          <a:p>
            <a:pPr algn="just"/>
            <a:endParaRPr lang="en-IN" sz="2000" dirty="0"/>
          </a:p>
          <a:p>
            <a:pPr algn="just"/>
            <a:r>
              <a:rPr lang="en-IN" sz="2000" dirty="0"/>
              <a:t>It essentially turns your browser into an </a:t>
            </a:r>
            <a:r>
              <a:rPr lang="en-IN" sz="2000" dirty="0" err="1"/>
              <a:t>Ethereum</a:t>
            </a:r>
            <a:r>
              <a:rPr lang="en-IN" sz="2000" dirty="0"/>
              <a:t> browser!</a:t>
            </a:r>
          </a:p>
          <a:p>
            <a:endParaRPr lang="en-IN" dirty="0"/>
          </a:p>
        </p:txBody>
      </p:sp>
      <p:sp>
        <p:nvSpPr>
          <p:cNvPr id="3" name="Title 2"/>
          <p:cNvSpPr>
            <a:spLocks noGrp="1"/>
          </p:cNvSpPr>
          <p:nvPr>
            <p:ph type="title"/>
          </p:nvPr>
        </p:nvSpPr>
        <p:spPr/>
        <p:txBody>
          <a:bodyPr/>
          <a:lstStyle/>
          <a:p>
            <a:r>
              <a:rPr lang="en-IN" sz="4000" dirty="0" err="1"/>
              <a:t>MetaMask</a:t>
            </a:r>
            <a:endParaRPr lang="en-IN" dirty="0"/>
          </a:p>
        </p:txBody>
      </p:sp>
    </p:spTree>
    <p:extLst>
      <p:ext uri="{BB962C8B-B14F-4D97-AF65-F5344CB8AC3E}">
        <p14:creationId xmlns:p14="http://schemas.microsoft.com/office/powerpoint/2010/main" val="4259088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dirty="0"/>
              <a:t>Gas is a </a:t>
            </a:r>
            <a:r>
              <a:rPr lang="en-IN" sz="2000" b="1" dirty="0"/>
              <a:t>unit of measuring the computational work</a:t>
            </a:r>
            <a:r>
              <a:rPr lang="en-IN" sz="2000" dirty="0"/>
              <a:t> of running transactions or smart contracts in the </a:t>
            </a:r>
            <a:r>
              <a:rPr lang="en-IN" sz="2000" dirty="0" err="1"/>
              <a:t>Ethereum</a:t>
            </a:r>
            <a:r>
              <a:rPr lang="en-IN" sz="2000" dirty="0"/>
              <a:t> network. </a:t>
            </a:r>
            <a:endParaRPr lang="en-IN" sz="2000" dirty="0" smtClean="0"/>
          </a:p>
          <a:p>
            <a:endParaRPr lang="en-IN" sz="2000" dirty="0" smtClean="0"/>
          </a:p>
          <a:p>
            <a:r>
              <a:rPr lang="en-IN" sz="2000" dirty="0" smtClean="0"/>
              <a:t>Gas </a:t>
            </a:r>
            <a:r>
              <a:rPr lang="en-IN" sz="2000" dirty="0"/>
              <a:t>limit refers to the </a:t>
            </a:r>
            <a:r>
              <a:rPr lang="en-IN" sz="2000" b="1" dirty="0"/>
              <a:t>maximum amount of gas you’re willing to spend on a particular transaction</a:t>
            </a:r>
            <a:r>
              <a:rPr lang="en-IN" sz="2000" dirty="0"/>
              <a:t>. A higher gas limits mean that more computational work must be done to execute the smart contract. A standard ETH transfer requires a gas limit of 21,000 units of gas.</a:t>
            </a:r>
          </a:p>
        </p:txBody>
      </p:sp>
      <p:sp>
        <p:nvSpPr>
          <p:cNvPr id="3" name="Title 2"/>
          <p:cNvSpPr>
            <a:spLocks noGrp="1"/>
          </p:cNvSpPr>
          <p:nvPr>
            <p:ph type="title"/>
          </p:nvPr>
        </p:nvSpPr>
        <p:spPr/>
        <p:txBody>
          <a:bodyPr/>
          <a:lstStyle/>
          <a:p>
            <a:r>
              <a:rPr lang="en-IN" sz="4000" dirty="0" err="1"/>
              <a:t>MetaMask</a:t>
            </a:r>
            <a:endParaRPr lang="en-IN" dirty="0"/>
          </a:p>
        </p:txBody>
      </p:sp>
    </p:spTree>
    <p:extLst>
      <p:ext uri="{BB962C8B-B14F-4D97-AF65-F5344CB8AC3E}">
        <p14:creationId xmlns:p14="http://schemas.microsoft.com/office/powerpoint/2010/main" val="38162314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BLOCKCHAIN DEMO</a:t>
            </a:r>
          </a:p>
          <a:p>
            <a:endParaRPr lang="en-US" dirty="0" smtClean="0"/>
          </a:p>
          <a:p>
            <a:r>
              <a:rPr lang="en-US" dirty="0" smtClean="0"/>
              <a:t>Installing </a:t>
            </a:r>
            <a:r>
              <a:rPr lang="en-US" dirty="0" err="1" smtClean="0"/>
              <a:t>Metamask</a:t>
            </a:r>
            <a:r>
              <a:rPr lang="en-US" dirty="0" smtClean="0"/>
              <a:t> </a:t>
            </a:r>
          </a:p>
          <a:p>
            <a:r>
              <a:rPr lang="en-US" dirty="0" smtClean="0"/>
              <a:t>Showing live and past transactions</a:t>
            </a:r>
          </a:p>
          <a:p>
            <a:r>
              <a:rPr lang="en-US" dirty="0" smtClean="0"/>
              <a:t>Creating wallet using MEW </a:t>
            </a:r>
            <a:endParaRPr lang="en-IN" dirty="0"/>
          </a:p>
        </p:txBody>
      </p:sp>
      <p:sp>
        <p:nvSpPr>
          <p:cNvPr id="3" name="Title 2"/>
          <p:cNvSpPr>
            <a:spLocks noGrp="1"/>
          </p:cNvSpPr>
          <p:nvPr>
            <p:ph type="title"/>
          </p:nvPr>
        </p:nvSpPr>
        <p:spPr/>
        <p:txBody>
          <a:bodyPr/>
          <a:lstStyle/>
          <a:p>
            <a:r>
              <a:rPr lang="en-US" dirty="0" smtClean="0"/>
              <a:t>Demo</a:t>
            </a:r>
            <a:endParaRPr lang="en-IN" dirty="0"/>
          </a:p>
        </p:txBody>
      </p:sp>
    </p:spTree>
    <p:extLst>
      <p:ext uri="{BB962C8B-B14F-4D97-AF65-F5344CB8AC3E}">
        <p14:creationId xmlns:p14="http://schemas.microsoft.com/office/powerpoint/2010/main" val="26193692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IN" sz="2000" dirty="0"/>
              <a:t>Gas price refers to the </a:t>
            </a:r>
            <a:r>
              <a:rPr lang="en-IN" sz="2000" b="1" dirty="0"/>
              <a:t>amount of Ether you’re willing to pay for every unit of gas</a:t>
            </a:r>
            <a:r>
              <a:rPr lang="en-IN" sz="2000" dirty="0"/>
              <a:t>, and is usually measured in “</a:t>
            </a:r>
            <a:r>
              <a:rPr lang="en-IN" sz="2000" dirty="0" err="1"/>
              <a:t>Gwei</a:t>
            </a:r>
            <a:r>
              <a:rPr lang="en-IN" sz="2000" dirty="0"/>
              <a:t>”. </a:t>
            </a:r>
            <a:endParaRPr lang="en-IN" sz="2000" dirty="0" smtClean="0"/>
          </a:p>
          <a:p>
            <a:pPr fontAlgn="base"/>
            <a:endParaRPr lang="en-IN" sz="2000" dirty="0"/>
          </a:p>
          <a:p>
            <a:pPr fontAlgn="base"/>
            <a:r>
              <a:rPr lang="en-IN" sz="2000" dirty="0"/>
              <a:t>Wei is the smallest unit of Ether, and a </a:t>
            </a:r>
            <a:r>
              <a:rPr lang="en-IN" sz="2000" dirty="0" err="1"/>
              <a:t>Gwei</a:t>
            </a:r>
            <a:r>
              <a:rPr lang="en-IN" sz="2000" dirty="0"/>
              <a:t> consists of a billion </a:t>
            </a:r>
            <a:r>
              <a:rPr lang="en-IN" sz="2000" dirty="0" err="1"/>
              <a:t>wei</a:t>
            </a:r>
            <a:r>
              <a:rPr lang="en-IN" sz="2000" dirty="0"/>
              <a:t>. </a:t>
            </a:r>
            <a:endParaRPr lang="en-IN" sz="2000" dirty="0" smtClean="0"/>
          </a:p>
          <a:p>
            <a:pPr fontAlgn="base"/>
            <a:endParaRPr lang="en-IN" sz="2000" dirty="0"/>
          </a:p>
          <a:p>
            <a:r>
              <a:rPr lang="en-IN" sz="2000" dirty="0"/>
              <a:t>If you want your transaction to be executed at a faster speed, then you have to be willing to pay a higher gas price</a:t>
            </a: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60979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3" y="3546868"/>
            <a:ext cx="6915390" cy="2700377"/>
          </a:xfrm>
        </p:spPr>
      </p:pic>
      <p:sp>
        <p:nvSpPr>
          <p:cNvPr id="3" name="Title 2"/>
          <p:cNvSpPr>
            <a:spLocks noGrp="1"/>
          </p:cNvSpPr>
          <p:nvPr>
            <p:ph type="title"/>
          </p:nvPr>
        </p:nvSpPr>
        <p:spPr/>
        <p:txBody>
          <a:bodyPr/>
          <a:lstStyle/>
          <a:p>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16632"/>
            <a:ext cx="7059407" cy="2861081"/>
          </a:xfrm>
          <a:prstGeom prst="rect">
            <a:avLst/>
          </a:prstGeom>
        </p:spPr>
      </p:pic>
    </p:spTree>
    <p:extLst>
      <p:ext uri="{BB962C8B-B14F-4D97-AF65-F5344CB8AC3E}">
        <p14:creationId xmlns:p14="http://schemas.microsoft.com/office/powerpoint/2010/main" val="206818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indent="-182563">
              <a:defRPr/>
            </a:pPr>
            <a:r>
              <a:rPr lang="en-US" altLang="en-US" sz="2200" dirty="0"/>
              <a:t>Think of </a:t>
            </a:r>
            <a:r>
              <a:rPr lang="en-US" altLang="en-US" sz="2200" dirty="0" err="1"/>
              <a:t>Bitcoin</a:t>
            </a:r>
            <a:r>
              <a:rPr lang="en-US" altLang="en-US" sz="2200" dirty="0"/>
              <a:t> as an electronic asset (as well as a digital currency)</a:t>
            </a:r>
          </a:p>
          <a:p>
            <a:pPr marL="160337" indent="0">
              <a:buFont typeface="Arial" charset="0"/>
              <a:buNone/>
              <a:defRPr/>
            </a:pPr>
            <a:endParaRPr lang="en-US" altLang="en-US" sz="2200" dirty="0"/>
          </a:p>
          <a:p>
            <a:pPr indent="-182563">
              <a:defRPr/>
            </a:pPr>
            <a:r>
              <a:rPr lang="en-US" sz="2200" dirty="0"/>
              <a:t>A network of computers keeps track of </a:t>
            </a:r>
            <a:r>
              <a:rPr lang="en-US" sz="2200" dirty="0" err="1"/>
              <a:t>Bitcoin</a:t>
            </a:r>
            <a:r>
              <a:rPr lang="en-US" sz="2200" dirty="0"/>
              <a:t> payments, and adds them to an ever-growing list of all the </a:t>
            </a:r>
            <a:r>
              <a:rPr lang="en-US" sz="2200" dirty="0" err="1"/>
              <a:t>Bitcoin</a:t>
            </a:r>
            <a:r>
              <a:rPr lang="en-US" sz="2200" dirty="0"/>
              <a:t> payments that have been made, called “The </a:t>
            </a:r>
            <a:r>
              <a:rPr lang="en-US" sz="2200" dirty="0" err="1"/>
              <a:t>Bitcoin</a:t>
            </a:r>
            <a:r>
              <a:rPr lang="en-US" sz="2200" dirty="0"/>
              <a:t> </a:t>
            </a:r>
            <a:r>
              <a:rPr lang="en-US" sz="2200" dirty="0" err="1"/>
              <a:t>Blockchain</a:t>
            </a:r>
            <a:r>
              <a:rPr lang="en-US" sz="2200" dirty="0"/>
              <a:t>”</a:t>
            </a:r>
          </a:p>
          <a:p>
            <a:pPr marL="160337" indent="0">
              <a:buFont typeface="Arial" charset="0"/>
              <a:buNone/>
              <a:defRPr/>
            </a:pPr>
            <a:endParaRPr lang="en-US" sz="2200" dirty="0"/>
          </a:p>
          <a:p>
            <a:pPr indent="-182563">
              <a:defRPr/>
            </a:pPr>
            <a:r>
              <a:rPr lang="en-US" sz="2200" dirty="0"/>
              <a:t>The file that contains data about all the </a:t>
            </a:r>
            <a:r>
              <a:rPr lang="en-US" sz="2200" dirty="0" err="1"/>
              <a:t>Bitcoin</a:t>
            </a:r>
            <a:r>
              <a:rPr lang="en-US" sz="2200" dirty="0"/>
              <a:t> transactions is often called a “ledger”</a:t>
            </a:r>
          </a:p>
          <a:p>
            <a:pPr marL="160337" indent="0">
              <a:buFont typeface="Arial" charset="0"/>
              <a:buNone/>
              <a:defRPr/>
            </a:pPr>
            <a:endParaRPr lang="en-US" altLang="en-US" sz="2200" dirty="0"/>
          </a:p>
          <a:p>
            <a:pPr indent="-182563">
              <a:defRPr/>
            </a:pPr>
            <a:r>
              <a:rPr lang="en-US" altLang="en-US" sz="2200" dirty="0" err="1"/>
              <a:t>Bitcoin</a:t>
            </a:r>
            <a:r>
              <a:rPr lang="en-US" altLang="en-US" sz="2200" dirty="0"/>
              <a:t> value is created through transaction processing, referred to as “mining,” which is performed by distributed processors called “nodes” of the peer-to-peer network</a:t>
            </a:r>
          </a:p>
          <a:p>
            <a:endParaRPr lang="en-IN" dirty="0"/>
          </a:p>
        </p:txBody>
      </p:sp>
      <p:sp>
        <p:nvSpPr>
          <p:cNvPr id="2" name="Title 1"/>
          <p:cNvSpPr>
            <a:spLocks noGrp="1"/>
          </p:cNvSpPr>
          <p:nvPr>
            <p:ph type="title"/>
          </p:nvPr>
        </p:nvSpPr>
        <p:spPr/>
        <p:txBody>
          <a:bodyPr>
            <a:normAutofit/>
          </a:bodyPr>
          <a:lstStyle/>
          <a:p>
            <a:r>
              <a:rPr lang="en-US" altLang="en-US" dirty="0"/>
              <a:t>The Technology Behind </a:t>
            </a:r>
            <a:r>
              <a:rPr lang="en-US" altLang="en-US" dirty="0" err="1"/>
              <a:t>Bitcoin</a:t>
            </a:r>
            <a:endParaRPr lang="en-IN" dirty="0"/>
          </a:p>
        </p:txBody>
      </p:sp>
    </p:spTree>
    <p:extLst>
      <p:ext uri="{BB962C8B-B14F-4D97-AF65-F5344CB8AC3E}">
        <p14:creationId xmlns:p14="http://schemas.microsoft.com/office/powerpoint/2010/main" val="1786184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dirty="0" err="1">
                <a:solidFill>
                  <a:srgbClr val="00B0F0"/>
                </a:solidFill>
              </a:rPr>
              <a:t>Blockchain</a:t>
            </a:r>
            <a:r>
              <a:rPr lang="en-IN" dirty="0"/>
              <a:t> provides the means for recording </a:t>
            </a:r>
            <a:r>
              <a:rPr lang="en-IN" dirty="0" err="1" smtClean="0"/>
              <a:t>Bitcoin</a:t>
            </a:r>
            <a:r>
              <a:rPr lang="en-IN" dirty="0" smtClean="0"/>
              <a:t> transactions </a:t>
            </a:r>
            <a:r>
              <a:rPr lang="en-IN" dirty="0"/>
              <a:t>— </a:t>
            </a:r>
            <a:r>
              <a:rPr lang="en-IN" dirty="0">
                <a:solidFill>
                  <a:schemeClr val="accent2"/>
                </a:solidFill>
              </a:rPr>
              <a:t>the shared ledger </a:t>
            </a:r>
            <a:r>
              <a:rPr lang="en-IN" dirty="0"/>
              <a:t>— but this shared ledger </a:t>
            </a:r>
            <a:r>
              <a:rPr lang="en-IN" dirty="0" smtClean="0"/>
              <a:t>can be </a:t>
            </a:r>
            <a:r>
              <a:rPr lang="en-IN" dirty="0"/>
              <a:t>used to record any transaction and track the movement of </a:t>
            </a:r>
            <a:r>
              <a:rPr lang="en-IN" dirty="0" smtClean="0"/>
              <a:t>any asset </a:t>
            </a:r>
            <a:r>
              <a:rPr lang="en-IN" dirty="0"/>
              <a:t>whether tangible, intangible, or digital</a:t>
            </a:r>
            <a:r>
              <a:rPr lang="en-IN" dirty="0" smtClean="0"/>
              <a:t>.</a:t>
            </a:r>
          </a:p>
          <a:p>
            <a:pPr algn="just"/>
            <a:r>
              <a:rPr lang="en-IN" dirty="0" err="1"/>
              <a:t>Bitcoin</a:t>
            </a:r>
            <a:r>
              <a:rPr lang="en-IN" dirty="0"/>
              <a:t> </a:t>
            </a:r>
            <a:r>
              <a:rPr lang="en-IN" dirty="0" smtClean="0"/>
              <a:t>is only </a:t>
            </a:r>
            <a:r>
              <a:rPr lang="en-IN" dirty="0"/>
              <a:t>the </a:t>
            </a:r>
            <a:r>
              <a:rPr lang="en-IN" dirty="0">
                <a:solidFill>
                  <a:schemeClr val="accent2"/>
                </a:solidFill>
              </a:rPr>
              <a:t>first use case </a:t>
            </a:r>
            <a:r>
              <a:rPr lang="en-IN" dirty="0"/>
              <a:t>for </a:t>
            </a:r>
            <a:r>
              <a:rPr lang="en-IN" dirty="0" err="1" smtClean="0"/>
              <a:t>blockchain</a:t>
            </a:r>
            <a:endParaRPr lang="en-IN" dirty="0" smtClean="0"/>
          </a:p>
        </p:txBody>
      </p:sp>
      <p:sp>
        <p:nvSpPr>
          <p:cNvPr id="2" name="Title 1"/>
          <p:cNvSpPr>
            <a:spLocks noGrp="1"/>
          </p:cNvSpPr>
          <p:nvPr>
            <p:ph type="title"/>
          </p:nvPr>
        </p:nvSpPr>
        <p:spPr/>
        <p:txBody>
          <a:bodyPr/>
          <a:lstStyle/>
          <a:p>
            <a:r>
              <a:rPr lang="en-IN" b="1" dirty="0"/>
              <a:t>The birth of </a:t>
            </a:r>
            <a:r>
              <a:rPr lang="en-IN" b="1" dirty="0" err="1"/>
              <a:t>blockchain</a:t>
            </a:r>
            <a:endParaRPr lang="en-IN" dirty="0"/>
          </a:p>
        </p:txBody>
      </p:sp>
    </p:spTree>
    <p:extLst>
      <p:ext uri="{BB962C8B-B14F-4D97-AF65-F5344CB8AC3E}">
        <p14:creationId xmlns:p14="http://schemas.microsoft.com/office/powerpoint/2010/main" val="1493862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325" y="908720"/>
            <a:ext cx="8229600" cy="4525963"/>
          </a:xfrm>
        </p:spPr>
        <p:txBody>
          <a:bodyPr/>
          <a:lstStyle/>
          <a:p>
            <a:r>
              <a:rPr lang="en-IN" b="1" dirty="0"/>
              <a:t>Assets</a:t>
            </a:r>
          </a:p>
          <a:p>
            <a:r>
              <a:rPr lang="en-IN" dirty="0"/>
              <a:t>Anything that is capable of being owned or controlled to produce value, is an asset. </a:t>
            </a:r>
          </a:p>
          <a:p>
            <a:endParaRPr lang="en-IN" dirty="0"/>
          </a:p>
          <a:p>
            <a:endParaRPr lang="en-IN" dirty="0"/>
          </a:p>
        </p:txBody>
      </p:sp>
      <p:sp>
        <p:nvSpPr>
          <p:cNvPr id="3" name="Title 2"/>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81477"/>
            <a:ext cx="8543925"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4810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3851</TotalTime>
  <Words>1853</Words>
  <Application>Microsoft Office PowerPoint</Application>
  <PresentationFormat>On-screen Show (4:3)</PresentationFormat>
  <Paragraphs>265</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Concourse</vt:lpstr>
      <vt:lpstr>PowerPoint Presentation</vt:lpstr>
      <vt:lpstr>PowerPoint Presentation</vt:lpstr>
      <vt:lpstr>PowerPoint Presentation</vt:lpstr>
      <vt:lpstr>PowerPoint Presentation</vt:lpstr>
      <vt:lpstr>PowerPoint Presentation</vt:lpstr>
      <vt:lpstr>PowerPoint Presentation</vt:lpstr>
      <vt:lpstr>The Technology Behind Bitcoin</vt:lpstr>
      <vt:lpstr>The birth of blockchain</vt:lpstr>
      <vt:lpstr>   </vt:lpstr>
      <vt:lpstr>PowerPoint Presentation</vt:lpstr>
      <vt:lpstr>History of block chain</vt:lpstr>
      <vt:lpstr>History of block chain</vt:lpstr>
      <vt:lpstr>Distributed Ledgers</vt:lpstr>
      <vt:lpstr>Distributed Ledgers</vt:lpstr>
      <vt:lpstr>Distributed Ledgers</vt:lpstr>
      <vt:lpstr>Distributed Ledgers</vt:lpstr>
      <vt:lpstr>How blockchain works</vt:lpstr>
      <vt:lpstr>PowerPoint Presentation</vt:lpstr>
      <vt:lpstr>PowerPoint Presentation</vt:lpstr>
      <vt:lpstr>Blockchain characteristics: </vt:lpstr>
      <vt:lpstr>Blockchain builds trust through the following five attributes:</vt:lpstr>
      <vt:lpstr>Blockchain builds trust through the following five attributes:</vt:lpstr>
      <vt:lpstr>PowerPoint Presentation</vt:lpstr>
      <vt:lpstr>Advantages of Blockchain </vt:lpstr>
      <vt:lpstr>PowerPoint Presentation</vt:lpstr>
      <vt:lpstr>Disadvantages of Blockchain </vt:lpstr>
      <vt:lpstr>Blockchain Use Cases </vt:lpstr>
      <vt:lpstr>PowerPoint Presentation</vt:lpstr>
      <vt:lpstr>Consensus: </vt:lpstr>
      <vt:lpstr>PowerPoint Presentation</vt:lpstr>
      <vt:lpstr>PowerPoint Presentation</vt:lpstr>
      <vt:lpstr>PowerPoint Presentation</vt:lpstr>
      <vt:lpstr>PowerPoint Presentation</vt:lpstr>
      <vt:lpstr>PowerPoint Presentation</vt:lpstr>
      <vt:lpstr>Types of Blockchains</vt:lpstr>
      <vt:lpstr>Public blockchain</vt:lpstr>
      <vt:lpstr>Private Blockchain </vt:lpstr>
      <vt:lpstr>Consortium or Federated Blockchain </vt:lpstr>
      <vt:lpstr>PowerPoint Presentation</vt:lpstr>
      <vt:lpstr>PowerPoint Presentation</vt:lpstr>
      <vt:lpstr>Two types of blockchains: </vt:lpstr>
      <vt:lpstr>Two types of blockchains: </vt:lpstr>
      <vt:lpstr>Genesis block</vt:lpstr>
      <vt:lpstr>Genesis Block</vt:lpstr>
      <vt:lpstr>Types of wallet</vt:lpstr>
      <vt:lpstr>Types of wallet</vt:lpstr>
      <vt:lpstr>Types of wallet</vt:lpstr>
      <vt:lpstr>Types of wallet</vt:lpstr>
      <vt:lpstr>Peer to peer (P2P) applications </vt:lpstr>
      <vt:lpstr>Dapps-decentralized blockchain application</vt:lpstr>
      <vt:lpstr>Dapps</vt:lpstr>
      <vt:lpstr>Dapps</vt:lpstr>
      <vt:lpstr>MetaMask</vt:lpstr>
      <vt:lpstr>MetaMask</vt:lpstr>
      <vt:lpstr>MetaMask</vt:lpstr>
      <vt:lpstr>Demo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Blues</cp:lastModifiedBy>
  <cp:revision>106</cp:revision>
  <dcterms:created xsi:type="dcterms:W3CDTF">2019-01-23T04:40:24Z</dcterms:created>
  <dcterms:modified xsi:type="dcterms:W3CDTF">2019-02-08T12:50:03Z</dcterms:modified>
</cp:coreProperties>
</file>