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44" r:id="rId1"/>
  </p:sldMasterIdLst>
  <p:sldIdLst>
    <p:sldId id="285" r:id="rId2"/>
    <p:sldId id="295" r:id="rId3"/>
    <p:sldId id="296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57" r:id="rId12"/>
    <p:sldId id="258" r:id="rId13"/>
    <p:sldId id="259" r:id="rId14"/>
    <p:sldId id="260" r:id="rId15"/>
    <p:sldId id="293" r:id="rId16"/>
    <p:sldId id="261" r:id="rId17"/>
    <p:sldId id="299" r:id="rId18"/>
    <p:sldId id="300" r:id="rId19"/>
    <p:sldId id="262" r:id="rId20"/>
    <p:sldId id="263" r:id="rId21"/>
    <p:sldId id="264" r:id="rId22"/>
    <p:sldId id="279" r:id="rId23"/>
    <p:sldId id="297" r:id="rId24"/>
    <p:sldId id="280" r:id="rId25"/>
    <p:sldId id="283" r:id="rId26"/>
    <p:sldId id="298" r:id="rId27"/>
    <p:sldId id="266" r:id="rId28"/>
    <p:sldId id="284" r:id="rId29"/>
    <p:sldId id="267" r:id="rId30"/>
    <p:sldId id="281" r:id="rId31"/>
    <p:sldId id="282" r:id="rId32"/>
    <p:sldId id="268" r:id="rId33"/>
    <p:sldId id="294" r:id="rId34"/>
    <p:sldId id="269" r:id="rId35"/>
    <p:sldId id="270" r:id="rId36"/>
    <p:sldId id="272" r:id="rId37"/>
    <p:sldId id="27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76EEC0-49B8-435A-A373-B91915E5DE5F}" type="datetimeFigureOut">
              <a:rPr lang="en-IN" smtClean="0"/>
              <a:pPr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580DE4-B06D-4B26-9981-D1BF454CBED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sk.io/" TargetMode="External"/><Relationship Id="rId2" Type="http://schemas.openxmlformats.org/officeDocument/2006/relationships/hyperlink" Target="https://www.myetherwalle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mist/releas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thdocs.org/en/latest/ethereum-clients/cpp-ethereum/index.html" TargetMode="External"/><Relationship Id="rId13" Type="http://schemas.openxmlformats.org/officeDocument/2006/relationships/hyperlink" Target="https://github.com/ethereumjs/ethereumjs-lib/releases/tag/v3.0.0" TargetMode="External"/><Relationship Id="rId18" Type="http://schemas.openxmlformats.org/officeDocument/2006/relationships/hyperlink" Target="https://github.com/janx/" TargetMode="External"/><Relationship Id="rId3" Type="http://schemas.openxmlformats.org/officeDocument/2006/relationships/hyperlink" Target="https://ethereum.org/foundation" TargetMode="External"/><Relationship Id="rId21" Type="http://schemas.openxmlformats.org/officeDocument/2006/relationships/hyperlink" Target="http://www.blockapps.net/" TargetMode="External"/><Relationship Id="rId7" Type="http://schemas.openxmlformats.org/officeDocument/2006/relationships/hyperlink" Target="https://github.com/ethcore/parity/releases/tag/v1.4.0" TargetMode="External"/><Relationship Id="rId12" Type="http://schemas.openxmlformats.org/officeDocument/2006/relationships/hyperlink" Target="http://www.ethdocs.org/en/latest/ethereum-clients/ethereumjs-lib/index.html" TargetMode="External"/><Relationship Id="rId17" Type="http://schemas.openxmlformats.org/officeDocument/2006/relationships/hyperlink" Target="http://www.ethdocs.org/en/latest/ethereum-clients/ruby-ethereum/index.html" TargetMode="External"/><Relationship Id="rId2" Type="http://schemas.openxmlformats.org/officeDocument/2006/relationships/hyperlink" Target="http://www.ethdocs.org/en/latest/ethereum-clients/go-ethereum/index.html" TargetMode="External"/><Relationship Id="rId16" Type="http://schemas.openxmlformats.org/officeDocument/2006/relationships/hyperlink" Target="https://github.com/ethereum/ethereumj/releases/tag/1.3.1" TargetMode="External"/><Relationship Id="rId20" Type="http://schemas.openxmlformats.org/officeDocument/2006/relationships/hyperlink" Target="http://www.ethdocs.org/en/latest/ethereum-clients/ethereumh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core.io/" TargetMode="External"/><Relationship Id="rId11" Type="http://schemas.openxmlformats.org/officeDocument/2006/relationships/hyperlink" Target="https://github.com/ethereum/pyethapp/releases/tag/v1.5.0" TargetMode="External"/><Relationship Id="rId5" Type="http://schemas.openxmlformats.org/officeDocument/2006/relationships/hyperlink" Target="http://www.ethdocs.org/en/latest/ethereum-clients/parity/index.html" TargetMode="External"/><Relationship Id="rId15" Type="http://schemas.openxmlformats.org/officeDocument/2006/relationships/hyperlink" Target="http://www.ether.camp/" TargetMode="External"/><Relationship Id="rId10" Type="http://schemas.openxmlformats.org/officeDocument/2006/relationships/hyperlink" Target="http://www.ethdocs.org/en/latest/ethereum-clients/pyethapp/index.html" TargetMode="External"/><Relationship Id="rId19" Type="http://schemas.openxmlformats.org/officeDocument/2006/relationships/hyperlink" Target="https://rubygems.org/gems/ruby-ethereum/versions/0.9.6" TargetMode="External"/><Relationship Id="rId4" Type="http://schemas.openxmlformats.org/officeDocument/2006/relationships/hyperlink" Target="https://github.com/ethereum/go-ethereum/releases/tag/v1.4.18" TargetMode="External"/><Relationship Id="rId9" Type="http://schemas.openxmlformats.org/officeDocument/2006/relationships/hyperlink" Target="https://github.com/bobsummerwill/cpp-ethereum/releases/tag/v1.3.0" TargetMode="External"/><Relationship Id="rId14" Type="http://schemas.openxmlformats.org/officeDocument/2006/relationships/hyperlink" Target="http://www.ethdocs.org/en/latest/ethereum-clients/ethereumj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899592" y="3356992"/>
            <a:ext cx="9058052" cy="2198936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altLang="de-DE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de-DE" altLang="de-DE" dirty="0">
              <a:solidFill>
                <a:schemeClr val="tx1"/>
              </a:solidFill>
              <a:latin typeface="Cooper Black" pitchFamily="18" charset="0"/>
              <a:cs typeface="Courier New" pitchFamily="49" charset="0"/>
            </a:endParaRPr>
          </a:p>
        </p:txBody>
      </p:sp>
      <p:pic>
        <p:nvPicPr>
          <p:cNvPr id="5" name="Picture 2" descr="ETHEREUM _LOGO AND TYPEFACE_LA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61" y="2435832"/>
            <a:ext cx="6285384" cy="137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770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THEREUM _LOGO AND TYPEFACE_LAN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7" y="143992"/>
            <a:ext cx="1739057" cy="38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 descr="tech_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19" y="1874119"/>
            <a:ext cx="3756049" cy="346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4747246"/>
            <a:ext cx="8229824" cy="135508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2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Ethereum can be used to codify, decentralize, secure and trade almost anything.</a:t>
            </a:r>
            <a:endParaRPr lang="de-DE" altLang="de-DE" sz="13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0" y="946553"/>
            <a:ext cx="91440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 anchor="ctr">
            <a:spAutoFit/>
          </a:bodyPr>
          <a:lstStyle/>
          <a:p>
            <a:pPr algn="ctr" defTabSz="410625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b="1" dirty="0">
                <a:latin typeface="Courier New" pitchFamily="49" charset="0"/>
                <a:ea typeface="Helvetica" charset="0"/>
                <a:cs typeface="Courier New" pitchFamily="49" charset="0"/>
                <a:sym typeface="Helvetica" charset="0"/>
              </a:rPr>
              <a:t>BUILD (ALMOST) ANYTHING</a:t>
            </a:r>
            <a:endParaRPr lang="de-DE" altLang="de-DE" dirty="0" smtClean="0">
              <a:latin typeface="Courier New" pitchFamily="49" charset="0"/>
              <a:ea typeface="Helvetica" charset="0"/>
              <a:cs typeface="Courier New" pitchFamily="49" charset="0"/>
              <a:sym typeface="Helvetic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2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</a:t>
            </a:r>
            <a:r>
              <a:rPr lang="en-IN" b="1" dirty="0" err="1"/>
              <a:t>Ethereum</a:t>
            </a:r>
            <a:r>
              <a:rPr lang="en-IN" b="1" dirty="0"/>
              <a:t>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Ethereum</a:t>
            </a:r>
            <a:r>
              <a:rPr lang="en-IN" dirty="0"/>
              <a:t> is an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open-source &amp; public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blockchain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dirty="0"/>
              <a:t>based distributed computing platform for building decentralized applications. </a:t>
            </a:r>
            <a:endParaRPr lang="en-IN" dirty="0" smtClean="0"/>
          </a:p>
          <a:p>
            <a:r>
              <a:rPr lang="en-IN" dirty="0" smtClean="0"/>
              <a:t>Like </a:t>
            </a:r>
            <a:r>
              <a:rPr lang="en-IN" dirty="0" err="1"/>
              <a:t>Bitcoin</a:t>
            </a:r>
            <a:r>
              <a:rPr lang="en-IN" dirty="0"/>
              <a:t>, no one controls or owns </a:t>
            </a:r>
            <a:r>
              <a:rPr lang="en-IN" dirty="0" err="1"/>
              <a:t>Ethereum</a:t>
            </a:r>
            <a:r>
              <a:rPr lang="en-IN" dirty="0"/>
              <a:t> – it is an open-source project built by many people around the world. </a:t>
            </a:r>
            <a:endParaRPr lang="en-IN" dirty="0" smtClean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Reference </a:t>
            </a:r>
            <a:endParaRPr lang="en-IN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/>
              <a:t>http://www.ethdocs.org/en/latest/ether.html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399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Ethereum</a:t>
            </a:r>
            <a:r>
              <a:rPr lang="en-IN" dirty="0"/>
              <a:t> History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2013 - </a:t>
            </a:r>
            <a:r>
              <a:rPr lang="en-IN" dirty="0" err="1" smtClean="0"/>
              <a:t>Vitalik</a:t>
            </a:r>
            <a:r>
              <a:rPr lang="en-IN" dirty="0" smtClean="0"/>
              <a:t> </a:t>
            </a:r>
            <a:r>
              <a:rPr lang="en-IN" dirty="0" err="1" smtClean="0"/>
              <a:t>Buterin</a:t>
            </a:r>
            <a:r>
              <a:rPr lang="en-IN" dirty="0" smtClean="0"/>
              <a:t> started working on extending the capabilities of </a:t>
            </a:r>
            <a:r>
              <a:rPr lang="en-IN" dirty="0" err="1" smtClean="0"/>
              <a:t>Bitcoin</a:t>
            </a:r>
            <a:r>
              <a:rPr lang="en-IN" dirty="0" smtClean="0"/>
              <a:t> and </a:t>
            </a:r>
            <a:r>
              <a:rPr lang="en-IN" dirty="0" err="1" smtClean="0"/>
              <a:t>Mastercoin</a:t>
            </a:r>
            <a:r>
              <a:rPr lang="en-IN" dirty="0" smtClean="0"/>
              <a:t> (a protocol that extended </a:t>
            </a:r>
            <a:r>
              <a:rPr lang="en-IN" dirty="0" err="1" smtClean="0"/>
              <a:t>Bitcoin</a:t>
            </a:r>
            <a:r>
              <a:rPr lang="en-IN" dirty="0" smtClean="0"/>
              <a:t> to offer basic smart contracts). </a:t>
            </a:r>
          </a:p>
          <a:p>
            <a:r>
              <a:rPr lang="en-IN" dirty="0" smtClean="0"/>
              <a:t>December 2013 - </a:t>
            </a:r>
            <a:r>
              <a:rPr lang="en-IN" dirty="0" err="1" smtClean="0"/>
              <a:t>Ethereum</a:t>
            </a:r>
            <a:r>
              <a:rPr lang="en-IN" dirty="0" smtClean="0"/>
              <a:t> white paper released by </a:t>
            </a:r>
            <a:r>
              <a:rPr lang="en-IN" dirty="0" err="1" smtClean="0"/>
              <a:t>Vitalik</a:t>
            </a:r>
            <a:r>
              <a:rPr lang="en-IN" dirty="0" smtClean="0"/>
              <a:t> </a:t>
            </a:r>
            <a:r>
              <a:rPr lang="en-IN" dirty="0" err="1" smtClean="0"/>
              <a:t>Buterin</a:t>
            </a:r>
            <a:r>
              <a:rPr lang="en-IN" dirty="0" smtClean="0"/>
              <a:t>. </a:t>
            </a:r>
            <a:r>
              <a:rPr lang="en-IN" dirty="0" err="1" smtClean="0"/>
              <a:t>Dr.Gavin</a:t>
            </a:r>
            <a:r>
              <a:rPr lang="en-IN" dirty="0" smtClean="0"/>
              <a:t> Wood joins </a:t>
            </a:r>
            <a:r>
              <a:rPr lang="en-IN" dirty="0" err="1" smtClean="0"/>
              <a:t>Vitalik</a:t>
            </a:r>
            <a:r>
              <a:rPr lang="en-IN" dirty="0" smtClean="0"/>
              <a:t> to work on the protocol side of </a:t>
            </a:r>
            <a:r>
              <a:rPr lang="en-IN" dirty="0" err="1" smtClean="0"/>
              <a:t>Ethereum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July 30, 2015 - The first </a:t>
            </a:r>
            <a:r>
              <a:rPr lang="en-IN" dirty="0" err="1" smtClean="0"/>
              <a:t>ethereum</a:t>
            </a:r>
            <a:r>
              <a:rPr lang="en-IN" dirty="0" smtClean="0"/>
              <a:t> block was mined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802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Ethereum</a:t>
            </a:r>
            <a:r>
              <a:rPr lang="en-IN" dirty="0"/>
              <a:t> Development Stages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Prerelease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Step 0</a:t>
            </a:r>
            <a:r>
              <a:rPr lang="en-IN" dirty="0"/>
              <a:t>: Olympic </a:t>
            </a:r>
            <a:r>
              <a:rPr lang="en-IN" dirty="0" err="1"/>
              <a:t>testnet</a:t>
            </a:r>
            <a:r>
              <a:rPr lang="en-IN" dirty="0"/>
              <a:t> - launched May 2015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1.  </a:t>
            </a:r>
            <a:r>
              <a:rPr lang="en-IN" dirty="0" smtClean="0"/>
              <a:t>Frontier</a:t>
            </a:r>
            <a:r>
              <a:rPr lang="en-IN" dirty="0"/>
              <a:t>: Initial stage (July 30, 2015 till March 2016)</a:t>
            </a:r>
            <a:br>
              <a:rPr lang="en-IN" dirty="0"/>
            </a:b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en-IN" dirty="0"/>
              <a:t>Homestead: Launched in March 2016</a:t>
            </a:r>
            <a:br>
              <a:rPr lang="en-IN" dirty="0"/>
            </a:b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IN" dirty="0"/>
              <a:t>Metropolis - Launched on October 2017 - present</a:t>
            </a:r>
            <a:br>
              <a:rPr lang="en-IN" dirty="0"/>
            </a:b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en-IN" dirty="0"/>
              <a:t>Serenity - Final stage to move to proof of stake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 between, there were multiple hard forks of the network with various names like Ice Age, DAO split, Tangerine Whistle, Spurious Dragon and Constantinople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516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91872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Components </a:t>
            </a:r>
            <a:r>
              <a:rPr lang="en-IN" sz="3200" dirty="0"/>
              <a:t>of </a:t>
            </a:r>
            <a:r>
              <a:rPr lang="en-IN" sz="3200" dirty="0" err="1"/>
              <a:t>Ethereum</a:t>
            </a:r>
            <a:r>
              <a:rPr lang="en-IN" sz="3200" dirty="0"/>
              <a:t> </a:t>
            </a:r>
            <a:r>
              <a:rPr lang="en-IN" sz="3200" dirty="0" err="1"/>
              <a:t>Blockchain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1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P2P </a:t>
            </a: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network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err="1"/>
              <a:t>Ethereum</a:t>
            </a:r>
            <a:r>
              <a:rPr lang="en-IN" sz="1800" dirty="0"/>
              <a:t> runs on the </a:t>
            </a:r>
            <a:r>
              <a:rPr lang="en-IN" sz="1800" dirty="0" err="1"/>
              <a:t>Ethereum</a:t>
            </a:r>
            <a:r>
              <a:rPr lang="en-IN" sz="1800" dirty="0"/>
              <a:t> main network, which is addressable on TCP port 30303, and runs a protocol called ÐΞVp2p.</a:t>
            </a:r>
            <a:br>
              <a:rPr lang="en-IN" sz="1800" dirty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Consensus rules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err="1"/>
              <a:t>Ethereum’s</a:t>
            </a:r>
            <a:r>
              <a:rPr lang="en-IN" sz="1800" dirty="0"/>
              <a:t> consensus rules are defined in the reference specification, the Yellow Paper.</a:t>
            </a:r>
            <a:br>
              <a:rPr lang="en-IN" sz="1800" dirty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Transactions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err="1"/>
              <a:t>Ethereum</a:t>
            </a:r>
            <a:r>
              <a:rPr lang="en-IN" sz="1800" dirty="0"/>
              <a:t> transactions are network messages that include (among other things) a sender, recipient, value, and data payload.</a:t>
            </a:r>
            <a:br>
              <a:rPr lang="en-IN" sz="1800" dirty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 machine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err="1"/>
              <a:t>Ethereum</a:t>
            </a:r>
            <a:r>
              <a:rPr lang="en-IN" sz="1800" dirty="0"/>
              <a:t> state transitions are processed by the </a:t>
            </a:r>
            <a:r>
              <a:rPr lang="en-IN" sz="1800" dirty="0" err="1"/>
              <a:t>Ethereum</a:t>
            </a:r>
            <a:r>
              <a:rPr lang="en-IN" sz="1800" dirty="0"/>
              <a:t> Virtual Machine (EVM), a stack-based virtual machine that executes </a:t>
            </a:r>
            <a:r>
              <a:rPr lang="en-IN" sz="1800" dirty="0" err="1"/>
              <a:t>bytecode</a:t>
            </a:r>
            <a:r>
              <a:rPr lang="en-IN" sz="1800" dirty="0"/>
              <a:t> (machine-language instructions). EVM programs, called "smart contracts," are written in high-level languages (e.g., Solidity) and compiled to </a:t>
            </a:r>
            <a:r>
              <a:rPr lang="en-IN" sz="1800" dirty="0" err="1"/>
              <a:t>bytecode</a:t>
            </a:r>
            <a:r>
              <a:rPr lang="en-IN" sz="1800" dirty="0"/>
              <a:t> for execution on the EVM.</a:t>
            </a:r>
            <a:br>
              <a:rPr lang="en-IN" sz="1800" dirty="0"/>
            </a:b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19250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Components of </a:t>
            </a:r>
            <a:r>
              <a:rPr lang="en-IN" dirty="0" err="1"/>
              <a:t>Ethereum</a:t>
            </a:r>
            <a:r>
              <a:rPr lang="en-IN" dirty="0"/>
              <a:t> </a:t>
            </a:r>
            <a:r>
              <a:rPr lang="en-IN" dirty="0" err="1"/>
              <a:t>Blockchain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structures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err="1"/>
              <a:t>Ethereum’s</a:t>
            </a:r>
            <a:r>
              <a:rPr lang="en-IN" sz="2800" dirty="0"/>
              <a:t> state is stored locally on each node as a database (usually Google’s </a:t>
            </a:r>
            <a:r>
              <a:rPr lang="en-IN" sz="2800" dirty="0" err="1"/>
              <a:t>LevelDB</a:t>
            </a:r>
            <a:r>
              <a:rPr lang="en-IN" sz="2800" dirty="0"/>
              <a:t>), which contains the transactions and system state in a serialized hashed data structure called a </a:t>
            </a:r>
            <a:r>
              <a:rPr lang="en-IN" sz="2800" dirty="0" err="1"/>
              <a:t>Merkle</a:t>
            </a:r>
            <a:r>
              <a:rPr lang="en-IN" sz="2800" dirty="0"/>
              <a:t> Patricia Tree.</a:t>
            </a:r>
            <a:br>
              <a:rPr lang="en-IN" sz="2800" dirty="0"/>
            </a:b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Consensus algorithm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err="1"/>
              <a:t>Ethereum</a:t>
            </a:r>
            <a:r>
              <a:rPr lang="en-IN" sz="2800" dirty="0"/>
              <a:t> uses </a:t>
            </a:r>
            <a:r>
              <a:rPr lang="en-IN" sz="2800" dirty="0" err="1"/>
              <a:t>Bitcoin’s</a:t>
            </a:r>
            <a:r>
              <a:rPr lang="en-IN" sz="2800" dirty="0"/>
              <a:t> consensus model, </a:t>
            </a:r>
            <a:r>
              <a:rPr lang="en-IN" sz="2800" dirty="0" err="1"/>
              <a:t>Nakamoto</a:t>
            </a:r>
            <a:r>
              <a:rPr lang="en-IN" sz="2800" dirty="0"/>
              <a:t> Consensus, which uses sequential single-signature blocks, weighted in importance by </a:t>
            </a:r>
            <a:r>
              <a:rPr lang="en-IN" sz="2800" dirty="0" err="1"/>
              <a:t>PoW</a:t>
            </a:r>
            <a:r>
              <a:rPr lang="en-IN" sz="2800" dirty="0"/>
              <a:t> to determine the longest chain and therefore the current state. However, there are plans to move to a </a:t>
            </a:r>
            <a:r>
              <a:rPr lang="en-IN" sz="2800" dirty="0" err="1"/>
              <a:t>PoS</a:t>
            </a:r>
            <a:r>
              <a:rPr lang="en-IN" sz="2800" dirty="0"/>
              <a:t> weighted voting system, codenamed Casper, in the near future.</a:t>
            </a:r>
            <a:br>
              <a:rPr lang="en-IN" sz="2800" dirty="0"/>
            </a:b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Economic security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err="1"/>
              <a:t>Ethereum</a:t>
            </a:r>
            <a:r>
              <a:rPr lang="en-IN" sz="2800" dirty="0"/>
              <a:t> currently uses a </a:t>
            </a:r>
            <a:r>
              <a:rPr lang="en-IN" sz="2800" dirty="0" err="1"/>
              <a:t>PoW</a:t>
            </a:r>
            <a:r>
              <a:rPr lang="en-IN" sz="2800" dirty="0"/>
              <a:t> algorithm called </a:t>
            </a:r>
            <a:r>
              <a:rPr lang="en-IN" sz="2800" dirty="0" err="1"/>
              <a:t>Ethash</a:t>
            </a:r>
            <a:r>
              <a:rPr lang="en-IN" sz="2800" dirty="0"/>
              <a:t>, but this will eventually be dropped with the move to </a:t>
            </a:r>
            <a:r>
              <a:rPr lang="en-IN" sz="2800" dirty="0" err="1"/>
              <a:t>PoS</a:t>
            </a:r>
            <a:r>
              <a:rPr lang="en-IN" sz="2800" dirty="0"/>
              <a:t> at some point in the future.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Clients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Ethereum</a:t>
            </a:r>
            <a:r>
              <a:rPr lang="en-IN" sz="2800" dirty="0" smtClean="0"/>
              <a:t> has several interoperable implementations of the client software, the most prominent of </a:t>
            </a:r>
            <a:r>
              <a:rPr lang="en-IN" sz="2800" dirty="0"/>
              <a:t>which are Go-</a:t>
            </a:r>
            <a:r>
              <a:rPr lang="en-IN" sz="2800" dirty="0" err="1"/>
              <a:t>Ethereum</a:t>
            </a:r>
            <a:r>
              <a:rPr lang="en-IN" sz="2800" dirty="0"/>
              <a:t> (</a:t>
            </a:r>
            <a:r>
              <a:rPr lang="en-IN" sz="2800" dirty="0" err="1" smtClean="0"/>
              <a:t>Geth</a:t>
            </a:r>
            <a:r>
              <a:rPr lang="en-IN" sz="2800" dirty="0" smtClean="0"/>
              <a:t>) </a:t>
            </a:r>
            <a:r>
              <a:rPr lang="en-IN" sz="2800" dirty="0"/>
              <a:t>and Parity.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857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DApps</a:t>
            </a:r>
            <a:r>
              <a:rPr lang="en-IN" dirty="0">
                <a:effectLst/>
              </a:rPr>
              <a:t> (Decentralized Applications)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5259288"/>
          </a:xfrm>
        </p:spPr>
        <p:txBody>
          <a:bodyPr>
            <a:normAutofit fontScale="55000" lnSpcReduction="20000"/>
          </a:bodyPr>
          <a:lstStyle/>
          <a:p>
            <a:r>
              <a:rPr lang="en-IN" sz="2900" dirty="0" smtClean="0">
                <a:effectLst/>
              </a:rPr>
              <a:t>Web 1.0 - static content</a:t>
            </a:r>
          </a:p>
          <a:p>
            <a:r>
              <a:rPr lang="en-IN" sz="2900" dirty="0" smtClean="0">
                <a:effectLst/>
              </a:rPr>
              <a:t>Web 2.0 - reactive applications</a:t>
            </a:r>
          </a:p>
          <a:p>
            <a:r>
              <a:rPr lang="en-IN" sz="2900" dirty="0" smtClean="0">
                <a:effectLst/>
              </a:rPr>
              <a:t>Web 3.0 - reactive, decentralized / distributed applications</a:t>
            </a:r>
          </a:p>
          <a:p>
            <a:r>
              <a:rPr lang="en-IN" sz="2900" dirty="0" smtClean="0">
                <a:solidFill>
                  <a:srgbClr val="FFFF00"/>
                </a:solidFill>
                <a:effectLst/>
              </a:rPr>
              <a:t>A </a:t>
            </a:r>
            <a:r>
              <a:rPr lang="en-IN" sz="2900" dirty="0" err="1" smtClean="0">
                <a:solidFill>
                  <a:srgbClr val="FFFF00"/>
                </a:solidFill>
                <a:effectLst/>
              </a:rPr>
              <a:t>DApp</a:t>
            </a:r>
            <a:r>
              <a:rPr lang="en-IN" sz="2900" dirty="0" smtClean="0">
                <a:solidFill>
                  <a:srgbClr val="FFFF00"/>
                </a:solidFill>
                <a:effectLst/>
              </a:rPr>
              <a:t> = smart contracts + web UI</a:t>
            </a:r>
          </a:p>
          <a:p>
            <a:endParaRPr lang="en-IN" sz="2900" dirty="0" smtClean="0">
              <a:effectLst/>
            </a:endParaRPr>
          </a:p>
          <a:p>
            <a:r>
              <a:rPr lang="en-IN" sz="2900" dirty="0" smtClean="0">
                <a:effectLst/>
              </a:rPr>
              <a:t>A  </a:t>
            </a:r>
            <a:r>
              <a:rPr lang="en-IN" sz="2900" dirty="0" err="1" smtClean="0">
                <a:effectLst/>
              </a:rPr>
              <a:t>DApp</a:t>
            </a:r>
            <a:r>
              <a:rPr lang="en-IN" sz="2900" dirty="0" smtClean="0">
                <a:effectLst/>
              </a:rPr>
              <a:t> is a web application that is built on top of open, decentralized, peer-to-peer infrastructure services</a:t>
            </a:r>
            <a:br>
              <a:rPr lang="en-IN" sz="2900" dirty="0" smtClean="0">
                <a:effectLst/>
              </a:rPr>
            </a:br>
            <a:endParaRPr lang="en-IN" sz="2900" dirty="0" smtClean="0">
              <a:effectLst/>
            </a:endParaRPr>
          </a:p>
          <a:p>
            <a:r>
              <a:rPr lang="en-IN" sz="2900" dirty="0" smtClean="0">
                <a:effectLst/>
              </a:rPr>
              <a:t>A </a:t>
            </a:r>
            <a:r>
              <a:rPr lang="en-IN" sz="2900" dirty="0" err="1" smtClean="0">
                <a:effectLst/>
              </a:rPr>
              <a:t>DApp</a:t>
            </a:r>
            <a:r>
              <a:rPr lang="en-IN" sz="2900" dirty="0" smtClean="0">
                <a:effectLst/>
              </a:rPr>
              <a:t> is </a:t>
            </a:r>
            <a:r>
              <a:rPr lang="en-IN" sz="290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composed </a:t>
            </a:r>
            <a:r>
              <a:rPr lang="en-IN" sz="2900" dirty="0" smtClean="0">
                <a:effectLst/>
              </a:rPr>
              <a:t>of at least:</a:t>
            </a:r>
            <a:br>
              <a:rPr lang="en-IN" sz="2900" dirty="0" smtClean="0">
                <a:effectLst/>
              </a:rPr>
            </a:br>
            <a:r>
              <a:rPr lang="en-IN" sz="2900" dirty="0" smtClean="0">
                <a:effectLst/>
              </a:rPr>
              <a:t/>
            </a:r>
            <a:br>
              <a:rPr lang="en-IN" sz="2900" dirty="0" smtClean="0">
                <a:effectLst/>
              </a:rPr>
            </a:br>
            <a:r>
              <a:rPr lang="en-IN" sz="2900" dirty="0" smtClean="0">
                <a:effectLst/>
              </a:rPr>
              <a:t>- Smart contracts on a </a:t>
            </a:r>
            <a:r>
              <a:rPr lang="en-IN" sz="2900" dirty="0" err="1" smtClean="0">
                <a:effectLst/>
              </a:rPr>
              <a:t>blockchain</a:t>
            </a:r>
            <a:r>
              <a:rPr lang="en-IN" sz="2900" dirty="0" smtClean="0">
                <a:effectLst/>
              </a:rPr>
              <a:t> (written in a language like solidity)</a:t>
            </a:r>
            <a:br>
              <a:rPr lang="en-IN" sz="2900" dirty="0" smtClean="0">
                <a:effectLst/>
              </a:rPr>
            </a:br>
            <a:r>
              <a:rPr lang="en-IN" sz="2900" dirty="0" smtClean="0">
                <a:effectLst/>
              </a:rPr>
              <a:t/>
            </a:r>
            <a:br>
              <a:rPr lang="en-IN" sz="2900" dirty="0" smtClean="0">
                <a:effectLst/>
              </a:rPr>
            </a:br>
            <a:r>
              <a:rPr lang="en-IN" sz="2900" dirty="0" smtClean="0">
                <a:effectLst/>
              </a:rPr>
              <a:t>- A web frontend user interface (written using JS, HTML and CSS)</a:t>
            </a:r>
            <a:br>
              <a:rPr lang="en-IN" sz="2900" dirty="0" smtClean="0">
                <a:effectLst/>
              </a:rPr>
            </a:br>
            <a:r>
              <a:rPr lang="en-IN" sz="2900" dirty="0" smtClean="0">
                <a:effectLst/>
              </a:rPr>
              <a:t/>
            </a:r>
            <a:br>
              <a:rPr lang="en-IN" sz="2900" dirty="0" smtClean="0">
                <a:effectLst/>
              </a:rPr>
            </a:br>
            <a:endParaRPr lang="en-IN" sz="2900" dirty="0" smtClean="0">
              <a:effectLst/>
            </a:endParaRPr>
          </a:p>
          <a:p>
            <a:r>
              <a:rPr lang="en-IN" sz="2900" dirty="0" smtClean="0">
                <a:effectLst/>
              </a:rPr>
              <a:t>In addition, many </a:t>
            </a:r>
            <a:r>
              <a:rPr lang="en-IN" sz="2900" dirty="0" err="1" smtClean="0">
                <a:effectLst/>
              </a:rPr>
              <a:t>DApps</a:t>
            </a:r>
            <a:r>
              <a:rPr lang="en-IN" sz="2900" dirty="0" smtClean="0">
                <a:effectLst/>
              </a:rPr>
              <a:t> </a:t>
            </a:r>
            <a:r>
              <a:rPr lang="en-IN" sz="290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include other decentralized </a:t>
            </a:r>
            <a:r>
              <a:rPr lang="en-IN" sz="2900" dirty="0" smtClean="0">
                <a:effectLst/>
              </a:rPr>
              <a:t>components, such as:</a:t>
            </a:r>
            <a:br>
              <a:rPr lang="en-IN" sz="2900" dirty="0" smtClean="0">
                <a:effectLst/>
              </a:rPr>
            </a:br>
            <a:r>
              <a:rPr lang="en-IN" sz="2900" dirty="0" smtClean="0">
                <a:effectLst/>
              </a:rPr>
              <a:t/>
            </a:r>
            <a:br>
              <a:rPr lang="en-IN" sz="2900" dirty="0" smtClean="0">
                <a:effectLst/>
              </a:rPr>
            </a:br>
            <a:r>
              <a:rPr lang="en-IN" sz="2900" dirty="0" smtClean="0">
                <a:effectLst/>
              </a:rPr>
              <a:t>- A decentralized (P2P) storage protocol and platform (Swarm, IPFS)</a:t>
            </a:r>
            <a:br>
              <a:rPr lang="en-IN" sz="2900" dirty="0" smtClean="0">
                <a:effectLst/>
              </a:rPr>
            </a:br>
            <a:r>
              <a:rPr lang="en-IN" sz="2900" dirty="0" smtClean="0">
                <a:effectLst/>
              </a:rPr>
              <a:t/>
            </a:r>
            <a:br>
              <a:rPr lang="en-IN" sz="2900" dirty="0" smtClean="0">
                <a:effectLst/>
              </a:rPr>
            </a:br>
            <a:r>
              <a:rPr lang="en-IN" sz="2900" dirty="0" smtClean="0">
                <a:effectLst/>
              </a:rPr>
              <a:t>- A decentralized (P2P) messaging protocol and platform (Whisper)</a:t>
            </a:r>
            <a:br>
              <a:rPr lang="en-IN" sz="2900" dirty="0" smtClean="0">
                <a:effectLst/>
              </a:rPr>
            </a:br>
            <a:endParaRPr lang="en-IN" dirty="0" smtClean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88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</a:rPr>
              <a:t>Ethereum Virtual Machine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875" y="1790700"/>
            <a:ext cx="731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665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Ethereum</a:t>
            </a:r>
            <a:r>
              <a:rPr lang="en-IN" dirty="0"/>
              <a:t> virtual machine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Ethereum</a:t>
            </a:r>
            <a:r>
              <a:rPr lang="en-IN" dirty="0"/>
              <a:t> virtual machine is the engine in which </a:t>
            </a:r>
            <a:r>
              <a:rPr lang="en-IN" dirty="0">
                <a:solidFill>
                  <a:srgbClr val="FFFF00"/>
                </a:solidFill>
              </a:rPr>
              <a:t>transaction code gets executed</a:t>
            </a:r>
          </a:p>
          <a:p>
            <a:r>
              <a:rPr lang="en-IN" dirty="0"/>
              <a:t>E.V.M. enables the development of potentially thousands of different applications all on one platform</a:t>
            </a:r>
          </a:p>
          <a:p>
            <a:r>
              <a:rPr lang="en-IN" dirty="0">
                <a:solidFill>
                  <a:srgbClr val="FFFF00"/>
                </a:solidFill>
              </a:rPr>
              <a:t>Contracts</a:t>
            </a:r>
            <a:r>
              <a:rPr lang="en-IN" dirty="0"/>
              <a:t> written in a smart contract-specific programming language are </a:t>
            </a:r>
            <a:r>
              <a:rPr lang="en-IN" dirty="0">
                <a:solidFill>
                  <a:srgbClr val="FFFF00"/>
                </a:solidFill>
              </a:rPr>
              <a:t>compiled i</a:t>
            </a:r>
            <a:r>
              <a:rPr lang="en-IN" dirty="0"/>
              <a:t>nto ‘</a:t>
            </a:r>
            <a:r>
              <a:rPr lang="en-IN" dirty="0" err="1">
                <a:solidFill>
                  <a:srgbClr val="FFFF00"/>
                </a:solidFill>
              </a:rPr>
              <a:t>bytecode</a:t>
            </a:r>
            <a:r>
              <a:rPr lang="en-IN" dirty="0">
                <a:solidFill>
                  <a:srgbClr val="FFFF00"/>
                </a:solidFill>
              </a:rPr>
              <a:t>’, </a:t>
            </a:r>
            <a:r>
              <a:rPr lang="en-IN" dirty="0"/>
              <a:t>which an EVM can read and execute</a:t>
            </a:r>
          </a:p>
          <a:p>
            <a:r>
              <a:rPr lang="en-IN" dirty="0"/>
              <a:t>It actually </a:t>
            </a:r>
            <a:r>
              <a:rPr lang="en-IN" dirty="0">
                <a:solidFill>
                  <a:srgbClr val="FFFF00"/>
                </a:solidFill>
              </a:rPr>
              <a:t>handles the internal state and computation in </a:t>
            </a:r>
            <a:r>
              <a:rPr lang="en-IN" dirty="0" err="1">
                <a:solidFill>
                  <a:srgbClr val="FFFF00"/>
                </a:solidFill>
              </a:rPr>
              <a:t>Ethereum</a:t>
            </a:r>
            <a:r>
              <a:rPr lang="en-IN" dirty="0">
                <a:solidFill>
                  <a:srgbClr val="FFFF00"/>
                </a:solidFill>
              </a:rPr>
              <a:t>. 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IN" dirty="0" smtClean="0"/>
              <a:t>Practically</a:t>
            </a:r>
            <a:r>
              <a:rPr lang="en-IN" dirty="0"/>
              <a:t>, EVM can be thought of as a large decentralized computer with millions of objects called “</a:t>
            </a:r>
            <a:r>
              <a:rPr lang="en-IN" b="1" dirty="0"/>
              <a:t>accounts</a:t>
            </a:r>
            <a:r>
              <a:rPr lang="en-IN" dirty="0"/>
              <a:t>” which have the ability to maintain an internal database, execute code and also they can talk to each other.</a:t>
            </a:r>
          </a:p>
        </p:txBody>
      </p:sp>
    </p:spTree>
    <p:extLst>
      <p:ext uri="{BB962C8B-B14F-4D97-AF65-F5344CB8AC3E}">
        <p14:creationId xmlns="" xmlns:p14="http://schemas.microsoft.com/office/powerpoint/2010/main" val="13642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Ethereum</a:t>
            </a:r>
            <a:r>
              <a:rPr lang="en-IN" dirty="0"/>
              <a:t> Development Culture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. </a:t>
            </a:r>
            <a:r>
              <a:rPr lang="en-IN" dirty="0" err="1"/>
              <a:t>Ethereum’s</a:t>
            </a:r>
            <a:r>
              <a:rPr lang="en-IN" dirty="0"/>
              <a:t> development culture is characterized by rapid innovation, rapid evolution, and a willingness to deploy forward-looking improvements, even if this is at the expense of some backward compatibility.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One </a:t>
            </a:r>
            <a:r>
              <a:rPr lang="en-IN" dirty="0"/>
              <a:t>of the big challenges facing developers in </a:t>
            </a:r>
            <a:r>
              <a:rPr lang="en-IN" dirty="0" err="1"/>
              <a:t>Ethereum</a:t>
            </a:r>
            <a:r>
              <a:rPr lang="en-IN" dirty="0"/>
              <a:t> is the inherent contradiction between deploying code to an immutable system and a development platform that is still evolving. You can’t simply "upgrade" your smart contracts. You must be prepared to deploy new ones, migrate users, apps, and funds, and start over.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015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Ethereum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/>
              <a:t>Ethereum</a:t>
            </a:r>
            <a:r>
              <a:rPr lang="en-IN" b="1" dirty="0"/>
              <a:t> is the </a:t>
            </a: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second major innovation </a:t>
            </a:r>
            <a:r>
              <a:rPr lang="en-IN" b="1" dirty="0"/>
              <a:t>in </a:t>
            </a:r>
            <a:r>
              <a:rPr lang="en-IN" b="1" dirty="0" err="1"/>
              <a:t>Blockchain</a:t>
            </a:r>
            <a:r>
              <a:rPr lang="en-IN" b="1" dirty="0"/>
              <a:t> since the invention of </a:t>
            </a:r>
            <a:r>
              <a:rPr lang="en-IN" b="1" dirty="0" err="1"/>
              <a:t>Bitcoin</a:t>
            </a:r>
            <a:r>
              <a:rPr lang="en-IN" b="1" dirty="0"/>
              <a:t>.</a:t>
            </a:r>
            <a:endParaRPr lang="en-IN" dirty="0"/>
          </a:p>
          <a:p>
            <a:endParaRPr lang="en-IN" i="1" dirty="0" smtClean="0"/>
          </a:p>
          <a:p>
            <a:r>
              <a:rPr lang="en-IN" i="1" dirty="0" smtClean="0"/>
              <a:t>    While </a:t>
            </a:r>
            <a:r>
              <a:rPr lang="en-IN" i="1" dirty="0" err="1">
                <a:solidFill>
                  <a:schemeClr val="tx2">
                    <a:lumMod val="50000"/>
                  </a:schemeClr>
                </a:solidFill>
              </a:rPr>
              <a:t>Bitcoin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</a:rPr>
              <a:t> can be described as a digital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money/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cryptocurrency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endParaRPr lang="en-IN" i="1" dirty="0" smtClean="0"/>
          </a:p>
          <a:p>
            <a:r>
              <a:rPr lang="en-IN" i="1" dirty="0" smtClean="0"/>
              <a:t>  </a:t>
            </a:r>
            <a:r>
              <a:rPr lang="en-IN" i="1" dirty="0" err="1" smtClean="0">
                <a:solidFill>
                  <a:schemeClr val="tx2">
                    <a:lumMod val="50000"/>
                  </a:schemeClr>
                </a:solidFill>
              </a:rPr>
              <a:t>Ethereum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</a:rPr>
              <a:t>is a decentralized platform </a:t>
            </a:r>
            <a:r>
              <a:rPr lang="en-IN" i="1" dirty="0"/>
              <a:t>for programming a digital </a:t>
            </a:r>
            <a:r>
              <a:rPr lang="en-IN" i="1" dirty="0" smtClean="0"/>
              <a:t>money</a:t>
            </a:r>
            <a:r>
              <a:rPr lang="en-IN" i="1" dirty="0"/>
              <a:t> </a:t>
            </a:r>
            <a:r>
              <a:rPr lang="en-IN" i="1" dirty="0" smtClean="0"/>
              <a:t>and </a:t>
            </a:r>
            <a:r>
              <a:rPr lang="en-IN" dirty="0" smtClean="0"/>
              <a:t> </a:t>
            </a:r>
            <a:r>
              <a:rPr lang="en-IN" dirty="0"/>
              <a:t>multipurpose platform with its digital currency as the fuel for 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smart contracts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 functionality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873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Ethereum</a:t>
            </a:r>
            <a:r>
              <a:rPr lang="en-IN" dirty="0"/>
              <a:t> Networks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err="1" smtClean="0"/>
              <a:t>Mainnet</a:t>
            </a:r>
            <a:r>
              <a:rPr lang="en-IN" dirty="0"/>
              <a:t> (ETH): Main network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b="1" dirty="0" err="1"/>
              <a:t>Ropsten</a:t>
            </a:r>
            <a:r>
              <a:rPr lang="en-IN" dirty="0"/>
              <a:t>: </a:t>
            </a:r>
            <a:r>
              <a:rPr lang="en-IN" dirty="0" err="1"/>
              <a:t>TestNet</a:t>
            </a:r>
            <a:r>
              <a:rPr lang="en-IN" dirty="0"/>
              <a:t>, Proof of Work, Supports </a:t>
            </a:r>
            <a:r>
              <a:rPr lang="en-IN" dirty="0" err="1"/>
              <a:t>Geth</a:t>
            </a:r>
            <a:r>
              <a:rPr lang="en-IN" dirty="0"/>
              <a:t> and Parity clients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b="1" dirty="0" err="1"/>
              <a:t>Kovan</a:t>
            </a:r>
            <a:r>
              <a:rPr lang="en-IN" dirty="0"/>
              <a:t>: </a:t>
            </a:r>
            <a:r>
              <a:rPr lang="en-IN" dirty="0" err="1"/>
              <a:t>TestNet</a:t>
            </a:r>
            <a:r>
              <a:rPr lang="en-IN" dirty="0"/>
              <a:t>, Proof of Authority, Supports Parity client only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b="1" dirty="0" err="1"/>
              <a:t>Rinkeby</a:t>
            </a:r>
            <a:r>
              <a:rPr lang="en-IN" dirty="0"/>
              <a:t>: </a:t>
            </a:r>
            <a:r>
              <a:rPr lang="en-IN" dirty="0" err="1"/>
              <a:t>TestNet</a:t>
            </a:r>
            <a:r>
              <a:rPr lang="en-IN" dirty="0"/>
              <a:t>, Proof of Authority, Supports </a:t>
            </a:r>
            <a:r>
              <a:rPr lang="en-IN" dirty="0" err="1"/>
              <a:t>Geth</a:t>
            </a:r>
            <a:r>
              <a:rPr lang="en-IN" dirty="0"/>
              <a:t> client only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701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Ether Faucets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68680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Ether </a:t>
            </a:r>
            <a:r>
              <a:rPr lang="en-IN" dirty="0"/>
              <a:t>faucets help us in getting free ethers for testing and development use on various test networks. </a:t>
            </a:r>
            <a:endParaRPr lang="en-IN" dirty="0" smtClean="0"/>
          </a:p>
          <a:p>
            <a:r>
              <a:rPr lang="en-IN" dirty="0" smtClean="0"/>
              <a:t>Two </a:t>
            </a:r>
            <a:r>
              <a:rPr lang="en-IN" dirty="0"/>
              <a:t>of the most popular faucets are listed below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dirty="0"/>
              <a:t>- </a:t>
            </a:r>
            <a:r>
              <a:rPr lang="en-IN" dirty="0" err="1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Ropsten</a:t>
            </a:r>
            <a:r>
              <a:rPr lang="en-IN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Test Network Faucet 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at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 https://</a:t>
            </a:r>
            <a:r>
              <a:rPr lang="en-IN" dirty="0"/>
              <a:t>faucet.metamask.io/ 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FFFF00"/>
                </a:solidFill>
              </a:rPr>
              <a:t>- </a:t>
            </a:r>
            <a:r>
              <a:rPr lang="en-IN" dirty="0" err="1">
                <a:solidFill>
                  <a:srgbClr val="FFFF00"/>
                </a:solidFill>
              </a:rPr>
              <a:t>Rinkeby</a:t>
            </a:r>
            <a:r>
              <a:rPr lang="en-IN" dirty="0">
                <a:solidFill>
                  <a:srgbClr val="FFFF00"/>
                </a:solidFill>
              </a:rPr>
              <a:t> Test Network Faucet </a:t>
            </a:r>
            <a:r>
              <a:rPr lang="en-IN" dirty="0"/>
              <a:t>at https://faucet.rinkeby.io/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250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Ether Currency Units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Ethereum’s</a:t>
            </a:r>
            <a:r>
              <a:rPr lang="en-IN" dirty="0" smtClean="0"/>
              <a:t> </a:t>
            </a:r>
            <a:r>
              <a:rPr lang="en-IN" dirty="0"/>
              <a:t>currency unit is called </a:t>
            </a:r>
            <a:r>
              <a:rPr lang="en-IN" i="1" dirty="0"/>
              <a:t>ether</a:t>
            </a:r>
            <a:r>
              <a:rPr lang="en-IN" dirty="0"/>
              <a:t>, identified also as "ETH" or with the symbols Ξ (from the Greek letter "Xi" that looks like a stylized capital E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/>
              <a:t>Ether is subdivided into smaller units, down to the smallest unit possible, which is named </a:t>
            </a:r>
            <a:r>
              <a:rPr lang="en-IN" i="1" dirty="0" err="1"/>
              <a:t>wei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ether is 1 quintillion </a:t>
            </a:r>
            <a:r>
              <a:rPr lang="en-IN" dirty="0" err="1"/>
              <a:t>wei</a:t>
            </a:r>
            <a:r>
              <a:rPr lang="en-IN" dirty="0"/>
              <a:t> (1 * 10</a:t>
            </a:r>
            <a:r>
              <a:rPr lang="en-IN" baseline="30000" dirty="0"/>
              <a:t>18</a:t>
            </a:r>
            <a:r>
              <a:rPr lang="en-IN" dirty="0"/>
              <a:t> or </a:t>
            </a:r>
            <a:r>
              <a:rPr lang="en-IN" dirty="0" smtClean="0"/>
              <a:t>1,000,000,000,000,000,000</a:t>
            </a:r>
            <a:r>
              <a:rPr lang="en-IN" dirty="0"/>
              <a:t>). </a:t>
            </a:r>
          </a:p>
        </p:txBody>
      </p:sp>
    </p:spTree>
    <p:extLst>
      <p:ext uri="{BB962C8B-B14F-4D97-AF65-F5344CB8AC3E}">
        <p14:creationId xmlns="" xmlns:p14="http://schemas.microsoft.com/office/powerpoint/2010/main" val="39607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Ethereum</a:t>
            </a:r>
            <a:r>
              <a:rPr lang="en-IN" b="1" dirty="0"/>
              <a:t> </a:t>
            </a:r>
            <a:r>
              <a:rPr lang="en-IN" b="1" dirty="0" err="1"/>
              <a:t>Cryptocurrency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Ethereum</a:t>
            </a:r>
            <a:r>
              <a:rPr lang="en-IN" dirty="0" smtClean="0"/>
              <a:t> </a:t>
            </a:r>
            <a:r>
              <a:rPr lang="en-IN" dirty="0"/>
              <a:t>runs on its native token called </a:t>
            </a:r>
            <a:r>
              <a:rPr lang="en-IN" dirty="0" smtClean="0"/>
              <a:t>ether which </a:t>
            </a:r>
            <a:r>
              <a:rPr lang="en-IN" dirty="0"/>
              <a:t>serves two main purposes:</a:t>
            </a:r>
          </a:p>
          <a:p>
            <a:pPr lvl="1"/>
            <a:r>
              <a:rPr lang="en-IN" sz="1800" dirty="0" smtClean="0"/>
              <a:t>Ether </a:t>
            </a:r>
            <a:r>
              <a:rPr lang="en-IN" sz="1800" dirty="0"/>
              <a:t>payment is required for applications to perform any operation so that broken and malicious programs are kept under control</a:t>
            </a:r>
          </a:p>
          <a:p>
            <a:pPr lvl="1"/>
            <a:r>
              <a:rPr lang="en-IN" sz="1800" dirty="0" smtClean="0"/>
              <a:t>Ether </a:t>
            </a:r>
            <a:r>
              <a:rPr lang="en-IN" sz="1800" dirty="0"/>
              <a:t>is rewarded as an incentive to the miners who contribute to the </a:t>
            </a:r>
            <a:r>
              <a:rPr lang="en-IN" sz="1800" dirty="0" err="1"/>
              <a:t>Ethereum</a:t>
            </a:r>
            <a:r>
              <a:rPr lang="en-IN" sz="1800" dirty="0"/>
              <a:t> network with their resources- much like </a:t>
            </a:r>
            <a:r>
              <a:rPr lang="en-IN" sz="1800" dirty="0" err="1"/>
              <a:t>bitcoin’s</a:t>
            </a:r>
            <a:r>
              <a:rPr lang="en-IN" sz="1800" dirty="0"/>
              <a:t> structure.</a:t>
            </a:r>
          </a:p>
          <a:p>
            <a:r>
              <a:rPr lang="en-IN" dirty="0"/>
              <a:t>Every time a contract is executed, </a:t>
            </a:r>
            <a:r>
              <a:rPr lang="en-IN" dirty="0" err="1"/>
              <a:t>Ethereum</a:t>
            </a:r>
            <a:r>
              <a:rPr lang="en-IN" dirty="0"/>
              <a:t> consumes token which is termed as ‘</a:t>
            </a:r>
            <a:r>
              <a:rPr lang="en-IN" b="1" dirty="0"/>
              <a:t>gas</a:t>
            </a:r>
            <a:r>
              <a:rPr lang="en-IN" dirty="0"/>
              <a:t>’ to run the computations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open-ended (Turing-complete) computation model requires some form of metering in order to avoid denial-of-service attacks or inadvertently resource-devouring transactions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057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Ether Denominations</a:t>
            </a:r>
            <a:r>
              <a:rPr lang="en-IN" sz="4400" i="1" dirty="0">
                <a:solidFill>
                  <a:schemeClr val="tx1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/>
            </a:r>
            <a:br>
              <a:rPr lang="en-IN" sz="4400" i="1" dirty="0">
                <a:solidFill>
                  <a:schemeClr val="tx1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</a:b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178836969"/>
              </p:ext>
            </p:extLst>
          </p:nvPr>
        </p:nvGraphicFramePr>
        <p:xfrm>
          <a:off x="1084881" y="1523999"/>
          <a:ext cx="6974238" cy="4572002"/>
        </p:xfrm>
        <a:graphic>
          <a:graphicData uri="http://schemas.openxmlformats.org/drawingml/2006/table">
            <a:tbl>
              <a:tblPr/>
              <a:tblGrid>
                <a:gridCol w="2324746"/>
                <a:gridCol w="2324746"/>
                <a:gridCol w="2324746"/>
              </a:tblGrid>
              <a:tr h="542441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Unit</a:t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Wei Value</a:t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Wei</a:t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0"/>
                    </a:solidFill>
                  </a:tcPr>
                </a:tc>
              </a:tr>
              <a:tr h="542441">
                <a:tc>
                  <a:txBody>
                    <a:bodyPr/>
                    <a:lstStyle/>
                    <a:p>
                      <a:r>
                        <a:rPr lang="en-IN" sz="1500" b="1" dirty="0" err="1">
                          <a:solidFill>
                            <a:srgbClr val="FF0000"/>
                          </a:solidFill>
                          <a:effectLst/>
                        </a:rPr>
                        <a:t>wei</a:t>
                      </a:r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1 </a:t>
                      </a:r>
                      <a:r>
                        <a:rPr lang="en-IN" sz="1500" dirty="0" err="1">
                          <a:solidFill>
                            <a:srgbClr val="FF0000"/>
                          </a:solidFill>
                          <a:effectLst/>
                        </a:rPr>
                        <a:t>wei</a:t>
                      </a:r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441">
                <a:tc>
                  <a:txBody>
                    <a:bodyPr/>
                    <a:lstStyle/>
                    <a:p>
                      <a:r>
                        <a:rPr lang="en-IN" sz="1500" b="1">
                          <a:solidFill>
                            <a:srgbClr val="FF0000"/>
                          </a:solidFill>
                          <a:effectLst/>
                        </a:rPr>
                        <a:t>Kwei (babbage)</a:t>
                      </a:r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1e3 </a:t>
                      </a:r>
                      <a:r>
                        <a:rPr lang="en-IN" sz="1500" dirty="0" err="1">
                          <a:solidFill>
                            <a:srgbClr val="FF0000"/>
                          </a:solidFill>
                          <a:effectLst/>
                        </a:rPr>
                        <a:t>wei</a:t>
                      </a:r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1,000</a:t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441">
                <a:tc>
                  <a:txBody>
                    <a:bodyPr/>
                    <a:lstStyle/>
                    <a:p>
                      <a:r>
                        <a:rPr lang="en-IN" sz="1500" b="1">
                          <a:solidFill>
                            <a:srgbClr val="FF0000"/>
                          </a:solidFill>
                          <a:effectLst/>
                        </a:rPr>
                        <a:t>Mwei (lovelace)</a:t>
                      </a:r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>1e6 wei</a:t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1,000,000</a:t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441">
                <a:tc>
                  <a:txBody>
                    <a:bodyPr/>
                    <a:lstStyle/>
                    <a:p>
                      <a:r>
                        <a:rPr lang="en-IN" sz="1500" b="1" dirty="0" err="1">
                          <a:solidFill>
                            <a:srgbClr val="FF0000"/>
                          </a:solidFill>
                          <a:effectLst/>
                        </a:rPr>
                        <a:t>Gwei</a:t>
                      </a:r>
                      <a:r>
                        <a:rPr lang="en-IN" sz="1500" b="1" dirty="0">
                          <a:solidFill>
                            <a:srgbClr val="FF0000"/>
                          </a:solidFill>
                          <a:effectLst/>
                        </a:rPr>
                        <a:t> (</a:t>
                      </a:r>
                      <a:r>
                        <a:rPr lang="en-IN" sz="1500" b="1" dirty="0" err="1">
                          <a:solidFill>
                            <a:srgbClr val="FF0000"/>
                          </a:solidFill>
                          <a:effectLst/>
                        </a:rPr>
                        <a:t>shannon</a:t>
                      </a:r>
                      <a:r>
                        <a:rPr lang="en-IN" sz="15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>1e9 wei</a:t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1,000,000,000</a:t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441">
                <a:tc>
                  <a:txBody>
                    <a:bodyPr/>
                    <a:lstStyle/>
                    <a:p>
                      <a:r>
                        <a:rPr lang="en-IN" sz="1500" b="1">
                          <a:solidFill>
                            <a:srgbClr val="FF0000"/>
                          </a:solidFill>
                          <a:effectLst/>
                        </a:rPr>
                        <a:t>microether (szabo)</a:t>
                      </a:r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>1e12 wei</a:t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1,000,000,000,000</a:t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441">
                <a:tc>
                  <a:txBody>
                    <a:bodyPr/>
                    <a:lstStyle/>
                    <a:p>
                      <a:r>
                        <a:rPr lang="en-IN" sz="1500" b="1">
                          <a:solidFill>
                            <a:srgbClr val="FF0000"/>
                          </a:solidFill>
                          <a:effectLst/>
                        </a:rPr>
                        <a:t>milliether (finney)</a:t>
                      </a:r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>1e15 wei</a:t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1,000,000,000,000,000</a:t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4915">
                <a:tc>
                  <a:txBody>
                    <a:bodyPr/>
                    <a:lstStyle/>
                    <a:p>
                      <a:r>
                        <a:rPr lang="en-IN" sz="1500" b="1">
                          <a:solidFill>
                            <a:srgbClr val="FF0000"/>
                          </a:solidFill>
                          <a:effectLst/>
                        </a:rPr>
                        <a:t>ether</a:t>
                      </a:r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  <a:t>1e18 wei</a:t>
                      </a:r>
                      <a:br>
                        <a:rPr lang="en-IN" sz="150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  <a:t>1,000,000,000,000,000,000</a:t>
                      </a:r>
                      <a:br>
                        <a:rPr lang="en-IN" sz="1500" dirty="0">
                          <a:solidFill>
                            <a:srgbClr val="FF0000"/>
                          </a:solidFill>
                          <a:effectLst/>
                        </a:rPr>
                      </a:br>
                      <a:endParaRPr lang="en-IN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492" marR="77492" marT="38746" marB="387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23988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  <a:cs typeface="Arial" pitchFamily="34" charset="0"/>
              </a:rPr>
              <a:t>Table 1. Ether denominations and unit names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42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2"/>
          <p:cNvSpPr txBox="1">
            <a:spLocks noGrp="1"/>
          </p:cNvSpPr>
          <p:nvPr>
            <p:ph type="sldNum" sz="quarter" idx="12"/>
          </p:nvPr>
        </p:nvSpPr>
        <p:spPr>
          <a:xfrm>
            <a:off x="8686801" y="4718088"/>
            <a:ext cx="3392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ctr" anchorCtr="0">
            <a:noAutofit/>
          </a:bodyPr>
          <a:lstStyle/>
          <a:p>
            <a:pPr marL="254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0" i="1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254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900" b="0" i="1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" name="Shape 391"/>
          <p:cNvSpPr txBox="1">
            <a:spLocks/>
          </p:cNvSpPr>
          <p:nvPr/>
        </p:nvSpPr>
        <p:spPr>
          <a:xfrm>
            <a:off x="827584" y="568924"/>
            <a:ext cx="6120680" cy="771843"/>
          </a:xfrm>
          <a:prstGeom prst="rect">
            <a:avLst/>
          </a:prstGeom>
          <a:noFill/>
          <a:ln w="6350" cap="rnd">
            <a:noFill/>
          </a:ln>
        </p:spPr>
        <p:txBody>
          <a:bodyPr spcFirstLastPara="1" vert="horz" wrap="square" lIns="0" tIns="12700" rIns="0" bIns="0" rtlCol="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spcBef>
                <a:spcPts val="0"/>
              </a:spcBef>
              <a:buClr>
                <a:srgbClr val="262626"/>
              </a:buClr>
              <a:buSzPts val="3000"/>
              <a:buFont typeface="Century Schoolbook"/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Ether Denominations</a:t>
            </a:r>
            <a:endParaRPr lang="en-IN" sz="3600" i="1" dirty="0">
              <a:solidFill>
                <a:schemeClr val="tx1"/>
              </a:solidFill>
              <a:latin typeface="Calibri Light" panose="020F0302020204030204" pitchFamily="34" charset="0"/>
              <a:ea typeface="Century Schoolbook"/>
              <a:cs typeface="Calibri Light" panose="020F0302020204030204" pitchFamily="34" charset="0"/>
              <a:sym typeface="Century Schoolbook"/>
            </a:endParaRPr>
          </a:p>
        </p:txBody>
      </p:sp>
      <p:sp>
        <p:nvSpPr>
          <p:cNvPr id="6" name="Shape 394"/>
          <p:cNvSpPr txBox="1"/>
          <p:nvPr/>
        </p:nvSpPr>
        <p:spPr>
          <a:xfrm>
            <a:off x="575400" y="1916832"/>
            <a:ext cx="8389088" cy="3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24815" marR="1090295" lvl="0" indent="-412115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Wei - lowest </a:t>
            </a:r>
            <a:r>
              <a:rPr lang="en" sz="2800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denomination</a:t>
            </a:r>
            <a:endParaRPr sz="2800" dirty="0" smtClean="0">
              <a:solidFill>
                <a:schemeClr val="bg1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882014" marR="0" lvl="1" indent="-37401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Named after Wei Dai - author of b-money paper (1998), many core concepts used in BTC implementation</a:t>
            </a:r>
            <a:endParaRPr sz="2400" dirty="0" smtClean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882014" marR="0" lvl="1" indent="-37401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1/1,000,000,000,000,000,000 </a:t>
            </a:r>
            <a:r>
              <a:rPr lang="en" sz="24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(quintillion)</a:t>
            </a:r>
            <a:endParaRPr sz="2400" dirty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424815" marR="0" lvl="0" indent="-41211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Szabo - next denomination</a:t>
            </a:r>
            <a:endParaRPr sz="2800" dirty="0">
              <a:solidFill>
                <a:schemeClr val="bg1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882014" marR="0" lvl="1" indent="-37401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Named after Nick Szabo </a:t>
            </a:r>
            <a:r>
              <a:rPr lang="en" sz="24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                                                               - </a:t>
            </a:r>
            <a:r>
              <a:rPr lang="en" sz="24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author of Bit-Gold</a:t>
            </a:r>
            <a:endParaRPr sz="2400" dirty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424815" marR="0" lvl="0" indent="-41211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Finney </a:t>
            </a:r>
            <a:r>
              <a:rPr lang="en" sz="2800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– 2</a:t>
            </a:r>
            <a:r>
              <a:rPr lang="en" sz="2800" baseline="30000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nd</a:t>
            </a:r>
            <a:r>
              <a:rPr lang="en" sz="2800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highest </a:t>
            </a:r>
            <a:r>
              <a:rPr lang="en" sz="2800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denomination </a:t>
            </a:r>
            <a:endParaRPr sz="2800" dirty="0" smtClean="0">
              <a:solidFill>
                <a:schemeClr val="bg1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882014" lvl="1" indent="-374014">
              <a:spcBef>
                <a:spcPts val="42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Named after Hal Finney                                                                     - received first Tx from Nakamoto</a:t>
            </a:r>
            <a:r>
              <a:rPr lang="en-US" sz="24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</a:t>
            </a:r>
            <a:r>
              <a:rPr lang="en-US" sz="16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</a:t>
            </a:r>
            <a:endParaRPr sz="1600" dirty="0" smtClean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endParaRPr sz="2800" dirty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7361" y="3789040"/>
            <a:ext cx="2447925" cy="1714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8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Gas in </a:t>
            </a:r>
            <a:r>
              <a:rPr lang="en-IN" b="1" dirty="0" err="1"/>
              <a:t>Ethereum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Gas</a:t>
            </a:r>
            <a:r>
              <a:rPr lang="en-IN" dirty="0"/>
              <a:t> is required to be paid for every operation performed on the </a:t>
            </a:r>
            <a:r>
              <a:rPr lang="en-IN" dirty="0" err="1"/>
              <a:t>Ethereum</a:t>
            </a:r>
            <a:r>
              <a:rPr lang="en-IN" dirty="0"/>
              <a:t> </a:t>
            </a:r>
            <a:r>
              <a:rPr lang="en-IN" dirty="0" err="1"/>
              <a:t>blockchain</a:t>
            </a:r>
            <a:r>
              <a:rPr lang="en-IN" dirty="0"/>
              <a:t>.</a:t>
            </a:r>
          </a:p>
          <a:p>
            <a:r>
              <a:rPr lang="en-IN" dirty="0"/>
              <a:t>Its price is expressed in ether and it’s decided by the miners, which can </a:t>
            </a:r>
            <a:r>
              <a:rPr lang="en-IN" b="1" dirty="0"/>
              <a:t>refuse</a:t>
            </a:r>
            <a:r>
              <a:rPr lang="en-IN" dirty="0"/>
              <a:t> to process the transaction with less than a </a:t>
            </a:r>
            <a:r>
              <a:rPr lang="en-IN" b="1" dirty="0"/>
              <a:t>certain</a:t>
            </a:r>
            <a:r>
              <a:rPr lang="en-IN" dirty="0"/>
              <a:t> gas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321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Gas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effectLst/>
              </a:rPr>
              <a:t>Gas is the fuel of </a:t>
            </a:r>
            <a:r>
              <a:rPr lang="en-IN" sz="2000" dirty="0" err="1" smtClean="0">
                <a:effectLst/>
              </a:rPr>
              <a:t>Ethereum</a:t>
            </a:r>
            <a:r>
              <a:rPr lang="en-IN" sz="2000" dirty="0" smtClean="0">
                <a:effectLst/>
              </a:rPr>
              <a:t>. Gas is not ether—it’s a separate virtual currency with its own exchange rate against ether..</a:t>
            </a:r>
            <a:br>
              <a:rPr lang="en-IN" sz="2000" dirty="0" smtClean="0">
                <a:effectLst/>
              </a:rPr>
            </a:br>
            <a:r>
              <a:rPr lang="en-IN" sz="2000" dirty="0" smtClean="0">
                <a:effectLst/>
              </a:rPr>
              <a:t/>
            </a:r>
            <a:br>
              <a:rPr lang="en-IN" sz="2000" dirty="0" smtClean="0">
                <a:effectLst/>
              </a:rPr>
            </a:br>
            <a:r>
              <a:rPr lang="en-IN" sz="2000" b="1" dirty="0" smtClean="0">
                <a:effectLst/>
              </a:rPr>
              <a:t>Gas Price</a:t>
            </a:r>
            <a:r>
              <a:rPr lang="en-IN" sz="2000" dirty="0" smtClean="0">
                <a:effectLst/>
              </a:rPr>
              <a:t> - The price (in </a:t>
            </a:r>
            <a:r>
              <a:rPr lang="en-IN" sz="2000" dirty="0" err="1" smtClean="0">
                <a:effectLst/>
              </a:rPr>
              <a:t>wei</a:t>
            </a:r>
            <a:r>
              <a:rPr lang="en-IN" sz="2000" dirty="0" smtClean="0">
                <a:effectLst/>
              </a:rPr>
              <a:t>) that the sender is willing to pay in exchange for gas. Price is measured in </a:t>
            </a:r>
            <a:r>
              <a:rPr lang="en-IN" sz="2000" dirty="0" err="1" smtClean="0">
                <a:effectLst/>
              </a:rPr>
              <a:t>wei</a:t>
            </a:r>
            <a:r>
              <a:rPr lang="en-IN" sz="2000" dirty="0" smtClean="0">
                <a:effectLst/>
              </a:rPr>
              <a:t> per gas unit</a:t>
            </a:r>
          </a:p>
          <a:p>
            <a:endParaRPr lang="en-IN" sz="2000" dirty="0" smtClean="0">
              <a:effectLst/>
            </a:endParaRPr>
          </a:p>
          <a:p>
            <a:r>
              <a:rPr lang="en-IN" sz="2000" b="1" dirty="0" smtClean="0">
                <a:effectLst/>
              </a:rPr>
              <a:t>Gas Limit</a:t>
            </a:r>
            <a:r>
              <a:rPr lang="en-IN" sz="2000" dirty="0" smtClean="0">
                <a:effectLst/>
              </a:rPr>
              <a:t> - The maximum amount of gas that the sender is willing to spend for a transaction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7620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230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Gas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927100" lvl="1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Problem: Cannot tell whether or not a program will run infinitely from compiled code</a:t>
            </a:r>
          </a:p>
          <a:p>
            <a:pPr marL="927100" lvl="1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Solution: charge fee per computational step to limit  infinite loops and stop flawed code from executing</a:t>
            </a:r>
          </a:p>
          <a:p>
            <a:pPr marL="469900" lvl="0" indent="-457200"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800" u="sng" dirty="0" smtClean="0">
                <a:ea typeface="Trebuchet MS"/>
                <a:cs typeface="Trebuchet MS"/>
                <a:sym typeface="Trebuchet MS"/>
              </a:rPr>
              <a:t>Gas </a:t>
            </a:r>
            <a:r>
              <a:rPr lang="en-IN" sz="2800" u="sng" dirty="0">
                <a:ea typeface="Trebuchet MS"/>
                <a:cs typeface="Trebuchet MS"/>
                <a:sym typeface="Trebuchet MS"/>
              </a:rPr>
              <a:t>Price</a:t>
            </a:r>
            <a:r>
              <a:rPr lang="en-IN" sz="2800" dirty="0">
                <a:ea typeface="Trebuchet MS"/>
                <a:cs typeface="Trebuchet MS"/>
                <a:sym typeface="Trebuchet MS"/>
              </a:rPr>
              <a:t>: current market price of a unit of Gas (in Wei)</a:t>
            </a:r>
          </a:p>
          <a:p>
            <a:pPr marL="812800" lvl="1" indent="-342900">
              <a:spcBef>
                <a:spcPts val="52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Check gas price here: </a:t>
            </a:r>
            <a:r>
              <a:rPr lang="en-IN" u="sng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https://ethgasstation.info/</a:t>
            </a:r>
            <a:endParaRPr lang="en-IN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812800" lvl="1" indent="-342900">
              <a:spcBef>
                <a:spcPts val="42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Is always set before a transaction by user</a:t>
            </a:r>
          </a:p>
          <a:p>
            <a:pPr marL="469900" lvl="0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800" u="sng" dirty="0">
                <a:ea typeface="Trebuchet MS"/>
                <a:cs typeface="Trebuchet MS"/>
                <a:sym typeface="Trebuchet MS"/>
              </a:rPr>
              <a:t>Gas Limit</a:t>
            </a:r>
            <a:r>
              <a:rPr lang="en-IN" sz="2800" dirty="0">
                <a:ea typeface="Trebuchet MS"/>
                <a:cs typeface="Trebuchet MS"/>
                <a:sym typeface="Trebuchet MS"/>
              </a:rPr>
              <a:t>: maximum amount of Gas user is willing to spend</a:t>
            </a:r>
          </a:p>
          <a:p>
            <a:pPr marL="469900" lvl="0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800" dirty="0">
                <a:ea typeface="Trebuchet MS"/>
                <a:cs typeface="Trebuchet MS"/>
                <a:sym typeface="Trebuchet MS"/>
              </a:rPr>
              <a:t>Helps to regulate load on network</a:t>
            </a:r>
            <a:endParaRPr lang="en-IN" sz="2800" dirty="0"/>
          </a:p>
          <a:p>
            <a:pPr marL="469900" marR="212725" lvl="0" indent="-457200"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endParaRPr lang="en-IN" sz="2800" dirty="0">
              <a:ea typeface="Trebuchet MS"/>
              <a:cs typeface="Trebuchet MS"/>
              <a:sym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877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Account Types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effectLst/>
              </a:rPr>
              <a:t>In </a:t>
            </a:r>
            <a:r>
              <a:rPr lang="en-IN" dirty="0" err="1" smtClean="0">
                <a:effectLst/>
              </a:rPr>
              <a:t>Ethereum</a:t>
            </a:r>
            <a:r>
              <a:rPr lang="en-IN" dirty="0" smtClean="0">
                <a:effectLst/>
              </a:rPr>
              <a:t>, we have two types of </a:t>
            </a:r>
            <a:r>
              <a:rPr lang="en-IN" dirty="0" err="1" smtClean="0">
                <a:effectLst/>
              </a:rPr>
              <a:t>Blockchain</a:t>
            </a:r>
            <a:r>
              <a:rPr lang="en-IN" dirty="0" smtClean="0">
                <a:effectLst/>
              </a:rPr>
              <a:t> accounts:</a:t>
            </a:r>
          </a:p>
          <a:p>
            <a:endParaRPr lang="en-IN" dirty="0" smtClean="0">
              <a:effectLst/>
            </a:endParaRPr>
          </a:p>
          <a:p>
            <a:r>
              <a:rPr lang="en-IN" b="1" dirty="0" smtClean="0">
                <a:solidFill>
                  <a:srgbClr val="FFFF00"/>
                </a:solidFill>
                <a:effectLst/>
              </a:rPr>
              <a:t>Externally Owned Accounts (EOA)</a:t>
            </a:r>
            <a:r>
              <a:rPr lang="en-IN" dirty="0" smtClean="0">
                <a:solidFill>
                  <a:srgbClr val="FFFF00"/>
                </a:solidFill>
                <a:effectLst/>
              </a:rPr>
              <a:t>: </a:t>
            </a:r>
            <a:r>
              <a:rPr lang="en-IN" dirty="0" smtClean="0">
                <a:effectLst/>
              </a:rPr>
              <a:t>These are regular accounts that are backed by a private key and held by people to store funds and transact with the network</a:t>
            </a:r>
          </a:p>
          <a:p>
            <a:endParaRPr lang="en-IN" dirty="0" smtClean="0">
              <a:effectLst/>
            </a:endParaRPr>
          </a:p>
          <a:p>
            <a:r>
              <a:rPr lang="en-IN" b="1" dirty="0" smtClean="0">
                <a:solidFill>
                  <a:srgbClr val="FFFF00"/>
                </a:solidFill>
                <a:effectLst/>
              </a:rPr>
              <a:t>Contract Accounts</a:t>
            </a:r>
            <a:r>
              <a:rPr lang="en-IN" dirty="0" smtClean="0">
                <a:solidFill>
                  <a:srgbClr val="FFFF00"/>
                </a:solidFill>
                <a:effectLst/>
              </a:rPr>
              <a:t>: </a:t>
            </a:r>
            <a:r>
              <a:rPr lang="en-IN" dirty="0" smtClean="0">
                <a:effectLst/>
              </a:rPr>
              <a:t>These accounts are created when a contract is deployed using an EOA. Contract accounts do not have a private key. </a:t>
            </a:r>
          </a:p>
          <a:p>
            <a:endParaRPr lang="en-IN" dirty="0" smtClean="0">
              <a:effectLst/>
            </a:endParaRPr>
          </a:p>
          <a:p>
            <a:r>
              <a:rPr lang="en-IN" dirty="0" smtClean="0">
                <a:effectLst/>
              </a:rPr>
              <a:t>EOAs hold account balances while contract accounts hold balances and state in contract storage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429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462022256"/>
              </p:ext>
            </p:extLst>
          </p:nvPr>
        </p:nvGraphicFramePr>
        <p:xfrm>
          <a:off x="755576" y="1484784"/>
          <a:ext cx="6408713" cy="4788024"/>
        </p:xfrm>
        <a:graphic>
          <a:graphicData uri="http://schemas.openxmlformats.org/drawingml/2006/table">
            <a:tbl>
              <a:tblPr/>
              <a:tblGrid>
                <a:gridCol w="1915350"/>
                <a:gridCol w="2341994"/>
                <a:gridCol w="2151369"/>
              </a:tblGrid>
              <a:tr h="787524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Merits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Bitcoin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Ethereum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Concept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   Digital Money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  World Computer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Founder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Satoshi </a:t>
                      </a:r>
                      <a:r>
                        <a:rPr lang="en-IN" sz="1400" dirty="0" err="1" smtClean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Nakamoto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</a:t>
                      </a:r>
                      <a:r>
                        <a:rPr lang="en-IN" sz="1400" dirty="0" err="1" smtClean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Vitalik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Buterin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 &amp;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Scripting Language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Turing Incomplete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  Turing Complete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Release Date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      Jan 2009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       July 2015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Coin Release Method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    Early Mining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     Through ICO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Average Block Time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   ~10 minutes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    ~12-15 seconds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Purpose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Alternative to Regular 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              Money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Noto Serif"/>
                        </a:rPr>
                        <a:t>           Peer to peer Contracts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021" marR="21021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145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Account Types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" lv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IN" sz="3200" dirty="0">
                <a:solidFill>
                  <a:srgbClr val="FFFF00"/>
                </a:solidFill>
                <a:ea typeface="Trebuchet MS"/>
                <a:cs typeface="Trebuchet MS"/>
                <a:sym typeface="Trebuchet MS"/>
              </a:rPr>
              <a:t>External Account (EOA, Valid </a:t>
            </a:r>
            <a:r>
              <a:rPr lang="en-IN" sz="3200" dirty="0" err="1">
                <a:solidFill>
                  <a:srgbClr val="FFFF00"/>
                </a:solidFill>
                <a:ea typeface="Trebuchet MS"/>
                <a:cs typeface="Trebuchet MS"/>
                <a:sym typeface="Trebuchet MS"/>
              </a:rPr>
              <a:t>Ethereum</a:t>
            </a:r>
            <a:r>
              <a:rPr lang="en-IN" sz="3200" dirty="0">
                <a:solidFill>
                  <a:srgbClr val="FFFF00"/>
                </a:solidFill>
                <a:ea typeface="Trebuchet MS"/>
                <a:cs typeface="Trebuchet MS"/>
                <a:sym typeface="Trebuchet MS"/>
              </a:rPr>
              <a:t> Address)</a:t>
            </a:r>
            <a:endParaRPr lang="en-IN" sz="3200" dirty="0">
              <a:solidFill>
                <a:srgbClr val="FFFF00"/>
              </a:solidFill>
            </a:endParaRPr>
          </a:p>
          <a:p>
            <a:pPr marL="971550" lvl="1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Has an associated nonce (amount of transactions sent from the account) and a balance</a:t>
            </a:r>
          </a:p>
          <a:p>
            <a:pPr marL="971550" lvl="1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codeHash</a:t>
            </a:r>
            <a:r>
              <a:rPr lang="en-I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- Hash of associated account code, i.e. a computer program for a smart contract (hash of an empty string for external accounts, EOAs)</a:t>
            </a:r>
          </a:p>
          <a:p>
            <a:pPr marL="971550" lvl="1" indent="-457200">
              <a:spcBef>
                <a:spcPts val="42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Storage Root is root hash of </a:t>
            </a:r>
            <a:r>
              <a:rPr lang="en-IN" sz="28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Merkle</a:t>
            </a:r>
            <a:r>
              <a:rPr lang="en-I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-Patricia </a:t>
            </a:r>
            <a:r>
              <a:rPr lang="en-IN" sz="28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trie</a:t>
            </a:r>
            <a:r>
              <a:rPr lang="en-I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of associated account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156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Account Types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5536" y="1194990"/>
            <a:ext cx="8229600" cy="4572000"/>
          </a:xfrm>
        </p:spPr>
        <p:txBody>
          <a:bodyPr/>
          <a:lstStyle/>
          <a:p>
            <a:pPr marL="57150">
              <a:buClr>
                <a:srgbClr val="0000FF"/>
              </a:buClr>
              <a:buSzPct val="100000"/>
            </a:pPr>
            <a:r>
              <a:rPr lang="en-IN" sz="2800" dirty="0">
                <a:solidFill>
                  <a:srgbClr val="FFFF00"/>
                </a:solidFill>
                <a:ea typeface="Trebuchet MS"/>
                <a:cs typeface="Trebuchet MS"/>
                <a:sym typeface="Trebuchet MS"/>
              </a:rPr>
              <a:t>Contract Account </a:t>
            </a:r>
          </a:p>
          <a:p>
            <a:pPr marL="514350" indent="-457200"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Ethereum</a:t>
            </a:r>
            <a:r>
              <a:rPr lang="en-I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accounts can store and execute code</a:t>
            </a:r>
          </a:p>
          <a:p>
            <a:pPr marL="971550" lvl="1" indent="-457200">
              <a:spcBef>
                <a:spcPts val="42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Has an associated nonce and balance</a:t>
            </a:r>
          </a:p>
          <a:p>
            <a:pPr marL="971550" lvl="1" indent="-457200">
              <a:spcBef>
                <a:spcPts val="42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codeHash</a:t>
            </a:r>
            <a:r>
              <a:rPr lang="en-I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- hash of associated account code </a:t>
            </a:r>
            <a:r>
              <a:rPr lang="en-IN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storageRoot</a:t>
            </a:r>
            <a:r>
              <a:rPr lang="en-I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contains </a:t>
            </a:r>
            <a:r>
              <a:rPr lang="en-IN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Merkle</a:t>
            </a:r>
            <a:r>
              <a:rPr lang="en-I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tree of associated storage data</a:t>
            </a:r>
          </a:p>
          <a:p>
            <a:pPr marL="927100" lvl="1" indent="-260350">
              <a:spcBef>
                <a:spcPts val="420"/>
              </a:spcBef>
              <a:buClr>
                <a:schemeClr val="dk1"/>
              </a:buClr>
              <a:buSzPts val="2400"/>
              <a:buNone/>
            </a:pPr>
            <a:endParaRPr lang="en-IN"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0565"/>
            <a:ext cx="5462587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351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MyEtherWallet</a:t>
            </a:r>
            <a:r>
              <a:rPr lang="en-IN" dirty="0"/>
              <a:t> Demo</a:t>
            </a:r>
          </a:p>
          <a:p>
            <a:r>
              <a:rPr lang="en-IN" dirty="0">
                <a:hlinkClick r:id="rId2"/>
              </a:rPr>
              <a:t>https://www.myetherwallet.com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/>
              <a:t>Create Accounts</a:t>
            </a:r>
          </a:p>
          <a:p>
            <a:r>
              <a:rPr lang="en-IN" dirty="0"/>
              <a:t>- Transact Between Account</a:t>
            </a:r>
          </a:p>
          <a:p>
            <a:r>
              <a:rPr lang="en-IN" dirty="0" err="1"/>
              <a:t>MetaMask</a:t>
            </a:r>
            <a:r>
              <a:rPr lang="en-IN" dirty="0"/>
              <a:t> Demo</a:t>
            </a:r>
          </a:p>
          <a:p>
            <a:r>
              <a:rPr lang="en-IN" dirty="0">
                <a:hlinkClick r:id="rId3"/>
              </a:rPr>
              <a:t>https://metamask.io</a:t>
            </a:r>
            <a:r>
              <a:rPr lang="en-IN" dirty="0"/>
              <a:t> </a:t>
            </a:r>
          </a:p>
          <a:p>
            <a:endParaRPr lang="en-IN" dirty="0"/>
          </a:p>
          <a:p>
            <a:r>
              <a:rPr lang="en-IN" dirty="0"/>
              <a:t>- Create Accounts</a:t>
            </a:r>
          </a:p>
          <a:p>
            <a:r>
              <a:rPr lang="en-IN" dirty="0"/>
              <a:t>- Transact Between Account</a:t>
            </a:r>
          </a:p>
          <a:p>
            <a:endParaRPr lang="en-IN" dirty="0"/>
          </a:p>
          <a:p>
            <a:r>
              <a:rPr lang="en-IN" dirty="0"/>
              <a:t>Mist Browser</a:t>
            </a:r>
          </a:p>
          <a:p>
            <a:r>
              <a:rPr lang="en-IN" dirty="0"/>
              <a:t>You can download the Mist wallet/browser at the below link:</a:t>
            </a:r>
          </a:p>
          <a:p>
            <a:r>
              <a:rPr lang="en-IN" dirty="0">
                <a:hlinkClick r:id="rId4"/>
              </a:rPr>
              <a:t>https://github.com/ethereum/mist/releases</a:t>
            </a:r>
            <a:r>
              <a:rPr lang="en-IN" dirty="0"/>
              <a:t> 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023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https://</a:t>
            </a:r>
            <a:r>
              <a:rPr lang="en-IN" dirty="0" smtClean="0"/>
              <a:t>medium.com/coinmonks/how-to-transfer-any-erc20-or-any-erc-tokens-using-myetherwallet-18dd623ed05b</a:t>
            </a:r>
          </a:p>
          <a:p>
            <a:r>
              <a:rPr lang="en-IN" dirty="0"/>
              <a:t>https://</a:t>
            </a:r>
            <a:r>
              <a:rPr lang="en-IN" dirty="0" smtClean="0"/>
              <a:t>blog.eristica.com/how-to-transfer-ert-erc20-tokens-using-myetherwallet-2ea84b35a473</a:t>
            </a:r>
          </a:p>
          <a:p>
            <a:r>
              <a:rPr lang="en-IN" dirty="0"/>
              <a:t>https://medium.com/@</a:t>
            </a:r>
            <a:r>
              <a:rPr lang="en-IN" dirty="0" smtClean="0"/>
              <a:t>attores/step-by-step-guide-getting-started-with-ethereum-mist-wallet-772a3cc99af4</a:t>
            </a:r>
          </a:p>
          <a:p>
            <a:r>
              <a:rPr lang="en-IN" dirty="0"/>
              <a:t>https://</a:t>
            </a:r>
            <a:r>
              <a:rPr lang="en-IN" dirty="0" smtClean="0"/>
              <a:t>kb.myetherwallet.com/transactions/how-to-send-transaction.html</a:t>
            </a:r>
          </a:p>
          <a:p>
            <a:r>
              <a:rPr lang="en-IN" dirty="0"/>
              <a:t>https://medium.com/@</a:t>
            </a:r>
            <a:r>
              <a:rPr lang="en-IN" dirty="0" smtClean="0"/>
              <a:t>chim/ethereum-how-to-setup-a-local-test-node-with-initial-ether-balance-using-geth-974511ce712</a:t>
            </a:r>
          </a:p>
          <a:p>
            <a:r>
              <a:rPr lang="en-IN" dirty="0"/>
              <a:t>https://</a:t>
            </a:r>
            <a:r>
              <a:rPr lang="en-IN" dirty="0" smtClean="0"/>
              <a:t>medium.com/swlh/ico-help-how-to-create-your-ethereum-wallet-4a78c1ef9022</a:t>
            </a:r>
          </a:p>
        </p:txBody>
      </p:sp>
    </p:spTree>
    <p:extLst>
      <p:ext uri="{BB962C8B-B14F-4D97-AF65-F5344CB8AC3E}">
        <p14:creationId xmlns="" xmlns:p14="http://schemas.microsoft.com/office/powerpoint/2010/main" val="11090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Ethereum</a:t>
            </a:r>
            <a:r>
              <a:rPr lang="en-IN" dirty="0"/>
              <a:t>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 will use the term "wallet" to mean a software application that helps you manage your </a:t>
            </a:r>
            <a:r>
              <a:rPr lang="en-IN" dirty="0" err="1"/>
              <a:t>Ethereum</a:t>
            </a:r>
            <a:r>
              <a:rPr lang="en-IN" dirty="0"/>
              <a:t> account.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short, an </a:t>
            </a:r>
            <a:r>
              <a:rPr lang="en-IN" dirty="0" err="1"/>
              <a:t>Ethereum</a:t>
            </a:r>
            <a:r>
              <a:rPr lang="en-IN" dirty="0"/>
              <a:t> wallet is your gateway to the </a:t>
            </a:r>
            <a:r>
              <a:rPr lang="en-IN" dirty="0" err="1"/>
              <a:t>Ethereum</a:t>
            </a:r>
            <a:r>
              <a:rPr lang="en-IN" dirty="0"/>
              <a:t> system.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holds your keys and can create and broadcast transactions on your behalf</a:t>
            </a:r>
          </a:p>
        </p:txBody>
      </p:sp>
    </p:spTree>
    <p:extLst>
      <p:ext uri="{BB962C8B-B14F-4D97-AF65-F5344CB8AC3E}">
        <p14:creationId xmlns="" xmlns:p14="http://schemas.microsoft.com/office/powerpoint/2010/main" val="13096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Ethereum</a:t>
            </a:r>
            <a:r>
              <a:rPr lang="en-IN" dirty="0"/>
              <a:t>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following are some good starter wallets:</a:t>
            </a:r>
          </a:p>
          <a:p>
            <a:r>
              <a:rPr lang="en-IN" dirty="0" err="1" smtClean="0">
                <a:solidFill>
                  <a:srgbClr val="FFFF00"/>
                </a:solidFill>
              </a:rPr>
              <a:t>MetaMask</a:t>
            </a:r>
            <a:r>
              <a:rPr lang="en-IN" dirty="0" smtClean="0"/>
              <a:t> </a:t>
            </a:r>
            <a:r>
              <a:rPr lang="en-IN" dirty="0"/>
              <a:t>is a browser extension wallet that runs in your browser (Chrome, Firefox, Opera, or Brave Browser). It is easy to use and convenient for testing, as it is able to connect to a variety of </a:t>
            </a:r>
            <a:r>
              <a:rPr lang="en-IN" dirty="0" err="1"/>
              <a:t>Ethereum</a:t>
            </a:r>
            <a:r>
              <a:rPr lang="en-IN" dirty="0"/>
              <a:t> nodes and test </a:t>
            </a:r>
            <a:r>
              <a:rPr lang="en-IN" dirty="0" err="1"/>
              <a:t>blockchains</a:t>
            </a:r>
            <a:r>
              <a:rPr lang="en-IN" dirty="0"/>
              <a:t>. </a:t>
            </a:r>
            <a:r>
              <a:rPr lang="en-IN" dirty="0" err="1"/>
              <a:t>MetaMask</a:t>
            </a:r>
            <a:r>
              <a:rPr lang="en-IN" dirty="0"/>
              <a:t> is a web-based wallet.</a:t>
            </a:r>
          </a:p>
          <a:p>
            <a:r>
              <a:rPr lang="en-IN" dirty="0" err="1" smtClean="0">
                <a:solidFill>
                  <a:srgbClr val="FFFF00"/>
                </a:solidFill>
              </a:rPr>
              <a:t>Jaxx</a:t>
            </a:r>
            <a:r>
              <a:rPr lang="en-IN" dirty="0" smtClean="0"/>
              <a:t> </a:t>
            </a:r>
            <a:r>
              <a:rPr lang="en-IN" dirty="0"/>
              <a:t>is a multiplatform and multicurrency wallet that runs on a variety of operating systems, including Android, </a:t>
            </a:r>
            <a:r>
              <a:rPr lang="en-IN" dirty="0" err="1"/>
              <a:t>iOS</a:t>
            </a:r>
            <a:r>
              <a:rPr lang="en-IN" dirty="0"/>
              <a:t>, Windows, </a:t>
            </a:r>
            <a:r>
              <a:rPr lang="en-IN" dirty="0" err="1"/>
              <a:t>macOS</a:t>
            </a:r>
            <a:r>
              <a:rPr lang="en-IN" dirty="0"/>
              <a:t>, and Linux. It is often a good choice for new users as it is designed for simplicity and ease of use. </a:t>
            </a:r>
            <a:r>
              <a:rPr lang="en-IN" dirty="0" err="1"/>
              <a:t>Jaxx</a:t>
            </a:r>
            <a:r>
              <a:rPr lang="en-IN" dirty="0"/>
              <a:t> is either a mobile or a desktop wallet, depending on where you install it.</a:t>
            </a:r>
          </a:p>
          <a:p>
            <a:r>
              <a:rPr lang="en-IN" dirty="0" err="1" smtClean="0">
                <a:solidFill>
                  <a:srgbClr val="FFFF00"/>
                </a:solidFill>
              </a:rPr>
              <a:t>MyEtherWallet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/>
              <a:t>is a web-based wallet that runs in any browser. It has multiple sophisticated features we will explore in many of our examples. </a:t>
            </a:r>
            <a:r>
              <a:rPr lang="en-IN" dirty="0" err="1"/>
              <a:t>MyEtherWallet</a:t>
            </a:r>
            <a:r>
              <a:rPr lang="en-IN" dirty="0"/>
              <a:t> is a web-based wallet.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438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'</a:t>
            </a:r>
            <a:r>
              <a:rPr lang="en-IN" dirty="0" err="1" smtClean="0"/>
              <a:t>Ethereum</a:t>
            </a:r>
            <a:r>
              <a:rPr lang="en-IN" dirty="0" smtClean="0"/>
              <a:t> </a:t>
            </a:r>
            <a:r>
              <a:rPr lang="en-IN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IN" dirty="0"/>
              <a:t>An '</a:t>
            </a:r>
            <a:r>
              <a:rPr lang="en-IN" dirty="0" err="1"/>
              <a:t>Ethereum</a:t>
            </a:r>
            <a:r>
              <a:rPr lang="en-IN" dirty="0"/>
              <a:t> client' is just a term. It refers to any node able to parse and verify the </a:t>
            </a:r>
            <a:r>
              <a:rPr lang="en-IN" dirty="0" err="1"/>
              <a:t>blockchain</a:t>
            </a:r>
            <a:r>
              <a:rPr lang="en-IN" dirty="0"/>
              <a:t>, its smart contracts and everything related. It also allows you/provides interfaces to create transactions and mine blocks which is the key for any </a:t>
            </a:r>
            <a:r>
              <a:rPr lang="en-IN" dirty="0" err="1"/>
              <a:t>blockchain</a:t>
            </a:r>
            <a:r>
              <a:rPr lang="en-IN" dirty="0"/>
              <a:t> interaction</a:t>
            </a:r>
            <a:r>
              <a:rPr lang="en-IN" dirty="0" smtClean="0"/>
              <a:t>.</a:t>
            </a:r>
          </a:p>
          <a:p>
            <a:pPr fontAlgn="base"/>
            <a:r>
              <a:rPr lang="en-IN" dirty="0" smtClean="0">
                <a:solidFill>
                  <a:srgbClr val="FFC000"/>
                </a:solidFill>
              </a:rPr>
              <a:t>Official </a:t>
            </a:r>
            <a:r>
              <a:rPr lang="en-IN" dirty="0">
                <a:solidFill>
                  <a:srgbClr val="FFC000"/>
                </a:solidFill>
              </a:rPr>
              <a:t>reference implementations (CLI)</a:t>
            </a:r>
          </a:p>
          <a:p>
            <a:pPr fontAlgn="base"/>
            <a:r>
              <a:rPr lang="en-IN" dirty="0"/>
              <a:t>There are currently three reference implementations available, as you already highlighted:</a:t>
            </a:r>
          </a:p>
          <a:p>
            <a:pPr fontAlgn="base"/>
            <a:r>
              <a:rPr lang="en-IN" dirty="0">
                <a:solidFill>
                  <a:srgbClr val="FFC000"/>
                </a:solidFill>
              </a:rPr>
              <a:t>eth </a:t>
            </a:r>
            <a:r>
              <a:rPr lang="en-IN" dirty="0"/>
              <a:t>- C++ client of the </a:t>
            </a:r>
            <a:r>
              <a:rPr lang="en-IN" dirty="0" err="1"/>
              <a:t>webthree</a:t>
            </a:r>
            <a:r>
              <a:rPr lang="en-IN" dirty="0"/>
              <a:t> project. It was formerly known as </a:t>
            </a:r>
            <a:r>
              <a:rPr lang="en-IN" dirty="0" err="1"/>
              <a:t>cpp-ethereum</a:t>
            </a:r>
            <a:r>
              <a:rPr lang="en-IN" dirty="0"/>
              <a:t>: </a:t>
            </a:r>
            <a:r>
              <a:rPr lang="en-IN" u="sng" dirty="0"/>
              <a:t>https://github.com/ethereum/webthree-umbrella</a:t>
            </a:r>
            <a:endParaRPr lang="en-IN" dirty="0"/>
          </a:p>
          <a:p>
            <a:pPr fontAlgn="base"/>
            <a:r>
              <a:rPr lang="en-IN" dirty="0" err="1">
                <a:solidFill>
                  <a:srgbClr val="FFC000"/>
                </a:solidFill>
              </a:rPr>
              <a:t>geth</a:t>
            </a:r>
            <a:r>
              <a:rPr lang="en-IN" dirty="0"/>
              <a:t> - </a:t>
            </a:r>
            <a:r>
              <a:rPr lang="en-IN" dirty="0" err="1"/>
              <a:t>Golang</a:t>
            </a:r>
            <a:r>
              <a:rPr lang="en-IN" dirty="0"/>
              <a:t> client of the go-</a:t>
            </a:r>
            <a:r>
              <a:rPr lang="en-IN" dirty="0" err="1"/>
              <a:t>ethereum</a:t>
            </a:r>
            <a:r>
              <a:rPr lang="en-IN" dirty="0"/>
              <a:t> project: </a:t>
            </a:r>
            <a:r>
              <a:rPr lang="en-IN" u="sng" dirty="0"/>
              <a:t>https://github.com/ethereum/go-ethereum</a:t>
            </a:r>
            <a:endParaRPr lang="en-IN" dirty="0"/>
          </a:p>
          <a:p>
            <a:pPr fontAlgn="base"/>
            <a:r>
              <a:rPr lang="en-IN" dirty="0" err="1">
                <a:solidFill>
                  <a:srgbClr val="FFC000"/>
                </a:solidFill>
              </a:rPr>
              <a:t>pyethapp</a:t>
            </a:r>
            <a:r>
              <a:rPr lang="en-IN" dirty="0"/>
              <a:t> - Python client of the </a:t>
            </a:r>
            <a:r>
              <a:rPr lang="en-IN" dirty="0" err="1"/>
              <a:t>pyethereum</a:t>
            </a:r>
            <a:r>
              <a:rPr lang="en-IN" dirty="0"/>
              <a:t> project: </a:t>
            </a:r>
            <a:r>
              <a:rPr lang="en-IN" u="sng" dirty="0"/>
              <a:t>https://github.com/ethereum/pyethapp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423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505563448"/>
              </p:ext>
            </p:extLst>
          </p:nvPr>
        </p:nvGraphicFramePr>
        <p:xfrm>
          <a:off x="1143000" y="1524000"/>
          <a:ext cx="6858000" cy="4572000"/>
        </p:xfrm>
        <a:graphic>
          <a:graphicData uri="http://schemas.openxmlformats.org/drawingml/2006/table">
            <a:tbl>
              <a:tblPr/>
              <a:tblGrid>
                <a:gridCol w="1714500"/>
                <a:gridCol w="822960"/>
                <a:gridCol w="1714500"/>
                <a:gridCol w="2606040"/>
              </a:tblGrid>
              <a:tr h="584200">
                <a:tc>
                  <a:txBody>
                    <a:bodyPr/>
                    <a:lstStyle/>
                    <a:p>
                      <a:r>
                        <a:rPr lang="en-IN" sz="15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Client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Language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>
                          <a:effectLst/>
                        </a:rPr>
                        <a:t>Developers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>
                          <a:effectLst/>
                        </a:rPr>
                        <a:t>Latest release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2"/>
                        </a:rPr>
                        <a:t>go-ethereum</a:t>
                      </a:r>
                      <a:endParaRPr lang="en-IN" sz="15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Go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3"/>
                        </a:rPr>
                        <a:t>Ethereum Foundation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4"/>
                        </a:rPr>
                        <a:t>go-ethereum-v1.4.18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5"/>
                        </a:rPr>
                        <a:t>Parity</a:t>
                      </a:r>
                      <a:endParaRPr lang="en-IN" sz="15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Rust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6"/>
                        </a:rPr>
                        <a:t>Ethcore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7"/>
                        </a:rPr>
                        <a:t>Parity-v1.4.0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8"/>
                        </a:rPr>
                        <a:t>cpp-ethereum</a:t>
                      </a:r>
                      <a:endParaRPr lang="en-IN" sz="15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C++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3"/>
                        </a:rPr>
                        <a:t>Ethereum Foundation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9"/>
                        </a:rPr>
                        <a:t>cpp-ethereum-v1.3.0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10"/>
                        </a:rPr>
                        <a:t>pyethapp</a:t>
                      </a:r>
                      <a:endParaRPr lang="en-IN" sz="15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Python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3"/>
                        </a:rPr>
                        <a:t>Ethereum Foundation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11"/>
                        </a:rPr>
                        <a:t>pyethapp-v1.5.0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12"/>
                        </a:rPr>
                        <a:t>ethereumjs-lib</a:t>
                      </a:r>
                      <a:endParaRPr lang="en-IN" sz="15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Javascript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3"/>
                        </a:rPr>
                        <a:t>Ethereum Foundation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13"/>
                        </a:rPr>
                        <a:t>ethereumjs-lib-v3.0.0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14"/>
                        </a:rPr>
                        <a:t>Ethereum(J)</a:t>
                      </a:r>
                      <a:endParaRPr lang="en-IN" sz="15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Java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15"/>
                        </a:rPr>
                        <a:t>&lt;ether.camp&gt;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16"/>
                        </a:rPr>
                        <a:t>ethereumJ-v1.3.1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17"/>
                        </a:rPr>
                        <a:t>ruby-ethereum</a:t>
                      </a:r>
                      <a:endParaRPr lang="en-IN" sz="15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Ruby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18"/>
                        </a:rPr>
                        <a:t>Jan Xie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19"/>
                        </a:rPr>
                        <a:t>ruby-ethereum-v0.9.6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20"/>
                        </a:rPr>
                        <a:t>ethereumH</a:t>
                      </a:r>
                      <a:endParaRPr lang="en-IN" sz="15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Haskell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u="none" strike="noStrike">
                          <a:solidFill>
                            <a:srgbClr val="9B59B6"/>
                          </a:solidFill>
                          <a:effectLst/>
                          <a:hlinkClick r:id="rId21"/>
                        </a:rPr>
                        <a:t>BlockApps</a:t>
                      </a:r>
                      <a:endParaRPr lang="en-IN" sz="1500">
                        <a:effectLst/>
                      </a:endParaRP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500" dirty="0">
                          <a:effectLst/>
                        </a:rPr>
                        <a:t>no Homestead release yet</a:t>
                      </a:r>
                    </a:p>
                  </a:txBody>
                  <a:tcPr marL="127000" marR="127000" marT="63500" marB="635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476672"/>
            <a:ext cx="9144000" cy="45720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  <a:cs typeface="Arial" pitchFamily="34" charset="0"/>
              </a:rPr>
              <a:t>As of September 2016, the leading implementations are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9B59B6"/>
                </a:solidFill>
                <a:effectLst/>
                <a:latin typeface="Lato"/>
                <a:cs typeface="Arial" pitchFamily="34" charset="0"/>
                <a:hlinkClick r:id="rId2"/>
              </a:rPr>
              <a:t>go-ethereum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  <a:cs typeface="Arial" pitchFamily="34" charset="0"/>
              </a:rPr>
              <a:t> and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9B59B6"/>
                </a:solidFill>
                <a:effectLst/>
                <a:latin typeface="Lato"/>
                <a:cs typeface="Arial" pitchFamily="34" charset="0"/>
                <a:hlinkClick r:id="rId5"/>
              </a:rPr>
              <a:t>Parity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  <a:cs typeface="Arial" pitchFamily="34" charset="0"/>
              </a:rPr>
              <a:t>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3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THEREUM _LOGO AND TYPEFACE_LAN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7" y="143992"/>
            <a:ext cx="1739057" cy="38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 descr="tech_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20" y="2406774"/>
            <a:ext cx="4238253" cy="231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088" y="4642321"/>
            <a:ext cx="8229823" cy="135508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2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Ethereum is a platform that makes it possible for any developer to build and publish next-generation distributed applications.</a:t>
            </a:r>
            <a:endParaRPr lang="de-DE" altLang="de-DE" sz="13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0" y="714255"/>
            <a:ext cx="9144000" cy="96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 anchor="ctr">
            <a:spAutoFit/>
          </a:bodyPr>
          <a:lstStyle/>
          <a:p>
            <a:pPr algn="ctr" defTabSz="410625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4000" dirty="0">
                <a:latin typeface="Aharoni" pitchFamily="2" charset="-79"/>
                <a:cs typeface="Aharoni" pitchFamily="2" charset="-79"/>
              </a:rPr>
              <a:t>What is Ethereum?</a:t>
            </a:r>
          </a:p>
          <a:p>
            <a:pPr algn="ctr" defTabSz="410625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dirty="0" smtClean="0">
              <a:latin typeface="Courier New" pitchFamily="49" charset="0"/>
              <a:ea typeface="Helvetica" charset="0"/>
              <a:cs typeface="Courier New" pitchFamily="49" charset="0"/>
              <a:sym typeface="Helvetic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47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THEREUM _LOGO AND TYPEFACE_LAN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7" y="143992"/>
            <a:ext cx="1739057" cy="38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 descr="tech_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96" y="2213453"/>
            <a:ext cx="3979292" cy="242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8513" y="4437112"/>
            <a:ext cx="8229823" cy="135508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2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Code-based contracts are the main building blocks of Ethereum.</a:t>
            </a:r>
            <a:endParaRPr lang="de-DE" altLang="de-DE" sz="13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0" y="946553"/>
            <a:ext cx="91440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 anchor="ctr">
            <a:spAutoFit/>
          </a:bodyPr>
          <a:lstStyle/>
          <a:p>
            <a:pPr algn="ctr" defTabSz="410625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b="1" dirty="0">
                <a:latin typeface="Courier New" pitchFamily="49" charset="0"/>
                <a:ea typeface="Helvetica" charset="0"/>
                <a:cs typeface="Courier New" pitchFamily="49" charset="0"/>
                <a:sym typeface="Helvetica" charset="0"/>
              </a:rPr>
              <a:t>CONTRACT-BASED</a:t>
            </a:r>
            <a:endParaRPr lang="de-DE" altLang="de-DE" dirty="0" smtClean="0">
              <a:latin typeface="Courier New" pitchFamily="49" charset="0"/>
              <a:ea typeface="Helvetica" charset="0"/>
              <a:cs typeface="Courier New" pitchFamily="49" charset="0"/>
              <a:sym typeface="Helvetic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81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THEREUM _LOGO AND TYPEFACE_LAN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7" y="143992"/>
            <a:ext cx="1739057" cy="38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 descr="tech_comple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18" y="1677667"/>
            <a:ext cx="4086448" cy="298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2542" y="4869160"/>
            <a:ext cx="8229823" cy="135508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2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Contracts can be used to build currencies, financial derivatives, voting systems, decentralized organizations, data feeds and thousands of other applications</a:t>
            </a:r>
            <a:r>
              <a:rPr lang="de-DE" altLang="de-DE" sz="2200" dirty="0" smtClean="0">
                <a:solidFill>
                  <a:srgbClr val="53585F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de-DE" altLang="de-DE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0" y="946553"/>
            <a:ext cx="91440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 anchor="ctr">
            <a:spAutoFit/>
          </a:bodyPr>
          <a:lstStyle/>
          <a:p>
            <a:pPr algn="ctr" defTabSz="410625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b="1" dirty="0">
                <a:latin typeface="Courier New" pitchFamily="49" charset="0"/>
                <a:ea typeface="Helvetica" charset="0"/>
                <a:cs typeface="Courier New" pitchFamily="49" charset="0"/>
                <a:sym typeface="Helvetica" charset="0"/>
              </a:rPr>
              <a:t>ETHEREUM IS VERSATILE</a:t>
            </a:r>
            <a:endParaRPr lang="de-DE" altLang="de-DE" dirty="0" smtClean="0">
              <a:latin typeface="Courier New" pitchFamily="49" charset="0"/>
              <a:ea typeface="Helvetica" charset="0"/>
              <a:cs typeface="Courier New" pitchFamily="49" charset="0"/>
              <a:sym typeface="Helvetic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3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THEREUM _LOGO AND TYPEFACE_LAN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7" y="143992"/>
            <a:ext cx="1739057" cy="38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 descr="tech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60" y="1947789"/>
            <a:ext cx="4260577" cy="278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6537" y="4767387"/>
            <a:ext cx="8229823" cy="135508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2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Ether is Ethereum's cryptofuel. It is a type of digital token that powers the applications on the decentralized network.</a:t>
            </a:r>
            <a:endParaRPr lang="de-DE" altLang="de-DE" sz="13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0" y="946553"/>
            <a:ext cx="91440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 anchor="ctr">
            <a:spAutoFit/>
          </a:bodyPr>
          <a:lstStyle/>
          <a:p>
            <a:pPr algn="ctr" defTabSz="410625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b="1" dirty="0">
                <a:latin typeface="Courier New" pitchFamily="49" charset="0"/>
                <a:ea typeface="Helvetica" charset="0"/>
                <a:cs typeface="Courier New" pitchFamily="49" charset="0"/>
                <a:sym typeface="Helvetica" charset="0"/>
              </a:rPr>
              <a:t>ETHER IS THE FUEL</a:t>
            </a:r>
            <a:endParaRPr lang="de-DE" altLang="de-DE" dirty="0" smtClean="0">
              <a:latin typeface="Courier New" pitchFamily="49" charset="0"/>
              <a:ea typeface="Helvetica" charset="0"/>
              <a:cs typeface="Courier New" pitchFamily="49" charset="0"/>
              <a:sym typeface="Helvetic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45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THEREUM _LOGO AND TYPEFACE_LAN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7" y="143992"/>
            <a:ext cx="1739057" cy="38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 descr="tech_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96" y="2207865"/>
            <a:ext cx="4695900" cy="220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088" y="4869160"/>
            <a:ext cx="8229823" cy="135508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2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Sending a transaction to a contract causes its code to execute. Contracts can store data, send transactions and interact with other contracts.</a:t>
            </a:r>
            <a:endParaRPr lang="de-DE" altLang="de-DE" sz="13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0" y="946553"/>
            <a:ext cx="91440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 anchor="ctr">
            <a:spAutoFit/>
          </a:bodyPr>
          <a:lstStyle/>
          <a:p>
            <a:pPr algn="ctr" defTabSz="410625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b="1" dirty="0">
                <a:latin typeface="Courier New" pitchFamily="49" charset="0"/>
                <a:ea typeface="Helvetica" charset="0"/>
                <a:cs typeface="Courier New" pitchFamily="49" charset="0"/>
                <a:sym typeface="Helvetica" charset="0"/>
              </a:rPr>
              <a:t>ETHER IS THE FUEL</a:t>
            </a:r>
            <a:endParaRPr lang="de-DE" altLang="de-DE" dirty="0" smtClean="0">
              <a:latin typeface="Courier New" pitchFamily="49" charset="0"/>
              <a:ea typeface="Helvetica" charset="0"/>
              <a:cs typeface="Courier New" pitchFamily="49" charset="0"/>
              <a:sym typeface="Helvetic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9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THEREUM _LOGO AND TYPEFACE_LAN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7" y="143992"/>
            <a:ext cx="1739057" cy="38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11658" y="4857750"/>
            <a:ext cx="8229823" cy="135508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2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The more computation a transaction requires the more ether it consumes.</a:t>
            </a:r>
            <a:endParaRPr lang="de-DE" altLang="de-DE" sz="13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Picture 3" descr="pasted-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82" y="2101826"/>
            <a:ext cx="5510733" cy="27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/>
          </p:cNvSpPr>
          <p:nvPr/>
        </p:nvSpPr>
        <p:spPr bwMode="auto">
          <a:xfrm>
            <a:off x="0" y="946553"/>
            <a:ext cx="91440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05" tIns="35705" rIns="35705" bIns="35705" anchor="ctr">
            <a:spAutoFit/>
          </a:bodyPr>
          <a:lstStyle/>
          <a:p>
            <a:pPr algn="ctr" defTabSz="410625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b="1" dirty="0">
                <a:latin typeface="Courier New" pitchFamily="49" charset="0"/>
                <a:ea typeface="Helvetica" charset="0"/>
                <a:cs typeface="Courier New" pitchFamily="49" charset="0"/>
                <a:sym typeface="Helvetica" charset="0"/>
              </a:rPr>
              <a:t>NOT ALL CONTRACTS ARE ALIKE</a:t>
            </a:r>
            <a:endParaRPr lang="de-DE" altLang="de-DE" dirty="0" smtClean="0">
              <a:latin typeface="Courier New" pitchFamily="49" charset="0"/>
              <a:ea typeface="Helvetica" charset="0"/>
              <a:cs typeface="Courier New" pitchFamily="49" charset="0"/>
              <a:sym typeface="Helvetic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42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7843</TotalTime>
  <Words>1378</Words>
  <Application>Microsoft Office PowerPoint</Application>
  <PresentationFormat>On-screen Show (4:3)</PresentationFormat>
  <Paragraphs>248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Slide 1</vt:lpstr>
      <vt:lpstr>Ethereum</vt:lpstr>
      <vt:lpstr>Comparison </vt:lpstr>
      <vt:lpstr>Slide 4</vt:lpstr>
      <vt:lpstr>Slide 5</vt:lpstr>
      <vt:lpstr>Slide 6</vt:lpstr>
      <vt:lpstr>Slide 7</vt:lpstr>
      <vt:lpstr>Slide 8</vt:lpstr>
      <vt:lpstr>Slide 9</vt:lpstr>
      <vt:lpstr>Slide 10</vt:lpstr>
      <vt:lpstr>What is Ethereum? </vt:lpstr>
      <vt:lpstr>Ethereum History </vt:lpstr>
      <vt:lpstr>Ethereum Development Stages </vt:lpstr>
      <vt:lpstr>       Components of Ethereum Blockchain </vt:lpstr>
      <vt:lpstr>Components of Ethereum Blockchain </vt:lpstr>
      <vt:lpstr>DApps (Decentralized Applications) </vt:lpstr>
      <vt:lpstr>Ethereum Virtual Machine </vt:lpstr>
      <vt:lpstr>Ethereum virtual machine</vt:lpstr>
      <vt:lpstr>Ethereum Development Culture </vt:lpstr>
      <vt:lpstr>Ethereum Networks </vt:lpstr>
      <vt:lpstr>Ether Faucets </vt:lpstr>
      <vt:lpstr>Ether Currency Units </vt:lpstr>
      <vt:lpstr>Ethereum Cryptocurrency </vt:lpstr>
      <vt:lpstr>Ether Denominations </vt:lpstr>
      <vt:lpstr>Slide 25</vt:lpstr>
      <vt:lpstr>Gas in Ethereum </vt:lpstr>
      <vt:lpstr>Gas </vt:lpstr>
      <vt:lpstr>      Gas</vt:lpstr>
      <vt:lpstr>Account Types </vt:lpstr>
      <vt:lpstr>Account Types </vt:lpstr>
      <vt:lpstr>Account Types </vt:lpstr>
      <vt:lpstr>Demo</vt:lpstr>
      <vt:lpstr>Slide 33</vt:lpstr>
      <vt:lpstr>Ethereum wallet</vt:lpstr>
      <vt:lpstr>Ethereum wallet</vt:lpstr>
      <vt:lpstr>'Ethereum client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Blues</dc:creator>
  <cp:lastModifiedBy>Tinu</cp:lastModifiedBy>
  <cp:revision>54</cp:revision>
  <dcterms:created xsi:type="dcterms:W3CDTF">2019-02-14T04:20:49Z</dcterms:created>
  <dcterms:modified xsi:type="dcterms:W3CDTF">2021-12-28T10:31:15Z</dcterms:modified>
</cp:coreProperties>
</file>