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92" d="100"/>
          <a:sy n="92" d="100"/>
        </p:scale>
        <p:origin x="49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B350537-8D2E-47C5-BF2D-A5101426C3F6}" type="datetimeFigureOut">
              <a:rPr lang="en-GB" smtClean="0"/>
              <a:t>24/11/2024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CFBF2CB-41A0-4177-B31D-760B89AD9167}" type="slidenum">
              <a:rPr lang="en-GB" smtClean="0"/>
              <a:t>‹#›</a:t>
            </a:fld>
            <a:endParaRPr lang="en-GB"/>
          </a:p>
        </p:txBody>
      </p:sp>
    </p:spTree>
    <p:extLst>
      <p:ext uri="{BB962C8B-B14F-4D97-AF65-F5344CB8AC3E}">
        <p14:creationId xmlns:p14="http://schemas.microsoft.com/office/powerpoint/2010/main" val="7049140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6CFBF2CB-41A0-4177-B31D-760B89AD9167}" type="slidenum">
              <a:rPr lang="en-GB" smtClean="0"/>
              <a:t>3</a:t>
            </a:fld>
            <a:endParaRPr lang="en-GB"/>
          </a:p>
        </p:txBody>
      </p:sp>
    </p:spTree>
    <p:extLst>
      <p:ext uri="{BB962C8B-B14F-4D97-AF65-F5344CB8AC3E}">
        <p14:creationId xmlns:p14="http://schemas.microsoft.com/office/powerpoint/2010/main" val="9472407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C201DE0A-93E4-4F30-87E3-277D89007B70}" type="datetimeFigureOut">
              <a:rPr lang="en-GB" smtClean="0"/>
              <a:t>24/11/2024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DFE9E28-0F0B-422C-84CC-D8574DAE5C0F}" type="slidenum">
              <a:rPr lang="en-GB" smtClean="0"/>
              <a:t>‹#›</a:t>
            </a:fld>
            <a:endParaRPr lang="en-GB"/>
          </a:p>
        </p:txBody>
      </p:sp>
    </p:spTree>
    <p:extLst>
      <p:ext uri="{BB962C8B-B14F-4D97-AF65-F5344CB8AC3E}">
        <p14:creationId xmlns:p14="http://schemas.microsoft.com/office/powerpoint/2010/main" val="26609976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C201DE0A-93E4-4F30-87E3-277D89007B70}" type="datetimeFigureOut">
              <a:rPr lang="en-GB" smtClean="0"/>
              <a:t>24/11/2024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DFE9E28-0F0B-422C-84CC-D8574DAE5C0F}" type="slidenum">
              <a:rPr lang="en-GB" smtClean="0"/>
              <a:t>‹#›</a:t>
            </a:fld>
            <a:endParaRPr lang="en-GB"/>
          </a:p>
        </p:txBody>
      </p:sp>
    </p:spTree>
    <p:extLst>
      <p:ext uri="{BB962C8B-B14F-4D97-AF65-F5344CB8AC3E}">
        <p14:creationId xmlns:p14="http://schemas.microsoft.com/office/powerpoint/2010/main" val="23942388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C201DE0A-93E4-4F30-87E3-277D89007B70}" type="datetimeFigureOut">
              <a:rPr lang="en-GB" smtClean="0"/>
              <a:t>24/11/2024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DFE9E28-0F0B-422C-84CC-D8574DAE5C0F}" type="slidenum">
              <a:rPr lang="en-GB" smtClean="0"/>
              <a:t>‹#›</a:t>
            </a:fld>
            <a:endParaRPr lang="en-GB"/>
          </a:p>
        </p:txBody>
      </p:sp>
    </p:spTree>
    <p:extLst>
      <p:ext uri="{BB962C8B-B14F-4D97-AF65-F5344CB8AC3E}">
        <p14:creationId xmlns:p14="http://schemas.microsoft.com/office/powerpoint/2010/main" val="1581474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C201DE0A-93E4-4F30-87E3-277D89007B70}" type="datetimeFigureOut">
              <a:rPr lang="en-GB" smtClean="0"/>
              <a:t>24/11/2024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DFE9E28-0F0B-422C-84CC-D8574DAE5C0F}" type="slidenum">
              <a:rPr lang="en-GB" smtClean="0"/>
              <a:t>‹#›</a:t>
            </a:fld>
            <a:endParaRPr lang="en-GB"/>
          </a:p>
        </p:txBody>
      </p:sp>
    </p:spTree>
    <p:extLst>
      <p:ext uri="{BB962C8B-B14F-4D97-AF65-F5344CB8AC3E}">
        <p14:creationId xmlns:p14="http://schemas.microsoft.com/office/powerpoint/2010/main" val="4181488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201DE0A-93E4-4F30-87E3-277D89007B70}" type="datetimeFigureOut">
              <a:rPr lang="en-GB" smtClean="0"/>
              <a:t>24/11/2024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DFE9E28-0F0B-422C-84CC-D8574DAE5C0F}" type="slidenum">
              <a:rPr lang="en-GB" smtClean="0"/>
              <a:t>‹#›</a:t>
            </a:fld>
            <a:endParaRPr lang="en-GB"/>
          </a:p>
        </p:txBody>
      </p:sp>
    </p:spTree>
    <p:extLst>
      <p:ext uri="{BB962C8B-B14F-4D97-AF65-F5344CB8AC3E}">
        <p14:creationId xmlns:p14="http://schemas.microsoft.com/office/powerpoint/2010/main" val="37645880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C201DE0A-93E4-4F30-87E3-277D89007B70}" type="datetimeFigureOut">
              <a:rPr lang="en-GB" smtClean="0"/>
              <a:t>24/11/2024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DFE9E28-0F0B-422C-84CC-D8574DAE5C0F}" type="slidenum">
              <a:rPr lang="en-GB" smtClean="0"/>
              <a:t>‹#›</a:t>
            </a:fld>
            <a:endParaRPr lang="en-GB"/>
          </a:p>
        </p:txBody>
      </p:sp>
    </p:spTree>
    <p:extLst>
      <p:ext uri="{BB962C8B-B14F-4D97-AF65-F5344CB8AC3E}">
        <p14:creationId xmlns:p14="http://schemas.microsoft.com/office/powerpoint/2010/main" val="41929234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C201DE0A-93E4-4F30-87E3-277D89007B70}" type="datetimeFigureOut">
              <a:rPr lang="en-GB" smtClean="0"/>
              <a:t>24/11/2024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EDFE9E28-0F0B-422C-84CC-D8574DAE5C0F}" type="slidenum">
              <a:rPr lang="en-GB" smtClean="0"/>
              <a:t>‹#›</a:t>
            </a:fld>
            <a:endParaRPr lang="en-GB"/>
          </a:p>
        </p:txBody>
      </p:sp>
    </p:spTree>
    <p:extLst>
      <p:ext uri="{BB962C8B-B14F-4D97-AF65-F5344CB8AC3E}">
        <p14:creationId xmlns:p14="http://schemas.microsoft.com/office/powerpoint/2010/main" val="30284352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C201DE0A-93E4-4F30-87E3-277D89007B70}" type="datetimeFigureOut">
              <a:rPr lang="en-GB" smtClean="0"/>
              <a:t>24/11/2024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EDFE9E28-0F0B-422C-84CC-D8574DAE5C0F}" type="slidenum">
              <a:rPr lang="en-GB" smtClean="0"/>
              <a:t>‹#›</a:t>
            </a:fld>
            <a:endParaRPr lang="en-GB"/>
          </a:p>
        </p:txBody>
      </p:sp>
    </p:spTree>
    <p:extLst>
      <p:ext uri="{BB962C8B-B14F-4D97-AF65-F5344CB8AC3E}">
        <p14:creationId xmlns:p14="http://schemas.microsoft.com/office/powerpoint/2010/main" val="21907442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01DE0A-93E4-4F30-87E3-277D89007B70}" type="datetimeFigureOut">
              <a:rPr lang="en-GB" smtClean="0"/>
              <a:t>24/11/2024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EDFE9E28-0F0B-422C-84CC-D8574DAE5C0F}" type="slidenum">
              <a:rPr lang="en-GB" smtClean="0"/>
              <a:t>‹#›</a:t>
            </a:fld>
            <a:endParaRPr lang="en-GB"/>
          </a:p>
        </p:txBody>
      </p:sp>
    </p:spTree>
    <p:extLst>
      <p:ext uri="{BB962C8B-B14F-4D97-AF65-F5344CB8AC3E}">
        <p14:creationId xmlns:p14="http://schemas.microsoft.com/office/powerpoint/2010/main" val="33476602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201DE0A-93E4-4F30-87E3-277D89007B70}" type="datetimeFigureOut">
              <a:rPr lang="en-GB" smtClean="0"/>
              <a:t>24/11/2024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DFE9E28-0F0B-422C-84CC-D8574DAE5C0F}" type="slidenum">
              <a:rPr lang="en-GB" smtClean="0"/>
              <a:t>‹#›</a:t>
            </a:fld>
            <a:endParaRPr lang="en-GB"/>
          </a:p>
        </p:txBody>
      </p:sp>
    </p:spTree>
    <p:extLst>
      <p:ext uri="{BB962C8B-B14F-4D97-AF65-F5344CB8AC3E}">
        <p14:creationId xmlns:p14="http://schemas.microsoft.com/office/powerpoint/2010/main" val="29483939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201DE0A-93E4-4F30-87E3-277D89007B70}" type="datetimeFigureOut">
              <a:rPr lang="en-GB" smtClean="0"/>
              <a:t>24/11/2024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DFE9E28-0F0B-422C-84CC-D8574DAE5C0F}" type="slidenum">
              <a:rPr lang="en-GB" smtClean="0"/>
              <a:t>‹#›</a:t>
            </a:fld>
            <a:endParaRPr lang="en-GB"/>
          </a:p>
        </p:txBody>
      </p:sp>
    </p:spTree>
    <p:extLst>
      <p:ext uri="{BB962C8B-B14F-4D97-AF65-F5344CB8AC3E}">
        <p14:creationId xmlns:p14="http://schemas.microsoft.com/office/powerpoint/2010/main" val="1600789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201DE0A-93E4-4F30-87E3-277D89007B70}" type="datetimeFigureOut">
              <a:rPr lang="en-GB" smtClean="0"/>
              <a:t>24/11/2024</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DFE9E28-0F0B-422C-84CC-D8574DAE5C0F}" type="slidenum">
              <a:rPr lang="en-GB" smtClean="0"/>
              <a:t>‹#›</a:t>
            </a:fld>
            <a:endParaRPr lang="en-GB"/>
          </a:p>
        </p:txBody>
      </p:sp>
    </p:spTree>
    <p:extLst>
      <p:ext uri="{BB962C8B-B14F-4D97-AF65-F5344CB8AC3E}">
        <p14:creationId xmlns:p14="http://schemas.microsoft.com/office/powerpoint/2010/main" val="10547629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5358938" y="0"/>
            <a:ext cx="6833062" cy="6858000"/>
          </a:xfrm>
          <a:prstGeom prst="rect">
            <a:avLst/>
          </a:prstGeom>
        </p:spPr>
      </p:pic>
      <p:sp>
        <p:nvSpPr>
          <p:cNvPr id="6" name="Rectangle 5"/>
          <p:cNvSpPr/>
          <p:nvPr/>
        </p:nvSpPr>
        <p:spPr>
          <a:xfrm>
            <a:off x="280588" y="909935"/>
            <a:ext cx="4810958" cy="923330"/>
          </a:xfrm>
          <a:prstGeom prst="rect">
            <a:avLst/>
          </a:prstGeom>
          <a:noFill/>
        </p:spPr>
        <p:txBody>
          <a:bodyPr wrap="square" lIns="91440" tIns="45720" rIns="91440" bIns="45720">
            <a:spAutoFit/>
          </a:bodyPr>
          <a:lstStyle/>
          <a:p>
            <a:pPr algn="ctr"/>
            <a:r>
              <a:rPr lang="en-US" sz="5400" b="1" cap="none" spc="0" dirty="0" err="1" smtClean="0">
                <a:ln w="22225">
                  <a:solidFill>
                    <a:schemeClr val="accent2"/>
                  </a:solidFill>
                  <a:prstDash val="solid"/>
                </a:ln>
                <a:solidFill>
                  <a:schemeClr val="accent2">
                    <a:lumMod val="40000"/>
                    <a:lumOff val="60000"/>
                  </a:schemeClr>
                </a:solidFill>
                <a:effectLst/>
              </a:rPr>
              <a:t>PyBank</a:t>
            </a:r>
            <a:r>
              <a:rPr lang="en-US" sz="5400" b="1" cap="none" spc="0" dirty="0" smtClean="0">
                <a:ln w="22225">
                  <a:solidFill>
                    <a:schemeClr val="accent2"/>
                  </a:solidFill>
                  <a:prstDash val="solid"/>
                </a:ln>
                <a:solidFill>
                  <a:schemeClr val="accent2">
                    <a:lumMod val="40000"/>
                    <a:lumOff val="60000"/>
                  </a:schemeClr>
                </a:solidFill>
                <a:effectLst/>
              </a:rPr>
              <a:t> </a:t>
            </a:r>
          </a:p>
        </p:txBody>
      </p:sp>
      <p:sp>
        <p:nvSpPr>
          <p:cNvPr id="7" name="Rectangle 6"/>
          <p:cNvSpPr/>
          <p:nvPr/>
        </p:nvSpPr>
        <p:spPr>
          <a:xfrm>
            <a:off x="1307195" y="1924688"/>
            <a:ext cx="2989023" cy="369332"/>
          </a:xfrm>
          <a:prstGeom prst="rect">
            <a:avLst/>
          </a:prstGeom>
        </p:spPr>
        <p:txBody>
          <a:bodyPr wrap="none">
            <a:spAutoFit/>
          </a:bodyPr>
          <a:lstStyle/>
          <a:p>
            <a:r>
              <a:rPr lang="en-GB" b="1" dirty="0" smtClean="0">
                <a:latin typeface="Times New Roman" panose="02020603050405020304" pitchFamily="18" charset="0"/>
                <a:cs typeface="Times New Roman" panose="02020603050405020304" pitchFamily="18" charset="0"/>
              </a:rPr>
              <a:t>Banking Application Project</a:t>
            </a:r>
            <a:endParaRPr lang="en-GB" b="1" dirty="0">
              <a:latin typeface="Times New Roman" panose="02020603050405020304" pitchFamily="18" charset="0"/>
              <a:cs typeface="Times New Roman" panose="02020603050405020304" pitchFamily="18" charset="0"/>
            </a:endParaRPr>
          </a:p>
        </p:txBody>
      </p:sp>
      <p:sp>
        <p:nvSpPr>
          <p:cNvPr id="8" name="Rectangle 7"/>
          <p:cNvSpPr/>
          <p:nvPr/>
        </p:nvSpPr>
        <p:spPr>
          <a:xfrm>
            <a:off x="1022110" y="2294020"/>
            <a:ext cx="3796873" cy="369332"/>
          </a:xfrm>
          <a:prstGeom prst="rect">
            <a:avLst/>
          </a:prstGeom>
        </p:spPr>
        <p:txBody>
          <a:bodyPr wrap="none">
            <a:spAutoFit/>
          </a:bodyPr>
          <a:lstStyle/>
          <a:p>
            <a:r>
              <a:rPr lang="en-GB" b="1" dirty="0" smtClean="0">
                <a:latin typeface="Times New Roman" panose="02020603050405020304" pitchFamily="18" charset="0"/>
                <a:cs typeface="Times New Roman" panose="02020603050405020304" pitchFamily="18" charset="0"/>
              </a:rPr>
              <a:t>Developed using Python and Tkinter</a:t>
            </a:r>
            <a:endParaRPr lang="en-GB" b="1" dirty="0">
              <a:latin typeface="Times New Roman" panose="02020603050405020304" pitchFamily="18" charset="0"/>
              <a:cs typeface="Times New Roman" panose="02020603050405020304" pitchFamily="18" charset="0"/>
            </a:endParaRPr>
          </a:p>
        </p:txBody>
      </p:sp>
      <p:sp>
        <p:nvSpPr>
          <p:cNvPr id="9" name="Rectangle 1"/>
          <p:cNvSpPr>
            <a:spLocks noChangeArrowheads="1"/>
          </p:cNvSpPr>
          <p:nvPr/>
        </p:nvSpPr>
        <p:spPr bwMode="auto">
          <a:xfrm>
            <a:off x="797329" y="3762377"/>
            <a:ext cx="4561609"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Presented by</a:t>
            </a:r>
            <a:r>
              <a:rPr kumimoji="0" 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Sukhreet Kaur,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Course</a:t>
            </a:r>
            <a:r>
              <a:rPr kumimoji="0" 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Python Project (CSM216)</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Institution</a:t>
            </a:r>
            <a:r>
              <a:rPr kumimoji="0" 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Lovely Professional University </a:t>
            </a:r>
          </a:p>
        </p:txBody>
      </p:sp>
    </p:spTree>
    <p:extLst>
      <p:ext uri="{BB962C8B-B14F-4D97-AF65-F5344CB8AC3E}">
        <p14:creationId xmlns:p14="http://schemas.microsoft.com/office/powerpoint/2010/main" val="6306258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ircle(in)">
                                      <p:cBhvr>
                                        <p:cTn id="7" dur="2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1"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p:cTn id="12" dur="1000" fill="hold"/>
                                        <p:tgtEl>
                                          <p:spTgt spid="6"/>
                                        </p:tgtEl>
                                        <p:attrNameLst>
                                          <p:attrName>ppt_w</p:attrName>
                                        </p:attrNameLst>
                                      </p:cBhvr>
                                      <p:tavLst>
                                        <p:tav tm="0">
                                          <p:val>
                                            <p:fltVal val="0"/>
                                          </p:val>
                                        </p:tav>
                                        <p:tav tm="100000">
                                          <p:val>
                                            <p:strVal val="#ppt_w"/>
                                          </p:val>
                                        </p:tav>
                                      </p:tavLst>
                                    </p:anim>
                                    <p:anim calcmode="lin" valueType="num">
                                      <p:cBhvr>
                                        <p:cTn id="13" dur="1000" fill="hold"/>
                                        <p:tgtEl>
                                          <p:spTgt spid="6"/>
                                        </p:tgtEl>
                                        <p:attrNameLst>
                                          <p:attrName>ppt_h</p:attrName>
                                        </p:attrNameLst>
                                      </p:cBhvr>
                                      <p:tavLst>
                                        <p:tav tm="0">
                                          <p:val>
                                            <p:fltVal val="0"/>
                                          </p:val>
                                        </p:tav>
                                        <p:tav tm="100000">
                                          <p:val>
                                            <p:strVal val="#ppt_h"/>
                                          </p:val>
                                        </p:tav>
                                      </p:tavLst>
                                    </p:anim>
                                    <p:anim calcmode="lin" valueType="num">
                                      <p:cBhvr>
                                        <p:cTn id="14" dur="1000" fill="hold"/>
                                        <p:tgtEl>
                                          <p:spTgt spid="6"/>
                                        </p:tgtEl>
                                        <p:attrNameLst>
                                          <p:attrName>style.rotation</p:attrName>
                                        </p:attrNameLst>
                                      </p:cBhvr>
                                      <p:tavLst>
                                        <p:tav tm="0">
                                          <p:val>
                                            <p:fltVal val="90"/>
                                          </p:val>
                                        </p:tav>
                                        <p:tav tm="100000">
                                          <p:val>
                                            <p:fltVal val="0"/>
                                          </p:val>
                                        </p:tav>
                                      </p:tavLst>
                                    </p:anim>
                                    <p:animEffect transition="in" filter="fade">
                                      <p:cBhvr>
                                        <p:cTn id="15" dur="1000"/>
                                        <p:tgtEl>
                                          <p:spTgt spid="6"/>
                                        </p:tgtEl>
                                      </p:cBhvr>
                                    </p:animEffect>
                                  </p:childTnLst>
                                </p:cTn>
                              </p:par>
                              <p:par>
                                <p:cTn id="16" presetID="31" presetClass="entr" presetSubtype="0"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 calcmode="lin" valueType="num">
                                      <p:cBhvr>
                                        <p:cTn id="18" dur="1000" fill="hold"/>
                                        <p:tgtEl>
                                          <p:spTgt spid="8"/>
                                        </p:tgtEl>
                                        <p:attrNameLst>
                                          <p:attrName>ppt_w</p:attrName>
                                        </p:attrNameLst>
                                      </p:cBhvr>
                                      <p:tavLst>
                                        <p:tav tm="0">
                                          <p:val>
                                            <p:fltVal val="0"/>
                                          </p:val>
                                        </p:tav>
                                        <p:tav tm="100000">
                                          <p:val>
                                            <p:strVal val="#ppt_w"/>
                                          </p:val>
                                        </p:tav>
                                      </p:tavLst>
                                    </p:anim>
                                    <p:anim calcmode="lin" valueType="num">
                                      <p:cBhvr>
                                        <p:cTn id="19" dur="1000" fill="hold"/>
                                        <p:tgtEl>
                                          <p:spTgt spid="8"/>
                                        </p:tgtEl>
                                        <p:attrNameLst>
                                          <p:attrName>ppt_h</p:attrName>
                                        </p:attrNameLst>
                                      </p:cBhvr>
                                      <p:tavLst>
                                        <p:tav tm="0">
                                          <p:val>
                                            <p:fltVal val="0"/>
                                          </p:val>
                                        </p:tav>
                                        <p:tav tm="100000">
                                          <p:val>
                                            <p:strVal val="#ppt_h"/>
                                          </p:val>
                                        </p:tav>
                                      </p:tavLst>
                                    </p:anim>
                                    <p:anim calcmode="lin" valueType="num">
                                      <p:cBhvr>
                                        <p:cTn id="20" dur="1000" fill="hold"/>
                                        <p:tgtEl>
                                          <p:spTgt spid="8"/>
                                        </p:tgtEl>
                                        <p:attrNameLst>
                                          <p:attrName>style.rotation</p:attrName>
                                        </p:attrNameLst>
                                      </p:cBhvr>
                                      <p:tavLst>
                                        <p:tav tm="0">
                                          <p:val>
                                            <p:fltVal val="90"/>
                                          </p:val>
                                        </p:tav>
                                        <p:tav tm="100000">
                                          <p:val>
                                            <p:fltVal val="0"/>
                                          </p:val>
                                        </p:tav>
                                      </p:tavLst>
                                    </p:anim>
                                    <p:animEffect transition="in" filter="fade">
                                      <p:cBhvr>
                                        <p:cTn id="21" dur="1000"/>
                                        <p:tgtEl>
                                          <p:spTgt spid="8"/>
                                        </p:tgtEl>
                                      </p:cBhvr>
                                    </p:animEffect>
                                  </p:childTnLst>
                                </p:cTn>
                              </p:par>
                              <p:par>
                                <p:cTn id="22" presetID="31" presetClass="entr" presetSubtype="0" fill="hold" grpId="0" nodeType="withEffect">
                                  <p:stCondLst>
                                    <p:cond delay="0"/>
                                  </p:stCondLst>
                                  <p:childTnLst>
                                    <p:set>
                                      <p:cBhvr>
                                        <p:cTn id="23" dur="1" fill="hold">
                                          <p:stCondLst>
                                            <p:cond delay="0"/>
                                          </p:stCondLst>
                                        </p:cTn>
                                        <p:tgtEl>
                                          <p:spTgt spid="7"/>
                                        </p:tgtEl>
                                        <p:attrNameLst>
                                          <p:attrName>style.visibility</p:attrName>
                                        </p:attrNameLst>
                                      </p:cBhvr>
                                      <p:to>
                                        <p:strVal val="visible"/>
                                      </p:to>
                                    </p:set>
                                    <p:anim calcmode="lin" valueType="num">
                                      <p:cBhvr>
                                        <p:cTn id="24" dur="1000" fill="hold"/>
                                        <p:tgtEl>
                                          <p:spTgt spid="7"/>
                                        </p:tgtEl>
                                        <p:attrNameLst>
                                          <p:attrName>ppt_w</p:attrName>
                                        </p:attrNameLst>
                                      </p:cBhvr>
                                      <p:tavLst>
                                        <p:tav tm="0">
                                          <p:val>
                                            <p:fltVal val="0"/>
                                          </p:val>
                                        </p:tav>
                                        <p:tav tm="100000">
                                          <p:val>
                                            <p:strVal val="#ppt_w"/>
                                          </p:val>
                                        </p:tav>
                                      </p:tavLst>
                                    </p:anim>
                                    <p:anim calcmode="lin" valueType="num">
                                      <p:cBhvr>
                                        <p:cTn id="25" dur="1000" fill="hold"/>
                                        <p:tgtEl>
                                          <p:spTgt spid="7"/>
                                        </p:tgtEl>
                                        <p:attrNameLst>
                                          <p:attrName>ppt_h</p:attrName>
                                        </p:attrNameLst>
                                      </p:cBhvr>
                                      <p:tavLst>
                                        <p:tav tm="0">
                                          <p:val>
                                            <p:fltVal val="0"/>
                                          </p:val>
                                        </p:tav>
                                        <p:tav tm="100000">
                                          <p:val>
                                            <p:strVal val="#ppt_h"/>
                                          </p:val>
                                        </p:tav>
                                      </p:tavLst>
                                    </p:anim>
                                    <p:anim calcmode="lin" valueType="num">
                                      <p:cBhvr>
                                        <p:cTn id="26" dur="1000" fill="hold"/>
                                        <p:tgtEl>
                                          <p:spTgt spid="7"/>
                                        </p:tgtEl>
                                        <p:attrNameLst>
                                          <p:attrName>style.rotation</p:attrName>
                                        </p:attrNameLst>
                                      </p:cBhvr>
                                      <p:tavLst>
                                        <p:tav tm="0">
                                          <p:val>
                                            <p:fltVal val="90"/>
                                          </p:val>
                                        </p:tav>
                                        <p:tav tm="100000">
                                          <p:val>
                                            <p:fltVal val="0"/>
                                          </p:val>
                                        </p:tav>
                                      </p:tavLst>
                                    </p:anim>
                                    <p:animEffect transition="in" filter="fade">
                                      <p:cBhvr>
                                        <p:cTn id="27" dur="1000"/>
                                        <p:tgtEl>
                                          <p:spTgt spid="7"/>
                                        </p:tgtEl>
                                      </p:cBhvr>
                                    </p:animEffect>
                                  </p:childTnLst>
                                </p:cTn>
                              </p:par>
                              <p:par>
                                <p:cTn id="28" presetID="31" presetClass="entr" presetSubtype="0" fill="hold" grpId="0" nodeType="withEffect">
                                  <p:stCondLst>
                                    <p:cond delay="0"/>
                                  </p:stCondLst>
                                  <p:childTnLst>
                                    <p:set>
                                      <p:cBhvr>
                                        <p:cTn id="29" dur="1" fill="hold">
                                          <p:stCondLst>
                                            <p:cond delay="0"/>
                                          </p:stCondLst>
                                        </p:cTn>
                                        <p:tgtEl>
                                          <p:spTgt spid="9"/>
                                        </p:tgtEl>
                                        <p:attrNameLst>
                                          <p:attrName>style.visibility</p:attrName>
                                        </p:attrNameLst>
                                      </p:cBhvr>
                                      <p:to>
                                        <p:strVal val="visible"/>
                                      </p:to>
                                    </p:set>
                                    <p:anim calcmode="lin" valueType="num">
                                      <p:cBhvr>
                                        <p:cTn id="30" dur="1000" fill="hold"/>
                                        <p:tgtEl>
                                          <p:spTgt spid="9"/>
                                        </p:tgtEl>
                                        <p:attrNameLst>
                                          <p:attrName>ppt_w</p:attrName>
                                        </p:attrNameLst>
                                      </p:cBhvr>
                                      <p:tavLst>
                                        <p:tav tm="0">
                                          <p:val>
                                            <p:fltVal val="0"/>
                                          </p:val>
                                        </p:tav>
                                        <p:tav tm="100000">
                                          <p:val>
                                            <p:strVal val="#ppt_w"/>
                                          </p:val>
                                        </p:tav>
                                      </p:tavLst>
                                    </p:anim>
                                    <p:anim calcmode="lin" valueType="num">
                                      <p:cBhvr>
                                        <p:cTn id="31" dur="1000" fill="hold"/>
                                        <p:tgtEl>
                                          <p:spTgt spid="9"/>
                                        </p:tgtEl>
                                        <p:attrNameLst>
                                          <p:attrName>ppt_h</p:attrName>
                                        </p:attrNameLst>
                                      </p:cBhvr>
                                      <p:tavLst>
                                        <p:tav tm="0">
                                          <p:val>
                                            <p:fltVal val="0"/>
                                          </p:val>
                                        </p:tav>
                                        <p:tav tm="100000">
                                          <p:val>
                                            <p:strVal val="#ppt_h"/>
                                          </p:val>
                                        </p:tav>
                                      </p:tavLst>
                                    </p:anim>
                                    <p:anim calcmode="lin" valueType="num">
                                      <p:cBhvr>
                                        <p:cTn id="32" dur="1000" fill="hold"/>
                                        <p:tgtEl>
                                          <p:spTgt spid="9"/>
                                        </p:tgtEl>
                                        <p:attrNameLst>
                                          <p:attrName>style.rotation</p:attrName>
                                        </p:attrNameLst>
                                      </p:cBhvr>
                                      <p:tavLst>
                                        <p:tav tm="0">
                                          <p:val>
                                            <p:fltVal val="90"/>
                                          </p:val>
                                        </p:tav>
                                        <p:tav tm="100000">
                                          <p:val>
                                            <p:fltVal val="0"/>
                                          </p:val>
                                        </p:tav>
                                      </p:tavLst>
                                    </p:anim>
                                    <p:animEffect transition="in" filter="fade">
                                      <p:cBhvr>
                                        <p:cTn id="33"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ular Callout 3"/>
          <p:cNvSpPr/>
          <p:nvPr/>
        </p:nvSpPr>
        <p:spPr>
          <a:xfrm>
            <a:off x="4509655" y="166255"/>
            <a:ext cx="7682345" cy="5985163"/>
          </a:xfrm>
          <a:prstGeom prst="wedgeRoundRectCallou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GB"/>
          </a:p>
        </p:txBody>
      </p:sp>
      <p:pic>
        <p:nvPicPr>
          <p:cNvPr id="5" name="Picture 4"/>
          <p:cNvPicPr>
            <a:picLocks noChangeAspect="1"/>
          </p:cNvPicPr>
          <p:nvPr/>
        </p:nvPicPr>
        <p:blipFill>
          <a:blip r:embed="rId2"/>
          <a:stretch>
            <a:fillRect/>
          </a:stretch>
        </p:blipFill>
        <p:spPr>
          <a:xfrm>
            <a:off x="4886052" y="813225"/>
            <a:ext cx="7305948" cy="433793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6" name="Folded Corner 5"/>
          <p:cNvSpPr/>
          <p:nvPr/>
        </p:nvSpPr>
        <p:spPr>
          <a:xfrm>
            <a:off x="218209" y="581891"/>
            <a:ext cx="3958936" cy="5673436"/>
          </a:xfrm>
          <a:prstGeom prst="foldedCorne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6"/>
          <p:cNvSpPr/>
          <p:nvPr/>
        </p:nvSpPr>
        <p:spPr>
          <a:xfrm>
            <a:off x="292101" y="581891"/>
            <a:ext cx="3811152" cy="5663089"/>
          </a:xfrm>
          <a:prstGeom prst="rect">
            <a:avLst/>
          </a:prstGeom>
        </p:spPr>
        <p:txBody>
          <a:bodyPr wrap="square">
            <a:spAutoFit/>
          </a:bodyPr>
          <a:lstStyle/>
          <a:p>
            <a:endParaRPr lang="en-GB" sz="2000" dirty="0">
              <a:solidFill>
                <a:schemeClr val="bg1"/>
              </a:solidFill>
              <a:latin typeface="Times New Roman" panose="02020603050405020304" pitchFamily="18" charset="0"/>
            </a:endParaRPr>
          </a:p>
          <a:p>
            <a:r>
              <a:rPr lang="en-GB" b="1" dirty="0">
                <a:solidFill>
                  <a:schemeClr val="bg1"/>
                </a:solidFill>
                <a:latin typeface="Times New Roman" panose="02020603050405020304" pitchFamily="18" charset="0"/>
              </a:rPr>
              <a:t>Quick Transfer </a:t>
            </a:r>
            <a:endParaRPr lang="en-GB" dirty="0">
              <a:solidFill>
                <a:schemeClr val="bg1"/>
              </a:solidFill>
              <a:latin typeface="Times New Roman" panose="02020603050405020304" pitchFamily="18" charset="0"/>
            </a:endParaRPr>
          </a:p>
          <a:p>
            <a:r>
              <a:rPr lang="en-GB" dirty="0" smtClean="0">
                <a:solidFill>
                  <a:schemeClr val="bg1"/>
                </a:solidFill>
                <a:latin typeface="Times New Roman" panose="02020603050405020304" pitchFamily="18" charset="0"/>
              </a:rPr>
              <a:t>The </a:t>
            </a:r>
            <a:r>
              <a:rPr lang="en-GB" dirty="0">
                <a:solidFill>
                  <a:schemeClr val="bg1"/>
                </a:solidFill>
                <a:latin typeface="Times New Roman" panose="02020603050405020304" pitchFamily="18" charset="0"/>
              </a:rPr>
              <a:t>user can transfer money by entering the recipient’s name, amount, and description, along with a CAPTCHA code for validation. The application retrieves the sender’s account number from the login table, checks if the recipient exists in the accounts table, and then processes the transaction by updating both the sender's and recipient's balances in the database. It ensures that all required fields are filled, verifies that the CAPTCHA is correct, and confirms that the transfer amount is valid. If any step encounters an issue, such as an invalid input or database error, the application displays an appropriate error message. </a:t>
            </a:r>
            <a:endParaRPr lang="en-GB" dirty="0">
              <a:solidFill>
                <a:schemeClr val="bg1"/>
              </a:solidFill>
            </a:endParaRPr>
          </a:p>
        </p:txBody>
      </p:sp>
    </p:spTree>
    <p:extLst>
      <p:ext uri="{BB962C8B-B14F-4D97-AF65-F5344CB8AC3E}">
        <p14:creationId xmlns:p14="http://schemas.microsoft.com/office/powerpoint/2010/main" val="39993922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2000"/>
                                        <p:tgtEl>
                                          <p:spTgt spid="4"/>
                                        </p:tgtEl>
                                      </p:cBhvr>
                                    </p:animEffect>
                                  </p:childTnLst>
                                </p:cTn>
                              </p:par>
                              <p:par>
                                <p:cTn id="8" presetID="21" presetClass="entr" presetSubtype="1"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heel(1)">
                                      <p:cBhvr>
                                        <p:cTn id="10"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lowchart: Data 8"/>
          <p:cNvSpPr/>
          <p:nvPr/>
        </p:nvSpPr>
        <p:spPr>
          <a:xfrm>
            <a:off x="1803991" y="25772"/>
            <a:ext cx="10388009" cy="6832228"/>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4" name="Picture 3"/>
          <p:cNvPicPr>
            <a:picLocks noChangeAspect="1"/>
          </p:cNvPicPr>
          <p:nvPr/>
        </p:nvPicPr>
        <p:blipFill>
          <a:blip r:embed="rId2"/>
          <a:stretch>
            <a:fillRect/>
          </a:stretch>
        </p:blipFill>
        <p:spPr>
          <a:xfrm>
            <a:off x="3509804" y="1144588"/>
            <a:ext cx="6976381" cy="4517171"/>
          </a:xfrm>
          <a:prstGeom prst="rect">
            <a:avLst/>
          </a:prstGeom>
          <a:ln>
            <a:noFill/>
          </a:ln>
          <a:effectLst>
            <a:outerShdw blurRad="292100" dist="139700" dir="2700000" algn="tl" rotWithShape="0">
              <a:srgbClr val="333333">
                <a:alpha val="65000"/>
              </a:srgbClr>
            </a:outerShdw>
          </a:effectLst>
        </p:spPr>
      </p:pic>
      <p:sp>
        <p:nvSpPr>
          <p:cNvPr id="10" name="Rectangle 9"/>
          <p:cNvSpPr/>
          <p:nvPr/>
        </p:nvSpPr>
        <p:spPr>
          <a:xfrm>
            <a:off x="219738" y="25772"/>
            <a:ext cx="2789275" cy="2893100"/>
          </a:xfrm>
          <a:prstGeom prst="rect">
            <a:avLst/>
          </a:prstGeom>
        </p:spPr>
        <p:txBody>
          <a:bodyPr wrap="square">
            <a:spAutoFit/>
          </a:bodyPr>
          <a:lstStyle/>
          <a:p>
            <a:endParaRPr lang="en-GB" sz="2000" dirty="0">
              <a:solidFill>
                <a:srgbClr val="000000"/>
              </a:solidFill>
              <a:latin typeface="Times New Roman" panose="02020603050405020304" pitchFamily="18" charset="0"/>
            </a:endParaRPr>
          </a:p>
          <a:p>
            <a:r>
              <a:rPr lang="en-GB" b="1" dirty="0">
                <a:solidFill>
                  <a:srgbClr val="000000"/>
                </a:solidFill>
                <a:latin typeface="Times New Roman" panose="02020603050405020304" pitchFamily="18" charset="0"/>
              </a:rPr>
              <a:t>Delete Account </a:t>
            </a:r>
            <a:endParaRPr lang="en-GB" dirty="0">
              <a:solidFill>
                <a:srgbClr val="000000"/>
              </a:solidFill>
              <a:latin typeface="Times New Roman" panose="02020603050405020304" pitchFamily="18" charset="0"/>
            </a:endParaRPr>
          </a:p>
          <a:p>
            <a:pPr algn="just"/>
            <a:r>
              <a:rPr lang="en-GB" dirty="0" smtClean="0">
                <a:solidFill>
                  <a:srgbClr val="000000"/>
                </a:solidFill>
                <a:latin typeface="Times New Roman" panose="02020603050405020304" pitchFamily="18" charset="0"/>
              </a:rPr>
              <a:t>Users </a:t>
            </a:r>
            <a:r>
              <a:rPr lang="en-GB" dirty="0">
                <a:solidFill>
                  <a:srgbClr val="000000"/>
                </a:solidFill>
                <a:latin typeface="Times New Roman" panose="02020603050405020304" pitchFamily="18" charset="0"/>
              </a:rPr>
              <a:t>input their account details, which are validated against the database before deletion. Feedback is provided via </a:t>
            </a:r>
            <a:r>
              <a:rPr lang="en-GB" dirty="0" err="1">
                <a:solidFill>
                  <a:srgbClr val="000000"/>
                </a:solidFill>
                <a:latin typeface="Times New Roman" panose="02020603050405020304" pitchFamily="18" charset="0"/>
              </a:rPr>
              <a:t>messagebox</a:t>
            </a:r>
            <a:r>
              <a:rPr lang="en-GB" dirty="0">
                <a:solidFill>
                  <a:srgbClr val="000000"/>
                </a:solidFill>
                <a:latin typeface="Times New Roman" panose="02020603050405020304" pitchFamily="18" charset="0"/>
              </a:rPr>
              <a:t>, and </a:t>
            </a:r>
            <a:r>
              <a:rPr lang="en-GB" dirty="0" err="1">
                <a:solidFill>
                  <a:srgbClr val="000000"/>
                </a:solidFill>
                <a:latin typeface="Times New Roman" panose="02020603050405020304" pitchFamily="18" charset="0"/>
              </a:rPr>
              <a:t>subprocesses</a:t>
            </a:r>
            <a:r>
              <a:rPr lang="en-GB" dirty="0">
                <a:solidFill>
                  <a:srgbClr val="000000"/>
                </a:solidFill>
                <a:latin typeface="Times New Roman" panose="02020603050405020304" pitchFamily="18" charset="0"/>
              </a:rPr>
              <a:t> manage navigation to other scripts. Icons and </a:t>
            </a:r>
            <a:r>
              <a:rPr lang="en-GB" dirty="0" smtClean="0">
                <a:solidFill>
                  <a:srgbClr val="000000"/>
                </a:solidFill>
                <a:latin typeface="Times New Roman" panose="02020603050405020304" pitchFamily="18" charset="0"/>
              </a:rPr>
              <a:t>placeholders.</a:t>
            </a:r>
            <a:endParaRPr lang="en-GB" dirty="0"/>
          </a:p>
        </p:txBody>
      </p:sp>
    </p:spTree>
    <p:extLst>
      <p:ext uri="{BB962C8B-B14F-4D97-AF65-F5344CB8AC3E}">
        <p14:creationId xmlns:p14="http://schemas.microsoft.com/office/powerpoint/2010/main" val="42897861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orizontal Scroll 3"/>
          <p:cNvSpPr/>
          <p:nvPr/>
        </p:nvSpPr>
        <p:spPr>
          <a:xfrm>
            <a:off x="394855" y="259773"/>
            <a:ext cx="11242963" cy="6598227"/>
          </a:xfrm>
          <a:prstGeom prst="horizontalScroll">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GB" dirty="0"/>
          </a:p>
        </p:txBody>
      </p:sp>
      <p:sp>
        <p:nvSpPr>
          <p:cNvPr id="5" name="Rectangle 4"/>
          <p:cNvSpPr/>
          <p:nvPr/>
        </p:nvSpPr>
        <p:spPr>
          <a:xfrm>
            <a:off x="4288940" y="1227118"/>
            <a:ext cx="3454792" cy="923330"/>
          </a:xfrm>
          <a:prstGeom prst="rect">
            <a:avLst/>
          </a:prstGeom>
          <a:noFill/>
        </p:spPr>
        <p:txBody>
          <a:bodyPr wrap="none" lIns="91440" tIns="45720" rIns="91440" bIns="45720">
            <a:spAutoFit/>
          </a:bodyPr>
          <a:lstStyle/>
          <a:p>
            <a:pPr algn="ctr"/>
            <a:r>
              <a:rPr lang="en-US" sz="5400" b="1" i="1" cap="none" spc="0" dirty="0" smtClean="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Conclusion</a:t>
            </a:r>
            <a:endParaRPr lang="en-US" sz="5400" b="1" i="1" cap="none" spc="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endParaRPr>
          </a:p>
        </p:txBody>
      </p:sp>
      <p:sp>
        <p:nvSpPr>
          <p:cNvPr id="6" name="TextBox 5"/>
          <p:cNvSpPr txBox="1"/>
          <p:nvPr/>
        </p:nvSpPr>
        <p:spPr>
          <a:xfrm>
            <a:off x="1309255" y="2004976"/>
            <a:ext cx="10328563" cy="3970318"/>
          </a:xfrm>
          <a:prstGeom prst="rect">
            <a:avLst/>
          </a:prstGeom>
          <a:noFill/>
        </p:spPr>
        <p:txBody>
          <a:bodyPr wrap="square" rtlCol="0">
            <a:spAutoFit/>
          </a:bodyPr>
          <a:lstStyle/>
          <a:p>
            <a:pPr algn="just"/>
            <a:r>
              <a:rPr lang="en-GB" dirty="0"/>
              <a:t>The </a:t>
            </a:r>
            <a:r>
              <a:rPr lang="en-GB" dirty="0" err="1"/>
              <a:t>PyBank</a:t>
            </a:r>
            <a:r>
              <a:rPr lang="en-GB" dirty="0"/>
              <a:t> banking application represents a significant milestone in demonstrating the practical application of Python programming in developing sophisticated financial software solutions. By successfully integrating Tkinter for graphical interfaces and MySQL for data management, this project showcases the potential of creating robust, user-friendly banking platforms using open-source technologies. The application not only provides essential banking functionalities like account management, fund transfers, and transaction tracking but also highlights the importance of user-centric design and secure data handling. While acknowledging the current limitations in terms of advanced features and real-time banking integrations, this project serves as a foundational framework that can be iteratively improved and expanded. The development process underscored critical aspects of software engineering, including modular design, user experience considerations, and the seamless integration of various technological components. As digital banking continues to evolve, projects like </a:t>
            </a:r>
            <a:r>
              <a:rPr lang="en-GB" dirty="0" err="1"/>
              <a:t>PyBank</a:t>
            </a:r>
            <a:r>
              <a:rPr lang="en-GB" dirty="0"/>
              <a:t> demonstrate the potential for innovative, accessible financial technology solutions that can be developed using modern programming techniques. This project not only </a:t>
            </a:r>
            <a:r>
              <a:rPr lang="en-GB" dirty="0" err="1"/>
              <a:t>fulfills</a:t>
            </a:r>
            <a:r>
              <a:rPr lang="en-GB" dirty="0"/>
              <a:t> the academic requirements of the Python programming course but also provides valuable insights into the complexities of developing functional, secure, and user-friendly banking applications </a:t>
            </a:r>
          </a:p>
        </p:txBody>
      </p:sp>
    </p:spTree>
    <p:extLst>
      <p:ext uri="{BB962C8B-B14F-4D97-AF65-F5344CB8AC3E}">
        <p14:creationId xmlns:p14="http://schemas.microsoft.com/office/powerpoint/2010/main" val="42828592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2-Point Star 3"/>
          <p:cNvSpPr/>
          <p:nvPr/>
        </p:nvSpPr>
        <p:spPr>
          <a:xfrm>
            <a:off x="1298862" y="0"/>
            <a:ext cx="9570028" cy="6961909"/>
          </a:xfrm>
          <a:prstGeom prst="star32">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7200" b="1" dirty="0" smtClean="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Thanks You</a:t>
            </a:r>
            <a:endParaRPr lang="en-GB" sz="72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Tree>
    <p:extLst>
      <p:ext uri="{BB962C8B-B14F-4D97-AF65-F5344CB8AC3E}">
        <p14:creationId xmlns:p14="http://schemas.microsoft.com/office/powerpoint/2010/main" val="221280130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b="1" dirty="0" smtClean="0">
                <a:latin typeface="Times New Roman" panose="02020603050405020304" pitchFamily="18" charset="0"/>
                <a:cs typeface="Times New Roman" panose="02020603050405020304" pitchFamily="18" charset="0"/>
              </a:rPr>
              <a:t>Introduction</a:t>
            </a:r>
            <a:endParaRPr lang="en-GB" b="1"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stretch>
            <a:fillRect/>
          </a:stretch>
        </p:blipFill>
        <p:spPr>
          <a:xfrm>
            <a:off x="4675909" y="1420380"/>
            <a:ext cx="7380110" cy="4351338"/>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
        <p:nvSpPr>
          <p:cNvPr id="5" name="Rectangle 1"/>
          <p:cNvSpPr>
            <a:spLocks noChangeArrowheads="1"/>
          </p:cNvSpPr>
          <p:nvPr/>
        </p:nvSpPr>
        <p:spPr bwMode="auto">
          <a:xfrm>
            <a:off x="387928" y="1884543"/>
            <a:ext cx="4572000" cy="369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AutoNum type="arabicPeriod"/>
              <a:tabLst/>
            </a:pPr>
            <a:r>
              <a:rPr kumimoji="0" lang="en-US" sz="18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Purpose</a:t>
            </a:r>
            <a:r>
              <a:rPr kumimoji="0" 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 desktop banking app for performing essential functions like balance checks and transfers securely.</a:t>
            </a:r>
          </a:p>
          <a:p>
            <a:pPr marL="0" marR="0" lvl="0" indent="0" algn="just" defTabSz="914400" rtl="0" eaLnBrk="0" fontAlgn="base" latinLnBrk="0" hangingPunct="0">
              <a:lnSpc>
                <a:spcPct val="100000"/>
              </a:lnSpc>
              <a:spcBef>
                <a:spcPct val="0"/>
              </a:spcBef>
              <a:spcAft>
                <a:spcPct val="0"/>
              </a:spcAft>
              <a:buClrTx/>
              <a:buSzTx/>
              <a:buFontTx/>
              <a:buAutoNum type="arabicPeriod" startAt="2"/>
              <a:tabLst/>
            </a:pPr>
            <a:r>
              <a:rPr kumimoji="0" lang="en-US" sz="18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Significance</a:t>
            </a:r>
            <a:r>
              <a:rPr kumimoji="0" 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Addresses the need for simple and efficient digital banking solutions.</a:t>
            </a:r>
          </a:p>
          <a:p>
            <a:pPr marL="0" marR="0" lvl="0" indent="0" algn="just" defTabSz="914400" rtl="0" eaLnBrk="0" fontAlgn="base" latinLnBrk="0" hangingPunct="0">
              <a:lnSpc>
                <a:spcPct val="100000"/>
              </a:lnSpc>
              <a:spcBef>
                <a:spcPct val="0"/>
              </a:spcBef>
              <a:spcAft>
                <a:spcPct val="0"/>
              </a:spcAft>
              <a:buClrTx/>
              <a:buSzTx/>
              <a:buFontTx/>
              <a:buAutoNum type="arabicPeriod" startAt="3"/>
              <a:tabLst/>
            </a:pPr>
            <a:r>
              <a:rPr kumimoji="0" lang="en-US" sz="18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Key Features</a:t>
            </a:r>
            <a:r>
              <a:rPr kumimoji="0" 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Offers balance checks, fund transfers, deposits, and transaction history.</a:t>
            </a:r>
          </a:p>
          <a:p>
            <a:pPr marL="0" marR="0" lvl="0" indent="0" algn="just" defTabSz="914400" rtl="0" eaLnBrk="0" fontAlgn="base" latinLnBrk="0" hangingPunct="0">
              <a:lnSpc>
                <a:spcPct val="100000"/>
              </a:lnSpc>
              <a:spcBef>
                <a:spcPct val="0"/>
              </a:spcBef>
              <a:spcAft>
                <a:spcPct val="0"/>
              </a:spcAft>
              <a:buClrTx/>
              <a:buSzTx/>
              <a:buFontTx/>
              <a:buAutoNum type="arabicPeriod" startAt="4"/>
              <a:tabLst/>
            </a:pPr>
            <a:r>
              <a:rPr kumimoji="0" lang="en-US" sz="18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Objective</a:t>
            </a:r>
            <a:r>
              <a:rPr kumimoji="0" 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Focused on secure, user-friendly navigation for financial tasks.</a:t>
            </a:r>
          </a:p>
          <a:p>
            <a:pPr marL="0" marR="0" lvl="0" indent="0" algn="just" defTabSz="914400" rtl="0" eaLnBrk="0" fontAlgn="base" latinLnBrk="0" hangingPunct="0">
              <a:lnSpc>
                <a:spcPct val="100000"/>
              </a:lnSpc>
              <a:spcBef>
                <a:spcPct val="0"/>
              </a:spcBef>
              <a:spcAft>
                <a:spcPct val="0"/>
              </a:spcAft>
              <a:buClrTx/>
              <a:buSzTx/>
              <a:buFontTx/>
              <a:buAutoNum type="arabicPeriod" startAt="5"/>
              <a:tabLst/>
            </a:pPr>
            <a:r>
              <a:rPr kumimoji="0" lang="en-US" sz="18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Technology</a:t>
            </a:r>
            <a:r>
              <a:rPr kumimoji="0" 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Built with Python and Tkinter for an interactive and reliable interface..</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0050276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0" y="1"/>
            <a:ext cx="4010891" cy="6858000"/>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GB"/>
          </a:p>
        </p:txBody>
      </p:sp>
      <p:sp>
        <p:nvSpPr>
          <p:cNvPr id="5" name="Rounded Rectangle 4"/>
          <p:cNvSpPr/>
          <p:nvPr/>
        </p:nvSpPr>
        <p:spPr>
          <a:xfrm>
            <a:off x="4010891" y="0"/>
            <a:ext cx="4187536" cy="68580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lvl="0" eaLnBrk="0" fontAlgn="base" hangingPunct="0">
              <a:spcBef>
                <a:spcPct val="0"/>
              </a:spcBef>
              <a:spcAft>
                <a:spcPct val="0"/>
              </a:spcAft>
              <a:buFontTx/>
              <a:buChar char="•"/>
            </a:pPr>
            <a:endParaRPr lang="en-US" sz="2400" b="1" dirty="0" smtClean="0">
              <a:solidFill>
                <a:srgbClr val="002060"/>
              </a:solidFill>
              <a:latin typeface="Arial" panose="020B0604020202020204" pitchFamily="34" charset="0"/>
            </a:endParaRPr>
          </a:p>
          <a:p>
            <a:pPr lvl="0" eaLnBrk="0" fontAlgn="base" hangingPunct="0">
              <a:spcBef>
                <a:spcPct val="0"/>
              </a:spcBef>
              <a:spcAft>
                <a:spcPct val="0"/>
              </a:spcAft>
              <a:buFontTx/>
              <a:buChar char="•"/>
            </a:pPr>
            <a:endParaRPr lang="en-US" sz="2400" b="1" dirty="0">
              <a:solidFill>
                <a:srgbClr val="002060"/>
              </a:solidFill>
              <a:latin typeface="Arial" panose="020B0604020202020204" pitchFamily="34" charset="0"/>
            </a:endParaRPr>
          </a:p>
          <a:p>
            <a:pPr lvl="0" eaLnBrk="0" fontAlgn="base" hangingPunct="0">
              <a:spcBef>
                <a:spcPct val="0"/>
              </a:spcBef>
              <a:spcAft>
                <a:spcPct val="0"/>
              </a:spcAft>
            </a:pPr>
            <a:endParaRPr lang="en-US" sz="2400" b="1" dirty="0">
              <a:solidFill>
                <a:srgbClr val="002060"/>
              </a:solidFill>
              <a:latin typeface="Arial" panose="020B0604020202020204" pitchFamily="34" charset="0"/>
            </a:endParaRPr>
          </a:p>
          <a:p>
            <a:pPr lvl="0" eaLnBrk="0" fontAlgn="base" hangingPunct="0">
              <a:spcBef>
                <a:spcPct val="0"/>
              </a:spcBef>
              <a:spcAft>
                <a:spcPct val="0"/>
              </a:spcAft>
              <a:buFontTx/>
              <a:buChar char="•"/>
            </a:pPr>
            <a:r>
              <a:rPr lang="en-US" sz="2400" b="1" dirty="0" smtClean="0">
                <a:solidFill>
                  <a:schemeClr val="accent6">
                    <a:lumMod val="50000"/>
                  </a:schemeClr>
                </a:solidFill>
                <a:latin typeface="Times New Roman" panose="02020603050405020304" pitchFamily="18" charset="0"/>
                <a:cs typeface="Times New Roman" panose="02020603050405020304" pitchFamily="18" charset="0"/>
              </a:rPr>
              <a:t>User </a:t>
            </a:r>
            <a:r>
              <a:rPr lang="en-US" sz="2400" b="1" dirty="0">
                <a:solidFill>
                  <a:schemeClr val="accent6">
                    <a:lumMod val="50000"/>
                  </a:schemeClr>
                </a:solidFill>
                <a:latin typeface="Times New Roman" panose="02020603050405020304" pitchFamily="18" charset="0"/>
                <a:cs typeface="Times New Roman" panose="02020603050405020304" pitchFamily="18" charset="0"/>
              </a:rPr>
              <a:t>Role</a:t>
            </a:r>
            <a:r>
              <a:rPr lang="en-US" sz="2400" dirty="0">
                <a:solidFill>
                  <a:schemeClr val="accent6">
                    <a:lumMod val="50000"/>
                  </a:schemeClr>
                </a:solidFill>
                <a:latin typeface="Times New Roman" panose="02020603050405020304" pitchFamily="18" charset="0"/>
                <a:cs typeface="Times New Roman" panose="02020603050405020304" pitchFamily="18" charset="0"/>
              </a:rPr>
              <a:t>: Personal account management, fund transfers, and transaction tracking.</a:t>
            </a:r>
          </a:p>
          <a:p>
            <a:pPr lvl="0" eaLnBrk="0" fontAlgn="base" hangingPunct="0">
              <a:spcBef>
                <a:spcPct val="0"/>
              </a:spcBef>
              <a:spcAft>
                <a:spcPct val="0"/>
              </a:spcAft>
              <a:buFontTx/>
              <a:buChar char="•"/>
            </a:pPr>
            <a:r>
              <a:rPr lang="en-US" sz="2400" b="1" dirty="0">
                <a:solidFill>
                  <a:schemeClr val="accent6">
                    <a:lumMod val="50000"/>
                  </a:schemeClr>
                </a:solidFill>
                <a:latin typeface="Times New Roman" panose="02020603050405020304" pitchFamily="18" charset="0"/>
                <a:cs typeface="Times New Roman" panose="02020603050405020304" pitchFamily="18" charset="0"/>
              </a:rPr>
              <a:t>Admin Role</a:t>
            </a:r>
            <a:r>
              <a:rPr lang="en-US" sz="2400" dirty="0">
                <a:solidFill>
                  <a:schemeClr val="accent6">
                    <a:lumMod val="50000"/>
                  </a:schemeClr>
                </a:solidFill>
                <a:latin typeface="Times New Roman" panose="02020603050405020304" pitchFamily="18" charset="0"/>
                <a:cs typeface="Times New Roman" panose="02020603050405020304" pitchFamily="18" charset="0"/>
              </a:rPr>
              <a:t>: Account creation and monitoring activities.</a:t>
            </a:r>
          </a:p>
          <a:p>
            <a:pPr lvl="0" eaLnBrk="0" fontAlgn="base" hangingPunct="0">
              <a:spcBef>
                <a:spcPct val="0"/>
              </a:spcBef>
              <a:spcAft>
                <a:spcPct val="0"/>
              </a:spcAft>
              <a:buFontTx/>
              <a:buChar char="•"/>
            </a:pPr>
            <a:r>
              <a:rPr lang="en-US" sz="2400" b="1" dirty="0">
                <a:solidFill>
                  <a:schemeClr val="accent6">
                    <a:lumMod val="50000"/>
                  </a:schemeClr>
                </a:solidFill>
                <a:latin typeface="Times New Roman" panose="02020603050405020304" pitchFamily="18" charset="0"/>
                <a:cs typeface="Times New Roman" panose="02020603050405020304" pitchFamily="18" charset="0"/>
              </a:rPr>
              <a:t>Architecture</a:t>
            </a:r>
            <a:r>
              <a:rPr lang="en-US" sz="2400" dirty="0">
                <a:solidFill>
                  <a:schemeClr val="accent6">
                    <a:lumMod val="50000"/>
                  </a:schemeClr>
                </a:solidFill>
                <a:latin typeface="Times New Roman" panose="02020603050405020304" pitchFamily="18" charset="0"/>
                <a:cs typeface="Times New Roman" panose="02020603050405020304" pitchFamily="18" charset="0"/>
              </a:rPr>
              <a:t>: Built using Python, Tkinter, and MySQL.</a:t>
            </a:r>
          </a:p>
          <a:p>
            <a:pPr lvl="0" eaLnBrk="0" fontAlgn="base" hangingPunct="0">
              <a:spcBef>
                <a:spcPct val="0"/>
              </a:spcBef>
              <a:spcAft>
                <a:spcPct val="0"/>
              </a:spcAft>
              <a:buFontTx/>
              <a:buChar char="•"/>
            </a:pPr>
            <a:r>
              <a:rPr lang="en-US" sz="2400" b="1" dirty="0">
                <a:solidFill>
                  <a:schemeClr val="accent6">
                    <a:lumMod val="50000"/>
                  </a:schemeClr>
                </a:solidFill>
                <a:latin typeface="Times New Roman" panose="02020603050405020304" pitchFamily="18" charset="0"/>
                <a:cs typeface="Times New Roman" panose="02020603050405020304" pitchFamily="18" charset="0"/>
              </a:rPr>
              <a:t>Security</a:t>
            </a:r>
            <a:r>
              <a:rPr lang="en-US" sz="2400" dirty="0">
                <a:solidFill>
                  <a:schemeClr val="accent6">
                    <a:lumMod val="50000"/>
                  </a:schemeClr>
                </a:solidFill>
                <a:latin typeface="Times New Roman" panose="02020603050405020304" pitchFamily="18" charset="0"/>
                <a:cs typeface="Times New Roman" panose="02020603050405020304" pitchFamily="18" charset="0"/>
              </a:rPr>
              <a:t>: Focus on data validation and error handling. </a:t>
            </a:r>
          </a:p>
        </p:txBody>
      </p:sp>
      <p:sp>
        <p:nvSpPr>
          <p:cNvPr id="6" name="Rounded Rectangle 5"/>
          <p:cNvSpPr/>
          <p:nvPr/>
        </p:nvSpPr>
        <p:spPr>
          <a:xfrm>
            <a:off x="8198427" y="0"/>
            <a:ext cx="3993573" cy="68580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GB"/>
          </a:p>
        </p:txBody>
      </p:sp>
      <p:sp>
        <p:nvSpPr>
          <p:cNvPr id="7" name="Rectangle 6"/>
          <p:cNvSpPr/>
          <p:nvPr/>
        </p:nvSpPr>
        <p:spPr>
          <a:xfrm>
            <a:off x="546552" y="255308"/>
            <a:ext cx="2917786" cy="923330"/>
          </a:xfrm>
          <a:prstGeom prst="rect">
            <a:avLst/>
          </a:prstGeom>
          <a:noFill/>
        </p:spPr>
        <p:txBody>
          <a:bodyPr wrap="none" lIns="91440" tIns="45720" rIns="91440" bIns="45720">
            <a:spAutoFit/>
          </a:bodyPr>
          <a:lstStyle/>
          <a:p>
            <a:pPr algn="ctr"/>
            <a:r>
              <a:rPr lang="en-US" sz="5400" b="1" dirty="0" smtClean="0">
                <a:ln w="6600">
                  <a:solidFill>
                    <a:schemeClr val="accent2"/>
                  </a:solidFill>
                  <a:prstDash val="solid"/>
                </a:ln>
                <a:solidFill>
                  <a:srgbClr val="FFFFFF"/>
                </a:solidFill>
                <a:effectLst>
                  <a:outerShdw dist="38100" dir="2700000" algn="tl" rotWithShape="0">
                    <a:schemeClr val="accent2"/>
                  </a:outerShdw>
                </a:effectLst>
              </a:rPr>
              <a:t>Objective</a:t>
            </a:r>
            <a:endParaRPr lang="en-US" sz="5400" b="1" dirty="0">
              <a:ln w="6600">
                <a:solidFill>
                  <a:schemeClr val="accent2"/>
                </a:solidFill>
                <a:prstDash val="solid"/>
              </a:ln>
              <a:solidFill>
                <a:srgbClr val="FFFFFF"/>
              </a:solidFill>
              <a:effectLst>
                <a:outerShdw dist="38100" dir="2700000" algn="tl" rotWithShape="0">
                  <a:schemeClr val="accent2"/>
                </a:outerShdw>
              </a:effectLst>
            </a:endParaRPr>
          </a:p>
        </p:txBody>
      </p:sp>
      <p:sp>
        <p:nvSpPr>
          <p:cNvPr id="8" name="Rectangle 7"/>
          <p:cNvSpPr/>
          <p:nvPr/>
        </p:nvSpPr>
        <p:spPr>
          <a:xfrm>
            <a:off x="8306513" y="74197"/>
            <a:ext cx="3885487" cy="1754326"/>
          </a:xfrm>
          <a:prstGeom prst="rect">
            <a:avLst/>
          </a:prstGeom>
          <a:noFill/>
        </p:spPr>
        <p:txBody>
          <a:bodyPr wrap="none" lIns="91440" tIns="45720" rIns="91440" bIns="45720">
            <a:spAutoFit/>
          </a:bodyPr>
          <a:lstStyle/>
          <a:p>
            <a:pPr algn="ctr"/>
            <a:r>
              <a:rPr lang="en-US" sz="5400" b="1" dirty="0" smtClean="0">
                <a:ln w="6600">
                  <a:solidFill>
                    <a:schemeClr val="accent2"/>
                  </a:solidFill>
                  <a:prstDash val="solid"/>
                </a:ln>
                <a:solidFill>
                  <a:srgbClr val="FFFFFF"/>
                </a:solidFill>
                <a:effectLst>
                  <a:outerShdw dist="38100" dir="2700000" algn="tl" rotWithShape="0">
                    <a:schemeClr val="accent2"/>
                  </a:outerShdw>
                </a:effectLst>
              </a:rPr>
              <a:t>Tools &amp;</a:t>
            </a:r>
          </a:p>
          <a:p>
            <a:pPr algn="ctr"/>
            <a:r>
              <a:rPr lang="en-US" sz="5400" b="1" dirty="0" smtClean="0">
                <a:ln w="6600">
                  <a:solidFill>
                    <a:schemeClr val="accent2"/>
                  </a:solidFill>
                  <a:prstDash val="solid"/>
                </a:ln>
                <a:solidFill>
                  <a:srgbClr val="FFFFFF"/>
                </a:solidFill>
                <a:effectLst>
                  <a:outerShdw dist="38100" dir="2700000" algn="tl" rotWithShape="0">
                    <a:schemeClr val="accent2"/>
                  </a:outerShdw>
                </a:effectLst>
              </a:rPr>
              <a:t>Technologies</a:t>
            </a:r>
            <a:endParaRPr lang="en-US" sz="5400" b="1" dirty="0">
              <a:ln w="6600">
                <a:solidFill>
                  <a:schemeClr val="accent2"/>
                </a:solidFill>
                <a:prstDash val="solid"/>
              </a:ln>
              <a:solidFill>
                <a:srgbClr val="FFFFFF"/>
              </a:solidFill>
              <a:effectLst>
                <a:outerShdw dist="38100" dir="2700000" algn="tl" rotWithShape="0">
                  <a:schemeClr val="accent2"/>
                </a:outerShdw>
              </a:effectLst>
            </a:endParaRPr>
          </a:p>
        </p:txBody>
      </p:sp>
      <p:sp>
        <p:nvSpPr>
          <p:cNvPr id="11" name="Rectangle 10"/>
          <p:cNvSpPr/>
          <p:nvPr/>
        </p:nvSpPr>
        <p:spPr>
          <a:xfrm>
            <a:off x="5159624" y="240452"/>
            <a:ext cx="1890069" cy="923330"/>
          </a:xfrm>
          <a:prstGeom prst="rect">
            <a:avLst/>
          </a:prstGeom>
          <a:noFill/>
        </p:spPr>
        <p:txBody>
          <a:bodyPr wrap="none" lIns="91440" tIns="45720" rIns="91440" bIns="45720">
            <a:spAutoFit/>
          </a:bodyPr>
          <a:lstStyle/>
          <a:p>
            <a:pPr algn="ctr"/>
            <a:r>
              <a:rPr lang="en-US" sz="5400" b="1" dirty="0" smtClean="0">
                <a:ln w="6600">
                  <a:solidFill>
                    <a:schemeClr val="accent2"/>
                  </a:solidFill>
                  <a:prstDash val="solid"/>
                </a:ln>
                <a:solidFill>
                  <a:srgbClr val="FFFFFF"/>
                </a:solidFill>
                <a:effectLst>
                  <a:outerShdw dist="38100" dir="2700000" algn="tl" rotWithShape="0">
                    <a:schemeClr val="accent2"/>
                  </a:outerShdw>
                </a:effectLst>
              </a:rPr>
              <a:t>Scope</a:t>
            </a:r>
            <a:endParaRPr lang="en-US" sz="5400" b="1" dirty="0">
              <a:ln w="6600">
                <a:solidFill>
                  <a:schemeClr val="accent2"/>
                </a:solidFill>
                <a:prstDash val="solid"/>
              </a:ln>
              <a:solidFill>
                <a:srgbClr val="FFFFFF"/>
              </a:solidFill>
              <a:effectLst>
                <a:outerShdw dist="38100" dir="2700000" algn="tl" rotWithShape="0">
                  <a:schemeClr val="accent2"/>
                </a:outerShdw>
              </a:effectLst>
            </a:endParaRPr>
          </a:p>
        </p:txBody>
      </p:sp>
      <p:sp>
        <p:nvSpPr>
          <p:cNvPr id="12" name="Rectangle 11"/>
          <p:cNvSpPr/>
          <p:nvPr/>
        </p:nvSpPr>
        <p:spPr>
          <a:xfrm>
            <a:off x="187036" y="1674673"/>
            <a:ext cx="3715769" cy="4031873"/>
          </a:xfrm>
          <a:prstGeom prst="rect">
            <a:avLst/>
          </a:prstGeom>
        </p:spPr>
        <p:txBody>
          <a:bodyPr wrap="square">
            <a:spAutoFit/>
          </a:bodyPr>
          <a:lstStyle/>
          <a:p>
            <a:r>
              <a:rPr lang="en-GB" sz="3200" b="1" dirty="0" smtClean="0">
                <a:solidFill>
                  <a:srgbClr val="002060"/>
                </a:solidFill>
                <a:latin typeface="Times New Roman" panose="02020603050405020304" pitchFamily="18" charset="0"/>
                <a:cs typeface="Times New Roman" panose="02020603050405020304" pitchFamily="18" charset="0"/>
              </a:rPr>
              <a:t>Key functionalities:    </a:t>
            </a:r>
            <a:r>
              <a:rPr lang="en-GB" sz="3200" dirty="0" smtClean="0">
                <a:solidFill>
                  <a:srgbClr val="002060"/>
                </a:solidFill>
                <a:latin typeface="Times New Roman" panose="02020603050405020304" pitchFamily="18" charset="0"/>
                <a:cs typeface="Times New Roman" panose="02020603050405020304" pitchFamily="18" charset="0"/>
              </a:rPr>
              <a:t>1Account Management</a:t>
            </a:r>
          </a:p>
          <a:p>
            <a:r>
              <a:rPr lang="en-GB" sz="3200" dirty="0" smtClean="0">
                <a:solidFill>
                  <a:srgbClr val="002060"/>
                </a:solidFill>
                <a:latin typeface="Times New Roman" panose="02020603050405020304" pitchFamily="18" charset="0"/>
                <a:cs typeface="Times New Roman" panose="02020603050405020304" pitchFamily="18" charset="0"/>
              </a:rPr>
              <a:t>2Balance Inquiry</a:t>
            </a:r>
          </a:p>
          <a:p>
            <a:r>
              <a:rPr lang="en-GB" sz="3200" dirty="0" smtClean="0">
                <a:solidFill>
                  <a:srgbClr val="002060"/>
                </a:solidFill>
                <a:latin typeface="Times New Roman" panose="02020603050405020304" pitchFamily="18" charset="0"/>
                <a:cs typeface="Times New Roman" panose="02020603050405020304" pitchFamily="18" charset="0"/>
              </a:rPr>
              <a:t>3Quick Transfers</a:t>
            </a:r>
          </a:p>
          <a:p>
            <a:r>
              <a:rPr lang="en-GB" sz="3200" dirty="0" smtClean="0">
                <a:solidFill>
                  <a:srgbClr val="002060"/>
                </a:solidFill>
                <a:latin typeface="Times New Roman" panose="02020603050405020304" pitchFamily="18" charset="0"/>
                <a:cs typeface="Times New Roman" panose="02020603050405020304" pitchFamily="18" charset="0"/>
              </a:rPr>
              <a:t>4Fund Deposits</a:t>
            </a:r>
          </a:p>
          <a:p>
            <a:r>
              <a:rPr lang="en-GB" sz="3200" dirty="0" smtClean="0">
                <a:solidFill>
                  <a:srgbClr val="002060"/>
                </a:solidFill>
                <a:latin typeface="Times New Roman" panose="02020603050405020304" pitchFamily="18" charset="0"/>
                <a:cs typeface="Times New Roman" panose="02020603050405020304" pitchFamily="18" charset="0"/>
              </a:rPr>
              <a:t>5Transaction History</a:t>
            </a:r>
          </a:p>
          <a:p>
            <a:r>
              <a:rPr lang="en-GB" sz="3200" dirty="0" smtClean="0">
                <a:solidFill>
                  <a:srgbClr val="002060"/>
                </a:solidFill>
                <a:latin typeface="Times New Roman" panose="02020603050405020304" pitchFamily="18" charset="0"/>
                <a:cs typeface="Times New Roman" panose="02020603050405020304" pitchFamily="18" charset="0"/>
              </a:rPr>
              <a:t>6Admin Privileges</a:t>
            </a:r>
            <a:endParaRPr lang="en-GB" sz="3200" dirty="0">
              <a:solidFill>
                <a:srgbClr val="002060"/>
              </a:solidFill>
              <a:latin typeface="Times New Roman" panose="02020603050405020304" pitchFamily="18" charset="0"/>
              <a:cs typeface="Times New Roman" panose="02020603050405020304" pitchFamily="18" charset="0"/>
            </a:endParaRPr>
          </a:p>
        </p:txBody>
      </p:sp>
      <p:sp>
        <p:nvSpPr>
          <p:cNvPr id="17" name="Rectangle 3"/>
          <p:cNvSpPr>
            <a:spLocks noChangeArrowheads="1"/>
          </p:cNvSpPr>
          <p:nvPr/>
        </p:nvSpPr>
        <p:spPr bwMode="auto">
          <a:xfrm>
            <a:off x="8329159" y="2082408"/>
            <a:ext cx="3880159"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1" i="0" u="none" strike="noStrike" cap="none" normalizeH="0" baseline="0" dirty="0" smtClean="0">
                <a:ln>
                  <a:noFill/>
                </a:ln>
                <a:solidFill>
                  <a:srgbClr val="002060"/>
                </a:solidFill>
                <a:effectLst/>
                <a:latin typeface="Times New Roman" panose="02020603050405020304" pitchFamily="18" charset="0"/>
                <a:cs typeface="Times New Roman" panose="02020603050405020304" pitchFamily="18" charset="0"/>
              </a:rPr>
              <a:t>Programming Language</a:t>
            </a:r>
            <a:r>
              <a:rPr kumimoji="0" lang="en-US" sz="2400" b="0" i="0" u="none" strike="noStrike" cap="none" normalizeH="0" baseline="0" dirty="0" smtClean="0">
                <a:ln>
                  <a:noFill/>
                </a:ln>
                <a:solidFill>
                  <a:srgbClr val="002060"/>
                </a:solidFill>
                <a:effectLst/>
                <a:latin typeface="Times New Roman" panose="02020603050405020304" pitchFamily="18" charset="0"/>
                <a:cs typeface="Times New Roman" panose="02020603050405020304" pitchFamily="18" charset="0"/>
              </a:rPr>
              <a:t>: Python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1" i="0" u="none" strike="noStrike" cap="none" normalizeH="0" baseline="0" dirty="0" smtClean="0">
                <a:ln>
                  <a:noFill/>
                </a:ln>
                <a:solidFill>
                  <a:srgbClr val="002060"/>
                </a:solidFill>
                <a:effectLst/>
                <a:latin typeface="Times New Roman" panose="02020603050405020304" pitchFamily="18" charset="0"/>
                <a:cs typeface="Times New Roman" panose="02020603050405020304" pitchFamily="18" charset="0"/>
              </a:rPr>
              <a:t>Frameworks &amp; Libraries</a:t>
            </a:r>
            <a:r>
              <a:rPr kumimoji="0" lang="en-US" sz="2400" b="0" i="0" u="none" strike="noStrike" cap="none" normalizeH="0" baseline="0" dirty="0" smtClean="0">
                <a:ln>
                  <a:noFill/>
                </a:ln>
                <a:solidFill>
                  <a:srgbClr val="002060"/>
                </a:solidFill>
                <a:effectLst/>
                <a:latin typeface="Times New Roman" panose="02020603050405020304" pitchFamily="18" charset="0"/>
                <a:cs typeface="Times New Roman" panose="02020603050405020304" pitchFamily="18" charset="0"/>
              </a:rPr>
              <a:t>: Tkinter, mysql.connector, subprocess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1" i="0" u="none" strike="noStrike" cap="none" normalizeH="0" baseline="0" dirty="0" smtClean="0">
                <a:ln>
                  <a:noFill/>
                </a:ln>
                <a:solidFill>
                  <a:srgbClr val="002060"/>
                </a:solidFill>
                <a:effectLst/>
                <a:latin typeface="Times New Roman" panose="02020603050405020304" pitchFamily="18" charset="0"/>
                <a:cs typeface="Times New Roman" panose="02020603050405020304" pitchFamily="18" charset="0"/>
              </a:rPr>
              <a:t>Database</a:t>
            </a:r>
            <a:r>
              <a:rPr kumimoji="0" lang="en-US" sz="2400" b="0" i="0" u="none" strike="noStrike" cap="none" normalizeH="0" baseline="0" dirty="0" smtClean="0">
                <a:ln>
                  <a:noFill/>
                </a:ln>
                <a:solidFill>
                  <a:srgbClr val="002060"/>
                </a:solidFill>
                <a:effectLst/>
                <a:latin typeface="Times New Roman" panose="02020603050405020304" pitchFamily="18" charset="0"/>
                <a:cs typeface="Times New Roman" panose="02020603050405020304" pitchFamily="18" charset="0"/>
              </a:rPr>
              <a:t>: MySQL</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1" i="0" u="none" strike="noStrike" cap="none" normalizeH="0" baseline="0" dirty="0" smtClean="0">
                <a:ln>
                  <a:noFill/>
                </a:ln>
                <a:solidFill>
                  <a:srgbClr val="002060"/>
                </a:solidFill>
                <a:effectLst/>
                <a:latin typeface="Times New Roman" panose="02020603050405020304" pitchFamily="18" charset="0"/>
                <a:cs typeface="Times New Roman" panose="02020603050405020304" pitchFamily="18" charset="0"/>
              </a:rPr>
              <a:t>IDE</a:t>
            </a:r>
            <a:r>
              <a:rPr kumimoji="0" lang="en-US" sz="2400" b="0" i="0" u="none" strike="noStrike" cap="none" normalizeH="0" baseline="0" dirty="0" smtClean="0">
                <a:ln>
                  <a:noFill/>
                </a:ln>
                <a:solidFill>
                  <a:srgbClr val="002060"/>
                </a:solidFill>
                <a:effectLst/>
                <a:latin typeface="Times New Roman" panose="02020603050405020304" pitchFamily="18" charset="0"/>
                <a:cs typeface="Times New Roman" panose="02020603050405020304" pitchFamily="18" charset="0"/>
              </a:rPr>
              <a:t>: </a:t>
            </a:r>
            <a:r>
              <a:rPr kumimoji="0" lang="en-US" sz="2400" b="0" i="0" u="none" strike="noStrike" cap="none" normalizeH="0" baseline="0" dirty="0" err="1" smtClean="0">
                <a:ln>
                  <a:noFill/>
                </a:ln>
                <a:solidFill>
                  <a:srgbClr val="002060"/>
                </a:solidFill>
                <a:effectLst/>
                <a:latin typeface="Times New Roman" panose="02020603050405020304" pitchFamily="18" charset="0"/>
                <a:cs typeface="Times New Roman" panose="02020603050405020304" pitchFamily="18" charset="0"/>
              </a:rPr>
              <a:t>PyCharm</a:t>
            </a:r>
            <a:r>
              <a:rPr kumimoji="0" lang="en-US" sz="2400" b="0" i="0" u="none" strike="noStrike" cap="none" normalizeH="0" baseline="0" dirty="0" smtClean="0">
                <a:ln>
                  <a:noFill/>
                </a:ln>
                <a:solidFill>
                  <a:srgbClr val="002060"/>
                </a:solidFill>
                <a:effectLst/>
                <a:latin typeface="Times New Roman" panose="02020603050405020304" pitchFamily="18" charset="0"/>
                <a:cs typeface="Times New Roman" panose="02020603050405020304" pitchFamily="18" charset="0"/>
              </a:rPr>
              <a:t> / Visual Studio Code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1" i="0" u="none" strike="noStrike" cap="none" normalizeH="0" baseline="0" dirty="0" smtClean="0">
                <a:ln>
                  <a:noFill/>
                </a:ln>
                <a:solidFill>
                  <a:srgbClr val="002060"/>
                </a:solidFill>
                <a:effectLst/>
                <a:latin typeface="Times New Roman" panose="02020603050405020304" pitchFamily="18" charset="0"/>
                <a:cs typeface="Times New Roman" panose="02020603050405020304" pitchFamily="18" charset="0"/>
              </a:rPr>
              <a:t>Version Control</a:t>
            </a:r>
            <a:r>
              <a:rPr kumimoji="0" lang="en-US" sz="2400" b="0" i="0" u="none" strike="noStrike" cap="none" normalizeH="0" baseline="0" dirty="0" smtClean="0">
                <a:ln>
                  <a:noFill/>
                </a:ln>
                <a:solidFill>
                  <a:srgbClr val="002060"/>
                </a:solidFill>
                <a:effectLst/>
                <a:latin typeface="Times New Roman" panose="02020603050405020304" pitchFamily="18" charset="0"/>
                <a:cs typeface="Times New Roman" panose="02020603050405020304" pitchFamily="18" charset="0"/>
              </a:rPr>
              <a:t>: </a:t>
            </a:r>
            <a:r>
              <a:rPr kumimoji="0" lang="en-US" sz="2400" b="0" i="0" u="none" strike="noStrike" cap="none" normalizeH="0" baseline="0" dirty="0" err="1" smtClean="0">
                <a:ln>
                  <a:noFill/>
                </a:ln>
                <a:solidFill>
                  <a:srgbClr val="002060"/>
                </a:solidFill>
                <a:effectLst/>
                <a:latin typeface="Times New Roman" panose="02020603050405020304" pitchFamily="18" charset="0"/>
                <a:cs typeface="Times New Roman" panose="02020603050405020304" pitchFamily="18" charset="0"/>
              </a:rPr>
              <a:t>Git</a:t>
            </a:r>
            <a:r>
              <a:rPr kumimoji="0" lang="en-US" sz="2400" b="0" i="0" u="none" strike="noStrike" cap="none" normalizeH="0" baseline="0" dirty="0" smtClean="0">
                <a:ln>
                  <a:noFill/>
                </a:ln>
                <a:solidFill>
                  <a:srgbClr val="002060"/>
                </a:solidFill>
                <a:effectLst/>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99457968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wipe(down)">
                                      <p:cBhvr>
                                        <p:cTn id="25" dur="580">
                                          <p:stCondLst>
                                            <p:cond delay="0"/>
                                          </p:stCondLst>
                                        </p:cTn>
                                        <p:tgtEl>
                                          <p:spTgt spid="5"/>
                                        </p:tgtEl>
                                      </p:cBhvr>
                                    </p:animEffect>
                                    <p:anim calcmode="lin" valueType="num">
                                      <p:cBhvr>
                                        <p:cTn id="26"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31" dur="26">
                                          <p:stCondLst>
                                            <p:cond delay="650"/>
                                          </p:stCondLst>
                                        </p:cTn>
                                        <p:tgtEl>
                                          <p:spTgt spid="5"/>
                                        </p:tgtEl>
                                      </p:cBhvr>
                                      <p:to x="100000" y="60000"/>
                                    </p:animScale>
                                    <p:animScale>
                                      <p:cBhvr>
                                        <p:cTn id="32" dur="166" decel="50000">
                                          <p:stCondLst>
                                            <p:cond delay="676"/>
                                          </p:stCondLst>
                                        </p:cTn>
                                        <p:tgtEl>
                                          <p:spTgt spid="5"/>
                                        </p:tgtEl>
                                      </p:cBhvr>
                                      <p:to x="100000" y="100000"/>
                                    </p:animScale>
                                    <p:animScale>
                                      <p:cBhvr>
                                        <p:cTn id="33" dur="26">
                                          <p:stCondLst>
                                            <p:cond delay="1312"/>
                                          </p:stCondLst>
                                        </p:cTn>
                                        <p:tgtEl>
                                          <p:spTgt spid="5"/>
                                        </p:tgtEl>
                                      </p:cBhvr>
                                      <p:to x="100000" y="80000"/>
                                    </p:animScale>
                                    <p:animScale>
                                      <p:cBhvr>
                                        <p:cTn id="34" dur="166" decel="50000">
                                          <p:stCondLst>
                                            <p:cond delay="1338"/>
                                          </p:stCondLst>
                                        </p:cTn>
                                        <p:tgtEl>
                                          <p:spTgt spid="5"/>
                                        </p:tgtEl>
                                      </p:cBhvr>
                                      <p:to x="100000" y="100000"/>
                                    </p:animScale>
                                    <p:animScale>
                                      <p:cBhvr>
                                        <p:cTn id="35" dur="26">
                                          <p:stCondLst>
                                            <p:cond delay="1642"/>
                                          </p:stCondLst>
                                        </p:cTn>
                                        <p:tgtEl>
                                          <p:spTgt spid="5"/>
                                        </p:tgtEl>
                                      </p:cBhvr>
                                      <p:to x="100000" y="90000"/>
                                    </p:animScale>
                                    <p:animScale>
                                      <p:cBhvr>
                                        <p:cTn id="36" dur="166" decel="50000">
                                          <p:stCondLst>
                                            <p:cond delay="1668"/>
                                          </p:stCondLst>
                                        </p:cTn>
                                        <p:tgtEl>
                                          <p:spTgt spid="5"/>
                                        </p:tgtEl>
                                      </p:cBhvr>
                                      <p:to x="100000" y="100000"/>
                                    </p:animScale>
                                    <p:animScale>
                                      <p:cBhvr>
                                        <p:cTn id="37" dur="26">
                                          <p:stCondLst>
                                            <p:cond delay="1808"/>
                                          </p:stCondLst>
                                        </p:cTn>
                                        <p:tgtEl>
                                          <p:spTgt spid="5"/>
                                        </p:tgtEl>
                                      </p:cBhvr>
                                      <p:to x="100000" y="95000"/>
                                    </p:animScale>
                                    <p:animScale>
                                      <p:cBhvr>
                                        <p:cTn id="38" dur="166" decel="50000">
                                          <p:stCondLst>
                                            <p:cond delay="1834"/>
                                          </p:stCondLst>
                                        </p:cTn>
                                        <p:tgtEl>
                                          <p:spTgt spid="5"/>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26" presetClass="entr" presetSubtype="0" fill="hold" grpId="0" nodeType="clickEffect">
                                  <p:stCondLst>
                                    <p:cond delay="0"/>
                                  </p:stCondLst>
                                  <p:childTnLst>
                                    <p:set>
                                      <p:cBhvr>
                                        <p:cTn id="42" dur="1" fill="hold">
                                          <p:stCondLst>
                                            <p:cond delay="0"/>
                                          </p:stCondLst>
                                        </p:cTn>
                                        <p:tgtEl>
                                          <p:spTgt spid="6"/>
                                        </p:tgtEl>
                                        <p:attrNameLst>
                                          <p:attrName>style.visibility</p:attrName>
                                        </p:attrNameLst>
                                      </p:cBhvr>
                                      <p:to>
                                        <p:strVal val="visible"/>
                                      </p:to>
                                    </p:set>
                                    <p:animEffect transition="in" filter="wipe(down)">
                                      <p:cBhvr>
                                        <p:cTn id="43" dur="580">
                                          <p:stCondLst>
                                            <p:cond delay="0"/>
                                          </p:stCondLst>
                                        </p:cTn>
                                        <p:tgtEl>
                                          <p:spTgt spid="6"/>
                                        </p:tgtEl>
                                      </p:cBhvr>
                                    </p:animEffect>
                                    <p:anim calcmode="lin" valueType="num">
                                      <p:cBhvr>
                                        <p:cTn id="44" dur="1822" tmFilter="0,0; 0.14,0.36; 0.43,0.73; 0.71,0.91; 1.0,1.0">
                                          <p:stCondLst>
                                            <p:cond delay="0"/>
                                          </p:stCondLst>
                                        </p:cTn>
                                        <p:tgtEl>
                                          <p:spTgt spid="6"/>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6"/>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6"/>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6"/>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6"/>
                                        </p:tgtEl>
                                        <p:attrNameLst>
                                          <p:attrName>ppt_y</p:attrName>
                                        </p:attrNameLst>
                                      </p:cBhvr>
                                      <p:tavLst>
                                        <p:tav tm="0" fmla="#ppt_y-sin(pi*$)/81">
                                          <p:val>
                                            <p:fltVal val="0"/>
                                          </p:val>
                                        </p:tav>
                                        <p:tav tm="100000">
                                          <p:val>
                                            <p:fltVal val="1"/>
                                          </p:val>
                                        </p:tav>
                                      </p:tavLst>
                                    </p:anim>
                                    <p:animScale>
                                      <p:cBhvr>
                                        <p:cTn id="49" dur="26">
                                          <p:stCondLst>
                                            <p:cond delay="650"/>
                                          </p:stCondLst>
                                        </p:cTn>
                                        <p:tgtEl>
                                          <p:spTgt spid="6"/>
                                        </p:tgtEl>
                                      </p:cBhvr>
                                      <p:to x="100000" y="60000"/>
                                    </p:animScale>
                                    <p:animScale>
                                      <p:cBhvr>
                                        <p:cTn id="50" dur="166" decel="50000">
                                          <p:stCondLst>
                                            <p:cond delay="676"/>
                                          </p:stCondLst>
                                        </p:cTn>
                                        <p:tgtEl>
                                          <p:spTgt spid="6"/>
                                        </p:tgtEl>
                                      </p:cBhvr>
                                      <p:to x="100000" y="100000"/>
                                    </p:animScale>
                                    <p:animScale>
                                      <p:cBhvr>
                                        <p:cTn id="51" dur="26">
                                          <p:stCondLst>
                                            <p:cond delay="1312"/>
                                          </p:stCondLst>
                                        </p:cTn>
                                        <p:tgtEl>
                                          <p:spTgt spid="6"/>
                                        </p:tgtEl>
                                      </p:cBhvr>
                                      <p:to x="100000" y="80000"/>
                                    </p:animScale>
                                    <p:animScale>
                                      <p:cBhvr>
                                        <p:cTn id="52" dur="166" decel="50000">
                                          <p:stCondLst>
                                            <p:cond delay="1338"/>
                                          </p:stCondLst>
                                        </p:cTn>
                                        <p:tgtEl>
                                          <p:spTgt spid="6"/>
                                        </p:tgtEl>
                                      </p:cBhvr>
                                      <p:to x="100000" y="100000"/>
                                    </p:animScale>
                                    <p:animScale>
                                      <p:cBhvr>
                                        <p:cTn id="53" dur="26">
                                          <p:stCondLst>
                                            <p:cond delay="1642"/>
                                          </p:stCondLst>
                                        </p:cTn>
                                        <p:tgtEl>
                                          <p:spTgt spid="6"/>
                                        </p:tgtEl>
                                      </p:cBhvr>
                                      <p:to x="100000" y="90000"/>
                                    </p:animScale>
                                    <p:animScale>
                                      <p:cBhvr>
                                        <p:cTn id="54" dur="166" decel="50000">
                                          <p:stCondLst>
                                            <p:cond delay="1668"/>
                                          </p:stCondLst>
                                        </p:cTn>
                                        <p:tgtEl>
                                          <p:spTgt spid="6"/>
                                        </p:tgtEl>
                                      </p:cBhvr>
                                      <p:to x="100000" y="100000"/>
                                    </p:animScale>
                                    <p:animScale>
                                      <p:cBhvr>
                                        <p:cTn id="55" dur="26">
                                          <p:stCondLst>
                                            <p:cond delay="1808"/>
                                          </p:stCondLst>
                                        </p:cTn>
                                        <p:tgtEl>
                                          <p:spTgt spid="6"/>
                                        </p:tgtEl>
                                      </p:cBhvr>
                                      <p:to x="100000" y="95000"/>
                                    </p:animScale>
                                    <p:animScale>
                                      <p:cBhvr>
                                        <p:cTn id="56" dur="166" decel="50000">
                                          <p:stCondLst>
                                            <p:cond delay="1834"/>
                                          </p:stCondLst>
                                        </p:cTn>
                                        <p:tgtEl>
                                          <p:spTgt spid="6"/>
                                        </p:tgtEl>
                                      </p:cBhvr>
                                      <p:to x="100000" y="100000"/>
                                    </p:animScale>
                                  </p:childTnLst>
                                </p:cTn>
                              </p:par>
                            </p:childTnLst>
                          </p:cTn>
                        </p:par>
                      </p:childTnLst>
                    </p:cTn>
                  </p:par>
                  <p:par>
                    <p:cTn id="57" fill="hold">
                      <p:stCondLst>
                        <p:cond delay="indefinite"/>
                      </p:stCondLst>
                      <p:childTnLst>
                        <p:par>
                          <p:cTn id="58" fill="hold">
                            <p:stCondLst>
                              <p:cond delay="0"/>
                            </p:stCondLst>
                            <p:childTnLst>
                              <p:par>
                                <p:cTn id="59" presetID="26" presetClass="entr" presetSubtype="0" fill="hold" grpId="0" nodeType="clickEffect">
                                  <p:stCondLst>
                                    <p:cond delay="0"/>
                                  </p:stCondLst>
                                  <p:childTnLst>
                                    <p:set>
                                      <p:cBhvr>
                                        <p:cTn id="60" dur="1" fill="hold">
                                          <p:stCondLst>
                                            <p:cond delay="0"/>
                                          </p:stCondLst>
                                        </p:cTn>
                                        <p:tgtEl>
                                          <p:spTgt spid="12"/>
                                        </p:tgtEl>
                                        <p:attrNameLst>
                                          <p:attrName>style.visibility</p:attrName>
                                        </p:attrNameLst>
                                      </p:cBhvr>
                                      <p:to>
                                        <p:strVal val="visible"/>
                                      </p:to>
                                    </p:set>
                                    <p:animEffect transition="in" filter="wipe(down)">
                                      <p:cBhvr>
                                        <p:cTn id="61" dur="580">
                                          <p:stCondLst>
                                            <p:cond delay="0"/>
                                          </p:stCondLst>
                                        </p:cTn>
                                        <p:tgtEl>
                                          <p:spTgt spid="12"/>
                                        </p:tgtEl>
                                      </p:cBhvr>
                                    </p:animEffect>
                                    <p:anim calcmode="lin" valueType="num">
                                      <p:cBhvr>
                                        <p:cTn id="62" dur="1822" tmFilter="0,0; 0.14,0.36; 0.43,0.73; 0.71,0.91; 1.0,1.0">
                                          <p:stCondLst>
                                            <p:cond delay="0"/>
                                          </p:stCondLst>
                                        </p:cTn>
                                        <p:tgtEl>
                                          <p:spTgt spid="12"/>
                                        </p:tgtEl>
                                        <p:attrNameLst>
                                          <p:attrName>ppt_x</p:attrName>
                                        </p:attrNameLst>
                                      </p:cBhvr>
                                      <p:tavLst>
                                        <p:tav tm="0">
                                          <p:val>
                                            <p:strVal val="#ppt_x-0.25"/>
                                          </p:val>
                                        </p:tav>
                                        <p:tav tm="100000">
                                          <p:val>
                                            <p:strVal val="#ppt_x"/>
                                          </p:val>
                                        </p:tav>
                                      </p:tavLst>
                                    </p:anim>
                                    <p:anim calcmode="lin" valueType="num">
                                      <p:cBhvr>
                                        <p:cTn id="63" dur="664" tmFilter="0.0,0.0; 0.25,0.07; 0.50,0.2; 0.75,0.467; 1.0,1.0">
                                          <p:stCondLst>
                                            <p:cond delay="0"/>
                                          </p:stCondLst>
                                        </p:cTn>
                                        <p:tgtEl>
                                          <p:spTgt spid="12"/>
                                        </p:tgtEl>
                                        <p:attrNameLst>
                                          <p:attrName>ppt_y</p:attrName>
                                        </p:attrNameLst>
                                      </p:cBhvr>
                                      <p:tavLst>
                                        <p:tav tm="0" fmla="#ppt_y-sin(pi*$)/3">
                                          <p:val>
                                            <p:fltVal val="0.5"/>
                                          </p:val>
                                        </p:tav>
                                        <p:tav tm="100000">
                                          <p:val>
                                            <p:fltVal val="1"/>
                                          </p:val>
                                        </p:tav>
                                      </p:tavLst>
                                    </p:anim>
                                    <p:anim calcmode="lin" valueType="num">
                                      <p:cBhvr>
                                        <p:cTn id="64" dur="664" tmFilter="0, 0; 0.125,0.2665; 0.25,0.4; 0.375,0.465; 0.5,0.5;  0.625,0.535; 0.75,0.6; 0.875,0.7335; 1,1">
                                          <p:stCondLst>
                                            <p:cond delay="664"/>
                                          </p:stCondLst>
                                        </p:cTn>
                                        <p:tgtEl>
                                          <p:spTgt spid="12"/>
                                        </p:tgtEl>
                                        <p:attrNameLst>
                                          <p:attrName>ppt_y</p:attrName>
                                        </p:attrNameLst>
                                      </p:cBhvr>
                                      <p:tavLst>
                                        <p:tav tm="0" fmla="#ppt_y-sin(pi*$)/9">
                                          <p:val>
                                            <p:fltVal val="0"/>
                                          </p:val>
                                        </p:tav>
                                        <p:tav tm="100000">
                                          <p:val>
                                            <p:fltVal val="1"/>
                                          </p:val>
                                        </p:tav>
                                      </p:tavLst>
                                    </p:anim>
                                    <p:anim calcmode="lin" valueType="num">
                                      <p:cBhvr>
                                        <p:cTn id="65" dur="332" tmFilter="0, 0; 0.125,0.2665; 0.25,0.4; 0.375,0.465; 0.5,0.5;  0.625,0.535; 0.75,0.6; 0.875,0.7335; 1,1">
                                          <p:stCondLst>
                                            <p:cond delay="1324"/>
                                          </p:stCondLst>
                                        </p:cTn>
                                        <p:tgtEl>
                                          <p:spTgt spid="12"/>
                                        </p:tgtEl>
                                        <p:attrNameLst>
                                          <p:attrName>ppt_y</p:attrName>
                                        </p:attrNameLst>
                                      </p:cBhvr>
                                      <p:tavLst>
                                        <p:tav tm="0" fmla="#ppt_y-sin(pi*$)/27">
                                          <p:val>
                                            <p:fltVal val="0"/>
                                          </p:val>
                                        </p:tav>
                                        <p:tav tm="100000">
                                          <p:val>
                                            <p:fltVal val="1"/>
                                          </p:val>
                                        </p:tav>
                                      </p:tavLst>
                                    </p:anim>
                                    <p:anim calcmode="lin" valueType="num">
                                      <p:cBhvr>
                                        <p:cTn id="66" dur="164" tmFilter="0, 0; 0.125,0.2665; 0.25,0.4; 0.375,0.465; 0.5,0.5;  0.625,0.535; 0.75,0.6; 0.875,0.7335; 1,1">
                                          <p:stCondLst>
                                            <p:cond delay="1656"/>
                                          </p:stCondLst>
                                        </p:cTn>
                                        <p:tgtEl>
                                          <p:spTgt spid="12"/>
                                        </p:tgtEl>
                                        <p:attrNameLst>
                                          <p:attrName>ppt_y</p:attrName>
                                        </p:attrNameLst>
                                      </p:cBhvr>
                                      <p:tavLst>
                                        <p:tav tm="0" fmla="#ppt_y-sin(pi*$)/81">
                                          <p:val>
                                            <p:fltVal val="0"/>
                                          </p:val>
                                        </p:tav>
                                        <p:tav tm="100000">
                                          <p:val>
                                            <p:fltVal val="1"/>
                                          </p:val>
                                        </p:tav>
                                      </p:tavLst>
                                    </p:anim>
                                    <p:animScale>
                                      <p:cBhvr>
                                        <p:cTn id="67" dur="26">
                                          <p:stCondLst>
                                            <p:cond delay="650"/>
                                          </p:stCondLst>
                                        </p:cTn>
                                        <p:tgtEl>
                                          <p:spTgt spid="12"/>
                                        </p:tgtEl>
                                      </p:cBhvr>
                                      <p:to x="100000" y="60000"/>
                                    </p:animScale>
                                    <p:animScale>
                                      <p:cBhvr>
                                        <p:cTn id="68" dur="166" decel="50000">
                                          <p:stCondLst>
                                            <p:cond delay="676"/>
                                          </p:stCondLst>
                                        </p:cTn>
                                        <p:tgtEl>
                                          <p:spTgt spid="12"/>
                                        </p:tgtEl>
                                      </p:cBhvr>
                                      <p:to x="100000" y="100000"/>
                                    </p:animScale>
                                    <p:animScale>
                                      <p:cBhvr>
                                        <p:cTn id="69" dur="26">
                                          <p:stCondLst>
                                            <p:cond delay="1312"/>
                                          </p:stCondLst>
                                        </p:cTn>
                                        <p:tgtEl>
                                          <p:spTgt spid="12"/>
                                        </p:tgtEl>
                                      </p:cBhvr>
                                      <p:to x="100000" y="80000"/>
                                    </p:animScale>
                                    <p:animScale>
                                      <p:cBhvr>
                                        <p:cTn id="70" dur="166" decel="50000">
                                          <p:stCondLst>
                                            <p:cond delay="1338"/>
                                          </p:stCondLst>
                                        </p:cTn>
                                        <p:tgtEl>
                                          <p:spTgt spid="12"/>
                                        </p:tgtEl>
                                      </p:cBhvr>
                                      <p:to x="100000" y="100000"/>
                                    </p:animScale>
                                    <p:animScale>
                                      <p:cBhvr>
                                        <p:cTn id="71" dur="26">
                                          <p:stCondLst>
                                            <p:cond delay="1642"/>
                                          </p:stCondLst>
                                        </p:cTn>
                                        <p:tgtEl>
                                          <p:spTgt spid="12"/>
                                        </p:tgtEl>
                                      </p:cBhvr>
                                      <p:to x="100000" y="90000"/>
                                    </p:animScale>
                                    <p:animScale>
                                      <p:cBhvr>
                                        <p:cTn id="72" dur="166" decel="50000">
                                          <p:stCondLst>
                                            <p:cond delay="1668"/>
                                          </p:stCondLst>
                                        </p:cTn>
                                        <p:tgtEl>
                                          <p:spTgt spid="12"/>
                                        </p:tgtEl>
                                      </p:cBhvr>
                                      <p:to x="100000" y="100000"/>
                                    </p:animScale>
                                    <p:animScale>
                                      <p:cBhvr>
                                        <p:cTn id="73" dur="26">
                                          <p:stCondLst>
                                            <p:cond delay="1808"/>
                                          </p:stCondLst>
                                        </p:cTn>
                                        <p:tgtEl>
                                          <p:spTgt spid="12"/>
                                        </p:tgtEl>
                                      </p:cBhvr>
                                      <p:to x="100000" y="95000"/>
                                    </p:animScale>
                                    <p:animScale>
                                      <p:cBhvr>
                                        <p:cTn id="74" dur="166" decel="50000">
                                          <p:stCondLst>
                                            <p:cond delay="1834"/>
                                          </p:stCondLst>
                                        </p:cTn>
                                        <p:tgtEl>
                                          <p:spTgt spid="12"/>
                                        </p:tgtEl>
                                      </p:cBhvr>
                                      <p:to x="100000" y="100000"/>
                                    </p:animScale>
                                  </p:childTnLst>
                                </p:cTn>
                              </p:par>
                            </p:childTnLst>
                          </p:cTn>
                        </p:par>
                      </p:childTnLst>
                    </p:cTn>
                  </p:par>
                  <p:par>
                    <p:cTn id="75" fill="hold">
                      <p:stCondLst>
                        <p:cond delay="indefinite"/>
                      </p:stCondLst>
                      <p:childTnLst>
                        <p:par>
                          <p:cTn id="76" fill="hold">
                            <p:stCondLst>
                              <p:cond delay="0"/>
                            </p:stCondLst>
                            <p:childTnLst>
                              <p:par>
                                <p:cTn id="77" presetID="26" presetClass="entr" presetSubtype="0" fill="hold" grpId="0" nodeType="clickEffect">
                                  <p:stCondLst>
                                    <p:cond delay="0"/>
                                  </p:stCondLst>
                                  <p:childTnLst>
                                    <p:set>
                                      <p:cBhvr>
                                        <p:cTn id="78" dur="1" fill="hold">
                                          <p:stCondLst>
                                            <p:cond delay="0"/>
                                          </p:stCondLst>
                                        </p:cTn>
                                        <p:tgtEl>
                                          <p:spTgt spid="17"/>
                                        </p:tgtEl>
                                        <p:attrNameLst>
                                          <p:attrName>style.visibility</p:attrName>
                                        </p:attrNameLst>
                                      </p:cBhvr>
                                      <p:to>
                                        <p:strVal val="visible"/>
                                      </p:to>
                                    </p:set>
                                    <p:animEffect transition="in" filter="wipe(down)">
                                      <p:cBhvr>
                                        <p:cTn id="79" dur="580">
                                          <p:stCondLst>
                                            <p:cond delay="0"/>
                                          </p:stCondLst>
                                        </p:cTn>
                                        <p:tgtEl>
                                          <p:spTgt spid="17"/>
                                        </p:tgtEl>
                                      </p:cBhvr>
                                    </p:animEffect>
                                    <p:anim calcmode="lin" valueType="num">
                                      <p:cBhvr>
                                        <p:cTn id="80" dur="1822" tmFilter="0,0; 0.14,0.36; 0.43,0.73; 0.71,0.91; 1.0,1.0">
                                          <p:stCondLst>
                                            <p:cond delay="0"/>
                                          </p:stCondLst>
                                        </p:cTn>
                                        <p:tgtEl>
                                          <p:spTgt spid="17"/>
                                        </p:tgtEl>
                                        <p:attrNameLst>
                                          <p:attrName>ppt_x</p:attrName>
                                        </p:attrNameLst>
                                      </p:cBhvr>
                                      <p:tavLst>
                                        <p:tav tm="0">
                                          <p:val>
                                            <p:strVal val="#ppt_x-0.25"/>
                                          </p:val>
                                        </p:tav>
                                        <p:tav tm="100000">
                                          <p:val>
                                            <p:strVal val="#ppt_x"/>
                                          </p:val>
                                        </p:tav>
                                      </p:tavLst>
                                    </p:anim>
                                    <p:anim calcmode="lin" valueType="num">
                                      <p:cBhvr>
                                        <p:cTn id="81" dur="664" tmFilter="0.0,0.0; 0.25,0.07; 0.50,0.2; 0.75,0.467; 1.0,1.0">
                                          <p:stCondLst>
                                            <p:cond delay="0"/>
                                          </p:stCondLst>
                                        </p:cTn>
                                        <p:tgtEl>
                                          <p:spTgt spid="17"/>
                                        </p:tgtEl>
                                        <p:attrNameLst>
                                          <p:attrName>ppt_y</p:attrName>
                                        </p:attrNameLst>
                                      </p:cBhvr>
                                      <p:tavLst>
                                        <p:tav tm="0" fmla="#ppt_y-sin(pi*$)/3">
                                          <p:val>
                                            <p:fltVal val="0.5"/>
                                          </p:val>
                                        </p:tav>
                                        <p:tav tm="100000">
                                          <p:val>
                                            <p:fltVal val="1"/>
                                          </p:val>
                                        </p:tav>
                                      </p:tavLst>
                                    </p:anim>
                                    <p:anim calcmode="lin" valueType="num">
                                      <p:cBhvr>
                                        <p:cTn id="82" dur="664" tmFilter="0, 0; 0.125,0.2665; 0.25,0.4; 0.375,0.465; 0.5,0.5;  0.625,0.535; 0.75,0.6; 0.875,0.7335; 1,1">
                                          <p:stCondLst>
                                            <p:cond delay="664"/>
                                          </p:stCondLst>
                                        </p:cTn>
                                        <p:tgtEl>
                                          <p:spTgt spid="17"/>
                                        </p:tgtEl>
                                        <p:attrNameLst>
                                          <p:attrName>ppt_y</p:attrName>
                                        </p:attrNameLst>
                                      </p:cBhvr>
                                      <p:tavLst>
                                        <p:tav tm="0" fmla="#ppt_y-sin(pi*$)/9">
                                          <p:val>
                                            <p:fltVal val="0"/>
                                          </p:val>
                                        </p:tav>
                                        <p:tav tm="100000">
                                          <p:val>
                                            <p:fltVal val="1"/>
                                          </p:val>
                                        </p:tav>
                                      </p:tavLst>
                                    </p:anim>
                                    <p:anim calcmode="lin" valueType="num">
                                      <p:cBhvr>
                                        <p:cTn id="83" dur="332" tmFilter="0, 0; 0.125,0.2665; 0.25,0.4; 0.375,0.465; 0.5,0.5;  0.625,0.535; 0.75,0.6; 0.875,0.7335; 1,1">
                                          <p:stCondLst>
                                            <p:cond delay="1324"/>
                                          </p:stCondLst>
                                        </p:cTn>
                                        <p:tgtEl>
                                          <p:spTgt spid="17"/>
                                        </p:tgtEl>
                                        <p:attrNameLst>
                                          <p:attrName>ppt_y</p:attrName>
                                        </p:attrNameLst>
                                      </p:cBhvr>
                                      <p:tavLst>
                                        <p:tav tm="0" fmla="#ppt_y-sin(pi*$)/27">
                                          <p:val>
                                            <p:fltVal val="0"/>
                                          </p:val>
                                        </p:tav>
                                        <p:tav tm="100000">
                                          <p:val>
                                            <p:fltVal val="1"/>
                                          </p:val>
                                        </p:tav>
                                      </p:tavLst>
                                    </p:anim>
                                    <p:anim calcmode="lin" valueType="num">
                                      <p:cBhvr>
                                        <p:cTn id="84" dur="164" tmFilter="0, 0; 0.125,0.2665; 0.25,0.4; 0.375,0.465; 0.5,0.5;  0.625,0.535; 0.75,0.6; 0.875,0.7335; 1,1">
                                          <p:stCondLst>
                                            <p:cond delay="1656"/>
                                          </p:stCondLst>
                                        </p:cTn>
                                        <p:tgtEl>
                                          <p:spTgt spid="17"/>
                                        </p:tgtEl>
                                        <p:attrNameLst>
                                          <p:attrName>ppt_y</p:attrName>
                                        </p:attrNameLst>
                                      </p:cBhvr>
                                      <p:tavLst>
                                        <p:tav tm="0" fmla="#ppt_y-sin(pi*$)/81">
                                          <p:val>
                                            <p:fltVal val="0"/>
                                          </p:val>
                                        </p:tav>
                                        <p:tav tm="100000">
                                          <p:val>
                                            <p:fltVal val="1"/>
                                          </p:val>
                                        </p:tav>
                                      </p:tavLst>
                                    </p:anim>
                                    <p:animScale>
                                      <p:cBhvr>
                                        <p:cTn id="85" dur="26">
                                          <p:stCondLst>
                                            <p:cond delay="650"/>
                                          </p:stCondLst>
                                        </p:cTn>
                                        <p:tgtEl>
                                          <p:spTgt spid="17"/>
                                        </p:tgtEl>
                                      </p:cBhvr>
                                      <p:to x="100000" y="60000"/>
                                    </p:animScale>
                                    <p:animScale>
                                      <p:cBhvr>
                                        <p:cTn id="86" dur="166" decel="50000">
                                          <p:stCondLst>
                                            <p:cond delay="676"/>
                                          </p:stCondLst>
                                        </p:cTn>
                                        <p:tgtEl>
                                          <p:spTgt spid="17"/>
                                        </p:tgtEl>
                                      </p:cBhvr>
                                      <p:to x="100000" y="100000"/>
                                    </p:animScale>
                                    <p:animScale>
                                      <p:cBhvr>
                                        <p:cTn id="87" dur="26">
                                          <p:stCondLst>
                                            <p:cond delay="1312"/>
                                          </p:stCondLst>
                                        </p:cTn>
                                        <p:tgtEl>
                                          <p:spTgt spid="17"/>
                                        </p:tgtEl>
                                      </p:cBhvr>
                                      <p:to x="100000" y="80000"/>
                                    </p:animScale>
                                    <p:animScale>
                                      <p:cBhvr>
                                        <p:cTn id="88" dur="166" decel="50000">
                                          <p:stCondLst>
                                            <p:cond delay="1338"/>
                                          </p:stCondLst>
                                        </p:cTn>
                                        <p:tgtEl>
                                          <p:spTgt spid="17"/>
                                        </p:tgtEl>
                                      </p:cBhvr>
                                      <p:to x="100000" y="100000"/>
                                    </p:animScale>
                                    <p:animScale>
                                      <p:cBhvr>
                                        <p:cTn id="89" dur="26">
                                          <p:stCondLst>
                                            <p:cond delay="1642"/>
                                          </p:stCondLst>
                                        </p:cTn>
                                        <p:tgtEl>
                                          <p:spTgt spid="17"/>
                                        </p:tgtEl>
                                      </p:cBhvr>
                                      <p:to x="100000" y="90000"/>
                                    </p:animScale>
                                    <p:animScale>
                                      <p:cBhvr>
                                        <p:cTn id="90" dur="166" decel="50000">
                                          <p:stCondLst>
                                            <p:cond delay="1668"/>
                                          </p:stCondLst>
                                        </p:cTn>
                                        <p:tgtEl>
                                          <p:spTgt spid="17"/>
                                        </p:tgtEl>
                                      </p:cBhvr>
                                      <p:to x="100000" y="100000"/>
                                    </p:animScale>
                                    <p:animScale>
                                      <p:cBhvr>
                                        <p:cTn id="91" dur="26">
                                          <p:stCondLst>
                                            <p:cond delay="1808"/>
                                          </p:stCondLst>
                                        </p:cTn>
                                        <p:tgtEl>
                                          <p:spTgt spid="17"/>
                                        </p:tgtEl>
                                      </p:cBhvr>
                                      <p:to x="100000" y="95000"/>
                                    </p:animScale>
                                    <p:animScale>
                                      <p:cBhvr>
                                        <p:cTn id="92" dur="166" decel="50000">
                                          <p:stCondLst>
                                            <p:cond delay="1834"/>
                                          </p:stCondLst>
                                        </p:cTn>
                                        <p:tgtEl>
                                          <p:spTgt spid="17"/>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12" grpId="0"/>
      <p:bldP spid="1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0" y="0"/>
            <a:ext cx="6567055" cy="685800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a:p>
        </p:txBody>
      </p:sp>
      <p:pic>
        <p:nvPicPr>
          <p:cNvPr id="4" name="Content Placeholder 3"/>
          <p:cNvPicPr>
            <a:picLocks noGrp="1" noChangeAspect="1"/>
          </p:cNvPicPr>
          <p:nvPr>
            <p:ph idx="1"/>
          </p:nvPr>
        </p:nvPicPr>
        <p:blipFill>
          <a:blip r:embed="rId2"/>
          <a:stretch>
            <a:fillRect/>
          </a:stretch>
        </p:blipFill>
        <p:spPr>
          <a:xfrm>
            <a:off x="426027" y="748145"/>
            <a:ext cx="5683827" cy="5524781"/>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
        <p:nvSpPr>
          <p:cNvPr id="5" name="Rectangle 4"/>
          <p:cNvSpPr/>
          <p:nvPr/>
        </p:nvSpPr>
        <p:spPr>
          <a:xfrm>
            <a:off x="6799119" y="1849581"/>
            <a:ext cx="5119255" cy="4555093"/>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endParaRPr lang="en-GB" sz="2000" dirty="0">
              <a:solidFill>
                <a:srgbClr val="000000"/>
              </a:solidFill>
              <a:latin typeface="Times New Roman" panose="02020603050405020304" pitchFamily="18" charset="0"/>
            </a:endParaRPr>
          </a:p>
          <a:p>
            <a:r>
              <a:rPr lang="en-GB" b="1" dirty="0">
                <a:solidFill>
                  <a:srgbClr val="000000"/>
                </a:solidFill>
                <a:latin typeface="Times New Roman" panose="02020603050405020304" pitchFamily="18" charset="0"/>
              </a:rPr>
              <a:t>Login: </a:t>
            </a:r>
            <a:endParaRPr lang="en-GB" dirty="0">
              <a:solidFill>
                <a:srgbClr val="000000"/>
              </a:solidFill>
              <a:latin typeface="Times New Roman" panose="02020603050405020304" pitchFamily="18" charset="0"/>
            </a:endParaRPr>
          </a:p>
          <a:p>
            <a:r>
              <a:rPr lang="en-GB" dirty="0">
                <a:solidFill>
                  <a:srgbClr val="000000"/>
                </a:solidFill>
                <a:latin typeface="Times New Roman" panose="02020603050405020304" pitchFamily="18" charset="0"/>
              </a:rPr>
              <a:t>This code creates a login interface for a banking app, </a:t>
            </a:r>
            <a:r>
              <a:rPr lang="en-GB" dirty="0" err="1">
                <a:solidFill>
                  <a:srgbClr val="000000"/>
                </a:solidFill>
                <a:latin typeface="Times New Roman" panose="02020603050405020304" pitchFamily="18" charset="0"/>
              </a:rPr>
              <a:t>PyBank</a:t>
            </a:r>
            <a:r>
              <a:rPr lang="en-GB" dirty="0">
                <a:solidFill>
                  <a:srgbClr val="000000"/>
                </a:solidFill>
                <a:latin typeface="Times New Roman" panose="02020603050405020304" pitchFamily="18" charset="0"/>
              </a:rPr>
              <a:t>, using Tkinter and MySQL. It starts by connecting to a MySQL database and ensuring an Accounts table exists to store user details. The Tkinter GUI has a simple design, with an image on the left and a login form on the right, where users enter their "Account no." and "Password." The input fields display placeholder text that clears on focus for better usability. A Sign in button checks credentials in the database, allowing access to the dashboard if valid, while error messages handle incorrect entries. Additional buttons direct users to account creation or password recovery scripts, enhancing the app's functionality and user experience. </a:t>
            </a:r>
            <a:endParaRPr lang="en-GB" dirty="0"/>
          </a:p>
        </p:txBody>
      </p:sp>
      <p:sp>
        <p:nvSpPr>
          <p:cNvPr id="9" name="Rectangle 8"/>
          <p:cNvSpPr/>
          <p:nvPr/>
        </p:nvSpPr>
        <p:spPr>
          <a:xfrm>
            <a:off x="7113869" y="748145"/>
            <a:ext cx="4281941" cy="923330"/>
          </a:xfrm>
          <a:prstGeom prst="rect">
            <a:avLst/>
          </a:prstGeom>
          <a:noFill/>
        </p:spPr>
        <p:txBody>
          <a:bodyPr wrap="non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Project Design</a:t>
            </a:r>
            <a:endParaRPr lang="en-US" sz="54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973231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000"/>
                                        <p:tgtEl>
                                          <p:spTgt spid="4"/>
                                        </p:tgtEl>
                                      </p:cBhvr>
                                    </p:animEffect>
                                    <p:anim calcmode="lin" valueType="num">
                                      <p:cBhvr>
                                        <p:cTn id="8" dur="2000" fill="hold"/>
                                        <p:tgtEl>
                                          <p:spTgt spid="4"/>
                                        </p:tgtEl>
                                        <p:attrNameLst>
                                          <p:attrName>ppt_w</p:attrName>
                                        </p:attrNameLst>
                                      </p:cBhvr>
                                      <p:tavLst>
                                        <p:tav tm="0" fmla="#ppt_w*sin(2.5*pi*$)">
                                          <p:val>
                                            <p:fltVal val="0"/>
                                          </p:val>
                                        </p:tav>
                                        <p:tav tm="100000">
                                          <p:val>
                                            <p:fltVal val="1"/>
                                          </p:val>
                                        </p:tav>
                                      </p:tavLst>
                                    </p:anim>
                                    <p:anim calcmode="lin" valueType="num">
                                      <p:cBhvr>
                                        <p:cTn id="9" dur="2000" fill="hold"/>
                                        <p:tgtEl>
                                          <p:spTgt spid="4"/>
                                        </p:tgtEl>
                                        <p:attrNameLst>
                                          <p:attrName>ppt_h</p:attrName>
                                        </p:attrNameLst>
                                      </p:cBhvr>
                                      <p:tavLst>
                                        <p:tav tm="0">
                                          <p:val>
                                            <p:strVal val="#ppt_h"/>
                                          </p:val>
                                        </p:tav>
                                        <p:tav tm="100000">
                                          <p:val>
                                            <p:strVal val="#ppt_h"/>
                                          </p:val>
                                        </p:tav>
                                      </p:tavLst>
                                    </p:anim>
                                  </p:childTnLst>
                                </p:cTn>
                              </p:par>
                              <p:par>
                                <p:cTn id="10" presetID="45" presetClass="entr" presetSubtype="0" fill="hold" grpId="0" nodeType="with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2000"/>
                                        <p:tgtEl>
                                          <p:spTgt spid="6"/>
                                        </p:tgtEl>
                                      </p:cBhvr>
                                    </p:animEffect>
                                    <p:anim calcmode="lin" valueType="num">
                                      <p:cBhvr>
                                        <p:cTn id="13" dur="2000" fill="hold"/>
                                        <p:tgtEl>
                                          <p:spTgt spid="6"/>
                                        </p:tgtEl>
                                        <p:attrNameLst>
                                          <p:attrName>ppt_w</p:attrName>
                                        </p:attrNameLst>
                                      </p:cBhvr>
                                      <p:tavLst>
                                        <p:tav tm="0" fmla="#ppt_w*sin(2.5*pi*$)">
                                          <p:val>
                                            <p:fltVal val="0"/>
                                          </p:val>
                                        </p:tav>
                                        <p:tav tm="100000">
                                          <p:val>
                                            <p:fltVal val="1"/>
                                          </p:val>
                                        </p:tav>
                                      </p:tavLst>
                                    </p:anim>
                                    <p:anim calcmode="lin" valueType="num">
                                      <p:cBhvr>
                                        <p:cTn id="14" dur="2000" fill="hold"/>
                                        <p:tgtEl>
                                          <p:spTgt spid="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5112327" y="0"/>
            <a:ext cx="7079673" cy="6858000"/>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GB"/>
          </a:p>
        </p:txBody>
      </p:sp>
      <p:pic>
        <p:nvPicPr>
          <p:cNvPr id="5" name="Picture 4"/>
          <p:cNvPicPr>
            <a:picLocks noChangeAspect="1"/>
          </p:cNvPicPr>
          <p:nvPr/>
        </p:nvPicPr>
        <p:blipFill>
          <a:blip r:embed="rId2"/>
          <a:stretch>
            <a:fillRect/>
          </a:stretch>
        </p:blipFill>
        <p:spPr>
          <a:xfrm>
            <a:off x="5513104" y="613064"/>
            <a:ext cx="6278118" cy="49149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6" name="Rectangle 5"/>
          <p:cNvSpPr/>
          <p:nvPr/>
        </p:nvSpPr>
        <p:spPr>
          <a:xfrm>
            <a:off x="433958" y="787634"/>
            <a:ext cx="4277591" cy="4555093"/>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endParaRPr lang="en-GB" sz="2000" dirty="0">
              <a:solidFill>
                <a:srgbClr val="000000"/>
              </a:solidFill>
              <a:latin typeface="Times New Roman" panose="02020603050405020304" pitchFamily="18" charset="0"/>
            </a:endParaRPr>
          </a:p>
          <a:p>
            <a:r>
              <a:rPr lang="en-GB" b="1" dirty="0">
                <a:solidFill>
                  <a:srgbClr val="000000"/>
                </a:solidFill>
                <a:latin typeface="Times New Roman" panose="02020603050405020304" pitchFamily="18" charset="0"/>
              </a:rPr>
              <a:t>Forget Password </a:t>
            </a:r>
            <a:endParaRPr lang="en-GB" dirty="0">
              <a:solidFill>
                <a:srgbClr val="000000"/>
              </a:solidFill>
              <a:latin typeface="Times New Roman" panose="02020603050405020304" pitchFamily="18" charset="0"/>
            </a:endParaRPr>
          </a:p>
          <a:p>
            <a:r>
              <a:rPr lang="en-GB" dirty="0">
                <a:solidFill>
                  <a:srgbClr val="000000"/>
                </a:solidFill>
                <a:latin typeface="Times New Roman" panose="02020603050405020304" pitchFamily="18" charset="0"/>
              </a:rPr>
              <a:t>This code creates a password reset interface for </a:t>
            </a:r>
            <a:r>
              <a:rPr lang="en-GB" dirty="0" err="1">
                <a:solidFill>
                  <a:srgbClr val="000000"/>
                </a:solidFill>
                <a:latin typeface="Times New Roman" panose="02020603050405020304" pitchFamily="18" charset="0"/>
              </a:rPr>
              <a:t>PyBank</a:t>
            </a:r>
            <a:r>
              <a:rPr lang="en-GB" dirty="0">
                <a:solidFill>
                  <a:srgbClr val="000000"/>
                </a:solidFill>
                <a:latin typeface="Times New Roman" panose="02020603050405020304" pitchFamily="18" charset="0"/>
              </a:rPr>
              <a:t> using Tkinter and MySQL. The GUI features an image on the left and a form on the right, where users enter their account number, phone number, birth date, and new password details. Placeholders in each field guide users on what information to enter, improving </a:t>
            </a:r>
            <a:r>
              <a:rPr lang="en-GB" dirty="0" err="1" smtClean="0">
                <a:solidFill>
                  <a:srgbClr val="000000"/>
                </a:solidFill>
                <a:latin typeface="Times New Roman" panose="02020603050405020304" pitchFamily="18" charset="0"/>
              </a:rPr>
              <a:t>usability,it</a:t>
            </a:r>
            <a:r>
              <a:rPr lang="en-GB" dirty="0" smtClean="0">
                <a:solidFill>
                  <a:srgbClr val="000000"/>
                </a:solidFill>
                <a:latin typeface="Times New Roman" panose="02020603050405020304" pitchFamily="18" charset="0"/>
              </a:rPr>
              <a:t> </a:t>
            </a:r>
            <a:r>
              <a:rPr lang="en-GB" dirty="0">
                <a:solidFill>
                  <a:srgbClr val="000000"/>
                </a:solidFill>
                <a:latin typeface="Times New Roman" panose="02020603050405020304" pitchFamily="18" charset="0"/>
              </a:rPr>
              <a:t>updates the password, displaying a success message. Error messages handle incorrect account information or password mismatches. A Set Password button finalizes the update, while a Sign in button lets users return to the login page. </a:t>
            </a:r>
            <a:endParaRPr lang="en-GB" dirty="0"/>
          </a:p>
        </p:txBody>
      </p:sp>
    </p:spTree>
    <p:extLst>
      <p:ext uri="{BB962C8B-B14F-4D97-AF65-F5344CB8AC3E}">
        <p14:creationId xmlns:p14="http://schemas.microsoft.com/office/powerpoint/2010/main" val="356113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fltVal val="0"/>
                                          </p:val>
                                        </p:tav>
                                        <p:tav tm="100000">
                                          <p:val>
                                            <p:strVal val="#ppt_w"/>
                                          </p:val>
                                        </p:tav>
                                      </p:tavLst>
                                    </p:anim>
                                    <p:anim calcmode="lin" valueType="num">
                                      <p:cBhvr>
                                        <p:cTn id="8" dur="1000" fill="hold"/>
                                        <p:tgtEl>
                                          <p:spTgt spid="5"/>
                                        </p:tgtEl>
                                        <p:attrNameLst>
                                          <p:attrName>ppt_h</p:attrName>
                                        </p:attrNameLst>
                                      </p:cBhvr>
                                      <p:tavLst>
                                        <p:tav tm="0">
                                          <p:val>
                                            <p:fltVal val="0"/>
                                          </p:val>
                                        </p:tav>
                                        <p:tav tm="100000">
                                          <p:val>
                                            <p:strVal val="#ppt_h"/>
                                          </p:val>
                                        </p:tav>
                                      </p:tavLst>
                                    </p:anim>
                                    <p:anim calcmode="lin" valueType="num">
                                      <p:cBhvr>
                                        <p:cTn id="9" dur="1000" fill="hold"/>
                                        <p:tgtEl>
                                          <p:spTgt spid="5"/>
                                        </p:tgtEl>
                                        <p:attrNameLst>
                                          <p:attrName>style.rotation</p:attrName>
                                        </p:attrNameLst>
                                      </p:cBhvr>
                                      <p:tavLst>
                                        <p:tav tm="0">
                                          <p:val>
                                            <p:fltVal val="90"/>
                                          </p:val>
                                        </p:tav>
                                        <p:tav tm="100000">
                                          <p:val>
                                            <p:fltVal val="0"/>
                                          </p:val>
                                        </p:tav>
                                      </p:tavLst>
                                    </p:anim>
                                    <p:animEffect transition="in" filter="fade">
                                      <p:cBhvr>
                                        <p:cTn id="10" dur="1000"/>
                                        <p:tgtEl>
                                          <p:spTgt spid="5"/>
                                        </p:tgtEl>
                                      </p:cBhvr>
                                    </p:animEffect>
                                  </p:childTnLst>
                                </p:cTn>
                              </p:par>
                              <p:par>
                                <p:cTn id="11" presetID="31"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p:cTn id="13" dur="1000" fill="hold"/>
                                        <p:tgtEl>
                                          <p:spTgt spid="4"/>
                                        </p:tgtEl>
                                        <p:attrNameLst>
                                          <p:attrName>ppt_w</p:attrName>
                                        </p:attrNameLst>
                                      </p:cBhvr>
                                      <p:tavLst>
                                        <p:tav tm="0">
                                          <p:val>
                                            <p:fltVal val="0"/>
                                          </p:val>
                                        </p:tav>
                                        <p:tav tm="100000">
                                          <p:val>
                                            <p:strVal val="#ppt_w"/>
                                          </p:val>
                                        </p:tav>
                                      </p:tavLst>
                                    </p:anim>
                                    <p:anim calcmode="lin" valueType="num">
                                      <p:cBhvr>
                                        <p:cTn id="14" dur="1000" fill="hold"/>
                                        <p:tgtEl>
                                          <p:spTgt spid="4"/>
                                        </p:tgtEl>
                                        <p:attrNameLst>
                                          <p:attrName>ppt_h</p:attrName>
                                        </p:attrNameLst>
                                      </p:cBhvr>
                                      <p:tavLst>
                                        <p:tav tm="0">
                                          <p:val>
                                            <p:fltVal val="0"/>
                                          </p:val>
                                        </p:tav>
                                        <p:tav tm="100000">
                                          <p:val>
                                            <p:strVal val="#ppt_h"/>
                                          </p:val>
                                        </p:tav>
                                      </p:tavLst>
                                    </p:anim>
                                    <p:anim calcmode="lin" valueType="num">
                                      <p:cBhvr>
                                        <p:cTn id="15" dur="1000" fill="hold"/>
                                        <p:tgtEl>
                                          <p:spTgt spid="4"/>
                                        </p:tgtEl>
                                        <p:attrNameLst>
                                          <p:attrName>style.rotation</p:attrName>
                                        </p:attrNameLst>
                                      </p:cBhvr>
                                      <p:tavLst>
                                        <p:tav tm="0">
                                          <p:val>
                                            <p:fltVal val="90"/>
                                          </p:val>
                                        </p:tav>
                                        <p:tav tm="100000">
                                          <p:val>
                                            <p:fltVal val="0"/>
                                          </p:val>
                                        </p:tav>
                                      </p:tavLst>
                                    </p:anim>
                                    <p:animEffect transition="in" filter="fade">
                                      <p:cBhvr>
                                        <p:cTn id="16"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4" name="Rectangle 3"/>
          <p:cNvSpPr/>
          <p:nvPr/>
        </p:nvSpPr>
        <p:spPr>
          <a:xfrm>
            <a:off x="0" y="1"/>
            <a:ext cx="12192000" cy="4218708"/>
          </a:xfrm>
          <a:prstGeom prst="rect">
            <a:avLst/>
          </a:prstGeom>
          <a:solidFill>
            <a:schemeClr val="accent4">
              <a:lumMod val="75000"/>
            </a:schemeClr>
          </a:solidFill>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a:p>
        </p:txBody>
      </p:sp>
      <p:pic>
        <p:nvPicPr>
          <p:cNvPr id="5" name="Picture 4"/>
          <p:cNvPicPr>
            <a:picLocks noChangeAspect="1"/>
          </p:cNvPicPr>
          <p:nvPr/>
        </p:nvPicPr>
        <p:blipFill>
          <a:blip r:embed="rId2"/>
          <a:stretch>
            <a:fillRect/>
          </a:stretch>
        </p:blipFill>
        <p:spPr>
          <a:xfrm>
            <a:off x="426027" y="95756"/>
            <a:ext cx="11107882" cy="3905538"/>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6" name="Rectangle 5"/>
          <p:cNvSpPr/>
          <p:nvPr/>
        </p:nvSpPr>
        <p:spPr>
          <a:xfrm>
            <a:off x="599209" y="4008655"/>
            <a:ext cx="10993582" cy="2616101"/>
          </a:xfrm>
          <a:prstGeom prst="rect">
            <a:avLst/>
          </a:prstGeom>
        </p:spPr>
        <p:txBody>
          <a:bodyPr wrap="square">
            <a:spAutoFit/>
          </a:bodyPr>
          <a:lstStyle/>
          <a:p>
            <a:endParaRPr lang="en-GB" sz="2000" dirty="0">
              <a:solidFill>
                <a:srgbClr val="000000"/>
              </a:solidFill>
              <a:latin typeface="Times New Roman" panose="02020603050405020304" pitchFamily="18" charset="0"/>
            </a:endParaRPr>
          </a:p>
          <a:p>
            <a:r>
              <a:rPr lang="en-GB" b="1" dirty="0">
                <a:solidFill>
                  <a:srgbClr val="000000"/>
                </a:solidFill>
                <a:latin typeface="Times New Roman" panose="02020603050405020304" pitchFamily="18" charset="0"/>
              </a:rPr>
              <a:t>Dashboard </a:t>
            </a:r>
            <a:endParaRPr lang="en-GB" dirty="0">
              <a:solidFill>
                <a:srgbClr val="000000"/>
              </a:solidFill>
              <a:latin typeface="Times New Roman" panose="02020603050405020304" pitchFamily="18" charset="0"/>
            </a:endParaRPr>
          </a:p>
          <a:p>
            <a:pPr algn="just"/>
            <a:r>
              <a:rPr lang="en-GB" dirty="0">
                <a:solidFill>
                  <a:srgbClr val="000000"/>
                </a:solidFill>
                <a:latin typeface="Times New Roman" panose="02020603050405020304" pitchFamily="18" charset="0"/>
              </a:rPr>
              <a:t>This code develops a banking dashboard in Python using Tkinter and MySQL, providing users with an interactive interface to view and manage account details. The left sidebar contains icons with labels for navigating between the Dashboard, Profile View, Quick Transfer, Deposit, Credit Card, and Logout. The dashboard shows the user's current balance on a virtual card along with account holder details, using a MySQL query to fetch and display account information. It also includes a Recent Transactions section for a quick overview of past transactions, though a message prompts if there are no recent activities. The overall layout is enhanced with images and text, fostering a professional and user-friendly banking experience. </a:t>
            </a:r>
            <a:endParaRPr lang="en-GB" dirty="0"/>
          </a:p>
        </p:txBody>
      </p:sp>
    </p:spTree>
    <p:extLst>
      <p:ext uri="{BB962C8B-B14F-4D97-AF65-F5344CB8AC3E}">
        <p14:creationId xmlns:p14="http://schemas.microsoft.com/office/powerpoint/2010/main" val="12855926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down)">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pic>
        <p:nvPicPr>
          <p:cNvPr id="4" name="Content Placeholder 3"/>
          <p:cNvPicPr>
            <a:picLocks noGrp="1" noChangeAspect="1"/>
          </p:cNvPicPr>
          <p:nvPr>
            <p:ph idx="1"/>
          </p:nvPr>
        </p:nvPicPr>
        <p:blipFill>
          <a:blip r:embed="rId2"/>
          <a:stretch>
            <a:fillRect/>
          </a:stretch>
        </p:blipFill>
        <p:spPr>
          <a:xfrm>
            <a:off x="0" y="0"/>
            <a:ext cx="12152057" cy="6858000"/>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
        <p:nvSpPr>
          <p:cNvPr id="5" name="Rounded Rectangle 4"/>
          <p:cNvSpPr/>
          <p:nvPr/>
        </p:nvSpPr>
        <p:spPr>
          <a:xfrm>
            <a:off x="3068351" y="3366345"/>
            <a:ext cx="6055298" cy="3491655"/>
          </a:xfrm>
          <a:prstGeom prst="roundRect">
            <a:avLst/>
          </a:prstGeom>
          <a:ln/>
          <a:effectLst>
            <a:outerShdw blurRad="50800" dist="38100" dir="5400000" algn="t" rotWithShape="0">
              <a:prstClr val="black">
                <a:alpha val="40000"/>
              </a:prstClr>
            </a:outerShdw>
          </a:effectLst>
          <a:scene3d>
            <a:camera prst="perspectiveFront"/>
            <a:lightRig rig="threePt" dir="t"/>
          </a:scene3d>
          <a:sp3d>
            <a:bevelT/>
          </a:sp3d>
        </p:spPr>
        <p:style>
          <a:lnRef idx="1">
            <a:schemeClr val="accent5"/>
          </a:lnRef>
          <a:fillRef idx="2">
            <a:schemeClr val="accent5"/>
          </a:fillRef>
          <a:effectRef idx="1">
            <a:schemeClr val="accent5"/>
          </a:effectRef>
          <a:fontRef idx="minor">
            <a:schemeClr val="dk1"/>
          </a:fontRef>
        </p:style>
        <p:txBody>
          <a:bodyPr rtlCol="0" anchor="ctr"/>
          <a:lstStyle/>
          <a:p>
            <a:endParaRPr lang="en-GB" sz="2000" dirty="0">
              <a:solidFill>
                <a:srgbClr val="000000"/>
              </a:solidFill>
              <a:latin typeface="Times New Roman" panose="02020603050405020304" pitchFamily="18" charset="0"/>
            </a:endParaRPr>
          </a:p>
          <a:p>
            <a:r>
              <a:rPr lang="en-GB" b="1" dirty="0">
                <a:solidFill>
                  <a:srgbClr val="000000"/>
                </a:solidFill>
                <a:latin typeface="Times New Roman" panose="02020603050405020304" pitchFamily="18" charset="0"/>
              </a:rPr>
              <a:t>View Account </a:t>
            </a:r>
            <a:endParaRPr lang="en-GB" dirty="0">
              <a:solidFill>
                <a:srgbClr val="000000"/>
              </a:solidFill>
              <a:latin typeface="Times New Roman" panose="02020603050405020304" pitchFamily="18" charset="0"/>
            </a:endParaRPr>
          </a:p>
          <a:p>
            <a:r>
              <a:rPr lang="en-GB" dirty="0">
                <a:solidFill>
                  <a:srgbClr val="000000"/>
                </a:solidFill>
                <a:latin typeface="Times New Roman" panose="02020603050405020304" pitchFamily="18" charset="0"/>
              </a:rPr>
              <a:t>This code is a Python-based GUI application for a banking system called </a:t>
            </a:r>
            <a:r>
              <a:rPr lang="en-GB" dirty="0" err="1">
                <a:solidFill>
                  <a:srgbClr val="000000"/>
                </a:solidFill>
                <a:latin typeface="Times New Roman" panose="02020603050405020304" pitchFamily="18" charset="0"/>
              </a:rPr>
              <a:t>PyBank</a:t>
            </a:r>
            <a:r>
              <a:rPr lang="en-GB" dirty="0">
                <a:solidFill>
                  <a:srgbClr val="000000"/>
                </a:solidFill>
                <a:latin typeface="Times New Roman" panose="02020603050405020304" pitchFamily="18" charset="0"/>
              </a:rPr>
              <a:t>, developed using Tkinter. It connects to a MySQL database to retrieve user data, such as account details, for display. The main window includes a section where the account holder's information (such as name, date of birth, phone number, email, and city) is displayed, fetched from the database through the profile1() function. The layout and design elements aim to provide a professional look and user-friendly experience for banking operations. </a:t>
            </a:r>
            <a:endParaRPr lang="en-GB" dirty="0" smtClean="0"/>
          </a:p>
          <a:p>
            <a:pPr algn="ctr"/>
            <a:endParaRPr lang="en-GB" dirty="0"/>
          </a:p>
        </p:txBody>
      </p:sp>
    </p:spTree>
    <p:extLst>
      <p:ext uri="{BB962C8B-B14F-4D97-AF65-F5344CB8AC3E}">
        <p14:creationId xmlns:p14="http://schemas.microsoft.com/office/powerpoint/2010/main" val="4496953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lded Corner 4"/>
          <p:cNvSpPr/>
          <p:nvPr/>
        </p:nvSpPr>
        <p:spPr>
          <a:xfrm>
            <a:off x="0" y="0"/>
            <a:ext cx="7180118" cy="6858000"/>
          </a:xfrm>
          <a:prstGeom prst="foldedCorne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4" name="Picture 3"/>
          <p:cNvPicPr>
            <a:picLocks noChangeAspect="1"/>
          </p:cNvPicPr>
          <p:nvPr/>
        </p:nvPicPr>
        <p:blipFill>
          <a:blip r:embed="rId2"/>
          <a:stretch>
            <a:fillRect/>
          </a:stretch>
        </p:blipFill>
        <p:spPr>
          <a:xfrm>
            <a:off x="72736" y="924791"/>
            <a:ext cx="7034645" cy="4551217"/>
          </a:xfrm>
          <a:prstGeom prst="rect">
            <a:avLst/>
          </a:prstGeom>
        </p:spPr>
      </p:pic>
      <p:sp>
        <p:nvSpPr>
          <p:cNvPr id="6" name="Rectangle 5"/>
          <p:cNvSpPr/>
          <p:nvPr/>
        </p:nvSpPr>
        <p:spPr>
          <a:xfrm>
            <a:off x="7450282" y="808415"/>
            <a:ext cx="4592782" cy="4832092"/>
          </a:xfrm>
          <a:prstGeom prst="rect">
            <a:avLst/>
          </a:prstGeom>
        </p:spPr>
        <p:txBody>
          <a:bodyPr wrap="square">
            <a:spAutoFit/>
          </a:bodyPr>
          <a:lstStyle/>
          <a:p>
            <a:endParaRPr lang="en-GB" sz="2000" dirty="0">
              <a:solidFill>
                <a:srgbClr val="000000"/>
              </a:solidFill>
              <a:latin typeface="Times New Roman" panose="02020603050405020304" pitchFamily="18" charset="0"/>
            </a:endParaRPr>
          </a:p>
          <a:p>
            <a:r>
              <a:rPr lang="en-GB" b="1" dirty="0">
                <a:solidFill>
                  <a:srgbClr val="000000"/>
                </a:solidFill>
                <a:latin typeface="Times New Roman" panose="02020603050405020304" pitchFamily="18" charset="0"/>
              </a:rPr>
              <a:t>Update Account </a:t>
            </a:r>
            <a:endParaRPr lang="en-GB" dirty="0">
              <a:solidFill>
                <a:srgbClr val="000000"/>
              </a:solidFill>
              <a:latin typeface="Times New Roman" panose="02020603050405020304" pitchFamily="18" charset="0"/>
            </a:endParaRPr>
          </a:p>
          <a:p>
            <a:r>
              <a:rPr lang="en-GB" dirty="0">
                <a:solidFill>
                  <a:srgbClr val="000000"/>
                </a:solidFill>
                <a:latin typeface="Times New Roman" panose="02020603050405020304" pitchFamily="18" charset="0"/>
              </a:rPr>
              <a:t>This Python script creates a GUI application using Tkinter for updating user account details in a banking system called "</a:t>
            </a:r>
            <a:r>
              <a:rPr lang="en-GB" dirty="0" err="1">
                <a:solidFill>
                  <a:srgbClr val="000000"/>
                </a:solidFill>
                <a:latin typeface="Times New Roman" panose="02020603050405020304" pitchFamily="18" charset="0"/>
              </a:rPr>
              <a:t>PyBank</a:t>
            </a:r>
            <a:r>
              <a:rPr lang="en-GB" dirty="0">
                <a:solidFill>
                  <a:srgbClr val="000000"/>
                </a:solidFill>
                <a:latin typeface="Times New Roman" panose="02020603050405020304" pitchFamily="18" charset="0"/>
              </a:rPr>
              <a:t>." It connects to a MySQL database to retrieve and update the user's information. The application features a sidebar with options like "Dashboard," "View Profile," and "Update Profile," each linked to specific functionalities. The main screen allows users to update fields like father's name, date of birth, phone number, email, and city. After the user fills out the form, the "Update Account" button saves the changes to the database. The interface is designed to be intuitive with placeholder text and input validation for a seamless user experience. </a:t>
            </a:r>
            <a:endParaRPr lang="en-GB" dirty="0"/>
          </a:p>
        </p:txBody>
      </p:sp>
    </p:spTree>
    <p:extLst>
      <p:ext uri="{BB962C8B-B14F-4D97-AF65-F5344CB8AC3E}">
        <p14:creationId xmlns:p14="http://schemas.microsoft.com/office/powerpoint/2010/main" val="3331060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fltVal val="0"/>
                                          </p:val>
                                        </p:tav>
                                        <p:tav tm="100000">
                                          <p:val>
                                            <p:strVal val="#ppt_w"/>
                                          </p:val>
                                        </p:tav>
                                      </p:tavLst>
                                    </p:anim>
                                    <p:anim calcmode="lin" valueType="num">
                                      <p:cBhvr>
                                        <p:cTn id="8" dur="1000" fill="hold"/>
                                        <p:tgtEl>
                                          <p:spTgt spid="5"/>
                                        </p:tgtEl>
                                        <p:attrNameLst>
                                          <p:attrName>ppt_h</p:attrName>
                                        </p:attrNameLst>
                                      </p:cBhvr>
                                      <p:tavLst>
                                        <p:tav tm="0">
                                          <p:val>
                                            <p:fltVal val="0"/>
                                          </p:val>
                                        </p:tav>
                                        <p:tav tm="100000">
                                          <p:val>
                                            <p:strVal val="#ppt_h"/>
                                          </p:val>
                                        </p:tav>
                                      </p:tavLst>
                                    </p:anim>
                                    <p:anim calcmode="lin" valueType="num">
                                      <p:cBhvr>
                                        <p:cTn id="9" dur="1000" fill="hold"/>
                                        <p:tgtEl>
                                          <p:spTgt spid="5"/>
                                        </p:tgtEl>
                                        <p:attrNameLst>
                                          <p:attrName>style.rotation</p:attrName>
                                        </p:attrNameLst>
                                      </p:cBhvr>
                                      <p:tavLst>
                                        <p:tav tm="0">
                                          <p:val>
                                            <p:fltVal val="90"/>
                                          </p:val>
                                        </p:tav>
                                        <p:tav tm="100000">
                                          <p:val>
                                            <p:fltVal val="0"/>
                                          </p:val>
                                        </p:tav>
                                      </p:tavLst>
                                    </p:anim>
                                    <p:animEffect transition="in" filter="fade">
                                      <p:cBhvr>
                                        <p:cTn id="10" dur="1000"/>
                                        <p:tgtEl>
                                          <p:spTgt spid="5"/>
                                        </p:tgtEl>
                                      </p:cBhvr>
                                    </p:animEffect>
                                  </p:childTnLst>
                                </p:cTn>
                              </p:par>
                              <p:par>
                                <p:cTn id="11" presetID="31"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p:cTn id="13" dur="1000" fill="hold"/>
                                        <p:tgtEl>
                                          <p:spTgt spid="4"/>
                                        </p:tgtEl>
                                        <p:attrNameLst>
                                          <p:attrName>ppt_w</p:attrName>
                                        </p:attrNameLst>
                                      </p:cBhvr>
                                      <p:tavLst>
                                        <p:tav tm="0">
                                          <p:val>
                                            <p:fltVal val="0"/>
                                          </p:val>
                                        </p:tav>
                                        <p:tav tm="100000">
                                          <p:val>
                                            <p:strVal val="#ppt_w"/>
                                          </p:val>
                                        </p:tav>
                                      </p:tavLst>
                                    </p:anim>
                                    <p:anim calcmode="lin" valueType="num">
                                      <p:cBhvr>
                                        <p:cTn id="14" dur="1000" fill="hold"/>
                                        <p:tgtEl>
                                          <p:spTgt spid="4"/>
                                        </p:tgtEl>
                                        <p:attrNameLst>
                                          <p:attrName>ppt_h</p:attrName>
                                        </p:attrNameLst>
                                      </p:cBhvr>
                                      <p:tavLst>
                                        <p:tav tm="0">
                                          <p:val>
                                            <p:fltVal val="0"/>
                                          </p:val>
                                        </p:tav>
                                        <p:tav tm="100000">
                                          <p:val>
                                            <p:strVal val="#ppt_h"/>
                                          </p:val>
                                        </p:tav>
                                      </p:tavLst>
                                    </p:anim>
                                    <p:anim calcmode="lin" valueType="num">
                                      <p:cBhvr>
                                        <p:cTn id="15" dur="1000" fill="hold"/>
                                        <p:tgtEl>
                                          <p:spTgt spid="4"/>
                                        </p:tgtEl>
                                        <p:attrNameLst>
                                          <p:attrName>style.rotation</p:attrName>
                                        </p:attrNameLst>
                                      </p:cBhvr>
                                      <p:tavLst>
                                        <p:tav tm="0">
                                          <p:val>
                                            <p:fltVal val="90"/>
                                          </p:val>
                                        </p:tav>
                                        <p:tav tm="100000">
                                          <p:val>
                                            <p:fltVal val="0"/>
                                          </p:val>
                                        </p:tav>
                                      </p:tavLst>
                                    </p:anim>
                                    <p:animEffect transition="in" filter="fade">
                                      <p:cBhvr>
                                        <p:cTn id="16"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ular Callout 3"/>
          <p:cNvSpPr/>
          <p:nvPr/>
        </p:nvSpPr>
        <p:spPr>
          <a:xfrm>
            <a:off x="4509655" y="166255"/>
            <a:ext cx="7682345" cy="5985163"/>
          </a:xfrm>
          <a:prstGeom prst="wedgeRoundRectCallou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a:p>
        </p:txBody>
      </p:sp>
      <p:pic>
        <p:nvPicPr>
          <p:cNvPr id="5" name="Picture 4"/>
          <p:cNvPicPr>
            <a:picLocks noChangeAspect="1"/>
          </p:cNvPicPr>
          <p:nvPr/>
        </p:nvPicPr>
        <p:blipFill>
          <a:blip r:embed="rId2"/>
          <a:stretch>
            <a:fillRect/>
          </a:stretch>
        </p:blipFill>
        <p:spPr>
          <a:xfrm>
            <a:off x="4795404" y="924790"/>
            <a:ext cx="7110845" cy="4468091"/>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6" name="Rectangle 5"/>
          <p:cNvSpPr/>
          <p:nvPr/>
        </p:nvSpPr>
        <p:spPr>
          <a:xfrm>
            <a:off x="293545" y="519544"/>
            <a:ext cx="4073236" cy="5940088"/>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pPr algn="just"/>
            <a:endParaRPr lang="en-GB" sz="2000" dirty="0">
              <a:solidFill>
                <a:srgbClr val="000000"/>
              </a:solidFill>
              <a:latin typeface="Times New Roman" panose="02020603050405020304" pitchFamily="18" charset="0"/>
            </a:endParaRPr>
          </a:p>
          <a:p>
            <a:pPr algn="just"/>
            <a:r>
              <a:rPr lang="en-GB" b="1" dirty="0">
                <a:solidFill>
                  <a:srgbClr val="000000"/>
                </a:solidFill>
                <a:latin typeface="Times New Roman" panose="02020603050405020304" pitchFamily="18" charset="0"/>
              </a:rPr>
              <a:t>Money Deposit </a:t>
            </a:r>
            <a:endParaRPr lang="en-GB" dirty="0">
              <a:solidFill>
                <a:srgbClr val="000000"/>
              </a:solidFill>
              <a:latin typeface="Times New Roman" panose="02020603050405020304" pitchFamily="18" charset="0"/>
            </a:endParaRPr>
          </a:p>
          <a:p>
            <a:pPr algn="just"/>
            <a:r>
              <a:rPr lang="en-GB" dirty="0">
                <a:solidFill>
                  <a:srgbClr val="000000"/>
                </a:solidFill>
                <a:latin typeface="Times New Roman" panose="02020603050405020304" pitchFamily="18" charset="0"/>
              </a:rPr>
              <a:t>This code implements a GUI-based money deposit interface for a banking application using Tkinter and a MySQL database. It includes a CAPTCHA feature for added security and validates user input fields, including account holder name, deposit amount, and CAPTCHA code. The deposit amount is processed by updating the balance in the accounts table and recording the transaction in a transactions table. A left navigation panel allows users to switch between different banking functions like viewing profiles, deposits, account updates, and logout. The GUI is enhanced with styled input fields, custom fonts, and images resized using the Pillow library for a user-friendly experience. Error handling ensures smooth database interactions. </a:t>
            </a:r>
            <a:endParaRPr lang="en-GB" dirty="0"/>
          </a:p>
        </p:txBody>
      </p:sp>
    </p:spTree>
    <p:extLst>
      <p:ext uri="{BB962C8B-B14F-4D97-AF65-F5344CB8AC3E}">
        <p14:creationId xmlns:p14="http://schemas.microsoft.com/office/powerpoint/2010/main" val="1970671875"/>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2000"/>
                                        <p:tgtEl>
                                          <p:spTgt spid="4"/>
                                        </p:tgtEl>
                                      </p:cBhvr>
                                    </p:animEffect>
                                  </p:childTnLst>
                                </p:cTn>
                              </p:par>
                              <p:par>
                                <p:cTn id="8" presetID="21" presetClass="entr" presetSubtype="1"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heel(1)">
                                      <p:cBhvr>
                                        <p:cTn id="10"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theme/theme1.xml><?xml version="1.0" encoding="utf-8"?>
<a:theme xmlns:a="http://schemas.openxmlformats.org/drawingml/2006/main" name="Office Theme">
  <a:themeElements>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72</TotalTime>
  <Words>1258</Words>
  <Application>Microsoft Office PowerPoint</Application>
  <PresentationFormat>Widescreen</PresentationFormat>
  <Paragraphs>64</Paragraphs>
  <Slides>13</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Times New Roman</vt:lpstr>
      <vt:lpstr>Office Theme</vt:lpstr>
      <vt:lpstr>PowerPoint Presentation</vt:lpstr>
      <vt:lpstr>Introduction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account</dc:creator>
  <cp:lastModifiedBy>Microsoft account</cp:lastModifiedBy>
  <cp:revision>7</cp:revision>
  <dcterms:created xsi:type="dcterms:W3CDTF">2024-11-24T06:52:27Z</dcterms:created>
  <dcterms:modified xsi:type="dcterms:W3CDTF">2024-11-24T08:05:15Z</dcterms:modified>
</cp:coreProperties>
</file>