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71" r:id="rId6"/>
    <p:sldId id="259" r:id="rId7"/>
    <p:sldId id="272" r:id="rId8"/>
    <p:sldId id="260" r:id="rId9"/>
    <p:sldId id="273" r:id="rId10"/>
    <p:sldId id="281" r:id="rId11"/>
    <p:sldId id="261" r:id="rId12"/>
    <p:sldId id="274" r:id="rId13"/>
    <p:sldId id="262" r:id="rId14"/>
    <p:sldId id="263" r:id="rId15"/>
    <p:sldId id="264" r:id="rId16"/>
    <p:sldId id="265" r:id="rId17"/>
    <p:sldId id="275" r:id="rId18"/>
    <p:sldId id="276" r:id="rId19"/>
    <p:sldId id="266" r:id="rId20"/>
    <p:sldId id="267" r:id="rId21"/>
    <p:sldId id="277" r:id="rId22"/>
    <p:sldId id="268" r:id="rId23"/>
    <p:sldId id="26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68D6-AA36-5A4D-9868-3A9363215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45546-10AF-8895-6DCD-0E041C4F8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074A2-83B2-5613-D328-10CF4669A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3333-3487-4D8E-A04D-03FDF842439A}" type="datetimeFigureOut">
              <a:rPr lang="en-CA" smtClean="0"/>
              <a:t>2023-01-18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6840C-A3BB-8150-391C-B5422CC0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33468-E6F7-8355-6A9E-1C8D1B17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ABD4-0647-4061-AB31-F310541E7E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124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AB0C2-F8E2-982F-599A-6C31AA3A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C497A-9BF7-61DB-B8DE-3EF938F88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13C80-0DE1-7737-B56A-5B84CB0B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3333-3487-4D8E-A04D-03FDF842439A}" type="datetimeFigureOut">
              <a:rPr lang="en-CA" smtClean="0"/>
              <a:t>2023-01-18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65140-29AE-A61A-FAD1-587FB1CE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DE45F-7463-1BFC-B343-35AB947BC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ABD4-0647-4061-AB31-F310541E7E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834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AAB7F-58F0-312C-41CA-CF1929C4D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C3A7B-5F7C-FDCB-1C68-9BC377961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78E2D-B49D-5E46-B9E6-5E1D8799D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3333-3487-4D8E-A04D-03FDF842439A}" type="datetimeFigureOut">
              <a:rPr lang="en-CA" smtClean="0"/>
              <a:t>2023-01-18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2A2CF-798C-B1F6-31A8-384EA2803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C5031-68BD-9CFC-C6A9-BD1EAD36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ABD4-0647-4061-AB31-F310541E7E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3211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C71C-0A5A-4B94-C311-85EB97D0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BECE8-F0D4-F85A-4CBA-D13EFD7EB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47760-B60C-9BAB-9C46-FEE9C9FB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3333-3487-4D8E-A04D-03FDF842439A}" type="datetimeFigureOut">
              <a:rPr lang="en-CA" smtClean="0"/>
              <a:t>2023-01-18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6875C-A77F-CA55-E65F-9A3D2988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4E22E-090A-619B-A46F-87F2FE8E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ABD4-0647-4061-AB31-F310541E7E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620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BE99-4DDC-AD59-8BD3-FCB9A3C8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041BA-95E5-CC71-2187-348B0F9A4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9937B-DA07-4829-FB4D-FE202B5A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3333-3487-4D8E-A04D-03FDF842439A}" type="datetimeFigureOut">
              <a:rPr lang="en-CA" smtClean="0"/>
              <a:t>2023-01-18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242E0-BB69-4B4B-53C2-27C77F43F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721A3-0E40-C2E6-B707-8E51265B9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ABD4-0647-4061-AB31-F310541E7E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175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9CF9-05CA-68CD-60A2-840294FB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8B195-0B27-604C-7D95-C16F72AA6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C9228-205F-9073-A092-A7DE8DFA7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969D6-641B-6C43-7FA5-BA2FE670E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3333-3487-4D8E-A04D-03FDF842439A}" type="datetimeFigureOut">
              <a:rPr lang="en-CA" smtClean="0"/>
              <a:t>2023-01-18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10C3D-B835-9264-0419-69C736907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B2C02-EAA7-5CE9-D410-5098916F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ABD4-0647-4061-AB31-F310541E7E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3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60FB6-7209-60CA-7BA8-094445FA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B1788-2830-49D0-CB7E-9515BA907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E2CA-4789-FF00-6DF8-718BF65EB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4DAC4-0BD1-E73A-CB5C-377A72E18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646DD-4327-8760-7983-003DCB5D2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01BEF-26EA-78C2-A854-C21EE43F7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3333-3487-4D8E-A04D-03FDF842439A}" type="datetimeFigureOut">
              <a:rPr lang="en-CA" smtClean="0"/>
              <a:t>2023-01-18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30B1C-458F-571B-5B35-F0877E5A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17070-3146-45E1-7628-A0F471A6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ABD4-0647-4061-AB31-F310541E7E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564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AFBA-7C8D-92FA-3D7C-65EDFFF3F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BC585-DDA8-CE36-A17B-C0208D18C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3333-3487-4D8E-A04D-03FDF842439A}" type="datetimeFigureOut">
              <a:rPr lang="en-CA" smtClean="0"/>
              <a:t>2023-01-18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8F84F-50B4-87F5-74FB-B0B5251BE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9BA5B-AE03-1F22-BCC4-59C2308B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ABD4-0647-4061-AB31-F310541E7E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878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B3AB5B-190B-830B-BA50-FADFDB34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3333-3487-4D8E-A04D-03FDF842439A}" type="datetimeFigureOut">
              <a:rPr lang="en-CA" smtClean="0"/>
              <a:t>2023-01-18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CABED-07FD-1715-2BAB-EAEC9112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58B1A-7F73-7F69-D3F6-67738172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ABD4-0647-4061-AB31-F310541E7E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201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2EBEF-039E-71B2-85E6-F10705241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107F1-B141-12CF-129A-2A191FBB7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2EB90-62BC-7167-4E70-AB7F3718E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25258-289C-7A8F-DF0D-CC2DED13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3333-3487-4D8E-A04D-03FDF842439A}" type="datetimeFigureOut">
              <a:rPr lang="en-CA" smtClean="0"/>
              <a:t>2023-01-18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56F73-EF29-CEDC-F204-2061BB5B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7B5AF-F3F9-36EE-7D07-935A1340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ABD4-0647-4061-AB31-F310541E7E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6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A3BC-DE56-EF92-377A-A74F6A0E8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D14F2-0BDC-85BB-C91D-62E678280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6596E-9BDC-354D-AD4F-DD4223A6C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E10FD-3795-3C49-C8DD-17DFEEC6F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3333-3487-4D8E-A04D-03FDF842439A}" type="datetimeFigureOut">
              <a:rPr lang="en-CA" smtClean="0"/>
              <a:t>2023-01-18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9FC1A-D7E8-5FCA-AE21-C764201C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2569C-2716-35D4-C604-A971113A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ABD4-0647-4061-AB31-F310541E7E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119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DE512-DB29-C03F-5E47-447A03E69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1661C-F501-C786-7DCB-689B0723D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4CA3A-94E9-C24B-09B5-40B9E8ABE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E3333-3487-4D8E-A04D-03FDF842439A}" type="datetimeFigureOut">
              <a:rPr lang="en-CA" smtClean="0"/>
              <a:t>2023-01-18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D2782-6B12-695A-54E5-BB589A7F6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63AC8-76B0-E432-624D-09662C4A7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FABD4-0647-4061-AB31-F310541E7E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766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fedesoriano/stroke-prediction-data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9B97A-34FE-7805-0732-441B73D4F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1820" y="1803419"/>
            <a:ext cx="6251110" cy="19177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ML Capstone Project</a:t>
            </a:r>
          </a:p>
        </p:txBody>
      </p:sp>
      <p:pic>
        <p:nvPicPr>
          <p:cNvPr id="5" name="Picture 4" descr="Floorplan on a table">
            <a:extLst>
              <a:ext uri="{FF2B5EF4-FFF2-40B4-BE49-F238E27FC236}">
                <a16:creationId xmlns:a16="http://schemas.microsoft.com/office/drawing/2014/main" id="{3F96B0E4-C2C5-FC8A-19D6-37A535859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79" r="1774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69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F4BCE21-0B04-1FF4-9C63-861CEDF9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CA" sz="5400" dirty="0"/>
              <a:t>Methods for Evaluation Model Performance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B5FD79D-914E-3A6A-3A20-01809B774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CA" sz="3200" dirty="0"/>
              <a:t>Confusion Matrix</a:t>
            </a:r>
          </a:p>
          <a:p>
            <a:endParaRPr lang="en-CA" sz="3200" dirty="0"/>
          </a:p>
          <a:p>
            <a:endParaRPr lang="en-CA" sz="3200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9D8FBCB-3E75-BA64-5DF9-87FB4E16E8F6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/>
              <a:t>F1 Score</a:t>
            </a:r>
          </a:p>
          <a:p>
            <a:endParaRPr lang="en-CA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D222A04-C32D-5DC4-3311-9B56008A0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45" y="2554414"/>
            <a:ext cx="4126061" cy="30945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711BED5-76D1-81F7-F8FD-E5EDD003B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308" y="2272587"/>
            <a:ext cx="2743445" cy="7303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81B4D1B-08D6-8348-1A13-B1D972C59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887" y="3218058"/>
            <a:ext cx="2312770" cy="7303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8BD9FC5-D186-1034-3623-474D97C95E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887" y="4192850"/>
            <a:ext cx="4331773" cy="77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00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3571F-3A01-8A62-8235-EDDE9EB4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sz="5400"/>
              <a:t>Logistic Regression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17276-5E3D-E9F9-B6BE-CAAC32456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CA" sz="2200" dirty="0"/>
              <a:t>Dd</a:t>
            </a:r>
          </a:p>
          <a:p>
            <a:endParaRPr lang="en-CA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8864C4-6B21-CEBC-905C-288C828B0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04" y="2039029"/>
            <a:ext cx="4215296" cy="9639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DDA8EC-33BE-82BB-8276-1A4B63291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059" y="2039029"/>
            <a:ext cx="5427489" cy="3962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9F05A4-5D77-F2D4-033E-AC185EDE9FC5}"/>
              </a:ext>
            </a:extLst>
          </p:cNvPr>
          <p:cNvSpPr txBox="1">
            <a:spLocks/>
          </p:cNvSpPr>
          <p:nvPr/>
        </p:nvSpPr>
        <p:spPr>
          <a:xfrm>
            <a:off x="736600" y="3217545"/>
            <a:ext cx="4097307" cy="3197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TP = 994 </a:t>
            </a:r>
          </a:p>
          <a:p>
            <a:r>
              <a:rPr lang="en-CA" sz="2000" dirty="0"/>
              <a:t>TN = 884</a:t>
            </a:r>
          </a:p>
          <a:p>
            <a:r>
              <a:rPr lang="en-CA" sz="2000" dirty="0"/>
              <a:t>FP = 227</a:t>
            </a:r>
          </a:p>
          <a:p>
            <a:r>
              <a:rPr lang="en-CA" sz="2000" dirty="0"/>
              <a:t>FN =325</a:t>
            </a:r>
          </a:p>
          <a:p>
            <a:endParaRPr lang="en-CA" sz="2000" dirty="0"/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475153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3571F-3A01-8A62-8235-EDDE9EB4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sz="5400" dirty="0"/>
              <a:t>K Neighbours Classifier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17276-5E3D-E9F9-B6BE-CAAC32456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CA" sz="2200" dirty="0"/>
              <a:t>Dd</a:t>
            </a:r>
          </a:p>
          <a:p>
            <a:endParaRPr lang="en-CA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FE2C93-ACE5-40CA-D1C2-132ACA6BD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5813"/>
            <a:ext cx="4448175" cy="9471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D2CAA3-F8FC-AE14-FF5C-7265F14C4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730" y="2023113"/>
            <a:ext cx="5523228" cy="40252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EB1DA2-101D-8BE4-3659-BBEB92D21503}"/>
              </a:ext>
            </a:extLst>
          </p:cNvPr>
          <p:cNvSpPr txBox="1">
            <a:spLocks/>
          </p:cNvSpPr>
          <p:nvPr/>
        </p:nvSpPr>
        <p:spPr>
          <a:xfrm>
            <a:off x="736600" y="3217545"/>
            <a:ext cx="4097307" cy="3197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TP = 1221</a:t>
            </a:r>
          </a:p>
          <a:p>
            <a:r>
              <a:rPr lang="en-CA" sz="2000" dirty="0"/>
              <a:t>TN = 1039</a:t>
            </a:r>
          </a:p>
          <a:p>
            <a:r>
              <a:rPr lang="en-CA" sz="2000" dirty="0"/>
              <a:t>FP = 0</a:t>
            </a:r>
          </a:p>
          <a:p>
            <a:r>
              <a:rPr lang="en-CA" sz="2000" dirty="0"/>
              <a:t>FN =170</a:t>
            </a:r>
          </a:p>
          <a:p>
            <a:endParaRPr lang="en-CA" sz="2000" dirty="0"/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654215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3571F-3A01-8A62-8235-EDDE9EB4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sz="5400"/>
              <a:t>Decision Tree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17276-5E3D-E9F9-B6BE-CAAC32456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CA" sz="2200" dirty="0"/>
              <a:t>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D8F10C-D962-7F23-6C3D-1F789EFA1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4411"/>
            <a:ext cx="3025334" cy="8229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840330-AD11-49E6-4A0C-DD66A45FD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729" y="1960167"/>
            <a:ext cx="5103838" cy="38977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B5B76C-32CA-0C86-0BFA-9D8B10B4060C}"/>
              </a:ext>
            </a:extLst>
          </p:cNvPr>
          <p:cNvSpPr txBox="1">
            <a:spLocks/>
          </p:cNvSpPr>
          <p:nvPr/>
        </p:nvSpPr>
        <p:spPr>
          <a:xfrm>
            <a:off x="736600" y="3217545"/>
            <a:ext cx="4097307" cy="3197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TP = 1221</a:t>
            </a:r>
          </a:p>
          <a:p>
            <a:r>
              <a:rPr lang="en-CA" sz="2000" dirty="0"/>
              <a:t>TN = 1141</a:t>
            </a:r>
          </a:p>
          <a:p>
            <a:r>
              <a:rPr lang="en-CA" sz="2000" dirty="0"/>
              <a:t>FP = 0</a:t>
            </a:r>
          </a:p>
          <a:p>
            <a:r>
              <a:rPr lang="en-CA" sz="2000" dirty="0"/>
              <a:t>FN =68</a:t>
            </a:r>
          </a:p>
          <a:p>
            <a:endParaRPr lang="en-CA" sz="2000" dirty="0"/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835883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3571F-3A01-8A62-8235-EDDE9EB4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sz="5400"/>
              <a:t>Random Forest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17276-5E3D-E9F9-B6BE-CAAC32456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CA" sz="2200" dirty="0"/>
              <a:t>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80BD91-CA1C-E23A-B59E-9C5CE0E79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1062"/>
            <a:ext cx="3646962" cy="9818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BD6CCD-E001-5035-96AF-1D585449D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362" y="1992923"/>
            <a:ext cx="6169952" cy="42238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98B1EF6-9F43-BE4E-221D-CA2503012EF8}"/>
              </a:ext>
            </a:extLst>
          </p:cNvPr>
          <p:cNvSpPr txBox="1">
            <a:spLocks/>
          </p:cNvSpPr>
          <p:nvPr/>
        </p:nvSpPr>
        <p:spPr>
          <a:xfrm>
            <a:off x="736600" y="3217545"/>
            <a:ext cx="4097307" cy="3197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TP = 1221</a:t>
            </a:r>
          </a:p>
          <a:p>
            <a:r>
              <a:rPr lang="en-CA" sz="2000" dirty="0"/>
              <a:t>TN = 1182</a:t>
            </a:r>
          </a:p>
          <a:p>
            <a:r>
              <a:rPr lang="en-CA" sz="2000" dirty="0"/>
              <a:t>FP = 0</a:t>
            </a:r>
          </a:p>
          <a:p>
            <a:r>
              <a:rPr lang="en-CA" sz="2000" dirty="0"/>
              <a:t>FN =27</a:t>
            </a:r>
          </a:p>
          <a:p>
            <a:endParaRPr lang="en-CA" sz="2000" dirty="0"/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861453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3571F-3A01-8A62-8235-EDDE9EB4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sz="5400"/>
              <a:t>SGD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17276-5E3D-E9F9-B6BE-CAAC32456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CA" sz="2200" dirty="0"/>
              <a:t>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C3B5AC-110A-89DD-06C5-D9E11F700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5813"/>
            <a:ext cx="4863155" cy="634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30354B-B206-9A8E-0D10-9324EA6F3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424" y="2055813"/>
            <a:ext cx="5447632" cy="37647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D88DEB-C001-7C8D-92E5-0816F92740F1}"/>
              </a:ext>
            </a:extLst>
          </p:cNvPr>
          <p:cNvSpPr txBox="1">
            <a:spLocks/>
          </p:cNvSpPr>
          <p:nvPr/>
        </p:nvSpPr>
        <p:spPr>
          <a:xfrm>
            <a:off x="736600" y="3217545"/>
            <a:ext cx="4097307" cy="3197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TP = 1021</a:t>
            </a:r>
          </a:p>
          <a:p>
            <a:r>
              <a:rPr lang="en-CA" sz="2000" dirty="0"/>
              <a:t>TN = 867</a:t>
            </a:r>
          </a:p>
          <a:p>
            <a:r>
              <a:rPr lang="en-CA" sz="2000" dirty="0"/>
              <a:t>FP = 200</a:t>
            </a:r>
          </a:p>
          <a:p>
            <a:r>
              <a:rPr lang="en-CA" sz="2000" dirty="0"/>
              <a:t>FN =342</a:t>
            </a:r>
          </a:p>
          <a:p>
            <a:endParaRPr lang="en-CA" sz="2000" dirty="0"/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008200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3571F-3A01-8A62-8235-EDDE9EB4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sz="5400" dirty="0"/>
              <a:t>SVM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17276-5E3D-E9F9-B6BE-CAAC32456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CA" sz="2200" dirty="0"/>
              <a:t>dd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84602D-AA69-3D98-6A1B-950E37497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00" y="2017194"/>
            <a:ext cx="4261575" cy="10535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B1A9BF-5D58-EF26-DD51-A70D873F4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591" y="2017194"/>
            <a:ext cx="5310609" cy="4164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298F17-CAEA-D0D7-CF5B-45A92D666A88}"/>
              </a:ext>
            </a:extLst>
          </p:cNvPr>
          <p:cNvSpPr txBox="1">
            <a:spLocks/>
          </p:cNvSpPr>
          <p:nvPr/>
        </p:nvSpPr>
        <p:spPr>
          <a:xfrm>
            <a:off x="736600" y="3217545"/>
            <a:ext cx="4097307" cy="3197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TP = 1204</a:t>
            </a:r>
          </a:p>
          <a:p>
            <a:r>
              <a:rPr lang="en-CA" sz="2000" dirty="0"/>
              <a:t>TN = 1113</a:t>
            </a:r>
          </a:p>
          <a:p>
            <a:r>
              <a:rPr lang="en-CA" sz="2000" dirty="0"/>
              <a:t>FP = 17</a:t>
            </a:r>
          </a:p>
          <a:p>
            <a:r>
              <a:rPr lang="en-CA" sz="2000" dirty="0"/>
              <a:t>FN =96</a:t>
            </a:r>
          </a:p>
          <a:p>
            <a:endParaRPr lang="en-CA" sz="2000" dirty="0"/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497400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3571F-3A01-8A62-8235-EDDE9EB4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CA" sz="5400" dirty="0" err="1"/>
              <a:t>GridSearchCV</a:t>
            </a:r>
            <a:r>
              <a:rPr lang="en-CA" sz="5400" dirty="0"/>
              <a:t> for </a:t>
            </a:r>
            <a:r>
              <a:rPr lang="en-CA" sz="5400" dirty="0" err="1"/>
              <a:t>Hypertuning</a:t>
            </a:r>
            <a:r>
              <a:rPr lang="en-CA" sz="5400" dirty="0"/>
              <a:t> of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17276-5E3D-E9F9-B6BE-CAAC32456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CA" sz="2200" dirty="0"/>
              <a:t>S</a:t>
            </a:r>
          </a:p>
          <a:p>
            <a:endParaRPr lang="en-CA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2C9A2B-8E0D-F53E-9E62-B9286DD13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14" y="1859137"/>
            <a:ext cx="8732835" cy="39627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9355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3571F-3A01-8A62-8235-EDDE9EB4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CA" sz="5400" dirty="0" err="1"/>
              <a:t>GridSearchCV</a:t>
            </a:r>
            <a:r>
              <a:rPr lang="en-CA" sz="5400" dirty="0"/>
              <a:t> for </a:t>
            </a:r>
            <a:r>
              <a:rPr lang="en-CA" sz="5400" dirty="0" err="1"/>
              <a:t>Hypertuning</a:t>
            </a:r>
            <a:r>
              <a:rPr lang="en-CA" sz="5400" dirty="0"/>
              <a:t> of Parameters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17276-5E3D-E9F9-B6BE-CAAC32456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CA" sz="2200" dirty="0"/>
              <a:t>The </a:t>
            </a:r>
            <a:r>
              <a:rPr lang="en-CA" sz="2200" dirty="0" err="1"/>
              <a:t>hypertuned</a:t>
            </a:r>
            <a:r>
              <a:rPr lang="en-CA" sz="2200" dirty="0"/>
              <a:t> parameters using </a:t>
            </a:r>
            <a:r>
              <a:rPr lang="en-CA" sz="2200" dirty="0" err="1"/>
              <a:t>GridSEarchCV</a:t>
            </a:r>
            <a:r>
              <a:rPr lang="en-CA" sz="2200" dirty="0"/>
              <a:t> are shown in the below snippet:</a:t>
            </a:r>
          </a:p>
          <a:p>
            <a:endParaRPr lang="en-CA" sz="2200" dirty="0"/>
          </a:p>
          <a:p>
            <a:endParaRPr lang="en-CA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0C76B9-741A-BC96-566E-0BF8C9D4F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73674"/>
            <a:ext cx="10639425" cy="1988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49715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3571F-3A01-8A62-8235-EDDE9EB4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Observations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17276-5E3D-E9F9-B6BE-CAAC32456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CA" dirty="0"/>
          </a:p>
          <a:p>
            <a:pPr marL="0" indent="0" algn="just">
              <a:buNone/>
            </a:pPr>
            <a:r>
              <a:rPr lang="en-CA" dirty="0"/>
              <a:t>Based on the above experiments that we conducted as part of this Term Project; </a:t>
            </a:r>
            <a:r>
              <a:rPr lang="en-CA" b="1" dirty="0"/>
              <a:t>Random Forest </a:t>
            </a:r>
            <a:r>
              <a:rPr lang="en-CA" dirty="0"/>
              <a:t>is the best model for stroke prediction dataset with F1 score of </a:t>
            </a:r>
            <a:r>
              <a:rPr lang="en-CA" b="1" dirty="0"/>
              <a:t>0.9890643985419197.</a:t>
            </a:r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0553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3571F-3A01-8A62-8235-EDDE9EB4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sz="5400" dirty="0"/>
              <a:t>Problem Statement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17276-5E3D-E9F9-B6BE-CAAC32456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algn="just"/>
            <a:r>
              <a:rPr lang="en-CA" sz="2000" dirty="0"/>
              <a:t>Dataset: Stroke Prediction Dataset</a:t>
            </a:r>
          </a:p>
          <a:p>
            <a:pPr algn="just"/>
            <a:r>
              <a:rPr lang="en-US" sz="2000" dirty="0"/>
              <a:t>According to the World Health Organization (WHO) stroke is the 2nd leading cause of death globally, responsible for approximately 11% of total deaths.</a:t>
            </a:r>
          </a:p>
          <a:p>
            <a:pPr algn="just"/>
            <a:r>
              <a:rPr lang="en-US" sz="2000" dirty="0"/>
              <a:t>Analyzing input parameters such as gender, age, whether they smoke or not and various diseases can help us predict whether a patient is likely to get stroke. Each row in the dataset provides information relating to this about the patient.</a:t>
            </a:r>
          </a:p>
          <a:p>
            <a:pPr algn="just"/>
            <a:r>
              <a:rPr lang="en-CA" sz="2000" dirty="0"/>
              <a:t>We have selected stroke prediction dataset to analyse various features involved in stroke with the data collected from various sources to predict stroke in patients and alerting the authorities if necessary.</a:t>
            </a:r>
          </a:p>
          <a:p>
            <a:pPr algn="just"/>
            <a:r>
              <a:rPr lang="en-CA" sz="2000" dirty="0"/>
              <a:t>Such a predictive model can help save lives of patients who suffer stroke as it can be predicted that was earlier not possible.</a:t>
            </a:r>
          </a:p>
        </p:txBody>
      </p:sp>
    </p:spTree>
    <p:extLst>
      <p:ext uri="{BB962C8B-B14F-4D97-AF65-F5344CB8AC3E}">
        <p14:creationId xmlns:p14="http://schemas.microsoft.com/office/powerpoint/2010/main" val="1791279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3571F-3A01-8A62-8235-EDDE9EB4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sz="4200"/>
              <a:t>Re-evaluating Models (with removal of some features)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17276-5E3D-E9F9-B6BE-CAAC32456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algn="just"/>
            <a:r>
              <a:rPr lang="en-CA" sz="2200" dirty="0"/>
              <a:t>Removing BMI Feature since its </a:t>
            </a:r>
            <a:r>
              <a:rPr lang="en-US" sz="2200" dirty="0"/>
              <a:t>seems that there is no clear numeric correlation between the stroke attribute and other numeric attributes in our dataset. Hence, we dropped BMI to see its effect on the data.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After removing BMI feature, we observe that the accuracy for SGDC improved from 68% to 77% whereas other models had minimal effect on accuracy. </a:t>
            </a:r>
            <a:endParaRPr lang="en-CA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964C43-D529-73BA-5018-37E03F6DC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801" y="4439031"/>
            <a:ext cx="9277350" cy="1428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0060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3571F-3A01-8A62-8235-EDDE9EB4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sz="4200" dirty="0"/>
              <a:t>Model results based on tuned </a:t>
            </a:r>
            <a:r>
              <a:rPr lang="en-CA" sz="4200" dirty="0" err="1"/>
              <a:t>Hyperparamaters</a:t>
            </a:r>
            <a:endParaRPr lang="en-CA" sz="42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42AFFA3-3E6A-1AA4-B08C-257179474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3823"/>
            <a:ext cx="10365419" cy="4716808"/>
          </a:xfrm>
        </p:spPr>
      </p:pic>
    </p:spTree>
    <p:extLst>
      <p:ext uri="{BB962C8B-B14F-4D97-AF65-F5344CB8AC3E}">
        <p14:creationId xmlns:p14="http://schemas.microsoft.com/office/powerpoint/2010/main" val="3600317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3571F-3A01-8A62-8235-EDDE9EB4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sz="5400"/>
              <a:t>Conclusion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17276-5E3D-E9F9-B6BE-CAAC32456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CA" sz="2200" dirty="0"/>
              <a:t>After Exploratory data analysis, data preprocessing, applying classification approaches (building models) on the dataset we observed that </a:t>
            </a:r>
            <a:r>
              <a:rPr lang="en-CA" sz="2200" b="1" dirty="0"/>
              <a:t>Random Forest </a:t>
            </a:r>
            <a:r>
              <a:rPr lang="en-CA" sz="2200" dirty="0"/>
              <a:t>model is the best predictor for stroke target variable. </a:t>
            </a:r>
          </a:p>
          <a:p>
            <a:r>
              <a:rPr lang="en-CA" sz="2200" dirty="0"/>
              <a:t>Using </a:t>
            </a:r>
            <a:r>
              <a:rPr lang="en-CA" sz="2200" dirty="0" err="1"/>
              <a:t>GridSearchCV</a:t>
            </a:r>
            <a:r>
              <a:rPr lang="en-CA" sz="2200" dirty="0"/>
              <a:t> and determining the best hyperparameters, we observed that all the models slight improvement in accuracies in which accuracy of SVC was improved the most from around 83% to 95% approx. Random Forest model was still the best overall model for the dataset.</a:t>
            </a:r>
          </a:p>
          <a:p>
            <a:r>
              <a:rPr lang="en-CA" sz="2200" dirty="0"/>
              <a:t>The </a:t>
            </a:r>
            <a:r>
              <a:rPr lang="en-CA" sz="2200" b="1" dirty="0"/>
              <a:t>F1 Score </a:t>
            </a:r>
            <a:r>
              <a:rPr lang="en-CA" sz="2200" dirty="0"/>
              <a:t>of this model is </a:t>
            </a:r>
            <a:r>
              <a:rPr lang="en-CA" sz="2200" b="1" dirty="0"/>
              <a:t>98.9%</a:t>
            </a:r>
            <a:r>
              <a:rPr lang="en-CA" sz="2200" dirty="0"/>
              <a:t> </a:t>
            </a:r>
          </a:p>
          <a:p>
            <a:r>
              <a:rPr lang="en-CA" sz="2200" dirty="0"/>
              <a:t>The </a:t>
            </a:r>
            <a:r>
              <a:rPr lang="en-CA" sz="2200" b="1" dirty="0"/>
              <a:t>Accuracy</a:t>
            </a:r>
            <a:r>
              <a:rPr lang="en-CA" sz="2200" dirty="0"/>
              <a:t> of the model is </a:t>
            </a:r>
            <a:r>
              <a:rPr lang="en-CA" sz="2200" b="1" dirty="0"/>
              <a:t>98.8%</a:t>
            </a:r>
            <a:r>
              <a:rPr lang="en-CA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0567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3571F-3A01-8A62-8235-EDDE9EB4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sz="5400"/>
              <a:t>References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17276-5E3D-E9F9-B6BE-CAAC32456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CA" sz="2200" dirty="0"/>
              <a:t>Dataset: Stroke Prediction Dataset: </a:t>
            </a:r>
            <a:r>
              <a:rPr lang="en-CA" sz="2200" dirty="0">
                <a:hlinkClick r:id="rId2"/>
              </a:rPr>
              <a:t>https://www.kaggle.com/datasets/fedesoriano/stroke-prediction-dataset</a:t>
            </a:r>
            <a:endParaRPr lang="en-CA" sz="2200" dirty="0"/>
          </a:p>
          <a:p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366367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592E25-640B-C2AD-3082-D66E31F7A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sz="5400" dirty="0"/>
              <a:t>Understanding the Dataset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F529D-FBE6-491C-8D26-15C95F1CE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7876"/>
            <a:ext cx="10515600" cy="492801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b="1" dirty="0"/>
              <a:t>Attribute Information</a:t>
            </a:r>
          </a:p>
          <a:p>
            <a:pPr marL="0" indent="0">
              <a:buNone/>
            </a:pPr>
            <a:endParaRPr lang="en-US" sz="2200" b="1" dirty="0"/>
          </a:p>
          <a:p>
            <a:r>
              <a:rPr lang="en-US" sz="2200" dirty="0"/>
              <a:t>id: unique identifier</a:t>
            </a:r>
          </a:p>
          <a:p>
            <a:r>
              <a:rPr lang="en-US" sz="2200" dirty="0"/>
              <a:t>gender: "Male", "Female" or "Other"</a:t>
            </a:r>
          </a:p>
          <a:p>
            <a:r>
              <a:rPr lang="en-US" sz="2200" dirty="0"/>
              <a:t>age: age of the patient</a:t>
            </a:r>
          </a:p>
          <a:p>
            <a:r>
              <a:rPr lang="en-US" sz="2200" dirty="0"/>
              <a:t>hypertension: 0 if the patient doesn't have hypertension, 1 if the patient has hypertension</a:t>
            </a:r>
          </a:p>
          <a:p>
            <a:r>
              <a:rPr lang="en-US" sz="2200" dirty="0" err="1"/>
              <a:t>heart_disease</a:t>
            </a:r>
            <a:r>
              <a:rPr lang="en-US" sz="2200" dirty="0"/>
              <a:t>: 0 if the patient doesn't have any heart diseases, 1 if the patient has a heart disease</a:t>
            </a:r>
          </a:p>
          <a:p>
            <a:r>
              <a:rPr lang="en-US" sz="2200" dirty="0" err="1"/>
              <a:t>ever_married</a:t>
            </a:r>
            <a:r>
              <a:rPr lang="en-US" sz="2200" dirty="0"/>
              <a:t>: "No" or "Yes"</a:t>
            </a:r>
          </a:p>
          <a:p>
            <a:r>
              <a:rPr lang="en-US" sz="2200" dirty="0" err="1"/>
              <a:t>work_type</a:t>
            </a:r>
            <a:r>
              <a:rPr lang="en-US" sz="2200" dirty="0"/>
              <a:t>: "children", "</a:t>
            </a:r>
            <a:r>
              <a:rPr lang="en-US" sz="2200" dirty="0" err="1"/>
              <a:t>Govt_job</a:t>
            </a:r>
            <a:r>
              <a:rPr lang="en-US" sz="2200" dirty="0"/>
              <a:t>", "</a:t>
            </a:r>
            <a:r>
              <a:rPr lang="en-US" sz="2200" dirty="0" err="1"/>
              <a:t>Never_worked</a:t>
            </a:r>
            <a:r>
              <a:rPr lang="en-US" sz="2200" dirty="0"/>
              <a:t>", "Private" or "Self-employed"</a:t>
            </a:r>
          </a:p>
          <a:p>
            <a:r>
              <a:rPr lang="en-US" sz="2200" dirty="0" err="1"/>
              <a:t>Residence_type</a:t>
            </a:r>
            <a:r>
              <a:rPr lang="en-US" sz="2200" dirty="0"/>
              <a:t>: "Rural" or "Urban"</a:t>
            </a:r>
          </a:p>
          <a:p>
            <a:r>
              <a:rPr lang="en-US" sz="2200" dirty="0" err="1"/>
              <a:t>avg_glucose_level</a:t>
            </a:r>
            <a:r>
              <a:rPr lang="en-US" sz="2200" dirty="0"/>
              <a:t>: average glucose level in blood</a:t>
            </a:r>
          </a:p>
          <a:p>
            <a:r>
              <a:rPr lang="en-US" sz="2200" dirty="0" err="1"/>
              <a:t>bmi</a:t>
            </a:r>
            <a:r>
              <a:rPr lang="en-US" sz="2200" dirty="0"/>
              <a:t>: body mass index</a:t>
            </a:r>
          </a:p>
          <a:p>
            <a:r>
              <a:rPr lang="en-US" sz="2200" dirty="0" err="1"/>
              <a:t>smoking_status</a:t>
            </a:r>
            <a:r>
              <a:rPr lang="en-US" sz="2200" dirty="0"/>
              <a:t>: "formerly smoked", "never smoked", "smokes" or "Unknown"*</a:t>
            </a:r>
          </a:p>
          <a:p>
            <a:r>
              <a:rPr lang="en-US" sz="2200" dirty="0"/>
              <a:t>stroke: 1 if the patient had a stroke or 0 if not</a:t>
            </a:r>
          </a:p>
          <a:p>
            <a:pPr marL="0" indent="0">
              <a:buNone/>
            </a:pPr>
            <a:r>
              <a:rPr lang="en-US" sz="2200" dirty="0"/>
              <a:t>*Note: "Unknown" in </a:t>
            </a:r>
            <a:r>
              <a:rPr lang="en-US" sz="2200" dirty="0" err="1"/>
              <a:t>smoking_status</a:t>
            </a:r>
            <a:r>
              <a:rPr lang="en-US" sz="2200" dirty="0"/>
              <a:t> means that the information is unavailable for this patient</a:t>
            </a:r>
            <a:endParaRPr lang="en-CA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7D31B1-1CAB-DE17-DE31-7E47EB528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325" y="1756273"/>
            <a:ext cx="7048500" cy="157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5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3571F-3A01-8A62-8235-EDDE9EB4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sz="5400" dirty="0"/>
              <a:t>Exploratory Data Analysis (EDA)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17276-5E3D-E9F9-B6BE-CAAC32456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CA" sz="2200" b="1" dirty="0"/>
              <a:t>Before</a:t>
            </a:r>
            <a:r>
              <a:rPr lang="en-CA" sz="2200" dirty="0"/>
              <a:t>							</a:t>
            </a:r>
            <a:r>
              <a:rPr lang="en-CA" sz="2200" b="1" dirty="0"/>
              <a:t>After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2E526B-4E68-9D3B-6A23-785BC93C9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292" y="2883762"/>
            <a:ext cx="2933954" cy="29339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C2E2EB-37A1-6159-A475-FB1740369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004" y="2041525"/>
            <a:ext cx="4412131" cy="3011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DCB7BB-D9B9-13B9-8F83-40C212FE5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318" y="2883762"/>
            <a:ext cx="3447974" cy="29339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43C2E4-1D6D-32AF-DF94-5D86DD32A9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7845" y="2478949"/>
            <a:ext cx="8477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1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3571F-3A01-8A62-8235-EDDE9EB4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CA" sz="5400" dirty="0"/>
              <a:t>Exploratory Data Analysis (EDA) (contd.)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17276-5E3D-E9F9-B6BE-CAAC32456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0809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Numerical Distribution of Data</a:t>
            </a:r>
            <a:endParaRPr lang="en-CA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F0404F-B9C4-DA03-CDFB-DAE9F32D9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9556"/>
            <a:ext cx="3414056" cy="19585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3F5FB4-0CF0-C830-8A76-8936EE1BD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885" y="2487848"/>
            <a:ext cx="3330229" cy="18823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103484-6E3C-4443-5CF2-51C5DEDEA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787" y="2421453"/>
            <a:ext cx="3482642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2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3571F-3A01-8A62-8235-EDDE9EB4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sz="5400"/>
              <a:t>Data Preprocessing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17276-5E3D-E9F9-B6BE-CAAC32456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Dropping Column “Id”</a:t>
            </a:r>
          </a:p>
          <a:p>
            <a:r>
              <a:rPr lang="en-CA" sz="2200" dirty="0"/>
              <a:t>Using Iterative Imputer</a:t>
            </a:r>
          </a:p>
          <a:p>
            <a:r>
              <a:rPr lang="en-CA" sz="2200" dirty="0"/>
              <a:t>Feature Correlation Heatmap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C2DF3C-C273-073E-7AD8-4FE645AB1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236" y="1862454"/>
            <a:ext cx="4109963" cy="3135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EC7F63-8D03-80A9-0097-A461A1AC1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760" y="2342813"/>
            <a:ext cx="6002544" cy="3135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A391B9C-CFD7-6D05-5C3F-0821B0BCD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417" y="3203628"/>
            <a:ext cx="7141306" cy="7121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CF2740-CE9B-DAC0-F31B-DE38CEADF7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417" y="4055364"/>
            <a:ext cx="6240439" cy="256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53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3571F-3A01-8A62-8235-EDDE9EB4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sz="5400" dirty="0"/>
              <a:t>Data Preprocessing (contd.)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17276-5E3D-E9F9-B6BE-CAAC32456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CA" sz="2200" dirty="0"/>
              <a:t>Label Encoder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AE2445-AECD-61D3-35AD-103577994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88" y="2392338"/>
            <a:ext cx="6209873" cy="10545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93FD9D-BFB9-DD28-D09C-FC7F7F66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188" y="3909798"/>
            <a:ext cx="9061047" cy="16776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00559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3571F-3A01-8A62-8235-EDDE9EB4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sz="5400"/>
              <a:t>Approaches used for Classification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17276-5E3D-E9F9-B6BE-CAAC32456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CA" sz="3200" dirty="0"/>
              <a:t>Logistic Regression</a:t>
            </a:r>
          </a:p>
          <a:p>
            <a:r>
              <a:rPr lang="en-CA" sz="3200" dirty="0"/>
              <a:t>K Neighbours Classifier</a:t>
            </a:r>
          </a:p>
          <a:p>
            <a:r>
              <a:rPr lang="en-CA" sz="3200" dirty="0"/>
              <a:t>Decision Tree</a:t>
            </a:r>
          </a:p>
          <a:p>
            <a:r>
              <a:rPr lang="en-CA" sz="3200" dirty="0"/>
              <a:t>Random Forest</a:t>
            </a:r>
          </a:p>
          <a:p>
            <a:r>
              <a:rPr lang="en-CA" sz="3200" dirty="0"/>
              <a:t>SGD</a:t>
            </a:r>
          </a:p>
          <a:p>
            <a:r>
              <a:rPr lang="en-CA" sz="3200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3174439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3571F-3A01-8A62-8235-EDDE9EB4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CA" sz="5400" dirty="0"/>
              <a:t>Approaches used for Classification (contd.)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17276-5E3D-E9F9-B6BE-CAAC32456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3200" dirty="0"/>
          </a:p>
          <a:p>
            <a:endParaRPr lang="en-CA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29002-663D-A5E6-D184-18CE5266D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64622"/>
            <a:ext cx="8184545" cy="11544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450952-35F9-6375-AA3A-C1DD2C7AD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6332"/>
            <a:ext cx="7432783" cy="3260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9855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743</Words>
  <Application>Microsoft Office PowerPoint</Application>
  <PresentationFormat>Widescreen</PresentationFormat>
  <Paragraphs>100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ML Capstone Project</vt:lpstr>
      <vt:lpstr>Problem Statement</vt:lpstr>
      <vt:lpstr>Understanding the Dataset</vt:lpstr>
      <vt:lpstr>Exploratory Data Analysis (EDA)</vt:lpstr>
      <vt:lpstr>Exploratory Data Analysis (EDA) (contd.)</vt:lpstr>
      <vt:lpstr>Data Preprocessing</vt:lpstr>
      <vt:lpstr>Data Preprocessing (contd.)</vt:lpstr>
      <vt:lpstr>Approaches used for Classification</vt:lpstr>
      <vt:lpstr>Approaches used for Classification (contd.)</vt:lpstr>
      <vt:lpstr>Methods for Evaluation Model Performance</vt:lpstr>
      <vt:lpstr>Logistic Regression</vt:lpstr>
      <vt:lpstr>K Neighbours Classifier</vt:lpstr>
      <vt:lpstr>Decision Tree</vt:lpstr>
      <vt:lpstr>Random Forest</vt:lpstr>
      <vt:lpstr>SGD</vt:lpstr>
      <vt:lpstr>SVM</vt:lpstr>
      <vt:lpstr>GridSearchCV for Hypertuning of Parameters</vt:lpstr>
      <vt:lpstr>GridSearchCV for Hypertuning of Parameters (contd.)</vt:lpstr>
      <vt:lpstr>Observations</vt:lpstr>
      <vt:lpstr>Re-evaluating Models (with removal of some features)</vt:lpstr>
      <vt:lpstr>Model results based on tuned Hyperparamaters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 Applied Mathematical Concepts for Machine Learning</dc:title>
  <dc:creator>Harpreet Kaur</dc:creator>
  <cp:lastModifiedBy>Sukhsimar Singh</cp:lastModifiedBy>
  <cp:revision>33</cp:revision>
  <dcterms:created xsi:type="dcterms:W3CDTF">2022-09-26T13:19:13Z</dcterms:created>
  <dcterms:modified xsi:type="dcterms:W3CDTF">2023-01-18T19:12:25Z</dcterms:modified>
</cp:coreProperties>
</file>