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7" r:id="rId3"/>
    <p:sldId id="270" r:id="rId4"/>
    <p:sldId id="258" r:id="rId5"/>
    <p:sldId id="259" r:id="rId6"/>
    <p:sldId id="260" r:id="rId7"/>
    <p:sldId id="261" r:id="rId8"/>
    <p:sldId id="262" r:id="rId9"/>
    <p:sldId id="263" r:id="rId10"/>
    <p:sldId id="269"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1D10FFC-7120-4FD8-8C0E-86331BC3F63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374702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1D10FFC-7120-4FD8-8C0E-86331BC3F637}" type="datetimeFigureOut">
              <a:rPr lang="en-IN" smtClean="0"/>
              <a:t>29-09-2022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5EEB3D71-91EE-468B-8B87-C0C64B041E61}" type="slidenum">
              <a:rPr lang="en-IN" smtClean="0"/>
              <a:t>‹#›</a:t>
            </a:fld>
            <a:endParaRPr lang="en-IN"/>
          </a:p>
        </p:txBody>
      </p:sp>
    </p:spTree>
    <p:extLst>
      <p:ext uri="{BB962C8B-B14F-4D97-AF65-F5344CB8AC3E}">
        <p14:creationId xmlns:p14="http://schemas.microsoft.com/office/powerpoint/2010/main" val="6794984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1"/>
            <a:ext cx="8229600" cy="42770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D10FFC-7120-4FD8-8C0E-86331BC3F637}" type="datetimeFigureOut">
              <a:rPr lang="en-IN" smtClean="0"/>
              <a:t>29-09-2022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pic>
        <p:nvPicPr>
          <p:cNvPr id="7" name="Picture 2" descr="C:\Users\hp\Desktop\WaterSubject\104799256_133595821701576_6455545630925038158_o.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251" t="42961" r="17919" b="36789"/>
          <a:stretch/>
        </p:blipFill>
        <p:spPr bwMode="auto">
          <a:xfrm>
            <a:off x="6588224" y="6093295"/>
            <a:ext cx="2107615" cy="688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2279392"/>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refreshscience.com/essay-on-social-media-pp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59" y="332656"/>
            <a:ext cx="8354113" cy="3168352"/>
          </a:xfrm>
        </p:spPr>
        <p:txBody>
          <a:bodyPr>
            <a:normAutofit fontScale="90000"/>
          </a:bodyPr>
          <a:lstStyle/>
          <a:p>
            <a:pPr>
              <a:defRPr sz="2200">
                <a:latin typeface="Times New Roman" panose="02020603050405020304"/>
                <a:ea typeface="Times New Roman" panose="02020603050405020304"/>
                <a:cs typeface="Times New Roman" panose="02020603050405020304"/>
                <a:sym typeface="Times New Roman" panose="02020603050405020304"/>
              </a:defRPr>
            </a:pPr>
            <a:r>
              <a:rPr lang="en-US" b="1" u="sng" dirty="0" smtClean="0">
                <a:latin typeface="Times New Roman" panose="02020603050405020304"/>
                <a:ea typeface="Times New Roman" panose="02020603050405020304"/>
                <a:cs typeface="Times New Roman" panose="02020603050405020304"/>
                <a:sym typeface="Times New Roman" panose="02020603050405020304"/>
              </a:rPr>
              <a:t/>
            </a:r>
            <a:br>
              <a:rPr lang="en-US" b="1" u="sng" dirty="0" smtClean="0">
                <a:latin typeface="Times New Roman" panose="02020603050405020304"/>
                <a:ea typeface="Times New Roman" panose="02020603050405020304"/>
                <a:cs typeface="Times New Roman" panose="02020603050405020304"/>
                <a:sym typeface="Times New Roman" panose="02020603050405020304"/>
              </a:rPr>
            </a:br>
            <a:r>
              <a:rPr lang="en-US" b="1" u="sng" dirty="0" smtClean="0">
                <a:latin typeface="Times New Roman" panose="02020603050405020304"/>
                <a:ea typeface="Times New Roman" panose="02020603050405020304"/>
                <a:cs typeface="Times New Roman" panose="02020603050405020304"/>
                <a:sym typeface="Times New Roman" panose="02020603050405020304"/>
              </a:rPr>
              <a:t/>
            </a:r>
            <a:br>
              <a:rPr lang="en-US" b="1" u="sng" dirty="0" smtClean="0">
                <a:latin typeface="Times New Roman" panose="02020603050405020304"/>
                <a:ea typeface="Times New Roman" panose="02020603050405020304"/>
                <a:cs typeface="Times New Roman" panose="02020603050405020304"/>
                <a:sym typeface="Times New Roman" panose="02020603050405020304"/>
              </a:rPr>
            </a:br>
            <a:r>
              <a:rPr lang="en-US" b="1" u="sng" dirty="0">
                <a:latin typeface="Times New Roman" panose="02020603050405020304"/>
                <a:ea typeface="Times New Roman" panose="02020603050405020304"/>
                <a:cs typeface="Times New Roman" panose="02020603050405020304"/>
                <a:sym typeface="Times New Roman" panose="02020603050405020304"/>
              </a:rPr>
              <a:t/>
            </a:r>
            <a:br>
              <a:rPr lang="en-US" b="1" u="sng" dirty="0">
                <a:latin typeface="Times New Roman" panose="02020603050405020304"/>
                <a:ea typeface="Times New Roman" panose="02020603050405020304"/>
                <a:cs typeface="Times New Roman" panose="02020603050405020304"/>
                <a:sym typeface="Times New Roman" panose="02020603050405020304"/>
              </a:rPr>
            </a:br>
            <a:r>
              <a:rPr lang="en-US" b="1" u="sng" dirty="0" smtClean="0">
                <a:latin typeface="Times New Roman" panose="02020603050405020304"/>
                <a:ea typeface="Times New Roman" panose="02020603050405020304"/>
                <a:cs typeface="Times New Roman" panose="02020603050405020304"/>
                <a:sym typeface="Times New Roman" panose="02020603050405020304"/>
              </a:rPr>
              <a:t/>
            </a:r>
            <a:br>
              <a:rPr lang="en-US" b="1" u="sng" dirty="0" smtClean="0">
                <a:latin typeface="Times New Roman" panose="02020603050405020304"/>
                <a:ea typeface="Times New Roman" panose="02020603050405020304"/>
                <a:cs typeface="Times New Roman" panose="02020603050405020304"/>
                <a:sym typeface="Times New Roman" panose="02020603050405020304"/>
              </a:rPr>
            </a:br>
            <a:r>
              <a:rPr lang="en-US" sz="1800" b="1" dirty="0"/>
              <a:t>DEPARTMENT OF COMPUTER SCIENCE &amp; APPLICATIONS</a:t>
            </a:r>
            <a:br>
              <a:rPr lang="en-US" sz="1800" b="1" dirty="0"/>
            </a:br>
            <a:r>
              <a:rPr lang="en-US" sz="1800" b="1" dirty="0"/>
              <a:t>SCHOOL OF ENGINEERING AND TECHNOLOGY </a:t>
            </a:r>
            <a:r>
              <a:rPr lang="en-US" dirty="0"/>
              <a:t/>
            </a:r>
            <a:br>
              <a:rPr lang="en-US" dirty="0"/>
            </a:br>
            <a:r>
              <a:rPr lang="en-US" b="1" u="sng" dirty="0" smtClean="0">
                <a:latin typeface="Times New Roman" panose="02020603050405020304"/>
                <a:ea typeface="Times New Roman" panose="02020603050405020304"/>
                <a:cs typeface="Times New Roman" panose="02020603050405020304"/>
                <a:sym typeface="Times New Roman" panose="02020603050405020304"/>
              </a:rPr>
              <a:t/>
            </a:r>
            <a:br>
              <a:rPr lang="en-US" b="1" u="sng" dirty="0" smtClean="0">
                <a:latin typeface="Times New Roman" panose="02020603050405020304"/>
                <a:ea typeface="Times New Roman" panose="02020603050405020304"/>
                <a:cs typeface="Times New Roman" panose="02020603050405020304"/>
                <a:sym typeface="Times New Roman" panose="02020603050405020304"/>
              </a:rPr>
            </a:br>
            <a:r>
              <a:rPr lang="en-US" b="1" u="sng" dirty="0" smtClean="0">
                <a:latin typeface="Times New Roman" panose="02020603050405020304"/>
                <a:ea typeface="Times New Roman" panose="02020603050405020304"/>
                <a:cs typeface="Times New Roman" panose="02020603050405020304"/>
                <a:sym typeface="Times New Roman" panose="02020603050405020304"/>
              </a:rPr>
              <a:t>BCA </a:t>
            </a:r>
            <a:r>
              <a:rPr lang="en-US" b="1" u="sng" dirty="0">
                <a:latin typeface="Times New Roman" panose="02020603050405020304"/>
                <a:ea typeface="Times New Roman" panose="02020603050405020304"/>
                <a:cs typeface="Times New Roman" panose="02020603050405020304"/>
                <a:sym typeface="Times New Roman" panose="02020603050405020304"/>
              </a:rPr>
              <a:t>Project </a:t>
            </a:r>
            <a:r>
              <a:rPr lang="en-US" b="1" u="sng" dirty="0" smtClean="0">
                <a:latin typeface="Times New Roman" panose="02020603050405020304"/>
                <a:ea typeface="Times New Roman" panose="02020603050405020304"/>
                <a:cs typeface="Times New Roman" panose="02020603050405020304"/>
                <a:sym typeface="Times New Roman" panose="02020603050405020304"/>
              </a:rPr>
              <a:t>Evaluation-1</a:t>
            </a:r>
            <a:br>
              <a:rPr lang="en-US" b="1" u="sng" dirty="0" smtClean="0">
                <a:latin typeface="Times New Roman" panose="02020603050405020304"/>
                <a:ea typeface="Times New Roman" panose="02020603050405020304"/>
                <a:cs typeface="Times New Roman" panose="02020603050405020304"/>
                <a:sym typeface="Times New Roman" panose="02020603050405020304"/>
              </a:rPr>
            </a:br>
            <a:r>
              <a:rPr lang="en-US" b="1" u="sng" dirty="0" smtClean="0">
                <a:latin typeface="Times New Roman" panose="02020603050405020304"/>
                <a:ea typeface="Times New Roman" panose="02020603050405020304"/>
                <a:cs typeface="Times New Roman" panose="02020603050405020304"/>
                <a:sym typeface="Times New Roman" panose="02020603050405020304"/>
              </a:rPr>
              <a:t/>
            </a:r>
            <a:br>
              <a:rPr lang="en-US" b="1" u="sng" dirty="0" smtClean="0">
                <a:latin typeface="Times New Roman" panose="02020603050405020304"/>
                <a:ea typeface="Times New Roman" panose="02020603050405020304"/>
                <a:cs typeface="Times New Roman" panose="02020603050405020304"/>
                <a:sym typeface="Times New Roman" panose="02020603050405020304"/>
              </a:rPr>
            </a:br>
            <a:r>
              <a:rPr lang="en-IN" sz="2700" b="1" dirty="0" smtClean="0">
                <a:latin typeface="Times New Roman" panose="02020603050405020304"/>
                <a:ea typeface="Times New Roman" panose="02020603050405020304"/>
                <a:cs typeface="Times New Roman" panose="02020603050405020304"/>
                <a:sym typeface="Times New Roman" panose="02020603050405020304"/>
              </a:rPr>
              <a:t>Credit Card Fraud Detection</a:t>
            </a:r>
            <a:endParaRPr lang="en-US" sz="2700" b="1" u="sng"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3" name="Content Placeholder 2"/>
          <p:cNvSpPr>
            <a:spLocks noGrp="1"/>
          </p:cNvSpPr>
          <p:nvPr>
            <p:ph idx="1"/>
          </p:nvPr>
        </p:nvSpPr>
        <p:spPr>
          <a:xfrm>
            <a:off x="477657" y="3717031"/>
            <a:ext cx="8342815" cy="2642219"/>
          </a:xfrm>
        </p:spPr>
        <p:txBody>
          <a:bodyPr/>
          <a:lstStyle/>
          <a:p>
            <a:pPr marL="0" indent="0">
              <a:buNone/>
              <a:defRPr sz="1800">
                <a:latin typeface="Times New Roman" panose="02020603050405020304"/>
                <a:ea typeface="Times New Roman" panose="02020603050405020304"/>
                <a:cs typeface="Times New Roman" panose="02020603050405020304"/>
                <a:sym typeface="Times New Roman" panose="02020603050405020304"/>
              </a:defRPr>
            </a:pPr>
            <a:r>
              <a:rPr lang="en-US" dirty="0"/>
              <a:t>Presented by :-</a:t>
            </a:r>
          </a:p>
          <a:p>
            <a:pPr marL="0" indent="0" algn="r">
              <a:buNone/>
            </a:pPr>
            <a:r>
              <a:rPr lang="en-US" dirty="0"/>
              <a:t>                          </a:t>
            </a:r>
            <a:r>
              <a:rPr lang="en-IN" sz="1600" dirty="0" smtClean="0">
                <a:latin typeface="Times New Roman" panose="02020603050405020304" pitchFamily="18" charset="0"/>
                <a:cs typeface="Times New Roman" panose="02020603050405020304" pitchFamily="18" charset="0"/>
              </a:rPr>
              <a:t>Under </a:t>
            </a:r>
            <a:r>
              <a:rPr lang="en-IN" sz="1600" dirty="0">
                <a:latin typeface="Times New Roman" panose="02020603050405020304" pitchFamily="18" charset="0"/>
                <a:cs typeface="Times New Roman" panose="02020603050405020304" pitchFamily="18" charset="0"/>
              </a:rPr>
              <a:t>the Supervision of:-</a:t>
            </a:r>
          </a:p>
          <a:p>
            <a:pPr indent="0">
              <a:buNone/>
              <a:defRPr sz="1800">
                <a:latin typeface="Times New Roman" panose="02020603050405020304"/>
                <a:ea typeface="Times New Roman" panose="02020603050405020304"/>
                <a:cs typeface="Times New Roman" panose="02020603050405020304"/>
                <a:sym typeface="Times New Roman" panose="02020603050405020304"/>
              </a:defRPr>
            </a:pPr>
            <a:r>
              <a:rPr lang="en-US" dirty="0" err="1" smtClean="0"/>
              <a:t>Raghav</a:t>
            </a:r>
            <a:r>
              <a:rPr lang="en-US" dirty="0" smtClean="0"/>
              <a:t> </a:t>
            </a:r>
            <a:r>
              <a:rPr lang="en-US" dirty="0" err="1" smtClean="0"/>
              <a:t>Sukhwal</a:t>
            </a:r>
            <a:r>
              <a:rPr lang="en-US" dirty="0" smtClean="0"/>
              <a:t> 2020554158</a:t>
            </a:r>
            <a:endParaRPr lang="en-US" dirty="0"/>
          </a:p>
          <a:p>
            <a:pPr indent="0">
              <a:buNone/>
              <a:defRPr sz="1800">
                <a:latin typeface="Times New Roman" panose="02020603050405020304"/>
                <a:ea typeface="Times New Roman" panose="02020603050405020304"/>
                <a:cs typeface="Times New Roman" panose="02020603050405020304"/>
                <a:sym typeface="Times New Roman" panose="02020603050405020304"/>
              </a:defRPr>
            </a:pPr>
            <a:r>
              <a:rPr lang="en-US" dirty="0" err="1" smtClean="0"/>
              <a:t>Dhruv</a:t>
            </a:r>
            <a:r>
              <a:rPr lang="en-US" dirty="0" smtClean="0"/>
              <a:t> Kumar 2020562984</a:t>
            </a:r>
            <a:endParaRPr lang="en-US" dirty="0"/>
          </a:p>
          <a:p>
            <a:pPr indent="0">
              <a:buNone/>
              <a:defRPr sz="1800">
                <a:latin typeface="Times New Roman" panose="02020603050405020304"/>
                <a:ea typeface="Times New Roman" panose="02020603050405020304"/>
                <a:cs typeface="Times New Roman" panose="02020603050405020304"/>
                <a:sym typeface="Times New Roman" panose="02020603050405020304"/>
              </a:defRPr>
            </a:pPr>
            <a:r>
              <a:rPr lang="en-US" dirty="0" err="1" smtClean="0"/>
              <a:t>Shivam</a:t>
            </a:r>
            <a:r>
              <a:rPr lang="en-US" dirty="0" smtClean="0"/>
              <a:t> Sharma 2020001649</a:t>
            </a:r>
            <a:endParaRPr lang="en-US" dirty="0"/>
          </a:p>
        </p:txBody>
      </p:sp>
      <p:sp>
        <p:nvSpPr>
          <p:cNvPr id="4" name="Rectangle 3"/>
          <p:cNvSpPr/>
          <p:nvPr/>
        </p:nvSpPr>
        <p:spPr>
          <a:xfrm>
            <a:off x="6516216" y="6093296"/>
            <a:ext cx="230425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Google Shape;182;p1" descr="Google Shape;182;p1"/>
          <p:cNvPicPr>
            <a:picLocks noChangeAspect="1"/>
          </p:cNvPicPr>
          <p:nvPr/>
        </p:nvPicPr>
        <p:blipFill>
          <a:blip r:embed="rId2"/>
          <a:srcRect l="35533"/>
          <a:stretch>
            <a:fillRect/>
          </a:stretch>
        </p:blipFill>
        <p:spPr>
          <a:xfrm>
            <a:off x="3030960" y="0"/>
            <a:ext cx="3215751" cy="1400677"/>
          </a:xfrm>
          <a:prstGeom prst="rect">
            <a:avLst/>
          </a:prstGeom>
          <a:ln w="12700">
            <a:miter lim="400000"/>
            <a:headEnd/>
            <a:tailEnd/>
          </a:ln>
        </p:spPr>
      </p:pic>
    </p:spTree>
    <p:extLst>
      <p:ext uri="{BB962C8B-B14F-4D97-AF65-F5344CB8AC3E}">
        <p14:creationId xmlns:p14="http://schemas.microsoft.com/office/powerpoint/2010/main" val="2624959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hp\Downloads\ryan-born-x8i6FfaZAbs-unsplas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455" y="548680"/>
            <a:ext cx="8128001" cy="5410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516216" y="6093296"/>
            <a:ext cx="2232248"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266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b="1" dirty="0"/>
              <a:t>Do Banks Investigate Credit Card Frauds</a:t>
            </a:r>
            <a:r>
              <a:rPr lang="en-GB" b="1" dirty="0" smtClean="0"/>
              <a:t>?</a:t>
            </a:r>
            <a:endParaRPr lang="en-IN" dirty="0"/>
          </a:p>
        </p:txBody>
      </p:sp>
      <p:sp>
        <p:nvSpPr>
          <p:cNvPr id="3" name="Content Placeholder 2"/>
          <p:cNvSpPr>
            <a:spLocks noGrp="1"/>
          </p:cNvSpPr>
          <p:nvPr>
            <p:ph idx="1"/>
          </p:nvPr>
        </p:nvSpPr>
        <p:spPr/>
        <p:txBody>
          <a:bodyPr>
            <a:normAutofit lnSpcReduction="10000"/>
          </a:bodyPr>
          <a:lstStyle/>
          <a:p>
            <a:r>
              <a:rPr lang="en-GB" dirty="0"/>
              <a:t>Yes banks do investigate the frauds. Banks try their best to prevent such frauds because it creates a bad name to the brand name of the bank</a:t>
            </a:r>
            <a:r>
              <a:rPr lang="en-GB" dirty="0" smtClean="0"/>
              <a:t>.</a:t>
            </a:r>
          </a:p>
          <a:p>
            <a:r>
              <a:rPr lang="en-GB" dirty="0"/>
              <a:t>Banks uses KYC compliance to prevent unauthorized transactions. </a:t>
            </a:r>
            <a:endParaRPr lang="en-GB" dirty="0" smtClean="0"/>
          </a:p>
          <a:p>
            <a:r>
              <a:rPr lang="en-GB" dirty="0" smtClean="0"/>
              <a:t>Due </a:t>
            </a:r>
            <a:r>
              <a:rPr lang="en-GB" dirty="0"/>
              <a:t>to increase in technology banks are using automotive techniques to prevent such transactions.</a:t>
            </a:r>
            <a:endParaRPr lang="en-IN" dirty="0"/>
          </a:p>
        </p:txBody>
      </p:sp>
      <p:sp>
        <p:nvSpPr>
          <p:cNvPr id="4" name="Rectangle 3"/>
          <p:cNvSpPr/>
          <p:nvPr/>
        </p:nvSpPr>
        <p:spPr>
          <a:xfrm>
            <a:off x="6372200" y="6021288"/>
            <a:ext cx="2448272"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4156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b="1" dirty="0"/>
              <a:t>How Do Fraudsters Get the Credit Card Details </a:t>
            </a:r>
            <a:r>
              <a:rPr lang="en-GB" b="1" dirty="0" smtClean="0"/>
              <a:t>?</a:t>
            </a:r>
            <a:endParaRPr lang="en-IN" dirty="0"/>
          </a:p>
        </p:txBody>
      </p:sp>
      <p:sp>
        <p:nvSpPr>
          <p:cNvPr id="3" name="Content Placeholder 2"/>
          <p:cNvSpPr>
            <a:spLocks noGrp="1"/>
          </p:cNvSpPr>
          <p:nvPr>
            <p:ph idx="1"/>
          </p:nvPr>
        </p:nvSpPr>
        <p:spPr/>
        <p:txBody>
          <a:bodyPr>
            <a:noAutofit/>
          </a:bodyPr>
          <a:lstStyle/>
          <a:p>
            <a:r>
              <a:rPr lang="en-GB" sz="2400" b="1" dirty="0"/>
              <a:t>Cloning and Skimming</a:t>
            </a:r>
            <a:r>
              <a:rPr lang="en-GB" sz="2400" dirty="0"/>
              <a:t> - Cloning means copying the card details using software and transferring it to another card. Skimming is the device used to copy the device.</a:t>
            </a:r>
          </a:p>
          <a:p>
            <a:r>
              <a:rPr lang="en-GB" sz="2400" b="1" dirty="0" err="1"/>
              <a:t>Smishing</a:t>
            </a:r>
            <a:r>
              <a:rPr lang="en-GB" sz="2400" dirty="0"/>
              <a:t> – The fraudsters sends a text message with a link asking to click it. If we click such link a Malicious content gets downloaded in the mobile. It transfers all the data in our mobile</a:t>
            </a:r>
            <a:r>
              <a:rPr lang="en-GB" sz="2400" dirty="0" smtClean="0"/>
              <a:t>.</a:t>
            </a:r>
            <a:endParaRPr lang="en-GB" sz="2400" dirty="0"/>
          </a:p>
        </p:txBody>
      </p:sp>
      <p:sp>
        <p:nvSpPr>
          <p:cNvPr id="4" name="Rectangle 3"/>
          <p:cNvSpPr/>
          <p:nvPr/>
        </p:nvSpPr>
        <p:spPr>
          <a:xfrm>
            <a:off x="6516216" y="5805264"/>
            <a:ext cx="2304256" cy="9361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5378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t>Contd..</a:t>
            </a:r>
            <a:endParaRPr lang="en-IN" b="1" dirty="0"/>
          </a:p>
        </p:txBody>
      </p:sp>
      <p:sp>
        <p:nvSpPr>
          <p:cNvPr id="3" name="Content Placeholder 2"/>
          <p:cNvSpPr>
            <a:spLocks noGrp="1"/>
          </p:cNvSpPr>
          <p:nvPr>
            <p:ph idx="1"/>
          </p:nvPr>
        </p:nvSpPr>
        <p:spPr/>
        <p:txBody>
          <a:bodyPr/>
          <a:lstStyle/>
          <a:p>
            <a:r>
              <a:rPr lang="en-GB" b="1" dirty="0" err="1"/>
              <a:t>Vishing</a:t>
            </a:r>
            <a:r>
              <a:rPr lang="en-GB" dirty="0"/>
              <a:t> – The Fraudsters calls the owner of the card and speaks as bank officials and gets the details like Card number, CVV, OTP, expiry date. Banks never asks such sensitive content over phone calls.</a:t>
            </a:r>
          </a:p>
          <a:p>
            <a:r>
              <a:rPr lang="en-GB" b="1" dirty="0"/>
              <a:t>Identity Theft</a:t>
            </a:r>
            <a:r>
              <a:rPr lang="en-GB" dirty="0"/>
              <a:t> – Creating a false identity similar to a person and gets their credit card and operate it</a:t>
            </a:r>
            <a:r>
              <a:rPr lang="en-GB" dirty="0" smtClean="0"/>
              <a:t>.</a:t>
            </a:r>
            <a:endParaRPr lang="en-GB" dirty="0"/>
          </a:p>
        </p:txBody>
      </p:sp>
      <p:sp>
        <p:nvSpPr>
          <p:cNvPr id="4" name="Rectangle 3"/>
          <p:cNvSpPr/>
          <p:nvPr/>
        </p:nvSpPr>
        <p:spPr>
          <a:xfrm>
            <a:off x="6516216" y="5877273"/>
            <a:ext cx="2304256" cy="864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63193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b="1" dirty="0"/>
              <a:t>Do Credit Card Frauds Get Caught </a:t>
            </a:r>
            <a:r>
              <a:rPr lang="en-GB" b="1" dirty="0" smtClean="0"/>
              <a:t>?</a:t>
            </a:r>
            <a:endParaRPr lang="en-IN" dirty="0"/>
          </a:p>
        </p:txBody>
      </p:sp>
      <p:sp>
        <p:nvSpPr>
          <p:cNvPr id="3" name="Content Placeholder 2"/>
          <p:cNvSpPr>
            <a:spLocks noGrp="1"/>
          </p:cNvSpPr>
          <p:nvPr>
            <p:ph idx="1"/>
          </p:nvPr>
        </p:nvSpPr>
        <p:spPr/>
        <p:txBody>
          <a:bodyPr>
            <a:normAutofit lnSpcReduction="10000"/>
          </a:bodyPr>
          <a:lstStyle/>
          <a:p>
            <a:r>
              <a:rPr lang="en-GB" dirty="0"/>
              <a:t>Nearly $30 billion is lost globally every year due to credit card frauds. But it is very difficult to prove a fraudulent transaction.</a:t>
            </a:r>
          </a:p>
          <a:p>
            <a:r>
              <a:rPr lang="en-GB" dirty="0"/>
              <a:t>A mechanism known as Hidden </a:t>
            </a:r>
            <a:r>
              <a:rPr lang="en-GB" dirty="0" err="1"/>
              <a:t>markov</a:t>
            </a:r>
            <a:r>
              <a:rPr lang="en-GB" dirty="0"/>
              <a:t> model is used to detect the fraud transaction on the basis of spending habit of the user. Yet it does not 100% result.</a:t>
            </a:r>
          </a:p>
          <a:p>
            <a:r>
              <a:rPr lang="en-GB" dirty="0"/>
              <a:t>Therefore It is not easy to trace the person who is using the card</a:t>
            </a:r>
            <a:r>
              <a:rPr lang="en-GB" dirty="0" smtClean="0"/>
              <a:t>.</a:t>
            </a:r>
            <a:endParaRPr lang="en-GB" dirty="0"/>
          </a:p>
        </p:txBody>
      </p:sp>
      <p:sp>
        <p:nvSpPr>
          <p:cNvPr id="4" name="Rectangle 3"/>
          <p:cNvSpPr/>
          <p:nvPr/>
        </p:nvSpPr>
        <p:spPr>
          <a:xfrm>
            <a:off x="6372200" y="6021288"/>
            <a:ext cx="2376264"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06980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smtClean="0"/>
              <a:t>Conclusion</a:t>
            </a:r>
            <a:endParaRPr lang="en-IN" b="1" dirty="0"/>
          </a:p>
        </p:txBody>
      </p:sp>
      <p:sp>
        <p:nvSpPr>
          <p:cNvPr id="3" name="Content Placeholder 2"/>
          <p:cNvSpPr>
            <a:spLocks noGrp="1"/>
          </p:cNvSpPr>
          <p:nvPr>
            <p:ph idx="1"/>
          </p:nvPr>
        </p:nvSpPr>
        <p:spPr/>
        <p:txBody>
          <a:bodyPr>
            <a:normAutofit fontScale="92500"/>
          </a:bodyPr>
          <a:lstStyle/>
          <a:p>
            <a:r>
              <a:rPr lang="en-GB" dirty="0"/>
              <a:t>We can conclude that as the technology is developing day by day there are also fraudsters developing. </a:t>
            </a:r>
            <a:endParaRPr lang="en-GB" dirty="0" smtClean="0"/>
          </a:p>
          <a:p>
            <a:r>
              <a:rPr lang="en-GB" dirty="0" smtClean="0"/>
              <a:t>Hence </a:t>
            </a:r>
            <a:r>
              <a:rPr lang="en-GB" dirty="0"/>
              <a:t>it is everyone’s responsible to update about the technology and use it in a correct way. </a:t>
            </a:r>
            <a:endParaRPr lang="en-GB" dirty="0" smtClean="0"/>
          </a:p>
          <a:p>
            <a:r>
              <a:rPr lang="en-GB" dirty="0" smtClean="0"/>
              <a:t>We </a:t>
            </a:r>
            <a:r>
              <a:rPr lang="en-GB" dirty="0"/>
              <a:t>should know about the Do’s and Don’ts about the credit card before we start to use it and act accordingly to avoid any serious issues.</a:t>
            </a:r>
            <a:endParaRPr lang="en-IN" dirty="0"/>
          </a:p>
        </p:txBody>
      </p:sp>
      <p:sp>
        <p:nvSpPr>
          <p:cNvPr id="4" name="Rectangle 3"/>
          <p:cNvSpPr/>
          <p:nvPr/>
        </p:nvSpPr>
        <p:spPr>
          <a:xfrm>
            <a:off x="6444208" y="5877273"/>
            <a:ext cx="2304256" cy="9361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5757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Credit Card Fraud Detection</a:t>
            </a:r>
          </a:p>
        </p:txBody>
      </p:sp>
      <p:pic>
        <p:nvPicPr>
          <p:cNvPr id="1026" name="Picture 2" descr="C:\Users\hp\Downloads\rupixen-com-Q59HmzK38eQ-unsplas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00286"/>
            <a:ext cx="7344816" cy="439631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588224" y="6093296"/>
            <a:ext cx="209857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7476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latin typeface="Times New Roman" panose="02020603050405020304" pitchFamily="18" charset="0"/>
                <a:cs typeface="Times New Roman" panose="02020603050405020304" pitchFamily="18" charset="0"/>
              </a:rPr>
              <a:t>Index</a:t>
            </a:r>
            <a:endParaRPr lang="en-IN" sz="6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GB" sz="2400" b="1" dirty="0">
                <a:latin typeface="Times New Roman" panose="02020603050405020304" pitchFamily="18" charset="0"/>
                <a:cs typeface="Times New Roman" panose="02020603050405020304" pitchFamily="18" charset="0"/>
              </a:rPr>
              <a:t>What is Credit Card Fraud</a:t>
            </a:r>
            <a:r>
              <a:rPr lang="en-GB" sz="2400" b="1" dirty="0" smtClean="0">
                <a:latin typeface="Times New Roman" panose="02020603050405020304" pitchFamily="18" charset="0"/>
                <a:cs typeface="Times New Roman" panose="02020603050405020304" pitchFamily="18" charset="0"/>
              </a:rPr>
              <a:t>?</a:t>
            </a:r>
          </a:p>
          <a:p>
            <a:r>
              <a:rPr lang="en-GB" sz="2400" b="1" dirty="0"/>
              <a:t>The main questions which raises on our minds are</a:t>
            </a:r>
            <a:r>
              <a:rPr lang="en-GB" sz="2400" b="1" dirty="0" smtClean="0"/>
              <a:t>:</a:t>
            </a:r>
          </a:p>
          <a:p>
            <a:r>
              <a:rPr lang="en-GB" sz="2400" b="1" dirty="0"/>
              <a:t>Important Steps to Avoid Credit Card </a:t>
            </a:r>
            <a:r>
              <a:rPr lang="en-GB" sz="2400" b="1" dirty="0" smtClean="0"/>
              <a:t>Frauds</a:t>
            </a:r>
          </a:p>
          <a:p>
            <a:r>
              <a:rPr lang="en-GB" sz="2400" b="1" dirty="0"/>
              <a:t>Can Credit Card Purchase Be </a:t>
            </a:r>
            <a:r>
              <a:rPr lang="en-GB" sz="2400" b="1" dirty="0" smtClean="0"/>
              <a:t>Traced</a:t>
            </a:r>
          </a:p>
          <a:p>
            <a:r>
              <a:rPr lang="en-GB" sz="2400" b="1" dirty="0"/>
              <a:t>Can Someone Use Credit Card Without CVV </a:t>
            </a:r>
            <a:r>
              <a:rPr lang="en-GB" sz="2400" b="1" dirty="0" smtClean="0"/>
              <a:t>?</a:t>
            </a:r>
          </a:p>
          <a:p>
            <a:r>
              <a:rPr lang="en-GB" sz="2400" b="1" dirty="0"/>
              <a:t>Do Banks Investigate Credit Card Frauds</a:t>
            </a:r>
            <a:r>
              <a:rPr lang="en-GB" sz="2400" b="1" dirty="0" smtClean="0"/>
              <a:t>?</a:t>
            </a:r>
          </a:p>
          <a:p>
            <a:r>
              <a:rPr lang="en-GB" sz="2400" b="1" dirty="0"/>
              <a:t>How Do Fraudsters Get the Credit Card Details </a:t>
            </a:r>
            <a:r>
              <a:rPr lang="en-GB" sz="2400" b="1" dirty="0" smtClean="0"/>
              <a:t>?</a:t>
            </a:r>
          </a:p>
          <a:p>
            <a:r>
              <a:rPr lang="en-GB" sz="2400" b="1" dirty="0"/>
              <a:t>Do Credit Card Frauds Get Caught </a:t>
            </a:r>
            <a:r>
              <a:rPr lang="en-GB" sz="2400" b="1" dirty="0" smtClean="0"/>
              <a:t>?</a:t>
            </a:r>
          </a:p>
          <a:p>
            <a:r>
              <a:rPr lang="en-IN" sz="2400" b="1" dirty="0"/>
              <a:t>Conclusion</a:t>
            </a:r>
            <a:endParaRPr lang="en-IN"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6516216" y="6093296"/>
            <a:ext cx="230425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9635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b="1" dirty="0" smtClean="0"/>
              <a:t>What is Credit Card Fraud?</a:t>
            </a:r>
            <a:endParaRPr lang="en-IN" b="1" dirty="0"/>
          </a:p>
        </p:txBody>
      </p:sp>
      <p:sp>
        <p:nvSpPr>
          <p:cNvPr id="3" name="Content Placeholder 2"/>
          <p:cNvSpPr>
            <a:spLocks noGrp="1"/>
          </p:cNvSpPr>
          <p:nvPr>
            <p:ph idx="1"/>
          </p:nvPr>
        </p:nvSpPr>
        <p:spPr/>
        <p:txBody>
          <a:bodyPr>
            <a:normAutofit lnSpcReduction="10000"/>
          </a:bodyPr>
          <a:lstStyle/>
          <a:p>
            <a:r>
              <a:rPr lang="en-GB" dirty="0"/>
              <a:t>Credit card fraud means using a person’s credit card without his knowledge by means of withdrawing funds or purchase of goods</a:t>
            </a:r>
            <a:r>
              <a:rPr lang="en-GB" dirty="0" smtClean="0"/>
              <a:t>.</a:t>
            </a:r>
          </a:p>
          <a:p>
            <a:r>
              <a:rPr lang="en-GB" dirty="0"/>
              <a:t>The most common ways of card theft are done by stealing the card before it is received by the owner, getting the card details from the owner via phone calls, Sending inappropriate links to the owner’s mobile to get the card details, appropriation of lost cards and so on.</a:t>
            </a:r>
            <a:endParaRPr lang="en-IN" dirty="0"/>
          </a:p>
        </p:txBody>
      </p:sp>
      <p:sp>
        <p:nvSpPr>
          <p:cNvPr id="4" name="Rectangle 3"/>
          <p:cNvSpPr/>
          <p:nvPr/>
        </p:nvSpPr>
        <p:spPr>
          <a:xfrm>
            <a:off x="6300192" y="6021288"/>
            <a:ext cx="2520280" cy="720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9593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b="1" dirty="0"/>
              <a:t>The main questions which raises on our minds are:</a:t>
            </a:r>
            <a:endParaRPr lang="en-IN" dirty="0"/>
          </a:p>
        </p:txBody>
      </p:sp>
      <p:sp>
        <p:nvSpPr>
          <p:cNvPr id="3" name="Content Placeholder 2"/>
          <p:cNvSpPr>
            <a:spLocks noGrp="1"/>
          </p:cNvSpPr>
          <p:nvPr>
            <p:ph idx="1"/>
          </p:nvPr>
        </p:nvSpPr>
        <p:spPr/>
        <p:txBody>
          <a:bodyPr/>
          <a:lstStyle/>
          <a:p>
            <a:r>
              <a:rPr lang="en-GB" dirty="0"/>
              <a:t>Is it easy to trace the person and his location ?</a:t>
            </a:r>
          </a:p>
          <a:p>
            <a:r>
              <a:rPr lang="en-GB" dirty="0"/>
              <a:t>Is it possible for the owners to get their money back ?</a:t>
            </a:r>
          </a:p>
          <a:p>
            <a:r>
              <a:rPr lang="en-GB" dirty="0"/>
              <a:t>How common peoples are getting affected due to the rise in technology </a:t>
            </a:r>
            <a:r>
              <a:rPr lang="en-GB" dirty="0" smtClean="0"/>
              <a:t>?</a:t>
            </a:r>
            <a:endParaRPr lang="en-GB" dirty="0"/>
          </a:p>
        </p:txBody>
      </p:sp>
      <p:sp>
        <p:nvSpPr>
          <p:cNvPr id="4" name="Rectangle 3"/>
          <p:cNvSpPr/>
          <p:nvPr/>
        </p:nvSpPr>
        <p:spPr>
          <a:xfrm>
            <a:off x="6300192" y="5877273"/>
            <a:ext cx="2520280" cy="9807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8230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0648"/>
            <a:ext cx="8229600" cy="1143000"/>
          </a:xfrm>
        </p:spPr>
        <p:txBody>
          <a:bodyPr>
            <a:normAutofit fontScale="90000"/>
          </a:bodyPr>
          <a:lstStyle/>
          <a:p>
            <a:pPr algn="l"/>
            <a:r>
              <a:rPr lang="en-GB" b="1" dirty="0"/>
              <a:t>Important Steps to Avoid Credit Card </a:t>
            </a:r>
            <a:r>
              <a:rPr lang="en-GB" b="1" dirty="0" smtClean="0"/>
              <a:t>Frauds</a:t>
            </a:r>
            <a:endParaRPr lang="en-IN" dirty="0"/>
          </a:p>
        </p:txBody>
      </p:sp>
      <p:sp>
        <p:nvSpPr>
          <p:cNvPr id="3" name="Content Placeholder 2"/>
          <p:cNvSpPr>
            <a:spLocks noGrp="1"/>
          </p:cNvSpPr>
          <p:nvPr>
            <p:ph idx="1"/>
          </p:nvPr>
        </p:nvSpPr>
        <p:spPr/>
        <p:txBody>
          <a:bodyPr>
            <a:normAutofit fontScale="85000" lnSpcReduction="20000"/>
          </a:bodyPr>
          <a:lstStyle/>
          <a:p>
            <a:r>
              <a:rPr lang="en-GB" dirty="0"/>
              <a:t>Never give your card to others.</a:t>
            </a:r>
          </a:p>
          <a:p>
            <a:r>
              <a:rPr lang="en-GB" dirty="0"/>
              <a:t>Never share your banking details in any online portals and </a:t>
            </a:r>
            <a:r>
              <a:rPr lang="en-GB" u="sng" dirty="0">
                <a:hlinkClick r:id="rId2"/>
              </a:rPr>
              <a:t>social medias</a:t>
            </a:r>
            <a:r>
              <a:rPr lang="en-GB" dirty="0"/>
              <a:t>.</a:t>
            </a:r>
          </a:p>
          <a:p>
            <a:r>
              <a:rPr lang="en-GB" dirty="0"/>
              <a:t>Do not write the credit card number or pin number in any places.</a:t>
            </a:r>
          </a:p>
          <a:p>
            <a:r>
              <a:rPr lang="en-GB" dirty="0"/>
              <a:t>Do not disclose card information and OTP over the phone calls</a:t>
            </a:r>
          </a:p>
          <a:p>
            <a:r>
              <a:rPr lang="en-GB" dirty="0"/>
              <a:t>Do not leave the card or receipts unattended.</a:t>
            </a:r>
          </a:p>
          <a:p>
            <a:r>
              <a:rPr lang="en-GB" dirty="0"/>
              <a:t>Communicate with the card company immediately regarding issues like loss of card or change of address or any doubtful cards</a:t>
            </a:r>
            <a:r>
              <a:rPr lang="en-GB" dirty="0" smtClean="0"/>
              <a:t>.</a:t>
            </a:r>
            <a:endParaRPr lang="en-GB" dirty="0"/>
          </a:p>
        </p:txBody>
      </p:sp>
      <p:sp>
        <p:nvSpPr>
          <p:cNvPr id="4" name="Rectangle 3"/>
          <p:cNvSpPr/>
          <p:nvPr/>
        </p:nvSpPr>
        <p:spPr>
          <a:xfrm>
            <a:off x="6228184" y="5589240"/>
            <a:ext cx="2458616" cy="11521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56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b="1" dirty="0"/>
              <a:t>Can Credit Card Purchase Be </a:t>
            </a:r>
            <a:r>
              <a:rPr lang="en-GB" b="1" dirty="0" smtClean="0"/>
              <a:t>Traced</a:t>
            </a:r>
            <a:endParaRPr lang="en-IN" dirty="0"/>
          </a:p>
        </p:txBody>
      </p:sp>
      <p:sp>
        <p:nvSpPr>
          <p:cNvPr id="3" name="Content Placeholder 2"/>
          <p:cNvSpPr>
            <a:spLocks noGrp="1"/>
          </p:cNvSpPr>
          <p:nvPr>
            <p:ph idx="1"/>
          </p:nvPr>
        </p:nvSpPr>
        <p:spPr/>
        <p:txBody>
          <a:bodyPr>
            <a:normAutofit fontScale="92500" lnSpcReduction="20000"/>
          </a:bodyPr>
          <a:lstStyle/>
          <a:p>
            <a:r>
              <a:rPr lang="en-GB" dirty="0"/>
              <a:t>Yes, of course one can trace the purchase done using credit card. </a:t>
            </a:r>
            <a:endParaRPr lang="en-GB" dirty="0" smtClean="0"/>
          </a:p>
          <a:p>
            <a:r>
              <a:rPr lang="en-GB" dirty="0" smtClean="0"/>
              <a:t>In </a:t>
            </a:r>
            <a:r>
              <a:rPr lang="en-GB" dirty="0"/>
              <a:t>credit card receipts can find the date and the time the purchase is done. </a:t>
            </a:r>
            <a:endParaRPr lang="en-GB" dirty="0" smtClean="0"/>
          </a:p>
          <a:p>
            <a:r>
              <a:rPr lang="en-GB" dirty="0" smtClean="0"/>
              <a:t>It </a:t>
            </a:r>
            <a:r>
              <a:rPr lang="en-GB" dirty="0"/>
              <a:t>also has the information of merchants unique ID</a:t>
            </a:r>
            <a:r>
              <a:rPr lang="en-GB" dirty="0" smtClean="0"/>
              <a:t>.</a:t>
            </a:r>
            <a:r>
              <a:rPr lang="en-GB" dirty="0"/>
              <a:t> </a:t>
            </a:r>
            <a:endParaRPr lang="en-GB" dirty="0" smtClean="0"/>
          </a:p>
          <a:p>
            <a:r>
              <a:rPr lang="en-GB" dirty="0" smtClean="0"/>
              <a:t>More </a:t>
            </a:r>
            <a:r>
              <a:rPr lang="en-GB" dirty="0"/>
              <a:t>over the owner gets alert messages whenever a transaction is done. </a:t>
            </a:r>
            <a:endParaRPr lang="en-GB" dirty="0" smtClean="0"/>
          </a:p>
          <a:p>
            <a:r>
              <a:rPr lang="en-GB" dirty="0" smtClean="0"/>
              <a:t>This </a:t>
            </a:r>
            <a:r>
              <a:rPr lang="en-GB" dirty="0"/>
              <a:t>helps the owner to identify if there are any fraud transactions.</a:t>
            </a:r>
            <a:endParaRPr lang="en-IN" dirty="0"/>
          </a:p>
        </p:txBody>
      </p:sp>
      <p:sp>
        <p:nvSpPr>
          <p:cNvPr id="4" name="Rectangle 3"/>
          <p:cNvSpPr/>
          <p:nvPr/>
        </p:nvSpPr>
        <p:spPr>
          <a:xfrm>
            <a:off x="6444208" y="6021288"/>
            <a:ext cx="2304256" cy="648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67896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b="1" dirty="0" smtClean="0"/>
              <a:t>Can Someone Use Credit Card Without CVV ?</a:t>
            </a:r>
            <a:endParaRPr lang="en-IN" dirty="0"/>
          </a:p>
        </p:txBody>
      </p:sp>
      <p:sp>
        <p:nvSpPr>
          <p:cNvPr id="3" name="Content Placeholder 2"/>
          <p:cNvSpPr>
            <a:spLocks noGrp="1"/>
          </p:cNvSpPr>
          <p:nvPr>
            <p:ph idx="1"/>
          </p:nvPr>
        </p:nvSpPr>
        <p:spPr/>
        <p:txBody>
          <a:bodyPr/>
          <a:lstStyle/>
          <a:p>
            <a:r>
              <a:rPr lang="en-GB" dirty="0"/>
              <a:t>CVV means card verification value. It is a three digit number found at the backside of a card. It is found beside the signature panel</a:t>
            </a:r>
            <a:r>
              <a:rPr lang="en-GB" dirty="0" smtClean="0"/>
              <a:t>.</a:t>
            </a:r>
          </a:p>
          <a:p>
            <a:r>
              <a:rPr lang="en-GB" dirty="0"/>
              <a:t>It acts as a safety measure to reduce online transactions frauds, Identity theft etc. Hence we can say that it is an additional safety feature given by bank.</a:t>
            </a:r>
            <a:endParaRPr lang="en-IN" dirty="0"/>
          </a:p>
        </p:txBody>
      </p:sp>
      <p:sp>
        <p:nvSpPr>
          <p:cNvPr id="4" name="Rectangle 3"/>
          <p:cNvSpPr/>
          <p:nvPr/>
        </p:nvSpPr>
        <p:spPr>
          <a:xfrm>
            <a:off x="6516216" y="5949280"/>
            <a:ext cx="2232248"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71809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GB" b="1" dirty="0"/>
              <a:t>Where Can I Use My Credit Card without CVV </a:t>
            </a:r>
            <a:r>
              <a:rPr lang="en-GB" b="1" dirty="0" smtClean="0"/>
              <a:t>?</a:t>
            </a:r>
            <a:endParaRPr lang="en-IN" dirty="0"/>
          </a:p>
        </p:txBody>
      </p:sp>
      <p:sp>
        <p:nvSpPr>
          <p:cNvPr id="3" name="Content Placeholder 2"/>
          <p:cNvSpPr>
            <a:spLocks noGrp="1"/>
          </p:cNvSpPr>
          <p:nvPr>
            <p:ph idx="1"/>
          </p:nvPr>
        </p:nvSpPr>
        <p:spPr/>
        <p:txBody>
          <a:bodyPr>
            <a:normAutofit lnSpcReduction="10000"/>
          </a:bodyPr>
          <a:lstStyle/>
          <a:p>
            <a:r>
              <a:rPr lang="en-GB" dirty="0"/>
              <a:t>The CVV number is available only in Cards working under Visa and Master cards. All merchants does not require CVV</a:t>
            </a:r>
            <a:r>
              <a:rPr lang="en-GB" dirty="0" smtClean="0"/>
              <a:t>.</a:t>
            </a:r>
          </a:p>
          <a:p>
            <a:r>
              <a:rPr lang="en-GB" dirty="0"/>
              <a:t>We can swipe cards in shop in that case CVV is not mandatory only pin number is needed</a:t>
            </a:r>
            <a:r>
              <a:rPr lang="en-GB" dirty="0" smtClean="0"/>
              <a:t>.</a:t>
            </a:r>
          </a:p>
          <a:p>
            <a:r>
              <a:rPr lang="en-GB" dirty="0"/>
              <a:t>In some apps while booking products online they ask for CVV during first type payment. But when we make next order using the same card CVV is not needed.</a:t>
            </a:r>
            <a:endParaRPr lang="en-IN" dirty="0"/>
          </a:p>
        </p:txBody>
      </p:sp>
      <p:sp>
        <p:nvSpPr>
          <p:cNvPr id="4" name="Rectangle 3"/>
          <p:cNvSpPr/>
          <p:nvPr/>
        </p:nvSpPr>
        <p:spPr>
          <a:xfrm>
            <a:off x="6444208" y="5949280"/>
            <a:ext cx="2448272" cy="7920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71808808"/>
      </p:ext>
    </p:extLst>
  </p:cSld>
  <p:clrMapOvr>
    <a:masterClrMapping/>
  </p:clrMapOvr>
</p:sld>
</file>

<file path=ppt/theme/theme1.xml><?xml version="1.0" encoding="utf-8"?>
<a:theme xmlns:a="http://schemas.openxmlformats.org/drawingml/2006/main" name="My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MyTheme</Template>
  <TotalTime>29</TotalTime>
  <Words>857</Words>
  <Application>Microsoft Office PowerPoint</Application>
  <PresentationFormat>On-screen Show (4:3)</PresentationFormat>
  <Paragraphs>62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MyTheme</vt:lpstr>
      <vt:lpstr>    DEPARTMENT OF COMPUTER SCIENCE &amp; APPLICATIONS SCHOOL OF ENGINEERING AND TECHNOLOGY   BCA Project Evaluation-1  Credit Card Fraud Detection</vt:lpstr>
      <vt:lpstr>Credit Card Fraud Detection</vt:lpstr>
      <vt:lpstr>Index</vt:lpstr>
      <vt:lpstr>What is Credit Card Fraud?</vt:lpstr>
      <vt:lpstr>The main questions which raises on our minds are:</vt:lpstr>
      <vt:lpstr>Important Steps to Avoid Credit Card Frauds</vt:lpstr>
      <vt:lpstr>Can Credit Card Purchase Be Traced</vt:lpstr>
      <vt:lpstr>Can Someone Use Credit Card Without CVV ?</vt:lpstr>
      <vt:lpstr>Where Can I Use My Credit Card without CVV ?</vt:lpstr>
      <vt:lpstr>PowerPoint Presentation</vt:lpstr>
      <vt:lpstr>Do Banks Investigate Credit Card Frauds?</vt:lpstr>
      <vt:lpstr>How Do Fraudsters Get the Credit Card Details ?</vt:lpstr>
      <vt:lpstr>Contd..</vt:lpstr>
      <vt:lpstr>Do Credit Card Frauds Get Caught ?</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Windows User</dc:creator>
  <cp:lastModifiedBy>Microsoft account</cp:lastModifiedBy>
  <cp:revision>4</cp:revision>
  <dcterms:created xsi:type="dcterms:W3CDTF">2020-08-24T08:11:51Z</dcterms:created>
  <dcterms:modified xsi:type="dcterms:W3CDTF">2022-09-29T05:00:53Z</dcterms:modified>
</cp:coreProperties>
</file>