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277" r:id="rId4"/>
    <p:sldId id="278" r:id="rId5"/>
    <p:sldId id="279" r:id="rId6"/>
    <p:sldId id="268" r:id="rId7"/>
    <p:sldId id="284" r:id="rId8"/>
    <p:sldId id="280" r:id="rId9"/>
    <p:sldId id="281" r:id="rId10"/>
    <p:sldId id="286" r:id="rId11"/>
    <p:sldId id="287" r:id="rId12"/>
    <p:sldId id="288" r:id="rId13"/>
    <p:sldId id="289" r:id="rId14"/>
    <p:sldId id="290" r:id="rId15"/>
    <p:sldId id="291" r:id="rId16"/>
    <p:sldId id="282"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2F3CEBC-3EEB-4B5A-8075-B78EB89B78CB}" type="datetimeFigureOut">
              <a:rPr lang="en-IN" smtClean="0"/>
              <a:t>29-09-2022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3E86F70-8792-4489-B02D-9ECD075066E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650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3CEBC-3EEB-4B5A-8075-B78EB89B78CB}"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86F70-8792-4489-B02D-9ECD075066E4}" type="slidenum">
              <a:rPr lang="en-IN" smtClean="0"/>
              <a:t>‹#›</a:t>
            </a:fld>
            <a:endParaRPr lang="en-IN"/>
          </a:p>
        </p:txBody>
      </p:sp>
    </p:spTree>
    <p:extLst>
      <p:ext uri="{BB962C8B-B14F-4D97-AF65-F5344CB8AC3E}">
        <p14:creationId xmlns:p14="http://schemas.microsoft.com/office/powerpoint/2010/main" val="163541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3CEBC-3EEB-4B5A-8075-B78EB89B78CB}"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86F70-8792-4489-B02D-9ECD075066E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4817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3CEBC-3EEB-4B5A-8075-B78EB89B78CB}"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86F70-8792-4489-B02D-9ECD075066E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0009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3CEBC-3EEB-4B5A-8075-B78EB89B78CB}"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86F70-8792-4489-B02D-9ECD075066E4}" type="slidenum">
              <a:rPr lang="en-IN" smtClean="0"/>
              <a:t>‹#›</a:t>
            </a:fld>
            <a:endParaRPr lang="en-IN"/>
          </a:p>
        </p:txBody>
      </p:sp>
    </p:spTree>
    <p:extLst>
      <p:ext uri="{BB962C8B-B14F-4D97-AF65-F5344CB8AC3E}">
        <p14:creationId xmlns:p14="http://schemas.microsoft.com/office/powerpoint/2010/main" val="1114604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3CEBC-3EEB-4B5A-8075-B78EB89B78CB}"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86F70-8792-4489-B02D-9ECD075066E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4037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3CEBC-3EEB-4B5A-8075-B78EB89B78CB}"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86F70-8792-4489-B02D-9ECD075066E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191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3CEBC-3EEB-4B5A-8075-B78EB89B78CB}"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86F70-8792-4489-B02D-9ECD075066E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3908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3CEBC-3EEB-4B5A-8075-B78EB89B78CB}"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86F70-8792-4489-B02D-9ECD075066E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3741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3CEBC-3EEB-4B5A-8075-B78EB89B78CB}"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86F70-8792-4489-B02D-9ECD075066E4}" type="slidenum">
              <a:rPr lang="en-IN" smtClean="0"/>
              <a:t>‹#›</a:t>
            </a:fld>
            <a:endParaRPr lang="en-IN"/>
          </a:p>
        </p:txBody>
      </p:sp>
    </p:spTree>
    <p:extLst>
      <p:ext uri="{BB962C8B-B14F-4D97-AF65-F5344CB8AC3E}">
        <p14:creationId xmlns:p14="http://schemas.microsoft.com/office/powerpoint/2010/main" val="1406390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3CEBC-3EEB-4B5A-8075-B78EB89B78CB}"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86F70-8792-4489-B02D-9ECD075066E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939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3CEBC-3EEB-4B5A-8075-B78EB89B78CB}"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86F70-8792-4489-B02D-9ECD075066E4}" type="slidenum">
              <a:rPr lang="en-IN" smtClean="0"/>
              <a:t>‹#›</a:t>
            </a:fld>
            <a:endParaRPr lang="en-IN"/>
          </a:p>
        </p:txBody>
      </p:sp>
    </p:spTree>
    <p:extLst>
      <p:ext uri="{BB962C8B-B14F-4D97-AF65-F5344CB8AC3E}">
        <p14:creationId xmlns:p14="http://schemas.microsoft.com/office/powerpoint/2010/main" val="4021267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3CEBC-3EEB-4B5A-8075-B78EB89B78CB}" type="datetimeFigureOut">
              <a:rPr lang="en-IN" smtClean="0"/>
              <a:t>29-09-2022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E86F70-8792-4489-B02D-9ECD075066E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327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3CEBC-3EEB-4B5A-8075-B78EB89B78CB}"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E86F70-8792-4489-B02D-9ECD075066E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110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3CEBC-3EEB-4B5A-8075-B78EB89B78CB}" type="datetimeFigureOut">
              <a:rPr lang="en-IN" smtClean="0"/>
              <a:t>29-09-2022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E86F70-8792-4489-B02D-9ECD075066E4}" type="slidenum">
              <a:rPr lang="en-IN" smtClean="0"/>
              <a:t>‹#›</a:t>
            </a:fld>
            <a:endParaRPr lang="en-IN"/>
          </a:p>
        </p:txBody>
      </p:sp>
    </p:spTree>
    <p:extLst>
      <p:ext uri="{BB962C8B-B14F-4D97-AF65-F5344CB8AC3E}">
        <p14:creationId xmlns:p14="http://schemas.microsoft.com/office/powerpoint/2010/main" val="223385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3CEBC-3EEB-4B5A-8075-B78EB89B78CB}"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86F70-8792-4489-B02D-9ECD075066E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586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3CEBC-3EEB-4B5A-8075-B78EB89B78CB}"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86F70-8792-4489-B02D-9ECD075066E4}" type="slidenum">
              <a:rPr lang="en-IN" smtClean="0"/>
              <a:t>‹#›</a:t>
            </a:fld>
            <a:endParaRPr lang="en-IN"/>
          </a:p>
        </p:txBody>
      </p:sp>
    </p:spTree>
    <p:extLst>
      <p:ext uri="{BB962C8B-B14F-4D97-AF65-F5344CB8AC3E}">
        <p14:creationId xmlns:p14="http://schemas.microsoft.com/office/powerpoint/2010/main" val="1968278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F3CEBC-3EEB-4B5A-8075-B78EB89B78CB}" type="datetimeFigureOut">
              <a:rPr lang="en-IN" smtClean="0"/>
              <a:t>29-09-2022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E86F70-8792-4489-B02D-9ECD075066E4}" type="slidenum">
              <a:rPr lang="en-IN" smtClean="0"/>
              <a:t>‹#›</a:t>
            </a:fld>
            <a:endParaRPr lang="en-IN"/>
          </a:p>
        </p:txBody>
      </p:sp>
    </p:spTree>
    <p:extLst>
      <p:ext uri="{BB962C8B-B14F-4D97-AF65-F5344CB8AC3E}">
        <p14:creationId xmlns:p14="http://schemas.microsoft.com/office/powerpoint/2010/main" val="901041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D55F9D-8099-4F51-B177-BEA4E5A9F484}"/>
              </a:ext>
            </a:extLst>
          </p:cNvPr>
          <p:cNvSpPr>
            <a:spLocks noGrp="1"/>
          </p:cNvSpPr>
          <p:nvPr>
            <p:ph type="ctrTitle"/>
          </p:nvPr>
        </p:nvSpPr>
        <p:spPr>
          <a:xfrm>
            <a:off x="2688165" y="1500041"/>
            <a:ext cx="6815669" cy="1515533"/>
          </a:xfrm>
        </p:spPr>
        <p:txBody>
          <a:bodyPr>
            <a:normAutofit fontScale="90000"/>
          </a:bodyPr>
          <a:lstStyle/>
          <a:p>
            <a:br>
              <a:rPr lang="en-US" b="1" u="sng" dirty="0">
                <a:latin typeface="Times New Roman" panose="02020603050405020304" pitchFamily="18" charset="0"/>
                <a:cs typeface="Times New Roman" panose="02020603050405020304" pitchFamily="18" charset="0"/>
              </a:rPr>
            </a:br>
            <a:r>
              <a:rPr lang="en-US" b="1" u="sng" dirty="0">
                <a:latin typeface="Times New Roman" panose="02020603050405020304" pitchFamily="18" charset="0"/>
                <a:cs typeface="Times New Roman" panose="02020603050405020304" pitchFamily="18" charset="0"/>
              </a:rPr>
              <a:t>FAKE NEWS DETECTION</a:t>
            </a:r>
            <a:endParaRPr lang="en-IN" b="1" u="sng"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DA45ADA4-697B-4E27-88FB-019FD4B27B0D}"/>
              </a:ext>
            </a:extLst>
          </p:cNvPr>
          <p:cNvSpPr>
            <a:spLocks noGrp="1"/>
          </p:cNvSpPr>
          <p:nvPr>
            <p:ph type="subTitle" idx="1"/>
          </p:nvPr>
        </p:nvSpPr>
        <p:spPr>
          <a:xfrm>
            <a:off x="2915770" y="3275176"/>
            <a:ext cx="6360460" cy="2574294"/>
          </a:xfrm>
        </p:spPr>
        <p:txBody>
          <a:bodyPr>
            <a:normAutofit fontScale="62500" lnSpcReduction="20000"/>
          </a:bodyPr>
          <a:lstStyle/>
          <a:p>
            <a:pPr algn="l"/>
            <a:r>
              <a:rPr lang="en-IN" dirty="0">
                <a:latin typeface="Times New Roman" panose="02020603050405020304" pitchFamily="18" charset="0"/>
                <a:cs typeface="Times New Roman" panose="02020603050405020304" pitchFamily="18" charset="0"/>
              </a:rPr>
              <a:t>BY-</a:t>
            </a:r>
          </a:p>
          <a:p>
            <a:pPr algn="l"/>
            <a:r>
              <a:rPr lang="en-IN" dirty="0">
                <a:latin typeface="Times New Roman" panose="02020603050405020304" pitchFamily="18" charset="0"/>
                <a:cs typeface="Times New Roman" panose="02020603050405020304" pitchFamily="18" charset="0"/>
              </a:rPr>
              <a:t>SUMIT KUMAR   2020466254                                   SUPERVISOR:</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ANUSHKA          2020001783		        MS.NIKITA VERMA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RIYA                     2020439863</a:t>
            </a:r>
          </a:p>
          <a:p>
            <a:pPr algn="l"/>
            <a:r>
              <a:rPr lang="en-IN" dirty="0">
                <a:latin typeface="Times New Roman" panose="02020603050405020304" pitchFamily="18" charset="0"/>
                <a:cs typeface="Times New Roman" panose="02020603050405020304" pitchFamily="18" charset="0"/>
              </a:rPr>
              <a:t>                                           SHARDA UNIVERSITY</a:t>
            </a:r>
          </a:p>
          <a:p>
            <a:pPr algn="l">
              <a:lnSpc>
                <a:spcPct val="120000"/>
              </a:lnSpc>
            </a:pPr>
            <a:r>
              <a:rPr lang="en-IN" dirty="0">
                <a:latin typeface="Times New Roman" panose="02020603050405020304" pitchFamily="18" charset="0"/>
                <a:cs typeface="Times New Roman" panose="02020603050405020304" pitchFamily="18" charset="0"/>
              </a:rPr>
              <a:t>              DEPARTMENT OF COMPUTER SCIENCE &amp; APPLICATION</a:t>
            </a:r>
          </a:p>
          <a:p>
            <a:pPr algn="l"/>
            <a:r>
              <a:rPr lang="en-IN" dirty="0">
                <a:latin typeface="Times New Roman" panose="02020603050405020304" pitchFamily="18" charset="0"/>
                <a:cs typeface="Times New Roman" panose="02020603050405020304" pitchFamily="18" charset="0"/>
              </a:rPr>
              <a:t>                     SCHOOL OF ENGINEERING AND TECHNOLOGY</a:t>
            </a:r>
          </a:p>
          <a:p>
            <a:pPr algn="l"/>
            <a:r>
              <a:rPr lang="en-IN" dirty="0">
                <a:latin typeface="Times New Roman" panose="02020603050405020304" pitchFamily="18" charset="0"/>
                <a:cs typeface="Times New Roman" panose="02020603050405020304" pitchFamily="18" charset="0"/>
              </a:rPr>
              <a:t>                                           01 SEPTEMBER 2022</a:t>
            </a:r>
          </a:p>
          <a:p>
            <a:pPr algn="l"/>
            <a:r>
              <a:rPr lang="en-IN" dirty="0">
                <a:latin typeface="Times New Roman" panose="02020603050405020304" pitchFamily="18" charset="0"/>
                <a:cs typeface="Times New Roman" panose="02020603050405020304" pitchFamily="18" charset="0"/>
              </a:rPr>
              <a:t>       </a:t>
            </a: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088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6E23-FA98-6A4E-7981-FCE6486FBE38}"/>
              </a:ext>
            </a:extLst>
          </p:cNvPr>
          <p:cNvSpPr>
            <a:spLocks noGrp="1"/>
          </p:cNvSpPr>
          <p:nvPr>
            <p:ph type="title"/>
          </p:nvPr>
        </p:nvSpPr>
        <p:spPr>
          <a:xfrm>
            <a:off x="1295402" y="134472"/>
            <a:ext cx="9601196" cy="1573304"/>
          </a:xfrm>
        </p:spPr>
        <p:txBody>
          <a:bodyPr>
            <a:normAutofit/>
          </a:bodyPr>
          <a:lstStyle/>
          <a:p>
            <a:r>
              <a:rPr lang="en-IN" sz="5000" b="1" u="sng"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80BEE1D5-90B0-8B7C-6C8C-BB50BFC4A8A9}"/>
              </a:ext>
            </a:extLst>
          </p:cNvPr>
          <p:cNvSpPr>
            <a:spLocks noGrp="1"/>
          </p:cNvSpPr>
          <p:nvPr>
            <p:ph idx="1"/>
          </p:nvPr>
        </p:nvSpPr>
        <p:spPr>
          <a:xfrm>
            <a:off x="1295401" y="1707776"/>
            <a:ext cx="9152964" cy="4612342"/>
          </a:xfrm>
        </p:spPr>
        <p:txBody>
          <a:bodyPr>
            <a:normAutofit fontScale="70000" lnSpcReduction="20000"/>
          </a:bodyPr>
          <a:lstStyle/>
          <a:p>
            <a:pPr algn="l"/>
            <a:r>
              <a:rPr lang="en-US" b="0" i="0" dirty="0">
                <a:solidFill>
                  <a:srgbClr val="000000"/>
                </a:solidFill>
                <a:effectLst/>
                <a:latin typeface="ff4"/>
              </a:rPr>
              <a:t>This paper explains the system which is developed in three parts. The first part is static which works on machine learning classifier.  </a:t>
            </a:r>
          </a:p>
          <a:p>
            <a:pPr algn="l"/>
            <a:r>
              <a:rPr lang="en-US" b="0" i="0" dirty="0">
                <a:solidFill>
                  <a:srgbClr val="000000"/>
                </a:solidFill>
                <a:effectLst/>
                <a:latin typeface="ff4"/>
              </a:rPr>
              <a:t>We studied and trained the model with 4 different classifiers and chose the best classifier for final execution. The second part is dynamic </a:t>
            </a:r>
          </a:p>
          <a:p>
            <a:pPr algn="l"/>
            <a:r>
              <a:rPr lang="en-US" b="0" i="0" dirty="0">
                <a:solidFill>
                  <a:srgbClr val="000000"/>
                </a:solidFill>
                <a:effectLst/>
                <a:latin typeface="ff4"/>
              </a:rPr>
              <a:t>which takes the keyword/text from user and searches online for the truth probability of the news. The third part provides the authenticity </a:t>
            </a:r>
          </a:p>
          <a:p>
            <a:pPr algn="l"/>
            <a:r>
              <a:rPr lang="en-US" b="0" i="0" dirty="0">
                <a:solidFill>
                  <a:srgbClr val="000000"/>
                </a:solidFill>
                <a:effectLst/>
                <a:latin typeface="ff4"/>
              </a:rPr>
              <a:t>of the URL input by user. </a:t>
            </a:r>
          </a:p>
          <a:p>
            <a:pPr algn="l"/>
            <a:r>
              <a:rPr lang="en-US" b="0" i="0" dirty="0">
                <a:solidFill>
                  <a:srgbClr val="000000"/>
                </a:solidFill>
                <a:effectLst/>
                <a:latin typeface="ff4"/>
              </a:rPr>
              <a:t>In this paper, we have used Python and its Sci-kit libraries [14]. Python has a huge set of libraries and extensions, which can be easily </a:t>
            </a:r>
          </a:p>
          <a:p>
            <a:pPr algn="l"/>
            <a:r>
              <a:rPr lang="en-US" b="0" i="0" dirty="0">
                <a:solidFill>
                  <a:srgbClr val="000000"/>
                </a:solidFill>
                <a:effectLst/>
                <a:latin typeface="ff4"/>
              </a:rPr>
              <a:t>used in Machine Learning. Sci-Kit Learn library is the best source for machine learning algorithms where nearly all types of machine </a:t>
            </a:r>
          </a:p>
          <a:p>
            <a:pPr algn="l"/>
            <a:r>
              <a:rPr lang="en-US" b="0" i="0" dirty="0">
                <a:solidFill>
                  <a:srgbClr val="000000"/>
                </a:solidFill>
                <a:effectLst/>
                <a:latin typeface="ff4"/>
              </a:rPr>
              <a:t>learning algorithms are readily available for Python, thus easy and quick evaluation of ML algorithms is possible. We have used Django </a:t>
            </a:r>
          </a:p>
          <a:p>
            <a:pPr algn="l"/>
            <a:r>
              <a:rPr lang="en-US" b="0" i="0" dirty="0">
                <a:solidFill>
                  <a:srgbClr val="000000"/>
                </a:solidFill>
                <a:effectLst/>
                <a:latin typeface="ff4"/>
              </a:rPr>
              <a:t>for the web based deployment of the model, provides client side implementation using HTML, CSS and </a:t>
            </a:r>
            <a:r>
              <a:rPr lang="en-US" b="0" i="0" dirty="0" err="1">
                <a:solidFill>
                  <a:srgbClr val="000000"/>
                </a:solidFill>
                <a:effectLst/>
                <a:latin typeface="ff4"/>
              </a:rPr>
              <a:t>Javascript</a:t>
            </a:r>
            <a:r>
              <a:rPr lang="en-US" b="0" i="0" dirty="0">
                <a:solidFill>
                  <a:srgbClr val="000000"/>
                </a:solidFill>
                <a:effectLst/>
                <a:latin typeface="ff4"/>
              </a:rPr>
              <a:t>. We have also used </a:t>
            </a:r>
          </a:p>
          <a:p>
            <a:pPr algn="l"/>
            <a:r>
              <a:rPr lang="en-US" b="0" i="0" dirty="0">
                <a:solidFill>
                  <a:srgbClr val="000000"/>
                </a:solidFill>
                <a:effectLst/>
                <a:latin typeface="ff4"/>
              </a:rPr>
              <a:t>Beautiful Soup (bs4), requests for online scrapping</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650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6E23-FA98-6A4E-7981-FCE6486FBE38}"/>
              </a:ext>
            </a:extLst>
          </p:cNvPr>
          <p:cNvSpPr>
            <a:spLocks noGrp="1"/>
          </p:cNvSpPr>
          <p:nvPr>
            <p:ph type="title"/>
          </p:nvPr>
        </p:nvSpPr>
        <p:spPr>
          <a:xfrm>
            <a:off x="1295402" y="134472"/>
            <a:ext cx="9601196" cy="1573304"/>
          </a:xfrm>
        </p:spPr>
        <p:txBody>
          <a:bodyPr>
            <a:normAutofit/>
          </a:bodyPr>
          <a:lstStyle/>
          <a:p>
            <a:r>
              <a:rPr lang="en-IN" sz="2400" b="0" i="0" dirty="0">
                <a:solidFill>
                  <a:srgbClr val="000000"/>
                </a:solidFill>
                <a:effectLst/>
                <a:latin typeface="ff4"/>
              </a:rPr>
              <a:t>. </a:t>
            </a:r>
            <a:r>
              <a:rPr lang="en-IN" sz="3600" b="0" i="0" dirty="0">
                <a:solidFill>
                  <a:srgbClr val="000000"/>
                </a:solidFill>
                <a:effectLst/>
                <a:latin typeface="ff4"/>
              </a:rPr>
              <a:t>System Design- </a:t>
            </a:r>
            <a:endParaRPr lang="en-IN" sz="5000" b="1" u="sng" dirty="0">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017621EF-FC92-3C69-BAEB-E6C2C2273F25}"/>
              </a:ext>
            </a:extLst>
          </p:cNvPr>
          <p:cNvPicPr>
            <a:picLocks noGrp="1" noChangeAspect="1"/>
          </p:cNvPicPr>
          <p:nvPr>
            <p:ph idx="1"/>
          </p:nvPr>
        </p:nvPicPr>
        <p:blipFill>
          <a:blip r:embed="rId2"/>
          <a:stretch>
            <a:fillRect/>
          </a:stretch>
        </p:blipFill>
        <p:spPr>
          <a:xfrm>
            <a:off x="2568388" y="2716306"/>
            <a:ext cx="7140388" cy="3119718"/>
          </a:xfrm>
          <a:prstGeom prst="rect">
            <a:avLst/>
          </a:prstGeom>
        </p:spPr>
      </p:pic>
    </p:spTree>
    <p:extLst>
      <p:ext uri="{BB962C8B-B14F-4D97-AF65-F5344CB8AC3E}">
        <p14:creationId xmlns:p14="http://schemas.microsoft.com/office/powerpoint/2010/main" val="1641799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BEE1D5-90B0-8B7C-6C8C-BB50BFC4A8A9}"/>
              </a:ext>
            </a:extLst>
          </p:cNvPr>
          <p:cNvSpPr>
            <a:spLocks noGrp="1"/>
          </p:cNvSpPr>
          <p:nvPr>
            <p:ph idx="1"/>
          </p:nvPr>
        </p:nvSpPr>
        <p:spPr>
          <a:xfrm>
            <a:off x="1592217" y="588020"/>
            <a:ext cx="8856147" cy="11017489"/>
          </a:xfrm>
        </p:spPr>
        <p:txBody>
          <a:bodyPr>
            <a:normAutofit/>
          </a:bodyPr>
          <a:lstStyle/>
          <a:p>
            <a:pPr algn="l"/>
            <a:r>
              <a:rPr lang="en-US" sz="3600" b="0" i="0" dirty="0">
                <a:solidFill>
                  <a:srgbClr val="000000"/>
                </a:solidFill>
                <a:effectLst/>
                <a:latin typeface="Times New Roman" panose="02020603050405020304" pitchFamily="18" charset="0"/>
                <a:cs typeface="Times New Roman" panose="02020603050405020304" pitchFamily="18" charset="0"/>
              </a:rPr>
              <a:t>System Architecture- </a:t>
            </a:r>
          </a:p>
          <a:p>
            <a:pPr algn="l"/>
            <a:r>
              <a:rPr lang="en-US" sz="1800" b="1" i="0" dirty="0" err="1">
                <a:solidFill>
                  <a:srgbClr val="000000"/>
                </a:solidFill>
                <a:effectLst/>
                <a:latin typeface="Times New Roman" panose="02020603050405020304" pitchFamily="18" charset="0"/>
                <a:cs typeface="Times New Roman" panose="02020603050405020304" pitchFamily="18" charset="0"/>
              </a:rPr>
              <a:t>i</a:t>
            </a:r>
            <a:r>
              <a:rPr lang="en-US" sz="1800" b="1" i="0" dirty="0">
                <a:solidFill>
                  <a:srgbClr val="000000"/>
                </a:solidFill>
                <a:effectLst/>
                <a:latin typeface="Times New Roman" panose="02020603050405020304" pitchFamily="18" charset="0"/>
                <a:cs typeface="Times New Roman" panose="02020603050405020304" pitchFamily="18" charset="0"/>
              </a:rPr>
              <a:t>) Static Search- </a:t>
            </a:r>
          </a:p>
          <a:p>
            <a:pPr algn="l"/>
            <a:r>
              <a:rPr lang="en-US" sz="1800" b="0" i="0" dirty="0">
                <a:solidFill>
                  <a:srgbClr val="000000"/>
                </a:solidFill>
                <a:effectLst/>
                <a:latin typeface="Times New Roman" panose="02020603050405020304" pitchFamily="18" charset="0"/>
                <a:cs typeface="Times New Roman" panose="02020603050405020304" pitchFamily="18" charset="0"/>
              </a:rPr>
              <a:t>The architecture of Static part of fake news detection system is quite simple and is done keeping in mind the basic machine learning </a:t>
            </a:r>
          </a:p>
          <a:p>
            <a:pPr algn="l"/>
            <a:r>
              <a:rPr lang="en-US" sz="1800" b="0" i="0" dirty="0">
                <a:solidFill>
                  <a:srgbClr val="000000"/>
                </a:solidFill>
                <a:effectLst/>
                <a:latin typeface="Times New Roman" panose="02020603050405020304" pitchFamily="18" charset="0"/>
                <a:cs typeface="Times New Roman" panose="02020603050405020304" pitchFamily="18" charset="0"/>
              </a:rPr>
              <a:t>process flow. The system design is shown below and self- explanatory. The main processes in the design are-</a:t>
            </a:r>
          </a:p>
          <a:p>
            <a:pPr algn="l"/>
            <a:endParaRPr lang="en-US" sz="1800"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2050" name="Picture 2" descr="Fake News Detection Using Machine Learning Algorithms">
            <a:extLst>
              <a:ext uri="{FF2B5EF4-FFF2-40B4-BE49-F238E27FC236}">
                <a16:creationId xmlns:a16="http://schemas.microsoft.com/office/drawing/2014/main" id="{999855A0-A872-476D-4926-F6F6412C3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588" y="3133164"/>
            <a:ext cx="5499847" cy="2662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604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BEE1D5-90B0-8B7C-6C8C-BB50BFC4A8A9}"/>
              </a:ext>
            </a:extLst>
          </p:cNvPr>
          <p:cNvSpPr>
            <a:spLocks noGrp="1"/>
          </p:cNvSpPr>
          <p:nvPr>
            <p:ph idx="1"/>
          </p:nvPr>
        </p:nvSpPr>
        <p:spPr>
          <a:xfrm>
            <a:off x="1322295" y="874059"/>
            <a:ext cx="9152964" cy="4612342"/>
          </a:xfrm>
        </p:spPr>
        <p:txBody>
          <a:bodyPr>
            <a:normAutofit fontScale="85000" lnSpcReduction="20000"/>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ii) </a:t>
            </a:r>
            <a:r>
              <a:rPr lang="en-US" b="1" i="0" dirty="0">
                <a:solidFill>
                  <a:srgbClr val="000000"/>
                </a:solidFill>
                <a:effectLst/>
                <a:latin typeface="Times New Roman" panose="02020603050405020304" pitchFamily="18" charset="0"/>
                <a:cs typeface="Times New Roman" panose="02020603050405020304" pitchFamily="18" charset="0"/>
              </a:rPr>
              <a:t>Dynamic Search- </a:t>
            </a:r>
          </a:p>
          <a:p>
            <a:pPr algn="l"/>
            <a:r>
              <a:rPr lang="en-US" b="0" i="0" dirty="0">
                <a:solidFill>
                  <a:srgbClr val="000000"/>
                </a:solidFill>
                <a:effectLst/>
                <a:latin typeface="Times New Roman" panose="02020603050405020304" pitchFamily="18" charset="0"/>
                <a:cs typeface="Times New Roman" panose="02020603050405020304" pitchFamily="18" charset="0"/>
              </a:rPr>
              <a:t>The second search field of the site asks for specific keywords to be searched on the net upon which it provides a suitable output for the </a:t>
            </a:r>
          </a:p>
          <a:p>
            <a:pPr algn="l"/>
            <a:r>
              <a:rPr lang="en-US" b="0" i="0" dirty="0">
                <a:solidFill>
                  <a:srgbClr val="000000"/>
                </a:solidFill>
                <a:effectLst/>
                <a:latin typeface="Times New Roman" panose="02020603050405020304" pitchFamily="18" charset="0"/>
                <a:cs typeface="Times New Roman" panose="02020603050405020304" pitchFamily="18" charset="0"/>
              </a:rPr>
              <a:t>percentage probability of that term actually being present in an article or a similar article with those keyword references in it. </a:t>
            </a:r>
          </a:p>
          <a:p>
            <a:pPr algn="l"/>
            <a:r>
              <a:rPr lang="en-US" b="0" i="0" dirty="0">
                <a:solidFill>
                  <a:srgbClr val="000000"/>
                </a:solidFill>
                <a:effectLst/>
                <a:latin typeface="Times New Roman" panose="02020603050405020304" pitchFamily="18" charset="0"/>
                <a:cs typeface="Times New Roman" panose="02020603050405020304" pitchFamily="18" charset="0"/>
              </a:rPr>
              <a:t>iii) </a:t>
            </a:r>
            <a:r>
              <a:rPr lang="en-US" b="1" i="0" dirty="0">
                <a:solidFill>
                  <a:srgbClr val="000000"/>
                </a:solidFill>
                <a:effectLst/>
                <a:latin typeface="Times New Roman" panose="02020603050405020304" pitchFamily="18" charset="0"/>
                <a:cs typeface="Times New Roman" panose="02020603050405020304" pitchFamily="18" charset="0"/>
              </a:rPr>
              <a:t>URL Search- </a:t>
            </a:r>
          </a:p>
          <a:p>
            <a:pPr algn="l"/>
            <a:r>
              <a:rPr lang="en-US" b="0" i="0" dirty="0">
                <a:solidFill>
                  <a:srgbClr val="000000"/>
                </a:solidFill>
                <a:effectLst/>
                <a:latin typeface="Times New Roman" panose="02020603050405020304" pitchFamily="18" charset="0"/>
                <a:cs typeface="Times New Roman" panose="02020603050405020304" pitchFamily="18" charset="0"/>
              </a:rPr>
              <a:t>The third search field of the site accepts a specific website domain name upon which the implementation looks for the site in our true sites </a:t>
            </a:r>
          </a:p>
          <a:p>
            <a:pPr algn="l"/>
            <a:r>
              <a:rPr lang="en-US" b="0" i="0" dirty="0">
                <a:solidFill>
                  <a:srgbClr val="000000"/>
                </a:solidFill>
                <a:effectLst/>
                <a:latin typeface="Times New Roman" panose="02020603050405020304" pitchFamily="18" charset="0"/>
                <a:cs typeface="Times New Roman" panose="02020603050405020304" pitchFamily="18" charset="0"/>
              </a:rPr>
              <a:t>database or the blacklisted sites database. The true sites database holds the domain names which regularly provide proper and authentic </a:t>
            </a:r>
          </a:p>
          <a:p>
            <a:pPr algn="l"/>
            <a:r>
              <a:rPr lang="en-US" b="0" i="0" dirty="0">
                <a:solidFill>
                  <a:srgbClr val="000000"/>
                </a:solidFill>
                <a:effectLst/>
                <a:latin typeface="Times New Roman" panose="02020603050405020304" pitchFamily="18" charset="0"/>
                <a:cs typeface="Times New Roman" panose="02020603050405020304" pitchFamily="18" charset="0"/>
              </a:rPr>
              <a:t>news and vice versa. If the site isn’t found in either of the databases then the implementation doesn’t classify the domain </a:t>
            </a:r>
            <a:r>
              <a:rPr lang="en-US" b="0" i="0" dirty="0" err="1">
                <a:solidFill>
                  <a:srgbClr val="000000"/>
                </a:solidFill>
                <a:effectLst/>
                <a:latin typeface="Times New Roman" panose="02020603050405020304" pitchFamily="18" charset="0"/>
                <a:cs typeface="Times New Roman" panose="02020603050405020304" pitchFamily="18" charset="0"/>
              </a:rPr>
              <a:t>i</a:t>
            </a:r>
            <a:r>
              <a:rPr lang="en-US" b="0" i="0" dirty="0">
                <a:solidFill>
                  <a:srgbClr val="000000"/>
                </a:solidFill>
                <a:effectLst/>
                <a:latin typeface="Times New Roman" panose="02020603050405020304" pitchFamily="18" charset="0"/>
                <a:cs typeface="Times New Roman" panose="02020603050405020304" pitchFamily="18" charset="0"/>
              </a:rPr>
              <a:t> t simply states </a:t>
            </a:r>
          </a:p>
          <a:p>
            <a:pPr algn="l"/>
            <a:r>
              <a:rPr lang="en-US" b="0" i="0" dirty="0">
                <a:solidFill>
                  <a:srgbClr val="000000"/>
                </a:solidFill>
                <a:effectLst/>
                <a:latin typeface="Times New Roman" panose="02020603050405020304" pitchFamily="18" charset="0"/>
                <a:cs typeface="Times New Roman" panose="02020603050405020304" pitchFamily="18" charset="0"/>
              </a:rPr>
              <a:t>that the news aggregator does not exist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01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6E23-FA98-6A4E-7981-FCE6486FBE38}"/>
              </a:ext>
            </a:extLst>
          </p:cNvPr>
          <p:cNvSpPr>
            <a:spLocks noGrp="1"/>
          </p:cNvSpPr>
          <p:nvPr>
            <p:ph type="title"/>
          </p:nvPr>
        </p:nvSpPr>
        <p:spPr>
          <a:xfrm>
            <a:off x="1295402" y="948018"/>
            <a:ext cx="9601196" cy="1048870"/>
          </a:xfrm>
        </p:spPr>
        <p:txBody>
          <a:bodyPr>
            <a:normAutofit fontScale="90000"/>
          </a:bodyPr>
          <a:lstStyle/>
          <a:p>
            <a:r>
              <a:rPr lang="en-US" sz="3200" b="0" i="0" dirty="0">
                <a:solidFill>
                  <a:srgbClr val="000000"/>
                </a:solidFill>
                <a:effectLst/>
                <a:latin typeface="ff2"/>
              </a:rPr>
              <a:t>IMPLEMENTATION STEPS </a:t>
            </a:r>
            <a:br>
              <a:rPr lang="en-US" sz="3200" b="0" i="0" dirty="0">
                <a:solidFill>
                  <a:srgbClr val="000000"/>
                </a:solidFill>
                <a:effectLst/>
                <a:latin typeface="ff4"/>
              </a:rPr>
            </a:br>
            <a:endParaRPr lang="en-IN" sz="5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BEE1D5-90B0-8B7C-6C8C-BB50BFC4A8A9}"/>
              </a:ext>
            </a:extLst>
          </p:cNvPr>
          <p:cNvSpPr>
            <a:spLocks noGrp="1"/>
          </p:cNvSpPr>
          <p:nvPr>
            <p:ph idx="1"/>
          </p:nvPr>
        </p:nvSpPr>
        <p:spPr>
          <a:xfrm>
            <a:off x="1295402" y="1996888"/>
            <a:ext cx="9152964" cy="4612342"/>
          </a:xfrm>
        </p:spPr>
        <p:txBody>
          <a:bodyPr>
            <a:normAutofit fontScale="40000" lnSpcReduction="20000"/>
          </a:bodyPr>
          <a:lstStyle/>
          <a:p>
            <a:pPr algn="l"/>
            <a:r>
              <a:rPr lang="en-US" sz="5600" b="0" i="0" dirty="0">
                <a:solidFill>
                  <a:srgbClr val="000000"/>
                </a:solidFill>
                <a:effectLst/>
                <a:latin typeface="ff4"/>
              </a:rPr>
              <a:t>A. Static Search Implementation- </a:t>
            </a:r>
          </a:p>
          <a:p>
            <a:pPr algn="l"/>
            <a:r>
              <a:rPr lang="en-US" sz="5600" b="0" i="0" dirty="0">
                <a:solidFill>
                  <a:srgbClr val="000000"/>
                </a:solidFill>
                <a:effectLst/>
                <a:latin typeface="ff4"/>
              </a:rPr>
              <a:t>In static part, we have trained and used 3 out of 4 algorithms for classification. They are Naïve Bayes, Random Forest and Logistic </a:t>
            </a:r>
          </a:p>
          <a:p>
            <a:pPr algn="l"/>
            <a:r>
              <a:rPr lang="en-US" sz="5600" b="0" i="0" dirty="0">
                <a:solidFill>
                  <a:srgbClr val="000000"/>
                </a:solidFill>
                <a:effectLst/>
                <a:latin typeface="ff4"/>
              </a:rPr>
              <a:t>Regression. </a:t>
            </a:r>
          </a:p>
          <a:p>
            <a:pPr algn="l"/>
            <a:r>
              <a:rPr lang="en-US" sz="5600" b="0" i="0" dirty="0">
                <a:solidFill>
                  <a:srgbClr val="000000"/>
                </a:solidFill>
                <a:effectLst/>
                <a:latin typeface="ff4"/>
              </a:rPr>
              <a:t>Step 1: In first step, we have extracted features from the already pre-processed dataset. These features are; Bag-of-words, </a:t>
            </a:r>
            <a:r>
              <a:rPr lang="en-US" sz="5600" b="0" i="0" dirty="0" err="1">
                <a:solidFill>
                  <a:srgbClr val="000000"/>
                </a:solidFill>
                <a:effectLst/>
                <a:latin typeface="ff4"/>
              </a:rPr>
              <a:t>Tf-Idf</a:t>
            </a:r>
            <a:r>
              <a:rPr lang="en-US" sz="5600" b="0" i="0" dirty="0">
                <a:solidFill>
                  <a:srgbClr val="000000"/>
                </a:solidFill>
                <a:effectLst/>
                <a:latin typeface="ff4"/>
              </a:rPr>
              <a:t> Features </a:t>
            </a:r>
          </a:p>
          <a:p>
            <a:pPr algn="l"/>
            <a:r>
              <a:rPr lang="en-US" sz="5600" b="0" i="0" dirty="0">
                <a:solidFill>
                  <a:srgbClr val="000000"/>
                </a:solidFill>
                <a:effectLst/>
                <a:latin typeface="ff4"/>
              </a:rPr>
              <a:t>and N-grams. </a:t>
            </a:r>
          </a:p>
          <a:p>
            <a:pPr algn="l"/>
            <a:r>
              <a:rPr lang="en-US" sz="5600" b="0" i="0" dirty="0">
                <a:solidFill>
                  <a:srgbClr val="000000"/>
                </a:solidFill>
                <a:effectLst/>
                <a:latin typeface="ff4"/>
              </a:rPr>
              <a:t>Step 2: Here, we have built all the classifiers for predicting the fake news detection. The extracted features are fed into different </a:t>
            </a:r>
          </a:p>
          <a:p>
            <a:pPr algn="l"/>
            <a:r>
              <a:rPr lang="en-US" sz="5600" b="0" i="0" dirty="0">
                <a:solidFill>
                  <a:srgbClr val="000000"/>
                </a:solidFill>
                <a:effectLst/>
                <a:latin typeface="ff4"/>
              </a:rPr>
              <a:t>classifiers. We have used Naive-bayes, Logistic Regression, and Random forest classifiers from </a:t>
            </a:r>
            <a:r>
              <a:rPr lang="en-US" sz="5600" b="0" i="0" dirty="0" err="1">
                <a:solidFill>
                  <a:srgbClr val="000000"/>
                </a:solidFill>
                <a:effectLst/>
                <a:latin typeface="ff4"/>
              </a:rPr>
              <a:t>sklearn</a:t>
            </a:r>
            <a:r>
              <a:rPr lang="en-US" sz="5600" b="0" i="0" dirty="0">
                <a:solidFill>
                  <a:srgbClr val="000000"/>
                </a:solidFill>
                <a:effectLst/>
                <a:latin typeface="ff4"/>
              </a:rPr>
              <a:t>. Each of the extracted features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911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BEE1D5-90B0-8B7C-6C8C-BB50BFC4A8A9}"/>
              </a:ext>
            </a:extLst>
          </p:cNvPr>
          <p:cNvSpPr>
            <a:spLocks noGrp="1"/>
          </p:cNvSpPr>
          <p:nvPr>
            <p:ph idx="1"/>
          </p:nvPr>
        </p:nvSpPr>
        <p:spPr>
          <a:xfrm>
            <a:off x="1295401" y="1707776"/>
            <a:ext cx="9152964" cy="4612342"/>
          </a:xfrm>
        </p:spPr>
        <p:txBody>
          <a:bodyPr>
            <a:normAutofit fontScale="85000" lnSpcReduction="20000"/>
          </a:bodyPr>
          <a:lstStyle/>
          <a:p>
            <a:pPr algn="l"/>
            <a:r>
              <a:rPr lang="en-US" sz="2400" b="0" i="0" dirty="0">
                <a:solidFill>
                  <a:srgbClr val="000000"/>
                </a:solidFill>
                <a:effectLst/>
                <a:latin typeface="ff4"/>
              </a:rPr>
              <a:t>was used in all of the classifiers. </a:t>
            </a:r>
          </a:p>
          <a:p>
            <a:pPr algn="l"/>
            <a:r>
              <a:rPr lang="en-US" sz="2400" b="0" i="0" dirty="0">
                <a:solidFill>
                  <a:srgbClr val="000000"/>
                </a:solidFill>
                <a:effectLst/>
                <a:latin typeface="ff4"/>
              </a:rPr>
              <a:t>Step 3: Once fitting the model, we compared the f1 score and checked the confusion matrix. </a:t>
            </a:r>
          </a:p>
          <a:p>
            <a:pPr algn="l"/>
            <a:r>
              <a:rPr lang="en-US" sz="2400" b="0" i="0" dirty="0">
                <a:solidFill>
                  <a:srgbClr val="000000"/>
                </a:solidFill>
                <a:effectLst/>
                <a:latin typeface="ff4"/>
              </a:rPr>
              <a:t>Step 4: After fitting all the classifiers, 2 best performing models were selected as candidate models for fake news classification. </a:t>
            </a:r>
          </a:p>
          <a:p>
            <a:pPr algn="l"/>
            <a:r>
              <a:rPr lang="en-US" sz="2400" b="0" i="0" dirty="0">
                <a:solidFill>
                  <a:srgbClr val="000000"/>
                </a:solidFill>
                <a:effectLst/>
                <a:latin typeface="ff4"/>
              </a:rPr>
              <a:t>Step 5: We have performed parameter tuning by implementing </a:t>
            </a:r>
            <a:r>
              <a:rPr lang="en-US" sz="2400" b="0" i="0" dirty="0" err="1">
                <a:solidFill>
                  <a:srgbClr val="000000"/>
                </a:solidFill>
                <a:effectLst/>
                <a:latin typeface="ff4"/>
              </a:rPr>
              <a:t>GridSearchCV</a:t>
            </a:r>
            <a:r>
              <a:rPr lang="en-US" sz="2400" b="0" i="0" dirty="0">
                <a:solidFill>
                  <a:srgbClr val="000000"/>
                </a:solidFill>
                <a:effectLst/>
                <a:latin typeface="ff4"/>
              </a:rPr>
              <a:t> methods on these candidate models and chosen best </a:t>
            </a:r>
          </a:p>
          <a:p>
            <a:pPr algn="l"/>
            <a:r>
              <a:rPr lang="en-US" sz="2400" b="0" i="0" dirty="0">
                <a:solidFill>
                  <a:srgbClr val="000000"/>
                </a:solidFill>
                <a:effectLst/>
                <a:latin typeface="ff4"/>
              </a:rPr>
              <a:t>performing parameters for these classifier. </a:t>
            </a:r>
          </a:p>
          <a:p>
            <a:pPr algn="l"/>
            <a:r>
              <a:rPr lang="en-US" sz="2400" b="0" i="0" dirty="0">
                <a:solidFill>
                  <a:srgbClr val="000000"/>
                </a:solidFill>
                <a:effectLst/>
                <a:latin typeface="ff4"/>
              </a:rPr>
              <a:t>Step 6: Finally selected model was used for fake news detection with the probability of truth. </a:t>
            </a:r>
          </a:p>
          <a:p>
            <a:pPr algn="l"/>
            <a:r>
              <a:rPr lang="en-US" sz="2400" b="0" i="0" dirty="0">
                <a:solidFill>
                  <a:srgbClr val="000000"/>
                </a:solidFill>
                <a:effectLst/>
                <a:latin typeface="ff4"/>
              </a:rPr>
              <a:t>Step 7: Our finally selected and best performing classifier was Logistic Regression which was then saved on disk. It will be used to </a:t>
            </a:r>
          </a:p>
          <a:p>
            <a:pPr algn="l"/>
            <a:r>
              <a:rPr lang="en-US" sz="2400" b="0" i="0" dirty="0">
                <a:solidFill>
                  <a:srgbClr val="000000"/>
                </a:solidFill>
                <a:effectLst/>
                <a:latin typeface="ff4"/>
              </a:rPr>
              <a:t>classify the fake news.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422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65AA-8457-857D-A7F6-498AB95C7927}"/>
              </a:ext>
            </a:extLst>
          </p:cNvPr>
          <p:cNvSpPr>
            <a:spLocks noGrp="1"/>
          </p:cNvSpPr>
          <p:nvPr>
            <p:ph type="title"/>
          </p:nvPr>
        </p:nvSpPr>
        <p:spPr>
          <a:xfrm>
            <a:off x="1295401" y="1034128"/>
            <a:ext cx="9585958" cy="968587"/>
          </a:xfrm>
        </p:spPr>
        <p:txBody>
          <a:bodyPr>
            <a:normAutofit fontScale="90000"/>
          </a:bodyPr>
          <a:lstStyle/>
          <a:p>
            <a:r>
              <a:rPr lang="en-IN" sz="3200" b="0" i="0" dirty="0">
                <a:solidFill>
                  <a:srgbClr val="000000"/>
                </a:solidFill>
                <a:effectLst/>
                <a:latin typeface="Times New Roman" panose="02020603050405020304" pitchFamily="18" charset="0"/>
                <a:cs typeface="Times New Roman" panose="02020603050405020304" pitchFamily="18" charset="0"/>
              </a:rPr>
              <a:t>REFERENCES </a:t>
            </a:r>
            <a:br>
              <a:rPr lang="en-IN" sz="3200" b="0" i="0" dirty="0">
                <a:solidFill>
                  <a:srgbClr val="000000"/>
                </a:solidFill>
                <a:effectLst/>
                <a:latin typeface="Times New Roman" panose="02020603050405020304" pitchFamily="18" charset="0"/>
                <a:cs typeface="Times New Roman" panose="02020603050405020304" pitchFamily="18" charset="0"/>
              </a:rPr>
            </a:br>
            <a:endParaRPr lang="en-IN" sz="5000" b="1"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C76AB7A-C7BA-F3F1-D3A3-2B54A7C4ED61}"/>
              </a:ext>
            </a:extLst>
          </p:cNvPr>
          <p:cNvSpPr>
            <a:spLocks noGrp="1"/>
          </p:cNvSpPr>
          <p:nvPr>
            <p:ph idx="1"/>
          </p:nvPr>
        </p:nvSpPr>
        <p:spPr>
          <a:xfrm>
            <a:off x="1295401" y="1654884"/>
            <a:ext cx="10089773" cy="4168988"/>
          </a:xfrm>
        </p:spPr>
        <p:txBody>
          <a:bodyPr>
            <a:normAutofit fontScale="25000" lnSpcReduction="20000"/>
          </a:bodyPr>
          <a:lstStyle/>
          <a:p>
            <a:pPr algn="l"/>
            <a:r>
              <a:rPr lang="en-IN" sz="5600" b="0" i="0" dirty="0">
                <a:solidFill>
                  <a:srgbClr val="000000"/>
                </a:solidFill>
                <a:effectLst/>
                <a:latin typeface="ff7"/>
              </a:rPr>
              <a:t>[1] Kai Shu, Amy </a:t>
            </a:r>
            <a:r>
              <a:rPr lang="en-IN" sz="5600" b="0" i="0" dirty="0" err="1">
                <a:solidFill>
                  <a:srgbClr val="000000"/>
                </a:solidFill>
                <a:effectLst/>
                <a:latin typeface="ff7"/>
              </a:rPr>
              <a:t>Sliva</a:t>
            </a:r>
            <a:r>
              <a:rPr lang="en-IN" sz="5600" b="0" i="0" dirty="0">
                <a:solidFill>
                  <a:srgbClr val="000000"/>
                </a:solidFill>
                <a:effectLst/>
                <a:latin typeface="ff7"/>
              </a:rPr>
              <a:t>, </a:t>
            </a:r>
            <a:r>
              <a:rPr lang="en-IN" sz="5600" b="0" i="0" dirty="0" err="1">
                <a:solidFill>
                  <a:srgbClr val="000000"/>
                </a:solidFill>
                <a:effectLst/>
                <a:latin typeface="ff7"/>
              </a:rPr>
              <a:t>Suhang</a:t>
            </a:r>
            <a:r>
              <a:rPr lang="en-IN" sz="5600" b="0" i="0" dirty="0">
                <a:solidFill>
                  <a:srgbClr val="000000"/>
                </a:solidFill>
                <a:effectLst/>
                <a:latin typeface="ff7"/>
              </a:rPr>
              <a:t> Wang, </a:t>
            </a:r>
            <a:r>
              <a:rPr lang="en-IN" sz="5600" b="0" i="0" dirty="0" err="1">
                <a:solidFill>
                  <a:srgbClr val="000000"/>
                </a:solidFill>
                <a:effectLst/>
                <a:latin typeface="ff7"/>
              </a:rPr>
              <a:t>Jiliang</a:t>
            </a:r>
            <a:r>
              <a:rPr lang="en-IN" sz="5600" b="0" i="0" dirty="0">
                <a:solidFill>
                  <a:srgbClr val="000000"/>
                </a:solidFill>
                <a:effectLst/>
                <a:latin typeface="ff7"/>
              </a:rPr>
              <a:t> Tang, and Huan Liu, “Fake News Detection on Social Media: A Data Mining Perspective”</a:t>
            </a:r>
            <a:r>
              <a:rPr lang="en-IN" sz="5600" b="0" i="0" dirty="0">
                <a:solidFill>
                  <a:srgbClr val="000000"/>
                </a:solidFill>
                <a:effectLst/>
                <a:latin typeface="ff4"/>
              </a:rPr>
              <a:t> </a:t>
            </a:r>
            <a:endParaRPr lang="en-IN" sz="5600" b="0" i="0" dirty="0">
              <a:solidFill>
                <a:srgbClr val="000000"/>
              </a:solidFill>
              <a:effectLst/>
              <a:latin typeface="ff7"/>
            </a:endParaRPr>
          </a:p>
          <a:p>
            <a:pPr algn="l"/>
            <a:r>
              <a:rPr lang="en-IN" sz="5600" b="0" i="0" dirty="0">
                <a:solidFill>
                  <a:srgbClr val="000000"/>
                </a:solidFill>
                <a:effectLst/>
                <a:latin typeface="ff4"/>
              </a:rPr>
              <a:t>arXiv:1708.01967v3 [cs.SI], 3 Sep 2017 </a:t>
            </a:r>
          </a:p>
          <a:p>
            <a:pPr algn="l"/>
            <a:r>
              <a:rPr lang="en-IN" sz="5600" b="0" i="0" dirty="0">
                <a:solidFill>
                  <a:srgbClr val="000000"/>
                </a:solidFill>
                <a:effectLst/>
                <a:latin typeface="ff7"/>
              </a:rPr>
              <a:t>[2] Kai Shu, Amy </a:t>
            </a:r>
            <a:r>
              <a:rPr lang="en-IN" sz="5600" b="0" i="0" dirty="0" err="1">
                <a:solidFill>
                  <a:srgbClr val="000000"/>
                </a:solidFill>
                <a:effectLst/>
                <a:latin typeface="ff7"/>
              </a:rPr>
              <a:t>Sliva</a:t>
            </a:r>
            <a:r>
              <a:rPr lang="en-IN" sz="5600" b="0" i="0" dirty="0">
                <a:solidFill>
                  <a:srgbClr val="000000"/>
                </a:solidFill>
                <a:effectLst/>
                <a:latin typeface="ff7"/>
              </a:rPr>
              <a:t>, </a:t>
            </a:r>
            <a:r>
              <a:rPr lang="en-IN" sz="5600" b="0" i="0" dirty="0" err="1">
                <a:solidFill>
                  <a:srgbClr val="000000"/>
                </a:solidFill>
                <a:effectLst/>
                <a:latin typeface="ff7"/>
              </a:rPr>
              <a:t>Suhang</a:t>
            </a:r>
            <a:r>
              <a:rPr lang="en-IN" sz="5600" b="0" i="0" dirty="0">
                <a:solidFill>
                  <a:srgbClr val="000000"/>
                </a:solidFill>
                <a:effectLst/>
                <a:latin typeface="ff7"/>
              </a:rPr>
              <a:t> Wang, </a:t>
            </a:r>
            <a:r>
              <a:rPr lang="en-IN" sz="5600" b="0" i="0" dirty="0" err="1">
                <a:solidFill>
                  <a:srgbClr val="000000"/>
                </a:solidFill>
                <a:effectLst/>
                <a:latin typeface="ff7"/>
              </a:rPr>
              <a:t>Jiliang</a:t>
            </a:r>
            <a:r>
              <a:rPr lang="en-IN" sz="5600" b="0" i="0" dirty="0">
                <a:solidFill>
                  <a:srgbClr val="000000"/>
                </a:solidFill>
                <a:effectLst/>
                <a:latin typeface="ff7"/>
              </a:rPr>
              <a:t> Tang, and Huan Liu, “Fake News Detection on Social Media: A Data Mining Perspective”</a:t>
            </a:r>
            <a:r>
              <a:rPr lang="en-IN" sz="5600" b="0" i="0" dirty="0">
                <a:solidFill>
                  <a:srgbClr val="000000"/>
                </a:solidFill>
                <a:effectLst/>
                <a:latin typeface="ff4"/>
              </a:rPr>
              <a:t> </a:t>
            </a:r>
            <a:endParaRPr lang="en-IN" sz="5600" b="0" i="0" dirty="0">
              <a:solidFill>
                <a:srgbClr val="000000"/>
              </a:solidFill>
              <a:effectLst/>
              <a:latin typeface="ff7"/>
            </a:endParaRPr>
          </a:p>
          <a:p>
            <a:pPr algn="l"/>
            <a:r>
              <a:rPr lang="en-IN" sz="5600" b="0" i="0" dirty="0">
                <a:solidFill>
                  <a:srgbClr val="000000"/>
                </a:solidFill>
                <a:effectLst/>
                <a:latin typeface="ff4"/>
              </a:rPr>
              <a:t>arXiv:1708.01967v3 [cs.SI], 3 Sep 2017 </a:t>
            </a:r>
          </a:p>
          <a:p>
            <a:pPr algn="l"/>
            <a:r>
              <a:rPr lang="en-IN" sz="5600" b="0" i="0" dirty="0">
                <a:solidFill>
                  <a:srgbClr val="000000"/>
                </a:solidFill>
                <a:effectLst/>
                <a:latin typeface="ff4"/>
              </a:rPr>
              <a:t>[3] M. </a:t>
            </a:r>
            <a:r>
              <a:rPr lang="en-IN" sz="5600" b="0" i="0" dirty="0" err="1">
                <a:solidFill>
                  <a:srgbClr val="000000"/>
                </a:solidFill>
                <a:effectLst/>
                <a:latin typeface="ff4"/>
              </a:rPr>
              <a:t>Granik</a:t>
            </a:r>
            <a:r>
              <a:rPr lang="en-IN" sz="5600" b="0" i="0" dirty="0">
                <a:solidFill>
                  <a:srgbClr val="000000"/>
                </a:solidFill>
                <a:effectLst/>
                <a:latin typeface="ff4"/>
              </a:rPr>
              <a:t> and V. </a:t>
            </a:r>
            <a:r>
              <a:rPr lang="en-IN" sz="5600" b="0" i="0" dirty="0" err="1">
                <a:solidFill>
                  <a:srgbClr val="000000"/>
                </a:solidFill>
                <a:effectLst/>
                <a:latin typeface="ff4"/>
              </a:rPr>
              <a:t>Mesyura</a:t>
            </a:r>
            <a:r>
              <a:rPr lang="en-IN" sz="5600" b="0" i="0" dirty="0">
                <a:solidFill>
                  <a:srgbClr val="000000"/>
                </a:solidFill>
                <a:effectLst/>
                <a:latin typeface="ff4"/>
              </a:rPr>
              <a:t>, "Fake news detection using naive Bayes classifier," 2017 IEEE First Ukraine Conference on Electrical </a:t>
            </a:r>
          </a:p>
          <a:p>
            <a:pPr algn="l"/>
            <a:r>
              <a:rPr lang="en-IN" sz="5600" b="0" i="0" dirty="0">
                <a:solidFill>
                  <a:srgbClr val="000000"/>
                </a:solidFill>
                <a:effectLst/>
                <a:latin typeface="ff4"/>
              </a:rPr>
              <a:t>and Computer Engineering (UKRCON), Kiev, 2017, pp. 900-903. </a:t>
            </a:r>
          </a:p>
          <a:p>
            <a:pPr algn="l"/>
            <a:r>
              <a:rPr lang="en-IN" sz="5600" b="0" i="0" dirty="0">
                <a:solidFill>
                  <a:srgbClr val="000000"/>
                </a:solidFill>
                <a:effectLst/>
                <a:latin typeface="ff4"/>
              </a:rPr>
              <a:t>[4] Fake news websites. (n.d.) Wikipedia. [Online]. Available: https://en.wikipedia.org/wiki/Fake_news_website. Accessed Feb. 6, 2017 </a:t>
            </a:r>
          </a:p>
          <a:p>
            <a:pPr algn="l"/>
            <a:r>
              <a:rPr lang="en-IN" sz="5600" b="0" i="0" dirty="0">
                <a:solidFill>
                  <a:srgbClr val="000000"/>
                </a:solidFill>
                <a:effectLst/>
                <a:latin typeface="ff4"/>
              </a:rPr>
              <a:t>[5] Cade Metz. (2016, Dec. 16). The bittersweet sweepstakes to build an AI that destroys fake news. </a:t>
            </a:r>
          </a:p>
          <a:p>
            <a:pPr algn="l"/>
            <a:r>
              <a:rPr lang="en-IN" sz="5600" b="0" i="0" dirty="0">
                <a:solidFill>
                  <a:srgbClr val="000000"/>
                </a:solidFill>
                <a:effectLst/>
                <a:latin typeface="ff7"/>
              </a:rPr>
              <a:t>[6] Conroy, N., Rubin, V. and Chen, Y. (2015). “Automatic deception detection: Methods for finding fake news” at Proceedings </a:t>
            </a:r>
            <a:r>
              <a:rPr lang="en-IN" sz="5600" b="0" i="0" dirty="0">
                <a:solidFill>
                  <a:srgbClr val="000000"/>
                </a:solidFill>
                <a:effectLst/>
                <a:latin typeface="ff4"/>
              </a:rPr>
              <a:t>of the </a:t>
            </a:r>
            <a:endParaRPr lang="en-IN" sz="5600" b="0" i="0" dirty="0">
              <a:solidFill>
                <a:srgbClr val="000000"/>
              </a:solidFill>
              <a:effectLst/>
              <a:latin typeface="ff7"/>
            </a:endParaRPr>
          </a:p>
          <a:p>
            <a:pPr algn="l"/>
            <a:r>
              <a:rPr lang="en-IN" sz="5600" b="0" i="0" dirty="0">
                <a:solidFill>
                  <a:srgbClr val="000000"/>
                </a:solidFill>
                <a:effectLst/>
                <a:latin typeface="ff4"/>
              </a:rPr>
              <a:t>Association for Information Science and Technology, 52(1), pp.1-4. </a:t>
            </a:r>
          </a:p>
          <a:p>
            <a:pPr algn="l"/>
            <a:r>
              <a:rPr lang="en-IN" sz="5600" b="0" i="0" dirty="0">
                <a:solidFill>
                  <a:srgbClr val="000000"/>
                </a:solidFill>
                <a:effectLst/>
                <a:latin typeface="ff7"/>
              </a:rPr>
              <a:t>[7] </a:t>
            </a:r>
            <a:r>
              <a:rPr lang="en-IN" sz="5600" b="0" i="0" dirty="0" err="1">
                <a:solidFill>
                  <a:srgbClr val="000000"/>
                </a:solidFill>
                <a:effectLst/>
                <a:latin typeface="ff7"/>
              </a:rPr>
              <a:t>Markines</a:t>
            </a:r>
            <a:r>
              <a:rPr lang="en-IN" sz="5600" b="0" i="0" dirty="0">
                <a:solidFill>
                  <a:srgbClr val="000000"/>
                </a:solidFill>
                <a:effectLst/>
                <a:latin typeface="ff7"/>
              </a:rPr>
              <a:t>, B., </a:t>
            </a:r>
            <a:r>
              <a:rPr lang="en-IN" sz="5600" b="0" i="0" dirty="0" err="1">
                <a:solidFill>
                  <a:srgbClr val="000000"/>
                </a:solidFill>
                <a:effectLst/>
                <a:latin typeface="ff7"/>
              </a:rPr>
              <a:t>Cattuto</a:t>
            </a:r>
            <a:r>
              <a:rPr lang="en-IN" sz="5600" b="0" i="0" dirty="0">
                <a:solidFill>
                  <a:srgbClr val="000000"/>
                </a:solidFill>
                <a:effectLst/>
                <a:latin typeface="ff7"/>
              </a:rPr>
              <a:t>, C., &amp; </a:t>
            </a:r>
            <a:r>
              <a:rPr lang="en-IN" sz="5600" b="0" i="0" dirty="0" err="1">
                <a:solidFill>
                  <a:srgbClr val="000000"/>
                </a:solidFill>
                <a:effectLst/>
                <a:latin typeface="ff7"/>
              </a:rPr>
              <a:t>Menczer</a:t>
            </a:r>
            <a:r>
              <a:rPr lang="en-IN" sz="5600" b="0" i="0" dirty="0">
                <a:solidFill>
                  <a:srgbClr val="000000"/>
                </a:solidFill>
                <a:effectLst/>
                <a:latin typeface="ff7"/>
              </a:rPr>
              <a:t>, F. (2009, April). “Social spam detection”. In Proceedings of the 5th International </a:t>
            </a:r>
            <a:r>
              <a:rPr lang="en-IN" sz="5600" b="0" i="0" dirty="0">
                <a:solidFill>
                  <a:srgbClr val="000000"/>
                </a:solidFill>
                <a:effectLst/>
                <a:latin typeface="ff4"/>
              </a:rPr>
              <a:t>Workshop on </a:t>
            </a:r>
            <a:endParaRPr lang="en-IN" sz="5600" b="0" i="0" dirty="0">
              <a:solidFill>
                <a:srgbClr val="000000"/>
              </a:solidFill>
              <a:effectLst/>
              <a:latin typeface="ff7"/>
            </a:endParaRPr>
          </a:p>
          <a:p>
            <a:pPr algn="l"/>
            <a:r>
              <a:rPr lang="en-IN" sz="5600" b="0" i="0" dirty="0">
                <a:solidFill>
                  <a:srgbClr val="000000"/>
                </a:solidFill>
                <a:effectLst/>
                <a:latin typeface="ff4"/>
              </a:rPr>
              <a:t>Adversarial Information Retrieval on the Web (pp. 41-48)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186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3EC3-7C44-41F3-8A1D-9284468FC27A}"/>
              </a:ext>
            </a:extLst>
          </p:cNvPr>
          <p:cNvSpPr>
            <a:spLocks noGrp="1"/>
          </p:cNvSpPr>
          <p:nvPr>
            <p:ph type="title"/>
          </p:nvPr>
        </p:nvSpPr>
        <p:spPr>
          <a:xfrm>
            <a:off x="1295402" y="982132"/>
            <a:ext cx="9529480" cy="4853892"/>
          </a:xfrm>
        </p:spPr>
        <p:txBody>
          <a:bodyPr>
            <a:normAutofit/>
          </a:bodyPr>
          <a:lstStyle/>
          <a:p>
            <a:r>
              <a:rPr lang="en-US" sz="8000" b="1" u="sng" dirty="0">
                <a:latin typeface="Times New Roman" panose="02020603050405020304" pitchFamily="18" charset="0"/>
                <a:cs typeface="Times New Roman" panose="02020603050405020304" pitchFamily="18" charset="0"/>
              </a:rPr>
              <a:t>THANK YOU</a:t>
            </a:r>
            <a:endParaRPr lang="en-IN" sz="8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660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6BF9-0A4A-FE24-FCF8-19608A4867E8}"/>
              </a:ext>
            </a:extLst>
          </p:cNvPr>
          <p:cNvSpPr>
            <a:spLocks noGrp="1"/>
          </p:cNvSpPr>
          <p:nvPr>
            <p:ph type="title"/>
          </p:nvPr>
        </p:nvSpPr>
        <p:spPr/>
        <p:txBody>
          <a:bodyPr>
            <a:normAutofit fontScale="90000"/>
          </a:bodyPr>
          <a:lstStyle/>
          <a:p>
            <a:r>
              <a:rPr lang="en-IN" b="1" u="sng" dirty="0">
                <a:latin typeface="Times New Roman" panose="02020603050405020304" pitchFamily="18" charset="0"/>
                <a:cs typeface="Times New Roman" panose="02020603050405020304" pitchFamily="18" charset="0"/>
              </a:rPr>
              <a:t>APPROVAL FROM GUIDE FOR EVOLUTION</a:t>
            </a:r>
          </a:p>
        </p:txBody>
      </p:sp>
      <p:pic>
        <p:nvPicPr>
          <p:cNvPr id="5" name="Content Placeholder 6">
            <a:extLst>
              <a:ext uri="{FF2B5EF4-FFF2-40B4-BE49-F238E27FC236}">
                <a16:creationId xmlns:a16="http://schemas.microsoft.com/office/drawing/2014/main" id="{008C2EC5-13F8-0016-758F-8DE8E1B9C7B1}"/>
              </a:ext>
            </a:extLst>
          </p:cNvPr>
          <p:cNvPicPr>
            <a:picLocks noGrp="1" noChangeAspect="1"/>
          </p:cNvPicPr>
          <p:nvPr>
            <p:ph idx="1"/>
          </p:nvPr>
        </p:nvPicPr>
        <p:blipFill>
          <a:blip r:embed="rId2"/>
          <a:stretch>
            <a:fillRect/>
          </a:stretch>
        </p:blipFill>
        <p:spPr>
          <a:xfrm>
            <a:off x="4001433" y="2557463"/>
            <a:ext cx="4189133" cy="3317875"/>
          </a:xfrm>
        </p:spPr>
      </p:pic>
    </p:spTree>
    <p:extLst>
      <p:ext uri="{BB962C8B-B14F-4D97-AF65-F5344CB8AC3E}">
        <p14:creationId xmlns:p14="http://schemas.microsoft.com/office/powerpoint/2010/main" val="1002573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FA8F-2D89-D04E-EC0A-8024E42DBA04}"/>
              </a:ext>
            </a:extLst>
          </p:cNvPr>
          <p:cNvSpPr>
            <a:spLocks noGrp="1"/>
          </p:cNvSpPr>
          <p:nvPr>
            <p:ph type="ctrTitle"/>
          </p:nvPr>
        </p:nvSpPr>
        <p:spPr>
          <a:xfrm>
            <a:off x="2692398" y="1283369"/>
            <a:ext cx="6644107" cy="1203157"/>
          </a:xfrm>
        </p:spPr>
        <p:txBody>
          <a:bodyPr/>
          <a:lstStyle/>
          <a:p>
            <a:r>
              <a:rPr lang="en-IN" b="1" u="sng" dirty="0">
                <a:latin typeface="Times New Roman" panose="02020603050405020304" pitchFamily="18" charset="0"/>
                <a:cs typeface="Times New Roman" panose="02020603050405020304" pitchFamily="18" charset="0"/>
              </a:rPr>
              <a:t>CONTENTS</a:t>
            </a:r>
          </a:p>
        </p:txBody>
      </p:sp>
      <p:sp>
        <p:nvSpPr>
          <p:cNvPr id="3" name="Subtitle 2">
            <a:extLst>
              <a:ext uri="{FF2B5EF4-FFF2-40B4-BE49-F238E27FC236}">
                <a16:creationId xmlns:a16="http://schemas.microsoft.com/office/drawing/2014/main" id="{7CC00061-E8F3-1F4C-EE81-C97CCDA6A0C2}"/>
              </a:ext>
            </a:extLst>
          </p:cNvPr>
          <p:cNvSpPr>
            <a:spLocks noGrp="1"/>
          </p:cNvSpPr>
          <p:nvPr>
            <p:ph type="subTitle" idx="1"/>
          </p:nvPr>
        </p:nvSpPr>
        <p:spPr>
          <a:xfrm>
            <a:off x="2514858" y="2486526"/>
            <a:ext cx="7175242" cy="2745874"/>
          </a:xfrm>
        </p:spPr>
        <p:txBody>
          <a:bodyPr>
            <a:normAutofit fontScale="55000" lnSpcReduction="20000"/>
          </a:bodyPr>
          <a:lstStyle/>
          <a:p>
            <a:pPr marL="342900" indent="-342900" algn="l">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ABSTRACT</a:t>
            </a:r>
          </a:p>
          <a:p>
            <a:pPr marL="342900" indent="-342900" algn="l">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EXISTING FILE SYSTEM</a:t>
            </a:r>
          </a:p>
          <a:p>
            <a:pPr marL="342900" indent="-342900" algn="l">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INTRODUCTION</a:t>
            </a:r>
          </a:p>
          <a:p>
            <a:pPr marL="342900" indent="-342900" algn="l">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REQUIRES SOFTWARE</a:t>
            </a:r>
          </a:p>
          <a:p>
            <a:pPr marL="342900" indent="-342900" algn="l">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REQUIRES HARDWARE</a:t>
            </a:r>
          </a:p>
          <a:p>
            <a:pPr marL="342900" indent="-342900" algn="l">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METHODOLOGY</a:t>
            </a:r>
          </a:p>
          <a:p>
            <a:pPr marL="342900" indent="-342900" algn="l">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SYSTEM DESIGN</a:t>
            </a:r>
          </a:p>
          <a:p>
            <a:pPr marL="342900" indent="-342900" algn="l">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SYSTEM ARCHITECTURE</a:t>
            </a:r>
          </a:p>
          <a:p>
            <a:pPr marL="342900" indent="-342900" algn="l">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IMPLEMNTATION STEPS</a:t>
            </a:r>
          </a:p>
          <a:p>
            <a:pPr marL="342900" indent="-342900" algn="l">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REFRENCESSS</a:t>
            </a:r>
          </a:p>
          <a:p>
            <a:pPr algn="l"/>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45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15155-D741-E854-F539-9BE01998B479}"/>
              </a:ext>
            </a:extLst>
          </p:cNvPr>
          <p:cNvSpPr>
            <a:spLocks noGrp="1"/>
          </p:cNvSpPr>
          <p:nvPr>
            <p:ph type="title"/>
          </p:nvPr>
        </p:nvSpPr>
        <p:spPr>
          <a:xfrm>
            <a:off x="1295400" y="868080"/>
            <a:ext cx="9601196" cy="1303867"/>
          </a:xfrm>
        </p:spPr>
        <p:txBody>
          <a:bodyPr>
            <a:normAutofit/>
          </a:bodyPr>
          <a:lstStyle/>
          <a:p>
            <a:r>
              <a:rPr lang="en-IN" sz="5000" b="1" u="sng"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2E746A1-DAC4-2060-B2B7-2AF30E43449F}"/>
              </a:ext>
            </a:extLst>
          </p:cNvPr>
          <p:cNvSpPr>
            <a:spLocks noGrp="1"/>
          </p:cNvSpPr>
          <p:nvPr>
            <p:ph idx="1"/>
          </p:nvPr>
        </p:nvSpPr>
        <p:spPr>
          <a:xfrm>
            <a:off x="1034713" y="2440888"/>
            <a:ext cx="10122571" cy="4638397"/>
          </a:xfrm>
        </p:spPr>
        <p:txBody>
          <a:bodyPr/>
          <a:lstStyle/>
          <a:p>
            <a:pPr algn="just"/>
            <a:r>
              <a:rPr lang="en-IN" dirty="0">
                <a:latin typeface="Times New Roman" panose="02020603050405020304" pitchFamily="18" charset="0"/>
                <a:cs typeface="Times New Roman" panose="02020603050405020304" pitchFamily="18" charset="0"/>
              </a:rPr>
              <a:t>Intentionally deceptive content presented under the guise of legitimate journalism is worldwide information accuracy and integrity problem that affects opinion forming .decision forming, decision making, and voting patterns . Most so-called ‘fake news is initially distributed over social media conduct like Facebook and Twitter . The fake news stories that are initially seeded over social media platform share key linguistics characteristics such as making excise use of unsustain hyperbole and unattributed quoted content. Fake news has been incurring many problems to our society.</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615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B6D0-77D8-21B8-DB62-10B563E55CC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93FFBADC-9101-331F-449C-A018277A6BBD}"/>
              </a:ext>
            </a:extLst>
          </p:cNvPr>
          <p:cNvSpPr>
            <a:spLocks noGrp="1"/>
          </p:cNvSpPr>
          <p:nvPr>
            <p:ph idx="1"/>
          </p:nvPr>
        </p:nvSpPr>
        <p:spPr>
          <a:xfrm>
            <a:off x="1295401" y="2582778"/>
            <a:ext cx="9601196" cy="3293089"/>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Fake news is the deliberate spread of misinformation via traditional news media or via social media.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How to enforce user privacy preferences..</a:t>
            </a:r>
          </a:p>
          <a:p>
            <a:r>
              <a:rPr lang="en-IN" dirty="0">
                <a:latin typeface="Times New Roman" panose="02020603050405020304" pitchFamily="18" charset="0"/>
                <a:cs typeface="Times New Roman" panose="02020603050405020304" pitchFamily="18" charset="0"/>
              </a:rPr>
              <a:t>How to secure data when storage into the PDS.</a:t>
            </a:r>
          </a:p>
          <a:p>
            <a:r>
              <a:rPr lang="en-IN" dirty="0">
                <a:latin typeface="Times New Roman" panose="02020603050405020304" pitchFamily="18" charset="0"/>
                <a:cs typeface="Times New Roman" panose="02020603050405020304" pitchFamily="18" charset="0"/>
              </a:rPr>
              <a:t>Users are not skilled enough to understand their privacy.</a:t>
            </a:r>
          </a:p>
          <a:p>
            <a:r>
              <a:rPr lang="en-US" dirty="0">
                <a:latin typeface="Times New Roman" panose="02020603050405020304" pitchFamily="18" charset="0"/>
                <a:cs typeface="Times New Roman" panose="02020603050405020304" pitchFamily="18" charset="0"/>
              </a:rPr>
              <a:t>People can download articles from sites, share the information, re-share from others and by the end of the day the false information has gone so far from its original site that it becomes indistinguishable from real news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73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C282-BCFB-4D89-963B-F6559DEFC689}"/>
              </a:ext>
            </a:extLst>
          </p:cNvPr>
          <p:cNvSpPr>
            <a:spLocks noGrp="1"/>
          </p:cNvSpPr>
          <p:nvPr>
            <p:ph type="title"/>
          </p:nvPr>
        </p:nvSpPr>
        <p:spPr>
          <a:xfrm>
            <a:off x="1295401" y="565771"/>
            <a:ext cx="9601196" cy="1303867"/>
          </a:xfrm>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91E953-D8B4-493D-80B7-4B388B4313D9}"/>
              </a:ext>
            </a:extLst>
          </p:cNvPr>
          <p:cNvSpPr>
            <a:spLocks noGrp="1"/>
          </p:cNvSpPr>
          <p:nvPr>
            <p:ph idx="1"/>
          </p:nvPr>
        </p:nvSpPr>
        <p:spPr>
          <a:xfrm>
            <a:off x="1295401" y="2433917"/>
            <a:ext cx="9964270" cy="4020174"/>
          </a:xfrm>
        </p:spPr>
        <p:txBody>
          <a:bodyPr>
            <a:normAutofit lnSpcReduction="10000"/>
          </a:bodyPr>
          <a:lstStyle/>
          <a:p>
            <a:pPr algn="l"/>
            <a:r>
              <a:rPr lang="en-IN" i="0" dirty="0">
                <a:solidFill>
                  <a:srgbClr val="222222"/>
                </a:solidFill>
                <a:effectLst/>
                <a:latin typeface="Times New Roman" panose="02020603050405020304" pitchFamily="18" charset="0"/>
                <a:cs typeface="Times New Roman" panose="02020603050405020304" pitchFamily="18" charset="0"/>
              </a:rPr>
              <a:t>We consume news through several mediums throughout the day in our daily routine, but sometimes it becomes difficult to decide which one is fake and which one is authentic.</a:t>
            </a:r>
            <a:r>
              <a:rPr lang="en-US" i="0" dirty="0">
                <a:solidFill>
                  <a:srgbClr val="222222"/>
                </a:solidFill>
                <a:effectLst/>
                <a:latin typeface="Times New Roman" panose="02020603050405020304" pitchFamily="18" charset="0"/>
                <a:cs typeface="Times New Roman" panose="02020603050405020304" pitchFamily="18" charset="0"/>
              </a:rPr>
              <a:t>Do you trust all the news you consume from online media</a:t>
            </a:r>
            <a:r>
              <a:rPr lang="en-IN" dirty="0">
                <a:solidFill>
                  <a:srgbClr val="222222"/>
                </a:solidFill>
                <a:latin typeface="Times New Roman" panose="02020603050405020304" pitchFamily="18" charset="0"/>
                <a:cs typeface="Times New Roman" panose="02020603050405020304" pitchFamily="18" charset="0"/>
              </a:rPr>
              <a:t>?</a:t>
            </a:r>
            <a:r>
              <a:rPr lang="en-US" i="0" dirty="0">
                <a:solidFill>
                  <a:srgbClr val="222222"/>
                </a:solidFill>
                <a:effectLst/>
                <a:latin typeface="Times New Roman" panose="02020603050405020304" pitchFamily="18" charset="0"/>
                <a:cs typeface="Times New Roman" panose="02020603050405020304" pitchFamily="18" charset="0"/>
              </a:rPr>
              <a:t>very news that we consume is not real. If you listen to fake news it means you are collecting the wrong information from the world which can </a:t>
            </a:r>
            <a:r>
              <a:rPr lang="en-US" i="0" dirty="0" err="1">
                <a:solidFill>
                  <a:srgbClr val="222222"/>
                </a:solidFill>
                <a:effectLst/>
                <a:latin typeface="Times New Roman" panose="02020603050405020304" pitchFamily="18" charset="0"/>
                <a:cs typeface="Times New Roman" panose="02020603050405020304" pitchFamily="18" charset="0"/>
              </a:rPr>
              <a:t>a</a:t>
            </a:r>
            <a:r>
              <a:rPr lang="en-US" dirty="0" err="1">
                <a:solidFill>
                  <a:srgbClr val="222222"/>
                </a:solidFill>
                <a:latin typeface="Times New Roman" panose="02020603050405020304" pitchFamily="18" charset="0"/>
                <a:cs typeface="Times New Roman" panose="02020603050405020304" pitchFamily="18" charset="0"/>
              </a:rPr>
              <a:t>bs</a:t>
            </a:r>
            <a:r>
              <a:rPr lang="en-US" i="0" dirty="0" err="1">
                <a:solidFill>
                  <a:srgbClr val="222222"/>
                </a:solidFill>
                <a:effectLst/>
                <a:latin typeface="Times New Roman" panose="02020603050405020304" pitchFamily="18" charset="0"/>
                <a:cs typeface="Times New Roman" panose="02020603050405020304" pitchFamily="18" charset="0"/>
              </a:rPr>
              <a:t>ect</a:t>
            </a:r>
            <a:r>
              <a:rPr lang="en-US" i="0" dirty="0">
                <a:solidFill>
                  <a:srgbClr val="222222"/>
                </a:solidFill>
                <a:effectLst/>
                <a:latin typeface="Times New Roman" panose="02020603050405020304" pitchFamily="18" charset="0"/>
                <a:cs typeface="Times New Roman" panose="02020603050405020304" pitchFamily="18" charset="0"/>
              </a:rPr>
              <a:t> society because a person’s views or thoughts can change after consuming fake news which the user perceives to be true. Since all the news we encounter in our day-to-day life is not authentic, how do we categorize if the news is fake or real ?</a:t>
            </a:r>
            <a:endParaRPr lang="en-IN" i="0" dirty="0">
              <a:solidFill>
                <a:srgbClr val="222222"/>
              </a:solidFill>
              <a:effectLst/>
              <a:latin typeface="Times New Roman" panose="02020603050405020304" pitchFamily="18" charset="0"/>
              <a:cs typeface="Times New Roman" panose="02020603050405020304" pitchFamily="18" charset="0"/>
            </a:endParaRPr>
          </a:p>
          <a:p>
            <a:pPr marL="0" indent="0">
              <a:buNone/>
            </a:pP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397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E4019-A3D7-D3E6-834D-691B661D3E83}"/>
              </a:ext>
            </a:extLst>
          </p:cNvPr>
          <p:cNvSpPr>
            <a:spLocks noGrp="1"/>
          </p:cNvSpPr>
          <p:nvPr>
            <p:ph type="title"/>
          </p:nvPr>
        </p:nvSpPr>
        <p:spPr/>
        <p:txBody>
          <a:bodyPr>
            <a:normAutofit/>
          </a:bodyPr>
          <a:lstStyle/>
          <a:p>
            <a:r>
              <a:rPr lang="en-IN" sz="5000" b="1" u="sng" dirty="0">
                <a:latin typeface="Times New Roman" panose="02020603050405020304" pitchFamily="18" charset="0"/>
                <a:cs typeface="Times New Roman" panose="02020603050405020304" pitchFamily="18" charset="0"/>
              </a:rPr>
              <a:t>What exactly is ‘FAKE NEWS’ ? </a:t>
            </a:r>
          </a:p>
        </p:txBody>
      </p:sp>
      <p:sp>
        <p:nvSpPr>
          <p:cNvPr id="3" name="Content Placeholder 2">
            <a:extLst>
              <a:ext uri="{FF2B5EF4-FFF2-40B4-BE49-F238E27FC236}">
                <a16:creationId xmlns:a16="http://schemas.microsoft.com/office/drawing/2014/main" id="{015C9EDA-A564-D5EA-B89E-371BC34DDB58}"/>
              </a:ext>
            </a:extLst>
          </p:cNvPr>
          <p:cNvSpPr>
            <a:spLocks noGrp="1"/>
          </p:cNvSpPr>
          <p:nvPr>
            <p:ph idx="1"/>
          </p:nvPr>
        </p:nvSpPr>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False, often sensational, information disseminated under the guise of news reporting.		</a:t>
            </a:r>
          </a:p>
          <a:p>
            <a:r>
              <a:rPr lang="en-IN" dirty="0">
                <a:latin typeface="Times New Roman" panose="02020603050405020304" pitchFamily="18" charset="0"/>
                <a:cs typeface="Times New Roman" panose="02020603050405020304" pitchFamily="18" charset="0"/>
              </a:rPr>
              <a:t>Fake news often has the aim of damaging the reputation of a person or entity , or making money through advertising revenue.</a:t>
            </a:r>
          </a:p>
          <a:p>
            <a:r>
              <a:rPr lang="en-IN" dirty="0">
                <a:latin typeface="Times New Roman" panose="02020603050405020304" pitchFamily="18" charset="0"/>
                <a:cs typeface="Times New Roman" panose="02020603050405020304" pitchFamily="18" charset="0"/>
              </a:rPr>
              <a:t>False information is news , stories or hoaxes created to deliberately misinform </a:t>
            </a:r>
            <a:r>
              <a:rPr lang="en-IN" dirty="0" err="1">
                <a:latin typeface="Times New Roman" panose="02020603050405020304" pitchFamily="18" charset="0"/>
                <a:cs typeface="Times New Roman" panose="02020603050405020304" pitchFamily="18" charset="0"/>
              </a:rPr>
              <a:t>decive</a:t>
            </a:r>
            <a:r>
              <a:rPr lang="en-IN" dirty="0">
                <a:latin typeface="Times New Roman" panose="02020603050405020304" pitchFamily="18" charset="0"/>
                <a:cs typeface="Times New Roman" panose="02020603050405020304" pitchFamily="18" charset="0"/>
              </a:rPr>
              <a:t> readers.</a:t>
            </a:r>
            <a:r>
              <a:rPr lang="en-US" b="1" i="0" dirty="0">
                <a:solidFill>
                  <a:srgbClr val="000000"/>
                </a:solidFill>
                <a:effectLst/>
                <a:latin typeface="Times New Roman" panose="02020603050405020304" pitchFamily="18" charset="0"/>
                <a:cs typeface="Times New Roman" panose="02020603050405020304" pitchFamily="18" charset="0"/>
              </a:rPr>
              <a:t>  </a:t>
            </a:r>
          </a:p>
          <a:p>
            <a:r>
              <a:rPr lang="en-US" b="0" i="0" dirty="0">
                <a:solidFill>
                  <a:srgbClr val="000000"/>
                </a:solidFill>
                <a:effectLst/>
                <a:latin typeface="Times New Roman" panose="02020603050405020304" pitchFamily="18" charset="0"/>
                <a:cs typeface="Times New Roman" panose="02020603050405020304" pitchFamily="18" charset="0"/>
              </a:rPr>
              <a:t>Usually, these stories are created to either influence people’s views, push a political agenda or cause confusion and can often be a profitable business for online publishers.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92466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0ADFD-7C92-B31D-46BB-FF65C4CA5107}"/>
              </a:ext>
            </a:extLst>
          </p:cNvPr>
          <p:cNvSpPr>
            <a:spLocks noGrp="1"/>
          </p:cNvSpPr>
          <p:nvPr>
            <p:ph type="title"/>
          </p:nvPr>
        </p:nvSpPr>
        <p:spPr>
          <a:xfrm>
            <a:off x="1295402" y="921372"/>
            <a:ext cx="9601196" cy="1303867"/>
          </a:xfrm>
        </p:spPr>
        <p:txBody>
          <a:bodyPr>
            <a:normAutofit/>
          </a:bodyPr>
          <a:lstStyle/>
          <a:p>
            <a:r>
              <a:rPr lang="en-IN" sz="5000" b="1" u="sng" dirty="0">
                <a:latin typeface="Times New Roman" panose="02020603050405020304" pitchFamily="18" charset="0"/>
                <a:cs typeface="Times New Roman" panose="02020603050405020304" pitchFamily="18" charset="0"/>
              </a:rPr>
              <a:t>REQUIRES  SOFTWARE</a:t>
            </a:r>
          </a:p>
        </p:txBody>
      </p:sp>
      <p:sp>
        <p:nvSpPr>
          <p:cNvPr id="3" name="Content Placeholder 2">
            <a:extLst>
              <a:ext uri="{FF2B5EF4-FFF2-40B4-BE49-F238E27FC236}">
                <a16:creationId xmlns:a16="http://schemas.microsoft.com/office/drawing/2014/main" id="{6A1ACEC9-96A2-0B11-A0D0-26A1770C32E7}"/>
              </a:ext>
            </a:extLst>
          </p:cNvPr>
          <p:cNvSpPr>
            <a:spLocks noGrp="1"/>
          </p:cNvSpPr>
          <p:nvPr>
            <p:ph idx="1"/>
          </p:nvPr>
        </p:nvSpPr>
        <p:spPr>
          <a:xfrm>
            <a:off x="1295401" y="2556932"/>
            <a:ext cx="8762999" cy="2727762"/>
          </a:xfrm>
        </p:spPr>
        <p:txBody>
          <a:bodyPr>
            <a:normAutofit fontScale="92500" lnSpcReduction="20000"/>
          </a:bodyPr>
          <a:lstStyle/>
          <a:p>
            <a:r>
              <a:rPr lang="en-IN" sz="3500" dirty="0">
                <a:latin typeface="Times New Roman" panose="02020603050405020304" pitchFamily="18" charset="0"/>
                <a:cs typeface="Times New Roman" panose="02020603050405020304" pitchFamily="18" charset="0"/>
              </a:rPr>
              <a:t>Operating system      :-Window 10</a:t>
            </a:r>
          </a:p>
          <a:p>
            <a:r>
              <a:rPr lang="en-IN" sz="3500" dirty="0">
                <a:latin typeface="Times New Roman" panose="02020603050405020304" pitchFamily="18" charset="0"/>
                <a:cs typeface="Times New Roman" panose="02020603050405020304" pitchFamily="18" charset="0"/>
              </a:rPr>
              <a:t>Database                   :-MS SQL</a:t>
            </a:r>
          </a:p>
          <a:p>
            <a:r>
              <a:rPr lang="en-IN" sz="3500" dirty="0">
                <a:latin typeface="Times New Roman" panose="02020603050405020304" pitchFamily="18" charset="0"/>
                <a:cs typeface="Times New Roman" panose="02020603050405020304" pitchFamily="18" charset="0"/>
              </a:rPr>
              <a:t>Coding language        :-Python</a:t>
            </a:r>
          </a:p>
          <a:p>
            <a:r>
              <a:rPr lang="en-IN" sz="3500" dirty="0">
                <a:latin typeface="Times New Roman" panose="02020603050405020304" pitchFamily="18" charset="0"/>
                <a:cs typeface="Times New Roman" panose="02020603050405020304" pitchFamily="18" charset="0"/>
              </a:rPr>
              <a:t>Python libraries           :-</a:t>
            </a:r>
            <a:r>
              <a:rPr lang="en-IN" sz="3500" dirty="0" err="1">
                <a:latin typeface="Times New Roman" panose="02020603050405020304" pitchFamily="18" charset="0"/>
                <a:cs typeface="Times New Roman" panose="02020603050405020304" pitchFamily="18" charset="0"/>
              </a:rPr>
              <a:t>Numpay</a:t>
            </a:r>
            <a:r>
              <a:rPr lang="en-IN" sz="3500" dirty="0">
                <a:latin typeface="Times New Roman" panose="02020603050405020304" pitchFamily="18" charset="0"/>
                <a:cs typeface="Times New Roman" panose="02020603050405020304" pitchFamily="18" charset="0"/>
              </a:rPr>
              <a:t>, Pandas, Matplotlib</a:t>
            </a:r>
          </a:p>
        </p:txBody>
      </p:sp>
    </p:spTree>
    <p:extLst>
      <p:ext uri="{BB962C8B-B14F-4D97-AF65-F5344CB8AC3E}">
        <p14:creationId xmlns:p14="http://schemas.microsoft.com/office/powerpoint/2010/main" val="4190563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6E23-FA98-6A4E-7981-FCE6486FBE38}"/>
              </a:ext>
            </a:extLst>
          </p:cNvPr>
          <p:cNvSpPr>
            <a:spLocks noGrp="1"/>
          </p:cNvSpPr>
          <p:nvPr>
            <p:ph type="title"/>
          </p:nvPr>
        </p:nvSpPr>
        <p:spPr/>
        <p:txBody>
          <a:bodyPr>
            <a:normAutofit/>
          </a:bodyPr>
          <a:lstStyle/>
          <a:p>
            <a:r>
              <a:rPr lang="en-IN" sz="5000" b="1" u="sng" dirty="0">
                <a:latin typeface="Times New Roman" panose="02020603050405020304" pitchFamily="18" charset="0"/>
                <a:cs typeface="Times New Roman" panose="02020603050405020304" pitchFamily="18" charset="0"/>
              </a:rPr>
              <a:t>REQUIRES HARDWARE</a:t>
            </a:r>
          </a:p>
        </p:txBody>
      </p:sp>
      <p:sp>
        <p:nvSpPr>
          <p:cNvPr id="3" name="Content Placeholder 2">
            <a:extLst>
              <a:ext uri="{FF2B5EF4-FFF2-40B4-BE49-F238E27FC236}">
                <a16:creationId xmlns:a16="http://schemas.microsoft.com/office/drawing/2014/main" id="{80BEE1D5-90B0-8B7C-6C8C-BB50BFC4A8A9}"/>
              </a:ext>
            </a:extLst>
          </p:cNvPr>
          <p:cNvSpPr>
            <a:spLocks noGrp="1"/>
          </p:cNvSpPr>
          <p:nvPr>
            <p:ph idx="1"/>
          </p:nvPr>
        </p:nvSpPr>
        <p:spPr>
          <a:xfrm>
            <a:off x="1295401" y="2556932"/>
            <a:ext cx="9152964" cy="2768103"/>
          </a:xfrm>
        </p:spPr>
        <p:txBody>
          <a:bodyPr>
            <a:normAutofit/>
          </a:bodyPr>
          <a:lstStyle/>
          <a:p>
            <a:r>
              <a:rPr lang="en-IN" dirty="0">
                <a:latin typeface="Times New Roman" panose="02020603050405020304" pitchFamily="18" charset="0"/>
                <a:cs typeface="Times New Roman" panose="02020603050405020304" pitchFamily="18" charset="0"/>
              </a:rPr>
              <a:t>Processor: 1GHz or faster or SOC.</a:t>
            </a:r>
          </a:p>
          <a:p>
            <a:r>
              <a:rPr lang="en-IN" dirty="0">
                <a:latin typeface="Times New Roman" panose="02020603050405020304" pitchFamily="18" charset="0"/>
                <a:cs typeface="Times New Roman" panose="02020603050405020304" pitchFamily="18" charset="0"/>
              </a:rPr>
              <a:t>RAM        :1 GB for 32bit or 4 GB of 64bit OS.</a:t>
            </a:r>
          </a:p>
          <a:p>
            <a:r>
              <a:rPr lang="en-IN" dirty="0">
                <a:latin typeface="Times New Roman" panose="02020603050405020304" pitchFamily="18" charset="0"/>
                <a:cs typeface="Times New Roman" panose="02020603050405020304" pitchFamily="18" charset="0"/>
              </a:rPr>
              <a:t>Hard disk  : 16 GB for 32bit or 32 GB for 64bit OS.</a:t>
            </a:r>
          </a:p>
          <a:p>
            <a:r>
              <a:rPr lang="en-IN" dirty="0">
                <a:latin typeface="Times New Roman" panose="02020603050405020304" pitchFamily="18" charset="0"/>
                <a:cs typeface="Times New Roman" panose="02020603050405020304" pitchFamily="18" charset="0"/>
              </a:rPr>
              <a:t>Graphics card : direct 9 or later with WDDM 1.0 driver </a:t>
            </a:r>
          </a:p>
        </p:txBody>
      </p:sp>
    </p:spTree>
    <p:extLst>
      <p:ext uri="{BB962C8B-B14F-4D97-AF65-F5344CB8AC3E}">
        <p14:creationId xmlns:p14="http://schemas.microsoft.com/office/powerpoint/2010/main" val="36996111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Override1.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docProps/app.xml><?xml version="1.0" encoding="utf-8"?>
<Properties xmlns="http://schemas.openxmlformats.org/officeDocument/2006/extended-properties" xmlns:vt="http://schemas.openxmlformats.org/officeDocument/2006/docPropsVTypes">
  <Template/>
  <TotalTime>430</TotalTime>
  <Words>1424</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ff2</vt:lpstr>
      <vt:lpstr>ff4</vt:lpstr>
      <vt:lpstr>ff7</vt:lpstr>
      <vt:lpstr>Garamond</vt:lpstr>
      <vt:lpstr>Times New Roman</vt:lpstr>
      <vt:lpstr>Organic</vt:lpstr>
      <vt:lpstr> FAKE NEWS DETECTION</vt:lpstr>
      <vt:lpstr>APPROVAL FROM GUIDE FOR EVOLUTION</vt:lpstr>
      <vt:lpstr>CONTENTS</vt:lpstr>
      <vt:lpstr>ABSTRACT</vt:lpstr>
      <vt:lpstr>EXISTING SYSTEM</vt:lpstr>
      <vt:lpstr>INTRODUCTION</vt:lpstr>
      <vt:lpstr>What exactly is ‘FAKE NEWS’ ? </vt:lpstr>
      <vt:lpstr>REQUIRES  SOFTWARE</vt:lpstr>
      <vt:lpstr>REQUIRES HARDWARE</vt:lpstr>
      <vt:lpstr>Methodology</vt:lpstr>
      <vt:lpstr>. System Design- </vt:lpstr>
      <vt:lpstr>PowerPoint Presentation</vt:lpstr>
      <vt:lpstr>PowerPoint Presentation</vt:lpstr>
      <vt:lpstr>IMPLEMENTATION STEPS  </vt:lpstr>
      <vt:lpstr>PowerPoint Presentation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CIVIL ENGINEERING  MAJOR PROJECT PRESENTATION</dc:title>
  <dc:creator>Amit kumar Singh</dc:creator>
  <cp:lastModifiedBy>Anushka .</cp:lastModifiedBy>
  <cp:revision>15</cp:revision>
  <dcterms:created xsi:type="dcterms:W3CDTF">2022-05-04T05:16:29Z</dcterms:created>
  <dcterms:modified xsi:type="dcterms:W3CDTF">2022-09-29T04:19:16Z</dcterms:modified>
</cp:coreProperties>
</file>