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7"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kaniya%20K%20Mukunth\Documents\Sukaniya\BDM\Capstone%20project\Consolidated%20TE%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kaniya%20K%20Mukunth\Documents\Sukaniya\BDM\Capstone%20project\DM%20stationary\Consolidated%20sheet.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ukaniya%20K%20Mukunth\Documents\Sukaniya\BDM\Capstone%20project\DM%20stationary\Fresh%2008112022\Vendor%20wis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Transport services - Revenue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'Transport - Trend analysis'!$H$4</c:f>
              <c:strCache>
                <c:ptCount val="1"/>
                <c:pt idx="0">
                  <c:v>Vendor 1</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cat>
            <c:strRef>
              <c:f>'Transport - Trend analysis'!$G$5:$G$8</c:f>
              <c:strCache>
                <c:ptCount val="4"/>
                <c:pt idx="0">
                  <c:v>Mar</c:v>
                </c:pt>
                <c:pt idx="1">
                  <c:v>Apr</c:v>
                </c:pt>
                <c:pt idx="2">
                  <c:v>May</c:v>
                </c:pt>
                <c:pt idx="3">
                  <c:v>Jun</c:v>
                </c:pt>
              </c:strCache>
            </c:strRef>
          </c:cat>
          <c:val>
            <c:numRef>
              <c:f>'Transport - Trend analysis'!$H$5:$H$8</c:f>
              <c:numCache>
                <c:formatCode>"₹"\ #,##0.00</c:formatCode>
                <c:ptCount val="4"/>
                <c:pt idx="1">
                  <c:v>13500</c:v>
                </c:pt>
                <c:pt idx="2">
                  <c:v>8600</c:v>
                </c:pt>
                <c:pt idx="3">
                  <c:v>13000</c:v>
                </c:pt>
              </c:numCache>
            </c:numRef>
          </c:val>
          <c:smooth val="0"/>
          <c:extLst>
            <c:ext xmlns:c16="http://schemas.microsoft.com/office/drawing/2014/chart" uri="{C3380CC4-5D6E-409C-BE32-E72D297353CC}">
              <c16:uniqueId val="{00000000-6D51-4799-8BC9-02633C034747}"/>
            </c:ext>
          </c:extLst>
        </c:ser>
        <c:ser>
          <c:idx val="1"/>
          <c:order val="1"/>
          <c:tx>
            <c:strRef>
              <c:f>'Transport - Trend analysis'!$I$4</c:f>
              <c:strCache>
                <c:ptCount val="1"/>
                <c:pt idx="0">
                  <c:v>Vendor 2</c:v>
                </c:pt>
              </c:strCache>
            </c:strRef>
          </c:tx>
          <c:spPr>
            <a:ln w="34925" cap="rnd">
              <a:solidFill>
                <a:schemeClr val="accent2"/>
              </a:solidFill>
              <a:round/>
            </a:ln>
            <a:effectLst>
              <a:outerShdw blurRad="63500" dist="38100" dir="5400000" rotWithShape="0">
                <a:srgbClr val="000000">
                  <a:alpha val="60000"/>
                </a:srgbClr>
              </a:outerShdw>
            </a:effectLst>
          </c:spPr>
          <c:marker>
            <c:symbol val="none"/>
          </c:marker>
          <c:cat>
            <c:strRef>
              <c:f>'Transport - Trend analysis'!$G$5:$G$8</c:f>
              <c:strCache>
                <c:ptCount val="4"/>
                <c:pt idx="0">
                  <c:v>Mar</c:v>
                </c:pt>
                <c:pt idx="1">
                  <c:v>Apr</c:v>
                </c:pt>
                <c:pt idx="2">
                  <c:v>May</c:v>
                </c:pt>
                <c:pt idx="3">
                  <c:v>Jun</c:v>
                </c:pt>
              </c:strCache>
            </c:strRef>
          </c:cat>
          <c:val>
            <c:numRef>
              <c:f>'Transport - Trend analysis'!$I$5:$I$8</c:f>
              <c:numCache>
                <c:formatCode>"₹"\ #,##0.00</c:formatCode>
                <c:ptCount val="4"/>
                <c:pt idx="0">
                  <c:v>35600</c:v>
                </c:pt>
                <c:pt idx="1">
                  <c:v>46300</c:v>
                </c:pt>
                <c:pt idx="2">
                  <c:v>43900</c:v>
                </c:pt>
                <c:pt idx="3">
                  <c:v>30950</c:v>
                </c:pt>
              </c:numCache>
            </c:numRef>
          </c:val>
          <c:smooth val="0"/>
          <c:extLst>
            <c:ext xmlns:c16="http://schemas.microsoft.com/office/drawing/2014/chart" uri="{C3380CC4-5D6E-409C-BE32-E72D297353CC}">
              <c16:uniqueId val="{00000001-6D51-4799-8BC9-02633C034747}"/>
            </c:ext>
          </c:extLst>
        </c:ser>
        <c:dLbls>
          <c:showLegendKey val="0"/>
          <c:showVal val="0"/>
          <c:showCatName val="0"/>
          <c:showSerName val="0"/>
          <c:showPercent val="0"/>
          <c:showBubbleSize val="0"/>
        </c:dLbls>
        <c:smooth val="0"/>
        <c:axId val="728189407"/>
        <c:axId val="728199807"/>
      </c:lineChart>
      <c:catAx>
        <c:axId val="72818940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8199807"/>
        <c:crosses val="autoZero"/>
        <c:auto val="1"/>
        <c:lblAlgn val="ctr"/>
        <c:lblOffset val="100"/>
        <c:noMultiLvlLbl val="0"/>
      </c:catAx>
      <c:valAx>
        <c:axId val="728199807"/>
        <c:scaling>
          <c:orientation val="minMax"/>
        </c:scaling>
        <c:delete val="0"/>
        <c:axPos val="l"/>
        <c:majorGridlines>
          <c:spPr>
            <a:ln w="9525" cap="flat" cmpd="sng" algn="ctr">
              <a:solidFill>
                <a:schemeClr val="lt1">
                  <a:lumMod val="95000"/>
                  <a:alpha val="10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8189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FF00"/>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Quantity vs Revenue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percentStacked"/>
        <c:varyColors val="0"/>
        <c:ser>
          <c:idx val="0"/>
          <c:order val="0"/>
          <c:tx>
            <c:strRef>
              <c:f>'Max quantity vs Revenue'!$G$4</c:f>
              <c:strCache>
                <c:ptCount val="1"/>
                <c:pt idx="0">
                  <c:v>Housekeeping</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'Max quantity vs Revenue'!$H$3:$I$3</c:f>
              <c:strCache>
                <c:ptCount val="2"/>
                <c:pt idx="0">
                  <c:v>Quantity</c:v>
                </c:pt>
                <c:pt idx="1">
                  <c:v>Revenue</c:v>
                </c:pt>
              </c:strCache>
            </c:strRef>
          </c:cat>
          <c:val>
            <c:numRef>
              <c:f>'Max quantity vs Revenue'!$H$4:$I$4</c:f>
              <c:numCache>
                <c:formatCode>General</c:formatCode>
                <c:ptCount val="2"/>
                <c:pt idx="0">
                  <c:v>851</c:v>
                </c:pt>
                <c:pt idx="1">
                  <c:v>66488.739999999991</c:v>
                </c:pt>
              </c:numCache>
            </c:numRef>
          </c:val>
          <c:extLst>
            <c:ext xmlns:c16="http://schemas.microsoft.com/office/drawing/2014/chart" uri="{C3380CC4-5D6E-409C-BE32-E72D297353CC}">
              <c16:uniqueId val="{00000000-B766-4718-87D0-27AF404840E3}"/>
            </c:ext>
          </c:extLst>
        </c:ser>
        <c:ser>
          <c:idx val="1"/>
          <c:order val="1"/>
          <c:tx>
            <c:strRef>
              <c:f>'Max quantity vs Revenue'!$G$5</c:f>
              <c:strCache>
                <c:ptCount val="1"/>
                <c:pt idx="0">
                  <c:v>Stationery</c:v>
                </c:pt>
              </c:strCache>
            </c:strRef>
          </c:tx>
          <c:spPr>
            <a:solidFill>
              <a:schemeClr val="accent3"/>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'Max quantity vs Revenue'!$H$3:$I$3</c:f>
              <c:strCache>
                <c:ptCount val="2"/>
                <c:pt idx="0">
                  <c:v>Quantity</c:v>
                </c:pt>
                <c:pt idx="1">
                  <c:v>Revenue</c:v>
                </c:pt>
              </c:strCache>
            </c:strRef>
          </c:cat>
          <c:val>
            <c:numRef>
              <c:f>'Max quantity vs Revenue'!$H$5:$I$5</c:f>
              <c:numCache>
                <c:formatCode>General</c:formatCode>
                <c:ptCount val="2"/>
                <c:pt idx="0">
                  <c:v>1320</c:v>
                </c:pt>
                <c:pt idx="1">
                  <c:v>25516</c:v>
                </c:pt>
              </c:numCache>
            </c:numRef>
          </c:val>
          <c:extLst>
            <c:ext xmlns:c16="http://schemas.microsoft.com/office/drawing/2014/chart" uri="{C3380CC4-5D6E-409C-BE32-E72D297353CC}">
              <c16:uniqueId val="{00000001-B766-4718-87D0-27AF404840E3}"/>
            </c:ext>
          </c:extLst>
        </c:ser>
        <c:dLbls>
          <c:showLegendKey val="0"/>
          <c:showVal val="0"/>
          <c:showCatName val="0"/>
          <c:showSerName val="0"/>
          <c:showPercent val="0"/>
          <c:showBubbleSize val="0"/>
        </c:dLbls>
        <c:gapWidth val="150"/>
        <c:overlap val="100"/>
        <c:axId val="599721327"/>
        <c:axId val="599723407"/>
      </c:barChart>
      <c:catAx>
        <c:axId val="5997213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9723407"/>
        <c:crosses val="autoZero"/>
        <c:auto val="1"/>
        <c:lblAlgn val="ctr"/>
        <c:lblOffset val="100"/>
        <c:noMultiLvlLbl val="0"/>
      </c:catAx>
      <c:valAx>
        <c:axId val="599723407"/>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9721327"/>
        <c:crosses val="autoZero"/>
        <c:crossBetween val="between"/>
      </c:valAx>
      <c:spPr>
        <a:noFill/>
        <a:ln>
          <a:noFill/>
        </a:ln>
        <a:effectLst/>
      </c:spPr>
    </c:plotArea>
    <c:legend>
      <c:legendPos val="b"/>
      <c:layout>
        <c:manualLayout>
          <c:xMode val="edge"/>
          <c:yMode val="edge"/>
          <c:x val="0.30363825706705871"/>
          <c:y val="0.8483619178657068"/>
          <c:w val="0.39272325025799065"/>
          <c:h val="0.125122270254583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Sheet3!$E$2:$E$115</cx:f>
        <cx:lvl ptCount="114">
          <cx:pt idx="0">Dustbin Cover</cx:pt>
          <cx:pt idx="1">Cello Tape</cx:pt>
          <cx:pt idx="2">Pen</cx:pt>
          <cx:pt idx="3">Checked Cloth</cx:pt>
          <cx:pt idx="4">Mop refill</cx:pt>
          <cx:pt idx="5">Vim Bar Soap</cx:pt>
          <cx:pt idx="6">Room spray</cx:pt>
          <cx:pt idx="7">Scotch Bright</cx:pt>
          <cx:pt idx="8">Toilet Roll</cx:pt>
          <cx:pt idx="9">Yellow Cloth </cx:pt>
          <cx:pt idx="10">Steel scrub</cx:pt>
          <cx:pt idx="11">Lizol</cx:pt>
          <cx:pt idx="12">Phenoil</cx:pt>
          <cx:pt idx="13">Soap Oil</cx:pt>
          <cx:pt idx="14">Colin</cx:pt>
          <cx:pt idx="15">Broom</cx:pt>
          <cx:pt idx="16">Knife</cx:pt>
          <cx:pt idx="17">Mop</cx:pt>
          <cx:pt idx="18">A4 Paper</cx:pt>
          <cx:pt idx="19">Glass Cloth </cx:pt>
          <cx:pt idx="20">Tissue Paper Napkin</cx:pt>
          <cx:pt idx="21">White board Marker</cx:pt>
          <cx:pt idx="22">Floor Cleaner</cx:pt>
          <cx:pt idx="23">Godrej aer</cx:pt>
          <cx:pt idx="24">Stapler pin</cx:pt>
          <cx:pt idx="25">Toilet Cleaner</cx:pt>
          <cx:pt idx="26">Best wishes Card</cx:pt>
          <cx:pt idx="27">Dettol Handwash</cx:pt>
          <cx:pt idx="28">Odonil</cx:pt>
          <cx:pt idx="29">Box File</cx:pt>
          <cx:pt idx="30">Mask</cx:pt>
          <cx:pt idx="31">Urinal Cubes</cx:pt>
          <cx:pt idx="32">Cleaner</cx:pt>
          <cx:pt idx="33">Inch tape</cx:pt>
          <cx:pt idx="34">Dust pan</cx:pt>
          <cx:pt idx="35">Rubber band</cx:pt>
          <cx:pt idx="36">Stapler Machine</cx:pt>
          <cx:pt idx="37">Coconut broom</cx:pt>
          <cx:pt idx="38">Permanent Marker</cx:pt>
          <cx:pt idx="39">Brown Paper cum tape</cx:pt>
          <cx:pt idx="40">Hand Wash</cx:pt>
          <cx:pt idx="41">Dishwash Liquid</cx:pt>
          <cx:pt idx="42">Ink Bottle</cx:pt>
          <cx:pt idx="43">Punching Machine</cx:pt>
          <cx:pt idx="44">Duster</cx:pt>
          <cx:pt idx="45">Flat file</cx:pt>
          <cx:pt idx="46">Gloves</cx:pt>
          <cx:pt idx="47">Scissor</cx:pt>
          <cx:pt idx="48">Brown sheet</cx:pt>
          <cx:pt idx="49">Fevi Stick</cx:pt>
          <cx:pt idx="50">Correction pen</cx:pt>
          <cx:pt idx="51">Rin soap</cx:pt>
          <cx:pt idx="52">Bucket</cx:pt>
          <cx:pt idx="53">Floor Wiper</cx:pt>
          <cx:pt idx="54">Napthalene ballls</cx:pt>
          <cx:pt idx="55">Note</cx:pt>
          <cx:pt idx="56">Scale</cx:pt>
          <cx:pt idx="57">Table Wiber</cx:pt>
          <cx:pt idx="58">Binder Clip</cx:pt>
          <cx:pt idx="59">Board pin</cx:pt>
          <cx:pt idx="60">Caustic soda</cx:pt>
          <cx:pt idx="61">Double side Tape</cx:pt>
          <cx:pt idx="62">Envelope</cx:pt>
          <cx:pt idx="63">Glass Wiper</cx:pt>
          <cx:pt idx="64">Mat</cx:pt>
          <cx:pt idx="65">Pen marker</cx:pt>
          <cx:pt idx="66">Packing rope</cx:pt>
          <cx:pt idx="67">Packing Strap</cx:pt>
          <cx:pt idx="68">Pencil box</cx:pt>
          <cx:pt idx="69">Pocket Diary</cx:pt>
          <cx:pt idx="70">Register</cx:pt>
          <cx:pt idx="71">Scent</cx:pt>
          <cx:pt idx="72">Toilet Mug</cx:pt>
          <cx:pt idx="73">Attendance note</cx:pt>
          <cx:pt idx="74">Bathroom Cleaner</cx:pt>
          <cx:pt idx="75">Carbon sheet-blue</cx:pt>
          <cx:pt idx="76">Extendable cob stick</cx:pt>
          <cx:pt idx="77">Key chain</cx:pt>
          <cx:pt idx="78">PATTI CRIMBLING MACHINE-EAGLE</cx:pt>
          <cx:pt idx="79">Spray type bottle</cx:pt>
          <cx:pt idx="80">Tape dispenser machine</cx:pt>
          <cx:pt idx="81">Thinner</cx:pt>
          <cx:pt idx="82">Toilet brush</cx:pt>
          <cx:pt idx="83">Water bottle</cx:pt>
          <cx:pt idx="84">A4 Label</cx:pt>
          <cx:pt idx="85">Bleaching powder</cx:pt>
          <cx:pt idx="86">Fevi quick</cx:pt>
          <cx:pt idx="87">Fileing tag</cx:pt>
          <cx:pt idx="88">Glass squeezer</cx:pt>
          <cx:pt idx="89">Godrej aer-Spray dispenser</cx:pt>
          <cx:pt idx="90">Report file</cx:pt>
          <cx:pt idx="91">Stapler pin remover</cx:pt>
          <cx:pt idx="92">White board</cx:pt>
          <cx:pt idx="93">Acid</cx:pt>
          <cx:pt idx="94">Air freshner</cx:pt>
          <cx:pt idx="95">Board Duster</cx:pt>
          <cx:pt idx="96">Brown tape</cx:pt>
          <cx:pt idx="97">Carpet brush soft</cx:pt>
          <cx:pt idx="98">Eraser</cx:pt>
          <cx:pt idx="99">Hardy brush bottom</cx:pt>
          <cx:pt idx="100">High lighter</cx:pt>
          <cx:pt idx="101">Hit spray</cx:pt>
          <cx:pt idx="102">ID Card Holder</cx:pt>
          <cx:pt idx="103">Ink jet bottle</cx:pt>
          <cx:pt idx="104">Ink Pad</cx:pt>
          <cx:pt idx="105">Kores carbon paper</cx:pt>
          <cx:pt idx="106">Paper file</cx:pt>
          <cx:pt idx="107">Pencil</cx:pt>
          <cx:pt idx="108">Plastic tray</cx:pt>
          <cx:pt idx="109">Price Sticker</cx:pt>
          <cx:pt idx="110">Sharpener</cx:pt>
          <cx:pt idx="111">Spray Tin-Dispenser</cx:pt>
          <cx:pt idx="112">Wash basin brush</cx:pt>
          <cx:pt idx="113">Water bottle cleaning brush</cx:pt>
        </cx:lvl>
      </cx:strDim>
      <cx:numDim type="val">
        <cx:f>Sheet3!$F$2:$F$115</cx:f>
        <cx:lvl ptCount="114" formatCode="General">
          <cx:pt idx="0">71</cx:pt>
          <cx:pt idx="1">57</cx:pt>
          <cx:pt idx="2">49</cx:pt>
          <cx:pt idx="3">40</cx:pt>
          <cx:pt idx="4">39</cx:pt>
          <cx:pt idx="5">38</cx:pt>
          <cx:pt idx="6">33</cx:pt>
          <cx:pt idx="7">33</cx:pt>
          <cx:pt idx="8">29</cx:pt>
          <cx:pt idx="9">26</cx:pt>
          <cx:pt idx="10">25</cx:pt>
          <cx:pt idx="11">24</cx:pt>
          <cx:pt idx="12">23</cx:pt>
          <cx:pt idx="13">23</cx:pt>
          <cx:pt idx="14">22</cx:pt>
          <cx:pt idx="15">20</cx:pt>
          <cx:pt idx="16">20</cx:pt>
          <cx:pt idx="17">20</cx:pt>
          <cx:pt idx="18">19</cx:pt>
          <cx:pt idx="19">19</cx:pt>
          <cx:pt idx="20">19</cx:pt>
          <cx:pt idx="21">18</cx:pt>
          <cx:pt idx="22">17</cx:pt>
          <cx:pt idx="23">17</cx:pt>
          <cx:pt idx="24">17</cx:pt>
          <cx:pt idx="25">17</cx:pt>
          <cx:pt idx="26">16</cx:pt>
          <cx:pt idx="27">16</cx:pt>
          <cx:pt idx="28">16</cx:pt>
          <cx:pt idx="29">15</cx:pt>
          <cx:pt idx="30">15</cx:pt>
          <cx:pt idx="31">15</cx:pt>
          <cx:pt idx="32">14</cx:pt>
          <cx:pt idx="33">14</cx:pt>
          <cx:pt idx="34">13</cx:pt>
          <cx:pt idx="35">13</cx:pt>
          <cx:pt idx="36">13</cx:pt>
          <cx:pt idx="37">12</cx:pt>
          <cx:pt idx="38">12</cx:pt>
          <cx:pt idx="39">11</cx:pt>
          <cx:pt idx="40">11</cx:pt>
          <cx:pt idx="41">10</cx:pt>
          <cx:pt idx="42">10</cx:pt>
          <cx:pt idx="43">10</cx:pt>
          <cx:pt idx="44">9</cx:pt>
          <cx:pt idx="45">9</cx:pt>
          <cx:pt idx="46">9</cx:pt>
          <cx:pt idx="47">9</cx:pt>
          <cx:pt idx="48">8</cx:pt>
          <cx:pt idx="49">8</cx:pt>
          <cx:pt idx="50">7</cx:pt>
          <cx:pt idx="51">7</cx:pt>
          <cx:pt idx="52">6</cx:pt>
          <cx:pt idx="53">6</cx:pt>
          <cx:pt idx="54">6</cx:pt>
          <cx:pt idx="55">6</cx:pt>
          <cx:pt idx="56">6</cx:pt>
          <cx:pt idx="57">6</cx:pt>
          <cx:pt idx="58">5</cx:pt>
          <cx:pt idx="59">5</cx:pt>
          <cx:pt idx="60">5</cx:pt>
          <cx:pt idx="61">5</cx:pt>
          <cx:pt idx="62">5</cx:pt>
          <cx:pt idx="63">5</cx:pt>
          <cx:pt idx="64">5</cx:pt>
          <cx:pt idx="65">5</cx:pt>
          <cx:pt idx="66">4</cx:pt>
          <cx:pt idx="67">4</cx:pt>
          <cx:pt idx="68">4</cx:pt>
          <cx:pt idx="69">4</cx:pt>
          <cx:pt idx="70">4</cx:pt>
          <cx:pt idx="71">4</cx:pt>
          <cx:pt idx="72">4</cx:pt>
          <cx:pt idx="73">3</cx:pt>
          <cx:pt idx="74">3</cx:pt>
          <cx:pt idx="75">3</cx:pt>
          <cx:pt idx="76">3</cx:pt>
          <cx:pt idx="77">3</cx:pt>
          <cx:pt idx="78">3</cx:pt>
          <cx:pt idx="79">3</cx:pt>
          <cx:pt idx="80">3</cx:pt>
          <cx:pt idx="81">3</cx:pt>
          <cx:pt idx="82">3</cx:pt>
          <cx:pt idx="83">3</cx:pt>
          <cx:pt idx="84">2</cx:pt>
          <cx:pt idx="85">2</cx:pt>
          <cx:pt idx="86">2</cx:pt>
          <cx:pt idx="87">2</cx:pt>
          <cx:pt idx="88">2</cx:pt>
          <cx:pt idx="89">2</cx:pt>
          <cx:pt idx="90">2</cx:pt>
          <cx:pt idx="91">2</cx:pt>
          <cx:pt idx="92">2</cx:pt>
          <cx:pt idx="93">1</cx:pt>
          <cx:pt idx="94">1</cx:pt>
          <cx:pt idx="95">1</cx:pt>
          <cx:pt idx="96">1</cx:pt>
          <cx:pt idx="97">1</cx:pt>
          <cx:pt idx="98">1</cx:pt>
          <cx:pt idx="99">1</cx:pt>
          <cx:pt idx="100">1</cx:pt>
          <cx:pt idx="101">1</cx:pt>
          <cx:pt idx="102">1</cx:pt>
          <cx:pt idx="103">1</cx:pt>
          <cx:pt idx="104">1</cx:pt>
          <cx:pt idx="105">1</cx:pt>
          <cx:pt idx="106">1</cx:pt>
          <cx:pt idx="107">1</cx:pt>
          <cx:pt idx="108">1</cx:pt>
          <cx:pt idx="109">1</cx:pt>
          <cx:pt idx="110">1</cx:pt>
          <cx:pt idx="111">1</cx:pt>
          <cx:pt idx="112">1</cx:pt>
          <cx:pt idx="113">1</cx:pt>
        </cx:lvl>
      </cx:numDim>
    </cx:data>
  </cx:chartData>
  <cx:chart>
    <cx:title pos="t" align="ctr" overlay="0">
      <cx:tx>
        <cx:txData>
          <cx:v>Order Frequency </cx:v>
        </cx:txData>
      </cx:tx>
      <cx:spPr>
        <a:solidFill>
          <a:schemeClr val="accent4">
            <a:lumMod val="60000"/>
            <a:lumOff val="40000"/>
          </a:schemeClr>
        </a:solidFill>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Order Frequency </a:t>
          </a:r>
        </a:p>
      </cx:txPr>
    </cx:title>
    <cx:plotArea>
      <cx:plotAreaRegion>
        <cx:series layoutId="clusteredColumn" uniqueId="{BAF96ABF-6CD6-469D-8FA6-52CA53CEC871}">
          <cx:tx>
            <cx:txData>
              <cx:f>Sheet3!$F$1</cx:f>
              <cx:v>Count of Product Group</cx:v>
            </cx:txData>
          </cx:tx>
          <cx:dataId val="0"/>
          <cx:layoutPr>
            <cx:aggregation/>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67541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AC16E-C81D-469D-81D2-4B35F5C3F9D3}"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644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402861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04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735852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3606617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1926782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1235683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351178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63279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360005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AC16E-C81D-469D-81D2-4B35F5C3F9D3}"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219163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AC16E-C81D-469D-81D2-4B35F5C3F9D3}"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250401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344016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21874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EAC16E-C81D-469D-81D2-4B35F5C3F9D3}" type="datetimeFigureOut">
              <a:rPr lang="en-IN" smtClean="0"/>
              <a:t>16-12-2022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112783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AC16E-C81D-469D-81D2-4B35F5C3F9D3}"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9A8C5-65A3-4E46-A2ED-E2997CAB22F0}" type="slidenum">
              <a:rPr lang="en-IN" smtClean="0"/>
              <a:t>‹#›</a:t>
            </a:fld>
            <a:endParaRPr lang="en-IN"/>
          </a:p>
        </p:txBody>
      </p:sp>
    </p:spTree>
    <p:extLst>
      <p:ext uri="{BB962C8B-B14F-4D97-AF65-F5344CB8AC3E}">
        <p14:creationId xmlns:p14="http://schemas.microsoft.com/office/powerpoint/2010/main" val="260232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EAC16E-C81D-469D-81D2-4B35F5C3F9D3}" type="datetimeFigureOut">
              <a:rPr lang="en-IN" smtClean="0"/>
              <a:t>16-12-2022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59A8C5-65A3-4E46-A2ED-E2997CAB22F0}" type="slidenum">
              <a:rPr lang="en-IN" smtClean="0"/>
              <a:t>‹#›</a:t>
            </a:fld>
            <a:endParaRPr lang="en-IN"/>
          </a:p>
        </p:txBody>
      </p:sp>
    </p:spTree>
    <p:extLst>
      <p:ext uri="{BB962C8B-B14F-4D97-AF65-F5344CB8AC3E}">
        <p14:creationId xmlns:p14="http://schemas.microsoft.com/office/powerpoint/2010/main" val="14744231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chart" Target="../charts/chart1.xml"/><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chart" Target="../charts/chart2.xml"/><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1C55-4AD2-97DC-0952-43B26844BFC4}"/>
              </a:ext>
            </a:extLst>
          </p:cNvPr>
          <p:cNvSpPr>
            <a:spLocks noGrp="1"/>
          </p:cNvSpPr>
          <p:nvPr>
            <p:ph type="ctrTitle"/>
          </p:nvPr>
        </p:nvSpPr>
        <p:spPr>
          <a:xfrm>
            <a:off x="1524000" y="1001065"/>
            <a:ext cx="9144000" cy="1223975"/>
          </a:xfrm>
        </p:spPr>
        <p:txBody>
          <a:bodyPr>
            <a:normAutofit fontScale="90000"/>
          </a:bodyPr>
          <a:lstStyle/>
          <a:p>
            <a:r>
              <a:rPr lang="en-US" b="1" dirty="0"/>
              <a:t>Business Data Management</a:t>
            </a:r>
            <a:endParaRPr lang="en-IN" b="1" dirty="0"/>
          </a:p>
        </p:txBody>
      </p:sp>
      <p:sp>
        <p:nvSpPr>
          <p:cNvPr id="3" name="Subtitle 2">
            <a:extLst>
              <a:ext uri="{FF2B5EF4-FFF2-40B4-BE49-F238E27FC236}">
                <a16:creationId xmlns:a16="http://schemas.microsoft.com/office/drawing/2014/main" id="{FE613ADD-CF78-7AEE-B5F6-1EBA21032CFE}"/>
              </a:ext>
            </a:extLst>
          </p:cNvPr>
          <p:cNvSpPr>
            <a:spLocks noGrp="1"/>
          </p:cNvSpPr>
          <p:nvPr>
            <p:ph type="subTitle" idx="1"/>
          </p:nvPr>
        </p:nvSpPr>
        <p:spPr>
          <a:xfrm>
            <a:off x="1524000" y="2378062"/>
            <a:ext cx="9144000" cy="3910977"/>
          </a:xfrm>
        </p:spPr>
        <p:txBody>
          <a:bodyPr>
            <a:normAutofit/>
          </a:bodyPr>
          <a:lstStyle/>
          <a:p>
            <a:r>
              <a:rPr lang="en-IN" sz="6500" dirty="0"/>
              <a:t>Capstone project </a:t>
            </a:r>
          </a:p>
          <a:p>
            <a:endParaRPr lang="en-IN" dirty="0"/>
          </a:p>
          <a:p>
            <a:r>
              <a:rPr lang="en-IN" dirty="0"/>
              <a:t>Presented by</a:t>
            </a:r>
          </a:p>
          <a:p>
            <a:endParaRPr lang="en-IN" dirty="0"/>
          </a:p>
          <a:p>
            <a:endParaRPr lang="en-IN" dirty="0"/>
          </a:p>
          <a:p>
            <a:r>
              <a:rPr lang="en-IN" b="1" dirty="0"/>
              <a:t>Sukaniya K</a:t>
            </a:r>
          </a:p>
          <a:p>
            <a:r>
              <a:rPr lang="en-IN" b="1" dirty="0"/>
              <a:t>21f1006420</a:t>
            </a:r>
          </a:p>
        </p:txBody>
      </p:sp>
    </p:spTree>
    <p:extLst>
      <p:ext uri="{BB962C8B-B14F-4D97-AF65-F5344CB8AC3E}">
        <p14:creationId xmlns:p14="http://schemas.microsoft.com/office/powerpoint/2010/main" val="352407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508B-62C7-FB96-8457-5B84858BAB39}"/>
              </a:ext>
            </a:extLst>
          </p:cNvPr>
          <p:cNvSpPr>
            <a:spLocks noGrp="1"/>
          </p:cNvSpPr>
          <p:nvPr>
            <p:ph type="title"/>
          </p:nvPr>
        </p:nvSpPr>
        <p:spPr>
          <a:xfrm>
            <a:off x="838200" y="365126"/>
            <a:ext cx="10515600" cy="1387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123AAB6-CAF2-1C22-B8F2-48375792CDE1}"/>
              </a:ext>
            </a:extLst>
          </p:cNvPr>
          <p:cNvSpPr>
            <a:spLocks noGrp="1"/>
          </p:cNvSpPr>
          <p:nvPr>
            <p:ph idx="1"/>
          </p:nvPr>
        </p:nvSpPr>
        <p:spPr>
          <a:xfrm>
            <a:off x="838200" y="774441"/>
            <a:ext cx="10515600" cy="5402522"/>
          </a:xfrm>
        </p:spPr>
        <p:txBody>
          <a:bodyPr>
            <a:normAutofit fontScale="77500" lnSpcReduction="20000"/>
          </a:bodyPr>
          <a:lstStyle/>
          <a:p>
            <a:pPr marL="0" indent="0">
              <a:lnSpc>
                <a:spcPct val="150000"/>
              </a:lnSpc>
              <a:spcAft>
                <a:spcPts val="795"/>
              </a:spcAft>
              <a:buNone/>
            </a:pPr>
            <a:r>
              <a:rPr lang="en-IN" sz="2300" dirty="0">
                <a:effectLst/>
                <a:latin typeface="Times New Roman" panose="02020603050405020304" pitchFamily="18" charset="0"/>
                <a:ea typeface="Times New Roman" panose="02020603050405020304" pitchFamily="18" charset="0"/>
              </a:rPr>
              <a:t>The main objectives of the business analysis are to identify solutions for the following questions which is already stated in the proposal document. Hopefully our findings should help the business owners to get the answers for his questions.</a:t>
            </a:r>
          </a:p>
          <a:p>
            <a:pPr marL="342900" lvl="0" indent="-342900">
              <a:lnSpc>
                <a:spcPct val="150000"/>
              </a:lnSpc>
              <a:spcAft>
                <a:spcPts val="795"/>
              </a:spcAft>
              <a:buFont typeface="+mj-lt"/>
              <a:buAutoNum type="arabicPeriod"/>
            </a:pPr>
            <a:r>
              <a:rPr lang="en-IN" sz="2300" dirty="0">
                <a:effectLst/>
                <a:latin typeface="Times New Roman" panose="02020603050405020304" pitchFamily="18" charset="0"/>
                <a:ea typeface="Times New Roman" panose="02020603050405020304" pitchFamily="18" charset="0"/>
              </a:rPr>
              <a:t>What should be our #1 focus right now? As the firm is handling multiple streams of products, the management team wants to what areas should they invest in and in what areas they should divest. </a:t>
            </a:r>
          </a:p>
          <a:p>
            <a:pPr marL="0" lvl="0" indent="0">
              <a:lnSpc>
                <a:spcPct val="150000"/>
              </a:lnSpc>
              <a:spcAft>
                <a:spcPts val="795"/>
              </a:spcAft>
              <a:buNone/>
            </a:pPr>
            <a:r>
              <a:rPr lang="en-IN" sz="2300" u="sng" dirty="0">
                <a:effectLst/>
                <a:latin typeface="Times New Roman" panose="02020603050405020304" pitchFamily="18" charset="0"/>
                <a:ea typeface="Times New Roman" panose="02020603050405020304" pitchFamily="18" charset="0"/>
              </a:rPr>
              <a:t>Findings:</a:t>
            </a:r>
            <a:r>
              <a:rPr lang="en-IN" sz="2300" dirty="0">
                <a:effectLst/>
                <a:latin typeface="Times New Roman" panose="02020603050405020304" pitchFamily="18" charset="0"/>
                <a:ea typeface="Times New Roman" panose="02020603050405020304" pitchFamily="18" charset="0"/>
              </a:rPr>
              <a:t> The Enterprise should focus particularly to increase the Client acquisition rate by merging all of its customers to avail all their services. </a:t>
            </a:r>
          </a:p>
          <a:p>
            <a:pPr marL="342900" lvl="0" indent="-342900">
              <a:lnSpc>
                <a:spcPct val="150000"/>
              </a:lnSpc>
              <a:spcAft>
                <a:spcPts val="795"/>
              </a:spcAft>
              <a:buFont typeface="+mj-lt"/>
              <a:buAutoNum type="arabicPeriod"/>
            </a:pPr>
            <a:r>
              <a:rPr lang="en-IN" sz="2300" dirty="0">
                <a:effectLst/>
                <a:latin typeface="Times New Roman" panose="02020603050405020304" pitchFamily="18" charset="0"/>
                <a:ea typeface="Times New Roman" panose="02020603050405020304" pitchFamily="18" charset="0"/>
              </a:rPr>
              <a:t>To predict whether or not there were actually any patterns to capitalize on.</a:t>
            </a:r>
          </a:p>
          <a:p>
            <a:pPr marL="0" lvl="0" indent="0">
              <a:lnSpc>
                <a:spcPct val="150000"/>
              </a:lnSpc>
              <a:spcAft>
                <a:spcPts val="795"/>
              </a:spcAft>
              <a:buNone/>
            </a:pPr>
            <a:r>
              <a:rPr lang="en-IN" sz="2300" u="sng" dirty="0">
                <a:effectLst/>
                <a:latin typeface="Times New Roman" panose="02020603050405020304" pitchFamily="18" charset="0"/>
                <a:ea typeface="Times New Roman" panose="02020603050405020304" pitchFamily="18" charset="0"/>
              </a:rPr>
              <a:t>Findings:</a:t>
            </a:r>
            <a:r>
              <a:rPr lang="en-IN" sz="2300" dirty="0">
                <a:effectLst/>
                <a:latin typeface="Times New Roman" panose="02020603050405020304" pitchFamily="18" charset="0"/>
                <a:ea typeface="Times New Roman" panose="02020603050405020304" pitchFamily="18" charset="0"/>
              </a:rPr>
              <a:t> Actually, the trends show many patterns and the revenue curves are declining. With the help of those trends and analysis, the Owner can enhance the revenues which will make the curves sloping upwards.</a:t>
            </a:r>
          </a:p>
          <a:p>
            <a:pPr marL="6350" marR="83185" indent="-6350">
              <a:lnSpc>
                <a:spcPct val="148000"/>
              </a:lnSpc>
              <a:spcAft>
                <a:spcPts val="795"/>
              </a:spcAft>
            </a:pPr>
            <a:endParaRPr lang="en-IN" sz="23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510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p:cTn id="1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C1F8F0-9718-692A-C585-1F0AE0876448}"/>
              </a:ext>
            </a:extLst>
          </p:cNvPr>
          <p:cNvSpPr>
            <a:spLocks noGrp="1"/>
          </p:cNvSpPr>
          <p:nvPr>
            <p:ph type="title"/>
          </p:nvPr>
        </p:nvSpPr>
        <p:spPr>
          <a:xfrm>
            <a:off x="838200" y="365125"/>
            <a:ext cx="10515600" cy="6240948"/>
          </a:xfrm>
        </p:spPr>
        <p:txBody>
          <a:bodyPr/>
          <a:lstStyle/>
          <a:p>
            <a:pPr algn="ctr"/>
            <a:r>
              <a:rPr lang="en-IN" dirty="0"/>
              <a:t>Thank you </a:t>
            </a:r>
          </a:p>
        </p:txBody>
      </p:sp>
    </p:spTree>
    <p:extLst>
      <p:ext uri="{BB962C8B-B14F-4D97-AF65-F5344CB8AC3E}">
        <p14:creationId xmlns:p14="http://schemas.microsoft.com/office/powerpoint/2010/main" val="288012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FE49-EC52-E925-7C92-1493A98ECC4D}"/>
              </a:ext>
            </a:extLst>
          </p:cNvPr>
          <p:cNvSpPr>
            <a:spLocks noGrp="1"/>
          </p:cNvSpPr>
          <p:nvPr>
            <p:ph type="title"/>
          </p:nvPr>
        </p:nvSpPr>
        <p:spPr>
          <a:xfrm>
            <a:off x="1097280" y="286603"/>
            <a:ext cx="10058400" cy="655789"/>
          </a:xfrm>
        </p:spPr>
        <p:txBody>
          <a:bodyPr>
            <a:normAutofit fontScale="90000"/>
          </a:bodyPr>
          <a:lstStyle/>
          <a:p>
            <a:pPr algn="ctr"/>
            <a:r>
              <a:rPr lang="en-IN" sz="2800" b="1" dirty="0">
                <a:solidFill>
                  <a:schemeClr val="tx1"/>
                </a:solidFill>
                <a:effectLst/>
                <a:latin typeface="Times New Roman" panose="02020603050405020304" pitchFamily="18" charset="0"/>
                <a:ea typeface="Times New Roman" panose="02020603050405020304" pitchFamily="18" charset="0"/>
              </a:rPr>
              <a:t>BUSINESS DATA ANALYSIS - TAANUSHREE ENTERPRISES </a:t>
            </a:r>
            <a:endParaRPr lang="en-IN" sz="6000" b="1" dirty="0">
              <a:solidFill>
                <a:schemeClr val="tx1"/>
              </a:solidFill>
            </a:endParaRPr>
          </a:p>
        </p:txBody>
      </p:sp>
      <p:sp>
        <p:nvSpPr>
          <p:cNvPr id="3" name="Content Placeholder 2">
            <a:extLst>
              <a:ext uri="{FF2B5EF4-FFF2-40B4-BE49-F238E27FC236}">
                <a16:creationId xmlns:a16="http://schemas.microsoft.com/office/drawing/2014/main" id="{6F202CCA-6C1B-2FD5-6B11-BC7DB32EED7F}"/>
              </a:ext>
            </a:extLst>
          </p:cNvPr>
          <p:cNvSpPr>
            <a:spLocks noGrp="1"/>
          </p:cNvSpPr>
          <p:nvPr>
            <p:ph idx="1"/>
          </p:nvPr>
        </p:nvSpPr>
        <p:spPr>
          <a:xfrm>
            <a:off x="595604" y="1415078"/>
            <a:ext cx="10515600" cy="5172334"/>
          </a:xfrm>
        </p:spPr>
        <p:txBody>
          <a:bodyPr/>
          <a:lstStyle/>
          <a:p>
            <a:pPr marL="0" indent="0">
              <a:buNone/>
            </a:pPr>
            <a:r>
              <a:rPr lang="en-IN" b="1" u="sng" dirty="0"/>
              <a:t>Organisation background</a:t>
            </a:r>
            <a:r>
              <a:rPr lang="en-IN" dirty="0"/>
              <a:t>:</a:t>
            </a:r>
          </a:p>
          <a:p>
            <a:pPr lvl="2"/>
            <a:r>
              <a:rPr lang="en-IN" dirty="0">
                <a:effectLst/>
                <a:latin typeface="Times New Roman" panose="02020603050405020304" pitchFamily="18" charset="0"/>
                <a:ea typeface="Times New Roman" panose="02020603050405020304" pitchFamily="18" charset="0"/>
              </a:rPr>
              <a:t>Proprietorship firm started in 2016 </a:t>
            </a:r>
          </a:p>
          <a:p>
            <a:pPr lvl="2"/>
            <a:r>
              <a:rPr lang="en-IN" dirty="0">
                <a:effectLst/>
                <a:latin typeface="Times New Roman" panose="02020603050405020304" pitchFamily="18" charset="0"/>
                <a:ea typeface="Times New Roman" panose="02020603050405020304" pitchFamily="18" charset="0"/>
              </a:rPr>
              <a:t>Involves B to B transactions</a:t>
            </a:r>
          </a:p>
          <a:p>
            <a:pPr marL="457200" lvl="1" indent="0">
              <a:buNone/>
            </a:pPr>
            <a:r>
              <a:rPr lang="en-IN" dirty="0">
                <a:latin typeface="Times New Roman" panose="02020603050405020304" pitchFamily="18" charset="0"/>
                <a:ea typeface="Times New Roman" panose="02020603050405020304" pitchFamily="18" charset="0"/>
              </a:rPr>
              <a:t>Services provided by Taanushree enterprises:</a:t>
            </a:r>
          </a:p>
          <a:p>
            <a:pPr lvl="2">
              <a:buFont typeface="Wingdings" panose="05000000000000000000" pitchFamily="2" charset="2"/>
              <a:buChar char="Ø"/>
            </a:pPr>
            <a:r>
              <a:rPr lang="en-IN" dirty="0">
                <a:latin typeface="Times New Roman" panose="02020603050405020304" pitchFamily="18" charset="0"/>
                <a:ea typeface="Times New Roman" panose="02020603050405020304" pitchFamily="18" charset="0"/>
              </a:rPr>
              <a:t>S</a:t>
            </a:r>
            <a:r>
              <a:rPr lang="en-IN" dirty="0">
                <a:effectLst/>
                <a:latin typeface="Times New Roman" panose="02020603050405020304" pitchFamily="18" charset="0"/>
                <a:ea typeface="Times New Roman" panose="02020603050405020304" pitchFamily="18" charset="0"/>
              </a:rPr>
              <a:t>upplying mineral water cans to commercial buildings and to local residences.</a:t>
            </a:r>
            <a:endParaRPr lang="en-IN" dirty="0">
              <a:latin typeface="Times New Roman" panose="02020603050405020304" pitchFamily="18" charset="0"/>
              <a:ea typeface="Times New Roman" panose="02020603050405020304" pitchFamily="18" charset="0"/>
            </a:endParaRPr>
          </a:p>
          <a:p>
            <a:pPr lvl="2">
              <a:buFont typeface="Wingdings" panose="05000000000000000000" pitchFamily="2" charset="2"/>
              <a:buChar char="Ø"/>
            </a:pPr>
            <a:r>
              <a:rPr lang="en-IN" dirty="0">
                <a:latin typeface="Times New Roman" panose="02020603050405020304" pitchFamily="18" charset="0"/>
                <a:ea typeface="Times New Roman" panose="02020603050405020304" pitchFamily="18" charset="0"/>
              </a:rPr>
              <a:t>R</a:t>
            </a:r>
            <a:r>
              <a:rPr lang="en-IN" dirty="0">
                <a:effectLst/>
                <a:latin typeface="Times New Roman" panose="02020603050405020304" pitchFamily="18" charset="0"/>
                <a:ea typeface="Times New Roman" panose="02020603050405020304" pitchFamily="18" charset="0"/>
              </a:rPr>
              <a:t>enders transportation services, focused on the secure storage, handling, and transport of goods.</a:t>
            </a:r>
          </a:p>
          <a:p>
            <a:pPr lvl="2">
              <a:buFont typeface="Wingdings" panose="05000000000000000000" pitchFamily="2" charset="2"/>
              <a:buChar char="Ø"/>
            </a:pPr>
            <a:r>
              <a:rPr lang="en-IN" dirty="0">
                <a:latin typeface="Times New Roman" panose="02020603050405020304" pitchFamily="18" charset="0"/>
                <a:ea typeface="Times New Roman" panose="02020603050405020304" pitchFamily="18" charset="0"/>
              </a:rPr>
              <a:t>R</a:t>
            </a:r>
            <a:r>
              <a:rPr lang="en-IN" dirty="0">
                <a:effectLst/>
                <a:latin typeface="Times New Roman" panose="02020603050405020304" pitchFamily="18" charset="0"/>
                <a:ea typeface="Times New Roman" panose="02020603050405020304" pitchFamily="18" charset="0"/>
              </a:rPr>
              <a:t>ecently started supplying </a:t>
            </a:r>
            <a:r>
              <a:rPr lang="en-IN" b="1" dirty="0">
                <a:effectLst/>
                <a:latin typeface="Times New Roman" panose="02020603050405020304" pitchFamily="18" charset="0"/>
                <a:ea typeface="Times New Roman" panose="02020603050405020304" pitchFamily="18" charset="0"/>
              </a:rPr>
              <a:t>stationery items and housekeeping products.</a:t>
            </a:r>
          </a:p>
          <a:p>
            <a:pPr marL="457200" lvl="1" indent="0">
              <a:buNone/>
            </a:pPr>
            <a:r>
              <a:rPr lang="en-IN" dirty="0">
                <a:latin typeface="Times New Roman" panose="02020603050405020304" pitchFamily="18" charset="0"/>
              </a:rPr>
              <a:t>Problem statement:</a:t>
            </a:r>
          </a:p>
          <a:p>
            <a:pPr marL="0" indent="0">
              <a:buNone/>
            </a:pPr>
            <a:r>
              <a:rPr lang="en-IN" sz="2000" dirty="0">
                <a:latin typeface="Times New Roman" panose="02020603050405020304" pitchFamily="18" charset="0"/>
                <a:ea typeface="Times New Roman" panose="02020603050405020304" pitchFamily="18" charset="0"/>
              </a:rPr>
              <a:t>E</a:t>
            </a:r>
            <a:r>
              <a:rPr lang="en-IN" sz="2000" dirty="0">
                <a:effectLst/>
                <a:latin typeface="Times New Roman" panose="02020603050405020304" pitchFamily="18" charset="0"/>
                <a:ea typeface="Times New Roman" panose="02020603050405020304" pitchFamily="18" charset="0"/>
              </a:rPr>
              <a:t>ven though the business has been running steadily, there is a clear sign of growth stagnation.</a:t>
            </a:r>
          </a:p>
          <a:p>
            <a:pPr marL="0" indent="0">
              <a:buNone/>
            </a:pPr>
            <a:r>
              <a:rPr lang="en-IN" sz="2000" dirty="0">
                <a:latin typeface="Times New Roman" panose="02020603050405020304" pitchFamily="18" charset="0"/>
                <a:ea typeface="Times New Roman" panose="02020603050405020304" pitchFamily="18" charset="0"/>
              </a:rPr>
              <a:t>T</a:t>
            </a:r>
            <a:r>
              <a:rPr lang="en-IN" sz="2000" dirty="0">
                <a:effectLst/>
                <a:latin typeface="Times New Roman" panose="02020603050405020304" pitchFamily="18" charset="0"/>
                <a:ea typeface="Times New Roman" panose="02020603050405020304" pitchFamily="18" charset="0"/>
              </a:rPr>
              <a:t>he new client acquisition rate and the profits have slowed down since the covid pandemic.</a:t>
            </a:r>
          </a:p>
          <a:p>
            <a:pPr marL="0" indent="0">
              <a:buNone/>
            </a:pPr>
            <a:r>
              <a:rPr lang="en-IN" sz="2000" dirty="0">
                <a:latin typeface="Times New Roman" panose="02020603050405020304" pitchFamily="18" charset="0"/>
                <a:ea typeface="Times New Roman" panose="02020603050405020304" pitchFamily="18" charset="0"/>
              </a:rPr>
              <a:t>T</a:t>
            </a:r>
            <a:r>
              <a:rPr lang="en-IN" sz="2000" dirty="0">
                <a:effectLst/>
                <a:latin typeface="Times New Roman" panose="02020603050405020304" pitchFamily="18" charset="0"/>
                <a:ea typeface="Times New Roman" panose="02020603050405020304" pitchFamily="18" charset="0"/>
              </a:rPr>
              <a:t>he primary objective of the company is to grow its business by acquiring more clients and increasing profits</a:t>
            </a:r>
            <a:endParaRPr lang="en-IN" sz="2000" dirty="0">
              <a:latin typeface="Times New Roman" panose="02020603050405020304" pitchFamily="18" charset="0"/>
              <a:ea typeface="Times New Roman" panose="02020603050405020304" pitchFamily="18" charset="0"/>
            </a:endParaRPr>
          </a:p>
          <a:p>
            <a:pPr marL="914400" lvl="2" indent="0">
              <a:buNone/>
            </a:pPr>
            <a:endParaRPr lang="en-IN" b="1" dirty="0">
              <a:latin typeface="Times New Roman" panose="02020603050405020304" pitchFamily="18" charset="0"/>
              <a:ea typeface="Times New Roman" panose="02020603050405020304" pitchFamily="18" charset="0"/>
            </a:endParaRPr>
          </a:p>
          <a:p>
            <a:pPr marL="914400" lvl="2" indent="0">
              <a:buNone/>
            </a:pP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249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EC2CC-F5E3-265A-020D-2EED09210ED9}"/>
              </a:ext>
            </a:extLst>
          </p:cNvPr>
          <p:cNvSpPr>
            <a:spLocks noGrp="1"/>
          </p:cNvSpPr>
          <p:nvPr>
            <p:ph type="title"/>
          </p:nvPr>
        </p:nvSpPr>
        <p:spPr>
          <a:xfrm flipV="1">
            <a:off x="838200" y="-802432"/>
            <a:ext cx="10515600" cy="382554"/>
          </a:xfrm>
        </p:spPr>
        <p:txBody>
          <a:bodyPr>
            <a:normAutofit fontScale="90000"/>
          </a:bodyPr>
          <a:lstStyle/>
          <a:p>
            <a:endParaRPr lang="en-IN" dirty="0"/>
          </a:p>
        </p:txBody>
      </p:sp>
      <p:sp>
        <p:nvSpPr>
          <p:cNvPr id="5" name="Content Placeholder 4">
            <a:extLst>
              <a:ext uri="{FF2B5EF4-FFF2-40B4-BE49-F238E27FC236}">
                <a16:creationId xmlns:a16="http://schemas.microsoft.com/office/drawing/2014/main" id="{36DCF294-E3C8-B566-C07A-C77A34F5B142}"/>
              </a:ext>
            </a:extLst>
          </p:cNvPr>
          <p:cNvSpPr>
            <a:spLocks noGrp="1"/>
          </p:cNvSpPr>
          <p:nvPr>
            <p:ph idx="1"/>
          </p:nvPr>
        </p:nvSpPr>
        <p:spPr>
          <a:xfrm>
            <a:off x="335901" y="124327"/>
            <a:ext cx="11569959" cy="6472416"/>
          </a:xfrm>
        </p:spPr>
        <p:txBody>
          <a:bodyPr>
            <a:normAutofit fontScale="92500" lnSpcReduction="10000"/>
          </a:bodyPr>
          <a:lstStyle/>
          <a:p>
            <a:pPr marL="0" indent="0">
              <a:buNone/>
            </a:pPr>
            <a:r>
              <a:rPr lang="en-IN" sz="1800" u="sng" dirty="0">
                <a:effectLst/>
                <a:latin typeface="Times New Roman" panose="02020603050405020304" pitchFamily="18" charset="0"/>
                <a:ea typeface="Times New Roman" panose="02020603050405020304" pitchFamily="18" charset="0"/>
              </a:rPr>
              <a:t>Objectives:</a:t>
            </a:r>
          </a:p>
          <a:p>
            <a:pPr marL="800100" lvl="1" indent="-342900">
              <a:lnSpc>
                <a:spcPct val="150000"/>
              </a:lnSpc>
              <a:spcAft>
                <a:spcPts val="800"/>
              </a:spcAft>
              <a:buFont typeface="+mj-lt"/>
              <a:buAutoNum type="arabicPeriod"/>
            </a:pPr>
            <a:r>
              <a:rPr lang="en-IN" sz="1800" dirty="0">
                <a:solidFill>
                  <a:schemeClr val="tx1">
                    <a:lumMod val="85000"/>
                  </a:schemeClr>
                </a:solidFill>
                <a:effectLst/>
                <a:latin typeface="Times New Roman" panose="02020603050405020304" pitchFamily="18" charset="0"/>
                <a:ea typeface="Times New Roman" panose="02020603050405020304" pitchFamily="18" charset="0"/>
              </a:rPr>
              <a:t>What should be our #1 focus right now? As the firm is handling multiple streams of products, the management team wants to know what areas should they invest in and in what areas they should divest. </a:t>
            </a:r>
            <a:endParaRPr lang="en-IN" sz="1800" dirty="0">
              <a:solidFill>
                <a:schemeClr val="tx1">
                  <a:lumMod val="85000"/>
                </a:schemeClr>
              </a:solidFill>
              <a:effectLst/>
              <a:latin typeface="Calibri" panose="020F0502020204030204" pitchFamily="34" charset="0"/>
              <a:ea typeface="Calibri" panose="020F0502020204030204" pitchFamily="34" charset="0"/>
            </a:endParaRPr>
          </a:p>
          <a:p>
            <a:pPr marL="800100" lvl="1" indent="-342900">
              <a:lnSpc>
                <a:spcPct val="150000"/>
              </a:lnSpc>
              <a:spcAft>
                <a:spcPts val="800"/>
              </a:spcAft>
              <a:buFont typeface="+mj-lt"/>
              <a:buAutoNum type="arabicPeriod"/>
            </a:pPr>
            <a:r>
              <a:rPr lang="en-IN" sz="1800" dirty="0">
                <a:solidFill>
                  <a:schemeClr val="tx1">
                    <a:lumMod val="85000"/>
                  </a:schemeClr>
                </a:solidFill>
                <a:effectLst/>
                <a:latin typeface="Times New Roman" panose="02020603050405020304" pitchFamily="18" charset="0"/>
                <a:ea typeface="Times New Roman" panose="02020603050405020304" pitchFamily="18" charset="0"/>
              </a:rPr>
              <a:t>To predict whether or not there were actually any patterns to capitalize on.</a:t>
            </a:r>
          </a:p>
          <a:p>
            <a:pPr marL="457200" lvl="1" indent="0">
              <a:lnSpc>
                <a:spcPct val="150000"/>
              </a:lnSpc>
              <a:spcAft>
                <a:spcPts val="800"/>
              </a:spcAft>
              <a:buNone/>
            </a:pPr>
            <a:r>
              <a:rPr lang="en-IN" sz="1800" dirty="0">
                <a:solidFill>
                  <a:schemeClr val="tx1">
                    <a:lumMod val="85000"/>
                  </a:schemeClr>
                </a:solidFill>
                <a:effectLst/>
                <a:latin typeface="Times New Roman" panose="02020603050405020304" pitchFamily="18" charset="0"/>
                <a:ea typeface="Times New Roman" panose="02020603050405020304" pitchFamily="18" charset="0"/>
              </a:rPr>
              <a:t>In brief, the Enterprise wants to know the current and past behaviour of the Company to check whether they are on actual track to increase the business Revenue.</a:t>
            </a:r>
          </a:p>
          <a:p>
            <a:pPr marL="0" indent="0">
              <a:buNone/>
            </a:pPr>
            <a:r>
              <a:rPr lang="en-IN" sz="1800" u="sng" dirty="0">
                <a:latin typeface="Times New Roman" panose="02020603050405020304" pitchFamily="18" charset="0"/>
              </a:rPr>
              <a:t>Data Analysis process:</a:t>
            </a:r>
            <a:endParaRPr lang="en-IN" b="1" u="sng" dirty="0">
              <a:latin typeface="Times New Roman" panose="02020603050405020304" pitchFamily="18" charset="0"/>
            </a:endParaRPr>
          </a:p>
          <a:p>
            <a:pPr lvl="1"/>
            <a:r>
              <a:rPr lang="en-IN" sz="1800" dirty="0">
                <a:solidFill>
                  <a:schemeClr val="tx1">
                    <a:lumMod val="85000"/>
                  </a:schemeClr>
                </a:solidFill>
                <a:latin typeface="Times New Roman" panose="02020603050405020304" pitchFamily="18" charset="0"/>
              </a:rPr>
              <a:t>4 months sales bills </a:t>
            </a:r>
          </a:p>
          <a:p>
            <a:pPr lvl="1"/>
            <a:r>
              <a:rPr lang="en-IN" sz="1800" dirty="0">
                <a:solidFill>
                  <a:schemeClr val="tx1">
                    <a:lumMod val="85000"/>
                  </a:schemeClr>
                </a:solidFill>
                <a:latin typeface="Times New Roman" panose="02020603050405020304" pitchFamily="18" charset="0"/>
              </a:rPr>
              <a:t>Converted to excel data</a:t>
            </a:r>
          </a:p>
          <a:p>
            <a:pPr lvl="1"/>
            <a:r>
              <a:rPr lang="en-IN" sz="1800" dirty="0">
                <a:solidFill>
                  <a:schemeClr val="tx1">
                    <a:lumMod val="85000"/>
                  </a:schemeClr>
                </a:solidFill>
                <a:latin typeface="Times New Roman" panose="02020603050405020304" pitchFamily="18" charset="0"/>
              </a:rPr>
              <a:t>Excel data is divided based on the services provided by the Enterprise</a:t>
            </a:r>
          </a:p>
          <a:p>
            <a:pPr lvl="1"/>
            <a:r>
              <a:rPr lang="en-IN" sz="1800" dirty="0">
                <a:solidFill>
                  <a:schemeClr val="tx1">
                    <a:lumMod val="85000"/>
                  </a:schemeClr>
                </a:solidFill>
                <a:latin typeface="Times New Roman" panose="02020603050405020304" pitchFamily="18" charset="0"/>
              </a:rPr>
              <a:t>Data cleaning process are applied to the created data spreadsheet</a:t>
            </a:r>
            <a:endParaRPr lang="en-IN" sz="1600" dirty="0">
              <a:solidFill>
                <a:schemeClr val="tx1">
                  <a:lumMod val="85000"/>
                </a:schemeClr>
              </a:solidFill>
              <a:effectLst/>
              <a:latin typeface="Calibri" panose="020F0502020204030204" pitchFamily="34" charset="0"/>
              <a:ea typeface="Calibri" panose="020F0502020204030204" pitchFamily="34" charset="0"/>
            </a:endParaRPr>
          </a:p>
          <a:p>
            <a:pPr marL="0" indent="0">
              <a:lnSpc>
                <a:spcPct val="100000"/>
              </a:lnSpc>
              <a:buNone/>
            </a:pPr>
            <a:r>
              <a:rPr lang="en-IN" sz="1800" u="sng" dirty="0">
                <a:latin typeface="Times New Roman" panose="02020603050405020304" pitchFamily="18" charset="0"/>
              </a:rPr>
              <a:t>Data analysis methods:</a:t>
            </a:r>
          </a:p>
          <a:p>
            <a:pPr lvl="1"/>
            <a:r>
              <a:rPr lang="en-IN" sz="1800" dirty="0">
                <a:solidFill>
                  <a:schemeClr val="tx1">
                    <a:lumMod val="85000"/>
                  </a:schemeClr>
                </a:solidFill>
                <a:effectLst/>
                <a:latin typeface="Times New Roman" panose="02020603050405020304" pitchFamily="18" charset="0"/>
                <a:ea typeface="Times New Roman" panose="02020603050405020304" pitchFamily="18" charset="0"/>
              </a:rPr>
              <a:t>Cluster analysis</a:t>
            </a:r>
          </a:p>
          <a:p>
            <a:pPr lvl="1"/>
            <a:r>
              <a:rPr lang="en-IN" sz="1800" dirty="0">
                <a:solidFill>
                  <a:schemeClr val="tx1">
                    <a:lumMod val="85000"/>
                  </a:schemeClr>
                </a:solidFill>
                <a:effectLst/>
                <a:latin typeface="Times New Roman" panose="02020603050405020304" pitchFamily="18" charset="0"/>
                <a:ea typeface="Times New Roman" panose="02020603050405020304" pitchFamily="18" charset="0"/>
              </a:rPr>
              <a:t>Time series analysis</a:t>
            </a:r>
            <a:endParaRPr lang="en-IN" sz="1800" dirty="0">
              <a:solidFill>
                <a:schemeClr val="tx1">
                  <a:lumMod val="85000"/>
                </a:schemeClr>
              </a:solidFill>
              <a:latin typeface="Times New Roman" panose="02020603050405020304" pitchFamily="18" charset="0"/>
              <a:ea typeface="Times New Roman" panose="02020603050405020304" pitchFamily="18" charset="0"/>
            </a:endParaRPr>
          </a:p>
          <a:p>
            <a:pPr lvl="1"/>
            <a:r>
              <a:rPr lang="en-IN" sz="1800" dirty="0">
                <a:solidFill>
                  <a:schemeClr val="tx1">
                    <a:lumMod val="85000"/>
                  </a:schemeClr>
                </a:solidFill>
                <a:effectLst/>
                <a:latin typeface="Times New Roman" panose="02020603050405020304" pitchFamily="18" charset="0"/>
                <a:ea typeface="Times New Roman" panose="02020603050405020304" pitchFamily="18" charset="0"/>
              </a:rPr>
              <a:t>Region wise analysis</a:t>
            </a:r>
          </a:p>
          <a:p>
            <a:pPr lvl="1"/>
            <a:r>
              <a:rPr lang="en-IN" sz="1800" dirty="0">
                <a:solidFill>
                  <a:schemeClr val="tx1">
                    <a:lumMod val="85000"/>
                  </a:schemeClr>
                </a:solidFill>
                <a:effectLst/>
                <a:latin typeface="Times New Roman" panose="02020603050405020304" pitchFamily="18" charset="0"/>
                <a:ea typeface="Times New Roman" panose="02020603050405020304" pitchFamily="18" charset="0"/>
              </a:rPr>
              <a:t>ABC / Pareto Analysis</a:t>
            </a:r>
            <a:endParaRPr lang="en-IN" sz="1800" dirty="0">
              <a:solidFill>
                <a:schemeClr val="tx1">
                  <a:lumMod val="85000"/>
                </a:schemeClr>
              </a:solidFill>
              <a:latin typeface="Times New Roman" panose="02020603050405020304" pitchFamily="18" charset="0"/>
              <a:ea typeface="Times New Roman" panose="02020603050405020304" pitchFamily="18" charset="0"/>
            </a:endParaRPr>
          </a:p>
          <a:p>
            <a:pPr marL="457200" lvl="1" indent="0">
              <a:lnSpc>
                <a:spcPct val="150000"/>
              </a:lnSpc>
              <a:spcAft>
                <a:spcPts val="800"/>
              </a:spcAft>
              <a:buNone/>
            </a:pPr>
            <a:endParaRPr lang="en-IN" sz="1400" dirty="0">
              <a:solidFill>
                <a:srgbClr val="000000"/>
              </a:solidFill>
              <a:effectLst/>
              <a:latin typeface="Calibri" panose="020F0502020204030204" pitchFamily="34" charset="0"/>
              <a:ea typeface="Calibri" panose="020F0502020204030204" pitchFamily="34" charset="0"/>
            </a:endParaRPr>
          </a:p>
          <a:p>
            <a:pPr lvl="1"/>
            <a:endParaRPr lang="en-IN" dirty="0"/>
          </a:p>
        </p:txBody>
      </p:sp>
    </p:spTree>
    <p:extLst>
      <p:ext uri="{BB962C8B-B14F-4D97-AF65-F5344CB8AC3E}">
        <p14:creationId xmlns:p14="http://schemas.microsoft.com/office/powerpoint/2010/main" val="335619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12" end="12"/>
                                            </p:txEl>
                                          </p:spTgt>
                                        </p:tgtEl>
                                        <p:attrNameLst>
                                          <p:attrName>style.visibility</p:attrName>
                                        </p:attrNameLst>
                                      </p:cBhvr>
                                      <p:to>
                                        <p:strVal val="visible"/>
                                      </p:to>
                                    </p:set>
                                    <p:animEffect transition="in" filter="fade">
                                      <p:cBhvr>
                                        <p:cTn id="44" dur="1000"/>
                                        <p:tgtEl>
                                          <p:spTgt spid="5">
                                            <p:txEl>
                                              <p:pRg st="12" end="12"/>
                                            </p:txEl>
                                          </p:spTgt>
                                        </p:tgtEl>
                                      </p:cBhvr>
                                    </p:animEffect>
                                    <p:anim calcmode="lin" valueType="num">
                                      <p:cBhvr>
                                        <p:cTn id="45"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1000"/>
                                        <p:tgtEl>
                                          <p:spTgt spid="5">
                                            <p:txEl>
                                              <p:pRg st="13" end="13"/>
                                            </p:txEl>
                                          </p:spTgt>
                                        </p:tgtEl>
                                      </p:cBhvr>
                                    </p:animEffect>
                                    <p:anim calcmode="lin" valueType="num">
                                      <p:cBhvr>
                                        <p:cTn id="50"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FF8F-935C-D2EE-BD60-13BFCC74F323}"/>
              </a:ext>
            </a:extLst>
          </p:cNvPr>
          <p:cNvSpPr>
            <a:spLocks noGrp="1"/>
          </p:cNvSpPr>
          <p:nvPr>
            <p:ph type="title"/>
          </p:nvPr>
        </p:nvSpPr>
        <p:spPr>
          <a:xfrm>
            <a:off x="1097280" y="286603"/>
            <a:ext cx="10431640" cy="480265"/>
          </a:xfrm>
        </p:spPr>
        <p:txBody>
          <a:bodyPr>
            <a:normAutofit fontScale="90000"/>
          </a:bodyPr>
          <a:lstStyle/>
          <a:p>
            <a:r>
              <a:rPr lang="en-IN" b="1" dirty="0">
                <a:solidFill>
                  <a:schemeClr val="accent1">
                    <a:lumMod val="60000"/>
                    <a:lumOff val="40000"/>
                  </a:schemeClr>
                </a:solidFill>
              </a:rPr>
              <a:t>Results and findings</a:t>
            </a:r>
          </a:p>
        </p:txBody>
      </p:sp>
      <p:pic>
        <p:nvPicPr>
          <p:cNvPr id="4" name="Content Placeholder 3">
            <a:extLst>
              <a:ext uri="{FF2B5EF4-FFF2-40B4-BE49-F238E27FC236}">
                <a16:creationId xmlns:a16="http://schemas.microsoft.com/office/drawing/2014/main" id="{57968CAA-C79C-A0DC-DCF6-261FE895C7AD}"/>
              </a:ext>
            </a:extLst>
          </p:cNvPr>
          <p:cNvPicPr>
            <a:picLocks noGrp="1"/>
          </p:cNvPicPr>
          <p:nvPr>
            <p:ph idx="1"/>
          </p:nvPr>
        </p:nvPicPr>
        <p:blipFill>
          <a:blip r:embed="rId2"/>
          <a:stretch>
            <a:fillRect/>
          </a:stretch>
        </p:blipFill>
        <p:spPr>
          <a:xfrm>
            <a:off x="838201" y="1499612"/>
            <a:ext cx="3339012" cy="1929388"/>
          </a:xfrm>
          <a:prstGeom prst="rect">
            <a:avLst/>
          </a:prstGeom>
        </p:spPr>
      </p:pic>
      <p:graphicFrame>
        <p:nvGraphicFramePr>
          <p:cNvPr id="5" name="Chart 4">
            <a:extLst>
              <a:ext uri="{FF2B5EF4-FFF2-40B4-BE49-F238E27FC236}">
                <a16:creationId xmlns:a16="http://schemas.microsoft.com/office/drawing/2014/main" id="{9CF0D661-E613-A326-40DC-6BA877BEF66F}"/>
              </a:ext>
            </a:extLst>
          </p:cNvPr>
          <p:cNvGraphicFramePr/>
          <p:nvPr>
            <p:extLst>
              <p:ext uri="{D42A27DB-BD31-4B8C-83A1-F6EECF244321}">
                <p14:modId xmlns:p14="http://schemas.microsoft.com/office/powerpoint/2010/main" val="2666415704"/>
              </p:ext>
            </p:extLst>
          </p:nvPr>
        </p:nvGraphicFramePr>
        <p:xfrm>
          <a:off x="4192616" y="1480998"/>
          <a:ext cx="3339013" cy="1929388"/>
        </p:xfrm>
        <a:graphic>
          <a:graphicData uri="http://schemas.openxmlformats.org/drawingml/2006/chart">
            <c:chart xmlns:c="http://schemas.openxmlformats.org/drawingml/2006/chart" xmlns:r="http://schemas.openxmlformats.org/officeDocument/2006/relationships" r:id="rId3"/>
          </a:graphicData>
        </a:graphic>
      </p:graphicFrame>
      <p:grpSp>
        <p:nvGrpSpPr>
          <p:cNvPr id="69" name="Group 68">
            <a:extLst>
              <a:ext uri="{FF2B5EF4-FFF2-40B4-BE49-F238E27FC236}">
                <a16:creationId xmlns:a16="http://schemas.microsoft.com/office/drawing/2014/main" id="{79300E4E-3571-10E7-7A17-A6CF46AE75E2}"/>
              </a:ext>
            </a:extLst>
          </p:cNvPr>
          <p:cNvGrpSpPr/>
          <p:nvPr/>
        </p:nvGrpSpPr>
        <p:grpSpPr>
          <a:xfrm>
            <a:off x="7595079" y="1469851"/>
            <a:ext cx="4282790" cy="1940535"/>
            <a:chOff x="0" y="0"/>
            <a:chExt cx="4719955" cy="1941043"/>
          </a:xfrm>
        </p:grpSpPr>
        <p:sp>
          <p:nvSpPr>
            <p:cNvPr id="70" name="Rectangle 69">
              <a:extLst>
                <a:ext uri="{FF2B5EF4-FFF2-40B4-BE49-F238E27FC236}">
                  <a16:creationId xmlns:a16="http://schemas.microsoft.com/office/drawing/2014/main" id="{A214D958-692C-DC45-A985-50A46E8C6123}"/>
                </a:ext>
              </a:extLst>
            </p:cNvPr>
            <p:cNvSpPr/>
            <p:nvPr/>
          </p:nvSpPr>
          <p:spPr>
            <a:xfrm>
              <a:off x="4667758" y="1758619"/>
              <a:ext cx="50673" cy="182424"/>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71" name="Picture 70">
              <a:extLst>
                <a:ext uri="{FF2B5EF4-FFF2-40B4-BE49-F238E27FC236}">
                  <a16:creationId xmlns:a16="http://schemas.microsoft.com/office/drawing/2014/main" id="{1F479684-C859-1E83-4A8B-4241D2B6E4F4}"/>
                </a:ext>
              </a:extLst>
            </p:cNvPr>
            <p:cNvPicPr/>
            <p:nvPr/>
          </p:nvPicPr>
          <p:blipFill>
            <a:blip r:embed="rId4"/>
            <a:stretch>
              <a:fillRect/>
            </a:stretch>
          </p:blipFill>
          <p:spPr>
            <a:xfrm>
              <a:off x="4629912" y="1692656"/>
              <a:ext cx="50292" cy="225552"/>
            </a:xfrm>
            <a:prstGeom prst="rect">
              <a:avLst/>
            </a:prstGeom>
          </p:spPr>
        </p:pic>
        <p:sp>
          <p:nvSpPr>
            <p:cNvPr id="72" name="Rectangle 71">
              <a:extLst>
                <a:ext uri="{FF2B5EF4-FFF2-40B4-BE49-F238E27FC236}">
                  <a16:creationId xmlns:a16="http://schemas.microsoft.com/office/drawing/2014/main" id="{5665E6E2-545D-D4A0-ACBA-FE621BACE76B}"/>
                </a:ext>
              </a:extLst>
            </p:cNvPr>
            <p:cNvSpPr/>
            <p:nvPr/>
          </p:nvSpPr>
          <p:spPr>
            <a:xfrm>
              <a:off x="4631182" y="173118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73" name="Rectangle 72">
              <a:extLst>
                <a:ext uri="{FF2B5EF4-FFF2-40B4-BE49-F238E27FC236}">
                  <a16:creationId xmlns:a16="http://schemas.microsoft.com/office/drawing/2014/main" id="{2E1DBFC1-90D7-4283-506A-B3202885F555}"/>
                </a:ext>
              </a:extLst>
            </p:cNvPr>
            <p:cNvSpPr/>
            <p:nvPr/>
          </p:nvSpPr>
          <p:spPr>
            <a:xfrm>
              <a:off x="4669282" y="173118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74" name="Picture 73">
              <a:extLst>
                <a:ext uri="{FF2B5EF4-FFF2-40B4-BE49-F238E27FC236}">
                  <a16:creationId xmlns:a16="http://schemas.microsoft.com/office/drawing/2014/main" id="{563A326B-84FC-049F-59A8-613916312FB4}"/>
                </a:ext>
              </a:extLst>
            </p:cNvPr>
            <p:cNvPicPr/>
            <p:nvPr/>
          </p:nvPicPr>
          <p:blipFill>
            <a:blip r:embed="rId5"/>
            <a:stretch>
              <a:fillRect/>
            </a:stretch>
          </p:blipFill>
          <p:spPr>
            <a:xfrm>
              <a:off x="1866646" y="473113"/>
              <a:ext cx="924979" cy="975068"/>
            </a:xfrm>
            <a:prstGeom prst="rect">
              <a:avLst/>
            </a:prstGeom>
          </p:spPr>
        </p:pic>
        <p:pic>
          <p:nvPicPr>
            <p:cNvPr id="75" name="Picture 74">
              <a:extLst>
                <a:ext uri="{FF2B5EF4-FFF2-40B4-BE49-F238E27FC236}">
                  <a16:creationId xmlns:a16="http://schemas.microsoft.com/office/drawing/2014/main" id="{4FF6ED25-0769-4438-1713-3C810CC031C1}"/>
                </a:ext>
              </a:extLst>
            </p:cNvPr>
            <p:cNvPicPr/>
            <p:nvPr/>
          </p:nvPicPr>
          <p:blipFill>
            <a:blip r:embed="rId6"/>
            <a:stretch>
              <a:fillRect/>
            </a:stretch>
          </p:blipFill>
          <p:spPr>
            <a:xfrm>
              <a:off x="1814830" y="473177"/>
              <a:ext cx="528739" cy="737388"/>
            </a:xfrm>
            <a:prstGeom prst="rect">
              <a:avLst/>
            </a:prstGeom>
          </p:spPr>
        </p:pic>
        <p:pic>
          <p:nvPicPr>
            <p:cNvPr id="76" name="Picture 75">
              <a:extLst>
                <a:ext uri="{FF2B5EF4-FFF2-40B4-BE49-F238E27FC236}">
                  <a16:creationId xmlns:a16="http://schemas.microsoft.com/office/drawing/2014/main" id="{F4674420-86FF-8F3F-3AC6-AA9A18348999}"/>
                </a:ext>
              </a:extLst>
            </p:cNvPr>
            <p:cNvPicPr/>
            <p:nvPr/>
          </p:nvPicPr>
          <p:blipFill>
            <a:blip r:embed="rId7"/>
            <a:stretch>
              <a:fillRect/>
            </a:stretch>
          </p:blipFill>
          <p:spPr>
            <a:xfrm>
              <a:off x="1903730" y="487935"/>
              <a:ext cx="850303" cy="901954"/>
            </a:xfrm>
            <a:prstGeom prst="rect">
              <a:avLst/>
            </a:prstGeom>
          </p:spPr>
        </p:pic>
        <p:pic>
          <p:nvPicPr>
            <p:cNvPr id="77" name="Picture 76">
              <a:extLst>
                <a:ext uri="{FF2B5EF4-FFF2-40B4-BE49-F238E27FC236}">
                  <a16:creationId xmlns:a16="http://schemas.microsoft.com/office/drawing/2014/main" id="{C2AC7584-0A0F-E8EB-0EA6-F977A3AB8F16}"/>
                </a:ext>
              </a:extLst>
            </p:cNvPr>
            <p:cNvPicPr/>
            <p:nvPr/>
          </p:nvPicPr>
          <p:blipFill>
            <a:blip r:embed="rId8"/>
            <a:stretch>
              <a:fillRect/>
            </a:stretch>
          </p:blipFill>
          <p:spPr>
            <a:xfrm>
              <a:off x="1852930" y="487871"/>
              <a:ext cx="454101" cy="661226"/>
            </a:xfrm>
            <a:prstGeom prst="rect">
              <a:avLst/>
            </a:prstGeom>
          </p:spPr>
        </p:pic>
        <p:pic>
          <p:nvPicPr>
            <p:cNvPr id="78" name="Picture 77">
              <a:extLst>
                <a:ext uri="{FF2B5EF4-FFF2-40B4-BE49-F238E27FC236}">
                  <a16:creationId xmlns:a16="http://schemas.microsoft.com/office/drawing/2014/main" id="{92E3B457-FF4D-C728-0A43-9B6E35DC8732}"/>
                </a:ext>
              </a:extLst>
            </p:cNvPr>
            <p:cNvPicPr/>
            <p:nvPr/>
          </p:nvPicPr>
          <p:blipFill>
            <a:blip r:embed="rId9"/>
            <a:stretch>
              <a:fillRect/>
            </a:stretch>
          </p:blipFill>
          <p:spPr>
            <a:xfrm>
              <a:off x="2133600" y="941324"/>
              <a:ext cx="530352" cy="152400"/>
            </a:xfrm>
            <a:prstGeom prst="rect">
              <a:avLst/>
            </a:prstGeom>
          </p:spPr>
        </p:pic>
        <p:sp>
          <p:nvSpPr>
            <p:cNvPr id="79" name="Rectangle 78">
              <a:extLst>
                <a:ext uri="{FF2B5EF4-FFF2-40B4-BE49-F238E27FC236}">
                  <a16:creationId xmlns:a16="http://schemas.microsoft.com/office/drawing/2014/main" id="{C896C09C-CA67-33B9-3C43-69B7249029C1}"/>
                </a:ext>
              </a:extLst>
            </p:cNvPr>
            <p:cNvSpPr/>
            <p:nvPr/>
          </p:nvSpPr>
          <p:spPr>
            <a:xfrm>
              <a:off x="2134235" y="961511"/>
              <a:ext cx="530242"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Chennai</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0" name="Rectangle 79">
              <a:extLst>
                <a:ext uri="{FF2B5EF4-FFF2-40B4-BE49-F238E27FC236}">
                  <a16:creationId xmlns:a16="http://schemas.microsoft.com/office/drawing/2014/main" id="{6A0BD98B-A501-55C3-D9D7-4C40A533D013}"/>
                </a:ext>
              </a:extLst>
            </p:cNvPr>
            <p:cNvSpPr/>
            <p:nvPr/>
          </p:nvSpPr>
          <p:spPr>
            <a:xfrm>
              <a:off x="2531999" y="9463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81" name="Picture 80">
              <a:extLst>
                <a:ext uri="{FF2B5EF4-FFF2-40B4-BE49-F238E27FC236}">
                  <a16:creationId xmlns:a16="http://schemas.microsoft.com/office/drawing/2014/main" id="{30DEA005-C23A-D4A8-1649-8F1AF08286AF}"/>
                </a:ext>
              </a:extLst>
            </p:cNvPr>
            <p:cNvPicPr/>
            <p:nvPr/>
          </p:nvPicPr>
          <p:blipFill>
            <a:blip r:embed="rId10"/>
            <a:stretch>
              <a:fillRect/>
            </a:stretch>
          </p:blipFill>
          <p:spPr>
            <a:xfrm>
              <a:off x="2534412" y="941324"/>
              <a:ext cx="62484" cy="152400"/>
            </a:xfrm>
            <a:prstGeom prst="rect">
              <a:avLst/>
            </a:prstGeom>
          </p:spPr>
        </p:pic>
        <p:sp>
          <p:nvSpPr>
            <p:cNvPr id="82" name="Rectangle 81">
              <a:extLst>
                <a:ext uri="{FF2B5EF4-FFF2-40B4-BE49-F238E27FC236}">
                  <a16:creationId xmlns:a16="http://schemas.microsoft.com/office/drawing/2014/main" id="{1A4ED099-0BFE-7349-7880-8DA67916077F}"/>
                </a:ext>
              </a:extLst>
            </p:cNvPr>
            <p:cNvSpPr/>
            <p:nvPr/>
          </p:nvSpPr>
          <p:spPr>
            <a:xfrm>
              <a:off x="2535047" y="961511"/>
              <a:ext cx="63848"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3" name="Rectangle 82">
              <a:extLst>
                <a:ext uri="{FF2B5EF4-FFF2-40B4-BE49-F238E27FC236}">
                  <a16:creationId xmlns:a16="http://schemas.microsoft.com/office/drawing/2014/main" id="{C5C73939-A384-7111-5DED-47D27480A487}"/>
                </a:ext>
              </a:extLst>
            </p:cNvPr>
            <p:cNvSpPr/>
            <p:nvPr/>
          </p:nvSpPr>
          <p:spPr>
            <a:xfrm>
              <a:off x="2583815" y="9463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84" name="Picture 83">
              <a:extLst>
                <a:ext uri="{FF2B5EF4-FFF2-40B4-BE49-F238E27FC236}">
                  <a16:creationId xmlns:a16="http://schemas.microsoft.com/office/drawing/2014/main" id="{DBABEC11-3AE9-102E-8468-DF6FC9646CD3}"/>
                </a:ext>
              </a:extLst>
            </p:cNvPr>
            <p:cNvPicPr/>
            <p:nvPr/>
          </p:nvPicPr>
          <p:blipFill>
            <a:blip r:embed="rId11"/>
            <a:stretch>
              <a:fillRect/>
            </a:stretch>
          </p:blipFill>
          <p:spPr>
            <a:xfrm>
              <a:off x="2580132" y="941324"/>
              <a:ext cx="339852" cy="152400"/>
            </a:xfrm>
            <a:prstGeom prst="rect">
              <a:avLst/>
            </a:prstGeom>
          </p:spPr>
        </p:pic>
        <p:sp>
          <p:nvSpPr>
            <p:cNvPr id="85" name="Rectangle 84">
              <a:extLst>
                <a:ext uri="{FF2B5EF4-FFF2-40B4-BE49-F238E27FC236}">
                  <a16:creationId xmlns:a16="http://schemas.microsoft.com/office/drawing/2014/main" id="{510AB3B6-2237-C1A0-74DA-47D1AE2A7A25}"/>
                </a:ext>
              </a:extLst>
            </p:cNvPr>
            <p:cNvSpPr/>
            <p:nvPr/>
          </p:nvSpPr>
          <p:spPr>
            <a:xfrm>
              <a:off x="2580767" y="961511"/>
              <a:ext cx="337330"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1110</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6" name="Rectangle 85">
              <a:extLst>
                <a:ext uri="{FF2B5EF4-FFF2-40B4-BE49-F238E27FC236}">
                  <a16:creationId xmlns:a16="http://schemas.microsoft.com/office/drawing/2014/main" id="{D64979DC-351B-B892-6107-20849B784EF3}"/>
                </a:ext>
              </a:extLst>
            </p:cNvPr>
            <p:cNvSpPr/>
            <p:nvPr/>
          </p:nvSpPr>
          <p:spPr>
            <a:xfrm>
              <a:off x="2834005" y="9463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87" name="Picture 86">
              <a:extLst>
                <a:ext uri="{FF2B5EF4-FFF2-40B4-BE49-F238E27FC236}">
                  <a16:creationId xmlns:a16="http://schemas.microsoft.com/office/drawing/2014/main" id="{7B54A7E2-4E58-44B4-0513-B8687F276FCA}"/>
                </a:ext>
              </a:extLst>
            </p:cNvPr>
            <p:cNvPicPr/>
            <p:nvPr/>
          </p:nvPicPr>
          <p:blipFill>
            <a:blip r:embed="rId12"/>
            <a:stretch>
              <a:fillRect/>
            </a:stretch>
          </p:blipFill>
          <p:spPr>
            <a:xfrm>
              <a:off x="2836164" y="941324"/>
              <a:ext cx="64008" cy="152400"/>
            </a:xfrm>
            <a:prstGeom prst="rect">
              <a:avLst/>
            </a:prstGeom>
          </p:spPr>
        </p:pic>
        <p:sp>
          <p:nvSpPr>
            <p:cNvPr id="88" name="Rectangle 87">
              <a:extLst>
                <a:ext uri="{FF2B5EF4-FFF2-40B4-BE49-F238E27FC236}">
                  <a16:creationId xmlns:a16="http://schemas.microsoft.com/office/drawing/2014/main" id="{0696B106-FB97-F702-4D65-2A377A62FE5A}"/>
                </a:ext>
              </a:extLst>
            </p:cNvPr>
            <p:cNvSpPr/>
            <p:nvPr/>
          </p:nvSpPr>
          <p:spPr>
            <a:xfrm>
              <a:off x="2837053" y="961511"/>
              <a:ext cx="63848"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9" name="Rectangle 88">
              <a:extLst>
                <a:ext uri="{FF2B5EF4-FFF2-40B4-BE49-F238E27FC236}">
                  <a16:creationId xmlns:a16="http://schemas.microsoft.com/office/drawing/2014/main" id="{C0D65B44-9BF1-099B-58E3-CFD078FFE21C}"/>
                </a:ext>
              </a:extLst>
            </p:cNvPr>
            <p:cNvSpPr/>
            <p:nvPr/>
          </p:nvSpPr>
          <p:spPr>
            <a:xfrm>
              <a:off x="2885821" y="9463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90" name="Picture 89">
              <a:extLst>
                <a:ext uri="{FF2B5EF4-FFF2-40B4-BE49-F238E27FC236}">
                  <a16:creationId xmlns:a16="http://schemas.microsoft.com/office/drawing/2014/main" id="{FE0EB1B0-7A4F-CA10-F0B1-86C8AF81340E}"/>
                </a:ext>
              </a:extLst>
            </p:cNvPr>
            <p:cNvPicPr/>
            <p:nvPr/>
          </p:nvPicPr>
          <p:blipFill>
            <a:blip r:embed="rId13"/>
            <a:stretch>
              <a:fillRect/>
            </a:stretch>
          </p:blipFill>
          <p:spPr>
            <a:xfrm>
              <a:off x="2382012" y="1076960"/>
              <a:ext cx="170688" cy="150876"/>
            </a:xfrm>
            <a:prstGeom prst="rect">
              <a:avLst/>
            </a:prstGeom>
          </p:spPr>
        </p:pic>
        <p:sp>
          <p:nvSpPr>
            <p:cNvPr id="91" name="Rectangle 90">
              <a:extLst>
                <a:ext uri="{FF2B5EF4-FFF2-40B4-BE49-F238E27FC236}">
                  <a16:creationId xmlns:a16="http://schemas.microsoft.com/office/drawing/2014/main" id="{89A99C2F-7B31-9332-99D3-B51DCDDA8862}"/>
                </a:ext>
              </a:extLst>
            </p:cNvPr>
            <p:cNvSpPr/>
            <p:nvPr/>
          </p:nvSpPr>
          <p:spPr>
            <a:xfrm>
              <a:off x="2382647" y="1097147"/>
              <a:ext cx="169349"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67</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2" name="Rectangle 91">
              <a:extLst>
                <a:ext uri="{FF2B5EF4-FFF2-40B4-BE49-F238E27FC236}">
                  <a16:creationId xmlns:a16="http://schemas.microsoft.com/office/drawing/2014/main" id="{A8504B0E-5880-1792-81E2-3A98C287A710}"/>
                </a:ext>
              </a:extLst>
            </p:cNvPr>
            <p:cNvSpPr/>
            <p:nvPr/>
          </p:nvSpPr>
          <p:spPr>
            <a:xfrm>
              <a:off x="2509139" y="108196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93" name="Picture 92">
              <a:extLst>
                <a:ext uri="{FF2B5EF4-FFF2-40B4-BE49-F238E27FC236}">
                  <a16:creationId xmlns:a16="http://schemas.microsoft.com/office/drawing/2014/main" id="{4EC9462B-1D07-0391-FAFF-9E1D53CF7178}"/>
                </a:ext>
              </a:extLst>
            </p:cNvPr>
            <p:cNvPicPr/>
            <p:nvPr/>
          </p:nvPicPr>
          <p:blipFill>
            <a:blip r:embed="rId14"/>
            <a:stretch>
              <a:fillRect/>
            </a:stretch>
          </p:blipFill>
          <p:spPr>
            <a:xfrm>
              <a:off x="2511552" y="1076960"/>
              <a:ext cx="134112" cy="150876"/>
            </a:xfrm>
            <a:prstGeom prst="rect">
              <a:avLst/>
            </a:prstGeom>
          </p:spPr>
        </p:pic>
        <p:sp>
          <p:nvSpPr>
            <p:cNvPr id="94" name="Rectangle 93">
              <a:extLst>
                <a:ext uri="{FF2B5EF4-FFF2-40B4-BE49-F238E27FC236}">
                  <a16:creationId xmlns:a16="http://schemas.microsoft.com/office/drawing/2014/main" id="{CC876A21-6D79-E477-EDC3-1D1CB3FE4AFF}"/>
                </a:ext>
              </a:extLst>
            </p:cNvPr>
            <p:cNvSpPr/>
            <p:nvPr/>
          </p:nvSpPr>
          <p:spPr>
            <a:xfrm>
              <a:off x="2510663" y="1097147"/>
              <a:ext cx="135297"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95" name="Rectangle 94">
              <a:extLst>
                <a:ext uri="{FF2B5EF4-FFF2-40B4-BE49-F238E27FC236}">
                  <a16:creationId xmlns:a16="http://schemas.microsoft.com/office/drawing/2014/main" id="{439A1DDB-A16F-0BEB-474F-3AD9216EFEE7}"/>
                </a:ext>
              </a:extLst>
            </p:cNvPr>
            <p:cNvSpPr/>
            <p:nvPr/>
          </p:nvSpPr>
          <p:spPr>
            <a:xfrm>
              <a:off x="2612771" y="108196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96" name="Picture 95">
              <a:extLst>
                <a:ext uri="{FF2B5EF4-FFF2-40B4-BE49-F238E27FC236}">
                  <a16:creationId xmlns:a16="http://schemas.microsoft.com/office/drawing/2014/main" id="{19DD0CB1-FA1F-3D87-079C-B2EBF3AD6AAB}"/>
                </a:ext>
              </a:extLst>
            </p:cNvPr>
            <p:cNvPicPr/>
            <p:nvPr/>
          </p:nvPicPr>
          <p:blipFill>
            <a:blip r:embed="rId15"/>
            <a:stretch>
              <a:fillRect/>
            </a:stretch>
          </p:blipFill>
          <p:spPr>
            <a:xfrm>
              <a:off x="1694688" y="711200"/>
              <a:ext cx="760476" cy="150876"/>
            </a:xfrm>
            <a:prstGeom prst="rect">
              <a:avLst/>
            </a:prstGeom>
          </p:spPr>
        </p:pic>
        <p:sp>
          <p:nvSpPr>
            <p:cNvPr id="97" name="Rectangle 96">
              <a:extLst>
                <a:ext uri="{FF2B5EF4-FFF2-40B4-BE49-F238E27FC236}">
                  <a16:creationId xmlns:a16="http://schemas.microsoft.com/office/drawing/2014/main" id="{B67E1337-297E-E76F-9146-633B9A2315F8}"/>
                </a:ext>
              </a:extLst>
            </p:cNvPr>
            <p:cNvSpPr/>
            <p:nvPr/>
          </p:nvSpPr>
          <p:spPr>
            <a:xfrm>
              <a:off x="1695323" y="731387"/>
              <a:ext cx="760703" cy="152019"/>
            </a:xfrm>
            <a:prstGeom prst="rect">
              <a:avLst/>
            </a:prstGeom>
            <a:ln>
              <a:noFill/>
            </a:ln>
          </p:spPr>
          <p:txBody>
            <a:bodyPr vert="horz" lIns="0" tIns="0" rIns="0" bIns="0" rtlCol="0">
              <a:noAutofit/>
            </a:bodyPr>
            <a:lstStyle/>
            <a:p>
              <a:pPr marL="6350" indent="-6350">
                <a:lnSpc>
                  <a:spcPct val="107000"/>
                </a:lnSpc>
                <a:spcAft>
                  <a:spcPts val="800"/>
                </a:spcAft>
              </a:pPr>
              <a:r>
                <a:rPr lang="en-IN" sz="900" dirty="0">
                  <a:solidFill>
                    <a:srgbClr val="1F497D"/>
                  </a:solidFill>
                  <a:effectLst/>
                  <a:latin typeface="Cambria" panose="02040503050406030204" pitchFamily="18" charset="0"/>
                  <a:ea typeface="Cambria" panose="02040503050406030204" pitchFamily="18" charset="0"/>
                  <a:cs typeface="Cambria" panose="02040503050406030204" pitchFamily="18" charset="0"/>
                </a:rPr>
                <a:t>Coimbatore</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98" name="Rectangle 97">
              <a:extLst>
                <a:ext uri="{FF2B5EF4-FFF2-40B4-BE49-F238E27FC236}">
                  <a16:creationId xmlns:a16="http://schemas.microsoft.com/office/drawing/2014/main" id="{2E5BBA4F-4733-130D-03C9-63A5E98D352F}"/>
                </a:ext>
              </a:extLst>
            </p:cNvPr>
            <p:cNvSpPr/>
            <p:nvPr/>
          </p:nvSpPr>
          <p:spPr>
            <a:xfrm>
              <a:off x="2268347" y="71620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99" name="Picture 98">
              <a:extLst>
                <a:ext uri="{FF2B5EF4-FFF2-40B4-BE49-F238E27FC236}">
                  <a16:creationId xmlns:a16="http://schemas.microsoft.com/office/drawing/2014/main" id="{A875122B-1E21-A330-D724-76DE2BF99553}"/>
                </a:ext>
              </a:extLst>
            </p:cNvPr>
            <p:cNvPicPr/>
            <p:nvPr/>
          </p:nvPicPr>
          <p:blipFill>
            <a:blip r:embed="rId12"/>
            <a:stretch>
              <a:fillRect/>
            </a:stretch>
          </p:blipFill>
          <p:spPr>
            <a:xfrm>
              <a:off x="2267712" y="711200"/>
              <a:ext cx="64008" cy="150876"/>
            </a:xfrm>
            <a:prstGeom prst="rect">
              <a:avLst/>
            </a:prstGeom>
          </p:spPr>
        </p:pic>
        <p:sp>
          <p:nvSpPr>
            <p:cNvPr id="100" name="Rectangle 99">
              <a:extLst>
                <a:ext uri="{FF2B5EF4-FFF2-40B4-BE49-F238E27FC236}">
                  <a16:creationId xmlns:a16="http://schemas.microsoft.com/office/drawing/2014/main" id="{65676EDB-A1BD-E7B3-6EB0-02542F4CDC57}"/>
                </a:ext>
              </a:extLst>
            </p:cNvPr>
            <p:cNvSpPr/>
            <p:nvPr/>
          </p:nvSpPr>
          <p:spPr>
            <a:xfrm>
              <a:off x="2268347" y="731387"/>
              <a:ext cx="63848"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1" name="Rectangle 100">
              <a:extLst>
                <a:ext uri="{FF2B5EF4-FFF2-40B4-BE49-F238E27FC236}">
                  <a16:creationId xmlns:a16="http://schemas.microsoft.com/office/drawing/2014/main" id="{2D7C116E-6BC0-E28A-2B15-816620F894C6}"/>
                </a:ext>
              </a:extLst>
            </p:cNvPr>
            <p:cNvSpPr/>
            <p:nvPr/>
          </p:nvSpPr>
          <p:spPr>
            <a:xfrm>
              <a:off x="2317115" y="71620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102" name="Picture 101">
              <a:extLst>
                <a:ext uri="{FF2B5EF4-FFF2-40B4-BE49-F238E27FC236}">
                  <a16:creationId xmlns:a16="http://schemas.microsoft.com/office/drawing/2014/main" id="{2ACBBB41-0933-3D84-A753-D1CE4393B46B}"/>
                </a:ext>
              </a:extLst>
            </p:cNvPr>
            <p:cNvPicPr/>
            <p:nvPr/>
          </p:nvPicPr>
          <p:blipFill>
            <a:blip r:embed="rId16"/>
            <a:stretch>
              <a:fillRect/>
            </a:stretch>
          </p:blipFill>
          <p:spPr>
            <a:xfrm>
              <a:off x="2316480" y="711200"/>
              <a:ext cx="254508" cy="150876"/>
            </a:xfrm>
            <a:prstGeom prst="rect">
              <a:avLst/>
            </a:prstGeom>
          </p:spPr>
        </p:pic>
        <p:sp>
          <p:nvSpPr>
            <p:cNvPr id="103" name="Rectangle 102">
              <a:extLst>
                <a:ext uri="{FF2B5EF4-FFF2-40B4-BE49-F238E27FC236}">
                  <a16:creationId xmlns:a16="http://schemas.microsoft.com/office/drawing/2014/main" id="{A8FBF271-DB81-9F3A-CECB-385DB799DDA5}"/>
                </a:ext>
              </a:extLst>
            </p:cNvPr>
            <p:cNvSpPr/>
            <p:nvPr/>
          </p:nvSpPr>
          <p:spPr>
            <a:xfrm>
              <a:off x="2317115" y="731387"/>
              <a:ext cx="254480"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540</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a:extLst>
                <a:ext uri="{FF2B5EF4-FFF2-40B4-BE49-F238E27FC236}">
                  <a16:creationId xmlns:a16="http://schemas.microsoft.com/office/drawing/2014/main" id="{9093B23A-4A63-46A0-C20D-32A3736F42A5}"/>
                </a:ext>
              </a:extLst>
            </p:cNvPr>
            <p:cNvSpPr/>
            <p:nvPr/>
          </p:nvSpPr>
          <p:spPr>
            <a:xfrm>
              <a:off x="2507615" y="71620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105" name="Picture 104">
              <a:extLst>
                <a:ext uri="{FF2B5EF4-FFF2-40B4-BE49-F238E27FC236}">
                  <a16:creationId xmlns:a16="http://schemas.microsoft.com/office/drawing/2014/main" id="{61D62CD2-4EA0-752E-FDDB-4DC6349BA08D}"/>
                </a:ext>
              </a:extLst>
            </p:cNvPr>
            <p:cNvPicPr/>
            <p:nvPr/>
          </p:nvPicPr>
          <p:blipFill>
            <a:blip r:embed="rId12"/>
            <a:stretch>
              <a:fillRect/>
            </a:stretch>
          </p:blipFill>
          <p:spPr>
            <a:xfrm>
              <a:off x="2508504" y="711200"/>
              <a:ext cx="64008" cy="150876"/>
            </a:xfrm>
            <a:prstGeom prst="rect">
              <a:avLst/>
            </a:prstGeom>
          </p:spPr>
        </p:pic>
        <p:sp>
          <p:nvSpPr>
            <p:cNvPr id="106" name="Rectangle 105">
              <a:extLst>
                <a:ext uri="{FF2B5EF4-FFF2-40B4-BE49-F238E27FC236}">
                  <a16:creationId xmlns:a16="http://schemas.microsoft.com/office/drawing/2014/main" id="{DBFEC6F8-B0C9-E283-83FD-E9C41888859C}"/>
                </a:ext>
              </a:extLst>
            </p:cNvPr>
            <p:cNvSpPr/>
            <p:nvPr/>
          </p:nvSpPr>
          <p:spPr>
            <a:xfrm>
              <a:off x="2509139" y="731387"/>
              <a:ext cx="63848"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106">
              <a:extLst>
                <a:ext uri="{FF2B5EF4-FFF2-40B4-BE49-F238E27FC236}">
                  <a16:creationId xmlns:a16="http://schemas.microsoft.com/office/drawing/2014/main" id="{DCB904D6-B16A-F58C-DCC8-A3CE752AD540}"/>
                </a:ext>
              </a:extLst>
            </p:cNvPr>
            <p:cNvSpPr/>
            <p:nvPr/>
          </p:nvSpPr>
          <p:spPr>
            <a:xfrm>
              <a:off x="2557907" y="71620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108" name="Picture 107">
              <a:extLst>
                <a:ext uri="{FF2B5EF4-FFF2-40B4-BE49-F238E27FC236}">
                  <a16:creationId xmlns:a16="http://schemas.microsoft.com/office/drawing/2014/main" id="{79C3602E-AE33-A008-903F-D6C566583BBA}"/>
                </a:ext>
              </a:extLst>
            </p:cNvPr>
            <p:cNvPicPr/>
            <p:nvPr/>
          </p:nvPicPr>
          <p:blipFill>
            <a:blip r:embed="rId13"/>
            <a:stretch>
              <a:fillRect/>
            </a:stretch>
          </p:blipFill>
          <p:spPr>
            <a:xfrm>
              <a:off x="1997964" y="845312"/>
              <a:ext cx="169164" cy="152400"/>
            </a:xfrm>
            <a:prstGeom prst="rect">
              <a:avLst/>
            </a:prstGeom>
          </p:spPr>
        </p:pic>
        <p:sp>
          <p:nvSpPr>
            <p:cNvPr id="109" name="Rectangle 108">
              <a:extLst>
                <a:ext uri="{FF2B5EF4-FFF2-40B4-BE49-F238E27FC236}">
                  <a16:creationId xmlns:a16="http://schemas.microsoft.com/office/drawing/2014/main" id="{1DCE4B71-A5C5-DB1C-AA27-6209154390F4}"/>
                </a:ext>
              </a:extLst>
            </p:cNvPr>
            <p:cNvSpPr/>
            <p:nvPr/>
          </p:nvSpPr>
          <p:spPr>
            <a:xfrm>
              <a:off x="1998599" y="863975"/>
              <a:ext cx="169349" cy="152019"/>
            </a:xfrm>
            <a:prstGeom prst="rect">
              <a:avLst/>
            </a:prstGeom>
            <a:ln>
              <a:noFill/>
            </a:ln>
          </p:spPr>
          <p:txBody>
            <a:bodyPr vert="horz" lIns="0" tIns="0" rIns="0" bIns="0" rtlCol="0">
              <a:noAutofit/>
            </a:bodyPr>
            <a:lstStyle/>
            <a:p>
              <a:pPr marL="6350" indent="-6350">
                <a:lnSpc>
                  <a:spcPct val="107000"/>
                </a:lnSpc>
                <a:spcAft>
                  <a:spcPts val="800"/>
                </a:spcAft>
              </a:pPr>
              <a:r>
                <a:rPr lang="en-IN" sz="900" dirty="0">
                  <a:solidFill>
                    <a:srgbClr val="1F497D"/>
                  </a:solidFill>
                  <a:effectLst/>
                  <a:latin typeface="Cambria" panose="02040503050406030204" pitchFamily="18" charset="0"/>
                  <a:ea typeface="Cambria" panose="02040503050406030204" pitchFamily="18" charset="0"/>
                  <a:cs typeface="Cambria" panose="02040503050406030204" pitchFamily="18" charset="0"/>
                </a:rPr>
                <a:t>33</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a:extLst>
                <a:ext uri="{FF2B5EF4-FFF2-40B4-BE49-F238E27FC236}">
                  <a16:creationId xmlns:a16="http://schemas.microsoft.com/office/drawing/2014/main" id="{37A80464-D808-C3CA-20A4-2DCAD7B5FFBA}"/>
                </a:ext>
              </a:extLst>
            </p:cNvPr>
            <p:cNvSpPr/>
            <p:nvPr/>
          </p:nvSpPr>
          <p:spPr>
            <a:xfrm>
              <a:off x="2125091" y="848791"/>
              <a:ext cx="50673" cy="182424"/>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111" name="Picture 110">
              <a:extLst>
                <a:ext uri="{FF2B5EF4-FFF2-40B4-BE49-F238E27FC236}">
                  <a16:creationId xmlns:a16="http://schemas.microsoft.com/office/drawing/2014/main" id="{B2D19E41-4C85-4974-01CF-130692575862}"/>
                </a:ext>
              </a:extLst>
            </p:cNvPr>
            <p:cNvPicPr/>
            <p:nvPr/>
          </p:nvPicPr>
          <p:blipFill>
            <a:blip r:embed="rId14"/>
            <a:stretch>
              <a:fillRect/>
            </a:stretch>
          </p:blipFill>
          <p:spPr>
            <a:xfrm>
              <a:off x="2125980" y="845312"/>
              <a:ext cx="135636" cy="152400"/>
            </a:xfrm>
            <a:prstGeom prst="rect">
              <a:avLst/>
            </a:prstGeom>
          </p:spPr>
        </p:pic>
        <p:sp>
          <p:nvSpPr>
            <p:cNvPr id="112" name="Rectangle 111">
              <a:extLst>
                <a:ext uri="{FF2B5EF4-FFF2-40B4-BE49-F238E27FC236}">
                  <a16:creationId xmlns:a16="http://schemas.microsoft.com/office/drawing/2014/main" id="{A1DF939D-138B-C3D0-47DE-96A4231BE28E}"/>
                </a:ext>
              </a:extLst>
            </p:cNvPr>
            <p:cNvSpPr/>
            <p:nvPr/>
          </p:nvSpPr>
          <p:spPr>
            <a:xfrm>
              <a:off x="2126615" y="863975"/>
              <a:ext cx="135297"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3" name="Rectangle 112">
              <a:extLst>
                <a:ext uri="{FF2B5EF4-FFF2-40B4-BE49-F238E27FC236}">
                  <a16:creationId xmlns:a16="http://schemas.microsoft.com/office/drawing/2014/main" id="{A862D44D-A68D-BB89-003D-F4EB8FC4D76E}"/>
                </a:ext>
              </a:extLst>
            </p:cNvPr>
            <p:cNvSpPr/>
            <p:nvPr/>
          </p:nvSpPr>
          <p:spPr>
            <a:xfrm>
              <a:off x="2228723" y="848791"/>
              <a:ext cx="50673" cy="182424"/>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114" name="Picture 113">
              <a:extLst>
                <a:ext uri="{FF2B5EF4-FFF2-40B4-BE49-F238E27FC236}">
                  <a16:creationId xmlns:a16="http://schemas.microsoft.com/office/drawing/2014/main" id="{5C6D21B5-5A52-8D99-E28D-C39E6BFB29F7}"/>
                </a:ext>
              </a:extLst>
            </p:cNvPr>
            <p:cNvPicPr/>
            <p:nvPr/>
          </p:nvPicPr>
          <p:blipFill>
            <a:blip r:embed="rId17"/>
            <a:stretch>
              <a:fillRect/>
            </a:stretch>
          </p:blipFill>
          <p:spPr>
            <a:xfrm>
              <a:off x="633984" y="132080"/>
              <a:ext cx="2183892" cy="269748"/>
            </a:xfrm>
            <a:prstGeom prst="rect">
              <a:avLst/>
            </a:prstGeom>
          </p:spPr>
        </p:pic>
        <p:sp>
          <p:nvSpPr>
            <p:cNvPr id="115" name="Rectangle 114">
              <a:extLst>
                <a:ext uri="{FF2B5EF4-FFF2-40B4-BE49-F238E27FC236}">
                  <a16:creationId xmlns:a16="http://schemas.microsoft.com/office/drawing/2014/main" id="{CC53A2E9-D111-B4C8-36B3-FC8B78717BFA}"/>
                </a:ext>
              </a:extLst>
            </p:cNvPr>
            <p:cNvSpPr/>
            <p:nvPr/>
          </p:nvSpPr>
          <p:spPr>
            <a:xfrm>
              <a:off x="67944" y="168857"/>
              <a:ext cx="4267443" cy="460028"/>
            </a:xfrm>
            <a:prstGeom prst="rect">
              <a:avLst/>
            </a:prstGeom>
            <a:ln>
              <a:noFill/>
            </a:ln>
          </p:spPr>
          <p:txBody>
            <a:bodyPr vert="horz" lIns="0" tIns="0" rIns="0" bIns="0" rtlCol="0">
              <a:noAutofit/>
            </a:bodyPr>
            <a:lstStyle/>
            <a:p>
              <a:pPr marL="6350" indent="-6350">
                <a:lnSpc>
                  <a:spcPct val="107000"/>
                </a:lnSpc>
                <a:spcAft>
                  <a:spcPts val="800"/>
                </a:spcAft>
              </a:pPr>
              <a:r>
                <a:rPr lang="en-IN" sz="1600" b="1" dirty="0">
                  <a:solidFill>
                    <a:srgbClr val="1F497D"/>
                  </a:solidFill>
                  <a:effectLst/>
                  <a:latin typeface="Cambria" panose="02040503050406030204" pitchFamily="18" charset="0"/>
                  <a:ea typeface="Cambria" panose="02040503050406030204" pitchFamily="18" charset="0"/>
                  <a:cs typeface="Cambria" panose="02040503050406030204" pitchFamily="18" charset="0"/>
                </a:rPr>
                <a:t>Can water supply region wise sales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116" name="Rectangle 115">
              <a:extLst>
                <a:ext uri="{FF2B5EF4-FFF2-40B4-BE49-F238E27FC236}">
                  <a16:creationId xmlns:a16="http://schemas.microsoft.com/office/drawing/2014/main" id="{B7C67860-4169-14F2-979A-D117AA9ABECE}"/>
                </a:ext>
              </a:extLst>
            </p:cNvPr>
            <p:cNvSpPr/>
            <p:nvPr/>
          </p:nvSpPr>
          <p:spPr>
            <a:xfrm>
              <a:off x="2291207" y="2224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600" baseline="-250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pic>
          <p:nvPicPr>
            <p:cNvPr id="117" name="Picture 116">
              <a:extLst>
                <a:ext uri="{FF2B5EF4-FFF2-40B4-BE49-F238E27FC236}">
                  <a16:creationId xmlns:a16="http://schemas.microsoft.com/office/drawing/2014/main" id="{ED33A074-8284-9AEB-07F7-3FC339CEAE21}"/>
                </a:ext>
              </a:extLst>
            </p:cNvPr>
            <p:cNvPicPr/>
            <p:nvPr/>
          </p:nvPicPr>
          <p:blipFill>
            <a:blip r:embed="rId18"/>
            <a:stretch>
              <a:fillRect/>
            </a:stretch>
          </p:blipFill>
          <p:spPr>
            <a:xfrm>
              <a:off x="2278380" y="132080"/>
              <a:ext cx="91440" cy="269748"/>
            </a:xfrm>
            <a:prstGeom prst="rect">
              <a:avLst/>
            </a:prstGeom>
          </p:spPr>
        </p:pic>
        <p:sp>
          <p:nvSpPr>
            <p:cNvPr id="118" name="Rectangle 117">
              <a:extLst>
                <a:ext uri="{FF2B5EF4-FFF2-40B4-BE49-F238E27FC236}">
                  <a16:creationId xmlns:a16="http://schemas.microsoft.com/office/drawing/2014/main" id="{F4A15470-FD86-94B2-383D-4E4015C91F20}"/>
                </a:ext>
              </a:extLst>
            </p:cNvPr>
            <p:cNvSpPr/>
            <p:nvPr/>
          </p:nvSpPr>
          <p:spPr>
            <a:xfrm>
              <a:off x="2279015" y="168857"/>
              <a:ext cx="90848" cy="269580"/>
            </a:xfrm>
            <a:prstGeom prst="rect">
              <a:avLst/>
            </a:prstGeom>
            <a:ln>
              <a:noFill/>
            </a:ln>
          </p:spPr>
          <p:txBody>
            <a:bodyPr vert="horz" lIns="0" tIns="0" rIns="0" bIns="0" rtlCol="0">
              <a:noAutofit/>
            </a:bodyPr>
            <a:lstStyle/>
            <a:p>
              <a:pPr marL="6350" indent="-6350">
                <a:lnSpc>
                  <a:spcPct val="107000"/>
                </a:lnSpc>
                <a:spcAft>
                  <a:spcPts val="800"/>
                </a:spcAft>
              </a:pPr>
              <a:r>
                <a:rPr lang="en-IN" sz="1600" b="1">
                  <a:solidFill>
                    <a:srgbClr val="1F497D"/>
                  </a:solidFill>
                  <a:effectLst/>
                  <a:latin typeface="Cambria" panose="02040503050406030204" pitchFamily="18" charset="0"/>
                  <a:ea typeface="Cambria" panose="02040503050406030204" pitchFamily="18" charset="0"/>
                  <a:cs typeface="Cambria" panose="020405030504060302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19" name="Rectangle 118">
              <a:extLst>
                <a:ext uri="{FF2B5EF4-FFF2-40B4-BE49-F238E27FC236}">
                  <a16:creationId xmlns:a16="http://schemas.microsoft.com/office/drawing/2014/main" id="{9BD51C9E-32F9-6534-22B3-5140978CCDFB}"/>
                </a:ext>
              </a:extLst>
            </p:cNvPr>
            <p:cNvSpPr/>
            <p:nvPr/>
          </p:nvSpPr>
          <p:spPr>
            <a:xfrm>
              <a:off x="2347595" y="2224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600" baseline="-250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pic>
          <p:nvPicPr>
            <p:cNvPr id="120" name="Picture 119">
              <a:extLst>
                <a:ext uri="{FF2B5EF4-FFF2-40B4-BE49-F238E27FC236}">
                  <a16:creationId xmlns:a16="http://schemas.microsoft.com/office/drawing/2014/main" id="{7A3D2AEE-9828-02E6-DFC6-0898937C8B76}"/>
                </a:ext>
              </a:extLst>
            </p:cNvPr>
            <p:cNvPicPr/>
            <p:nvPr/>
          </p:nvPicPr>
          <p:blipFill>
            <a:blip r:embed="rId19"/>
            <a:stretch>
              <a:fillRect/>
            </a:stretch>
          </p:blipFill>
          <p:spPr>
            <a:xfrm>
              <a:off x="2346960" y="132080"/>
              <a:ext cx="2164080" cy="269748"/>
            </a:xfrm>
            <a:prstGeom prst="rect">
              <a:avLst/>
            </a:prstGeom>
          </p:spPr>
        </p:pic>
        <p:sp>
          <p:nvSpPr>
            <p:cNvPr id="121" name="Rectangle 120">
              <a:extLst>
                <a:ext uri="{FF2B5EF4-FFF2-40B4-BE49-F238E27FC236}">
                  <a16:creationId xmlns:a16="http://schemas.microsoft.com/office/drawing/2014/main" id="{492AA0C6-2A60-2975-B939-9E75CFC67660}"/>
                </a:ext>
              </a:extLst>
            </p:cNvPr>
            <p:cNvSpPr/>
            <p:nvPr/>
          </p:nvSpPr>
          <p:spPr>
            <a:xfrm>
              <a:off x="2347595" y="168857"/>
              <a:ext cx="2170122" cy="269580"/>
            </a:xfrm>
            <a:prstGeom prst="rect">
              <a:avLst/>
            </a:prstGeom>
            <a:ln>
              <a:noFill/>
            </a:ln>
          </p:spPr>
          <p:txBody>
            <a:bodyPr vert="horz" lIns="0" tIns="0" rIns="0" bIns="0" rtlCol="0">
              <a:noAutofit/>
            </a:bodyPr>
            <a:lstStyle/>
            <a:p>
              <a:pPr marL="6350" indent="-6350">
                <a:lnSpc>
                  <a:spcPct val="107000"/>
                </a:lnSpc>
                <a:spcAft>
                  <a:spcPts val="800"/>
                </a:spcAft>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122" name="Rectangle 121">
              <a:extLst>
                <a:ext uri="{FF2B5EF4-FFF2-40B4-BE49-F238E27FC236}">
                  <a16:creationId xmlns:a16="http://schemas.microsoft.com/office/drawing/2014/main" id="{8A80464D-EFCF-A3AE-D081-9B05EF5DC356}"/>
                </a:ext>
              </a:extLst>
            </p:cNvPr>
            <p:cNvSpPr/>
            <p:nvPr/>
          </p:nvSpPr>
          <p:spPr>
            <a:xfrm>
              <a:off x="3980053" y="222428"/>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600" baseline="-250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pic>
          <p:nvPicPr>
            <p:cNvPr id="123" name="Picture 122">
              <a:extLst>
                <a:ext uri="{FF2B5EF4-FFF2-40B4-BE49-F238E27FC236}">
                  <a16:creationId xmlns:a16="http://schemas.microsoft.com/office/drawing/2014/main" id="{0BFA3034-D6A0-64D0-5309-7A26354C2E08}"/>
                </a:ext>
              </a:extLst>
            </p:cNvPr>
            <p:cNvPicPr/>
            <p:nvPr/>
          </p:nvPicPr>
          <p:blipFill>
            <a:blip r:embed="rId20"/>
            <a:stretch>
              <a:fillRect/>
            </a:stretch>
          </p:blipFill>
          <p:spPr>
            <a:xfrm>
              <a:off x="1693545" y="1595012"/>
              <a:ext cx="67048" cy="67037"/>
            </a:xfrm>
            <a:prstGeom prst="rect">
              <a:avLst/>
            </a:prstGeom>
          </p:spPr>
        </p:pic>
        <p:pic>
          <p:nvPicPr>
            <p:cNvPr id="124" name="Picture 123">
              <a:extLst>
                <a:ext uri="{FF2B5EF4-FFF2-40B4-BE49-F238E27FC236}">
                  <a16:creationId xmlns:a16="http://schemas.microsoft.com/office/drawing/2014/main" id="{1E586175-A55E-CCAE-D075-7FFB31066F04}"/>
                </a:ext>
              </a:extLst>
            </p:cNvPr>
            <p:cNvPicPr/>
            <p:nvPr/>
          </p:nvPicPr>
          <p:blipFill>
            <a:blip r:embed="rId9"/>
            <a:stretch>
              <a:fillRect/>
            </a:stretch>
          </p:blipFill>
          <p:spPr>
            <a:xfrm>
              <a:off x="1784604" y="1579880"/>
              <a:ext cx="530352" cy="152400"/>
            </a:xfrm>
            <a:prstGeom prst="rect">
              <a:avLst/>
            </a:prstGeom>
          </p:spPr>
        </p:pic>
        <p:sp>
          <p:nvSpPr>
            <p:cNvPr id="125" name="Rectangle 124">
              <a:extLst>
                <a:ext uri="{FF2B5EF4-FFF2-40B4-BE49-F238E27FC236}">
                  <a16:creationId xmlns:a16="http://schemas.microsoft.com/office/drawing/2014/main" id="{32B14977-58F7-6A1B-75AE-D261073FF49D}"/>
                </a:ext>
              </a:extLst>
            </p:cNvPr>
            <p:cNvSpPr/>
            <p:nvPr/>
          </p:nvSpPr>
          <p:spPr>
            <a:xfrm>
              <a:off x="1785239" y="1600066"/>
              <a:ext cx="530242"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Chennai</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26" name="Rectangle 125">
              <a:extLst>
                <a:ext uri="{FF2B5EF4-FFF2-40B4-BE49-F238E27FC236}">
                  <a16:creationId xmlns:a16="http://schemas.microsoft.com/office/drawing/2014/main" id="{7FB9348B-9C20-6FA0-E210-3D15C571F200}"/>
                </a:ext>
              </a:extLst>
            </p:cNvPr>
            <p:cNvSpPr/>
            <p:nvPr/>
          </p:nvSpPr>
          <p:spPr>
            <a:xfrm>
              <a:off x="2183003" y="158488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pic>
          <p:nvPicPr>
            <p:cNvPr id="127" name="Picture 126">
              <a:extLst>
                <a:ext uri="{FF2B5EF4-FFF2-40B4-BE49-F238E27FC236}">
                  <a16:creationId xmlns:a16="http://schemas.microsoft.com/office/drawing/2014/main" id="{73EBE53D-0734-348F-49A7-A83BB87EAD40}"/>
                </a:ext>
              </a:extLst>
            </p:cNvPr>
            <p:cNvPicPr/>
            <p:nvPr/>
          </p:nvPicPr>
          <p:blipFill>
            <a:blip r:embed="rId21"/>
            <a:stretch>
              <a:fillRect/>
            </a:stretch>
          </p:blipFill>
          <p:spPr>
            <a:xfrm>
              <a:off x="2293874" y="1595012"/>
              <a:ext cx="67048" cy="67037"/>
            </a:xfrm>
            <a:prstGeom prst="rect">
              <a:avLst/>
            </a:prstGeom>
          </p:spPr>
        </p:pic>
        <p:pic>
          <p:nvPicPr>
            <p:cNvPr id="128" name="Picture 127">
              <a:extLst>
                <a:ext uri="{FF2B5EF4-FFF2-40B4-BE49-F238E27FC236}">
                  <a16:creationId xmlns:a16="http://schemas.microsoft.com/office/drawing/2014/main" id="{EDF9F701-B91B-E4F2-4C82-3D58D6350C9B}"/>
                </a:ext>
              </a:extLst>
            </p:cNvPr>
            <p:cNvPicPr/>
            <p:nvPr/>
          </p:nvPicPr>
          <p:blipFill>
            <a:blip r:embed="rId15"/>
            <a:stretch>
              <a:fillRect/>
            </a:stretch>
          </p:blipFill>
          <p:spPr>
            <a:xfrm>
              <a:off x="2385060" y="1579880"/>
              <a:ext cx="760476" cy="152400"/>
            </a:xfrm>
            <a:prstGeom prst="rect">
              <a:avLst/>
            </a:prstGeom>
          </p:spPr>
        </p:pic>
        <p:sp>
          <p:nvSpPr>
            <p:cNvPr id="129" name="Rectangle 128">
              <a:extLst>
                <a:ext uri="{FF2B5EF4-FFF2-40B4-BE49-F238E27FC236}">
                  <a16:creationId xmlns:a16="http://schemas.microsoft.com/office/drawing/2014/main" id="{9851A2ED-52C6-7587-AB06-C969C4C7D314}"/>
                </a:ext>
              </a:extLst>
            </p:cNvPr>
            <p:cNvSpPr/>
            <p:nvPr/>
          </p:nvSpPr>
          <p:spPr>
            <a:xfrm>
              <a:off x="2385695" y="1600066"/>
              <a:ext cx="760703" cy="152019"/>
            </a:xfrm>
            <a:prstGeom prst="rect">
              <a:avLst/>
            </a:prstGeom>
            <a:ln>
              <a:noFill/>
            </a:ln>
          </p:spPr>
          <p:txBody>
            <a:bodyPr vert="horz" lIns="0" tIns="0" rIns="0" bIns="0" rtlCol="0">
              <a:noAutofit/>
            </a:bodyPr>
            <a:lstStyle/>
            <a:p>
              <a:pPr marL="6350" indent="-6350">
                <a:lnSpc>
                  <a:spcPct val="107000"/>
                </a:lnSpc>
                <a:spcAft>
                  <a:spcPts val="800"/>
                </a:spcAft>
              </a:pPr>
              <a:r>
                <a:rPr lang="en-IN" sz="900">
                  <a:solidFill>
                    <a:srgbClr val="1F497D"/>
                  </a:solidFill>
                  <a:effectLst/>
                  <a:latin typeface="Cambria" panose="02040503050406030204" pitchFamily="18" charset="0"/>
                  <a:ea typeface="Cambria" panose="02040503050406030204" pitchFamily="18" charset="0"/>
                  <a:cs typeface="Cambria" panose="02040503050406030204" pitchFamily="18" charset="0"/>
                </a:rPr>
                <a:t>Coimbatore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30" name="Rectangle 129">
              <a:extLst>
                <a:ext uri="{FF2B5EF4-FFF2-40B4-BE49-F238E27FC236}">
                  <a16:creationId xmlns:a16="http://schemas.microsoft.com/office/drawing/2014/main" id="{B04C6A2E-3C35-9CD4-A527-2BA8737A5804}"/>
                </a:ext>
              </a:extLst>
            </p:cNvPr>
            <p:cNvSpPr/>
            <p:nvPr/>
          </p:nvSpPr>
          <p:spPr>
            <a:xfrm>
              <a:off x="2958973" y="1584884"/>
              <a:ext cx="50673" cy="182423"/>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31" name="Shape 1284">
              <a:extLst>
                <a:ext uri="{FF2B5EF4-FFF2-40B4-BE49-F238E27FC236}">
                  <a16:creationId xmlns:a16="http://schemas.microsoft.com/office/drawing/2014/main" id="{92DAB655-3444-B688-6F2F-74F414561A01}"/>
                </a:ext>
              </a:extLst>
            </p:cNvPr>
            <p:cNvSpPr/>
            <p:nvPr/>
          </p:nvSpPr>
          <p:spPr>
            <a:xfrm>
              <a:off x="0" y="0"/>
              <a:ext cx="4610227" cy="1812417"/>
            </a:xfrm>
            <a:custGeom>
              <a:avLst/>
              <a:gdLst/>
              <a:ahLst/>
              <a:cxnLst/>
              <a:rect l="0" t="0" r="0" b="0"/>
              <a:pathLst>
                <a:path w="4610227" h="1812417">
                  <a:moveTo>
                    <a:pt x="0" y="1812417"/>
                  </a:moveTo>
                  <a:lnTo>
                    <a:pt x="4610227" y="1812417"/>
                  </a:lnTo>
                  <a:lnTo>
                    <a:pt x="4610227" y="0"/>
                  </a:lnTo>
                  <a:lnTo>
                    <a:pt x="0" y="0"/>
                  </a:lnTo>
                  <a:close/>
                </a:path>
              </a:pathLst>
            </a:custGeom>
            <a:ln w="9525" cap="flat">
              <a:round/>
            </a:ln>
          </p:spPr>
          <p:style>
            <a:lnRef idx="1">
              <a:srgbClr val="D4E3F4"/>
            </a:lnRef>
            <a:fillRef idx="0">
              <a:srgbClr val="000000">
                <a:alpha val="0"/>
              </a:srgbClr>
            </a:fillRef>
            <a:effectRef idx="0">
              <a:scrgbClr r="0" g="0" b="0"/>
            </a:effectRef>
            <a:fontRef idx="none"/>
          </p:style>
          <p:txBody>
            <a:bodyPr/>
            <a:lstStyle/>
            <a:p>
              <a:endParaRPr lang="en-IN"/>
            </a:p>
          </p:txBody>
        </p:sp>
      </p:grpSp>
      <p:pic>
        <p:nvPicPr>
          <p:cNvPr id="133" name="Picture 132">
            <a:extLst>
              <a:ext uri="{FF2B5EF4-FFF2-40B4-BE49-F238E27FC236}">
                <a16:creationId xmlns:a16="http://schemas.microsoft.com/office/drawing/2014/main" id="{03B5CCCD-B887-83A8-6D14-DAFE56941C48}"/>
              </a:ext>
            </a:extLst>
          </p:cNvPr>
          <p:cNvPicPr>
            <a:picLocks noChangeAspect="1"/>
          </p:cNvPicPr>
          <p:nvPr/>
        </p:nvPicPr>
        <p:blipFill>
          <a:blip r:embed="rId22"/>
          <a:stretch>
            <a:fillRect/>
          </a:stretch>
        </p:blipFill>
        <p:spPr>
          <a:xfrm>
            <a:off x="7531628" y="5240943"/>
            <a:ext cx="4411824" cy="1869841"/>
          </a:xfrm>
          <a:prstGeom prst="rect">
            <a:avLst/>
          </a:prstGeom>
        </p:spPr>
      </p:pic>
      <p:pic>
        <p:nvPicPr>
          <p:cNvPr id="137" name="Picture 136">
            <a:extLst>
              <a:ext uri="{FF2B5EF4-FFF2-40B4-BE49-F238E27FC236}">
                <a16:creationId xmlns:a16="http://schemas.microsoft.com/office/drawing/2014/main" id="{14156EE2-7AA1-A57E-98CB-130974C4DCB9}"/>
              </a:ext>
            </a:extLst>
          </p:cNvPr>
          <p:cNvPicPr>
            <a:picLocks noChangeAspect="1"/>
          </p:cNvPicPr>
          <p:nvPr/>
        </p:nvPicPr>
        <p:blipFill>
          <a:blip r:embed="rId23"/>
          <a:stretch>
            <a:fillRect/>
          </a:stretch>
        </p:blipFill>
        <p:spPr>
          <a:xfrm>
            <a:off x="810206" y="3429000"/>
            <a:ext cx="6721422" cy="1920406"/>
          </a:xfrm>
          <a:prstGeom prst="rect">
            <a:avLst/>
          </a:prstGeom>
        </p:spPr>
      </p:pic>
      <p:pic>
        <p:nvPicPr>
          <p:cNvPr id="139" name="Picture 138">
            <a:extLst>
              <a:ext uri="{FF2B5EF4-FFF2-40B4-BE49-F238E27FC236}">
                <a16:creationId xmlns:a16="http://schemas.microsoft.com/office/drawing/2014/main" id="{88B35A03-6FBB-E961-B7A7-9F9699BF7818}"/>
              </a:ext>
            </a:extLst>
          </p:cNvPr>
          <p:cNvPicPr>
            <a:picLocks noChangeAspect="1"/>
          </p:cNvPicPr>
          <p:nvPr/>
        </p:nvPicPr>
        <p:blipFill>
          <a:blip r:embed="rId24"/>
          <a:stretch>
            <a:fillRect/>
          </a:stretch>
        </p:blipFill>
        <p:spPr>
          <a:xfrm>
            <a:off x="810206" y="5240943"/>
            <a:ext cx="6721422" cy="1958510"/>
          </a:xfrm>
          <a:prstGeom prst="rect">
            <a:avLst/>
          </a:prstGeom>
        </p:spPr>
      </p:pic>
      <p:graphicFrame>
        <p:nvGraphicFramePr>
          <p:cNvPr id="140" name="Chart 139">
            <a:extLst>
              <a:ext uri="{FF2B5EF4-FFF2-40B4-BE49-F238E27FC236}">
                <a16:creationId xmlns:a16="http://schemas.microsoft.com/office/drawing/2014/main" id="{B5F30F7D-7335-DA22-F27E-AEEA9006ED70}"/>
              </a:ext>
            </a:extLst>
          </p:cNvPr>
          <p:cNvGraphicFramePr/>
          <p:nvPr>
            <p:extLst>
              <p:ext uri="{D42A27DB-BD31-4B8C-83A1-F6EECF244321}">
                <p14:modId xmlns:p14="http://schemas.microsoft.com/office/powerpoint/2010/main" val="2891924858"/>
              </p:ext>
            </p:extLst>
          </p:nvPr>
        </p:nvGraphicFramePr>
        <p:xfrm>
          <a:off x="7534280" y="3364087"/>
          <a:ext cx="4409172" cy="1854027"/>
        </p:xfrm>
        <a:graphic>
          <a:graphicData uri="http://schemas.openxmlformats.org/drawingml/2006/chart">
            <c:chart xmlns:c="http://schemas.openxmlformats.org/drawingml/2006/chart" xmlns:r="http://schemas.openxmlformats.org/officeDocument/2006/relationships" r:id="rId25"/>
          </a:graphicData>
        </a:graphic>
      </p:graphicFrame>
    </p:spTree>
    <p:extLst>
      <p:ext uri="{BB962C8B-B14F-4D97-AF65-F5344CB8AC3E}">
        <p14:creationId xmlns:p14="http://schemas.microsoft.com/office/powerpoint/2010/main" val="61074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7"/>
                                        </p:tgtEl>
                                        <p:attrNameLst>
                                          <p:attrName>style.visibility</p:attrName>
                                        </p:attrNameLst>
                                      </p:cBhvr>
                                      <p:to>
                                        <p:strVal val="visible"/>
                                      </p:to>
                                    </p:set>
                                    <p:animEffect transition="in" filter="fade">
                                      <p:cBhvr>
                                        <p:cTn id="24" dur="1000"/>
                                        <p:tgtEl>
                                          <p:spTgt spid="137"/>
                                        </p:tgtEl>
                                      </p:cBhvr>
                                    </p:animEffect>
                                    <p:anim calcmode="lin" valueType="num">
                                      <p:cBhvr>
                                        <p:cTn id="25" dur="1000" fill="hold"/>
                                        <p:tgtEl>
                                          <p:spTgt spid="137"/>
                                        </p:tgtEl>
                                        <p:attrNameLst>
                                          <p:attrName>ppt_x</p:attrName>
                                        </p:attrNameLst>
                                      </p:cBhvr>
                                      <p:tavLst>
                                        <p:tav tm="0">
                                          <p:val>
                                            <p:strVal val="#ppt_x"/>
                                          </p:val>
                                        </p:tav>
                                        <p:tav tm="100000">
                                          <p:val>
                                            <p:strVal val="#ppt_x"/>
                                          </p:val>
                                        </p:tav>
                                      </p:tavLst>
                                    </p:anim>
                                    <p:anim calcmode="lin" valueType="num">
                                      <p:cBhvr>
                                        <p:cTn id="26"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fade">
                                      <p:cBhvr>
                                        <p:cTn id="31" dur="1000"/>
                                        <p:tgtEl>
                                          <p:spTgt spid="139"/>
                                        </p:tgtEl>
                                      </p:cBhvr>
                                    </p:animEffect>
                                    <p:anim calcmode="lin" valueType="num">
                                      <p:cBhvr>
                                        <p:cTn id="32" dur="1000" fill="hold"/>
                                        <p:tgtEl>
                                          <p:spTgt spid="139"/>
                                        </p:tgtEl>
                                        <p:attrNameLst>
                                          <p:attrName>ppt_x</p:attrName>
                                        </p:attrNameLst>
                                      </p:cBhvr>
                                      <p:tavLst>
                                        <p:tav tm="0">
                                          <p:val>
                                            <p:strVal val="#ppt_x"/>
                                          </p:val>
                                        </p:tav>
                                        <p:tav tm="100000">
                                          <p:val>
                                            <p:strVal val="#ppt_x"/>
                                          </p:val>
                                        </p:tav>
                                      </p:tavLst>
                                    </p:anim>
                                    <p:anim calcmode="lin" valueType="num">
                                      <p:cBhvr>
                                        <p:cTn id="33"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fade">
                                      <p:cBhvr>
                                        <p:cTn id="38" dur="1000"/>
                                        <p:tgtEl>
                                          <p:spTgt spid="140"/>
                                        </p:tgtEl>
                                      </p:cBhvr>
                                    </p:animEffect>
                                    <p:anim calcmode="lin" valueType="num">
                                      <p:cBhvr>
                                        <p:cTn id="39" dur="1000" fill="hold"/>
                                        <p:tgtEl>
                                          <p:spTgt spid="140"/>
                                        </p:tgtEl>
                                        <p:attrNameLst>
                                          <p:attrName>ppt_x</p:attrName>
                                        </p:attrNameLst>
                                      </p:cBhvr>
                                      <p:tavLst>
                                        <p:tav tm="0">
                                          <p:val>
                                            <p:strVal val="#ppt_x"/>
                                          </p:val>
                                        </p:tav>
                                        <p:tav tm="100000">
                                          <p:val>
                                            <p:strVal val="#ppt_x"/>
                                          </p:val>
                                        </p:tav>
                                      </p:tavLst>
                                    </p:anim>
                                    <p:anim calcmode="lin" valueType="num">
                                      <p:cBhvr>
                                        <p:cTn id="40"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barn(inVertical)">
                                      <p:cBhvr>
                                        <p:cTn id="4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4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3DE3-9D69-39F7-5266-88321C298E6E}"/>
              </a:ext>
            </a:extLst>
          </p:cNvPr>
          <p:cNvSpPr>
            <a:spLocks noGrp="1"/>
          </p:cNvSpPr>
          <p:nvPr>
            <p:ph type="title"/>
          </p:nvPr>
        </p:nvSpPr>
        <p:spPr>
          <a:xfrm>
            <a:off x="838200" y="365125"/>
            <a:ext cx="10515600" cy="451215"/>
          </a:xfrm>
        </p:spPr>
        <p:txBody>
          <a:bodyPr>
            <a:normAutofit fontScale="90000"/>
          </a:bodyPr>
          <a:lstStyle/>
          <a:p>
            <a:r>
              <a:rPr lang="en-IN" dirty="0"/>
              <a:t>Pareto analysis</a:t>
            </a:r>
          </a:p>
        </p:txBody>
      </p:sp>
      <p:sp>
        <p:nvSpPr>
          <p:cNvPr id="11" name="Content Placeholder 10">
            <a:extLst>
              <a:ext uri="{FF2B5EF4-FFF2-40B4-BE49-F238E27FC236}">
                <a16:creationId xmlns:a16="http://schemas.microsoft.com/office/drawing/2014/main" id="{094A6B8E-59F9-A5B1-3E37-C93D26C9F2C1}"/>
              </a:ext>
            </a:extLst>
          </p:cNvPr>
          <p:cNvSpPr>
            <a:spLocks noGrp="1"/>
          </p:cNvSpPr>
          <p:nvPr>
            <p:ph idx="1"/>
          </p:nvPr>
        </p:nvSpPr>
        <p:spPr/>
        <p:txBody>
          <a:bodyPr/>
          <a:lstStyle/>
          <a:p>
            <a:endParaRPr lang="en-IN" dirty="0"/>
          </a:p>
          <a:p>
            <a:endParaRPr lang="en-IN" dirty="0"/>
          </a:p>
          <a:p>
            <a:endParaRPr lang="en-IN" dirty="0"/>
          </a:p>
        </p:txBody>
      </p:sp>
      <p:sp>
        <p:nvSpPr>
          <p:cNvPr id="6" name="Title 1">
            <a:extLst>
              <a:ext uri="{FF2B5EF4-FFF2-40B4-BE49-F238E27FC236}">
                <a16:creationId xmlns:a16="http://schemas.microsoft.com/office/drawing/2014/main" id="{BDBCEC8B-F05F-3AEE-4220-89DE37351896}"/>
              </a:ext>
            </a:extLst>
          </p:cNvPr>
          <p:cNvSpPr txBox="1">
            <a:spLocks/>
          </p:cNvSpPr>
          <p:nvPr/>
        </p:nvSpPr>
        <p:spPr>
          <a:xfrm>
            <a:off x="838200" y="181721"/>
            <a:ext cx="10515600" cy="42788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pic>
        <p:nvPicPr>
          <p:cNvPr id="7" name="Picture 6">
            <a:extLst>
              <a:ext uri="{FF2B5EF4-FFF2-40B4-BE49-F238E27FC236}">
                <a16:creationId xmlns:a16="http://schemas.microsoft.com/office/drawing/2014/main" id="{04B05FAD-43BD-F8C1-60A1-6449F2480874}"/>
              </a:ext>
            </a:extLst>
          </p:cNvPr>
          <p:cNvPicPr>
            <a:picLocks noChangeAspect="1"/>
          </p:cNvPicPr>
          <p:nvPr/>
        </p:nvPicPr>
        <p:blipFill>
          <a:blip r:embed="rId2"/>
          <a:stretch>
            <a:fillRect/>
          </a:stretch>
        </p:blipFill>
        <p:spPr>
          <a:xfrm>
            <a:off x="167510" y="1176501"/>
            <a:ext cx="5133055" cy="1988185"/>
          </a:xfrm>
          <a:prstGeom prst="rect">
            <a:avLst/>
          </a:prstGeom>
        </p:spPr>
      </p:pic>
      <p:sp>
        <p:nvSpPr>
          <p:cNvPr id="9" name="TextBox 8">
            <a:extLst>
              <a:ext uri="{FF2B5EF4-FFF2-40B4-BE49-F238E27FC236}">
                <a16:creationId xmlns:a16="http://schemas.microsoft.com/office/drawing/2014/main" id="{333CA61B-C6D8-73D9-AD51-34FFDE70F321}"/>
              </a:ext>
            </a:extLst>
          </p:cNvPr>
          <p:cNvSpPr txBox="1"/>
          <p:nvPr/>
        </p:nvSpPr>
        <p:spPr>
          <a:xfrm>
            <a:off x="5388954" y="1194585"/>
            <a:ext cx="6097554" cy="1273938"/>
          </a:xfrm>
          <a:prstGeom prst="rect">
            <a:avLst/>
          </a:prstGeom>
          <a:noFill/>
        </p:spPr>
        <p:txBody>
          <a:bodyPr wrap="square">
            <a:spAutoFit/>
          </a:bodyPr>
          <a:lstStyle/>
          <a:p>
            <a:pPr marL="6350" marR="83185" indent="-6350">
              <a:lnSpc>
                <a:spcPct val="148000"/>
              </a:lnSpc>
              <a:spcAft>
                <a:spcPts val="795"/>
              </a:spcAft>
            </a:pPr>
            <a:r>
              <a:rPr lang="en-IN" sz="1800" dirty="0">
                <a:effectLst/>
                <a:latin typeface="Times New Roman" panose="02020603050405020304" pitchFamily="18" charset="0"/>
                <a:ea typeface="Times New Roman" panose="02020603050405020304" pitchFamily="18" charset="0"/>
              </a:rPr>
              <a:t>The Revenue analysis on Stationery products exactly follows 20 – 80 Pareto principle. The 12 items among 59 items are generating 80% of the total revenue.</a:t>
            </a:r>
          </a:p>
        </p:txBody>
      </p:sp>
      <p:pic>
        <p:nvPicPr>
          <p:cNvPr id="12" name="Picture 11">
            <a:extLst>
              <a:ext uri="{FF2B5EF4-FFF2-40B4-BE49-F238E27FC236}">
                <a16:creationId xmlns:a16="http://schemas.microsoft.com/office/drawing/2014/main" id="{FEC7C8AC-8401-F52B-BD4B-ED1955689AD0}"/>
              </a:ext>
            </a:extLst>
          </p:cNvPr>
          <p:cNvPicPr>
            <a:picLocks noChangeAspect="1"/>
          </p:cNvPicPr>
          <p:nvPr/>
        </p:nvPicPr>
        <p:blipFill>
          <a:blip r:embed="rId3"/>
          <a:stretch>
            <a:fillRect/>
          </a:stretch>
        </p:blipFill>
        <p:spPr>
          <a:xfrm>
            <a:off x="222716" y="4551343"/>
            <a:ext cx="5133055" cy="2147291"/>
          </a:xfrm>
          <a:prstGeom prst="rect">
            <a:avLst/>
          </a:prstGeom>
        </p:spPr>
      </p:pic>
      <p:sp>
        <p:nvSpPr>
          <p:cNvPr id="14" name="TextBox 13">
            <a:extLst>
              <a:ext uri="{FF2B5EF4-FFF2-40B4-BE49-F238E27FC236}">
                <a16:creationId xmlns:a16="http://schemas.microsoft.com/office/drawing/2014/main" id="{7F14D912-C7DF-279E-A647-A86899C032F2}"/>
              </a:ext>
            </a:extLst>
          </p:cNvPr>
          <p:cNvSpPr txBox="1"/>
          <p:nvPr/>
        </p:nvSpPr>
        <p:spPr>
          <a:xfrm>
            <a:off x="5300565" y="4784959"/>
            <a:ext cx="6274332" cy="1683923"/>
          </a:xfrm>
          <a:prstGeom prst="rect">
            <a:avLst/>
          </a:prstGeom>
          <a:noFill/>
        </p:spPr>
        <p:txBody>
          <a:bodyPr wrap="square">
            <a:spAutoFit/>
          </a:bodyPr>
          <a:lstStyle/>
          <a:p>
            <a:pPr marL="228600" marR="83185" indent="-6350">
              <a:lnSpc>
                <a:spcPct val="148000"/>
              </a:lnSpc>
              <a:spcAft>
                <a:spcPts val="795"/>
              </a:spcAft>
            </a:pPr>
            <a:r>
              <a:rPr lang="en-IN" sz="1800" dirty="0">
                <a:effectLst/>
                <a:latin typeface="Times New Roman" panose="02020603050405020304" pitchFamily="18" charset="0"/>
                <a:ea typeface="Times New Roman" panose="02020603050405020304" pitchFamily="18" charset="0"/>
              </a:rPr>
              <a:t>While doing overall product analysis, 25% of products giving 80% of revenue which almost follows the pareto principle and the products SK13 (Cello tape) and HK16 (Dustbin Cover) are the top selling products from both the services.</a:t>
            </a:r>
          </a:p>
        </p:txBody>
      </p:sp>
      <p:pic>
        <p:nvPicPr>
          <p:cNvPr id="15" name="Picture 14">
            <a:extLst>
              <a:ext uri="{FF2B5EF4-FFF2-40B4-BE49-F238E27FC236}">
                <a16:creationId xmlns:a16="http://schemas.microsoft.com/office/drawing/2014/main" id="{C8BFEDE2-6A30-EB18-5DCA-D46B207A6ABF}"/>
              </a:ext>
            </a:extLst>
          </p:cNvPr>
          <p:cNvPicPr>
            <a:picLocks noChangeAspect="1"/>
          </p:cNvPicPr>
          <p:nvPr/>
        </p:nvPicPr>
        <p:blipFill>
          <a:blip r:embed="rId4"/>
          <a:stretch>
            <a:fillRect/>
          </a:stretch>
        </p:blipFill>
        <p:spPr>
          <a:xfrm>
            <a:off x="5887616" y="2726826"/>
            <a:ext cx="5466184" cy="2021205"/>
          </a:xfrm>
          <a:prstGeom prst="rect">
            <a:avLst/>
          </a:prstGeom>
        </p:spPr>
      </p:pic>
      <p:sp>
        <p:nvSpPr>
          <p:cNvPr id="17" name="TextBox 16">
            <a:extLst>
              <a:ext uri="{FF2B5EF4-FFF2-40B4-BE49-F238E27FC236}">
                <a16:creationId xmlns:a16="http://schemas.microsoft.com/office/drawing/2014/main" id="{5CB76921-BC6E-649E-0625-F947DF3D9246}"/>
              </a:ext>
            </a:extLst>
          </p:cNvPr>
          <p:cNvSpPr txBox="1"/>
          <p:nvPr/>
        </p:nvSpPr>
        <p:spPr>
          <a:xfrm>
            <a:off x="167510" y="3230924"/>
            <a:ext cx="5417366" cy="1200329"/>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The Housekeeping products alone are not following the Pareto as such 35% of its products generates 80% of the Revenue. The Business needs to concentrate almost 19 items to generate 80% of the revenue. </a:t>
            </a:r>
            <a:endParaRPr lang="en-IN" dirty="0"/>
          </a:p>
        </p:txBody>
      </p:sp>
    </p:spTree>
    <p:extLst>
      <p:ext uri="{BB962C8B-B14F-4D97-AF65-F5344CB8AC3E}">
        <p14:creationId xmlns:p14="http://schemas.microsoft.com/office/powerpoint/2010/main" val="1327227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1000"/>
                                        <p:tgtEl>
                                          <p:spTgt spid="14">
                                            <p:txEl>
                                              <p:pRg st="0" end="0"/>
                                            </p:txEl>
                                          </p:spTgt>
                                        </p:tgtEl>
                                      </p:cBhvr>
                                    </p:animEffect>
                                    <p:anim calcmode="lin" valueType="num">
                                      <p:cBhvr>
                                        <p:cTn id="41"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72D7-2528-285B-F248-808650F097EC}"/>
              </a:ext>
            </a:extLst>
          </p:cNvPr>
          <p:cNvSpPr>
            <a:spLocks noGrp="1"/>
          </p:cNvSpPr>
          <p:nvPr>
            <p:ph type="title"/>
          </p:nvPr>
        </p:nvSpPr>
        <p:spPr/>
        <p:txBody>
          <a:bodyPr/>
          <a:lstStyle/>
          <a:p>
            <a:endParaRPr lang="en-IN" dirty="0"/>
          </a:p>
        </p:txBody>
      </p:sp>
      <p:sp>
        <p:nvSpPr>
          <p:cNvPr id="8" name="Content Placeholder 7">
            <a:extLst>
              <a:ext uri="{FF2B5EF4-FFF2-40B4-BE49-F238E27FC236}">
                <a16:creationId xmlns:a16="http://schemas.microsoft.com/office/drawing/2014/main" id="{EB51027D-BBA4-A29E-C48E-44F457013984}"/>
              </a:ext>
            </a:extLst>
          </p:cNvPr>
          <p:cNvSpPr>
            <a:spLocks noGrp="1"/>
          </p:cNvSpPr>
          <p:nvPr>
            <p:ph idx="1"/>
          </p:nvPr>
        </p:nvSpPr>
        <p:spPr>
          <a:xfrm>
            <a:off x="838200" y="1825625"/>
            <a:ext cx="11353800" cy="4236711"/>
          </a:xfrm>
        </p:spPr>
        <p:txBody>
          <a:bodyPr/>
          <a:lstStyle/>
          <a:p>
            <a:endParaRPr lang="en-IN" dirty="0"/>
          </a:p>
          <a:p>
            <a:endParaRPr lang="en-IN" dirty="0"/>
          </a:p>
        </p:txBody>
      </p:sp>
      <p:sp>
        <p:nvSpPr>
          <p:cNvPr id="13" name="TextBox 12">
            <a:extLst>
              <a:ext uri="{FF2B5EF4-FFF2-40B4-BE49-F238E27FC236}">
                <a16:creationId xmlns:a16="http://schemas.microsoft.com/office/drawing/2014/main" id="{7E64A018-51B0-A1EB-DFA7-FCE532BA8F79}"/>
              </a:ext>
            </a:extLst>
          </p:cNvPr>
          <p:cNvSpPr txBox="1"/>
          <p:nvPr/>
        </p:nvSpPr>
        <p:spPr>
          <a:xfrm>
            <a:off x="742926" y="228779"/>
            <a:ext cx="10957662" cy="1200329"/>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Cluster analysis: </a:t>
            </a:r>
          </a:p>
          <a:p>
            <a:r>
              <a:rPr lang="en-IN" sz="1800" dirty="0">
                <a:effectLst/>
                <a:latin typeface="Times New Roman" panose="02020603050405020304" pitchFamily="18" charset="0"/>
                <a:ea typeface="Times New Roman" panose="02020603050405020304" pitchFamily="18" charset="0"/>
              </a:rPr>
              <a:t>The 114 products are categorised into 4 different categories and the snapshot of the same are given below. The Business needs to concentrate on the best-selling products more to generate more revenue. A separate space in inventory should be maintained for these best-selling products.</a:t>
            </a:r>
            <a:endParaRPr lang="en-IN" dirty="0"/>
          </a:p>
        </p:txBody>
      </p:sp>
      <p:pic>
        <p:nvPicPr>
          <p:cNvPr id="17" name="Picture 16">
            <a:extLst>
              <a:ext uri="{FF2B5EF4-FFF2-40B4-BE49-F238E27FC236}">
                <a16:creationId xmlns:a16="http://schemas.microsoft.com/office/drawing/2014/main" id="{96EC5014-8A6D-74DD-EFF4-94984CC121A8}"/>
              </a:ext>
            </a:extLst>
          </p:cNvPr>
          <p:cNvPicPr>
            <a:picLocks noChangeAspect="1"/>
          </p:cNvPicPr>
          <p:nvPr/>
        </p:nvPicPr>
        <p:blipFill>
          <a:blip r:embed="rId2"/>
          <a:stretch>
            <a:fillRect/>
          </a:stretch>
        </p:blipFill>
        <p:spPr>
          <a:xfrm>
            <a:off x="4191291" y="4271641"/>
            <a:ext cx="2495259" cy="1892830"/>
          </a:xfrm>
          <a:prstGeom prst="rect">
            <a:avLst/>
          </a:prstGeom>
        </p:spPr>
      </p:pic>
      <p:pic>
        <p:nvPicPr>
          <p:cNvPr id="19" name="Picture 18">
            <a:extLst>
              <a:ext uri="{FF2B5EF4-FFF2-40B4-BE49-F238E27FC236}">
                <a16:creationId xmlns:a16="http://schemas.microsoft.com/office/drawing/2014/main" id="{B3FC8286-3FDC-7F9C-B13B-46B08EE72860}"/>
              </a:ext>
            </a:extLst>
          </p:cNvPr>
          <p:cNvPicPr>
            <a:picLocks noChangeAspect="1"/>
          </p:cNvPicPr>
          <p:nvPr/>
        </p:nvPicPr>
        <p:blipFill>
          <a:blip r:embed="rId3"/>
          <a:stretch>
            <a:fillRect/>
          </a:stretch>
        </p:blipFill>
        <p:spPr>
          <a:xfrm>
            <a:off x="6686550" y="4350754"/>
            <a:ext cx="3101609" cy="1813717"/>
          </a:xfrm>
          <a:prstGeom prst="rect">
            <a:avLst/>
          </a:prstGeom>
        </p:spPr>
      </p:pic>
      <p:pic>
        <p:nvPicPr>
          <p:cNvPr id="21" name="Picture 20">
            <a:extLst>
              <a:ext uri="{FF2B5EF4-FFF2-40B4-BE49-F238E27FC236}">
                <a16:creationId xmlns:a16="http://schemas.microsoft.com/office/drawing/2014/main" id="{DE8CDFDB-7FAC-01AF-5B8C-3F28F322DCDD}"/>
              </a:ext>
            </a:extLst>
          </p:cNvPr>
          <p:cNvPicPr>
            <a:picLocks noChangeAspect="1"/>
          </p:cNvPicPr>
          <p:nvPr/>
        </p:nvPicPr>
        <p:blipFill>
          <a:blip r:embed="rId4"/>
          <a:stretch>
            <a:fillRect/>
          </a:stretch>
        </p:blipFill>
        <p:spPr>
          <a:xfrm>
            <a:off x="9788159" y="4350754"/>
            <a:ext cx="1912429" cy="1816781"/>
          </a:xfrm>
          <a:prstGeom prst="rect">
            <a:avLst/>
          </a:prstGeom>
        </p:spPr>
      </p:pic>
      <p:pic>
        <p:nvPicPr>
          <p:cNvPr id="4" name="Picture 3">
            <a:extLst>
              <a:ext uri="{FF2B5EF4-FFF2-40B4-BE49-F238E27FC236}">
                <a16:creationId xmlns:a16="http://schemas.microsoft.com/office/drawing/2014/main" id="{F3B6331A-7829-2F4A-D3CE-B59337076718}"/>
              </a:ext>
            </a:extLst>
          </p:cNvPr>
          <p:cNvPicPr>
            <a:picLocks noChangeAspect="1"/>
          </p:cNvPicPr>
          <p:nvPr/>
        </p:nvPicPr>
        <p:blipFill>
          <a:blip r:embed="rId5"/>
          <a:stretch>
            <a:fillRect/>
          </a:stretch>
        </p:blipFill>
        <p:spPr>
          <a:xfrm>
            <a:off x="813434" y="4271640"/>
            <a:ext cx="3368332" cy="1892829"/>
          </a:xfrm>
          <a:prstGeom prst="rect">
            <a:avLst/>
          </a:prstGeom>
        </p:spPr>
      </p:pic>
      <p:pic>
        <p:nvPicPr>
          <p:cNvPr id="6" name="Picture 5">
            <a:extLst>
              <a:ext uri="{FF2B5EF4-FFF2-40B4-BE49-F238E27FC236}">
                <a16:creationId xmlns:a16="http://schemas.microsoft.com/office/drawing/2014/main" id="{8ADC9D4D-1214-C68B-4398-FA6D1C1952C8}"/>
              </a:ext>
            </a:extLst>
          </p:cNvPr>
          <p:cNvPicPr>
            <a:picLocks noChangeAspect="1"/>
          </p:cNvPicPr>
          <p:nvPr/>
        </p:nvPicPr>
        <p:blipFill>
          <a:blip r:embed="rId6"/>
          <a:stretch>
            <a:fillRect/>
          </a:stretch>
        </p:blipFill>
        <p:spPr>
          <a:xfrm>
            <a:off x="813434" y="1508221"/>
            <a:ext cx="10975957" cy="2839469"/>
          </a:xfrm>
          <a:prstGeom prst="rect">
            <a:avLst/>
          </a:prstGeom>
        </p:spPr>
      </p:pic>
    </p:spTree>
    <p:extLst>
      <p:ext uri="{BB962C8B-B14F-4D97-AF65-F5344CB8AC3E}">
        <p14:creationId xmlns:p14="http://schemas.microsoft.com/office/powerpoint/2010/main" val="15388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EECE-9FFF-8DCA-ACA0-DBFA0DC109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98A4849-961A-7225-E5FC-6EB2D5E6E7AE}"/>
              </a:ext>
            </a:extLst>
          </p:cNvPr>
          <p:cNvPicPr>
            <a:picLocks noGrp="1" noChangeAspect="1"/>
          </p:cNvPicPr>
          <p:nvPr>
            <p:ph idx="1"/>
          </p:nvPr>
        </p:nvPicPr>
        <p:blipFill>
          <a:blip r:embed="rId2"/>
          <a:stretch>
            <a:fillRect/>
          </a:stretch>
        </p:blipFill>
        <p:spPr>
          <a:xfrm>
            <a:off x="5703581" y="2437136"/>
            <a:ext cx="5446501" cy="2506345"/>
          </a:xfrm>
          <a:prstGeom prst="rect">
            <a:avLst/>
          </a:prstGeom>
        </p:spPr>
      </p:pic>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2C34A973-0C60-54E8-F218-DEB121FA1AB7}"/>
                  </a:ext>
                </a:extLst>
              </p:cNvPr>
              <p:cNvGraphicFramePr/>
              <p:nvPr>
                <p:extLst>
                  <p:ext uri="{D42A27DB-BD31-4B8C-83A1-F6EECF244321}">
                    <p14:modId xmlns:p14="http://schemas.microsoft.com/office/powerpoint/2010/main" val="3649571742"/>
                  </p:ext>
                </p:extLst>
              </p:nvPr>
            </p:nvGraphicFramePr>
            <p:xfrm>
              <a:off x="102637" y="2437137"/>
              <a:ext cx="5383763" cy="250634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2C34A973-0C60-54E8-F218-DEB121FA1AB7}"/>
                  </a:ext>
                </a:extLst>
              </p:cNvPr>
              <p:cNvPicPr>
                <a:picLocks noGrp="1" noRot="1" noChangeAspect="1" noMove="1" noResize="1" noEditPoints="1" noAdjustHandles="1" noChangeArrowheads="1" noChangeShapeType="1"/>
              </p:cNvPicPr>
              <p:nvPr/>
            </p:nvPicPr>
            <p:blipFill>
              <a:blip r:embed="rId4"/>
              <a:stretch>
                <a:fillRect/>
              </a:stretch>
            </p:blipFill>
            <p:spPr>
              <a:xfrm>
                <a:off x="102637" y="2437137"/>
                <a:ext cx="5383763" cy="2506345"/>
              </a:xfrm>
              <a:prstGeom prst="rect">
                <a:avLst/>
              </a:prstGeom>
            </p:spPr>
          </p:pic>
        </mc:Fallback>
      </mc:AlternateContent>
      <p:sp>
        <p:nvSpPr>
          <p:cNvPr id="8" name="Title 1">
            <a:extLst>
              <a:ext uri="{FF2B5EF4-FFF2-40B4-BE49-F238E27FC236}">
                <a16:creationId xmlns:a16="http://schemas.microsoft.com/office/drawing/2014/main" id="{52E04693-AF9C-0E0F-D770-E538247FDA54}"/>
              </a:ext>
            </a:extLst>
          </p:cNvPr>
          <p:cNvSpPr txBox="1">
            <a:spLocks/>
          </p:cNvSpPr>
          <p:nvPr/>
        </p:nvSpPr>
        <p:spPr>
          <a:xfrm>
            <a:off x="838200" y="3184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
        <p:nvSpPr>
          <p:cNvPr id="10" name="TextBox 9">
            <a:extLst>
              <a:ext uri="{FF2B5EF4-FFF2-40B4-BE49-F238E27FC236}">
                <a16:creationId xmlns:a16="http://schemas.microsoft.com/office/drawing/2014/main" id="{0533782E-D508-55D7-1D22-A15D75E3D244}"/>
              </a:ext>
            </a:extLst>
          </p:cNvPr>
          <p:cNvSpPr txBox="1"/>
          <p:nvPr/>
        </p:nvSpPr>
        <p:spPr>
          <a:xfrm>
            <a:off x="230933" y="1903"/>
            <a:ext cx="11830438" cy="1376531"/>
          </a:xfrm>
          <a:prstGeom prst="rect">
            <a:avLst/>
          </a:prstGeom>
          <a:noFill/>
        </p:spPr>
        <p:txBody>
          <a:bodyPr wrap="square">
            <a:spAutoFit/>
          </a:bodyPr>
          <a:lstStyle/>
          <a:p>
            <a:pPr marL="6350" marR="83185" indent="-6350">
              <a:lnSpc>
                <a:spcPct val="148000"/>
              </a:lnSpc>
              <a:spcAft>
                <a:spcPts val="795"/>
              </a:spcAft>
            </a:pPr>
            <a:r>
              <a:rPr lang="en-IN" sz="1800" b="1" dirty="0">
                <a:effectLst/>
                <a:latin typeface="Times New Roman" panose="02020603050405020304" pitchFamily="18" charset="0"/>
                <a:ea typeface="Times New Roman" panose="02020603050405020304" pitchFamily="18" charset="0"/>
              </a:rPr>
              <a:t>Order Frequency:</a:t>
            </a:r>
          </a:p>
          <a:p>
            <a:pPr marL="6350" marR="83185" indent="-6350">
              <a:lnSpc>
                <a:spcPct val="148000"/>
              </a:lnSpc>
              <a:spcAft>
                <a:spcPts val="795"/>
              </a:spcAft>
            </a:pPr>
            <a:r>
              <a:rPr lang="en-IN" sz="1800" dirty="0">
                <a:effectLst/>
                <a:latin typeface="Times New Roman" panose="02020603050405020304" pitchFamily="18" charset="0"/>
                <a:ea typeface="Times New Roman" panose="02020603050405020304" pitchFamily="18" charset="0"/>
              </a:rPr>
              <a:t>From 114 products, 23 products are frequently ordered products and some products are categorised as one-time ordered products. The below chart will be used to manage the inventory.</a:t>
            </a:r>
          </a:p>
        </p:txBody>
      </p:sp>
    </p:spTree>
    <p:extLst>
      <p:ext uri="{BB962C8B-B14F-4D97-AF65-F5344CB8AC3E}">
        <p14:creationId xmlns:p14="http://schemas.microsoft.com/office/powerpoint/2010/main" val="27006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57D1-5370-F706-E372-4D9B3FE7E9D8}"/>
              </a:ext>
            </a:extLst>
          </p:cNvPr>
          <p:cNvSpPr>
            <a:spLocks noGrp="1"/>
          </p:cNvSpPr>
          <p:nvPr>
            <p:ph type="title"/>
          </p:nvPr>
        </p:nvSpPr>
        <p:spPr>
          <a:xfrm>
            <a:off x="838200" y="0"/>
            <a:ext cx="10515600" cy="867747"/>
          </a:xfrm>
        </p:spPr>
        <p:txBody>
          <a:bodyPr>
            <a:normAutofit fontScale="90000"/>
          </a:bodyPr>
          <a:lstStyle/>
          <a:p>
            <a:r>
              <a:rPr lang="en-IN" dirty="0"/>
              <a:t>	Interpretation of results</a:t>
            </a:r>
            <a:br>
              <a:rPr lang="en-IN" dirty="0"/>
            </a:br>
            <a:endParaRPr lang="en-IN" dirty="0"/>
          </a:p>
        </p:txBody>
      </p:sp>
      <p:sp>
        <p:nvSpPr>
          <p:cNvPr id="3" name="Content Placeholder 2">
            <a:extLst>
              <a:ext uri="{FF2B5EF4-FFF2-40B4-BE49-F238E27FC236}">
                <a16:creationId xmlns:a16="http://schemas.microsoft.com/office/drawing/2014/main" id="{BEE8AAA6-AF63-A00A-07F1-DE8BBE4D5073}"/>
              </a:ext>
            </a:extLst>
          </p:cNvPr>
          <p:cNvSpPr>
            <a:spLocks noGrp="1"/>
          </p:cNvSpPr>
          <p:nvPr>
            <p:ph idx="1"/>
          </p:nvPr>
        </p:nvSpPr>
        <p:spPr>
          <a:xfrm>
            <a:off x="650810" y="867747"/>
            <a:ext cx="10890380" cy="6055567"/>
          </a:xfrm>
        </p:spPr>
        <p:txBody>
          <a:bodyPr>
            <a:normAutofit/>
          </a:bodyPr>
          <a:lstStyle/>
          <a:p>
            <a:pPr marL="342900" marR="83185" lvl="0" indent="-342900">
              <a:lnSpc>
                <a:spcPct val="148000"/>
              </a:lnSpc>
              <a:buFont typeface="+mj-lt"/>
              <a:buAutoNum type="arabicParenR"/>
            </a:pPr>
            <a:r>
              <a:rPr lang="en-IN" sz="1600" dirty="0">
                <a:effectLst/>
                <a:latin typeface="Times New Roman" panose="02020603050405020304" pitchFamily="18" charset="0"/>
                <a:ea typeface="Times New Roman" panose="02020603050405020304" pitchFamily="18" charset="0"/>
              </a:rPr>
              <a:t>The revenue generated by newly launched services are considerably higher than the already available transport services and can water delivery services.</a:t>
            </a:r>
          </a:p>
          <a:p>
            <a:pPr marL="342900" marR="83185" lvl="0" indent="-342900">
              <a:lnSpc>
                <a:spcPct val="148000"/>
              </a:lnSpc>
              <a:buFont typeface="+mj-lt"/>
              <a:buAutoNum type="arabicParenR"/>
            </a:pPr>
            <a:r>
              <a:rPr lang="en-IN" sz="1600" dirty="0">
                <a:effectLst/>
                <a:latin typeface="Times New Roman" panose="02020603050405020304" pitchFamily="18" charset="0"/>
                <a:ea typeface="Times New Roman" panose="02020603050405020304" pitchFamily="18" charset="0"/>
              </a:rPr>
              <a:t>From the </a:t>
            </a:r>
            <a:r>
              <a:rPr lang="en-IN" sz="1600" dirty="0">
                <a:latin typeface="Times New Roman" panose="02020603050405020304" pitchFamily="18" charset="0"/>
                <a:ea typeface="Times New Roman" panose="02020603050405020304" pitchFamily="18" charset="0"/>
              </a:rPr>
              <a:t>pareto</a:t>
            </a:r>
            <a:r>
              <a:rPr lang="en-IN" sz="1600" dirty="0">
                <a:effectLst/>
                <a:latin typeface="Times New Roman" panose="02020603050405020304" pitchFamily="18" charset="0"/>
                <a:ea typeface="Times New Roman" panose="02020603050405020304" pitchFamily="18" charset="0"/>
              </a:rPr>
              <a:t> analysis, the business owner should concentrate only on 25% of the products to generate 80% of the revenue.</a:t>
            </a:r>
          </a:p>
          <a:p>
            <a:pPr marL="342900" marR="83185" lvl="0" indent="-342900">
              <a:lnSpc>
                <a:spcPct val="148000"/>
              </a:lnSpc>
              <a:buFont typeface="+mj-lt"/>
              <a:buAutoNum type="arabicParenR"/>
            </a:pPr>
            <a:r>
              <a:rPr lang="en-IN" sz="1600" dirty="0">
                <a:effectLst/>
                <a:latin typeface="Times New Roman" panose="02020603050405020304" pitchFamily="18" charset="0"/>
                <a:ea typeface="Times New Roman" panose="02020603050405020304" pitchFamily="18" charset="0"/>
              </a:rPr>
              <a:t>Some of the products are selling more but yielding less revenue may cause inventory space problems.</a:t>
            </a:r>
          </a:p>
          <a:p>
            <a:pPr marL="342900" marR="83185" lvl="0" indent="-342900">
              <a:lnSpc>
                <a:spcPct val="148000"/>
              </a:lnSpc>
              <a:buFont typeface="+mj-lt"/>
              <a:buAutoNum type="arabicParenR"/>
            </a:pPr>
            <a:r>
              <a:rPr lang="en-IN" sz="1600" dirty="0">
                <a:effectLst/>
                <a:latin typeface="Times New Roman" panose="02020603050405020304" pitchFamily="18" charset="0"/>
                <a:ea typeface="Times New Roman" panose="02020603050405020304" pitchFamily="18" charset="0"/>
              </a:rPr>
              <a:t>As the Covid restrictions are laid down by the government and the fear of covid has gone from the people, buying rate of the top selling hygienic products such as Masks, hand wash, sanitisers etc are reduced comparatively.</a:t>
            </a:r>
          </a:p>
          <a:p>
            <a:pPr marL="342900" marR="83185" lvl="0" indent="-342900">
              <a:lnSpc>
                <a:spcPct val="148000"/>
              </a:lnSpc>
              <a:buFont typeface="+mj-lt"/>
              <a:buAutoNum type="arabicParenR"/>
            </a:pPr>
            <a:r>
              <a:rPr lang="en-IN" sz="1600" dirty="0">
                <a:effectLst/>
                <a:latin typeface="Times New Roman" panose="02020603050405020304" pitchFamily="18" charset="0"/>
                <a:ea typeface="Times New Roman" panose="02020603050405020304" pitchFamily="18" charset="0"/>
              </a:rPr>
              <a:t>From the vendor wise analysis, the company has started to get new clients in the month of July even in the other districts also which is a positive sign of growth.</a:t>
            </a:r>
          </a:p>
          <a:p>
            <a:pPr marL="342900" marR="83185" lvl="0" indent="-342900">
              <a:lnSpc>
                <a:spcPct val="148000"/>
              </a:lnSpc>
              <a:buFont typeface="+mj-lt"/>
              <a:buAutoNum type="arabicParenR"/>
            </a:pPr>
            <a:r>
              <a:rPr lang="en-IN" sz="1600" dirty="0">
                <a:effectLst/>
                <a:latin typeface="Times New Roman" panose="02020603050405020304" pitchFamily="18" charset="0"/>
                <a:ea typeface="Times New Roman" panose="02020603050405020304" pitchFamily="18" charset="0"/>
              </a:rPr>
              <a:t>We can categorise few products as one-time ordered products as they are long-lasting and mostly the vendors buy these products when they ordered for the first time. Examples: </a:t>
            </a:r>
            <a:r>
              <a:rPr lang="en-IN" sz="1600" dirty="0" err="1">
                <a:effectLst/>
                <a:latin typeface="Times New Roman" panose="02020603050405020304" pitchFamily="18" charset="0"/>
                <a:ea typeface="Times New Roman" panose="02020603050405020304" pitchFamily="18" charset="0"/>
              </a:rPr>
              <a:t>Crimbling</a:t>
            </a:r>
            <a:r>
              <a:rPr lang="en-IN" sz="1600" dirty="0">
                <a:effectLst/>
                <a:latin typeface="Times New Roman" panose="02020603050405020304" pitchFamily="18" charset="0"/>
                <a:ea typeface="Times New Roman" panose="02020603050405020304" pitchFamily="18" charset="0"/>
              </a:rPr>
              <a:t> machine, Tape dispenser machine, Spray dispenser, Sanitiser dispenser etc., The products also grouped together as Combo products as those are bought combinedly by the customers.</a:t>
            </a:r>
          </a:p>
          <a:p>
            <a:pPr marL="342900" marR="83185" lvl="0" indent="-342900">
              <a:lnSpc>
                <a:spcPct val="148000"/>
              </a:lnSpc>
              <a:spcAft>
                <a:spcPts val="795"/>
              </a:spcAft>
              <a:buFont typeface="+mj-lt"/>
              <a:buAutoNum type="arabicParenR"/>
            </a:pPr>
            <a:r>
              <a:rPr lang="en-IN" sz="1600" dirty="0">
                <a:effectLst/>
                <a:latin typeface="Times New Roman" panose="02020603050405020304" pitchFamily="18" charset="0"/>
                <a:ea typeface="Times New Roman" panose="02020603050405020304" pitchFamily="18" charset="0"/>
              </a:rPr>
              <a:t>Currently, the enterprise has delivering can waters to only one Client in both Chennai and Coimbatore. Since we have many other customers for other services, we can try to expand our can water delivery services to those customers also.</a:t>
            </a:r>
          </a:p>
        </p:txBody>
      </p:sp>
    </p:spTree>
    <p:extLst>
      <p:ext uri="{BB962C8B-B14F-4D97-AF65-F5344CB8AC3E}">
        <p14:creationId xmlns:p14="http://schemas.microsoft.com/office/powerpoint/2010/main" val="282494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5242-EE6A-C00A-6978-370B435B93FC}"/>
              </a:ext>
            </a:extLst>
          </p:cNvPr>
          <p:cNvSpPr>
            <a:spLocks noGrp="1"/>
          </p:cNvSpPr>
          <p:nvPr>
            <p:ph type="title"/>
          </p:nvPr>
        </p:nvSpPr>
        <p:spPr/>
        <p:txBody>
          <a:bodyPr>
            <a:normAutofit/>
          </a:bodyPr>
          <a:lstStyle/>
          <a:p>
            <a:r>
              <a:rPr lang="en-IN" sz="2400" b="1" dirty="0">
                <a:solidFill>
                  <a:schemeClr val="tx1"/>
                </a:solidFill>
                <a:effectLst/>
                <a:latin typeface="Times New Roman" panose="02020603050405020304" pitchFamily="18" charset="0"/>
                <a:ea typeface="Times New Roman" panose="02020603050405020304" pitchFamily="18" charset="0"/>
              </a:rPr>
              <a:t>Recommendations</a:t>
            </a:r>
            <a:endParaRPr lang="en-IN" sz="5400" dirty="0">
              <a:solidFill>
                <a:schemeClr val="tx1"/>
              </a:solidFill>
            </a:endParaRPr>
          </a:p>
        </p:txBody>
      </p:sp>
      <p:sp>
        <p:nvSpPr>
          <p:cNvPr id="3" name="Content Placeholder 2">
            <a:extLst>
              <a:ext uri="{FF2B5EF4-FFF2-40B4-BE49-F238E27FC236}">
                <a16:creationId xmlns:a16="http://schemas.microsoft.com/office/drawing/2014/main" id="{D80B5E42-5460-D3F4-30F7-4F6B86043350}"/>
              </a:ext>
            </a:extLst>
          </p:cNvPr>
          <p:cNvSpPr>
            <a:spLocks noGrp="1"/>
          </p:cNvSpPr>
          <p:nvPr>
            <p:ph idx="1"/>
          </p:nvPr>
        </p:nvSpPr>
        <p:spPr>
          <a:xfrm>
            <a:off x="1103312" y="1085850"/>
            <a:ext cx="8946541" cy="5162549"/>
          </a:xfrm>
        </p:spPr>
        <p:txBody>
          <a:bodyPr>
            <a:normAutofit lnSpcReduction="10000"/>
          </a:bodyPr>
          <a:lstStyle/>
          <a:p>
            <a:pPr marR="83185" lvl="0">
              <a:lnSpc>
                <a:spcPct val="148000"/>
              </a:lnSpc>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Stay Organised: Keep accurate records of business finances. Record every transaction (customer billings and vendor payments) into the proper account at least weekly once and keep an eye on the bottom line. </a:t>
            </a:r>
          </a:p>
          <a:p>
            <a:pPr marR="83185" lvl="0">
              <a:lnSpc>
                <a:spcPct val="148000"/>
              </a:lnSpc>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Focus to increase the Client acquisition rate:</a:t>
            </a:r>
          </a:p>
          <a:p>
            <a:pPr marL="457200" marR="83185" indent="-6350">
              <a:lnSpc>
                <a:spcPct val="148000"/>
              </a:lnSpc>
            </a:pPr>
            <a:r>
              <a:rPr lang="en-IN" sz="1800" dirty="0">
                <a:effectLst/>
                <a:latin typeface="Times New Roman" panose="02020603050405020304" pitchFamily="18" charset="0"/>
                <a:ea typeface="Times New Roman" panose="02020603050405020304" pitchFamily="18" charset="0"/>
              </a:rPr>
              <a:t>Taanushree enterprises have different Clients for their different services. Merging your marketing and customer service across all clients will enhance the company growth.</a:t>
            </a:r>
          </a:p>
          <a:p>
            <a:pPr marR="83185" lvl="0">
              <a:lnSpc>
                <a:spcPct val="148000"/>
              </a:lnSpc>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Strategically manage the inventory space by stocking up the products based on the identified categories (best/worst revenue generating products, one-time ordered products, frequently buying products, combo products) . By this way, we can save 20% inventory space.</a:t>
            </a:r>
          </a:p>
          <a:p>
            <a:pPr marR="83185" lvl="0">
              <a:lnSpc>
                <a:spcPct val="148000"/>
              </a:lnSpc>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Expand the business through online/web platforms. Reach customers in more ways than one.</a:t>
            </a:r>
          </a:p>
          <a:p>
            <a:pPr marL="0" marR="83185" lvl="0" indent="0">
              <a:lnSpc>
                <a:spcPct val="148000"/>
              </a:lnSpc>
              <a:spcAft>
                <a:spcPts val="795"/>
              </a:spcAf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9319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1138</TotalTime>
  <Words>1059</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Century Gothic</vt:lpstr>
      <vt:lpstr>Times New Roman</vt:lpstr>
      <vt:lpstr>Wingdings</vt:lpstr>
      <vt:lpstr>Wingdings 3</vt:lpstr>
      <vt:lpstr>Ion</vt:lpstr>
      <vt:lpstr>Business Data Management</vt:lpstr>
      <vt:lpstr>BUSINESS DATA ANALYSIS - TAANUSHREE ENTERPRISES </vt:lpstr>
      <vt:lpstr>PowerPoint Presentation</vt:lpstr>
      <vt:lpstr>Results and findings</vt:lpstr>
      <vt:lpstr>Pareto analysis</vt:lpstr>
      <vt:lpstr>PowerPoint Presentation</vt:lpstr>
      <vt:lpstr>PowerPoint Presentation</vt:lpstr>
      <vt:lpstr> Interpretation of results </vt:lpstr>
      <vt:lpstr>Recommendations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Management</dc:title>
  <dc:creator>sukaniyakannan10@outlook.com</dc:creator>
  <cp:lastModifiedBy>sukaniyakannan10@outlook.com</cp:lastModifiedBy>
  <cp:revision>12</cp:revision>
  <dcterms:created xsi:type="dcterms:W3CDTF">2022-11-23T07:23:09Z</dcterms:created>
  <dcterms:modified xsi:type="dcterms:W3CDTF">2022-12-16T07:52:03Z</dcterms:modified>
</cp:coreProperties>
</file>