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44"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[Employee_Dataset.xlsx]sheet2!PivotTable1</c:name>
    <c:fmtId val="29"/>
  </c:pivotSource>
  <c:chart>
    <c:autoTitleDeleted val="1"/>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sheet2!$B$1</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sheet2!$A$2:$A$13</c:f>
              <c:multiLvlStrCache>
                <c:ptCount val="10"/>
                <c:lvl>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lvl>
                <c:lvl>
                  <c:pt idx="0">
                    <c:v>Permanent</c:v>
                  </c:pt>
                </c:lvl>
              </c:multiLvlStrCache>
            </c:multiLvlStrRef>
          </c:cat>
          <c:val>
            <c:numRef>
              <c:f>sheet2!$B$2:$B$13</c:f>
              <c:numCache>
                <c:formatCode>General</c:formatCode>
                <c:ptCount val="10"/>
                <c:pt idx="0">
                  <c:v>13</c:v>
                </c:pt>
                <c:pt idx="1">
                  <c:v>15</c:v>
                </c:pt>
                <c:pt idx="2">
                  <c:v>6</c:v>
                </c:pt>
                <c:pt idx="3">
                  <c:v>6</c:v>
                </c:pt>
                <c:pt idx="4">
                  <c:v>11</c:v>
                </c:pt>
                <c:pt idx="5">
                  <c:v>8</c:v>
                </c:pt>
                <c:pt idx="6">
                  <c:v>11</c:v>
                </c:pt>
                <c:pt idx="7">
                  <c:v>9</c:v>
                </c:pt>
                <c:pt idx="8">
                  <c:v>7</c:v>
                </c:pt>
                <c:pt idx="9">
                  <c:v>11</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SUKITHA.R.J</a:t>
            </a:r>
            <a:endParaRPr lang="en-US" sz="2400" dirty="0"/>
          </a:p>
          <a:p>
            <a:r>
              <a:rPr lang="en-US" sz="2400" dirty="0"/>
              <a:t>REGISTER NO</a:t>
            </a:r>
            <a:r>
              <a:rPr lang="en-US" sz="2400" dirty="0" smtClean="0"/>
              <a:t>: 122204063 (asunm1659122204063)</a:t>
            </a:r>
            <a:endParaRPr lang="en-US" sz="2400" dirty="0"/>
          </a:p>
          <a:p>
            <a:r>
              <a:rPr lang="en-US" sz="2400" dirty="0"/>
              <a:t>DEPARTMENT</a:t>
            </a:r>
            <a:r>
              <a:rPr lang="en-US" sz="2400" dirty="0" smtClean="0"/>
              <a:t>: B.COM(CORPORATE SECRETARYSHIP)</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447800"/>
            <a:ext cx="7718425"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Usage of pivot table and chart makes the whole project visually appealing.</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Pie chart describes the permanent employee’s salary department wise with percentage, which makes easier determination of salary budgeting.</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even makes budget allocation to each departments efficient.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293789868"/>
              </p:ext>
            </p:extLst>
          </p:nvPr>
        </p:nvGraphicFramePr>
        <p:xfrm>
          <a:off x="5334000" y="1041400"/>
          <a:ext cx="4641850" cy="503555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755332" y="1524000"/>
            <a:ext cx="4045268" cy="1200329"/>
          </a:xfrm>
          <a:prstGeom prst="rect">
            <a:avLst/>
          </a:prstGeom>
          <a:noFill/>
        </p:spPr>
        <p:txBody>
          <a:bodyPr wrap="square" rtlCol="0">
            <a:spAutoFit/>
          </a:bodyPr>
          <a:lstStyle/>
          <a:p>
            <a:r>
              <a:rPr lang="en-US" dirty="0" smtClean="0"/>
              <a:t>This is the graph result of the project, which shows department wise salary allocation. This makes the whole process of budget allocation efficient.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5332" y="1524000"/>
            <a:ext cx="6407468"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department-wise salary analysis project successfully achieves its primary objective of providing a comprehensive understanding of salary distributions across the organization. By leveraging advanced data analysis techniques, the project uncovers key insights into pay equity, salary trends, and potential areas for improvement in compensation practices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conclusion, this project not only identifies and addresses existing salary-related challenges but also equips the organization with the tools and insights needed to sustain equitable compensation practices in the long term. The outcome is a more fair, transparent, and strategic approach to salary management, ultimately contributing to a more satisfied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PROJECT</a:t>
            </a:r>
            <a:r>
              <a:rPr sz="3600" spc="-8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TITLE</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Department Wise Salary Analysis Through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smtClean="0">
                <a:latin typeface="Times New Roman" panose="02020603050405020304" pitchFamily="18" charset="0"/>
                <a:cs typeface="Times New Roman" panose="02020603050405020304" pitchFamily="18" charset="0"/>
              </a:rPr>
              <a:t>A</a:t>
            </a:r>
            <a:r>
              <a:rPr sz="4000" spc="-5" dirty="0" smtClean="0">
                <a:latin typeface="Times New Roman" panose="02020603050405020304" pitchFamily="18" charset="0"/>
                <a:cs typeface="Times New Roman" panose="02020603050405020304" pitchFamily="18" charset="0"/>
              </a:rPr>
              <a:t>G</a:t>
            </a:r>
            <a:r>
              <a:rPr sz="4000" spc="-35" dirty="0" smtClean="0">
                <a:latin typeface="Times New Roman" panose="02020603050405020304" pitchFamily="18" charset="0"/>
                <a:cs typeface="Times New Roman" panose="02020603050405020304" pitchFamily="18" charset="0"/>
              </a:rPr>
              <a:t>E</a:t>
            </a:r>
            <a:r>
              <a:rPr sz="4000" spc="15" dirty="0" smtClean="0">
                <a:latin typeface="Times New Roman" panose="02020603050405020304" pitchFamily="18" charset="0"/>
                <a:cs typeface="Times New Roman" panose="02020603050405020304" pitchFamily="18" charset="0"/>
              </a:rPr>
              <a:t>N</a:t>
            </a:r>
            <a:r>
              <a:rPr sz="4000" dirty="0" smtClean="0">
                <a:latin typeface="Times New Roman" panose="02020603050405020304" pitchFamily="18" charset="0"/>
                <a:cs typeface="Times New Roman" panose="02020603050405020304" pitchFamily="18" charset="0"/>
              </a:rPr>
              <a:t>DA</a:t>
            </a:r>
            <a:endParaRPr sz="4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smtClean="0">
                <a:latin typeface="Times New Roman" panose="02020603050405020304" pitchFamily="18" charset="0"/>
                <a:cs typeface="Times New Roman" panose="02020603050405020304" pitchFamily="18" charset="0"/>
              </a:rPr>
              <a:t>P</a:t>
            </a:r>
            <a:r>
              <a:rPr sz="3600" spc="15" dirty="0" smtClean="0">
                <a:latin typeface="Times New Roman" panose="02020603050405020304" pitchFamily="18" charset="0"/>
                <a:cs typeface="Times New Roman" panose="02020603050405020304" pitchFamily="18" charset="0"/>
              </a:rPr>
              <a:t>ROB</a:t>
            </a:r>
            <a:r>
              <a:rPr sz="3600" spc="55" dirty="0" smtClean="0">
                <a:latin typeface="Times New Roman" panose="02020603050405020304" pitchFamily="18" charset="0"/>
                <a:cs typeface="Times New Roman" panose="02020603050405020304" pitchFamily="18" charset="0"/>
              </a:rPr>
              <a:t>L</a:t>
            </a:r>
            <a:r>
              <a:rPr sz="3600" spc="-20" dirty="0" smtClean="0">
                <a:latin typeface="Times New Roman" panose="02020603050405020304" pitchFamily="18" charset="0"/>
                <a:cs typeface="Times New Roman" panose="02020603050405020304" pitchFamily="18" charset="0"/>
              </a:rPr>
              <a:t>E</a:t>
            </a:r>
            <a:r>
              <a:rPr sz="3600" spc="20" dirty="0" smtClean="0">
                <a:latin typeface="Times New Roman" panose="02020603050405020304" pitchFamily="18" charset="0"/>
                <a:cs typeface="Times New Roman" panose="02020603050405020304" pitchFamily="18" charset="0"/>
              </a:rPr>
              <a:t>M</a:t>
            </a:r>
            <a:r>
              <a:rPr lang="en-US" sz="3600" dirty="0">
                <a:latin typeface="Times New Roman" panose="02020603050405020304" pitchFamily="18" charset="0"/>
                <a:cs typeface="Times New Roman" panose="02020603050405020304" pitchFamily="18" charset="0"/>
              </a:rPr>
              <a:t> </a:t>
            </a:r>
            <a:r>
              <a:rPr sz="3600" spc="10" dirty="0" smtClean="0">
                <a:latin typeface="Times New Roman" panose="02020603050405020304" pitchFamily="18" charset="0"/>
                <a:cs typeface="Times New Roman" panose="02020603050405020304" pitchFamily="18" charset="0"/>
              </a:rPr>
              <a:t>S</a:t>
            </a:r>
            <a:r>
              <a:rPr sz="3600" spc="-370" dirty="0" smtClean="0">
                <a:latin typeface="Times New Roman" panose="02020603050405020304" pitchFamily="18" charset="0"/>
                <a:cs typeface="Times New Roman" panose="02020603050405020304" pitchFamily="18" charset="0"/>
              </a:rPr>
              <a:t>T</a:t>
            </a:r>
            <a:r>
              <a:rPr sz="3600" spc="-375" dirty="0" smtClean="0">
                <a:latin typeface="Times New Roman" panose="02020603050405020304" pitchFamily="18" charset="0"/>
                <a:cs typeface="Times New Roman" panose="02020603050405020304" pitchFamily="18" charset="0"/>
              </a:rPr>
              <a:t>A</a:t>
            </a:r>
            <a:r>
              <a:rPr sz="3600" spc="15" dirty="0" smtClean="0">
                <a:latin typeface="Times New Roman" panose="02020603050405020304" pitchFamily="18" charset="0"/>
                <a:cs typeface="Times New Roman" panose="02020603050405020304" pitchFamily="18" charset="0"/>
              </a:rPr>
              <a:t>T</a:t>
            </a:r>
            <a:r>
              <a:rPr sz="3600" spc="-10" dirty="0" smtClean="0">
                <a:latin typeface="Times New Roman" panose="02020603050405020304" pitchFamily="18" charset="0"/>
                <a:cs typeface="Times New Roman" panose="02020603050405020304" pitchFamily="18" charset="0"/>
              </a:rPr>
              <a:t>E</a:t>
            </a:r>
            <a:r>
              <a:rPr sz="3600" spc="-20" dirty="0" smtClean="0">
                <a:latin typeface="Times New Roman" panose="02020603050405020304" pitchFamily="18" charset="0"/>
                <a:cs typeface="Times New Roman" panose="02020603050405020304" pitchFamily="18" charset="0"/>
              </a:rPr>
              <a:t>ME</a:t>
            </a:r>
            <a:r>
              <a:rPr sz="3600" spc="10" dirty="0" smtClean="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914400" y="1676400"/>
            <a:ext cx="6858000"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organization is facing challenges in understanding the distribution of salaries across different departments, which has led to potential issues in ensuring pay equity, optimizing budget allocation, and maintaining employee satisfaction.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current salary data is fragmented and lacks comprehensive analysis, making it difficult for the management to identify discrepancies and opportunities for improvement.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aims to analyze the department-wise salary distribution to provide actionable insights that can guide fair compensation practices, improve budget management, and enhance overall employee morale.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latin typeface="Times New Roman" panose="02020603050405020304" pitchFamily="18" charset="0"/>
                <a:cs typeface="Times New Roman" panose="02020603050405020304" pitchFamily="18" charset="0"/>
              </a:rPr>
              <a:t>PROJECT</a:t>
            </a:r>
            <a:r>
              <a:rPr lang="en-US" sz="3600" spc="5" dirty="0" smtClean="0">
                <a:latin typeface="Times New Roman" panose="02020603050405020304" pitchFamily="18" charset="0"/>
                <a:cs typeface="Times New Roman" panose="02020603050405020304" pitchFamily="18" charset="0"/>
              </a:rPr>
              <a:t> </a:t>
            </a:r>
            <a:r>
              <a:rPr sz="3600" spc="-20" dirty="0" smtClean="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838200" y="1828800"/>
            <a:ext cx="6553200"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involves conducting a detailed analysis of employee salaries across various departments within the organization. By gathering and examining salary data, the project aims to identify patterns, disparities, and trends in compensation.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analysis will provide insights into pay equity, highlight potential areas for budget optimization, and support data-driven decision-making for future salary adjustments. </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final deliverables will include a comprehensive report with visualizations and recommendations to ensure fair and consistent compensation practices across all departments.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3420" y="457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723900" y="1143000"/>
            <a:ext cx="6896100" cy="4619854"/>
          </a:xfrm>
          <a:prstGeom prst="rect">
            <a:avLst/>
          </a:prstGeom>
          <a:noFill/>
        </p:spPr>
        <p:txBody>
          <a:bodyPr wrap="square" rtlCol="0">
            <a:spAutoFit/>
          </a:bodyPr>
          <a:lstStyle/>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HR Department:</a:t>
            </a:r>
            <a:r>
              <a:rPr lang="en-US" dirty="0">
                <a:latin typeface="Times New Roman" panose="02020603050405020304" pitchFamily="18" charset="0"/>
                <a:cs typeface="Times New Roman" panose="02020603050405020304" pitchFamily="18" charset="0"/>
              </a:rPr>
              <a:t> To ensure fair compensation practices, manage payroll, and address any pay equity issues</a:t>
            </a:r>
            <a:r>
              <a:rPr lang="en-US" dirty="0" smtClean="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US" b="1" dirty="0" smtClean="0">
                <a:latin typeface="Times New Roman" panose="02020603050405020304" pitchFamily="18" charset="0"/>
                <a:cs typeface="Times New Roman" panose="02020603050405020304" pitchFamily="18" charset="0"/>
              </a:rPr>
              <a:t>Management Executives: </a:t>
            </a:r>
            <a:r>
              <a:rPr lang="en-US" dirty="0" smtClean="0">
                <a:latin typeface="Times New Roman" panose="02020603050405020304" pitchFamily="18" charset="0"/>
                <a:cs typeface="Times New Roman" panose="02020603050405020304" pitchFamily="18" charset="0"/>
              </a:rPr>
              <a:t>To make informed decisions on budget allocations, salary adjustments, and strategic planning.</a:t>
            </a:r>
          </a:p>
          <a:p>
            <a:pPr marL="342900" indent="-342900">
              <a:lnSpc>
                <a:spcPct val="150000"/>
              </a:lnSpc>
              <a:buFont typeface="+mj-lt"/>
              <a:buAutoNum type="arabicPeriod"/>
            </a:pPr>
            <a:r>
              <a:rPr lang="en-US" b="1" dirty="0" smtClean="0">
                <a:latin typeface="Times New Roman" panose="02020603050405020304" pitchFamily="18" charset="0"/>
                <a:cs typeface="Times New Roman" panose="02020603050405020304" pitchFamily="18" charset="0"/>
              </a:rPr>
              <a:t>Finance department: </a:t>
            </a:r>
            <a:r>
              <a:rPr lang="en-US" dirty="0" smtClean="0">
                <a:latin typeface="Times New Roman" panose="02020603050405020304" pitchFamily="18" charset="0"/>
                <a:cs typeface="Times New Roman" panose="02020603050405020304" pitchFamily="18" charset="0"/>
              </a:rPr>
              <a:t>to optimize budget distribution across departments and ensure financial sustainability.</a:t>
            </a:r>
          </a:p>
          <a:p>
            <a:pPr marL="342900" indent="-342900">
              <a:lnSpc>
                <a:spcPct val="150000"/>
              </a:lnSpc>
              <a:buFont typeface="+mj-lt"/>
              <a:buAutoNum type="arabicPeriod"/>
            </a:pPr>
            <a:r>
              <a:rPr lang="en-US" b="1" dirty="0" smtClean="0">
                <a:latin typeface="Times New Roman" panose="02020603050405020304" pitchFamily="18" charset="0"/>
                <a:cs typeface="Times New Roman" panose="02020603050405020304" pitchFamily="18" charset="0"/>
              </a:rPr>
              <a:t>Department Heads: </a:t>
            </a:r>
            <a:r>
              <a:rPr lang="en-US" dirty="0" smtClean="0">
                <a:latin typeface="Times New Roman" panose="02020603050405020304" pitchFamily="18" charset="0"/>
                <a:cs typeface="Times New Roman" panose="02020603050405020304" pitchFamily="18" charset="0"/>
              </a:rPr>
              <a:t>To understand salary structures within their teams and address any discrepancies or concerns.</a:t>
            </a:r>
          </a:p>
          <a:p>
            <a:pPr marL="342900" indent="-342900">
              <a:lnSpc>
                <a:spcPct val="150000"/>
              </a:lnSpc>
              <a:buFont typeface="+mj-lt"/>
              <a:buAutoNum type="arabicPeriod"/>
            </a:pPr>
            <a:r>
              <a:rPr lang="en-US" b="1" dirty="0" smtClean="0">
                <a:latin typeface="Times New Roman" panose="02020603050405020304" pitchFamily="18" charset="0"/>
                <a:cs typeface="Times New Roman" panose="02020603050405020304" pitchFamily="18" charset="0"/>
              </a:rPr>
              <a:t>Employees: </a:t>
            </a:r>
            <a:r>
              <a:rPr lang="en-US" dirty="0" smtClean="0">
                <a:latin typeface="Times New Roman" panose="02020603050405020304" pitchFamily="18" charset="0"/>
                <a:cs typeface="Times New Roman" panose="02020603050405020304" pitchFamily="18" charset="0"/>
              </a:rPr>
              <a:t>While not direct users, the outcomes of this project can impact employees by ensuring fair pay and transparent salary practices.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95600" y="1752600"/>
            <a:ext cx="5486400" cy="4801314"/>
          </a:xfrm>
          <a:prstGeom prst="rect">
            <a:avLst/>
          </a:prstGeom>
          <a:noFill/>
        </p:spPr>
        <p:txBody>
          <a:bodyPr wrap="square" rtlCol="0">
            <a:spAutoFit/>
          </a:bodyPr>
          <a:lstStyle/>
          <a:p>
            <a:pPr marL="342900" indent="-342900">
              <a:buFont typeface="+mj-lt"/>
              <a:buAutoNum type="arabicPeriod"/>
            </a:pPr>
            <a:r>
              <a:rPr lang="en-US" b="1" dirty="0"/>
              <a:t>Data Integration:</a:t>
            </a:r>
            <a:r>
              <a:rPr lang="en-US" dirty="0"/>
              <a:t> Aggregate salary data from different departments into a unified database for easy access and analysis</a:t>
            </a:r>
            <a:r>
              <a:rPr lang="en-US" dirty="0" smtClean="0"/>
              <a:t>.</a:t>
            </a:r>
          </a:p>
          <a:p>
            <a:pPr marL="342900" indent="-342900">
              <a:buFont typeface="+mj-lt"/>
              <a:buAutoNum type="arabicPeriod"/>
            </a:pPr>
            <a:r>
              <a:rPr lang="en-US" b="1" dirty="0"/>
              <a:t>Analytical Tools:</a:t>
            </a:r>
            <a:r>
              <a:rPr lang="en-US" dirty="0"/>
              <a:t> Implement statistical and analytical tools to identify salary trends, disparities, and outliers within and across departments</a:t>
            </a:r>
            <a:r>
              <a:rPr lang="en-US" dirty="0" smtClean="0"/>
              <a:t>.</a:t>
            </a:r>
            <a:r>
              <a:rPr lang="en-US" b="1" dirty="0"/>
              <a:t> </a:t>
            </a:r>
            <a:endParaRPr lang="en-US" b="1" dirty="0" smtClean="0"/>
          </a:p>
          <a:p>
            <a:pPr marL="342900" indent="-342900">
              <a:buFont typeface="+mj-lt"/>
              <a:buAutoNum type="arabicPeriod"/>
            </a:pPr>
            <a:r>
              <a:rPr lang="en-US" b="1" dirty="0" smtClean="0"/>
              <a:t>Visualization</a:t>
            </a:r>
            <a:r>
              <a:rPr lang="en-US" b="1" dirty="0"/>
              <a:t>:</a:t>
            </a:r>
            <a:r>
              <a:rPr lang="en-US" dirty="0"/>
              <a:t> Develop dashboards and visual reports that clearly depict salary distributions, gender pay gaps, and other critical metrics</a:t>
            </a:r>
            <a:r>
              <a:rPr lang="en-US" dirty="0" smtClean="0"/>
              <a:t>.</a:t>
            </a:r>
          </a:p>
          <a:p>
            <a:pPr marL="342900" indent="-342900">
              <a:buFont typeface="+mj-lt"/>
              <a:buAutoNum type="arabicPeriod"/>
            </a:pPr>
            <a:r>
              <a:rPr lang="en-US" b="1" dirty="0"/>
              <a:t>Improved Budget Efficiency:</a:t>
            </a:r>
            <a:r>
              <a:rPr lang="en-US" dirty="0"/>
              <a:t> The analysis can reveal areas where salary budgets can be optimized, potentially leading to cost savings or more effective use of financial resources</a:t>
            </a:r>
            <a:r>
              <a:rPr lang="en-US" dirty="0" smtClean="0"/>
              <a:t>.</a:t>
            </a:r>
          </a:p>
          <a:p>
            <a:pPr marL="342900" indent="-342900">
              <a:buFont typeface="+mj-lt"/>
              <a:buAutoNum type="arabicPeriod"/>
            </a:pPr>
            <a:r>
              <a:rPr lang="en-US" b="1" dirty="0"/>
              <a:t>Ensuring Fairness and Equity:</a:t>
            </a:r>
            <a:r>
              <a:rPr lang="en-US" dirty="0"/>
              <a:t> By identifying and addressing pay disparities, the solution promotes a fair and equitable workplace, which can enhance employee morale and reduce turnover.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Box 2"/>
          <p:cNvSpPr txBox="1"/>
          <p:nvPr/>
        </p:nvSpPr>
        <p:spPr>
          <a:xfrm>
            <a:off x="838200" y="1371600"/>
            <a:ext cx="7543800" cy="4204356"/>
          </a:xfrm>
          <a:prstGeom prst="rect">
            <a:avLst/>
          </a:prstGeom>
          <a:noFill/>
        </p:spPr>
        <p:txBody>
          <a:bodyPr wrap="square"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Got the employee dataset from KAGGLE which contains;</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Employee ID</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Name</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Gender</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Department – for example Finance, Accounts, sales etc.</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Salary</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Start date</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FTE</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Employee type – Permanent, fixed term, Temporary</a:t>
            </a:r>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Work location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14400" y="1676400"/>
            <a:ext cx="7696200"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Holistic View of Compensation: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solution doesn’t just look at numbers; it provides a comprehensive view of the entire compensation structure, including base salary, bonuses, benefits, and other incentives. This holistic approach allows for a more accurate and fair analysis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Advanced Analytics and AI Integration: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Leveraging </a:t>
            </a:r>
            <a:r>
              <a:rPr lang="en-US" dirty="0">
                <a:latin typeface="Times New Roman" panose="02020603050405020304" pitchFamily="18" charset="0"/>
                <a:cs typeface="Times New Roman" panose="02020603050405020304" pitchFamily="18" charset="0"/>
              </a:rPr>
              <a:t>advanced analytics and potentially AI-driven tools, the solution can identify subtle patterns and trends that might be missed by traditional methods. For example, it can detect unconscious bias in pay structures or forecast the financial impact of proposed salary adjustments.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Insights with Dynamic Dashboards: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integration of real-time data into dynamic dashboards means that decision-makers have access to up-to-the-minute insights. This agility allows for swift actions in response to emerging issues or opportunities, such as unexpected pay disparities or budget reallocations.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858</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Microsoft account</cp:lastModifiedBy>
  <cp:revision>20</cp:revision>
  <dcterms:created xsi:type="dcterms:W3CDTF">2024-03-29T15:07:22Z</dcterms:created>
  <dcterms:modified xsi:type="dcterms:W3CDTF">2024-08-31T10:29:53Z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