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B49B"/>
    <a:srgbClr val="E55238"/>
    <a:srgbClr val="122E40"/>
    <a:srgbClr val="E8A92E"/>
    <a:srgbClr val="037F82"/>
    <a:srgbClr val="E686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256" autoAdjust="0"/>
    <p:restoredTop sz="94660"/>
  </p:normalViewPr>
  <p:slideViewPr>
    <p:cSldViewPr snapToGrid="0">
      <p:cViewPr>
        <p:scale>
          <a:sx n="77" d="100"/>
          <a:sy n="77" d="100"/>
        </p:scale>
        <p:origin x="54"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F667D-D8C6-430F-A575-AFFCA3BB6B38}" type="datetimeFigureOut">
              <a:rPr lang="en-CA" smtClean="0"/>
              <a:t>2018-11-16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0314D-802F-4551-9A21-206DA019B24D}" type="slidenum">
              <a:rPr lang="en-CA" smtClean="0"/>
              <a:t>‹#›</a:t>
            </a:fld>
            <a:endParaRPr lang="en-CA"/>
          </a:p>
        </p:txBody>
      </p:sp>
    </p:spTree>
    <p:extLst>
      <p:ext uri="{BB962C8B-B14F-4D97-AF65-F5344CB8AC3E}">
        <p14:creationId xmlns:p14="http://schemas.microsoft.com/office/powerpoint/2010/main" val="99121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8C0314D-802F-4551-9A21-206DA019B24D}" type="slidenum">
              <a:rPr lang="en-CA" smtClean="0"/>
              <a:t>1</a:t>
            </a:fld>
            <a:endParaRPr lang="en-CA"/>
          </a:p>
        </p:txBody>
      </p:sp>
    </p:spTree>
    <p:extLst>
      <p:ext uri="{BB962C8B-B14F-4D97-AF65-F5344CB8AC3E}">
        <p14:creationId xmlns:p14="http://schemas.microsoft.com/office/powerpoint/2010/main" val="4086330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8C0314D-802F-4551-9A21-206DA019B24D}" type="slidenum">
              <a:rPr lang="en-CA" smtClean="0"/>
              <a:t>2</a:t>
            </a:fld>
            <a:endParaRPr lang="en-CA"/>
          </a:p>
        </p:txBody>
      </p:sp>
    </p:spTree>
    <p:extLst>
      <p:ext uri="{BB962C8B-B14F-4D97-AF65-F5344CB8AC3E}">
        <p14:creationId xmlns:p14="http://schemas.microsoft.com/office/powerpoint/2010/main" val="1097666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8C0314D-802F-4551-9A21-206DA019B24D}" type="slidenum">
              <a:rPr lang="en-CA" smtClean="0"/>
              <a:t>3</a:t>
            </a:fld>
            <a:endParaRPr lang="en-CA"/>
          </a:p>
        </p:txBody>
      </p:sp>
    </p:spTree>
    <p:extLst>
      <p:ext uri="{BB962C8B-B14F-4D97-AF65-F5344CB8AC3E}">
        <p14:creationId xmlns:p14="http://schemas.microsoft.com/office/powerpoint/2010/main" val="2205168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8C0314D-802F-4551-9A21-206DA019B24D}" type="slidenum">
              <a:rPr lang="en-CA" smtClean="0"/>
              <a:t>4</a:t>
            </a:fld>
            <a:endParaRPr lang="en-CA"/>
          </a:p>
        </p:txBody>
      </p:sp>
    </p:spTree>
    <p:extLst>
      <p:ext uri="{BB962C8B-B14F-4D97-AF65-F5344CB8AC3E}">
        <p14:creationId xmlns:p14="http://schemas.microsoft.com/office/powerpoint/2010/main" val="350155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8C0314D-802F-4551-9A21-206DA019B24D}" type="slidenum">
              <a:rPr lang="en-CA" smtClean="0"/>
              <a:t>5</a:t>
            </a:fld>
            <a:endParaRPr lang="en-CA"/>
          </a:p>
        </p:txBody>
      </p:sp>
    </p:spTree>
    <p:extLst>
      <p:ext uri="{BB962C8B-B14F-4D97-AF65-F5344CB8AC3E}">
        <p14:creationId xmlns:p14="http://schemas.microsoft.com/office/powerpoint/2010/main" val="591824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8C0314D-802F-4551-9A21-206DA019B24D}" type="slidenum">
              <a:rPr lang="en-CA" smtClean="0"/>
              <a:t>6</a:t>
            </a:fld>
            <a:endParaRPr lang="en-CA"/>
          </a:p>
        </p:txBody>
      </p:sp>
    </p:spTree>
    <p:extLst>
      <p:ext uri="{BB962C8B-B14F-4D97-AF65-F5344CB8AC3E}">
        <p14:creationId xmlns:p14="http://schemas.microsoft.com/office/powerpoint/2010/main" val="1315321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8C0314D-802F-4551-9A21-206DA019B24D}" type="slidenum">
              <a:rPr lang="en-CA" smtClean="0"/>
              <a:t>7</a:t>
            </a:fld>
            <a:endParaRPr lang="en-CA"/>
          </a:p>
        </p:txBody>
      </p:sp>
    </p:spTree>
    <p:extLst>
      <p:ext uri="{BB962C8B-B14F-4D97-AF65-F5344CB8AC3E}">
        <p14:creationId xmlns:p14="http://schemas.microsoft.com/office/powerpoint/2010/main" val="349156815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18" Type="http://schemas.openxmlformats.org/officeDocument/2006/relationships/image" Target="../media/image11.png"/><Relationship Id="rId3" Type="http://schemas.openxmlformats.org/officeDocument/2006/relationships/slide" Target="../slides/slide3.xml"/><Relationship Id="rId7" Type="http://schemas.openxmlformats.org/officeDocument/2006/relationships/slide" Target="../slides/slide4.xml"/><Relationship Id="rId12" Type="http://schemas.openxmlformats.org/officeDocument/2006/relationships/image" Target="../media/image5.png"/><Relationship Id="rId17" Type="http://schemas.openxmlformats.org/officeDocument/2006/relationships/image" Target="../media/image10.svg"/><Relationship Id="rId2" Type="http://schemas.openxmlformats.org/officeDocument/2006/relationships/slide" Target="../slides/slide7.xml"/><Relationship Id="rId16"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slide" Target="../slides/slide6.xml"/><Relationship Id="rId11" Type="http://schemas.openxmlformats.org/officeDocument/2006/relationships/image" Target="../media/image4.svg"/><Relationship Id="rId5" Type="http://schemas.openxmlformats.org/officeDocument/2006/relationships/slide" Target="../slides/slide5.xml"/><Relationship Id="rId15" Type="http://schemas.openxmlformats.org/officeDocument/2006/relationships/image" Target="../media/image8.svg"/><Relationship Id="rId10" Type="http://schemas.openxmlformats.org/officeDocument/2006/relationships/image" Target="../media/image3.png"/><Relationship Id="rId19" Type="http://schemas.openxmlformats.org/officeDocument/2006/relationships/image" Target="../media/image12.svg"/><Relationship Id="rId4" Type="http://schemas.openxmlformats.org/officeDocument/2006/relationships/slide" Target="../slides/slide2.xml"/><Relationship Id="rId9" Type="http://schemas.openxmlformats.org/officeDocument/2006/relationships/image" Target="../media/image2.svg"/><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slide" Target="../slides/slide4.xml"/><Relationship Id="rId2"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 Target="../slides/slide3.xml"/><Relationship Id="rId5" Type="http://schemas.openxmlformats.org/officeDocument/2006/relationships/slide" Target="../slides/slide6.xml"/><Relationship Id="rId4" Type="http://schemas.openxmlformats.org/officeDocument/2006/relationships/slide" Target="../slides/slide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hlinkClick r:id="rId2" action="ppaction://hlinksldjump"/>
            <a:extLst>
              <a:ext uri="{FF2B5EF4-FFF2-40B4-BE49-F238E27FC236}">
                <a16:creationId xmlns:a16="http://schemas.microsoft.com/office/drawing/2014/main" id="{DA67F537-CBC3-4DDE-A7CE-ABA63B6F671B}"/>
              </a:ext>
            </a:extLst>
          </p:cNvPr>
          <p:cNvSpPr/>
          <p:nvPr userDrawn="1"/>
        </p:nvSpPr>
        <p:spPr>
          <a:xfrm>
            <a:off x="9981452" y="2440395"/>
            <a:ext cx="2210548" cy="4433582"/>
          </a:xfrm>
          <a:prstGeom prst="rect">
            <a:avLst/>
          </a:prstGeom>
          <a:solidFill>
            <a:srgbClr val="037F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hlinkClick r:id="rId3" action="ppaction://hlinksldjump"/>
            <a:extLst>
              <a:ext uri="{FF2B5EF4-FFF2-40B4-BE49-F238E27FC236}">
                <a16:creationId xmlns:a16="http://schemas.microsoft.com/office/drawing/2014/main" id="{F020D1B2-AA45-4E02-B37B-B477040AC928}"/>
              </a:ext>
            </a:extLst>
          </p:cNvPr>
          <p:cNvSpPr/>
          <p:nvPr userDrawn="1"/>
        </p:nvSpPr>
        <p:spPr>
          <a:xfrm>
            <a:off x="1998000" y="4719134"/>
            <a:ext cx="1998000" cy="2143211"/>
          </a:xfrm>
          <a:prstGeom prst="rect">
            <a:avLst/>
          </a:prstGeom>
          <a:solidFill>
            <a:srgbClr val="E55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Rectangle 8">
            <a:hlinkClick r:id="rId4" action="ppaction://hlinksldjump"/>
            <a:extLst>
              <a:ext uri="{FF2B5EF4-FFF2-40B4-BE49-F238E27FC236}">
                <a16:creationId xmlns:a16="http://schemas.microsoft.com/office/drawing/2014/main" id="{43C917D9-4239-426E-93CF-461481EC798C}"/>
              </a:ext>
            </a:extLst>
          </p:cNvPr>
          <p:cNvSpPr/>
          <p:nvPr userDrawn="1"/>
        </p:nvSpPr>
        <p:spPr>
          <a:xfrm>
            <a:off x="0" y="5442152"/>
            <a:ext cx="1998000" cy="1424392"/>
          </a:xfrm>
          <a:prstGeom prst="rect">
            <a:avLst/>
          </a:prstGeom>
          <a:solidFill>
            <a:srgbClr val="E686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Rectangle 9">
            <a:hlinkClick r:id="rId5" action="ppaction://hlinksldjump"/>
            <a:extLst>
              <a:ext uri="{FF2B5EF4-FFF2-40B4-BE49-F238E27FC236}">
                <a16:creationId xmlns:a16="http://schemas.microsoft.com/office/drawing/2014/main" id="{E080BB74-07DE-49CD-89E1-7B69C712B756}"/>
              </a:ext>
            </a:extLst>
          </p:cNvPr>
          <p:cNvSpPr/>
          <p:nvPr userDrawn="1"/>
        </p:nvSpPr>
        <p:spPr>
          <a:xfrm>
            <a:off x="5993997" y="4005598"/>
            <a:ext cx="1998000" cy="2862027"/>
          </a:xfrm>
          <a:prstGeom prst="rect">
            <a:avLst/>
          </a:prstGeom>
          <a:solidFill>
            <a:srgbClr val="4D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10">
            <a:hlinkClick r:id="rId6" action="ppaction://hlinksldjump"/>
            <a:extLst>
              <a:ext uri="{FF2B5EF4-FFF2-40B4-BE49-F238E27FC236}">
                <a16:creationId xmlns:a16="http://schemas.microsoft.com/office/drawing/2014/main" id="{1B461109-DA0F-4283-9325-03CED2259C05}"/>
              </a:ext>
            </a:extLst>
          </p:cNvPr>
          <p:cNvSpPr/>
          <p:nvPr userDrawn="1"/>
        </p:nvSpPr>
        <p:spPr>
          <a:xfrm>
            <a:off x="7992000" y="4719564"/>
            <a:ext cx="1998000" cy="2143210"/>
          </a:xfrm>
          <a:prstGeom prst="rect">
            <a:avLst/>
          </a:prstGeom>
          <a:solidFill>
            <a:srgbClr val="E8A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Rectangle 11">
            <a:hlinkClick r:id="rId7" action="ppaction://hlinksldjump"/>
            <a:extLst>
              <a:ext uri="{FF2B5EF4-FFF2-40B4-BE49-F238E27FC236}">
                <a16:creationId xmlns:a16="http://schemas.microsoft.com/office/drawing/2014/main" id="{C01CE5B9-8B0A-4473-8847-1D7CEF5EC4EB}"/>
              </a:ext>
            </a:extLst>
          </p:cNvPr>
          <p:cNvSpPr/>
          <p:nvPr userDrawn="1"/>
        </p:nvSpPr>
        <p:spPr>
          <a:xfrm>
            <a:off x="3983182" y="5437094"/>
            <a:ext cx="2023631" cy="1436883"/>
          </a:xfrm>
          <a:prstGeom prst="rect">
            <a:avLst/>
          </a:prstGeom>
          <a:solidFill>
            <a:srgbClr val="12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Rectangle 12">
            <a:hlinkClick r:id="rId4" action="ppaction://hlinksldjump"/>
            <a:extLst>
              <a:ext uri="{FF2B5EF4-FFF2-40B4-BE49-F238E27FC236}">
                <a16:creationId xmlns:a16="http://schemas.microsoft.com/office/drawing/2014/main" id="{DEC02756-85E5-4253-8262-D74C28F3167C}"/>
              </a:ext>
            </a:extLst>
          </p:cNvPr>
          <p:cNvSpPr/>
          <p:nvPr userDrawn="1"/>
        </p:nvSpPr>
        <p:spPr>
          <a:xfrm>
            <a:off x="8546" y="5901760"/>
            <a:ext cx="1998000" cy="707886"/>
          </a:xfrm>
          <a:prstGeom prst="rect">
            <a:avLst/>
          </a:prstGeom>
        </p:spPr>
        <p:txBody>
          <a:bodyPr wrap="square">
            <a:spAutoFit/>
          </a:bodyPr>
          <a:lstStyle/>
          <a:p>
            <a:pPr algn="ctr"/>
            <a:r>
              <a:rPr lang="en-CA" sz="1600" dirty="0">
                <a:solidFill>
                  <a:schemeClr val="bg1"/>
                </a:solidFill>
                <a:latin typeface="Oswald" panose="02000503000000000000" pitchFamily="2" charset="0"/>
              </a:rPr>
              <a:t>Savings</a:t>
            </a:r>
          </a:p>
          <a:p>
            <a:pPr algn="ctr"/>
            <a:r>
              <a:rPr lang="en-CA" sz="2400" dirty="0">
                <a:solidFill>
                  <a:schemeClr val="bg1"/>
                </a:solidFill>
                <a:latin typeface="Oswald" panose="02000503000000000000" pitchFamily="2" charset="0"/>
              </a:rPr>
              <a:t>10%</a:t>
            </a:r>
          </a:p>
        </p:txBody>
      </p:sp>
      <p:sp>
        <p:nvSpPr>
          <p:cNvPr id="14" name="Rectangle 13">
            <a:hlinkClick r:id="rId3" action="ppaction://hlinksldjump"/>
            <a:extLst>
              <a:ext uri="{FF2B5EF4-FFF2-40B4-BE49-F238E27FC236}">
                <a16:creationId xmlns:a16="http://schemas.microsoft.com/office/drawing/2014/main" id="{152CD825-95CA-47AE-BB74-CA9B215D50DF}"/>
              </a:ext>
            </a:extLst>
          </p:cNvPr>
          <p:cNvSpPr/>
          <p:nvPr userDrawn="1"/>
        </p:nvSpPr>
        <p:spPr>
          <a:xfrm>
            <a:off x="2001420" y="5901760"/>
            <a:ext cx="1989456" cy="707886"/>
          </a:xfrm>
          <a:prstGeom prst="rect">
            <a:avLst/>
          </a:prstGeom>
        </p:spPr>
        <p:txBody>
          <a:bodyPr wrap="square">
            <a:spAutoFit/>
          </a:bodyPr>
          <a:lstStyle/>
          <a:p>
            <a:pPr algn="ctr"/>
            <a:r>
              <a:rPr lang="en-CA" sz="1600" dirty="0">
                <a:solidFill>
                  <a:schemeClr val="bg1"/>
                </a:solidFill>
                <a:latin typeface="Oswald" panose="02000503000000000000" pitchFamily="2" charset="0"/>
              </a:rPr>
              <a:t>Transportation</a:t>
            </a:r>
          </a:p>
          <a:p>
            <a:pPr algn="ctr"/>
            <a:r>
              <a:rPr lang="en-CA" sz="2400" dirty="0">
                <a:solidFill>
                  <a:schemeClr val="bg1"/>
                </a:solidFill>
                <a:latin typeface="Oswald" panose="02000503000000000000" pitchFamily="2" charset="0"/>
              </a:rPr>
              <a:t>15%</a:t>
            </a:r>
          </a:p>
        </p:txBody>
      </p:sp>
      <p:sp>
        <p:nvSpPr>
          <p:cNvPr id="15" name="Rectangle 14">
            <a:hlinkClick r:id="rId2" action="ppaction://hlinksldjump"/>
            <a:extLst>
              <a:ext uri="{FF2B5EF4-FFF2-40B4-BE49-F238E27FC236}">
                <a16:creationId xmlns:a16="http://schemas.microsoft.com/office/drawing/2014/main" id="{DDA342FF-0436-46CD-8197-B1DAD8B6E62E}"/>
              </a:ext>
            </a:extLst>
          </p:cNvPr>
          <p:cNvSpPr/>
          <p:nvPr userDrawn="1"/>
        </p:nvSpPr>
        <p:spPr>
          <a:xfrm>
            <a:off x="9972909" y="5901760"/>
            <a:ext cx="2184908" cy="707886"/>
          </a:xfrm>
          <a:prstGeom prst="rect">
            <a:avLst/>
          </a:prstGeom>
        </p:spPr>
        <p:txBody>
          <a:bodyPr wrap="square">
            <a:spAutoFit/>
          </a:bodyPr>
          <a:lstStyle/>
          <a:p>
            <a:pPr algn="ctr"/>
            <a:r>
              <a:rPr lang="en-CA" sz="1600" dirty="0">
                <a:solidFill>
                  <a:schemeClr val="bg1"/>
                </a:solidFill>
                <a:latin typeface="Oswald" panose="02000503000000000000" pitchFamily="2" charset="0"/>
              </a:rPr>
              <a:t>Housing</a:t>
            </a:r>
          </a:p>
          <a:p>
            <a:pPr algn="ctr"/>
            <a:r>
              <a:rPr lang="en-CA" sz="2400" dirty="0">
                <a:solidFill>
                  <a:schemeClr val="bg1"/>
                </a:solidFill>
                <a:latin typeface="Oswald" panose="02000503000000000000" pitchFamily="2" charset="0"/>
              </a:rPr>
              <a:t>30%</a:t>
            </a:r>
          </a:p>
        </p:txBody>
      </p:sp>
      <p:sp>
        <p:nvSpPr>
          <p:cNvPr id="16" name="Rectangle 15">
            <a:hlinkClick r:id="rId5" action="ppaction://hlinksldjump"/>
            <a:extLst>
              <a:ext uri="{FF2B5EF4-FFF2-40B4-BE49-F238E27FC236}">
                <a16:creationId xmlns:a16="http://schemas.microsoft.com/office/drawing/2014/main" id="{A5A7AA31-3A0E-4342-A07C-BCE420A132E9}"/>
              </a:ext>
            </a:extLst>
          </p:cNvPr>
          <p:cNvSpPr/>
          <p:nvPr userDrawn="1"/>
        </p:nvSpPr>
        <p:spPr>
          <a:xfrm>
            <a:off x="6004252" y="5901760"/>
            <a:ext cx="1980908" cy="707886"/>
          </a:xfrm>
          <a:prstGeom prst="rect">
            <a:avLst/>
          </a:prstGeom>
        </p:spPr>
        <p:txBody>
          <a:bodyPr wrap="square">
            <a:spAutoFit/>
          </a:bodyPr>
          <a:lstStyle/>
          <a:p>
            <a:pPr algn="ctr"/>
            <a:r>
              <a:rPr lang="en-CA" sz="1600" dirty="0">
                <a:solidFill>
                  <a:schemeClr val="bg1"/>
                </a:solidFill>
                <a:latin typeface="Oswald" panose="02000503000000000000" pitchFamily="2" charset="0"/>
              </a:rPr>
              <a:t>Food</a:t>
            </a:r>
          </a:p>
          <a:p>
            <a:pPr algn="ctr"/>
            <a:r>
              <a:rPr lang="en-CA" sz="2400" dirty="0">
                <a:solidFill>
                  <a:schemeClr val="bg1"/>
                </a:solidFill>
                <a:latin typeface="Oswald" panose="02000503000000000000" pitchFamily="2" charset="0"/>
              </a:rPr>
              <a:t>20%</a:t>
            </a:r>
          </a:p>
        </p:txBody>
      </p:sp>
      <p:sp>
        <p:nvSpPr>
          <p:cNvPr id="17" name="Rectangle 16">
            <a:hlinkClick r:id="rId6" action="ppaction://hlinksldjump"/>
            <a:extLst>
              <a:ext uri="{FF2B5EF4-FFF2-40B4-BE49-F238E27FC236}">
                <a16:creationId xmlns:a16="http://schemas.microsoft.com/office/drawing/2014/main" id="{F894EF65-6838-46F9-BA90-699D6A4E75FA}"/>
              </a:ext>
            </a:extLst>
          </p:cNvPr>
          <p:cNvSpPr/>
          <p:nvPr userDrawn="1"/>
        </p:nvSpPr>
        <p:spPr>
          <a:xfrm>
            <a:off x="7980034" y="5901760"/>
            <a:ext cx="1998000" cy="707886"/>
          </a:xfrm>
          <a:prstGeom prst="rect">
            <a:avLst/>
          </a:prstGeom>
        </p:spPr>
        <p:txBody>
          <a:bodyPr wrap="square">
            <a:spAutoFit/>
          </a:bodyPr>
          <a:lstStyle/>
          <a:p>
            <a:pPr algn="ctr"/>
            <a:r>
              <a:rPr lang="en-CA" sz="1600" dirty="0">
                <a:solidFill>
                  <a:schemeClr val="bg1"/>
                </a:solidFill>
                <a:latin typeface="Oswald" panose="02000503000000000000" pitchFamily="2" charset="0"/>
              </a:rPr>
              <a:t>Discretionary </a:t>
            </a:r>
          </a:p>
          <a:p>
            <a:pPr algn="ctr"/>
            <a:r>
              <a:rPr lang="en-CA" sz="2400" dirty="0">
                <a:solidFill>
                  <a:schemeClr val="bg1"/>
                </a:solidFill>
                <a:latin typeface="Oswald" panose="02000503000000000000" pitchFamily="2" charset="0"/>
              </a:rPr>
              <a:t>15%</a:t>
            </a:r>
          </a:p>
        </p:txBody>
      </p:sp>
      <p:sp>
        <p:nvSpPr>
          <p:cNvPr id="18" name="Rectangle 17">
            <a:hlinkClick r:id="rId7" action="ppaction://hlinksldjump"/>
            <a:extLst>
              <a:ext uri="{FF2B5EF4-FFF2-40B4-BE49-F238E27FC236}">
                <a16:creationId xmlns:a16="http://schemas.microsoft.com/office/drawing/2014/main" id="{E83598D7-0000-44A3-B172-269C7817A438}"/>
              </a:ext>
            </a:extLst>
          </p:cNvPr>
          <p:cNvSpPr/>
          <p:nvPr userDrawn="1"/>
        </p:nvSpPr>
        <p:spPr>
          <a:xfrm>
            <a:off x="3994294" y="5901760"/>
            <a:ext cx="2015084" cy="707886"/>
          </a:xfrm>
          <a:prstGeom prst="rect">
            <a:avLst/>
          </a:prstGeom>
        </p:spPr>
        <p:txBody>
          <a:bodyPr wrap="square">
            <a:spAutoFit/>
          </a:bodyPr>
          <a:lstStyle/>
          <a:p>
            <a:pPr algn="ctr"/>
            <a:r>
              <a:rPr lang="en-CA" sz="1600" dirty="0">
                <a:solidFill>
                  <a:schemeClr val="bg1"/>
                </a:solidFill>
                <a:latin typeface="Oswald" panose="02000503000000000000" pitchFamily="2" charset="0"/>
              </a:rPr>
              <a:t>Debt Repayment</a:t>
            </a:r>
          </a:p>
          <a:p>
            <a:pPr algn="ctr"/>
            <a:r>
              <a:rPr lang="en-CA" sz="2400" dirty="0">
                <a:solidFill>
                  <a:schemeClr val="bg1"/>
                </a:solidFill>
                <a:latin typeface="Oswald" panose="02000503000000000000" pitchFamily="2" charset="0"/>
              </a:rPr>
              <a:t>10%</a:t>
            </a:r>
          </a:p>
        </p:txBody>
      </p:sp>
      <p:pic>
        <p:nvPicPr>
          <p:cNvPr id="19" name="Graphic 18" descr="Car">
            <a:extLst>
              <a:ext uri="{FF2B5EF4-FFF2-40B4-BE49-F238E27FC236}">
                <a16:creationId xmlns:a16="http://schemas.microsoft.com/office/drawing/2014/main" id="{71FBF20A-D5ED-4D8B-A07E-429219AB5D88}"/>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28041" y="4127205"/>
            <a:ext cx="755009" cy="755009"/>
          </a:xfrm>
          <a:prstGeom prst="rect">
            <a:avLst/>
          </a:prstGeom>
        </p:spPr>
      </p:pic>
      <p:pic>
        <p:nvPicPr>
          <p:cNvPr id="20" name="Graphic 19" descr="Piggy Bank">
            <a:extLst>
              <a:ext uri="{FF2B5EF4-FFF2-40B4-BE49-F238E27FC236}">
                <a16:creationId xmlns:a16="http://schemas.microsoft.com/office/drawing/2014/main" id="{33683830-2D67-4267-89FB-7FBC9D3E0704}"/>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611845" y="4837268"/>
            <a:ext cx="678131" cy="678131"/>
          </a:xfrm>
          <a:prstGeom prst="rect">
            <a:avLst/>
          </a:prstGeom>
        </p:spPr>
      </p:pic>
      <p:pic>
        <p:nvPicPr>
          <p:cNvPr id="21" name="Graphic 20" descr="House">
            <a:extLst>
              <a:ext uri="{FF2B5EF4-FFF2-40B4-BE49-F238E27FC236}">
                <a16:creationId xmlns:a16="http://schemas.microsoft.com/office/drawing/2014/main" id="{E911E302-BE55-436D-9932-D8993581E8BB}"/>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14056" y="1795532"/>
            <a:ext cx="702614" cy="702614"/>
          </a:xfrm>
          <a:prstGeom prst="rect">
            <a:avLst/>
          </a:prstGeom>
        </p:spPr>
      </p:pic>
      <p:pic>
        <p:nvPicPr>
          <p:cNvPr id="22" name="Graphic 21" descr="Money">
            <a:extLst>
              <a:ext uri="{FF2B5EF4-FFF2-40B4-BE49-F238E27FC236}">
                <a16:creationId xmlns:a16="http://schemas.microsoft.com/office/drawing/2014/main" id="{57B48172-F676-4645-86F3-B589772DB69E}"/>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26784" y="4895303"/>
            <a:ext cx="562059" cy="562059"/>
          </a:xfrm>
          <a:prstGeom prst="rect">
            <a:avLst/>
          </a:prstGeom>
        </p:spPr>
      </p:pic>
      <p:pic>
        <p:nvPicPr>
          <p:cNvPr id="23" name="Graphic 22" descr="Shopping bag">
            <a:extLst>
              <a:ext uri="{FF2B5EF4-FFF2-40B4-BE49-F238E27FC236}">
                <a16:creationId xmlns:a16="http://schemas.microsoft.com/office/drawing/2014/main" id="{EC7F8432-D91F-4C6D-8F3C-FADC5530AF98}"/>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678194" y="4150056"/>
            <a:ext cx="562059" cy="562059"/>
          </a:xfrm>
          <a:prstGeom prst="rect">
            <a:avLst/>
          </a:prstGeom>
        </p:spPr>
      </p:pic>
      <p:pic>
        <p:nvPicPr>
          <p:cNvPr id="24" name="Graphic 23" descr="Burger and Drink">
            <a:extLst>
              <a:ext uri="{FF2B5EF4-FFF2-40B4-BE49-F238E27FC236}">
                <a16:creationId xmlns:a16="http://schemas.microsoft.com/office/drawing/2014/main" id="{6B7BBB54-B133-4FEF-8D12-1B5A6CB0C7F9}"/>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597322" y="3339120"/>
            <a:ext cx="740911" cy="740911"/>
          </a:xfrm>
          <a:prstGeom prst="rect">
            <a:avLst/>
          </a:prstGeom>
        </p:spPr>
      </p:pic>
    </p:spTree>
    <p:extLst>
      <p:ext uri="{BB962C8B-B14F-4D97-AF65-F5344CB8AC3E}">
        <p14:creationId xmlns:p14="http://schemas.microsoft.com/office/powerpoint/2010/main" val="207511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5" name="Rectangle 14">
            <a:hlinkClick r:id="rId2" action="ppaction://hlinksldjump"/>
            <a:extLst>
              <a:ext uri="{FF2B5EF4-FFF2-40B4-BE49-F238E27FC236}">
                <a16:creationId xmlns:a16="http://schemas.microsoft.com/office/drawing/2014/main" id="{C824E7B4-C193-4DC7-A62B-C2D042F22108}"/>
              </a:ext>
            </a:extLst>
          </p:cNvPr>
          <p:cNvSpPr/>
          <p:nvPr userDrawn="1"/>
        </p:nvSpPr>
        <p:spPr>
          <a:xfrm>
            <a:off x="9981452" y="2440395"/>
            <a:ext cx="2210548" cy="44335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Rectangle 15">
            <a:hlinkClick r:id="rId3" action="ppaction://hlinksldjump"/>
            <a:extLst>
              <a:ext uri="{FF2B5EF4-FFF2-40B4-BE49-F238E27FC236}">
                <a16:creationId xmlns:a16="http://schemas.microsoft.com/office/drawing/2014/main" id="{FFA11C1D-A6B6-4C34-B385-7EB1051E20E1}"/>
              </a:ext>
            </a:extLst>
          </p:cNvPr>
          <p:cNvSpPr/>
          <p:nvPr userDrawn="1"/>
        </p:nvSpPr>
        <p:spPr>
          <a:xfrm>
            <a:off x="0" y="5442152"/>
            <a:ext cx="1998000" cy="142439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Rectangle 16">
            <a:hlinkClick r:id="rId4" action="ppaction://hlinksldjump"/>
            <a:extLst>
              <a:ext uri="{FF2B5EF4-FFF2-40B4-BE49-F238E27FC236}">
                <a16:creationId xmlns:a16="http://schemas.microsoft.com/office/drawing/2014/main" id="{9D3A4D46-50FB-49CC-B25D-BACEE2D4A9BD}"/>
              </a:ext>
            </a:extLst>
          </p:cNvPr>
          <p:cNvSpPr/>
          <p:nvPr userDrawn="1"/>
        </p:nvSpPr>
        <p:spPr>
          <a:xfrm>
            <a:off x="5993997" y="4005598"/>
            <a:ext cx="1998000" cy="286202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Rectangle 17">
            <a:hlinkClick r:id="rId5" action="ppaction://hlinksldjump"/>
            <a:extLst>
              <a:ext uri="{FF2B5EF4-FFF2-40B4-BE49-F238E27FC236}">
                <a16:creationId xmlns:a16="http://schemas.microsoft.com/office/drawing/2014/main" id="{6200D740-0420-428B-B34B-97EF8CE2105E}"/>
              </a:ext>
            </a:extLst>
          </p:cNvPr>
          <p:cNvSpPr/>
          <p:nvPr userDrawn="1"/>
        </p:nvSpPr>
        <p:spPr>
          <a:xfrm>
            <a:off x="7992000" y="4719564"/>
            <a:ext cx="1998000" cy="214321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Rectangle 18">
            <a:hlinkClick r:id="rId6" action="ppaction://hlinksldjump"/>
            <a:extLst>
              <a:ext uri="{FF2B5EF4-FFF2-40B4-BE49-F238E27FC236}">
                <a16:creationId xmlns:a16="http://schemas.microsoft.com/office/drawing/2014/main" id="{BCFAC617-A14E-4D22-B2B4-55068D550F6A}"/>
              </a:ext>
            </a:extLst>
          </p:cNvPr>
          <p:cNvSpPr/>
          <p:nvPr userDrawn="1"/>
        </p:nvSpPr>
        <p:spPr>
          <a:xfrm>
            <a:off x="1998000" y="4719134"/>
            <a:ext cx="1998000" cy="21432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Rectangle 19">
            <a:hlinkClick r:id="rId7" action="ppaction://hlinksldjump"/>
            <a:extLst>
              <a:ext uri="{FF2B5EF4-FFF2-40B4-BE49-F238E27FC236}">
                <a16:creationId xmlns:a16="http://schemas.microsoft.com/office/drawing/2014/main" id="{61F587C8-F55D-4973-8A1F-7FD3DFA42805}"/>
              </a:ext>
            </a:extLst>
          </p:cNvPr>
          <p:cNvSpPr/>
          <p:nvPr userDrawn="1"/>
        </p:nvSpPr>
        <p:spPr>
          <a:xfrm>
            <a:off x="3983182" y="5437094"/>
            <a:ext cx="2023631" cy="14368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3" name="Rectangle 32">
            <a:hlinkClick r:id="rId3" action="ppaction://hlinksldjump"/>
            <a:extLst>
              <a:ext uri="{FF2B5EF4-FFF2-40B4-BE49-F238E27FC236}">
                <a16:creationId xmlns:a16="http://schemas.microsoft.com/office/drawing/2014/main" id="{CE0AD153-70CE-4767-B164-84E3C0DA36CE}"/>
              </a:ext>
            </a:extLst>
          </p:cNvPr>
          <p:cNvSpPr/>
          <p:nvPr userDrawn="1"/>
        </p:nvSpPr>
        <p:spPr>
          <a:xfrm>
            <a:off x="8546" y="5901760"/>
            <a:ext cx="1998000" cy="707886"/>
          </a:xfrm>
          <a:prstGeom prst="rect">
            <a:avLst/>
          </a:prstGeom>
        </p:spPr>
        <p:txBody>
          <a:bodyPr wrap="square">
            <a:spAutoFit/>
          </a:bodyPr>
          <a:lstStyle/>
          <a:p>
            <a:pPr algn="ctr"/>
            <a:r>
              <a:rPr lang="en-CA" sz="1600" dirty="0">
                <a:solidFill>
                  <a:schemeClr val="bg1"/>
                </a:solidFill>
                <a:latin typeface="Oswald" panose="02000503000000000000" pitchFamily="2" charset="0"/>
              </a:rPr>
              <a:t>Savings</a:t>
            </a:r>
          </a:p>
          <a:p>
            <a:pPr algn="ctr"/>
            <a:r>
              <a:rPr lang="en-CA" sz="2400" dirty="0">
                <a:solidFill>
                  <a:schemeClr val="bg1"/>
                </a:solidFill>
                <a:latin typeface="Oswald" panose="02000503000000000000" pitchFamily="2" charset="0"/>
              </a:rPr>
              <a:t>10%</a:t>
            </a:r>
          </a:p>
        </p:txBody>
      </p:sp>
      <p:sp>
        <p:nvSpPr>
          <p:cNvPr id="34" name="Rectangle 33">
            <a:hlinkClick r:id="rId6" action="ppaction://hlinksldjump"/>
            <a:extLst>
              <a:ext uri="{FF2B5EF4-FFF2-40B4-BE49-F238E27FC236}">
                <a16:creationId xmlns:a16="http://schemas.microsoft.com/office/drawing/2014/main" id="{B69D460F-827A-485A-A6DD-BE7B8995C8FA}"/>
              </a:ext>
            </a:extLst>
          </p:cNvPr>
          <p:cNvSpPr/>
          <p:nvPr userDrawn="1"/>
        </p:nvSpPr>
        <p:spPr>
          <a:xfrm>
            <a:off x="2001420" y="5901760"/>
            <a:ext cx="1998000" cy="707886"/>
          </a:xfrm>
          <a:prstGeom prst="rect">
            <a:avLst/>
          </a:prstGeom>
        </p:spPr>
        <p:txBody>
          <a:bodyPr wrap="square">
            <a:spAutoFit/>
          </a:bodyPr>
          <a:lstStyle/>
          <a:p>
            <a:pPr algn="ctr"/>
            <a:r>
              <a:rPr lang="en-CA" sz="1600" dirty="0">
                <a:solidFill>
                  <a:schemeClr val="bg1"/>
                </a:solidFill>
                <a:latin typeface="Oswald" panose="02000503000000000000" pitchFamily="2" charset="0"/>
              </a:rPr>
              <a:t>Transportation</a:t>
            </a:r>
          </a:p>
          <a:p>
            <a:pPr algn="ctr"/>
            <a:r>
              <a:rPr lang="en-CA" sz="2400" dirty="0">
                <a:solidFill>
                  <a:schemeClr val="bg1"/>
                </a:solidFill>
                <a:latin typeface="Oswald" panose="02000503000000000000" pitchFamily="2" charset="0"/>
              </a:rPr>
              <a:t>15%</a:t>
            </a:r>
          </a:p>
        </p:txBody>
      </p:sp>
      <p:sp>
        <p:nvSpPr>
          <p:cNvPr id="35" name="Rectangle 34">
            <a:hlinkClick r:id="rId2" action="ppaction://hlinksldjump"/>
            <a:extLst>
              <a:ext uri="{FF2B5EF4-FFF2-40B4-BE49-F238E27FC236}">
                <a16:creationId xmlns:a16="http://schemas.microsoft.com/office/drawing/2014/main" id="{AA4D4A5A-A57B-4DF1-AFF6-20DE2E30537C}"/>
              </a:ext>
            </a:extLst>
          </p:cNvPr>
          <p:cNvSpPr/>
          <p:nvPr userDrawn="1"/>
        </p:nvSpPr>
        <p:spPr>
          <a:xfrm>
            <a:off x="9972909" y="5901760"/>
            <a:ext cx="2184908" cy="707886"/>
          </a:xfrm>
          <a:prstGeom prst="rect">
            <a:avLst/>
          </a:prstGeom>
        </p:spPr>
        <p:txBody>
          <a:bodyPr wrap="square">
            <a:spAutoFit/>
          </a:bodyPr>
          <a:lstStyle/>
          <a:p>
            <a:pPr algn="ctr"/>
            <a:r>
              <a:rPr lang="en-CA" sz="1600" dirty="0">
                <a:solidFill>
                  <a:schemeClr val="bg1"/>
                </a:solidFill>
                <a:latin typeface="Oswald" panose="02000503000000000000" pitchFamily="2" charset="0"/>
              </a:rPr>
              <a:t>Housing</a:t>
            </a:r>
          </a:p>
          <a:p>
            <a:pPr algn="ctr"/>
            <a:r>
              <a:rPr lang="en-CA" sz="2400" dirty="0">
                <a:solidFill>
                  <a:schemeClr val="bg1"/>
                </a:solidFill>
                <a:latin typeface="Oswald" panose="02000503000000000000" pitchFamily="2" charset="0"/>
              </a:rPr>
              <a:t>30%</a:t>
            </a:r>
          </a:p>
        </p:txBody>
      </p:sp>
      <p:sp>
        <p:nvSpPr>
          <p:cNvPr id="36" name="Rectangle 35">
            <a:hlinkClick r:id="rId4" action="ppaction://hlinksldjump"/>
            <a:extLst>
              <a:ext uri="{FF2B5EF4-FFF2-40B4-BE49-F238E27FC236}">
                <a16:creationId xmlns:a16="http://schemas.microsoft.com/office/drawing/2014/main" id="{A8A5FCBE-9FED-4802-9A2E-2241123F04E5}"/>
              </a:ext>
            </a:extLst>
          </p:cNvPr>
          <p:cNvSpPr/>
          <p:nvPr userDrawn="1"/>
        </p:nvSpPr>
        <p:spPr>
          <a:xfrm>
            <a:off x="6004252" y="5901760"/>
            <a:ext cx="1980908" cy="707886"/>
          </a:xfrm>
          <a:prstGeom prst="rect">
            <a:avLst/>
          </a:prstGeom>
        </p:spPr>
        <p:txBody>
          <a:bodyPr wrap="square">
            <a:spAutoFit/>
          </a:bodyPr>
          <a:lstStyle/>
          <a:p>
            <a:pPr algn="ctr"/>
            <a:r>
              <a:rPr lang="en-CA" sz="1600" dirty="0">
                <a:solidFill>
                  <a:schemeClr val="bg1"/>
                </a:solidFill>
                <a:latin typeface="Oswald" panose="02000503000000000000" pitchFamily="2" charset="0"/>
              </a:rPr>
              <a:t>Food</a:t>
            </a:r>
          </a:p>
          <a:p>
            <a:pPr algn="ctr"/>
            <a:r>
              <a:rPr lang="en-CA" sz="2400" dirty="0">
                <a:solidFill>
                  <a:schemeClr val="bg1"/>
                </a:solidFill>
                <a:latin typeface="Oswald" panose="02000503000000000000" pitchFamily="2" charset="0"/>
              </a:rPr>
              <a:t>20%</a:t>
            </a:r>
          </a:p>
        </p:txBody>
      </p:sp>
      <p:sp>
        <p:nvSpPr>
          <p:cNvPr id="37" name="Rectangle 36">
            <a:hlinkClick r:id="rId5" action="ppaction://hlinksldjump"/>
            <a:extLst>
              <a:ext uri="{FF2B5EF4-FFF2-40B4-BE49-F238E27FC236}">
                <a16:creationId xmlns:a16="http://schemas.microsoft.com/office/drawing/2014/main" id="{E7A29468-DE71-42A6-B940-476FD5B21588}"/>
              </a:ext>
            </a:extLst>
          </p:cNvPr>
          <p:cNvSpPr/>
          <p:nvPr userDrawn="1"/>
        </p:nvSpPr>
        <p:spPr>
          <a:xfrm>
            <a:off x="7980034" y="5901760"/>
            <a:ext cx="1998000" cy="707886"/>
          </a:xfrm>
          <a:prstGeom prst="rect">
            <a:avLst/>
          </a:prstGeom>
        </p:spPr>
        <p:txBody>
          <a:bodyPr wrap="square">
            <a:spAutoFit/>
          </a:bodyPr>
          <a:lstStyle/>
          <a:p>
            <a:pPr algn="ctr"/>
            <a:r>
              <a:rPr lang="en-CA" sz="1600" dirty="0">
                <a:solidFill>
                  <a:schemeClr val="bg1"/>
                </a:solidFill>
                <a:latin typeface="Oswald" panose="02000503000000000000" pitchFamily="2" charset="0"/>
              </a:rPr>
              <a:t>Discretionary </a:t>
            </a:r>
          </a:p>
          <a:p>
            <a:pPr algn="ctr"/>
            <a:r>
              <a:rPr lang="en-CA" sz="2400" dirty="0">
                <a:solidFill>
                  <a:schemeClr val="bg1"/>
                </a:solidFill>
                <a:latin typeface="Oswald" panose="02000503000000000000" pitchFamily="2" charset="0"/>
              </a:rPr>
              <a:t>15%</a:t>
            </a:r>
          </a:p>
        </p:txBody>
      </p:sp>
      <p:sp>
        <p:nvSpPr>
          <p:cNvPr id="38" name="Rectangle 37">
            <a:hlinkClick r:id="rId7" action="ppaction://hlinksldjump"/>
            <a:extLst>
              <a:ext uri="{FF2B5EF4-FFF2-40B4-BE49-F238E27FC236}">
                <a16:creationId xmlns:a16="http://schemas.microsoft.com/office/drawing/2014/main" id="{8E7ED193-F63E-45D0-8B16-5E1DAC2CE29E}"/>
              </a:ext>
            </a:extLst>
          </p:cNvPr>
          <p:cNvSpPr/>
          <p:nvPr userDrawn="1"/>
        </p:nvSpPr>
        <p:spPr>
          <a:xfrm>
            <a:off x="3994294" y="5901760"/>
            <a:ext cx="2015084" cy="707886"/>
          </a:xfrm>
          <a:prstGeom prst="rect">
            <a:avLst/>
          </a:prstGeom>
        </p:spPr>
        <p:txBody>
          <a:bodyPr wrap="square">
            <a:spAutoFit/>
          </a:bodyPr>
          <a:lstStyle/>
          <a:p>
            <a:pPr algn="ctr"/>
            <a:r>
              <a:rPr lang="en-CA" sz="1600" dirty="0">
                <a:solidFill>
                  <a:schemeClr val="bg1"/>
                </a:solidFill>
                <a:latin typeface="Oswald" panose="02000503000000000000" pitchFamily="2" charset="0"/>
              </a:rPr>
              <a:t>Debt Repayment</a:t>
            </a:r>
          </a:p>
          <a:p>
            <a:pPr algn="ctr"/>
            <a:r>
              <a:rPr lang="en-CA" sz="2400" dirty="0">
                <a:solidFill>
                  <a:schemeClr val="bg1"/>
                </a:solidFill>
                <a:latin typeface="Oswald" panose="02000503000000000000" pitchFamily="2" charset="0"/>
              </a:rPr>
              <a:t>10%</a:t>
            </a:r>
          </a:p>
        </p:txBody>
      </p:sp>
    </p:spTree>
    <p:extLst>
      <p:ext uri="{BB962C8B-B14F-4D97-AF65-F5344CB8AC3E}">
        <p14:creationId xmlns:p14="http://schemas.microsoft.com/office/powerpoint/2010/main" val="26878094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930682"/>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F9F194-45CE-454F-8078-B12696DE1DAE}"/>
              </a:ext>
            </a:extLst>
          </p:cNvPr>
          <p:cNvSpPr txBox="1"/>
          <p:nvPr/>
        </p:nvSpPr>
        <p:spPr>
          <a:xfrm>
            <a:off x="262036" y="549775"/>
            <a:ext cx="4689447" cy="1446550"/>
          </a:xfrm>
          <a:prstGeom prst="rect">
            <a:avLst/>
          </a:prstGeom>
          <a:noFill/>
        </p:spPr>
        <p:txBody>
          <a:bodyPr wrap="square" rtlCol="0">
            <a:spAutoFit/>
          </a:bodyPr>
          <a:lstStyle/>
          <a:p>
            <a:r>
              <a:rPr lang="en-CA" sz="8800" dirty="0">
                <a:solidFill>
                  <a:schemeClr val="tx1">
                    <a:lumMod val="65000"/>
                    <a:lumOff val="35000"/>
                  </a:schemeClr>
                </a:solidFill>
                <a:latin typeface="Oswald" panose="02000503000000000000" pitchFamily="2" charset="0"/>
              </a:rPr>
              <a:t>FINANCE</a:t>
            </a:r>
          </a:p>
        </p:txBody>
      </p:sp>
      <p:sp>
        <p:nvSpPr>
          <p:cNvPr id="20" name="TextBox 19">
            <a:extLst>
              <a:ext uri="{FF2B5EF4-FFF2-40B4-BE49-F238E27FC236}">
                <a16:creationId xmlns:a16="http://schemas.microsoft.com/office/drawing/2014/main" id="{2EB7F483-8B11-46AC-8B44-605F8D291673}"/>
              </a:ext>
            </a:extLst>
          </p:cNvPr>
          <p:cNvSpPr txBox="1"/>
          <p:nvPr/>
        </p:nvSpPr>
        <p:spPr>
          <a:xfrm>
            <a:off x="334878" y="145212"/>
            <a:ext cx="3590490" cy="646331"/>
          </a:xfrm>
          <a:prstGeom prst="rect">
            <a:avLst/>
          </a:prstGeom>
          <a:noFill/>
        </p:spPr>
        <p:txBody>
          <a:bodyPr wrap="square" rtlCol="0">
            <a:spAutoFit/>
          </a:bodyPr>
          <a:lstStyle/>
          <a:p>
            <a:r>
              <a:rPr lang="en-CA" sz="3600" dirty="0">
                <a:solidFill>
                  <a:schemeClr val="bg1">
                    <a:lumMod val="65000"/>
                  </a:schemeClr>
                </a:solidFill>
                <a:latin typeface="White Mackintosh" pitchFamily="2" charset="0"/>
              </a:rPr>
              <a:t>Basics of Personal</a:t>
            </a:r>
          </a:p>
        </p:txBody>
      </p:sp>
      <p:sp>
        <p:nvSpPr>
          <p:cNvPr id="21" name="TextBox 20">
            <a:extLst>
              <a:ext uri="{FF2B5EF4-FFF2-40B4-BE49-F238E27FC236}">
                <a16:creationId xmlns:a16="http://schemas.microsoft.com/office/drawing/2014/main" id="{74886E48-6763-4797-9DD1-B0E00219B2B1}"/>
              </a:ext>
            </a:extLst>
          </p:cNvPr>
          <p:cNvSpPr txBox="1"/>
          <p:nvPr/>
        </p:nvSpPr>
        <p:spPr>
          <a:xfrm>
            <a:off x="334878" y="1994577"/>
            <a:ext cx="5447366" cy="1600438"/>
          </a:xfrm>
          <a:prstGeom prst="rect">
            <a:avLst/>
          </a:prstGeom>
          <a:noFill/>
        </p:spPr>
        <p:txBody>
          <a:bodyPr wrap="square" rtlCol="0">
            <a:spAutoFit/>
          </a:bodyPr>
          <a:lstStyle/>
          <a:p>
            <a:r>
              <a:rPr lang="en-US" sz="1400" dirty="0">
                <a:latin typeface="Articulate Light" panose="02000503040000020004" pitchFamily="2" charset="0"/>
              </a:rPr>
              <a:t>Many people wonder how much of their income they should spend each month on housing, transportation, groceries, gas, and more. The following guidelines are a starting point to give you a general idea of how much you should be spending in each area. </a:t>
            </a:r>
          </a:p>
          <a:p>
            <a:endParaRPr lang="en-US" sz="1400" dirty="0">
              <a:latin typeface="Articulate Light" panose="02000503040000020004" pitchFamily="2" charset="0"/>
            </a:endParaRPr>
          </a:p>
          <a:p>
            <a:r>
              <a:rPr lang="en-US" sz="1400" dirty="0">
                <a:latin typeface="Articulate Light" panose="02000503040000020004" pitchFamily="2" charset="0"/>
              </a:rPr>
              <a:t>You will likely need to adjust these numbers based on your income, the cost of living, your family situation, and other variables. </a:t>
            </a:r>
          </a:p>
        </p:txBody>
      </p:sp>
      <p:cxnSp>
        <p:nvCxnSpPr>
          <p:cNvPr id="49" name="Straight Connector 48">
            <a:extLst>
              <a:ext uri="{FF2B5EF4-FFF2-40B4-BE49-F238E27FC236}">
                <a16:creationId xmlns:a16="http://schemas.microsoft.com/office/drawing/2014/main" id="{1DACDFFB-FD7C-4AA7-95A9-608A517E2A45}"/>
              </a:ext>
            </a:extLst>
          </p:cNvPr>
          <p:cNvCxnSpPr/>
          <p:nvPr/>
        </p:nvCxnSpPr>
        <p:spPr>
          <a:xfrm>
            <a:off x="400091" y="1879073"/>
            <a:ext cx="5153688"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81093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8F9572-21F8-4A1C-B446-1A637E013FC5}"/>
              </a:ext>
            </a:extLst>
          </p:cNvPr>
          <p:cNvSpPr/>
          <p:nvPr/>
        </p:nvSpPr>
        <p:spPr>
          <a:xfrm>
            <a:off x="0" y="5442152"/>
            <a:ext cx="1998000" cy="1424392"/>
          </a:xfrm>
          <a:prstGeom prst="rect">
            <a:avLst/>
          </a:prstGeom>
          <a:solidFill>
            <a:srgbClr val="E686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1" name="TextBox 20">
            <a:extLst>
              <a:ext uri="{FF2B5EF4-FFF2-40B4-BE49-F238E27FC236}">
                <a16:creationId xmlns:a16="http://schemas.microsoft.com/office/drawing/2014/main" id="{74886E48-6763-4797-9DD1-B0E00219B2B1}"/>
              </a:ext>
            </a:extLst>
          </p:cNvPr>
          <p:cNvSpPr txBox="1"/>
          <p:nvPr/>
        </p:nvSpPr>
        <p:spPr>
          <a:xfrm>
            <a:off x="334878" y="1994577"/>
            <a:ext cx="5447366" cy="1815882"/>
          </a:xfrm>
          <a:prstGeom prst="rect">
            <a:avLst/>
          </a:prstGeom>
          <a:noFill/>
        </p:spPr>
        <p:txBody>
          <a:bodyPr wrap="square" rtlCol="0">
            <a:spAutoFit/>
          </a:bodyPr>
          <a:lstStyle/>
          <a:p>
            <a:r>
              <a:rPr lang="en-US" sz="1400" dirty="0">
                <a:latin typeface="Articulate Light" panose="02000503040000020004" pitchFamily="2" charset="0"/>
              </a:rPr>
              <a:t>When it comes to saving, more is always better than less. It’s recommended to save between 10-20% of your income for a rainy day. This money should be put towards your savings goals, both short-term (for unexpected expenses) and long-term (for travels and luxury items.). </a:t>
            </a:r>
          </a:p>
          <a:p>
            <a:endParaRPr lang="en-US" sz="1400" dirty="0">
              <a:latin typeface="Articulate Light" panose="02000503040000020004" pitchFamily="2" charset="0"/>
            </a:endParaRPr>
          </a:p>
          <a:p>
            <a:r>
              <a:rPr lang="en-US" sz="1400" dirty="0">
                <a:latin typeface="Articulate Light" panose="02000503040000020004" pitchFamily="2" charset="0"/>
              </a:rPr>
              <a:t>The amount you are able to put into savings will vary depending on your income and debt levels.</a:t>
            </a:r>
          </a:p>
        </p:txBody>
      </p:sp>
      <p:sp>
        <p:nvSpPr>
          <p:cNvPr id="22" name="Rectangle 21">
            <a:extLst>
              <a:ext uri="{FF2B5EF4-FFF2-40B4-BE49-F238E27FC236}">
                <a16:creationId xmlns:a16="http://schemas.microsoft.com/office/drawing/2014/main" id="{F1859EA6-FFDA-4F86-80FC-60507B76F109}"/>
              </a:ext>
            </a:extLst>
          </p:cNvPr>
          <p:cNvSpPr/>
          <p:nvPr/>
        </p:nvSpPr>
        <p:spPr>
          <a:xfrm>
            <a:off x="8546" y="5901760"/>
            <a:ext cx="1998000" cy="707886"/>
          </a:xfrm>
          <a:prstGeom prst="rect">
            <a:avLst/>
          </a:prstGeom>
        </p:spPr>
        <p:txBody>
          <a:bodyPr wrap="square">
            <a:spAutoFit/>
          </a:bodyPr>
          <a:lstStyle/>
          <a:p>
            <a:pPr algn="ctr"/>
            <a:r>
              <a:rPr lang="en-CA" sz="1600" dirty="0">
                <a:solidFill>
                  <a:schemeClr val="bg1"/>
                </a:solidFill>
                <a:latin typeface="Oswald" panose="02000503000000000000" pitchFamily="2" charset="0"/>
              </a:rPr>
              <a:t>Savings</a:t>
            </a:r>
          </a:p>
          <a:p>
            <a:pPr algn="ctr"/>
            <a:r>
              <a:rPr lang="en-CA" sz="2400" dirty="0">
                <a:solidFill>
                  <a:schemeClr val="bg1"/>
                </a:solidFill>
                <a:latin typeface="Oswald" panose="02000503000000000000" pitchFamily="2" charset="0"/>
              </a:rPr>
              <a:t>10%</a:t>
            </a:r>
          </a:p>
        </p:txBody>
      </p:sp>
      <p:pic>
        <p:nvPicPr>
          <p:cNvPr id="30" name="Graphic 29" descr="Piggy Bank">
            <a:extLst>
              <a:ext uri="{FF2B5EF4-FFF2-40B4-BE49-F238E27FC236}">
                <a16:creationId xmlns:a16="http://schemas.microsoft.com/office/drawing/2014/main" id="{48628FAF-9C33-4474-BD33-704EF2ECD5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11845" y="4837268"/>
            <a:ext cx="678131" cy="678131"/>
          </a:xfrm>
          <a:prstGeom prst="rect">
            <a:avLst/>
          </a:prstGeom>
        </p:spPr>
      </p:pic>
      <p:cxnSp>
        <p:nvCxnSpPr>
          <p:cNvPr id="49" name="Straight Connector 48">
            <a:extLst>
              <a:ext uri="{FF2B5EF4-FFF2-40B4-BE49-F238E27FC236}">
                <a16:creationId xmlns:a16="http://schemas.microsoft.com/office/drawing/2014/main" id="{1DACDFFB-FD7C-4AA7-95A9-608A517E2A45}"/>
              </a:ext>
            </a:extLst>
          </p:cNvPr>
          <p:cNvCxnSpPr/>
          <p:nvPr/>
        </p:nvCxnSpPr>
        <p:spPr>
          <a:xfrm>
            <a:off x="400091" y="1879073"/>
            <a:ext cx="5153688"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BF9F194-45CE-454F-8078-B12696DE1DAE}"/>
              </a:ext>
            </a:extLst>
          </p:cNvPr>
          <p:cNvSpPr txBox="1"/>
          <p:nvPr/>
        </p:nvSpPr>
        <p:spPr>
          <a:xfrm>
            <a:off x="1395002" y="1098967"/>
            <a:ext cx="4689447" cy="769441"/>
          </a:xfrm>
          <a:prstGeom prst="rect">
            <a:avLst/>
          </a:prstGeom>
          <a:noFill/>
        </p:spPr>
        <p:txBody>
          <a:bodyPr wrap="square" rtlCol="0">
            <a:spAutoFit/>
          </a:bodyPr>
          <a:lstStyle/>
          <a:p>
            <a:r>
              <a:rPr lang="en-CA" sz="4400" dirty="0">
                <a:solidFill>
                  <a:schemeClr val="tx1">
                    <a:lumMod val="65000"/>
                    <a:lumOff val="35000"/>
                  </a:schemeClr>
                </a:solidFill>
                <a:latin typeface="Oswald" panose="02000503000000000000" pitchFamily="2" charset="0"/>
              </a:rPr>
              <a:t>SAVINGS</a:t>
            </a:r>
          </a:p>
        </p:txBody>
      </p:sp>
      <p:pic>
        <p:nvPicPr>
          <p:cNvPr id="33" name="Graphic 32" descr="Piggy Bank">
            <a:extLst>
              <a:ext uri="{FF2B5EF4-FFF2-40B4-BE49-F238E27FC236}">
                <a16:creationId xmlns:a16="http://schemas.microsoft.com/office/drawing/2014/main" id="{0C4E2262-6539-4D95-8D1A-78767E7615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26491" y="860181"/>
            <a:ext cx="1068511" cy="1068511"/>
          </a:xfrm>
          <a:prstGeom prst="rect">
            <a:avLst/>
          </a:prstGeom>
        </p:spPr>
      </p:pic>
    </p:spTree>
    <p:custDataLst>
      <p:tags r:id="rId1"/>
    </p:custDataLst>
    <p:extLst>
      <p:ext uri="{BB962C8B-B14F-4D97-AF65-F5344CB8AC3E}">
        <p14:creationId xmlns:p14="http://schemas.microsoft.com/office/powerpoint/2010/main" val="36154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4886E48-6763-4797-9DD1-B0E00219B2B1}"/>
              </a:ext>
            </a:extLst>
          </p:cNvPr>
          <p:cNvSpPr txBox="1"/>
          <p:nvPr/>
        </p:nvSpPr>
        <p:spPr>
          <a:xfrm>
            <a:off x="334878" y="1994577"/>
            <a:ext cx="5447366" cy="1600438"/>
          </a:xfrm>
          <a:prstGeom prst="rect">
            <a:avLst/>
          </a:prstGeom>
          <a:noFill/>
        </p:spPr>
        <p:txBody>
          <a:bodyPr wrap="square" rtlCol="0">
            <a:spAutoFit/>
          </a:bodyPr>
          <a:lstStyle/>
          <a:p>
            <a:r>
              <a:rPr lang="en-US" sz="1400" dirty="0">
                <a:latin typeface="Articulate Light" panose="02000503040000020004" pitchFamily="2" charset="0"/>
              </a:rPr>
              <a:t>The cost of transportation can vary greatly depending on where you live, type of vehicle, how far your commute is, and if public transportation is available to you. </a:t>
            </a:r>
          </a:p>
          <a:p>
            <a:endParaRPr lang="en-US" sz="1400" dirty="0">
              <a:latin typeface="Articulate Light" panose="02000503040000020004" pitchFamily="2" charset="0"/>
            </a:endParaRPr>
          </a:p>
          <a:p>
            <a:r>
              <a:rPr lang="en-US" sz="1400" dirty="0">
                <a:latin typeface="Articulate Light" panose="02000503040000020004" pitchFamily="2" charset="0"/>
              </a:rPr>
              <a:t>On average it is recommended to spend no more than 15-20% of your income on transportation cots. This includes insurance, maintenance, and parking costs. </a:t>
            </a:r>
          </a:p>
        </p:txBody>
      </p:sp>
      <p:cxnSp>
        <p:nvCxnSpPr>
          <p:cNvPr id="49" name="Straight Connector 48">
            <a:extLst>
              <a:ext uri="{FF2B5EF4-FFF2-40B4-BE49-F238E27FC236}">
                <a16:creationId xmlns:a16="http://schemas.microsoft.com/office/drawing/2014/main" id="{1DACDFFB-FD7C-4AA7-95A9-608A517E2A45}"/>
              </a:ext>
            </a:extLst>
          </p:cNvPr>
          <p:cNvCxnSpPr/>
          <p:nvPr/>
        </p:nvCxnSpPr>
        <p:spPr>
          <a:xfrm>
            <a:off x="400091" y="1879073"/>
            <a:ext cx="5153688"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BF9F194-45CE-454F-8078-B12696DE1DAE}"/>
              </a:ext>
            </a:extLst>
          </p:cNvPr>
          <p:cNvSpPr txBox="1"/>
          <p:nvPr/>
        </p:nvSpPr>
        <p:spPr>
          <a:xfrm>
            <a:off x="1568257" y="1116166"/>
            <a:ext cx="5881697" cy="769441"/>
          </a:xfrm>
          <a:prstGeom prst="rect">
            <a:avLst/>
          </a:prstGeom>
          <a:noFill/>
        </p:spPr>
        <p:txBody>
          <a:bodyPr wrap="square" rtlCol="0">
            <a:spAutoFit/>
          </a:bodyPr>
          <a:lstStyle/>
          <a:p>
            <a:r>
              <a:rPr lang="en-CA" sz="4400" dirty="0">
                <a:solidFill>
                  <a:schemeClr val="tx1">
                    <a:lumMod val="65000"/>
                    <a:lumOff val="35000"/>
                  </a:schemeClr>
                </a:solidFill>
                <a:latin typeface="Oswald" panose="02000503000000000000" pitchFamily="2" charset="0"/>
              </a:rPr>
              <a:t>TRANSPORTATION</a:t>
            </a:r>
          </a:p>
        </p:txBody>
      </p:sp>
      <p:sp>
        <p:nvSpPr>
          <p:cNvPr id="20" name="Rectangle 19">
            <a:extLst>
              <a:ext uri="{FF2B5EF4-FFF2-40B4-BE49-F238E27FC236}">
                <a16:creationId xmlns:a16="http://schemas.microsoft.com/office/drawing/2014/main" id="{F3C5A8CE-EBEF-4F24-A67B-7B0796454783}"/>
              </a:ext>
            </a:extLst>
          </p:cNvPr>
          <p:cNvSpPr/>
          <p:nvPr/>
        </p:nvSpPr>
        <p:spPr>
          <a:xfrm>
            <a:off x="1998000" y="4719134"/>
            <a:ext cx="1998000" cy="2143211"/>
          </a:xfrm>
          <a:prstGeom prst="rect">
            <a:avLst/>
          </a:prstGeom>
          <a:solidFill>
            <a:srgbClr val="E55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Rectangle 25">
            <a:extLst>
              <a:ext uri="{FF2B5EF4-FFF2-40B4-BE49-F238E27FC236}">
                <a16:creationId xmlns:a16="http://schemas.microsoft.com/office/drawing/2014/main" id="{9E87B8C9-70C5-4F50-8613-2177B849A5C4}"/>
              </a:ext>
            </a:extLst>
          </p:cNvPr>
          <p:cNvSpPr/>
          <p:nvPr/>
        </p:nvSpPr>
        <p:spPr>
          <a:xfrm>
            <a:off x="2001420" y="5901760"/>
            <a:ext cx="1998000" cy="707886"/>
          </a:xfrm>
          <a:prstGeom prst="rect">
            <a:avLst/>
          </a:prstGeom>
        </p:spPr>
        <p:txBody>
          <a:bodyPr wrap="square">
            <a:spAutoFit/>
          </a:bodyPr>
          <a:lstStyle/>
          <a:p>
            <a:pPr algn="ctr"/>
            <a:r>
              <a:rPr lang="en-CA" sz="1600" dirty="0">
                <a:solidFill>
                  <a:schemeClr val="bg1"/>
                </a:solidFill>
                <a:latin typeface="Oswald" panose="02000503000000000000" pitchFamily="2" charset="0"/>
              </a:rPr>
              <a:t>Transportation</a:t>
            </a:r>
          </a:p>
          <a:p>
            <a:pPr algn="ctr"/>
            <a:r>
              <a:rPr lang="en-CA" sz="2400" dirty="0">
                <a:solidFill>
                  <a:schemeClr val="bg1"/>
                </a:solidFill>
                <a:latin typeface="Oswald" panose="02000503000000000000" pitchFamily="2" charset="0"/>
              </a:rPr>
              <a:t>15%</a:t>
            </a:r>
          </a:p>
        </p:txBody>
      </p:sp>
      <p:pic>
        <p:nvPicPr>
          <p:cNvPr id="31" name="Graphic 30" descr="Car">
            <a:extLst>
              <a:ext uri="{FF2B5EF4-FFF2-40B4-BE49-F238E27FC236}">
                <a16:creationId xmlns:a16="http://schemas.microsoft.com/office/drawing/2014/main" id="{24D3590D-ED40-4932-96FF-6C0DF3E4D3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8041" y="4127205"/>
            <a:ext cx="755009" cy="755009"/>
          </a:xfrm>
          <a:prstGeom prst="rect">
            <a:avLst/>
          </a:prstGeom>
        </p:spPr>
      </p:pic>
      <p:pic>
        <p:nvPicPr>
          <p:cNvPr id="32" name="Graphic 31" descr="Car">
            <a:extLst>
              <a:ext uri="{FF2B5EF4-FFF2-40B4-BE49-F238E27FC236}">
                <a16:creationId xmlns:a16="http://schemas.microsoft.com/office/drawing/2014/main" id="{9040284C-7A6F-431F-A763-56D31CFF2A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2310" y="845696"/>
            <a:ext cx="1233379" cy="1233379"/>
          </a:xfrm>
          <a:prstGeom prst="rect">
            <a:avLst/>
          </a:prstGeom>
        </p:spPr>
      </p:pic>
    </p:spTree>
    <p:custDataLst>
      <p:tags r:id="rId1"/>
    </p:custDataLst>
    <p:extLst>
      <p:ext uri="{BB962C8B-B14F-4D97-AF65-F5344CB8AC3E}">
        <p14:creationId xmlns:p14="http://schemas.microsoft.com/office/powerpoint/2010/main" val="390136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4886E48-6763-4797-9DD1-B0E00219B2B1}"/>
              </a:ext>
            </a:extLst>
          </p:cNvPr>
          <p:cNvSpPr txBox="1"/>
          <p:nvPr/>
        </p:nvSpPr>
        <p:spPr>
          <a:xfrm>
            <a:off x="334878" y="1994577"/>
            <a:ext cx="5447366" cy="1600438"/>
          </a:xfrm>
          <a:prstGeom prst="rect">
            <a:avLst/>
          </a:prstGeom>
          <a:noFill/>
        </p:spPr>
        <p:txBody>
          <a:bodyPr wrap="square" rtlCol="0">
            <a:spAutoFit/>
          </a:bodyPr>
          <a:lstStyle/>
          <a:p>
            <a:r>
              <a:rPr lang="en-US" sz="1400" dirty="0">
                <a:latin typeface="Articulate Light" panose="02000503040000020004" pitchFamily="2" charset="0"/>
              </a:rPr>
              <a:t>Many people find that their budget can get quite tight when they factor in their debt repayment, but this is an important expense that should not be neglected. How much and how fast you repay your debt will depend on what you owe and how quickly you want to get out of debt. It’s recommended to put at the very least 10% of your income towards debt repayment, but that number can be higher depending on how much you owe.</a:t>
            </a:r>
          </a:p>
        </p:txBody>
      </p:sp>
      <p:cxnSp>
        <p:nvCxnSpPr>
          <p:cNvPr id="49" name="Straight Connector 48">
            <a:extLst>
              <a:ext uri="{FF2B5EF4-FFF2-40B4-BE49-F238E27FC236}">
                <a16:creationId xmlns:a16="http://schemas.microsoft.com/office/drawing/2014/main" id="{1DACDFFB-FD7C-4AA7-95A9-608A517E2A45}"/>
              </a:ext>
            </a:extLst>
          </p:cNvPr>
          <p:cNvCxnSpPr/>
          <p:nvPr/>
        </p:nvCxnSpPr>
        <p:spPr>
          <a:xfrm>
            <a:off x="400091" y="1879073"/>
            <a:ext cx="5153688"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BF9F194-45CE-454F-8078-B12696DE1DAE}"/>
              </a:ext>
            </a:extLst>
          </p:cNvPr>
          <p:cNvSpPr txBox="1"/>
          <p:nvPr/>
        </p:nvSpPr>
        <p:spPr>
          <a:xfrm>
            <a:off x="1298746" y="1125791"/>
            <a:ext cx="4339745" cy="769441"/>
          </a:xfrm>
          <a:prstGeom prst="rect">
            <a:avLst/>
          </a:prstGeom>
          <a:noFill/>
        </p:spPr>
        <p:txBody>
          <a:bodyPr wrap="square" rtlCol="0">
            <a:spAutoFit/>
          </a:bodyPr>
          <a:lstStyle/>
          <a:p>
            <a:r>
              <a:rPr lang="en-CA" sz="4400" dirty="0">
                <a:solidFill>
                  <a:schemeClr val="tx1">
                    <a:lumMod val="65000"/>
                    <a:lumOff val="35000"/>
                  </a:schemeClr>
                </a:solidFill>
                <a:latin typeface="Oswald" panose="02000503000000000000" pitchFamily="2" charset="0"/>
              </a:rPr>
              <a:t>DEBT REPAYMENT</a:t>
            </a:r>
          </a:p>
        </p:txBody>
      </p:sp>
      <p:pic>
        <p:nvPicPr>
          <p:cNvPr id="36" name="Graphic 35" descr="Money">
            <a:extLst>
              <a:ext uri="{FF2B5EF4-FFF2-40B4-BE49-F238E27FC236}">
                <a16:creationId xmlns:a16="http://schemas.microsoft.com/office/drawing/2014/main" id="{1F34279C-722D-4C00-9BC4-8BD3E3AE3F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91" y="971569"/>
            <a:ext cx="900971" cy="900971"/>
          </a:xfrm>
          <a:prstGeom prst="rect">
            <a:avLst/>
          </a:prstGeom>
        </p:spPr>
      </p:pic>
      <p:sp>
        <p:nvSpPr>
          <p:cNvPr id="37" name="Rectangle 36">
            <a:extLst>
              <a:ext uri="{FF2B5EF4-FFF2-40B4-BE49-F238E27FC236}">
                <a16:creationId xmlns:a16="http://schemas.microsoft.com/office/drawing/2014/main" id="{8B99BF0F-B741-4A4A-8404-B1E429C86A83}"/>
              </a:ext>
            </a:extLst>
          </p:cNvPr>
          <p:cNvSpPr/>
          <p:nvPr/>
        </p:nvSpPr>
        <p:spPr>
          <a:xfrm>
            <a:off x="3983182" y="5437094"/>
            <a:ext cx="2023631" cy="1436883"/>
          </a:xfrm>
          <a:prstGeom prst="rect">
            <a:avLst/>
          </a:prstGeom>
          <a:solidFill>
            <a:srgbClr val="12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8" name="Rectangle 37">
            <a:extLst>
              <a:ext uri="{FF2B5EF4-FFF2-40B4-BE49-F238E27FC236}">
                <a16:creationId xmlns:a16="http://schemas.microsoft.com/office/drawing/2014/main" id="{755EC1B4-9210-46C3-A5CD-C64031BB58A8}"/>
              </a:ext>
            </a:extLst>
          </p:cNvPr>
          <p:cNvSpPr/>
          <p:nvPr/>
        </p:nvSpPr>
        <p:spPr>
          <a:xfrm>
            <a:off x="3994294" y="5901760"/>
            <a:ext cx="2015084" cy="707886"/>
          </a:xfrm>
          <a:prstGeom prst="rect">
            <a:avLst/>
          </a:prstGeom>
        </p:spPr>
        <p:txBody>
          <a:bodyPr wrap="square">
            <a:spAutoFit/>
          </a:bodyPr>
          <a:lstStyle/>
          <a:p>
            <a:pPr algn="ctr"/>
            <a:r>
              <a:rPr lang="en-CA" sz="1600" dirty="0">
                <a:solidFill>
                  <a:schemeClr val="bg1"/>
                </a:solidFill>
                <a:latin typeface="Oswald" panose="02000503000000000000" pitchFamily="2" charset="0"/>
              </a:rPr>
              <a:t>Debt Repayment</a:t>
            </a:r>
          </a:p>
          <a:p>
            <a:pPr algn="ctr"/>
            <a:r>
              <a:rPr lang="en-CA" sz="2400" dirty="0">
                <a:solidFill>
                  <a:schemeClr val="bg1"/>
                </a:solidFill>
                <a:latin typeface="Oswald" panose="02000503000000000000" pitchFamily="2" charset="0"/>
              </a:rPr>
              <a:t>10%</a:t>
            </a:r>
          </a:p>
        </p:txBody>
      </p:sp>
      <p:pic>
        <p:nvPicPr>
          <p:cNvPr id="39" name="Graphic 38" descr="Money">
            <a:extLst>
              <a:ext uri="{FF2B5EF4-FFF2-40B4-BE49-F238E27FC236}">
                <a16:creationId xmlns:a16="http://schemas.microsoft.com/office/drawing/2014/main" id="{09E24E66-20D8-4071-B69C-ACC159BA76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26784" y="4895303"/>
            <a:ext cx="562059" cy="562059"/>
          </a:xfrm>
          <a:prstGeom prst="rect">
            <a:avLst/>
          </a:prstGeom>
        </p:spPr>
      </p:pic>
    </p:spTree>
    <p:custDataLst>
      <p:tags r:id="rId1"/>
    </p:custDataLst>
    <p:extLst>
      <p:ext uri="{BB962C8B-B14F-4D97-AF65-F5344CB8AC3E}">
        <p14:creationId xmlns:p14="http://schemas.microsoft.com/office/powerpoint/2010/main" val="47963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4886E48-6763-4797-9DD1-B0E00219B2B1}"/>
              </a:ext>
            </a:extLst>
          </p:cNvPr>
          <p:cNvSpPr txBox="1"/>
          <p:nvPr/>
        </p:nvSpPr>
        <p:spPr>
          <a:xfrm>
            <a:off x="334878" y="1994577"/>
            <a:ext cx="5447366" cy="1169551"/>
          </a:xfrm>
          <a:prstGeom prst="rect">
            <a:avLst/>
          </a:prstGeom>
          <a:noFill/>
        </p:spPr>
        <p:txBody>
          <a:bodyPr wrap="square" rtlCol="0">
            <a:spAutoFit/>
          </a:bodyPr>
          <a:lstStyle/>
          <a:p>
            <a:r>
              <a:rPr lang="en-US" sz="1400" dirty="0">
                <a:latin typeface="Articulate Light" panose="02000503040000020004" pitchFamily="2" charset="0"/>
              </a:rPr>
              <a:t>Food is an expense that can vary depending on location, season and personal tastes. The food category should cover your groceries, cleaning supplies, personal care, and baby needs as well. It is recommended that eating out at restaurant be part of your discretionary spending and not a part of your regular food budget. </a:t>
            </a:r>
          </a:p>
        </p:txBody>
      </p:sp>
      <p:cxnSp>
        <p:nvCxnSpPr>
          <p:cNvPr id="49" name="Straight Connector 48">
            <a:extLst>
              <a:ext uri="{FF2B5EF4-FFF2-40B4-BE49-F238E27FC236}">
                <a16:creationId xmlns:a16="http://schemas.microsoft.com/office/drawing/2014/main" id="{1DACDFFB-FD7C-4AA7-95A9-608A517E2A45}"/>
              </a:ext>
            </a:extLst>
          </p:cNvPr>
          <p:cNvCxnSpPr/>
          <p:nvPr/>
        </p:nvCxnSpPr>
        <p:spPr>
          <a:xfrm>
            <a:off x="400091" y="1879073"/>
            <a:ext cx="5153688"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BF9F194-45CE-454F-8078-B12696DE1DAE}"/>
              </a:ext>
            </a:extLst>
          </p:cNvPr>
          <p:cNvSpPr txBox="1"/>
          <p:nvPr/>
        </p:nvSpPr>
        <p:spPr>
          <a:xfrm>
            <a:off x="1180410" y="1125791"/>
            <a:ext cx="4339745" cy="769441"/>
          </a:xfrm>
          <a:prstGeom prst="rect">
            <a:avLst/>
          </a:prstGeom>
          <a:noFill/>
        </p:spPr>
        <p:txBody>
          <a:bodyPr wrap="square" rtlCol="0">
            <a:spAutoFit/>
          </a:bodyPr>
          <a:lstStyle/>
          <a:p>
            <a:r>
              <a:rPr lang="en-CA" sz="4400" dirty="0">
                <a:solidFill>
                  <a:schemeClr val="tx1">
                    <a:lumMod val="65000"/>
                    <a:lumOff val="35000"/>
                  </a:schemeClr>
                </a:solidFill>
                <a:latin typeface="Oswald" panose="02000503000000000000" pitchFamily="2" charset="0"/>
              </a:rPr>
              <a:t>FOOD</a:t>
            </a:r>
          </a:p>
        </p:txBody>
      </p:sp>
      <p:sp>
        <p:nvSpPr>
          <p:cNvPr id="9" name="Rectangle 8">
            <a:extLst>
              <a:ext uri="{FF2B5EF4-FFF2-40B4-BE49-F238E27FC236}">
                <a16:creationId xmlns:a16="http://schemas.microsoft.com/office/drawing/2014/main" id="{BC7494DC-2037-4219-BCC2-D4D37E0D0355}"/>
              </a:ext>
            </a:extLst>
          </p:cNvPr>
          <p:cNvSpPr/>
          <p:nvPr/>
        </p:nvSpPr>
        <p:spPr>
          <a:xfrm>
            <a:off x="5993997" y="4005598"/>
            <a:ext cx="1998000" cy="2862027"/>
          </a:xfrm>
          <a:prstGeom prst="rect">
            <a:avLst/>
          </a:prstGeom>
          <a:solidFill>
            <a:srgbClr val="4D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Rectangle 9">
            <a:extLst>
              <a:ext uri="{FF2B5EF4-FFF2-40B4-BE49-F238E27FC236}">
                <a16:creationId xmlns:a16="http://schemas.microsoft.com/office/drawing/2014/main" id="{7C6C91EB-DCC2-46B0-BCBE-1B8AB210DA32}"/>
              </a:ext>
            </a:extLst>
          </p:cNvPr>
          <p:cNvSpPr/>
          <p:nvPr/>
        </p:nvSpPr>
        <p:spPr>
          <a:xfrm>
            <a:off x="6004252" y="5901760"/>
            <a:ext cx="1980908" cy="707886"/>
          </a:xfrm>
          <a:prstGeom prst="rect">
            <a:avLst/>
          </a:prstGeom>
        </p:spPr>
        <p:txBody>
          <a:bodyPr wrap="square">
            <a:spAutoFit/>
          </a:bodyPr>
          <a:lstStyle/>
          <a:p>
            <a:pPr algn="ctr"/>
            <a:r>
              <a:rPr lang="en-CA" sz="1600" dirty="0">
                <a:solidFill>
                  <a:schemeClr val="bg1"/>
                </a:solidFill>
                <a:latin typeface="Oswald" panose="02000503000000000000" pitchFamily="2" charset="0"/>
              </a:rPr>
              <a:t>Food</a:t>
            </a:r>
          </a:p>
          <a:p>
            <a:pPr algn="ctr"/>
            <a:r>
              <a:rPr lang="en-CA" sz="2400" dirty="0">
                <a:solidFill>
                  <a:schemeClr val="bg1"/>
                </a:solidFill>
                <a:latin typeface="Oswald" panose="02000503000000000000" pitchFamily="2" charset="0"/>
              </a:rPr>
              <a:t>20%</a:t>
            </a:r>
          </a:p>
        </p:txBody>
      </p:sp>
      <p:pic>
        <p:nvPicPr>
          <p:cNvPr id="11" name="Graphic 10" descr="Burger and Drink">
            <a:extLst>
              <a:ext uri="{FF2B5EF4-FFF2-40B4-BE49-F238E27FC236}">
                <a16:creationId xmlns:a16="http://schemas.microsoft.com/office/drawing/2014/main" id="{3768AD18-38EE-451D-9098-C14D9CDBE6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97322" y="3339120"/>
            <a:ext cx="740911" cy="740911"/>
          </a:xfrm>
          <a:prstGeom prst="rect">
            <a:avLst/>
          </a:prstGeom>
        </p:spPr>
      </p:pic>
      <p:pic>
        <p:nvPicPr>
          <p:cNvPr id="12" name="Graphic 11" descr="Burger and Drink">
            <a:extLst>
              <a:ext uri="{FF2B5EF4-FFF2-40B4-BE49-F238E27FC236}">
                <a16:creationId xmlns:a16="http://schemas.microsoft.com/office/drawing/2014/main" id="{53E21492-2AA7-4C23-A6AF-DDA3C0AD9B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4878" y="899048"/>
            <a:ext cx="963868" cy="963868"/>
          </a:xfrm>
          <a:prstGeom prst="rect">
            <a:avLst/>
          </a:prstGeom>
        </p:spPr>
      </p:pic>
    </p:spTree>
    <p:custDataLst>
      <p:tags r:id="rId1"/>
    </p:custDataLst>
    <p:extLst>
      <p:ext uri="{BB962C8B-B14F-4D97-AF65-F5344CB8AC3E}">
        <p14:creationId xmlns:p14="http://schemas.microsoft.com/office/powerpoint/2010/main" val="257092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4886E48-6763-4797-9DD1-B0E00219B2B1}"/>
              </a:ext>
            </a:extLst>
          </p:cNvPr>
          <p:cNvSpPr txBox="1"/>
          <p:nvPr/>
        </p:nvSpPr>
        <p:spPr>
          <a:xfrm>
            <a:off x="334878" y="1994577"/>
            <a:ext cx="5447366" cy="1169551"/>
          </a:xfrm>
          <a:prstGeom prst="rect">
            <a:avLst/>
          </a:prstGeom>
          <a:noFill/>
        </p:spPr>
        <p:txBody>
          <a:bodyPr wrap="square" rtlCol="0">
            <a:spAutoFit/>
          </a:bodyPr>
          <a:lstStyle/>
          <a:p>
            <a:r>
              <a:rPr lang="en-US" sz="1400" dirty="0">
                <a:latin typeface="Articulate Light" panose="02000503040000020004" pitchFamily="2" charset="0"/>
              </a:rPr>
              <a:t>Discretionary spending is what you spend on entertainment, recreational activities, eating out, gaming, buying alcohol or shopping. These all fall into the discretionary spending category. The more debt repayment and saving you need to do, the lower your discretionary spending will be. </a:t>
            </a:r>
          </a:p>
        </p:txBody>
      </p:sp>
      <p:cxnSp>
        <p:nvCxnSpPr>
          <p:cNvPr id="49" name="Straight Connector 48">
            <a:extLst>
              <a:ext uri="{FF2B5EF4-FFF2-40B4-BE49-F238E27FC236}">
                <a16:creationId xmlns:a16="http://schemas.microsoft.com/office/drawing/2014/main" id="{1DACDFFB-FD7C-4AA7-95A9-608A517E2A45}"/>
              </a:ext>
            </a:extLst>
          </p:cNvPr>
          <p:cNvCxnSpPr/>
          <p:nvPr/>
        </p:nvCxnSpPr>
        <p:spPr>
          <a:xfrm>
            <a:off x="400091" y="1879073"/>
            <a:ext cx="5153688"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BF9F194-45CE-454F-8078-B12696DE1DAE}"/>
              </a:ext>
            </a:extLst>
          </p:cNvPr>
          <p:cNvSpPr txBox="1"/>
          <p:nvPr/>
        </p:nvSpPr>
        <p:spPr>
          <a:xfrm>
            <a:off x="1105104" y="1125791"/>
            <a:ext cx="4339745" cy="769441"/>
          </a:xfrm>
          <a:prstGeom prst="rect">
            <a:avLst/>
          </a:prstGeom>
          <a:noFill/>
        </p:spPr>
        <p:txBody>
          <a:bodyPr wrap="square" rtlCol="0">
            <a:spAutoFit/>
          </a:bodyPr>
          <a:lstStyle/>
          <a:p>
            <a:r>
              <a:rPr lang="en-CA" sz="4400" dirty="0">
                <a:solidFill>
                  <a:schemeClr val="tx1">
                    <a:lumMod val="65000"/>
                    <a:lumOff val="35000"/>
                  </a:schemeClr>
                </a:solidFill>
                <a:latin typeface="Oswald" panose="02000503000000000000" pitchFamily="2" charset="0"/>
              </a:rPr>
              <a:t>DISCRETIONARY</a:t>
            </a:r>
          </a:p>
        </p:txBody>
      </p:sp>
      <p:sp>
        <p:nvSpPr>
          <p:cNvPr id="13" name="Rectangle 12">
            <a:extLst>
              <a:ext uri="{FF2B5EF4-FFF2-40B4-BE49-F238E27FC236}">
                <a16:creationId xmlns:a16="http://schemas.microsoft.com/office/drawing/2014/main" id="{C167C08F-3A76-4A65-8EBD-A5F236D0B061}"/>
              </a:ext>
            </a:extLst>
          </p:cNvPr>
          <p:cNvSpPr/>
          <p:nvPr/>
        </p:nvSpPr>
        <p:spPr>
          <a:xfrm>
            <a:off x="7992000" y="4719564"/>
            <a:ext cx="1998000" cy="2143210"/>
          </a:xfrm>
          <a:prstGeom prst="rect">
            <a:avLst/>
          </a:prstGeom>
          <a:solidFill>
            <a:srgbClr val="E8A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Rectangle 13">
            <a:extLst>
              <a:ext uri="{FF2B5EF4-FFF2-40B4-BE49-F238E27FC236}">
                <a16:creationId xmlns:a16="http://schemas.microsoft.com/office/drawing/2014/main" id="{D012EEAC-2ED1-434C-B301-DC661F6D3EAD}"/>
              </a:ext>
            </a:extLst>
          </p:cNvPr>
          <p:cNvSpPr/>
          <p:nvPr/>
        </p:nvSpPr>
        <p:spPr>
          <a:xfrm>
            <a:off x="7980034" y="5901760"/>
            <a:ext cx="1998000" cy="707886"/>
          </a:xfrm>
          <a:prstGeom prst="rect">
            <a:avLst/>
          </a:prstGeom>
        </p:spPr>
        <p:txBody>
          <a:bodyPr wrap="square">
            <a:spAutoFit/>
          </a:bodyPr>
          <a:lstStyle/>
          <a:p>
            <a:pPr algn="ctr"/>
            <a:r>
              <a:rPr lang="en-CA" sz="1600" dirty="0">
                <a:solidFill>
                  <a:schemeClr val="bg1"/>
                </a:solidFill>
                <a:latin typeface="Oswald" panose="02000503000000000000" pitchFamily="2" charset="0"/>
              </a:rPr>
              <a:t>Discretionary </a:t>
            </a:r>
          </a:p>
          <a:p>
            <a:pPr algn="ctr"/>
            <a:r>
              <a:rPr lang="en-CA" sz="2400" dirty="0">
                <a:solidFill>
                  <a:schemeClr val="bg1"/>
                </a:solidFill>
                <a:latin typeface="Oswald" panose="02000503000000000000" pitchFamily="2" charset="0"/>
              </a:rPr>
              <a:t>15%</a:t>
            </a:r>
          </a:p>
        </p:txBody>
      </p:sp>
      <p:pic>
        <p:nvPicPr>
          <p:cNvPr id="15" name="Graphic 14" descr="Shopping bag">
            <a:extLst>
              <a:ext uri="{FF2B5EF4-FFF2-40B4-BE49-F238E27FC236}">
                <a16:creationId xmlns:a16="http://schemas.microsoft.com/office/drawing/2014/main" id="{D5A0F71F-C88A-41D8-8921-6448B9F9E8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8194" y="4150056"/>
            <a:ext cx="562059" cy="562059"/>
          </a:xfrm>
          <a:prstGeom prst="rect">
            <a:avLst/>
          </a:prstGeom>
        </p:spPr>
      </p:pic>
      <p:pic>
        <p:nvPicPr>
          <p:cNvPr id="16" name="Graphic 15" descr="Shopping bag">
            <a:extLst>
              <a:ext uri="{FF2B5EF4-FFF2-40B4-BE49-F238E27FC236}">
                <a16:creationId xmlns:a16="http://schemas.microsoft.com/office/drawing/2014/main" id="{ED15B312-F4F8-40AC-AED2-1D0A6CC540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4878" y="934196"/>
            <a:ext cx="845532" cy="845532"/>
          </a:xfrm>
          <a:prstGeom prst="rect">
            <a:avLst/>
          </a:prstGeom>
        </p:spPr>
      </p:pic>
    </p:spTree>
    <p:custDataLst>
      <p:tags r:id="rId1"/>
    </p:custDataLst>
    <p:extLst>
      <p:ext uri="{BB962C8B-B14F-4D97-AF65-F5344CB8AC3E}">
        <p14:creationId xmlns:p14="http://schemas.microsoft.com/office/powerpoint/2010/main" val="232203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4886E48-6763-4797-9DD1-B0E00219B2B1}"/>
              </a:ext>
            </a:extLst>
          </p:cNvPr>
          <p:cNvSpPr txBox="1"/>
          <p:nvPr/>
        </p:nvSpPr>
        <p:spPr>
          <a:xfrm>
            <a:off x="334878" y="1994577"/>
            <a:ext cx="5447366" cy="1169551"/>
          </a:xfrm>
          <a:prstGeom prst="rect">
            <a:avLst/>
          </a:prstGeom>
          <a:noFill/>
        </p:spPr>
        <p:txBody>
          <a:bodyPr wrap="square" rtlCol="0">
            <a:spAutoFit/>
          </a:bodyPr>
          <a:lstStyle/>
          <a:p>
            <a:r>
              <a:rPr lang="en-US" sz="1400" dirty="0">
                <a:latin typeface="Articulate Light" panose="02000503040000020004" pitchFamily="2" charset="0"/>
              </a:rPr>
              <a:t>Housing is the biggest expense most people have to deal with. Housing costs include mortgage (or rent), taxes, insurance, water, electric, and other utilities that keep the house running (gas, phone, cable, etc.). Experts estimate not spending over 35% of your total income on housing costs to avoid being house-poor. </a:t>
            </a:r>
          </a:p>
        </p:txBody>
      </p:sp>
      <p:cxnSp>
        <p:nvCxnSpPr>
          <p:cNvPr id="49" name="Straight Connector 48">
            <a:extLst>
              <a:ext uri="{FF2B5EF4-FFF2-40B4-BE49-F238E27FC236}">
                <a16:creationId xmlns:a16="http://schemas.microsoft.com/office/drawing/2014/main" id="{1DACDFFB-FD7C-4AA7-95A9-608A517E2A45}"/>
              </a:ext>
            </a:extLst>
          </p:cNvPr>
          <p:cNvCxnSpPr/>
          <p:nvPr/>
        </p:nvCxnSpPr>
        <p:spPr>
          <a:xfrm>
            <a:off x="400091" y="1879073"/>
            <a:ext cx="5153688"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BF9F194-45CE-454F-8078-B12696DE1DAE}"/>
              </a:ext>
            </a:extLst>
          </p:cNvPr>
          <p:cNvSpPr txBox="1"/>
          <p:nvPr/>
        </p:nvSpPr>
        <p:spPr>
          <a:xfrm>
            <a:off x="1234200" y="1125791"/>
            <a:ext cx="4339745" cy="769441"/>
          </a:xfrm>
          <a:prstGeom prst="rect">
            <a:avLst/>
          </a:prstGeom>
          <a:noFill/>
        </p:spPr>
        <p:txBody>
          <a:bodyPr wrap="square" rtlCol="0">
            <a:spAutoFit/>
          </a:bodyPr>
          <a:lstStyle/>
          <a:p>
            <a:r>
              <a:rPr lang="en-CA" sz="4400" dirty="0">
                <a:solidFill>
                  <a:schemeClr val="tx1">
                    <a:lumMod val="65000"/>
                    <a:lumOff val="35000"/>
                  </a:schemeClr>
                </a:solidFill>
                <a:latin typeface="Oswald" panose="02000503000000000000" pitchFamily="2" charset="0"/>
              </a:rPr>
              <a:t>HOUSING</a:t>
            </a:r>
          </a:p>
        </p:txBody>
      </p:sp>
      <p:sp>
        <p:nvSpPr>
          <p:cNvPr id="9" name="Rectangle 8">
            <a:extLst>
              <a:ext uri="{FF2B5EF4-FFF2-40B4-BE49-F238E27FC236}">
                <a16:creationId xmlns:a16="http://schemas.microsoft.com/office/drawing/2014/main" id="{F3005ED0-B3D9-43D0-8E64-4C6F5BE5A125}"/>
              </a:ext>
            </a:extLst>
          </p:cNvPr>
          <p:cNvSpPr/>
          <p:nvPr/>
        </p:nvSpPr>
        <p:spPr>
          <a:xfrm>
            <a:off x="9981452" y="2440395"/>
            <a:ext cx="2210548" cy="4433582"/>
          </a:xfrm>
          <a:prstGeom prst="rect">
            <a:avLst/>
          </a:prstGeom>
          <a:solidFill>
            <a:srgbClr val="037F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Rectangle 9">
            <a:extLst>
              <a:ext uri="{FF2B5EF4-FFF2-40B4-BE49-F238E27FC236}">
                <a16:creationId xmlns:a16="http://schemas.microsoft.com/office/drawing/2014/main" id="{158A354A-4B4C-4E1D-90E7-FB91000CB920}"/>
              </a:ext>
            </a:extLst>
          </p:cNvPr>
          <p:cNvSpPr/>
          <p:nvPr/>
        </p:nvSpPr>
        <p:spPr>
          <a:xfrm>
            <a:off x="9972909" y="5901760"/>
            <a:ext cx="2184908" cy="707886"/>
          </a:xfrm>
          <a:prstGeom prst="rect">
            <a:avLst/>
          </a:prstGeom>
        </p:spPr>
        <p:txBody>
          <a:bodyPr wrap="square">
            <a:spAutoFit/>
          </a:bodyPr>
          <a:lstStyle/>
          <a:p>
            <a:pPr algn="ctr"/>
            <a:r>
              <a:rPr lang="en-CA" sz="1600" dirty="0">
                <a:solidFill>
                  <a:schemeClr val="bg1"/>
                </a:solidFill>
                <a:latin typeface="Oswald" panose="02000503000000000000" pitchFamily="2" charset="0"/>
              </a:rPr>
              <a:t>Housing</a:t>
            </a:r>
          </a:p>
          <a:p>
            <a:pPr algn="ctr"/>
            <a:r>
              <a:rPr lang="en-CA" sz="2400" dirty="0">
                <a:solidFill>
                  <a:schemeClr val="bg1"/>
                </a:solidFill>
                <a:latin typeface="Oswald" panose="02000503000000000000" pitchFamily="2" charset="0"/>
              </a:rPr>
              <a:t>30%</a:t>
            </a:r>
          </a:p>
        </p:txBody>
      </p:sp>
      <p:pic>
        <p:nvPicPr>
          <p:cNvPr id="11" name="Graphic 10" descr="House">
            <a:extLst>
              <a:ext uri="{FF2B5EF4-FFF2-40B4-BE49-F238E27FC236}">
                <a16:creationId xmlns:a16="http://schemas.microsoft.com/office/drawing/2014/main" id="{A62FFF9C-DD0E-4CB2-9237-4A9E027A72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14056" y="1795532"/>
            <a:ext cx="702614" cy="702614"/>
          </a:xfrm>
          <a:prstGeom prst="rect">
            <a:avLst/>
          </a:prstGeom>
        </p:spPr>
      </p:pic>
      <p:pic>
        <p:nvPicPr>
          <p:cNvPr id="12" name="Graphic 11" descr="House">
            <a:extLst>
              <a:ext uri="{FF2B5EF4-FFF2-40B4-BE49-F238E27FC236}">
                <a16:creationId xmlns:a16="http://schemas.microsoft.com/office/drawing/2014/main" id="{082CD801-1B1C-4374-98BB-87083AFD94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9774" y="949313"/>
            <a:ext cx="904426" cy="904426"/>
          </a:xfrm>
          <a:prstGeom prst="rect">
            <a:avLst/>
          </a:prstGeom>
        </p:spPr>
      </p:pic>
    </p:spTree>
    <p:custDataLst>
      <p:tags r:id="rId1"/>
    </p:custDataLst>
    <p:extLst>
      <p:ext uri="{BB962C8B-B14F-4D97-AF65-F5344CB8AC3E}">
        <p14:creationId xmlns:p14="http://schemas.microsoft.com/office/powerpoint/2010/main" val="2125987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CHECK" val="0"/>
  <p:tag name="ARTICULATE_REFERENCE_ID" val="873b7492-5616-414f-92bb-3047b5f464ca"/>
  <p:tag name="ARTICULATE_DESIGN_ID_OFFICE THEME" val="GC5ifFNt"/>
  <p:tag name="ARTICULATE_SLIDE_COUNT" val="7"/>
  <p:tag name="ARTICULATE_REFERENCE_COUNT" val="0"/>
  <p:tag name="ARTICULATE_PLAYER_GLOSSARY_XML" val="&lt;?xml version=&quot;1.0&quot; encoding=&quot;utf-16&quot;?&gt;&lt;glossary xmlns:xsi=&quot;http://www.w3.org/2001/XMLSchema-instance&quot; xmlns:xsd=&quot;http://www.w3.org/2001/XMLSchema&quot;&gt;&lt;terms /&gt;&lt;/glossary&gt;"/>
  <p:tag name="ARTICULATE_PROJECT_OPEN" val="1"/>
  <p:tag name="TAG_BACKING_FORM_KEY" val="1315134-c:\users\nicole\desktop\ppt - personal finance basics\personal-finance.pptx"/>
  <p:tag name="ARTICULATE_PRESENTER_VERSION" val="8"/>
  <p:tag name="ARTICULATE_USED_PAGE_ORIENTATION" val="1"/>
  <p:tag name="ARTICULATE_USED_PAGE_SIZE" val="7"/>
</p:tagLst>
</file>

<file path=ppt/tags/tag2.xml><?xml version="1.0" encoding="utf-8"?>
<p:tagLst xmlns:a="http://schemas.openxmlformats.org/drawingml/2006/main" xmlns:r="http://schemas.openxmlformats.org/officeDocument/2006/relationships" xmlns:p="http://schemas.openxmlformats.org/presentationml/2006/main">
  <p:tag name="ARTICULATE_NAV_LEVEL" val="1"/>
  <p:tag name="ARTICULATE_TOC_EXPANDED" val="True"/>
  <p:tag name="ARTICULATE_SLIDE_PRESENTER_GUID" val="cbfc54e5-59a9-4f81-902b-4752e560d64f"/>
  <p:tag name="ARTICULATE_SLIDE_PAUSE" val="1"/>
  <p:tag name="ARTICULATE_HIDE_SLIDE" val="0"/>
  <p:tag name="ARTICULATE_PLAYER_CONTROL_PREVIOUS" val="False"/>
  <p:tag name="ARTICULATE_PLAYER_CONTROL_NEXT" val="False"/>
  <p:tag name="AUDIO_ID" val="256"/>
  <p:tag name="ARTICULATE_USED_LAYOUT" val="1"/>
</p:tagLst>
</file>

<file path=ppt/tags/tag3.xml><?xml version="1.0" encoding="utf-8"?>
<p:tagLst xmlns:a="http://schemas.openxmlformats.org/drawingml/2006/main" xmlns:r="http://schemas.openxmlformats.org/officeDocument/2006/relationships" xmlns:p="http://schemas.openxmlformats.org/presentationml/2006/main">
  <p:tag name="ARTICULATE_NAV_LEVEL" val="1"/>
  <p:tag name="ARTICULATE_TOC_EXPANDED" val="True"/>
  <p:tag name="ARTICULATE_SLIDE_PRESENTER_GUID" val="cbfc54e5-59a9-4f81-902b-4752e560d64f"/>
  <p:tag name="ARTICULATE_SLIDE_PAUSE" val="1"/>
  <p:tag name="ARTICULATE_HIDE_SLIDE" val="0"/>
  <p:tag name="ARTICULATE_PLAYER_CONTROL_PREVIOUS" val="False"/>
  <p:tag name="ARTICULATE_PLAYER_CONTROL_NEXT" val="False"/>
  <p:tag name="AUDIO_ID" val="257"/>
  <p:tag name="ARTICULATE_USED_LAYOUT" val="2"/>
</p:tagLst>
</file>

<file path=ppt/tags/tag4.xml><?xml version="1.0" encoding="utf-8"?>
<p:tagLst xmlns:a="http://schemas.openxmlformats.org/drawingml/2006/main" xmlns:r="http://schemas.openxmlformats.org/officeDocument/2006/relationships" xmlns:p="http://schemas.openxmlformats.org/presentationml/2006/main">
  <p:tag name="ARTICULATE_NAV_LEVEL" val="1"/>
  <p:tag name="ARTICULATE_TOC_EXPANDED" val="True"/>
  <p:tag name="ARTICULATE_SLIDE_PRESENTER_GUID" val="cbfc54e5-59a9-4f81-902b-4752e560d64f"/>
  <p:tag name="ARTICULATE_SLIDE_PAUSE" val="1"/>
  <p:tag name="ARTICULATE_HIDE_SLIDE" val="0"/>
  <p:tag name="ARTICULATE_PLAYER_CONTROL_PREVIOUS" val="False"/>
  <p:tag name="ARTICULATE_PLAYER_CONTROL_NEXT" val="False"/>
  <p:tag name="AUDIO_ID" val="258"/>
  <p:tag name="ARTICULATE_USED_LAYOUT" val="2"/>
</p:tagLst>
</file>

<file path=ppt/tags/tag5.xml><?xml version="1.0" encoding="utf-8"?>
<p:tagLst xmlns:a="http://schemas.openxmlformats.org/drawingml/2006/main" xmlns:r="http://schemas.openxmlformats.org/officeDocument/2006/relationships" xmlns:p="http://schemas.openxmlformats.org/presentationml/2006/main">
  <p:tag name="ARTICULATE_NAV_LEVEL" val="1"/>
  <p:tag name="ARTICULATE_TOC_EXPANDED" val="True"/>
  <p:tag name="ARTICULATE_SLIDE_PRESENTER_GUID" val="cbfc54e5-59a9-4f81-902b-4752e560d64f"/>
  <p:tag name="ARTICULATE_SLIDE_PAUSE" val="1"/>
  <p:tag name="ARTICULATE_HIDE_SLIDE" val="0"/>
  <p:tag name="ARTICULATE_PLAYER_CONTROL_PREVIOUS" val="False"/>
  <p:tag name="ARTICULATE_PLAYER_CONTROL_NEXT" val="False"/>
  <p:tag name="AUDIO_ID" val="259"/>
  <p:tag name="ARTICULATE_USED_LAYOUT" val="2"/>
</p:tagLst>
</file>

<file path=ppt/tags/tag6.xml><?xml version="1.0" encoding="utf-8"?>
<p:tagLst xmlns:a="http://schemas.openxmlformats.org/drawingml/2006/main" xmlns:r="http://schemas.openxmlformats.org/officeDocument/2006/relationships" xmlns:p="http://schemas.openxmlformats.org/presentationml/2006/main">
  <p:tag name="ARTICULATE_NAV_LEVEL" val="1"/>
  <p:tag name="ARTICULATE_TOC_EXPANDED" val="True"/>
  <p:tag name="ARTICULATE_SLIDE_PRESENTER_GUID" val="cbfc54e5-59a9-4f81-902b-4752e560d64f"/>
  <p:tag name="ARTICULATE_SLIDE_PAUSE" val="1"/>
  <p:tag name="ARTICULATE_HIDE_SLIDE" val="0"/>
  <p:tag name="ARTICULATE_PLAYER_CONTROL_PREVIOUS" val="False"/>
  <p:tag name="ARTICULATE_PLAYER_CONTROL_NEXT" val="False"/>
  <p:tag name="AUDIO_ID" val="260"/>
  <p:tag name="ARTICULATE_USED_LAYOUT" val="2"/>
</p:tagLst>
</file>

<file path=ppt/tags/tag7.xml><?xml version="1.0" encoding="utf-8"?>
<p:tagLst xmlns:a="http://schemas.openxmlformats.org/drawingml/2006/main" xmlns:r="http://schemas.openxmlformats.org/officeDocument/2006/relationships" xmlns:p="http://schemas.openxmlformats.org/presentationml/2006/main">
  <p:tag name="ARTICULATE_NAV_LEVEL" val="1"/>
  <p:tag name="ARTICULATE_TOC_EXPANDED" val="True"/>
  <p:tag name="ARTICULATE_SLIDE_PRESENTER_GUID" val="cbfc54e5-59a9-4f81-902b-4752e560d64f"/>
  <p:tag name="ARTICULATE_SLIDE_PAUSE" val="1"/>
  <p:tag name="ARTICULATE_HIDE_SLIDE" val="0"/>
  <p:tag name="ARTICULATE_PLAYER_CONTROL_PREVIOUS" val="False"/>
  <p:tag name="ARTICULATE_PLAYER_CONTROL_NEXT" val="False"/>
  <p:tag name="AUDIO_ID" val="261"/>
  <p:tag name="ARTICULATE_USED_LAYOUT" val="2"/>
</p:tagLst>
</file>

<file path=ppt/tags/tag8.xml><?xml version="1.0" encoding="utf-8"?>
<p:tagLst xmlns:a="http://schemas.openxmlformats.org/drawingml/2006/main" xmlns:r="http://schemas.openxmlformats.org/officeDocument/2006/relationships" xmlns:p="http://schemas.openxmlformats.org/presentationml/2006/main">
  <p:tag name="ARTICULATE_NAV_LEVEL" val="1"/>
  <p:tag name="ARTICULATE_TOC_EXPANDED" val="True"/>
  <p:tag name="ARTICULATE_SLIDE_PRESENTER_GUID" val="cbfc54e5-59a9-4f81-902b-4752e560d64f"/>
  <p:tag name="ARTICULATE_SLIDE_PAUSE" val="1"/>
  <p:tag name="ARTICULATE_HIDE_SLIDE" val="0"/>
  <p:tag name="ARTICULATE_PLAYER_CONTROL_PREVIOUS" val="False"/>
  <p:tag name="ARTICULATE_PLAYER_CONTROL_NEXT" val="False"/>
  <p:tag name="AUDIO_ID" val="262"/>
  <p:tag name="ARTICULATE_USED_LAYOUT"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506</Words>
  <Application>Microsoft Office PowerPoint</Application>
  <PresentationFormat>Widescreen</PresentationFormat>
  <Paragraphs>40</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Articulate Light</vt:lpstr>
      <vt:lpstr>Calibri</vt:lpstr>
      <vt:lpstr>Oswald</vt:lpstr>
      <vt:lpstr>White Mackintosh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Legault</dc:creator>
  <cp:lastModifiedBy>Nicole Legault</cp:lastModifiedBy>
  <cp:revision>25</cp:revision>
  <dcterms:created xsi:type="dcterms:W3CDTF">2018-11-16T13:19:18Z</dcterms:created>
  <dcterms:modified xsi:type="dcterms:W3CDTF">2018-11-16T15:31:55Z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93F5D8D7-DCEF-4857-A397-2DA73DB7768C</vt:lpwstr>
  </property>
  <property fmtid="{D5CDD505-2E9C-101B-9397-08002B2CF9AE}" pid="3" name="ArticulatePath">
    <vt:lpwstr>PERSONAL-FINANCE</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ProjectFull">
    <vt:lpwstr>C:\Users\Nicole\Desktop\PPT - PERSONAL FINANCE BASICS\PERSONAL-FINANCE.ppta</vt:lpwstr>
  </property>
</Properties>
</file>