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D75"/>
    <a:srgbClr val="AAC9DA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2571750"/>
            <a:ext cx="2571750" cy="257175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161045" y="5621338"/>
            <a:ext cx="1196591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0">
              <a:buNone/>
              <a:defRPr/>
            </a:lvl2pPr>
            <a:lvl3pPr marL="137160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fr-CH" dirty="0" smtClean="0"/>
              <a:t>TITLE, CAPITAL LETTERS, 50 PT., BOLD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216707" y="6556376"/>
            <a:ext cx="78545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CH" dirty="0" err="1" smtClean="0"/>
              <a:t>Sub-title</a:t>
            </a:r>
            <a:r>
              <a:rPr lang="fr-CH" dirty="0" smtClean="0"/>
              <a:t> long, 28 pt., </a:t>
            </a:r>
            <a:r>
              <a:rPr lang="fr-CH" dirty="0" err="1" smtClean="0"/>
              <a:t>bold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5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5504826" cy="739515"/>
          </a:xfrm>
          <a:prstGeom prst="rect">
            <a:avLst/>
          </a:prstGeom>
        </p:spPr>
        <p:txBody>
          <a:bodyPr/>
          <a:lstStyle>
            <a:lvl1pPr>
              <a:defRPr sz="5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Title,50 </a:t>
            </a:r>
            <a:r>
              <a:rPr lang="en-US" dirty="0" err="1" smtClean="0"/>
              <a:t>pt</a:t>
            </a:r>
            <a:r>
              <a:rPr lang="en-US" dirty="0" smtClean="0"/>
              <a:t>, Bold, Open Sans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49115"/>
            <a:ext cx="5502092" cy="644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CH" dirty="0" err="1" smtClean="0"/>
              <a:t>Sub-title</a:t>
            </a:r>
            <a:r>
              <a:rPr lang="fr-CH" dirty="0" smtClean="0"/>
              <a:t>, 28 pt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609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98"/>
            <a:ext cx="18288000" cy="1031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4617284" cy="739515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Example of Chapter title slide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609600"/>
            <a:ext cx="1219200" cy="1219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49115"/>
            <a:ext cx="5502092" cy="644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CH" dirty="0" smtClean="0"/>
              <a:t>Course </a:t>
            </a:r>
            <a:r>
              <a:rPr lang="fr-CH" dirty="0" err="1" smtClean="0"/>
              <a:t>with</a:t>
            </a:r>
            <a:r>
              <a:rPr lang="fr-CH" dirty="0" smtClean="0"/>
              <a:t> 5 </a:t>
            </a:r>
            <a:r>
              <a:rPr lang="fr-CH" dirty="0" err="1" smtClean="0"/>
              <a:t>chapters</a:t>
            </a:r>
            <a:r>
              <a:rPr lang="fr-CH" dirty="0" smtClean="0"/>
              <a:t> or </a:t>
            </a:r>
            <a:r>
              <a:rPr lang="fr-CH" dirty="0" err="1" smtClean="0"/>
              <a:t>less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0" y="8820150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8831460"/>
            <a:ext cx="85725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820150"/>
            <a:ext cx="85725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150" y="8820150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2836577" cy="799475"/>
          </a:xfrm>
          <a:prstGeom prst="rect">
            <a:avLst/>
          </a:prstGeom>
        </p:spPr>
        <p:txBody>
          <a:bodyPr/>
          <a:lstStyle>
            <a:lvl1pPr>
              <a:defRPr sz="5000" b="1" baseline="0"/>
            </a:lvl1pPr>
          </a:lstStyle>
          <a:p>
            <a:r>
              <a:rPr lang="en-US" dirty="0" smtClean="0"/>
              <a:t>Conclusion – last slide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49115"/>
            <a:ext cx="5502092" cy="644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CH" dirty="0" err="1" smtClean="0"/>
              <a:t>Sub-title</a:t>
            </a:r>
            <a:r>
              <a:rPr lang="fr-CH" dirty="0" smtClean="0"/>
              <a:t>, 28 pt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2571750"/>
            <a:ext cx="2571750" cy="25717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999219" y="8822708"/>
            <a:ext cx="82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100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To complete this module, please close this window, go back to the ‘</a:t>
            </a:r>
            <a:r>
              <a:rPr lang="en-GB" sz="2100" b="1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MY LEARNING</a:t>
            </a:r>
            <a:r>
              <a:rPr lang="en-GB" sz="2100" b="0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’ page and click on ‘</a:t>
            </a:r>
            <a:r>
              <a:rPr lang="en-GB" sz="2100" b="1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Exam(s)</a:t>
            </a:r>
            <a:r>
              <a:rPr lang="en-GB" sz="2100" b="0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’.</a:t>
            </a:r>
            <a:endParaRPr lang="en-GB" sz="2100" b="0" dirty="0" smtClean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9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839083"/>
            <a:ext cx="838317" cy="8383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34" y="8839082"/>
            <a:ext cx="838317" cy="8383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84" y="8839082"/>
            <a:ext cx="838317" cy="8383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17" y="8820149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6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hyperlink" Target="lms.cern.ch" TargetMode="External"/><Relationship Id="rId4" Type="http://schemas.openxmlformats.org/officeDocument/2006/relationships/hyperlink" Target="http://home.cer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338" y="0"/>
            <a:ext cx="952500" cy="257175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2571750"/>
            <a:ext cx="628338" cy="257175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8338" y="5143500"/>
            <a:ext cx="952500" cy="257175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7715250"/>
            <a:ext cx="599607" cy="257175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80838" y="2571750"/>
            <a:ext cx="7593142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80838" y="5143500"/>
            <a:ext cx="7593142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841605" y="1887854"/>
            <a:ext cx="583679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Story size: Page format is 16:9 (1920x1080p)</a:t>
            </a:r>
          </a:p>
          <a:p>
            <a:r>
              <a:rPr lang="en-GB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Be aware:</a:t>
            </a:r>
            <a:endParaRPr lang="en-GB" dirty="0" smtClean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Mobile </a:t>
            </a:r>
            <a:r>
              <a:rPr lang="en-GB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can be implemented. In this case, design should be reviewed and adapted accordingly. To the current stand, responsive design cannot be generated using Storyline 3.</a:t>
            </a:r>
            <a:endParaRPr lang="en-GB" sz="2800" b="1" u="sng" dirty="0" smtClean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</a:endParaRPr>
          </a:p>
          <a:p>
            <a:endParaRPr lang="en-GB" sz="1000" u="sng" dirty="0">
              <a:solidFill>
                <a:schemeClr val="accent5">
                  <a:lumMod val="60000"/>
                  <a:lumOff val="4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500" y="3534459"/>
            <a:ext cx="2209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1/4 of </a:t>
            </a:r>
          </a:p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page size </a:t>
            </a:r>
            <a:endParaRPr lang="en-GB" sz="600" dirty="0">
              <a:solidFill>
                <a:schemeClr val="accent5">
                  <a:lumMod val="60000"/>
                  <a:lumOff val="4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0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Quiz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 of feedback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147154" y="8829207"/>
            <a:ext cx="1993692" cy="85725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100" dirty="0" smtClean="0">
                <a:solidFill>
                  <a:schemeClr val="tx1"/>
                </a:solidFill>
              </a:rPr>
              <a:t>Feedback</a:t>
            </a:r>
            <a:endParaRPr lang="en-GB" sz="2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2401" y="8709286"/>
            <a:ext cx="2773180" cy="115424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9599" y="2418321"/>
            <a:ext cx="135860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This is the question. This works for any kind of freeform quiz, as long as you are using the built-in “submit” function on a player’s button or a custom button. (This example is a pick one with one try)</a:t>
            </a:r>
            <a:endParaRPr lang="en-GB" sz="21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34354" y="4076753"/>
            <a:ext cx="238125" cy="2381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72479" y="3988066"/>
            <a:ext cx="19960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Wrong answer</a:t>
            </a:r>
            <a:endParaRPr lang="en-GB" sz="21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061268" y="4076753"/>
            <a:ext cx="238125" cy="2381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996722" y="3988066"/>
            <a:ext cx="20900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Correct </a:t>
            </a:r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answer</a:t>
            </a:r>
            <a:endParaRPr lang="en-GB" sz="21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465" y="609600"/>
            <a:ext cx="13938004" cy="402236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452813" y="2476500"/>
            <a:ext cx="11382375" cy="533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278" y="2509759"/>
            <a:ext cx="428625" cy="42862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751705" y="2938384"/>
            <a:ext cx="857250" cy="857250"/>
          </a:xfrm>
          <a:prstGeom prst="ellipse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y 14"/>
          <p:cNvSpPr/>
          <p:nvPr/>
        </p:nvSpPr>
        <p:spPr>
          <a:xfrm>
            <a:off x="8723130" y="2909809"/>
            <a:ext cx="914400" cy="914400"/>
          </a:xfrm>
          <a:prstGeom prst="mathMultiply">
            <a:avLst>
              <a:gd name="adj1" fmla="val 712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342184" y="3810994"/>
            <a:ext cx="167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Incorrect</a:t>
            </a:r>
            <a:endParaRPr lang="en-GB" sz="2800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681835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100" dirty="0">
                <a:solidFill>
                  <a:srgbClr val="515E75"/>
                </a:solidFill>
                <a:latin typeface="Open Sans" panose="020B0606030504020204" pitchFamily="34" charset="0"/>
              </a:rPr>
              <a:t>You did not select the correct response.</a:t>
            </a:r>
          </a:p>
          <a:p>
            <a:pPr algn="ctr"/>
            <a:r>
              <a:rPr lang="en-GB" sz="2100" dirty="0">
                <a:solidFill>
                  <a:srgbClr val="515E75"/>
                </a:solidFill>
                <a:latin typeface="Open Sans" panose="020B0606030504020204" pitchFamily="34" charset="0"/>
              </a:rPr>
              <a:t>The text here should be the same as Feedback </a:t>
            </a:r>
            <a:r>
              <a:rPr lang="en-GB" sz="2100" dirty="0" smtClean="0">
                <a:solidFill>
                  <a:srgbClr val="515E75"/>
                </a:solidFill>
                <a:latin typeface="Open Sans" panose="020B0606030504020204" pitchFamily="34" charset="0"/>
              </a:rPr>
              <a:t>Layer and can be the same as the Correct layer.</a:t>
            </a:r>
            <a:endParaRPr lang="en-GB" sz="2100" dirty="0">
              <a:solidFill>
                <a:srgbClr val="515E75"/>
              </a:solidFill>
              <a:latin typeface="Open Sans" panose="020B0606030504020204" pitchFamily="34" charset="0"/>
            </a:endParaRPr>
          </a:p>
          <a:p>
            <a:pPr algn="ctr"/>
            <a:r>
              <a:rPr lang="en-GB" sz="2100" dirty="0">
                <a:solidFill>
                  <a:srgbClr val="515E75"/>
                </a:solidFill>
                <a:latin typeface="Open Sans" panose="020B0606030504020204" pitchFamily="34" charset="0"/>
              </a:rPr>
              <a:t>from the next slide, come back here with the navigation button.</a:t>
            </a:r>
            <a:endParaRPr lang="en-GB" sz="21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4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 – wrap up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599" y="1349115"/>
            <a:ext cx="10003437" cy="644577"/>
          </a:xfrm>
        </p:spPr>
        <p:txBody>
          <a:bodyPr/>
          <a:lstStyle/>
          <a:p>
            <a:r>
              <a:rPr lang="fr-CH" dirty="0" err="1" smtClean="0"/>
              <a:t>Additional</a:t>
            </a:r>
            <a:r>
              <a:rPr lang="fr-CH" dirty="0" smtClean="0"/>
              <a:t> </a:t>
            </a:r>
            <a:r>
              <a:rPr lang="fr-CH" dirty="0" err="1" smtClean="0"/>
              <a:t>resources</a:t>
            </a:r>
            <a:r>
              <a:rPr lang="fr-CH" dirty="0" smtClean="0"/>
              <a:t>, </a:t>
            </a:r>
            <a:r>
              <a:rPr lang="fr-CH" dirty="0" err="1" smtClean="0"/>
              <a:t>external</a:t>
            </a:r>
            <a:r>
              <a:rPr lang="fr-CH" dirty="0" smtClean="0"/>
              <a:t> links, «to go </a:t>
            </a:r>
            <a:r>
              <a:rPr lang="fr-CH" dirty="0" err="1" smtClean="0"/>
              <a:t>deeper</a:t>
            </a:r>
            <a:r>
              <a:rPr lang="fr-CH" dirty="0" smtClean="0"/>
              <a:t>», etc.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53" y="2733207"/>
            <a:ext cx="1618339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34" y="2733207"/>
            <a:ext cx="1794441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9563" y="4638207"/>
            <a:ext cx="49305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/>
              <a:t>Find</a:t>
            </a:r>
            <a:r>
              <a:rPr lang="fr-CH" sz="2100" dirty="0" smtClean="0"/>
              <a:t> more information on the </a:t>
            </a:r>
            <a:r>
              <a:rPr lang="fr-CH" sz="2100" dirty="0" err="1">
                <a:hlinkClick r:id="rId4"/>
              </a:rPr>
              <a:t>w</a:t>
            </a:r>
            <a:r>
              <a:rPr lang="fr-CH" sz="2100" dirty="0" err="1" smtClean="0">
                <a:hlinkClick r:id="rId4"/>
              </a:rPr>
              <a:t>ebsite</a:t>
            </a:r>
            <a:endParaRPr lang="en-GB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11968430" y="4638207"/>
            <a:ext cx="324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You </a:t>
            </a:r>
            <a:r>
              <a:rPr lang="fr-CH" dirty="0" err="1" smtClean="0"/>
              <a:t>may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interested</a:t>
            </a:r>
            <a:r>
              <a:rPr lang="fr-CH" dirty="0" smtClean="0"/>
              <a:t> in </a:t>
            </a:r>
            <a:r>
              <a:rPr lang="fr-CH" dirty="0" err="1" smtClean="0">
                <a:hlinkClick r:id="rId5" action="ppaction://hlinkfile"/>
              </a:rPr>
              <a:t>this</a:t>
            </a:r>
            <a:r>
              <a:rPr lang="fr-CH" dirty="0" smtClean="0">
                <a:hlinkClick r:id="rId5" action="ppaction://hlinkfile"/>
              </a:rPr>
              <a:t> training </a:t>
            </a:r>
            <a:r>
              <a:rPr lang="fr-CH" dirty="0" smtClean="0"/>
              <a:t>to </a:t>
            </a:r>
            <a:r>
              <a:rPr lang="fr-CH" dirty="0" err="1" smtClean="0"/>
              <a:t>learn</a:t>
            </a:r>
            <a:r>
              <a:rPr lang="fr-CH" dirty="0" smtClean="0"/>
              <a:t> more.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62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Customizable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3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715375" y="4714875"/>
            <a:ext cx="857250" cy="85725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17678400" y="967740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-4998" y="9677400"/>
            <a:ext cx="609600" cy="60960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678400" y="8536429"/>
            <a:ext cx="609600" cy="30480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>
                <a:solidFill>
                  <a:schemeClr val="tx1"/>
                </a:solidFill>
              </a:rPr>
              <a:t>32px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59200" y="0"/>
            <a:ext cx="609600" cy="60960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-4998" y="8841229"/>
            <a:ext cx="18292998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602" y="0"/>
            <a:ext cx="0" cy="10287001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" y="609600"/>
            <a:ext cx="18287999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7678400" y="0"/>
            <a:ext cx="609600" cy="60960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7068800" y="0"/>
            <a:ext cx="609600" cy="609600"/>
          </a:xfrm>
          <a:prstGeom prst="rect">
            <a:avLst/>
          </a:prstGeom>
          <a:solidFill>
            <a:srgbClr val="AA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7678400" y="0"/>
            <a:ext cx="0" cy="10287001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9677400"/>
            <a:ext cx="18292998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8536429"/>
            <a:ext cx="18292998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673403" y="1831064"/>
            <a:ext cx="609600" cy="30480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>
                <a:solidFill>
                  <a:schemeClr val="tx1"/>
                </a:solidFill>
              </a:rPr>
              <a:t>32px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1820836"/>
            <a:ext cx="18292998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9995" y="2135864"/>
            <a:ext cx="18292998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6459200" y="0"/>
            <a:ext cx="0" cy="2135864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4361" y="9640669"/>
            <a:ext cx="3417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 square = 64 x 64 px</a:t>
            </a:r>
          </a:p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1/30 of horizontal page size </a:t>
            </a:r>
            <a:endParaRPr lang="en-GB" sz="600" dirty="0">
              <a:solidFill>
                <a:schemeClr val="accent5">
                  <a:lumMod val="60000"/>
                  <a:lumOff val="4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398052" y="7879870"/>
            <a:ext cx="343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Buffer around Button: 32px</a:t>
            </a:r>
          </a:p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1/60 of horizontal page size</a:t>
            </a:r>
            <a:endParaRPr lang="en-GB" sz="600" dirty="0">
              <a:solidFill>
                <a:schemeClr val="accent5">
                  <a:lumMod val="60000"/>
                  <a:lumOff val="4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921521" y="844956"/>
            <a:ext cx="3537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Logo: 128 x 128 px</a:t>
            </a:r>
          </a:p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2/30 of  horizontal page size </a:t>
            </a:r>
            <a:endParaRPr lang="en-GB" sz="600" dirty="0">
              <a:solidFill>
                <a:schemeClr val="accent5">
                  <a:lumMod val="60000"/>
                  <a:lumOff val="4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263140" y="2292558"/>
            <a:ext cx="343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Buffer around </a:t>
            </a: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logo: 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32px</a:t>
            </a:r>
          </a:p>
          <a:p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1/60 of horizontal page size</a:t>
            </a:r>
            <a:endParaRPr lang="en-GB" sz="600" dirty="0">
              <a:solidFill>
                <a:schemeClr val="accent5">
                  <a:lumMod val="60000"/>
                  <a:lumOff val="4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4806" y="6226970"/>
            <a:ext cx="441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smtClean="0"/>
              <a:t>Buttons = 90 x 90 px</a:t>
            </a:r>
          </a:p>
          <a:p>
            <a:pPr algn="ctr"/>
            <a:r>
              <a:rPr lang="fr-CH" dirty="0" err="1" smtClean="0"/>
              <a:t>Same</a:t>
            </a:r>
            <a:r>
              <a:rPr lang="fr-CH" dirty="0" smtClean="0"/>
              <a:t> size as the </a:t>
            </a:r>
            <a:r>
              <a:rPr lang="fr-CH" dirty="0" err="1" smtClean="0"/>
              <a:t>circle</a:t>
            </a:r>
            <a:r>
              <a:rPr lang="fr-CH" dirty="0" smtClean="0"/>
              <a:t> in the CERN logo</a:t>
            </a:r>
            <a:endParaRPr lang="en-GB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94" y="4717430"/>
            <a:ext cx="8572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63" y="4714875"/>
            <a:ext cx="1219200" cy="12192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5" idx="0"/>
            <a:endCxn id="36" idx="0"/>
          </p:cNvCxnSpPr>
          <p:nvPr/>
        </p:nvCxnSpPr>
        <p:spPr>
          <a:xfrm flipV="1">
            <a:off x="8168119" y="4714875"/>
            <a:ext cx="2145444" cy="2555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168119" y="5583556"/>
            <a:ext cx="2145444" cy="2555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33504" y="8841228"/>
            <a:ext cx="11805380" cy="8361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area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may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be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empty</a:t>
            </a:r>
            <a:endParaRPr lang="fr-CH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no buttons are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needed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6818964" y="8841229"/>
            <a:ext cx="0" cy="83617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6519160" y="8841228"/>
            <a:ext cx="0" cy="83617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21406" y="8971650"/>
            <a:ext cx="609600" cy="60960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5055121" y="8990290"/>
            <a:ext cx="609600" cy="609600"/>
          </a:xfrm>
          <a:prstGeom prst="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6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87003" cy="2133600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154400" y="0"/>
            <a:ext cx="2133600" cy="2133600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8515350"/>
            <a:ext cx="2933700" cy="1771650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5354300" y="8515350"/>
            <a:ext cx="2933700" cy="1771650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9599" y="2133600"/>
            <a:ext cx="17063803" cy="6381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0425" y="2273508"/>
            <a:ext cx="119621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Text, 21 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The </a:t>
            </a:r>
            <a:r>
              <a:rPr lang="en-GB" sz="2100" b="1" u="sng" dirty="0">
                <a:solidFill>
                  <a:srgbClr val="4F5D75"/>
                </a:solidFill>
                <a:latin typeface="Open Sans" panose="020B0606030504020204" pitchFamily="34" charset="0"/>
              </a:rPr>
              <a:t>lime </a:t>
            </a:r>
            <a:r>
              <a:rPr lang="en-GB" sz="2100" b="1" u="sng" dirty="0" err="1">
                <a:solidFill>
                  <a:srgbClr val="4F5D75"/>
                </a:solidFill>
                <a:latin typeface="Open Sans" panose="020B0606030504020204" pitchFamily="34" charset="0"/>
              </a:rPr>
              <a:t>colored</a:t>
            </a:r>
            <a:r>
              <a:rPr lang="en-GB" sz="2100" b="1" u="sng" dirty="0">
                <a:solidFill>
                  <a:srgbClr val="4F5D75"/>
                </a:solidFill>
                <a:latin typeface="Open Sans" panose="020B0606030504020204" pitchFamily="34" charset="0"/>
              </a:rPr>
              <a:t> area </a:t>
            </a: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indicates the area that can be used freely. Please, respect the alignments and the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100" u="sng" dirty="0">
              <a:solidFill>
                <a:srgbClr val="4F5D75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The </a:t>
            </a:r>
            <a:r>
              <a:rPr lang="en-GB" sz="2100" b="1" u="sng" dirty="0">
                <a:solidFill>
                  <a:srgbClr val="4F5D75"/>
                </a:solidFill>
                <a:latin typeface="Open Sans" panose="020B0606030504020204" pitchFamily="34" charset="0"/>
              </a:rPr>
              <a:t>yellow area</a:t>
            </a: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 indicates where you may cross the grid.  You can </a:t>
            </a:r>
            <a:r>
              <a:rPr lang="en-GB" sz="2100" b="1" u="sng" dirty="0">
                <a:solidFill>
                  <a:srgbClr val="4F5D75"/>
                </a:solidFill>
                <a:latin typeface="Open Sans" panose="020B0606030504020204" pitchFamily="34" charset="0"/>
              </a:rPr>
              <a:t>ONLY</a:t>
            </a: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 break the parameters to respect a design flow or to extend a visual element. Any additional button in the lower navigation or extended titles and subtitles must be considered as a </a:t>
            </a:r>
            <a:r>
              <a:rPr lang="en-GB" sz="2100" b="1" u="sng" dirty="0">
                <a:solidFill>
                  <a:srgbClr val="4F5D75"/>
                </a:solidFill>
                <a:latin typeface="Open Sans" panose="020B0606030504020204" pitchFamily="34" charset="0"/>
              </a:rPr>
              <a:t>red area</a:t>
            </a: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100" u="sng" dirty="0">
              <a:solidFill>
                <a:srgbClr val="4F5D75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The </a:t>
            </a:r>
            <a:r>
              <a:rPr lang="en-GB" sz="2100" b="1" u="sng" dirty="0">
                <a:solidFill>
                  <a:srgbClr val="4F5D75"/>
                </a:solidFill>
                <a:latin typeface="Open Sans" panose="020B0606030504020204" pitchFamily="34" charset="0"/>
              </a:rPr>
              <a:t>red area</a:t>
            </a: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 isolates basic elements. It should </a:t>
            </a:r>
            <a:r>
              <a:rPr lang="en-GB" sz="2100" b="1" u="sng" dirty="0">
                <a:solidFill>
                  <a:srgbClr val="4F5D75"/>
                </a:solidFill>
                <a:latin typeface="Open Sans" panose="020B0606030504020204" pitchFamily="34" charset="0"/>
              </a:rPr>
              <a:t>NEVER</a:t>
            </a:r>
            <a:r>
              <a:rPr lang="en-GB" sz="2100" u="sng" dirty="0">
                <a:solidFill>
                  <a:srgbClr val="4F5D75"/>
                </a:solidFill>
                <a:latin typeface="Open Sans" panose="020B0606030504020204" pitchFamily="34" charset="0"/>
              </a:rPr>
              <a:t> be invaded by other elements. (Exception: Background picture.)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100" u="sng" dirty="0">
              <a:solidFill>
                <a:srgbClr val="4F5D75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u="sng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Following Font-sizes can be used: 5 – 7 – 9 – 12 – 16 – 21 – 37 – 50 – 67 – 89 – 119. These fonts are suitable for a full HD screen.</a:t>
            </a:r>
            <a:br>
              <a:rPr lang="en-GB" sz="2100" u="sng" dirty="0" smtClean="0">
                <a:solidFill>
                  <a:srgbClr val="4F5D75"/>
                </a:solidFill>
                <a:latin typeface="Open Sans" panose="020B0606030504020204" pitchFamily="34" charset="0"/>
              </a:rPr>
            </a:br>
            <a:r>
              <a:rPr lang="en-GB" sz="2100" u="sng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The sizes differ from each other by </a:t>
            </a:r>
            <a:r>
              <a:rPr lang="en-GB" sz="2100" b="1" u="sng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increasing exactly 1/3 of the size</a:t>
            </a:r>
            <a:r>
              <a:rPr lang="en-GB" sz="2100" u="sng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70848" y="6631397"/>
            <a:ext cx="1134630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Real scale fonts: </a:t>
            </a:r>
            <a:r>
              <a:rPr lang="en-GB" sz="500" dirty="0">
                <a:solidFill>
                  <a:srgbClr val="4F5D75"/>
                </a:solidFill>
                <a:latin typeface="Open Sans" panose="020B0606030504020204" pitchFamily="34" charset="0"/>
              </a:rPr>
              <a:t>5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700" dirty="0">
                <a:solidFill>
                  <a:srgbClr val="4F5D75"/>
                </a:solidFill>
                <a:latin typeface="Open Sans" panose="020B0606030504020204" pitchFamily="34" charset="0"/>
              </a:rPr>
              <a:t>7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900" dirty="0">
                <a:solidFill>
                  <a:srgbClr val="4F5D75"/>
                </a:solidFill>
                <a:latin typeface="Open Sans" panose="020B0606030504020204" pitchFamily="34" charset="0"/>
              </a:rPr>
              <a:t>9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1200" dirty="0">
                <a:solidFill>
                  <a:srgbClr val="4F5D75"/>
                </a:solidFill>
                <a:latin typeface="Open Sans" panose="020B0606030504020204" pitchFamily="34" charset="0"/>
              </a:rPr>
              <a:t>12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1600" dirty="0">
                <a:solidFill>
                  <a:srgbClr val="4F5D75"/>
                </a:solidFill>
                <a:latin typeface="Open Sans" panose="020B0606030504020204" pitchFamily="34" charset="0"/>
              </a:rPr>
              <a:t>16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21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3700" dirty="0">
                <a:solidFill>
                  <a:srgbClr val="4F5D75"/>
                </a:solidFill>
                <a:latin typeface="Open Sans" panose="020B0606030504020204" pitchFamily="34" charset="0"/>
              </a:rPr>
              <a:t>37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5000" dirty="0">
                <a:solidFill>
                  <a:srgbClr val="4F5D75"/>
                </a:solidFill>
                <a:latin typeface="Open Sans" panose="020B0606030504020204" pitchFamily="34" charset="0"/>
              </a:rPr>
              <a:t>50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6700" dirty="0">
                <a:solidFill>
                  <a:srgbClr val="4F5D75"/>
                </a:solidFill>
                <a:latin typeface="Open Sans" panose="020B0606030504020204" pitchFamily="34" charset="0"/>
              </a:rPr>
              <a:t>67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8900" dirty="0">
                <a:solidFill>
                  <a:srgbClr val="4F5D75"/>
                </a:solidFill>
                <a:latin typeface="Open Sans" panose="020B0606030504020204" pitchFamily="34" charset="0"/>
              </a:rPr>
              <a:t>89</a:t>
            </a:r>
            <a:r>
              <a:rPr lang="en-GB" dirty="0">
                <a:solidFill>
                  <a:srgbClr val="4F5D75"/>
                </a:solidFill>
                <a:latin typeface="Open Sans" panose="020B0606030504020204" pitchFamily="34" charset="0"/>
              </a:rPr>
              <a:t> – </a:t>
            </a:r>
            <a:r>
              <a:rPr lang="en-GB" sz="11900" dirty="0">
                <a:solidFill>
                  <a:srgbClr val="4F5D75"/>
                </a:solidFill>
                <a:latin typeface="Open Sans" panose="020B0606030504020204" pitchFamily="34" charset="0"/>
              </a:rPr>
              <a:t>119</a:t>
            </a:r>
            <a:endParaRPr lang="en-GB" sz="119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8500" y="8820150"/>
            <a:ext cx="11810998" cy="8572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area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may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be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empty</a:t>
            </a:r>
            <a:endParaRPr lang="fr-CH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no buttons are </a:t>
            </a:r>
            <a:r>
              <a:rPr lang="fr-CH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needed</a:t>
            </a:r>
            <a:r>
              <a:rPr lang="fr-CH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3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58400" y="2190817"/>
            <a:ext cx="8229600" cy="6113733"/>
          </a:xfrm>
          <a:prstGeom prst="rect">
            <a:avLst/>
          </a:prstGeom>
          <a:solidFill>
            <a:srgbClr val="505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Button</a:t>
            </a:r>
            <a:r>
              <a:rPr lang="fr-CH" dirty="0" smtClean="0"/>
              <a:t> set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349115"/>
            <a:ext cx="5315458" cy="644577"/>
          </a:xfrm>
        </p:spPr>
        <p:txBody>
          <a:bodyPr/>
          <a:lstStyle/>
          <a:p>
            <a:r>
              <a:rPr lang="fr-CH" dirty="0" smtClean="0"/>
              <a:t>Library – background </a:t>
            </a:r>
            <a:r>
              <a:rPr lang="fr-CH" dirty="0" err="1" smtClean="0"/>
              <a:t>contrast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71" y="2593666"/>
            <a:ext cx="8572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58" y="7202138"/>
            <a:ext cx="428625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30" y="3692206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13" y="3692206"/>
            <a:ext cx="85725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55" y="6987826"/>
            <a:ext cx="85725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13" y="5889286"/>
            <a:ext cx="85725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55" y="2593666"/>
            <a:ext cx="857250" cy="857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55" y="3692206"/>
            <a:ext cx="857250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87" y="6987826"/>
            <a:ext cx="857250" cy="85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29" y="6987826"/>
            <a:ext cx="857250" cy="85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30" y="2593666"/>
            <a:ext cx="857250" cy="857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55" y="5889286"/>
            <a:ext cx="857250" cy="857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13" y="4790746"/>
            <a:ext cx="857250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71" y="4790746"/>
            <a:ext cx="857250" cy="857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13" y="2593666"/>
            <a:ext cx="857250" cy="857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30" y="4790746"/>
            <a:ext cx="857250" cy="8572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55" y="4790746"/>
            <a:ext cx="857250" cy="857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71" y="3692206"/>
            <a:ext cx="857250" cy="8572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71" y="5889286"/>
            <a:ext cx="857250" cy="8572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30" y="5889286"/>
            <a:ext cx="857250" cy="857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142" y="2593666"/>
            <a:ext cx="857250" cy="857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129" y="7202138"/>
            <a:ext cx="428625" cy="428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01" y="3692206"/>
            <a:ext cx="857250" cy="857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484" y="3692206"/>
            <a:ext cx="8572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26" y="6987826"/>
            <a:ext cx="857250" cy="857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484" y="5889286"/>
            <a:ext cx="8572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26" y="2593666"/>
            <a:ext cx="8572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26" y="3692206"/>
            <a:ext cx="857250" cy="857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58" y="6987826"/>
            <a:ext cx="857250" cy="857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00" y="6987826"/>
            <a:ext cx="857250" cy="857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01" y="2593666"/>
            <a:ext cx="8572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26" y="5889286"/>
            <a:ext cx="857250" cy="8572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484" y="4790746"/>
            <a:ext cx="857250" cy="8572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142" y="4790746"/>
            <a:ext cx="857250" cy="8572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484" y="2593666"/>
            <a:ext cx="857250" cy="8572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01" y="4790746"/>
            <a:ext cx="857250" cy="8572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26" y="4790746"/>
            <a:ext cx="857250" cy="8572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142" y="3692206"/>
            <a:ext cx="857250" cy="8572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142" y="5889286"/>
            <a:ext cx="857250" cy="8572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01" y="5889286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Colour</a:t>
            </a:r>
            <a:r>
              <a:rPr lang="fr-CH" dirty="0" smtClean="0"/>
              <a:t> </a:t>
            </a:r>
            <a:r>
              <a:rPr lang="fr-CH" dirty="0" err="1" smtClean="0"/>
              <a:t>scheme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HSE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28" y="1671403"/>
            <a:ext cx="12317544" cy="69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0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Colour</a:t>
            </a:r>
            <a:r>
              <a:rPr lang="fr-CH" dirty="0" smtClean="0"/>
              <a:t> </a:t>
            </a:r>
            <a:r>
              <a:rPr lang="fr-CH" dirty="0" err="1" smtClean="0"/>
              <a:t>Scheme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HR-LD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22" y="1909311"/>
            <a:ext cx="11254757" cy="66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190625" y="6884233"/>
            <a:ext cx="857250" cy="8572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950229" y="6884233"/>
            <a:ext cx="857250" cy="85725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709833" y="6884233"/>
            <a:ext cx="857250" cy="8572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2469437" y="6884233"/>
            <a:ext cx="857250" cy="8572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6229042" y="6884233"/>
            <a:ext cx="857250" cy="8572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047875" y="7312858"/>
            <a:ext cx="29023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7479" y="7312858"/>
            <a:ext cx="29023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67083" y="7312858"/>
            <a:ext cx="29023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326687" y="7312858"/>
            <a:ext cx="29023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2165" y="7962359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1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5702" y="7962359"/>
            <a:ext cx="14863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2100" b="1" dirty="0" err="1" smtClean="0">
                <a:solidFill>
                  <a:schemeClr val="bg1"/>
                </a:solidFill>
              </a:rPr>
              <a:t>Chapter</a:t>
            </a:r>
            <a:r>
              <a:rPr lang="fr-CH" sz="2100" b="1" dirty="0" smtClean="0">
                <a:solidFill>
                  <a:schemeClr val="bg1"/>
                </a:solidFill>
              </a:rPr>
              <a:t> 2</a:t>
            </a:r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31373" y="7962359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3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85980" y="7962359"/>
            <a:ext cx="16241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4</a:t>
            </a:r>
          </a:p>
          <a:p>
            <a:pPr algn="ctr"/>
            <a:r>
              <a:rPr lang="fr-CH" sz="2100" dirty="0" smtClean="0">
                <a:solidFill>
                  <a:schemeClr val="bg1"/>
                </a:solidFill>
              </a:rPr>
              <a:t>Second line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85422" y="7962359"/>
            <a:ext cx="9444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2100" dirty="0" err="1" smtClean="0">
                <a:solidFill>
                  <a:schemeClr val="bg1"/>
                </a:solidFill>
              </a:rPr>
              <a:t>Recap</a:t>
            </a:r>
            <a:endParaRPr lang="en-GB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1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Version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many</a:t>
            </a:r>
            <a:r>
              <a:rPr lang="fr-CH" dirty="0" smtClean="0"/>
              <a:t> </a:t>
            </a:r>
            <a:r>
              <a:rPr lang="fr-CH" dirty="0" err="1" smtClean="0"/>
              <a:t>chapters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761999" y="3488025"/>
            <a:ext cx="216000" cy="214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61999" y="2828456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61999" y="4145907"/>
            <a:ext cx="216000" cy="214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61999" y="4803789"/>
            <a:ext cx="216000" cy="214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61999" y="5461671"/>
            <a:ext cx="216000" cy="21431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61999" y="6119553"/>
            <a:ext cx="216000" cy="21431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61999" y="6777435"/>
            <a:ext cx="216000" cy="21431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1999" y="7435317"/>
            <a:ext cx="216000" cy="21431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869999" y="3044456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9999" y="3702338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9999" y="4360220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9999" y="5018102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9999" y="5675984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69999" y="6333866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9999" y="6991748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</p:cNvCxnSpPr>
          <p:nvPr/>
        </p:nvCxnSpPr>
        <p:spPr>
          <a:xfrm>
            <a:off x="977999" y="29364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7999" y="35968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7999" y="42572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7999" y="49176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7999" y="55780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7999" y="62384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7999" y="68988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7999" y="7559256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7999" y="2725799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1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7999" y="3387432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2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7999" y="4049065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3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7999" y="4710698"/>
            <a:ext cx="14863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b="1" dirty="0" err="1" smtClean="0">
                <a:solidFill>
                  <a:schemeClr val="bg1"/>
                </a:solidFill>
              </a:rPr>
              <a:t>Chapter</a:t>
            </a:r>
            <a:r>
              <a:rPr lang="fr-CH" sz="2100" b="1" dirty="0" smtClean="0">
                <a:solidFill>
                  <a:schemeClr val="bg1"/>
                </a:solidFill>
              </a:rPr>
              <a:t> 4</a:t>
            </a:r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37999" y="5372331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5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7999" y="6033964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6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7999" y="6695597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7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7999" y="7357230"/>
            <a:ext cx="1414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Chapter</a:t>
            </a:r>
            <a:r>
              <a:rPr lang="fr-CH" sz="2100" dirty="0" smtClean="0">
                <a:solidFill>
                  <a:schemeClr val="bg1"/>
                </a:solidFill>
              </a:rPr>
              <a:t> 8</a:t>
            </a:r>
            <a:endParaRPr lang="en-GB" sz="21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5" idx="3"/>
            <a:endCxn id="41" idx="2"/>
          </p:cNvCxnSpPr>
          <p:nvPr/>
        </p:nvCxnSpPr>
        <p:spPr>
          <a:xfrm flipV="1">
            <a:off x="2824303" y="4917656"/>
            <a:ext cx="877881" cy="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702184" y="4810499"/>
            <a:ext cx="216000" cy="214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3702184" y="5474134"/>
            <a:ext cx="216000" cy="214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702184" y="6127779"/>
            <a:ext cx="216000" cy="21431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702184" y="6781424"/>
            <a:ext cx="216000" cy="21431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702184" y="7445059"/>
            <a:ext cx="216000" cy="21431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/>
          <p:cNvCxnSpPr/>
          <p:nvPr/>
        </p:nvCxnSpPr>
        <p:spPr>
          <a:xfrm>
            <a:off x="3918184" y="4924367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18184" y="5584767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918184" y="6245167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18184" y="6905567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18184" y="7565967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78184" y="4709906"/>
            <a:ext cx="15872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Subtitle</a:t>
            </a:r>
            <a:r>
              <a:rPr lang="fr-CH" sz="2100" dirty="0" smtClean="0">
                <a:solidFill>
                  <a:schemeClr val="bg1"/>
                </a:solidFill>
              </a:rPr>
              <a:t> 4.1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78184" y="5375290"/>
            <a:ext cx="16914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b="1" dirty="0" err="1" smtClean="0">
                <a:solidFill>
                  <a:schemeClr val="bg1"/>
                </a:solidFill>
              </a:rPr>
              <a:t>Subtitle</a:t>
            </a:r>
            <a:r>
              <a:rPr lang="fr-CH" sz="2100" b="1" dirty="0" smtClean="0">
                <a:solidFill>
                  <a:schemeClr val="bg1"/>
                </a:solidFill>
              </a:rPr>
              <a:t> 4.2</a:t>
            </a:r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17308" y="6040675"/>
            <a:ext cx="15872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Subtitle</a:t>
            </a:r>
            <a:r>
              <a:rPr lang="fr-CH" sz="2100" dirty="0" smtClean="0">
                <a:solidFill>
                  <a:schemeClr val="bg1"/>
                </a:solidFill>
              </a:rPr>
              <a:t> 4.3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17308" y="6703943"/>
            <a:ext cx="15872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Subtitle</a:t>
            </a:r>
            <a:r>
              <a:rPr lang="fr-CH" sz="2100" dirty="0" smtClean="0">
                <a:solidFill>
                  <a:schemeClr val="bg1"/>
                </a:solidFill>
              </a:rPr>
              <a:t> 4.4</a:t>
            </a:r>
            <a:endParaRPr lang="en-GB" sz="21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17308" y="7358218"/>
            <a:ext cx="15872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100" dirty="0" err="1" smtClean="0">
                <a:solidFill>
                  <a:schemeClr val="bg1"/>
                </a:solidFill>
              </a:rPr>
              <a:t>Subtitle</a:t>
            </a:r>
            <a:r>
              <a:rPr lang="fr-CH" sz="2100" dirty="0" smtClean="0">
                <a:solidFill>
                  <a:schemeClr val="bg1"/>
                </a:solidFill>
              </a:rPr>
              <a:t> 4.5</a:t>
            </a:r>
            <a:endParaRPr lang="en-GB" sz="21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811503" y="5024812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10184" y="5680019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08865" y="6335226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546" y="6990433"/>
            <a:ext cx="0" cy="4435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2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Quiz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349115"/>
            <a:ext cx="6720590" cy="644577"/>
          </a:xfrm>
        </p:spPr>
        <p:txBody>
          <a:bodyPr/>
          <a:lstStyle/>
          <a:p>
            <a:r>
              <a:rPr lang="fr-CH" dirty="0" err="1" smtClean="0"/>
              <a:t>See</a:t>
            </a:r>
            <a:r>
              <a:rPr lang="fr-CH" dirty="0" smtClean="0"/>
              <a:t> </a:t>
            </a:r>
            <a:r>
              <a:rPr lang="fr-CH" dirty="0" err="1" smtClean="0"/>
              <a:t>next</a:t>
            </a:r>
            <a:r>
              <a:rPr lang="fr-CH" dirty="0" smtClean="0"/>
              <a:t> slide for the feedback master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599" y="2418321"/>
            <a:ext cx="135860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This is the question. This works for any kind of freeform quiz, as long as you are using the built-in “submit” function on a player’s button or a custom button. (This example is a pick one with one try)</a:t>
            </a:r>
            <a:endParaRPr lang="en-GB" sz="21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34354" y="4076753"/>
            <a:ext cx="238125" cy="2381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72479" y="3988066"/>
            <a:ext cx="19960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Wrong answer</a:t>
            </a:r>
            <a:endParaRPr lang="en-GB" sz="21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58597" y="4076753"/>
            <a:ext cx="238125" cy="2381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996722" y="3988066"/>
            <a:ext cx="20900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 smtClean="0">
                <a:solidFill>
                  <a:srgbClr val="4F5D75"/>
                </a:solidFill>
                <a:latin typeface="Open Sans" panose="020B0606030504020204" pitchFamily="34" charset="0"/>
              </a:rPr>
              <a:t>Correct </a:t>
            </a:r>
            <a:r>
              <a:rPr lang="en-GB" sz="2100" dirty="0">
                <a:solidFill>
                  <a:srgbClr val="4F5D75"/>
                </a:solidFill>
                <a:latin typeface="Open Sans" panose="020B0606030504020204" pitchFamily="34" charset="0"/>
              </a:rPr>
              <a:t>answer</a:t>
            </a:r>
            <a:endParaRPr lang="en-GB" sz="2100" dirty="0">
              <a:solidFill>
                <a:prstClr val="black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679711" y="8829207"/>
            <a:ext cx="1993692" cy="85725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100" dirty="0" err="1" smtClean="0">
                <a:solidFill>
                  <a:schemeClr val="tx1"/>
                </a:solidFill>
              </a:rPr>
              <a:t>Submit</a:t>
            </a:r>
            <a:endParaRPr lang="en-GB" sz="2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47154" y="8829207"/>
            <a:ext cx="1993692" cy="85725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100" dirty="0" smtClean="0">
                <a:solidFill>
                  <a:schemeClr val="tx1"/>
                </a:solidFill>
              </a:rPr>
              <a:t>Feedback</a:t>
            </a:r>
            <a:endParaRPr lang="en-GB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7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R-LD colours">
      <a:dk1>
        <a:srgbClr val="4F5D75"/>
      </a:dk1>
      <a:lt1>
        <a:srgbClr val="FFFFFF"/>
      </a:lt1>
      <a:dk2>
        <a:srgbClr val="0033A0"/>
      </a:dk2>
      <a:lt2>
        <a:srgbClr val="FFFFFF"/>
      </a:lt2>
      <a:accent1>
        <a:srgbClr val="000000"/>
      </a:accent1>
      <a:accent2>
        <a:srgbClr val="CDDB00"/>
      </a:accent2>
      <a:accent3>
        <a:srgbClr val="00A5A9"/>
      </a:accent3>
      <a:accent4>
        <a:srgbClr val="F09F54"/>
      </a:accent4>
      <a:accent5>
        <a:srgbClr val="E64179"/>
      </a:accent5>
      <a:accent6>
        <a:srgbClr val="AAC9DA"/>
      </a:accent6>
      <a:hlink>
        <a:srgbClr val="669EBC"/>
      </a:hlink>
      <a:folHlink>
        <a:srgbClr val="954F72"/>
      </a:folHlink>
    </a:clrScheme>
    <a:fontScheme name="e-learning-CE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555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Microsoft Sans Serif</vt:lpstr>
      <vt:lpstr>Open Sans</vt:lpstr>
      <vt:lpstr>Office Theme</vt:lpstr>
      <vt:lpstr>PowerPoint Presentation</vt:lpstr>
      <vt:lpstr>PowerPoint Presentation</vt:lpstr>
      <vt:lpstr>PowerPoint Presentation</vt:lpstr>
      <vt:lpstr>Button set</vt:lpstr>
      <vt:lpstr>Colour scheme</vt:lpstr>
      <vt:lpstr>Colour Scheme</vt:lpstr>
      <vt:lpstr>PowerPoint Presentation</vt:lpstr>
      <vt:lpstr>PowerPoint Presentation</vt:lpstr>
      <vt:lpstr>Quiz Slide</vt:lpstr>
      <vt:lpstr>Quiz slide</vt:lpstr>
      <vt:lpstr>Conclusion – wrap up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Berset</dc:creator>
  <cp:lastModifiedBy>Philippe Berset</cp:lastModifiedBy>
  <cp:revision>121</cp:revision>
  <dcterms:created xsi:type="dcterms:W3CDTF">2022-03-21T12:53:34Z</dcterms:created>
  <dcterms:modified xsi:type="dcterms:W3CDTF">2022-03-22T08:17:33Z</dcterms:modified>
</cp:coreProperties>
</file>