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inyon Script"/>
      <p:regular r:id="rId15"/>
    </p:embeddedFont>
    <p:embeddedFont>
      <p:font typeface="Spectra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inyonScript-regular.fntdata"/><Relationship Id="rId14" Type="http://schemas.openxmlformats.org/officeDocument/2006/relationships/slide" Target="slides/slide8.xml"/><Relationship Id="rId17" Type="http://schemas.openxmlformats.org/officeDocument/2006/relationships/font" Target="fonts/Spectral-bold.fntdata"/><Relationship Id="rId16" Type="http://schemas.openxmlformats.org/officeDocument/2006/relationships/font" Target="fonts/Spectral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Spectral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pectral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d36feb4d1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3d36feb4d1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d36feb4d1_2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3d36feb4d1_2_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endParaRPr/>
          </a:p>
        </p:txBody>
      </p:sp>
      <p:sp>
        <p:nvSpPr>
          <p:cNvPr id="141" name="Google Shape;141;g13d36feb4d1_2_8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d36feb4d1_2_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3d36feb4d1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d36feb4d1_2_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3d36feb4d1_2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d36feb4d1_2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3d36feb4d1_2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d36feb4d1_2_1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3d36feb4d1_2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d36feb4d1_2_1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3d36feb4d1_2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d36feb4d1_2_1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3d36feb4d1_2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hyperlink" Target="https://github.ecodesamsung.com/SRIB-PRISM/SRM_AN15SRM_5G_MAC_control_decode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06712" y="2440948"/>
            <a:ext cx="8693942" cy="181101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[Samsung PRISM] </a:t>
            </a:r>
            <a:r>
              <a:rPr b="1" lang="en-GB" sz="2400">
                <a:solidFill>
                  <a:schemeClr val="dk1"/>
                </a:solidFill>
              </a:rPr>
              <a:t>End</a:t>
            </a: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Review Report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271448" y="2507275"/>
            <a:ext cx="937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354183" y="2802932"/>
            <a:ext cx="8169281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</a:t>
            </a:r>
            <a:r>
              <a:rPr lang="en-GB" sz="1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S.Kayalvizhi, Dr. K. Ferents Koni Jiavana</a:t>
            </a:r>
            <a:endParaRPr i="1" sz="1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sz="1100"/>
          </a:p>
          <a:p>
            <a:pPr indent="-184150" lvl="1" marL="52070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Arial"/>
              <a:buAutoNum type="arabicPeriod"/>
            </a:pPr>
            <a:r>
              <a:rPr b="0" i="0" lang="en-GB" sz="11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RESHESH KUMAR PATHAK</a:t>
            </a:r>
            <a:endParaRPr b="0" i="0" sz="11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52070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Arial"/>
              <a:buAutoNum type="arabicPeriod"/>
            </a:pPr>
            <a:r>
              <a:rPr b="0" i="0" lang="en-GB" sz="11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KAUSTUV MOHANTY</a:t>
            </a:r>
            <a:endParaRPr b="0" i="0" sz="11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52070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Arial"/>
              <a:buAutoNum type="arabicPeriod"/>
            </a:pPr>
            <a:r>
              <a:rPr b="0" i="0" lang="en-GB" sz="11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KINJALK SRIVASTAVA</a:t>
            </a:r>
            <a:endParaRPr sz="1100"/>
          </a:p>
          <a:p>
            <a:pPr indent="-184150" lvl="1" marL="52070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Arial"/>
              <a:buAutoNum type="arabicPeriod"/>
            </a:pPr>
            <a:r>
              <a:rPr b="0" i="0" lang="en-GB" sz="11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SUKRATI MADARIYA</a:t>
            </a:r>
            <a:endParaRPr b="0" i="0" sz="11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ECE</a:t>
            </a:r>
            <a:endParaRPr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6888622" y="4744500"/>
            <a:ext cx="2184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-GB" sz="1500">
                <a:solidFill>
                  <a:schemeClr val="dk1"/>
                </a:solidFill>
              </a:rPr>
              <a:t>17 October</a:t>
            </a: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2022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1056102" y="1708349"/>
            <a:ext cx="7051637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[5G MAC control decoders]</a:t>
            </a:r>
            <a:endParaRPr b="1" i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2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/ Solution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" y="604886"/>
            <a:ext cx="9143999" cy="438581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Concept Diagram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 Clear detailed schematic / block diagram /  flow chart depicting the proposed concept / solution  )</a:t>
            </a:r>
            <a:endParaRPr sz="1100"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11367"/>
            <a:ext cx="8839200" cy="21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6633475" y="2786075"/>
            <a:ext cx="357300" cy="122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10 11</a:t>
            </a:r>
            <a:endParaRPr sz="300"/>
          </a:p>
        </p:txBody>
      </p:sp>
      <p:sp>
        <p:nvSpPr>
          <p:cNvPr id="155" name="Google Shape;155;p27"/>
          <p:cNvSpPr/>
          <p:nvPr/>
        </p:nvSpPr>
        <p:spPr>
          <a:xfrm>
            <a:off x="6633475" y="3520825"/>
            <a:ext cx="357300" cy="71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lt1"/>
                </a:solidFill>
              </a:rPr>
              <a:t>00 01</a:t>
            </a:r>
            <a:endParaRPr sz="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Dataset(s) Analysis / Description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0" y="604886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Capture / Preparation / Generation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(Discuss the dataset generation process or if downloaded data provide details of what data &amp; from where it was obtained etc… - 2 to 3 bullets only)</a:t>
            </a:r>
            <a:endParaRPr sz="1100"/>
          </a:p>
        </p:txBody>
      </p:sp>
      <p:sp>
        <p:nvSpPr>
          <p:cNvPr id="164" name="Google Shape;164;p28"/>
          <p:cNvSpPr txBox="1"/>
          <p:nvPr/>
        </p:nvSpPr>
        <p:spPr>
          <a:xfrm>
            <a:off x="1" y="2121647"/>
            <a:ext cx="9143999" cy="438581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Understanding / Analysis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(Provide 2 to 3 bullets about what is your understanding of the data / opinion about the data)</a:t>
            </a:r>
            <a:endParaRPr sz="1100"/>
          </a:p>
        </p:txBody>
      </p:sp>
      <p:sp>
        <p:nvSpPr>
          <p:cNvPr id="165" name="Google Shape;165;p28"/>
          <p:cNvSpPr txBox="1"/>
          <p:nvPr/>
        </p:nvSpPr>
        <p:spPr>
          <a:xfrm>
            <a:off x="0" y="3638407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Pre-Processing / Related Challenges (if any)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(List out the challenges you  fore see in data handling wrt problem definition – 2 to 3 bullets only)</a:t>
            </a:r>
            <a:endParaRPr sz="1100"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314700" y="1123150"/>
            <a:ext cx="683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ectral"/>
              <a:buChar char="●"/>
            </a:pPr>
            <a:r>
              <a:rPr lang="en-GB" sz="900">
                <a:latin typeface="Spectral"/>
                <a:ea typeface="Spectral"/>
                <a:cs typeface="Spectral"/>
                <a:sym typeface="Spectral"/>
              </a:rPr>
              <a:t>Get hexadecimal values and bandwidth  from user</a:t>
            </a:r>
            <a:endParaRPr sz="900"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ectral"/>
              <a:buChar char="●"/>
            </a:pPr>
            <a:r>
              <a:rPr lang="en-GB" sz="900">
                <a:latin typeface="Spectral"/>
                <a:ea typeface="Spectral"/>
                <a:cs typeface="Spectral"/>
                <a:sym typeface="Spectral"/>
              </a:rPr>
              <a:t>Convert the hexadecimal value into binary.</a:t>
            </a:r>
            <a:endParaRPr sz="900"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Spectral"/>
              <a:buChar char="●"/>
            </a:pPr>
            <a:r>
              <a:rPr lang="en-GB" sz="900">
                <a:latin typeface="Spectral"/>
                <a:ea typeface="Spectral"/>
                <a:cs typeface="Spectral"/>
                <a:sym typeface="Spectral"/>
              </a:rPr>
              <a:t>Flip the sequence of the binary value and decode.</a:t>
            </a:r>
            <a:endParaRPr sz="9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14700" y="2837713"/>
            <a:ext cx="7898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Spectral"/>
              <a:buChar char="●"/>
            </a:pPr>
            <a:r>
              <a:rPr lang="en-GB" sz="1100">
                <a:latin typeface="Spectral"/>
                <a:ea typeface="Spectral"/>
                <a:cs typeface="Spectral"/>
                <a:sym typeface="Spectral"/>
              </a:rPr>
              <a:t>Data provided has to be converted into binary 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Spectral"/>
              <a:buChar char="●"/>
            </a:pPr>
            <a:r>
              <a:rPr lang="en-GB" sz="1100">
                <a:latin typeface="Spectral"/>
                <a:ea typeface="Spectral"/>
                <a:cs typeface="Spectral"/>
                <a:sym typeface="Spectral"/>
              </a:rPr>
              <a:t>The parameters of the DCI formats has to be decoded from the binary values </a:t>
            </a:r>
            <a:r>
              <a:rPr lang="en-GB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using specific bit lengths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Spectral"/>
              <a:buChar char="●"/>
            </a:pPr>
            <a:r>
              <a:rPr lang="en-GB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Get the output values of each parameters as per bit lengths. 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513775" y="4193425"/>
            <a:ext cx="791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en-GB" sz="1000">
                <a:latin typeface="Spectral"/>
                <a:ea typeface="Spectral"/>
                <a:cs typeface="Spectral"/>
                <a:sym typeface="Spectral"/>
              </a:rPr>
              <a:t>Many parameters required / had dependency on higher RRC layers 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en-GB" sz="1000">
                <a:latin typeface="Spectral"/>
                <a:ea typeface="Spectral"/>
                <a:cs typeface="Spectral"/>
                <a:sym typeface="Spectral"/>
              </a:rPr>
              <a:t>Conversion of hexadecimal to binary and reading of bit order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en-GB" sz="1000">
                <a:latin typeface="Spectral"/>
                <a:ea typeface="Spectral"/>
                <a:cs typeface="Spectral"/>
                <a:sym typeface="Spectral"/>
              </a:rPr>
              <a:t>Conversion of bandwidth to RB to calculate parameters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286424" y="-9"/>
            <a:ext cx="705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1" y="757986"/>
            <a:ext cx="9144000" cy="392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Results 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numerical data / bar charts / plots / images / videos / tabulated results etc. Use full slide or multiple slides up to max 3 slides to demonstrate the results)</a:t>
            </a:r>
            <a:endParaRPr sz="1100"/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75" y="1296650"/>
            <a:ext cx="277087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375" y="1296650"/>
            <a:ext cx="277087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8275" y="1296650"/>
            <a:ext cx="277087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1250" y="3228175"/>
            <a:ext cx="277087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47550" y="3228175"/>
            <a:ext cx="2770877" cy="17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Deliverable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1" y="604886"/>
            <a:ext cx="9143999" cy="39241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Final  Deliverables </a:t>
            </a:r>
            <a:r>
              <a:rPr lang="en-GB" sz="12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(Discuss in the form of bullets, what are the next steps to complete the solution, any road blocks / bottlenecks, any support needed from SRIB)</a:t>
            </a:r>
            <a:endParaRPr sz="1100"/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256900" y="1162550"/>
            <a:ext cx="805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Solutions include :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Making </a:t>
            </a: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the code dynamic to accept variable bit lengths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Reading binary value from LSB to MSB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Conversion from bandwidth to RB to calculate some parameters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○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Making corrections asked in last review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1225" y="2326825"/>
            <a:ext cx="9276673" cy="4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1225" y="3938600"/>
            <a:ext cx="9276673" cy="4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256900" y="4316875"/>
            <a:ext cx="58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Developed a decoder to parse different control PDUs in MAC.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to show the output in GUI form which is not done.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It can display decoded content with multiple inputs.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542050" y="2878163"/>
            <a:ext cx="664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The team will be taking up an additional initiative of initiating a research paper with the</a:t>
            </a: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 " Develop decoders to parse different control PDUs in MAC and display the content in editor view.</a:t>
            </a: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 " , and approach the required panel to proceed for the same.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286425" y="40446"/>
            <a:ext cx="70515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</a:rPr>
              <a:t>Work-let Closure Details</a:t>
            </a:r>
            <a:endParaRPr b="1"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1" y="662036"/>
            <a:ext cx="9144000" cy="253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Calibri"/>
              <a:buChar char="●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Code Upload details :</a:t>
            </a:r>
            <a:endParaRPr sz="700"/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0" y="2793834"/>
            <a:ext cx="9144000" cy="253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Calibri"/>
              <a:buChar char="●"/>
            </a:pPr>
            <a:r>
              <a:rPr b="1" lang="en-GB" sz="12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 details (if applicable):</a:t>
            </a:r>
            <a:endParaRPr b="1" sz="1200" u="sng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500" y="1197850"/>
            <a:ext cx="8210041" cy="14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950" y="3200025"/>
            <a:ext cx="8210050" cy="160232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3316800" y="4796000"/>
            <a:ext cx="582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If data uploaded on google drive, access to be shared to prism.srib@gmail.com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4735275" y="2030875"/>
            <a:ext cx="207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4735275" y="1469575"/>
            <a:ext cx="207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1312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010825" y="1469575"/>
            <a:ext cx="41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2939150" y="423525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3163550" y="3464438"/>
            <a:ext cx="565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DCI hex value                                            -                                                     -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3163550" y="3744813"/>
            <a:ext cx="565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                    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-                                                     -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3163550" y="4130226"/>
            <a:ext cx="553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collective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-                                                     -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4458500" y="2280950"/>
            <a:ext cx="415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155CC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https://github.ecodesamsung.com/SRIB-PRISM/SRM_AN15SRM_5G_MAC_control_decoders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3163550" y="4374876"/>
            <a:ext cx="553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-                                                     -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1647411" y="395081"/>
            <a:ext cx="6867939" cy="4237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0"/>
              <a:buNone/>
            </a:pPr>
            <a:r>
              <a:rPr lang="en-GB" sz="10400">
                <a:solidFill>
                  <a:schemeClr val="accent1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 sz="10400">
              <a:solidFill>
                <a:schemeClr val="accent1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573555" y="-18458"/>
            <a:ext cx="738410" cy="51619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0" y="0"/>
            <a:ext cx="462169" cy="51434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