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Pinyon Script" charset="0"/>
      <p:regular r:id="rId16"/>
    </p:embeddedFont>
    <p:embeddedFont>
      <p:font typeface="Spectral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39266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d36feb4d1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3d36feb4d1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d36feb4d1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3d36feb4d1_2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endParaRPr/>
          </a:p>
        </p:txBody>
      </p:sp>
      <p:sp>
        <p:nvSpPr>
          <p:cNvPr id="141" name="Google Shape;141;g13d36feb4d1_2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d36feb4d1_2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3d36feb4d1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d36feb4d1_2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3d36feb4d1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d36feb4d1_2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3d36feb4d1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d36feb4d1_2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3d36feb4d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d36feb4d1_2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3d36feb4d1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d36feb4d1_2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13d36feb4d1_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ecodesamsung.com/SRIB-PRISM/SRM_AN15SRM_5G_MAC_control_decoder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06712" y="2440948"/>
            <a:ext cx="8693942" cy="181101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[Samsung PRISM] Mid Review Report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271448" y="2507275"/>
            <a:ext cx="937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sz="15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354183" y="2802932"/>
            <a:ext cx="8169281" cy="138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Professor(s): </a:t>
            </a:r>
            <a:r>
              <a:rPr lang="en-GB" sz="1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S.Kayalvizhi, Dr. K. Ferents Koni Jiavana</a:t>
            </a:r>
            <a:endParaRPr sz="1400" i="1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 sz="1100"/>
          </a:p>
          <a:p>
            <a:pPr marL="520700" marR="0" lvl="1" indent="-18415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100"/>
              <a:buFont typeface="Arial"/>
              <a:buAutoNum type="arabicPeriod"/>
            </a:pPr>
            <a:r>
              <a:rPr lang="en-GB" sz="11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RESHESH KUMAR PATHAK</a:t>
            </a:r>
            <a:endParaRPr sz="1100" b="0" i="0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1" indent="-18415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100"/>
              <a:buFont typeface="Arial"/>
              <a:buAutoNum type="arabicPeriod"/>
            </a:pPr>
            <a:r>
              <a:rPr lang="en-GB" sz="11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KAUSTUV MOHANTY</a:t>
            </a:r>
            <a:endParaRPr sz="1100" b="0" i="0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1" indent="-18415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100"/>
              <a:buFont typeface="Arial"/>
              <a:buAutoNum type="arabicPeriod"/>
            </a:pPr>
            <a:r>
              <a:rPr lang="en-GB" sz="11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KINJALK SRIVASTAVA</a:t>
            </a:r>
            <a:endParaRPr sz="1100"/>
          </a:p>
          <a:p>
            <a:pPr marL="520700" marR="0" lvl="1" indent="-18415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100"/>
              <a:buFont typeface="Arial"/>
              <a:buAutoNum type="arabicPeriod"/>
            </a:pPr>
            <a:r>
              <a:rPr lang="en-GB" sz="11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SUKRATI MADARIYA</a:t>
            </a:r>
            <a:endParaRPr sz="1100" b="0" i="0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Department: ECE</a:t>
            </a:r>
            <a:endParaRPr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7340661" y="4744488"/>
            <a:ext cx="1731799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-GB" sz="1500">
                <a:solidFill>
                  <a:schemeClr val="dk1"/>
                </a:solidFill>
              </a:rPr>
              <a:t>12 July</a:t>
            </a: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2022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1056102" y="1708349"/>
            <a:ext cx="7051637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[5G MAC control decoders]</a:t>
            </a:r>
            <a:endParaRPr sz="30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2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Approach / Solution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" y="604886"/>
            <a:ext cx="9143999" cy="438581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Concept Diagram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 Clear detailed schematic / block diagram /  flow chart depicting the proposed concept / solution  )</a:t>
            </a:r>
            <a:endParaRPr sz="1100"/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11367"/>
            <a:ext cx="8839200" cy="21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Dataset(s) Analysis / Description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0" y="604886"/>
            <a:ext cx="9143999" cy="3924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Capture / Preparation / Generation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(Discuss the dataset generation process or if downloaded data provide details of what data &amp; from where it was obtained etc… - 2 to 3 bullets only)</a:t>
            </a:r>
            <a:endParaRPr sz="1100"/>
          </a:p>
        </p:txBody>
      </p:sp>
      <p:sp>
        <p:nvSpPr>
          <p:cNvPr id="162" name="Google Shape;162;p28"/>
          <p:cNvSpPr txBox="1"/>
          <p:nvPr/>
        </p:nvSpPr>
        <p:spPr>
          <a:xfrm>
            <a:off x="1" y="2121647"/>
            <a:ext cx="9143999" cy="438581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Understanding / Analysis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(Provide 2 to 3 bullets about what is your understanding of the data / opinion about the data)</a:t>
            </a:r>
            <a:endParaRPr sz="1100"/>
          </a:p>
        </p:txBody>
      </p:sp>
      <p:sp>
        <p:nvSpPr>
          <p:cNvPr id="163" name="Google Shape;163;p28"/>
          <p:cNvSpPr txBox="1"/>
          <p:nvPr/>
        </p:nvSpPr>
        <p:spPr>
          <a:xfrm>
            <a:off x="0" y="3638407"/>
            <a:ext cx="9143999" cy="39241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Pre-Processing / Related Challenges (if any)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(List out the challenges you  fore see in data handling wrt problem definition – 2 to 3 bullets only)</a:t>
            </a:r>
            <a:endParaRPr sz="1100"/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314700" y="1104750"/>
            <a:ext cx="68388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 fontAlgn="base">
              <a:buFont typeface="Arial" pitchFamily="34" charset="0"/>
              <a:buChar char="•"/>
            </a:pPr>
            <a:r>
              <a:rPr lang="en-US" sz="1200" dirty="0">
                <a:latin typeface="Spectral" charset="0"/>
              </a:rPr>
              <a:t>Get hexadecimal values and bandwidth  from user</a:t>
            </a:r>
          </a:p>
          <a:p>
            <a:pPr marL="171450" indent="-171450" fontAlgn="base">
              <a:buFont typeface="Arial" pitchFamily="34" charset="0"/>
              <a:buChar char="•"/>
            </a:pPr>
            <a:r>
              <a:rPr lang="en-US" sz="1200" dirty="0">
                <a:latin typeface="Spectral" charset="0"/>
              </a:rPr>
              <a:t>Convert the hexadecimal value into binary.</a:t>
            </a:r>
          </a:p>
          <a:p>
            <a:pPr marL="171450" indent="-171450" fontAlgn="base">
              <a:buFont typeface="Arial" pitchFamily="34" charset="0"/>
              <a:buChar char="•"/>
            </a:pPr>
            <a:r>
              <a:rPr lang="en-US" sz="1200" dirty="0">
                <a:latin typeface="Spectral" charset="0"/>
              </a:rPr>
              <a:t>Flip the sequence of the binary value and decode.</a:t>
            </a:r>
          </a:p>
          <a:p>
            <a:r>
              <a:rPr lang="en-GB" sz="900" dirty="0" smtClean="0"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9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14700" y="2837713"/>
            <a:ext cx="78984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>
              <a:buSzPts val="1100"/>
              <a:buFont typeface="Spectral"/>
              <a:buChar char="●"/>
            </a:pPr>
            <a:r>
              <a:rPr lang="en-US" sz="1100" dirty="0">
                <a:latin typeface="Spectral"/>
                <a:ea typeface="Spectral"/>
                <a:cs typeface="Spectral"/>
                <a:sym typeface="Spectral"/>
              </a:rPr>
              <a:t>Data provided has to be converted into binary </a:t>
            </a:r>
          </a:p>
          <a:p>
            <a:pPr marL="457200" lvl="0" indent="-298450">
              <a:buSzPts val="1100"/>
              <a:buFont typeface="Spectral"/>
              <a:buChar char="●"/>
            </a:pPr>
            <a:r>
              <a:rPr lang="en-US" sz="1100" dirty="0">
                <a:latin typeface="Spectral"/>
                <a:ea typeface="Spectral"/>
                <a:cs typeface="Spectral"/>
                <a:sym typeface="Spectral"/>
              </a:rPr>
              <a:t>The parameters of the DCI formats has to be decoded from the binary values </a:t>
            </a:r>
            <a:r>
              <a:rPr lang="en-US" sz="11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using specific bit lengths</a:t>
            </a:r>
          </a:p>
          <a:p>
            <a:pPr marL="457200" lvl="0" indent="-298450">
              <a:buSzPts val="1100"/>
              <a:buFont typeface="Spectral"/>
              <a:buChar char="●"/>
            </a:pPr>
            <a:r>
              <a:rPr lang="en-US" sz="11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Get the output values of each parameters as per bit lengths. </a:t>
            </a:r>
            <a:endParaRPr lang="en-US" sz="1100" dirty="0">
              <a:latin typeface="Spectral"/>
              <a:ea typeface="Spectral"/>
              <a:cs typeface="Spectral"/>
              <a:sym typeface="Spectral"/>
            </a:endParaRPr>
          </a:p>
          <a:p>
            <a:pPr marL="158750" lvl="0" algn="l" rtl="0">
              <a:spcBef>
                <a:spcPts val="0"/>
              </a:spcBef>
              <a:spcAft>
                <a:spcPts val="0"/>
              </a:spcAft>
              <a:buSzPts val="1100"/>
            </a:pPr>
            <a:endParaRPr sz="11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513775" y="4193425"/>
            <a:ext cx="79176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>
              <a:buSzPts val="1000"/>
              <a:buFont typeface="Spectral"/>
              <a:buChar char="●"/>
            </a:pPr>
            <a:r>
              <a:rPr lang="en-US" sz="1000" dirty="0">
                <a:latin typeface="Spectral"/>
                <a:ea typeface="Spectral"/>
                <a:cs typeface="Spectral"/>
                <a:sym typeface="Spectral"/>
              </a:rPr>
              <a:t>Many parameters required / had dependency on higher RRC layers </a:t>
            </a:r>
          </a:p>
          <a:p>
            <a:pPr marL="457200" lvl="0" indent="-292100">
              <a:buSzPts val="1000"/>
              <a:buFont typeface="Spectral"/>
              <a:buChar char="●"/>
            </a:pPr>
            <a:r>
              <a:rPr lang="en-US" sz="1000" dirty="0">
                <a:latin typeface="Spectral"/>
                <a:ea typeface="Spectral"/>
                <a:cs typeface="Spectral"/>
                <a:sym typeface="Spectral"/>
              </a:rPr>
              <a:t>Conversion of hexadecimal to binary and reading of bit order</a:t>
            </a:r>
          </a:p>
          <a:p>
            <a:pPr marL="457200" lvl="0" indent="-292100">
              <a:buSzPts val="1000"/>
              <a:buFont typeface="Spectral"/>
              <a:buChar char="●"/>
            </a:pPr>
            <a:r>
              <a:rPr lang="en-US" sz="1000" dirty="0">
                <a:latin typeface="Spectral"/>
                <a:ea typeface="Spectral"/>
                <a:cs typeface="Spectral"/>
                <a:sym typeface="Spectral"/>
              </a:rPr>
              <a:t>Conversion of bandwidth to RB to calculate parameters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286424" y="-9"/>
            <a:ext cx="70515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1" y="757986"/>
            <a:ext cx="9144000" cy="392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Results 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numerical data / bar charts / plots / images / videos / tabulated results etc. Use full slide or multiple slides up to max 3 slides to demonstrate the results)</a:t>
            </a:r>
            <a:endParaRPr sz="1100"/>
          </a:p>
        </p:txBody>
      </p:sp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475" y="1296650"/>
            <a:ext cx="2770877" cy="17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3375" y="1296650"/>
            <a:ext cx="2770877" cy="17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8275" y="1296650"/>
            <a:ext cx="2770877" cy="17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1250" y="3228175"/>
            <a:ext cx="2770877" cy="17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47550" y="3228175"/>
            <a:ext cx="2770877" cy="17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Plan to Complete Project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1" y="604886"/>
            <a:ext cx="9143999" cy="39241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Final Probable Deliverables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(Discuss in the form of bullets, what are the next steps to complete the solution, any road blocks / bottlenecks, any support needed from SRIB)</a:t>
            </a:r>
            <a:endParaRPr sz="1100"/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256900" y="1162550"/>
            <a:ext cx="8058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Possible solutions include :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○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Making the code dynamic to accept variable bit lengths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○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Making changes suggested in the last review meeting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Any challenges :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○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We didn't have the availability of the sourcing of an appropriate data set to complete the final task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Support needed :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○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Proper data set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○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Decoded formats to check the accuracy of our solution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Plan to Complete Project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1" y="662036"/>
            <a:ext cx="9143999" cy="438581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Completion Plan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(High level plan to complete the project in next 8 weeks after review, in format below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</p:txBody>
      </p:sp>
      <p:grpSp>
        <p:nvGrpSpPr>
          <p:cNvPr id="200" name="Google Shape;200;p31"/>
          <p:cNvGrpSpPr/>
          <p:nvPr/>
        </p:nvGrpSpPr>
        <p:grpSpPr>
          <a:xfrm>
            <a:off x="836676" y="1320461"/>
            <a:ext cx="7022591" cy="2226634"/>
            <a:chOff x="0" y="436899"/>
            <a:chExt cx="9363455" cy="2968846"/>
          </a:xfrm>
        </p:grpSpPr>
        <p:sp>
          <p:nvSpPr>
            <p:cNvPr id="201" name="Google Shape;201;p31"/>
            <p:cNvSpPr/>
            <p:nvPr/>
          </p:nvSpPr>
          <p:spPr>
            <a:xfrm rot="5400000">
              <a:off x="6094158" y="-2286415"/>
              <a:ext cx="545982" cy="59926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BBCFE7">
                <a:alpha val="89803"/>
              </a:srgbClr>
            </a:solidFill>
            <a:ln w="12700" cap="flat" cmpd="sng">
              <a:solidFill>
                <a:srgbClr val="BBCFE7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 txBox="1"/>
            <p:nvPr/>
          </p:nvSpPr>
          <p:spPr>
            <a:xfrm>
              <a:off x="3370844" y="463552"/>
              <a:ext cx="5965958" cy="492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5750" tIns="92875" rIns="185750" bIns="92875" anchor="ctr" anchorCtr="0">
              <a:noAutofit/>
            </a:bodyPr>
            <a:lstStyle/>
            <a:p>
              <a:pPr marL="38100" marR="0" lvl="1" indent="-508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1 : get to know about the </a:t>
              </a:r>
              <a:r>
                <a:rPr lang="en-GB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title.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8100" marR="0" lvl="1" indent="-50800" algn="l" rtl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2 </a:t>
              </a:r>
              <a:r>
                <a:rPr lang="en-GB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collect information related to topic.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0" y="436907"/>
              <a:ext cx="3370844" cy="545967"/>
            </a:xfrm>
            <a:prstGeom prst="roundRect">
              <a:avLst>
                <a:gd name="adj" fmla="val 16667"/>
              </a:avLst>
            </a:prstGeom>
            <a:solidFill>
              <a:srgbClr val="41709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 txBox="1"/>
            <p:nvPr/>
          </p:nvSpPr>
          <p:spPr>
            <a:xfrm>
              <a:off x="26652" y="463559"/>
              <a:ext cx="3317540" cy="492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1 to 2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1"/>
            <p:cNvSpPr/>
            <p:nvPr/>
          </p:nvSpPr>
          <p:spPr>
            <a:xfrm rot="5400000">
              <a:off x="6060161" y="-1489368"/>
              <a:ext cx="613977" cy="59926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BBCFE7">
                <a:alpha val="89803"/>
              </a:srgbClr>
            </a:solidFill>
            <a:ln w="12700" cap="flat" cmpd="sng">
              <a:solidFill>
                <a:srgbClr val="BBCFE7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 txBox="1"/>
            <p:nvPr/>
          </p:nvSpPr>
          <p:spPr>
            <a:xfrm>
              <a:off x="3370844" y="1229921"/>
              <a:ext cx="5962639" cy="554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5750" tIns="92875" rIns="185750" bIns="92875" anchor="ctr" anchorCtr="0">
              <a:noAutofit/>
            </a:bodyPr>
            <a:lstStyle/>
            <a:p>
              <a:pPr marL="38100" marR="0" lvl="1" indent="-508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1 : </a:t>
              </a:r>
              <a:r>
                <a:rPr lang="en-GB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 theoretical knowledge about MAC layer </a:t>
              </a: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8100" marR="0" lvl="1" indent="-50800" algn="l" rtl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2 : search for the sample decoders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0" y="1216970"/>
              <a:ext cx="3370844" cy="529690"/>
            </a:xfrm>
            <a:prstGeom prst="roundRect">
              <a:avLst>
                <a:gd name="adj" fmla="val 16667"/>
              </a:avLst>
            </a:prstGeom>
            <a:solidFill>
              <a:srgbClr val="749DC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 txBox="1"/>
            <p:nvPr/>
          </p:nvSpPr>
          <p:spPr>
            <a:xfrm>
              <a:off x="25857" y="1242827"/>
              <a:ext cx="3319130" cy="4779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2 to 4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1"/>
            <p:cNvSpPr/>
            <p:nvPr/>
          </p:nvSpPr>
          <p:spPr>
            <a:xfrm rot="5400000">
              <a:off x="6087632" y="-678368"/>
              <a:ext cx="559034" cy="59926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BBCFE7">
                <a:alpha val="89803"/>
              </a:srgbClr>
            </a:solidFill>
            <a:ln w="12700" cap="flat" cmpd="sng">
              <a:solidFill>
                <a:srgbClr val="BBCFE7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 txBox="1"/>
            <p:nvPr/>
          </p:nvSpPr>
          <p:spPr>
            <a:xfrm>
              <a:off x="3370844" y="2065710"/>
              <a:ext cx="5965321" cy="504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5750" tIns="92875" rIns="185750" bIns="92875" anchor="ctr" anchorCtr="0">
              <a:noAutofit/>
            </a:bodyPr>
            <a:lstStyle/>
            <a:p>
              <a:pPr marL="38100" marR="0" lvl="1" indent="-508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1: start to make pseudo code 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8100" marR="0" lvl="1" indent="-50800" algn="l" rtl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2 : start </a:t>
              </a:r>
              <a:r>
                <a:rPr lang="en-GB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working</a:t>
              </a: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on formate </a:t>
              </a:r>
              <a:r>
                <a:rPr lang="en-GB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0_0 code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0" y="1980748"/>
              <a:ext cx="3370844" cy="674378"/>
            </a:xfrm>
            <a:prstGeom prst="roundRect">
              <a:avLst>
                <a:gd name="adj" fmla="val 16667"/>
              </a:avLst>
            </a:prstGeom>
            <a:solidFill>
              <a:srgbClr val="BBCFE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 txBox="1"/>
            <p:nvPr/>
          </p:nvSpPr>
          <p:spPr>
            <a:xfrm>
              <a:off x="32920" y="2013668"/>
              <a:ext cx="3305004" cy="608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5 to 6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1"/>
            <p:cNvSpPr/>
            <p:nvPr/>
          </p:nvSpPr>
          <p:spPr>
            <a:xfrm rot="5400000">
              <a:off x="6099517" y="130102"/>
              <a:ext cx="535264" cy="59926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BBCFE7">
                <a:alpha val="89803"/>
              </a:srgbClr>
            </a:solidFill>
            <a:ln w="12700" cap="flat" cmpd="sng">
              <a:solidFill>
                <a:srgbClr val="BBCFE7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 txBox="1"/>
            <p:nvPr/>
          </p:nvSpPr>
          <p:spPr>
            <a:xfrm>
              <a:off x="3370844" y="2884905"/>
              <a:ext cx="5966482" cy="483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5750" tIns="92875" rIns="185750" bIns="92875" anchor="ctr" anchorCtr="0">
              <a:noAutofit/>
            </a:bodyPr>
            <a:lstStyle/>
            <a:p>
              <a:pPr marL="38100" marR="0" lvl="1" indent="-508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1: start working on formate 1_0 code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8100" marR="0" lvl="1" indent="-50800" algn="l" rtl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2 : start working on for</a:t>
              </a:r>
              <a:r>
                <a:rPr lang="en-GB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mate 0_1 and 1_1 code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0" y="2847071"/>
              <a:ext cx="3370844" cy="558674"/>
            </a:xfrm>
            <a:prstGeom prst="roundRect">
              <a:avLst>
                <a:gd name="adj" fmla="val 16667"/>
              </a:avLst>
            </a:prstGeom>
            <a:solidFill>
              <a:srgbClr val="749DC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 txBox="1"/>
            <p:nvPr/>
          </p:nvSpPr>
          <p:spPr>
            <a:xfrm>
              <a:off x="27272" y="2874343"/>
              <a:ext cx="3316300" cy="50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7 to 8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/>
        </p:nvSpPr>
        <p:spPr>
          <a:xfrm>
            <a:off x="0" y="3737884"/>
            <a:ext cx="9143999" cy="25391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Challenges Anticipated:</a:t>
            </a:r>
            <a:endParaRPr sz="120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-2" y="4728113"/>
            <a:ext cx="956310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indent="-215900" algn="just">
              <a:buClr>
                <a:srgbClr val="0E4094"/>
              </a:buClr>
              <a:buSzPts val="1200"/>
              <a:buFont typeface="Arial"/>
              <a:buChar char="•"/>
            </a:pPr>
            <a:r>
              <a:rPr lang="en-GB" sz="12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Git Upload details</a:t>
            </a:r>
            <a:r>
              <a:rPr lang="en-GB" sz="1200" b="1" u="sng" dirty="0" smtClean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GB" sz="1200" b="1" dirty="0" smtClean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GB" sz="1100" dirty="0">
                <a:solidFill>
                  <a:srgbClr val="1155CC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https://github.ecodesamsung.com/SRIB-PRISM/SRM_AN15SRM_5G_MAC_control_decoders</a:t>
            </a:r>
            <a:endParaRPr lang="en-GB" sz="1200" dirty="0"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endParaRPr sz="1100" dirty="0"/>
          </a:p>
          <a:p>
            <a:pPr marL="558800" marR="0" lvl="1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 b="0" i="0" u="none" strike="noStrike" cap="none" dirty="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333975" y="4154900"/>
            <a:ext cx="843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Certain team mates knew the code in python &amp; Java that needed to be decoded to provide the final approach of the project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1647411" y="395081"/>
            <a:ext cx="6867939" cy="423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0"/>
              <a:buNone/>
            </a:pPr>
            <a:r>
              <a:rPr lang="en-GB" sz="10400">
                <a:solidFill>
                  <a:schemeClr val="accent1"/>
                </a:solidFill>
                <a:latin typeface="Pinyon Script"/>
                <a:ea typeface="Pinyon Script"/>
                <a:cs typeface="Pinyon Script"/>
                <a:sym typeface="Pinyon Script"/>
              </a:rPr>
              <a:t>Thank you</a:t>
            </a:r>
            <a:endParaRPr sz="10400">
              <a:solidFill>
                <a:schemeClr val="accent1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573555" y="-18458"/>
            <a:ext cx="738410" cy="51619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0" y="0"/>
            <a:ext cx="462169" cy="51434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On-screen Show (16:9)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Pinyon Script</vt:lpstr>
      <vt:lpstr>Spectral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sukra</cp:lastModifiedBy>
  <cp:revision>1</cp:revision>
  <dcterms:modified xsi:type="dcterms:W3CDTF">2022-11-09T14:52:54Z</dcterms:modified>
</cp:coreProperties>
</file>