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3244D-E9C1-4746-D010-49D1B2E7E9F8}" v="7" dt="2022-04-15T09:20:05.934"/>
    <p1510:client id="{5FD379B7-6B2C-40BE-AF45-A559CF251374}" v="1000" dt="2022-04-15T08:55:08.730"/>
    <p1510:client id="{EC33221B-C5C5-470D-BB0E-2B1D55803105}" v="141" dt="2022-04-19T14:14:17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8:16:28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8:20:50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08:20:50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6CD2-73EC-42E3-AB50-8FE1EB74477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B55F1-0704-4091-B53E-A6548CFA8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B55F1-0704-4091-B53E-A6548CFA8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8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9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1" r:id="rId6"/>
    <p:sldLayoutId id="2147483937" r:id="rId7"/>
    <p:sldLayoutId id="2147483938" r:id="rId8"/>
    <p:sldLayoutId id="2147483939" r:id="rId9"/>
    <p:sldLayoutId id="2147483940" r:id="rId10"/>
    <p:sldLayoutId id="21474839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everywhere.co.uk/east/japan/slides/bullet_train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leo.com/can_someone_install_something_on_my_computer_when_its_not_logged_i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Heart_(symbol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application-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login-button-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89298/login-screen-branding-for-customer-and-administartor/8931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8E4E-4BDB-90AE-533C-6D113C88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432900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oper Black"/>
                <a:ea typeface="Source Sans Pro SemiBold"/>
                <a:cs typeface="Calibri"/>
              </a:rPr>
              <a:t>Railway </a:t>
            </a:r>
            <a:br>
              <a:rPr lang="en-US" sz="4400" dirty="0">
                <a:latin typeface="Cooper Black"/>
                <a:ea typeface="Source Sans Pro SemiBold"/>
              </a:rPr>
            </a:br>
            <a:r>
              <a:rPr lang="en-US" sz="4400" dirty="0">
                <a:latin typeface="Cooper Black"/>
                <a:ea typeface="Source Sans Pro SemiBold"/>
                <a:cs typeface="Calibri"/>
              </a:rPr>
              <a:t>E-ticketing</a:t>
            </a:r>
            <a:r>
              <a:rPr lang="en-US" sz="4400" dirty="0">
                <a:latin typeface="Cooper Black"/>
                <a:ea typeface="Source Sans Pro SemiBold"/>
                <a:cs typeface="Cavolini"/>
              </a:rPr>
              <a:t> Service</a:t>
            </a:r>
            <a:endParaRPr lang="en-US" sz="4400" dirty="0">
              <a:latin typeface="Cooper Black"/>
              <a:cs typeface="Cavoli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41CF9-115D-E867-B007-2E210E4B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DBMS Lab Project</a:t>
            </a:r>
          </a:p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Sukrit</a:t>
            </a:r>
          </a:p>
          <a:p>
            <a:pPr algn="ctr"/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Kushagra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Satya</a:t>
            </a:r>
          </a:p>
          <a:p>
            <a:pPr marL="457200" indent="-457200">
              <a:buChar char="•"/>
            </a:pPr>
            <a:endParaRPr lang="en-US" sz="1800" dirty="0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95C49"/>
          </a:solidFill>
          <a:ln w="38100" cap="rnd">
            <a:solidFill>
              <a:srgbClr val="A95C4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3A00EA-D913-0B7A-A1C1-5F3A2C9B6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536" r="207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954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6D25B-799C-BC23-C194-022CF98F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56" y="493118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dirty="0">
                <a:latin typeface="Cooper Black"/>
              </a:rPr>
              <a:t>CLERK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2944F"/>
          </a:solidFill>
          <a:ln w="38100" cap="rnd">
            <a:solidFill>
              <a:srgbClr val="C294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B36C-1754-5DA7-2695-9BDFD4EF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2" y="2943077"/>
            <a:ext cx="4670097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 Nova" panose="020B0504020202020204" pitchFamily="34" charset="0"/>
              </a:rPr>
              <a:t>Book a ticket on behalf of a passenger using email ID
Check trains based on From and To location
Book tickets based on availability and class preference
Print the ticket</a:t>
            </a:r>
          </a:p>
        </p:txBody>
      </p:sp>
      <p:pic>
        <p:nvPicPr>
          <p:cNvPr id="5" name="Picture 4" descr="Paper files on the table">
            <a:extLst>
              <a:ext uri="{FF2B5EF4-FFF2-40B4-BE49-F238E27FC236}">
                <a16:creationId xmlns:a16="http://schemas.microsoft.com/office/drawing/2014/main" id="{877545D0-5E77-E2C7-18E3-EBDEE8A6A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7" r="17465" b="-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729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7093B-AB25-CBAD-6541-FDFF54E2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6600" dirty="0">
                <a:latin typeface="Cooper Black"/>
              </a:rPr>
              <a:t>PASSENGER</a:t>
            </a:r>
          </a:p>
        </p:txBody>
      </p:sp>
      <p:pic>
        <p:nvPicPr>
          <p:cNvPr id="14" name="Picture 4" descr="Immigration stamps">
            <a:extLst>
              <a:ext uri="{FF2B5EF4-FFF2-40B4-BE49-F238E27FC236}">
                <a16:creationId xmlns:a16="http://schemas.microsoft.com/office/drawing/2014/main" id="{56AB089A-BF1E-3B43-3D71-D1090DA5F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9" r="6832" b="-4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964C"/>
          </a:solidFill>
          <a:ln w="38100" cap="rnd">
            <a:solidFill>
              <a:srgbClr val="C4964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D402-9D3D-BEB4-82FD-6A60135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2706624"/>
            <a:ext cx="7693152" cy="3358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Arial Nova" panose="020B0504020202020204" pitchFamily="34" charset="0"/>
              </a:rPr>
              <a:t>Check trains based on From and To location
Book tickets based on availability and class preference
Print the ticket
Access to dashboard to see all past bookings
Verify ticket status</a:t>
            </a:r>
          </a:p>
        </p:txBody>
      </p:sp>
    </p:spTree>
    <p:extLst>
      <p:ext uri="{BB962C8B-B14F-4D97-AF65-F5344CB8AC3E}">
        <p14:creationId xmlns:p14="http://schemas.microsoft.com/office/powerpoint/2010/main" val="24996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7E390-2CE9-AC96-43A9-632CECE1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8029"/>
            <a:ext cx="5600327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oper Black"/>
              </a:rPr>
              <a:t>NON-LOGGED IN USER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6808C"/>
          </a:solidFill>
          <a:ln w="38100" cap="rnd">
            <a:solidFill>
              <a:srgbClr val="46808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FB32-289D-37EB-9BD4-CDAF7863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 Nova" panose="020B0504020202020204" pitchFamily="34" charset="0"/>
              </a:rPr>
              <a:t>Check trains based on From and To location
Verify ticket status
Register as a new passenger</a:t>
            </a:r>
          </a:p>
        </p:txBody>
      </p:sp>
      <p:pic>
        <p:nvPicPr>
          <p:cNvPr id="4" name="Picture 5" descr="A picture containing text, lock, metalware, metal&#10;&#10;Description automatically generated">
            <a:extLst>
              <a:ext uri="{FF2B5EF4-FFF2-40B4-BE49-F238E27FC236}">
                <a16:creationId xmlns:a16="http://schemas.microsoft.com/office/drawing/2014/main" id="{26C54A94-6EC6-0AE8-1896-C228F7458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720" r="246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806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113BA-29D8-7E79-2CDD-9EC8DA53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01" y="458029"/>
            <a:ext cx="341321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latin typeface="Cooper Black"/>
              </a:rPr>
              <a:t>MADE WITH 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E0606"/>
          </a:solidFill>
          <a:ln w="38100" cap="rnd">
            <a:solidFill>
              <a:srgbClr val="FE060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E2EDB0-C06C-65A8-0724-7253476D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93" y="3012276"/>
            <a:ext cx="3931920" cy="32324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Consolas"/>
              </a:rPr>
              <a:t>[Sukrit Bhatt]</a:t>
            </a:r>
            <a:endParaRPr lang="en-US" b="1" dirty="0">
              <a:latin typeface="The Hand"/>
            </a:endParaRPr>
          </a:p>
          <a:p>
            <a:pPr marL="0" indent="0" algn="ctr">
              <a:buNone/>
            </a:pPr>
            <a:r>
              <a:rPr lang="en-US" b="1" dirty="0">
                <a:latin typeface="Consolas"/>
              </a:rPr>
              <a:t>(19CS01013)</a:t>
            </a:r>
            <a:endParaRPr lang="en-US" b="1" dirty="0">
              <a:latin typeface="The Hand"/>
            </a:endParaRPr>
          </a:p>
          <a:p>
            <a:pPr marL="0" indent="0" algn="ctr">
              <a:buNone/>
            </a:pPr>
            <a:r>
              <a:rPr lang="en-US" b="1" dirty="0">
                <a:latin typeface="Consolas"/>
              </a:rPr>
              <a:t>
[</a:t>
            </a:r>
            <a:r>
              <a:rPr lang="en-US" b="1" dirty="0" err="1">
                <a:latin typeface="Consolas"/>
              </a:rPr>
              <a:t>Kushagra</a:t>
            </a:r>
            <a:r>
              <a:rPr lang="en-US" b="1" dirty="0">
                <a:latin typeface="Consolas"/>
              </a:rPr>
              <a:t> Gupta]</a:t>
            </a:r>
          </a:p>
          <a:p>
            <a:pPr marL="0" indent="0" algn="ctr">
              <a:buNone/>
            </a:pPr>
            <a:r>
              <a:rPr lang="en-US" b="1" dirty="0">
                <a:latin typeface="Consolas"/>
              </a:rPr>
              <a:t>(19CS01014)</a:t>
            </a:r>
            <a:endParaRPr lang="en-US" b="1" dirty="0">
              <a:latin typeface="The Hand"/>
            </a:endParaRPr>
          </a:p>
          <a:p>
            <a:pPr marL="0" indent="0" algn="ctr">
              <a:buNone/>
            </a:pPr>
            <a:endParaRPr lang="en-US" b="1" dirty="0">
              <a:latin typeface="Consolas"/>
            </a:endParaRPr>
          </a:p>
          <a:p>
            <a:pPr marL="0" indent="0" algn="ctr">
              <a:buNone/>
            </a:pPr>
            <a:r>
              <a:rPr lang="en-US" b="1" dirty="0">
                <a:latin typeface="Consolas"/>
              </a:rPr>
              <a:t>[Satya Sangram Mishra]</a:t>
            </a:r>
          </a:p>
          <a:p>
            <a:pPr marL="0" indent="0" algn="ctr">
              <a:buNone/>
            </a:pPr>
            <a:r>
              <a:rPr lang="en-US" b="1" dirty="0">
                <a:latin typeface="Consolas"/>
              </a:rPr>
              <a:t>(19CS01062)</a:t>
            </a:r>
            <a:endParaRPr lang="en-US" b="1" dirty="0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B2049729-37F9-CC6A-BEA4-659C82BDC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3"/>
          <a:stretch/>
        </p:blipFill>
        <p:spPr>
          <a:xfrm>
            <a:off x="4059667" y="240640"/>
            <a:ext cx="2550683" cy="253099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EA1D3-739D-4931-B980-AF36AC066239}"/>
              </a:ext>
            </a:extLst>
          </p:cNvPr>
          <p:cNvSpPr txBox="1"/>
          <p:nvPr/>
        </p:nvSpPr>
        <p:spPr>
          <a:xfrm>
            <a:off x="7210425" y="3193251"/>
            <a:ext cx="4981575" cy="186204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115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 You!</a:t>
            </a:r>
            <a:endParaRPr lang="en-US" sz="115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1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25FB9-BF73-EAB7-292F-6B3C9427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94" y="2330404"/>
            <a:ext cx="2915967" cy="2035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latin typeface="Cooper Black"/>
                <a:cs typeface="Aharoni"/>
              </a:rPr>
              <a:t>DATABASE SCHEMA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388C0"/>
          </a:solidFill>
          <a:ln w="38100" cap="rnd">
            <a:solidFill>
              <a:srgbClr val="4388C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0AEE27-9978-D5AB-A0B7-AB7715250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698" y="-285750"/>
            <a:ext cx="9142363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3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F7821-FB0D-1C2F-E7CE-64CDC44D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744464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Cooper Black"/>
              </a:rPr>
              <a:t>DATABASE</a:t>
            </a:r>
            <a:br>
              <a:rPr lang="en-US" sz="4400" b="1" dirty="0">
                <a:latin typeface="Cooper Black"/>
              </a:rPr>
            </a:br>
            <a:r>
              <a:rPr lang="en-US" sz="4400" b="1" dirty="0">
                <a:latin typeface="Cooper Black"/>
              </a:rPr>
              <a:t>ASPECTS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15787E49-B2B8-A8A0-1F3A-AE694960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9" r="7236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43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FE58-2539-0EA0-F87A-104973CF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Cooper Black"/>
              </a:rPr>
              <a:t>SCHEMA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4F41E2-CFE5-7DE8-C449-3A5E0952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latin typeface="Arial Nova"/>
              </a:rPr>
              <a:t>The schema contains various specialized tables that help drive key features of the app. Many larger tables were frequently </a:t>
            </a:r>
            <a:r>
              <a:rPr lang="en-US" sz="2000" b="1" dirty="0">
                <a:solidFill>
                  <a:srgbClr val="FF0000"/>
                </a:solidFill>
                <a:latin typeface="Arial Nova"/>
              </a:rPr>
              <a:t>split</a:t>
            </a:r>
            <a:r>
              <a:rPr lang="en-US" sz="2000" b="1" dirty="0">
                <a:latin typeface="Arial Nova"/>
              </a:rPr>
              <a:t> to (at least) maintain 2NF status, and do away with redundant and impractical large tables.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2378D5"/>
          </a:solidFill>
          <a:ln w="34925">
            <a:solidFill>
              <a:srgbClr val="2378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DADBF0B-ABB3-364B-7946-38D6503B6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522785"/>
            <a:ext cx="10917936" cy="34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0E0E6-E5CF-F10B-FD34-4E76349B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34874" cy="146304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latin typeface="Cooper Black"/>
              </a:rPr>
              <a:t>INTEGRATION WITH </a:t>
            </a:r>
            <a:br>
              <a:rPr lang="en-US" sz="3000" dirty="0">
                <a:latin typeface="Cooper Black"/>
              </a:rPr>
            </a:br>
            <a:r>
              <a:rPr lang="en-US" sz="3000" dirty="0">
                <a:latin typeface="Cooper Black"/>
              </a:rPr>
              <a:t>FRONTEND</a:t>
            </a:r>
            <a:endParaRPr lang="en-US" dirty="0">
              <a:latin typeface="Cooper Black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8A5B6-0106-9562-030A-CAA9DBF5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dirty="0">
                <a:latin typeface="Arial Nova"/>
              </a:rPr>
              <a:t>The MySQL database is accessible on the node.js backend by means of appropriate drivers and modules.</a:t>
            </a:r>
          </a:p>
          <a:p>
            <a:pPr marL="0" indent="0" algn="just">
              <a:buNone/>
            </a:pPr>
            <a:r>
              <a:rPr lang="en-US" sz="2000" b="1" dirty="0">
                <a:latin typeface="Arial Nova"/>
              </a:rPr>
              <a:t>Client side uses </a:t>
            </a:r>
            <a:r>
              <a:rPr lang="en-US" sz="2000" b="1" dirty="0">
                <a:solidFill>
                  <a:srgbClr val="FF0000"/>
                </a:solidFill>
                <a:latin typeface="Arial Nova"/>
              </a:rPr>
              <a:t>APIs</a:t>
            </a:r>
            <a:r>
              <a:rPr lang="en-US" sz="2000" b="1" dirty="0">
                <a:latin typeface="Arial Nova"/>
              </a:rPr>
              <a:t> to request data and records from the database which is located in the backend.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54C8D8"/>
          </a:solidFill>
          <a:ln w="34925">
            <a:solidFill>
              <a:srgbClr val="54C8D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9666D2C-223E-730B-4574-CEC38FDD3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632921"/>
            <a:ext cx="10917936" cy="32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0E0E6-E5CF-F10B-FD34-4E76349B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34874" cy="146304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latin typeface="Cooper Black"/>
              </a:rPr>
              <a:t>TRIGGERS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8A5B6-0106-9562-030A-CAA9DBF5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rial Nova"/>
              </a:rPr>
              <a:t>Revenue data is </a:t>
            </a:r>
            <a:r>
              <a:rPr lang="en-US" sz="2000" b="1" dirty="0">
                <a:solidFill>
                  <a:srgbClr val="FF0000"/>
                </a:solidFill>
                <a:latin typeface="Arial Nova"/>
              </a:rPr>
              <a:t>compiled automatically </a:t>
            </a:r>
            <a:r>
              <a:rPr lang="en-US" sz="2000" b="1" dirty="0">
                <a:latin typeface="Arial Nova"/>
              </a:rPr>
              <a:t>on booking of every new ticket. Revenue data pertaining to a particular train can be accessed by ADMIN.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54C8D8"/>
          </a:solidFill>
          <a:ln w="34925">
            <a:solidFill>
              <a:srgbClr val="54C8D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539145DF-246D-1FE8-88B4-8D8E3E8FD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8" y="2803561"/>
            <a:ext cx="10190670" cy="27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FC942-7266-4E98-4A95-F7661751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869724"/>
            <a:ext cx="431856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latin typeface="Cooper Black"/>
              </a:rPr>
              <a:t>FEATURES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39418"/>
          </a:solidFill>
          <a:ln w="38100" cap="rnd">
            <a:solidFill>
              <a:srgbClr val="F3941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8" descr="Icon&#10;&#10;Description automatically generated">
            <a:extLst>
              <a:ext uri="{FF2B5EF4-FFF2-40B4-BE49-F238E27FC236}">
                <a16:creationId xmlns:a16="http://schemas.microsoft.com/office/drawing/2014/main" id="{DBEAA6F2-EB48-60F6-18A7-1907BA603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937" r="228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374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457344D1-E597-42B3-8E85-6D7036E54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2EF41-B415-1A52-B5D8-9CFC9D4E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30" y="4788177"/>
            <a:ext cx="3732140" cy="139124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ooper Black"/>
              </a:rPr>
              <a:t>LOGIN with ENCRYPTION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D2E66AC3-FE4A-3067-E8BD-62F0559E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84" b="1896"/>
          <a:stretch/>
        </p:blipFill>
        <p:spPr>
          <a:xfrm>
            <a:off x="20" y="-42205"/>
            <a:ext cx="12191980" cy="4408344"/>
          </a:xfrm>
          <a:custGeom>
            <a:avLst/>
            <a:gdLst/>
            <a:ahLst/>
            <a:cxnLst/>
            <a:rect l="l" t="t" r="r" b="b"/>
            <a:pathLst>
              <a:path w="12192000" h="4408344">
                <a:moveTo>
                  <a:pt x="0" y="0"/>
                </a:moveTo>
                <a:lnTo>
                  <a:pt x="12192000" y="0"/>
                </a:lnTo>
                <a:lnTo>
                  <a:pt x="12192000" y="4381821"/>
                </a:lnTo>
                <a:lnTo>
                  <a:pt x="11986461" y="4386473"/>
                </a:lnTo>
                <a:cubicBezTo>
                  <a:pt x="11912297" y="4385498"/>
                  <a:pt x="11838168" y="4381870"/>
                  <a:pt x="11764214" y="4375593"/>
                </a:cubicBezTo>
                <a:cubicBezTo>
                  <a:pt x="11656850" y="4367589"/>
                  <a:pt x="11548596" y="4356535"/>
                  <a:pt x="11441995" y="4376864"/>
                </a:cubicBezTo>
                <a:cubicBezTo>
                  <a:pt x="11324975" y="4399353"/>
                  <a:pt x="11208081" y="4399480"/>
                  <a:pt x="11090044" y="4393763"/>
                </a:cubicBezTo>
                <a:cubicBezTo>
                  <a:pt x="10989160" y="4388935"/>
                  <a:pt x="10888657" y="4363523"/>
                  <a:pt x="10787011" y="4390332"/>
                </a:cubicBezTo>
                <a:cubicBezTo>
                  <a:pt x="10776897" y="4391806"/>
                  <a:pt x="10766592" y="4391374"/>
                  <a:pt x="10756643" y="4389062"/>
                </a:cubicBezTo>
                <a:cubicBezTo>
                  <a:pt x="10645468" y="4373688"/>
                  <a:pt x="10533530" y="4386266"/>
                  <a:pt x="10421973" y="4381946"/>
                </a:cubicBezTo>
                <a:cubicBezTo>
                  <a:pt x="10370515" y="4379913"/>
                  <a:pt x="10318040" y="4381057"/>
                  <a:pt x="10267216" y="4375593"/>
                </a:cubicBezTo>
                <a:cubicBezTo>
                  <a:pt x="10150577" y="4363142"/>
                  <a:pt x="10034192" y="4356535"/>
                  <a:pt x="9918824" y="4385885"/>
                </a:cubicBezTo>
                <a:cubicBezTo>
                  <a:pt x="9885153" y="4393801"/>
                  <a:pt x="9850745" y="4398057"/>
                  <a:pt x="9816160" y="4398591"/>
                </a:cubicBezTo>
                <a:cubicBezTo>
                  <a:pt x="9703206" y="4402657"/>
                  <a:pt x="9590632" y="4394906"/>
                  <a:pt x="9478059" y="4388553"/>
                </a:cubicBezTo>
                <a:cubicBezTo>
                  <a:pt x="9399918" y="4384106"/>
                  <a:pt x="9321904" y="4374450"/>
                  <a:pt x="9243637" y="4382582"/>
                </a:cubicBezTo>
                <a:cubicBezTo>
                  <a:pt x="9198150" y="4387283"/>
                  <a:pt x="9152282" y="4387283"/>
                  <a:pt x="9106795" y="4382582"/>
                </a:cubicBezTo>
                <a:cubicBezTo>
                  <a:pt x="9022962" y="4372760"/>
                  <a:pt x="8938380" y="4370930"/>
                  <a:pt x="8854204" y="4377118"/>
                </a:cubicBezTo>
                <a:cubicBezTo>
                  <a:pt x="8728543" y="4387918"/>
                  <a:pt x="8603010" y="4396939"/>
                  <a:pt x="8476969" y="4379786"/>
                </a:cubicBezTo>
                <a:cubicBezTo>
                  <a:pt x="8405486" y="4368554"/>
                  <a:pt x="8332808" y="4367233"/>
                  <a:pt x="8260970" y="4375848"/>
                </a:cubicBezTo>
                <a:cubicBezTo>
                  <a:pt x="8089823" y="4399862"/>
                  <a:pt x="7918295" y="4392111"/>
                  <a:pt x="7746767" y="4382201"/>
                </a:cubicBezTo>
                <a:cubicBezTo>
                  <a:pt x="7632160" y="4375466"/>
                  <a:pt x="7517046" y="4363142"/>
                  <a:pt x="7402693" y="4379405"/>
                </a:cubicBezTo>
                <a:cubicBezTo>
                  <a:pt x="7256831" y="4399734"/>
                  <a:pt x="7110841" y="4393000"/>
                  <a:pt x="6964597" y="4387029"/>
                </a:cubicBezTo>
                <a:cubicBezTo>
                  <a:pt x="6857233" y="4382582"/>
                  <a:pt x="6749742" y="4369113"/>
                  <a:pt x="6642124" y="4385758"/>
                </a:cubicBezTo>
                <a:cubicBezTo>
                  <a:pt x="6631045" y="4387270"/>
                  <a:pt x="6619775" y="4386139"/>
                  <a:pt x="6609216" y="4382455"/>
                </a:cubicBezTo>
                <a:cubicBezTo>
                  <a:pt x="6568379" y="4369012"/>
                  <a:pt x="6524595" y="4367208"/>
                  <a:pt x="6482793" y="4377245"/>
                </a:cubicBezTo>
                <a:cubicBezTo>
                  <a:pt x="6405669" y="4394144"/>
                  <a:pt x="6328672" y="4401513"/>
                  <a:pt x="6250150" y="4386139"/>
                </a:cubicBezTo>
                <a:cubicBezTo>
                  <a:pt x="6217254" y="4379253"/>
                  <a:pt x="6183521" y="4377245"/>
                  <a:pt x="6150028" y="4380168"/>
                </a:cubicBezTo>
                <a:cubicBezTo>
                  <a:pt x="6020175" y="4393128"/>
                  <a:pt x="5890068" y="4388045"/>
                  <a:pt x="5760087" y="4385504"/>
                </a:cubicBezTo>
                <a:cubicBezTo>
                  <a:pt x="5521345" y="4381057"/>
                  <a:pt x="5282477" y="4385504"/>
                  <a:pt x="5044242" y="4362761"/>
                </a:cubicBezTo>
                <a:cubicBezTo>
                  <a:pt x="4979506" y="4356599"/>
                  <a:pt x="4914326" y="4352659"/>
                  <a:pt x="4849272" y="4353438"/>
                </a:cubicBezTo>
                <a:cubicBezTo>
                  <a:pt x="4784218" y="4354216"/>
                  <a:pt x="4719291" y="4359711"/>
                  <a:pt x="4655063" y="4372417"/>
                </a:cubicBezTo>
                <a:cubicBezTo>
                  <a:pt x="4447578" y="4412694"/>
                  <a:pt x="4239457" y="4415236"/>
                  <a:pt x="4029811" y="4398972"/>
                </a:cubicBezTo>
                <a:cubicBezTo>
                  <a:pt x="3943792" y="4392238"/>
                  <a:pt x="3857774" y="4381057"/>
                  <a:pt x="3771375" y="4383217"/>
                </a:cubicBezTo>
                <a:cubicBezTo>
                  <a:pt x="3623225" y="4387156"/>
                  <a:pt x="3474948" y="4379151"/>
                  <a:pt x="3326672" y="4381184"/>
                </a:cubicBezTo>
                <a:cubicBezTo>
                  <a:pt x="3322669" y="4381756"/>
                  <a:pt x="3318578" y="4381222"/>
                  <a:pt x="3314855" y="4379659"/>
                </a:cubicBezTo>
                <a:cubicBezTo>
                  <a:pt x="3278008" y="4354375"/>
                  <a:pt x="3237604" y="4364158"/>
                  <a:pt x="3199487" y="4370765"/>
                </a:cubicBezTo>
                <a:cubicBezTo>
                  <a:pt x="3072810" y="4392746"/>
                  <a:pt x="2946260" y="4403546"/>
                  <a:pt x="2817550" y="4386520"/>
                </a:cubicBezTo>
                <a:cubicBezTo>
                  <a:pt x="2694647" y="4368694"/>
                  <a:pt x="2569990" y="4366471"/>
                  <a:pt x="2446541" y="4379913"/>
                </a:cubicBezTo>
                <a:cubicBezTo>
                  <a:pt x="2276791" y="4399734"/>
                  <a:pt x="2107677" y="4395541"/>
                  <a:pt x="1938308" y="4379913"/>
                </a:cubicBezTo>
                <a:cubicBezTo>
                  <a:pt x="1869570" y="4373561"/>
                  <a:pt x="1799815" y="4362761"/>
                  <a:pt x="1731712" y="4378643"/>
                </a:cubicBezTo>
                <a:cubicBezTo>
                  <a:pt x="1647854" y="4398083"/>
                  <a:pt x="1564250" y="4391730"/>
                  <a:pt x="1480137" y="4387410"/>
                </a:cubicBezTo>
                <a:cubicBezTo>
                  <a:pt x="1373663" y="4381819"/>
                  <a:pt x="1267442" y="4365683"/>
                  <a:pt x="1160586" y="4378389"/>
                </a:cubicBezTo>
                <a:cubicBezTo>
                  <a:pt x="1111161" y="4384233"/>
                  <a:pt x="1062116" y="4393509"/>
                  <a:pt x="1012055" y="4391095"/>
                </a:cubicBezTo>
                <a:cubicBezTo>
                  <a:pt x="873562" y="4384742"/>
                  <a:pt x="735196" y="4377245"/>
                  <a:pt x="596449" y="4378389"/>
                </a:cubicBezTo>
                <a:cubicBezTo>
                  <a:pt x="538383" y="4378770"/>
                  <a:pt x="480699" y="4380676"/>
                  <a:pt x="422887" y="4384869"/>
                </a:cubicBezTo>
                <a:cubicBezTo>
                  <a:pt x="315015" y="4392746"/>
                  <a:pt x="207524" y="4382073"/>
                  <a:pt x="100033" y="4378262"/>
                </a:cubicBezTo>
                <a:lnTo>
                  <a:pt x="0" y="4382743"/>
                </a:lnTo>
                <a:close/>
              </a:path>
            </a:pathLst>
          </a:custGeom>
        </p:spPr>
      </p:pic>
      <p:sp>
        <p:nvSpPr>
          <p:cNvPr id="41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5AC317"/>
          </a:solidFill>
          <a:ln w="38100" cap="rnd">
            <a:solidFill>
              <a:srgbClr val="5AC31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D4FF190-1B67-4908-49DA-0D920754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latin typeface="Arial Nova" panose="020B0504020202020204" pitchFamily="34" charset="0"/>
              </a:rPr>
              <a:t>Secure Login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latin typeface="Arial Nova" panose="020B0504020202020204" pitchFamily="34" charset="0"/>
              </a:rPr>
              <a:t>Uses </a:t>
            </a:r>
            <a:r>
              <a:rPr lang="en-US" sz="1700" b="1" dirty="0">
                <a:solidFill>
                  <a:srgbClr val="FF0000"/>
                </a:solidFill>
                <a:latin typeface="Arial Nova" panose="020B0504020202020204" pitchFamily="34" charset="0"/>
              </a:rPr>
              <a:t>bcrypt</a:t>
            </a:r>
            <a:r>
              <a:rPr lang="en-US" sz="1700" b="1" dirty="0">
                <a:latin typeface="Arial Nova" panose="020B0504020202020204" pitchFamily="34" charset="0"/>
              </a:rPr>
              <a:t> module for </a:t>
            </a:r>
            <a:r>
              <a:rPr lang="en-US" sz="1700" b="1" dirty="0">
                <a:solidFill>
                  <a:srgbClr val="FF0000"/>
                </a:solidFill>
                <a:latin typeface="Arial Nova" panose="020B0504020202020204" pitchFamily="34" charset="0"/>
              </a:rPr>
              <a:t>password-hashing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700" b="1" dirty="0">
                <a:latin typeface="Arial Nova" panose="020B0504020202020204" pitchFamily="34" charset="0"/>
              </a:rPr>
              <a:t>Three types of users: Admin, Clerk, Passenger with varied functionalities available to them</a:t>
            </a:r>
          </a:p>
        </p:txBody>
      </p:sp>
    </p:spTree>
    <p:extLst>
      <p:ext uri="{BB962C8B-B14F-4D97-AF65-F5344CB8AC3E}">
        <p14:creationId xmlns:p14="http://schemas.microsoft.com/office/powerpoint/2010/main" val="375044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EB110-DC58-6E82-6274-24C65DE8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184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dirty="0">
                <a:latin typeface="Cooper Black"/>
              </a:rPr>
              <a:t>ADMIN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E8D04"/>
          </a:solidFill>
          <a:ln w="38100" cap="rnd">
            <a:solidFill>
              <a:srgbClr val="EE8D0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1B02-1409-D9C9-310E-08123557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80178"/>
            <a:ext cx="4922520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 Nova" panose="020B0504020202020204" pitchFamily="34" charset="0"/>
              </a:rPr>
              <a:t>Add a new Station
Add a new train with coach and fare specifications
Add route for the newly added train
Add a clerk for a station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 Nova" panose="020B0504020202020204" pitchFamily="34" charset="0"/>
              </a:rPr>
              <a:t>Get revenue for a train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667E230-6063-53ED-D48B-4A4F79446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0E6C3-2053-7A3C-8530-5C67BD866E16}"/>
              </a:ext>
            </a:extLst>
          </p:cNvPr>
          <p:cNvSpPr txBox="1"/>
          <p:nvPr/>
        </p:nvSpPr>
        <p:spPr>
          <a:xfrm>
            <a:off x="10779434" y="6657945"/>
            <a:ext cx="1412566" cy="200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chemeClr val="bg1">
                    <a:lumMod val="95000"/>
                  </a:schemeClr>
                </a:solidFill>
              </a:rPr>
              <a:t> by Unknown author is licensed under </a:t>
            </a:r>
            <a:r>
              <a:rPr lang="en-US" sz="7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9963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317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Aharoni</vt:lpstr>
      <vt:lpstr>Arial</vt:lpstr>
      <vt:lpstr>Arial Nova</vt:lpstr>
      <vt:lpstr>Calibri</vt:lpstr>
      <vt:lpstr>Consolas</vt:lpstr>
      <vt:lpstr>Cooper Black</vt:lpstr>
      <vt:lpstr>Modern Love</vt:lpstr>
      <vt:lpstr>The Hand</vt:lpstr>
      <vt:lpstr>Wingdings</vt:lpstr>
      <vt:lpstr>SketchyVTI</vt:lpstr>
      <vt:lpstr>Railway  E-ticketing Service</vt:lpstr>
      <vt:lpstr>DATABASE SCHEMA</vt:lpstr>
      <vt:lpstr>DATABASE ASPECTS</vt:lpstr>
      <vt:lpstr>SCHEMA DESIGN</vt:lpstr>
      <vt:lpstr>INTEGRATION WITH  FRONTEND</vt:lpstr>
      <vt:lpstr>TRIGGERS</vt:lpstr>
      <vt:lpstr>FEATURES</vt:lpstr>
      <vt:lpstr>LOGIN with ENCRYPTION</vt:lpstr>
      <vt:lpstr>ADMIN</vt:lpstr>
      <vt:lpstr>CLERK</vt:lpstr>
      <vt:lpstr>PASSENGER</vt:lpstr>
      <vt:lpstr>NON-LOGGED IN USER</vt:lpstr>
      <vt:lpstr>MADE WITH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Sukrit Bhatt</cp:lastModifiedBy>
  <cp:revision>99</cp:revision>
  <dcterms:created xsi:type="dcterms:W3CDTF">2022-04-15T07:49:14Z</dcterms:created>
  <dcterms:modified xsi:type="dcterms:W3CDTF">2022-04-21T13:50:21Z</dcterms:modified>
</cp:coreProperties>
</file>