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58" r:id="rId6"/>
    <p:sldId id="268" r:id="rId7"/>
    <p:sldId id="260" r:id="rId8"/>
    <p:sldId id="272" r:id="rId9"/>
    <p:sldId id="261" r:id="rId10"/>
    <p:sldId id="271" r:id="rId11"/>
    <p:sldId id="264" r:id="rId12"/>
    <p:sldId id="265" r:id="rId13"/>
    <p:sldId id="269" r:id="rId14"/>
    <p:sldId id="270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tika" initials="k" lastIdx="1" clrIdx="0">
    <p:extLst>
      <p:ext uri="{19B8F6BF-5375-455C-9EA6-DF929625EA0E}">
        <p15:presenceInfo xmlns:p15="http://schemas.microsoft.com/office/powerpoint/2012/main" userId="d3bc61312126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06DC-BC0C-4315-888E-B6BA9BCD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A4B7-65E1-4A42-AFD9-295D55FB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3CF5-855B-4622-B9BA-DBFC3A0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F4B-F32D-49D1-9536-87BC1CD6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E0AD-18C7-4610-8A33-B722CFA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CDE-4759-443E-A24E-81D7B507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15C22-9970-44A4-86D8-5D743750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48E5-1789-46B2-9C13-A9E82714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5FE8-5716-47E3-9119-79CFDA6A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14F-6ED4-474E-9290-56CF116F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D92DF-4D46-42FB-AFFF-46F6F9A8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145B1-CF8E-4262-B31C-D24CDF58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80E1-922D-4B35-B7A7-7F0465C5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3FDF-E434-4317-A6E7-96871808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8D4-05A9-4CE8-AE47-EABAF98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B6CB-8F51-4062-9B1F-AC14FDAA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ADB7-FF45-4EF9-A874-B9AE9420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DC95-9506-4A64-B6BA-BC56D755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9DDF-0FBD-4967-BA4F-DBF6C056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61C6-B6E7-4CF8-ACB4-A4F672F3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C2FF-036F-4877-B534-F3F085DB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43BF3-B18B-4B31-AD0A-8662B5B7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9BE5-C768-4AA1-8D05-5158974B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A023-7E84-474B-8782-2D303058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A7-80F3-4C37-AB8D-4FDBC9DE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76E-9BB4-4D3C-861C-EC1A9306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8E02-9416-4504-8B35-FC60A0F5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C5A10-6CC1-4F39-B61E-E546FCAB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FA7C-05FB-4FB0-82EC-EF0B2E3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EE5B-7518-4679-8951-688E209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84CA-25E7-4A1E-B88C-9FC9D27C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0FF1-CB22-46F5-B881-FC320E0B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E8E6-43BC-4E20-996E-0EF451B0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D6A0-E557-42E8-AE95-03996043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B3F5C-45D5-4627-AFDB-F3E723E50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F2D30-F281-406C-B013-2841371D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D8A77-4CA7-412D-A39C-FF8DB5B0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CD18D-F589-44ED-B02F-BA0984F5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1D5C-3A02-43D1-86DC-C90E29F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ABD4-EEE3-4EA8-8F3B-6A44624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8357-1AF4-413E-B7FA-62ECDFFF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4F821-D898-451C-A6BA-D632846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2F075-87EB-4F4F-B797-866D1BB1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7C6D8-6730-4F4D-B2D9-38895EC3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4EA-12A3-4E79-8576-A3A95F7C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1145-F4F7-4809-8DE8-7C1B4FC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C3B0-1BB6-4190-B374-C4598D38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9AAE-068D-4A7C-9680-3055ED99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63B8-57F5-4303-8B7A-1B93D1AB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4644-F29A-4CA5-B362-7868609E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A78A-A057-4DC4-835B-ED4DE309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316A-D113-42DE-B91E-AC5E4042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79AC-05AE-4092-9C9E-7FF6B84C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16E-E4C5-4B90-90F4-8CA81ADD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05C0-1091-42FC-84DA-0708292A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1540-F6F4-4BF8-9DF1-4B505BEC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822E-ACCA-4A40-A397-EE8495CE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BE8F-C1B6-41DF-A7E3-A6E708F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FCA80-16F8-4DA2-9A82-017D8E12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FFC01-1233-4DB7-92DB-50EECF95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8185-961E-4D92-BD84-087B127B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9DC8-ADF8-4C29-8CE0-1571593CCE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2DFF-6F68-432D-982E-976B4487D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C331-FD2F-446F-B712-B77A0A9C4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EB44-46BE-48E6-8370-C0A20A49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FFE0D-812B-4E06-BCDE-804E64EB7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r="45461"/>
          <a:stretch/>
        </p:blipFill>
        <p:spPr>
          <a:xfrm>
            <a:off x="580572" y="647312"/>
            <a:ext cx="6185988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72B22-2925-41AB-9334-86194C21D3DF}"/>
              </a:ext>
            </a:extLst>
          </p:cNvPr>
          <p:cNvSpPr txBox="1"/>
          <p:nvPr/>
        </p:nvSpPr>
        <p:spPr>
          <a:xfrm>
            <a:off x="8316684" y="6210688"/>
            <a:ext cx="38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3070402050302030203" pitchFamily="66" charset="0"/>
              </a:rPr>
              <a:t>By </a:t>
            </a:r>
            <a:r>
              <a:rPr lang="en-US" sz="2800" dirty="0" err="1">
                <a:latin typeface="Bradley Hand ITC" panose="03070402050302030203" pitchFamily="66" charset="0"/>
              </a:rPr>
              <a:t>Sukrit</a:t>
            </a:r>
            <a:r>
              <a:rPr lang="en-US" sz="2800" dirty="0">
                <a:latin typeface="Bradley Hand ITC" panose="03070402050302030203" pitchFamily="66" charset="0"/>
              </a:rPr>
              <a:t> Singh Negi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34E3D-5077-4A29-A181-9A2CE9CD7DDB}"/>
              </a:ext>
            </a:extLst>
          </p:cNvPr>
          <p:cNvSpPr txBox="1"/>
          <p:nvPr/>
        </p:nvSpPr>
        <p:spPr>
          <a:xfrm>
            <a:off x="7399608" y="1997839"/>
            <a:ext cx="3516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REPAYING THE CREDIT</a:t>
            </a:r>
          </a:p>
        </p:txBody>
      </p:sp>
    </p:spTree>
    <p:extLst>
      <p:ext uri="{BB962C8B-B14F-4D97-AF65-F5344CB8AC3E}">
        <p14:creationId xmlns:p14="http://schemas.microsoft.com/office/powerpoint/2010/main" val="12905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AAA0F-7965-4A94-8B2F-4DE8C25C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0630"/>
            <a:ext cx="8316687" cy="660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0189A-DBF9-4C72-82EA-6A4737F6F9A2}"/>
              </a:ext>
            </a:extLst>
          </p:cNvPr>
          <p:cNvSpPr txBox="1"/>
          <p:nvPr/>
        </p:nvSpPr>
        <p:spPr>
          <a:xfrm>
            <a:off x="8825579" y="920621"/>
            <a:ext cx="2686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15409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039BC-0477-4EA6-8DA3-575AE71B5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28"/>
            <a:ext cx="4470400" cy="6722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C8E1A-43E0-4BDF-A39C-E7B003D7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0"/>
            <a:ext cx="4425704" cy="6963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15FFA-2232-444B-8158-49CDE33DCDD9}"/>
              </a:ext>
            </a:extLst>
          </p:cNvPr>
          <p:cNvSpPr txBox="1"/>
          <p:nvPr/>
        </p:nvSpPr>
        <p:spPr>
          <a:xfrm>
            <a:off x="9115865" y="1083212"/>
            <a:ext cx="2686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40017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FB236-D67C-4687-B4C2-DB083130F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" y="0"/>
            <a:ext cx="4309084" cy="6801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D6D01-4689-4D06-8C9A-FA16F804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4" y="56117"/>
            <a:ext cx="4309084" cy="6745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E7745-8D79-4127-B4E9-9B3AF7D8E23C}"/>
              </a:ext>
            </a:extLst>
          </p:cNvPr>
          <p:cNvSpPr txBox="1"/>
          <p:nvPr/>
        </p:nvSpPr>
        <p:spPr>
          <a:xfrm>
            <a:off x="9115865" y="1083212"/>
            <a:ext cx="2686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0671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3CE8E-FA79-4030-BABB-D87BF89B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0"/>
            <a:ext cx="4425606" cy="6848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7A01-ED49-4EBD-B5A0-BB1E693BC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48" y="-9386"/>
            <a:ext cx="4513448" cy="6857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2696B3-B224-4720-8111-CE8C33B94461}"/>
              </a:ext>
            </a:extLst>
          </p:cNvPr>
          <p:cNvSpPr txBox="1"/>
          <p:nvPr/>
        </p:nvSpPr>
        <p:spPr>
          <a:xfrm>
            <a:off x="9115865" y="1083212"/>
            <a:ext cx="2686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70000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456B4-E937-4BA2-8CA0-415BD53B9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3646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D359D-0036-4C7F-85A7-1F7D9C2248A6}"/>
              </a:ext>
            </a:extLst>
          </p:cNvPr>
          <p:cNvSpPr txBox="1"/>
          <p:nvPr/>
        </p:nvSpPr>
        <p:spPr>
          <a:xfrm>
            <a:off x="8299939" y="1069144"/>
            <a:ext cx="2686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230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75452-89CB-4E01-8C49-17DAAB4F469F}"/>
              </a:ext>
            </a:extLst>
          </p:cNvPr>
          <p:cNvSpPr txBox="1"/>
          <p:nvPr/>
        </p:nvSpPr>
        <p:spPr>
          <a:xfrm>
            <a:off x="323557" y="1307415"/>
            <a:ext cx="85812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Applicant with high probability of repayment will be satisfying following condition:</a:t>
            </a:r>
            <a:br>
              <a:rPr lang="en-US" dirty="0"/>
            </a:br>
            <a:r>
              <a:rPr lang="en-US" dirty="0"/>
              <a:t>1.Name_CONTRACT_TYPE = Revolving</a:t>
            </a:r>
            <a:br>
              <a:rPr lang="en-US" dirty="0"/>
            </a:br>
            <a:r>
              <a:rPr lang="en-US" dirty="0"/>
              <a:t>2.GENDER = Female</a:t>
            </a:r>
            <a:br>
              <a:rPr lang="en-US" dirty="0"/>
            </a:br>
            <a:r>
              <a:rPr lang="en-US" dirty="0"/>
              <a:t>3.Car =Owns a car</a:t>
            </a:r>
            <a:br>
              <a:rPr lang="en-US" dirty="0"/>
            </a:br>
            <a:r>
              <a:rPr lang="en-US" dirty="0"/>
              <a:t>4.House = Owns a house</a:t>
            </a:r>
            <a:br>
              <a:rPr lang="en-US" dirty="0"/>
            </a:br>
            <a:r>
              <a:rPr lang="en-US" dirty="0"/>
              <a:t>5.CNT_CHILDREN = No children</a:t>
            </a:r>
            <a:br>
              <a:rPr lang="en-US" dirty="0"/>
            </a:br>
            <a:r>
              <a:rPr lang="en-US" dirty="0"/>
              <a:t>6.NAME_TYPE_SUITE = unfilled , Group of People</a:t>
            </a:r>
            <a:br>
              <a:rPr lang="en-US" dirty="0"/>
            </a:br>
            <a:r>
              <a:rPr lang="en-US" dirty="0"/>
              <a:t>7.NAME_INCOME_TYPE = Pensioner</a:t>
            </a:r>
            <a:br>
              <a:rPr lang="en-US" dirty="0"/>
            </a:br>
            <a:r>
              <a:rPr lang="en-US" dirty="0"/>
              <a:t>8.NAME_EDUCATION_TYPE= Academic degree, Higher Education</a:t>
            </a:r>
            <a:br>
              <a:rPr lang="en-US" dirty="0"/>
            </a:br>
            <a:r>
              <a:rPr lang="en-US" dirty="0"/>
              <a:t>9.NAME_FAMILY_STATUS = Widow , Married</a:t>
            </a:r>
            <a:br>
              <a:rPr lang="en-US" dirty="0"/>
            </a:br>
            <a:r>
              <a:rPr lang="en-US" dirty="0"/>
              <a:t>10.WORK_PHONE = No(not having work phone)</a:t>
            </a:r>
            <a:br>
              <a:rPr lang="en-US" dirty="0"/>
            </a:br>
            <a:r>
              <a:rPr lang="en-US" dirty="0"/>
              <a:t>11.HOME_PHONE = No(not having home phone)</a:t>
            </a:r>
            <a:br>
              <a:rPr lang="en-US" dirty="0"/>
            </a:br>
            <a:r>
              <a:rPr lang="en-US" dirty="0"/>
              <a:t>12.MOBILE_REACHABLE = (Contact must be reachable) </a:t>
            </a:r>
            <a:br>
              <a:rPr lang="en-US" dirty="0"/>
            </a:br>
            <a:r>
              <a:rPr lang="en-US" dirty="0"/>
              <a:t>13.FLAG_EMAIL = Yes(should have email id)</a:t>
            </a:r>
            <a:br>
              <a:rPr lang="en-US" dirty="0"/>
            </a:br>
            <a:r>
              <a:rPr lang="en-US" dirty="0"/>
              <a:t>14.OCCUPATION_TYPE = IT staff, Accountants , Secretaries any of these by profession</a:t>
            </a:r>
            <a:br>
              <a:rPr lang="en-US" dirty="0"/>
            </a:br>
            <a:r>
              <a:rPr lang="en-US" dirty="0"/>
              <a:t>15.CNT_FAM_MEMBERS =less the 6 family members</a:t>
            </a:r>
            <a:br>
              <a:rPr lang="en-US" dirty="0"/>
            </a:br>
            <a:r>
              <a:rPr lang="en-US" dirty="0"/>
              <a:t>16.TOTAL_DOC_SUBMITTED=At least one document must be submitted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49692-7E32-4A11-B27A-1F056EA2A3CD}"/>
              </a:ext>
            </a:extLst>
          </p:cNvPr>
          <p:cNvSpPr txBox="1"/>
          <p:nvPr/>
        </p:nvSpPr>
        <p:spPr>
          <a:xfrm>
            <a:off x="323557" y="267286"/>
            <a:ext cx="1147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48944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0673D-D75D-401D-861E-CAF3A30DABC8}"/>
              </a:ext>
            </a:extLst>
          </p:cNvPr>
          <p:cNvSpPr txBox="1"/>
          <p:nvPr/>
        </p:nvSpPr>
        <p:spPr>
          <a:xfrm>
            <a:off x="570913" y="243512"/>
            <a:ext cx="109924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Prescription :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Few interpretations are after analysis the data</a:t>
            </a:r>
          </a:p>
          <a:p>
            <a:r>
              <a:rPr lang="en-US" sz="2000" dirty="0"/>
              <a:t>Kindly do the thorough inspection for the applicant who satisfying following condition:</a:t>
            </a:r>
            <a:br>
              <a:rPr lang="en-US" sz="2000" dirty="0"/>
            </a:br>
            <a:r>
              <a:rPr lang="en-US" sz="2000" dirty="0"/>
              <a:t>1.Name_CONTRACT_TYPE = cash loan</a:t>
            </a:r>
            <a:br>
              <a:rPr lang="en-US" sz="2000" dirty="0"/>
            </a:br>
            <a:r>
              <a:rPr lang="en-US" sz="2000" dirty="0"/>
              <a:t>2.GENDER = Male</a:t>
            </a:r>
            <a:br>
              <a:rPr lang="en-US" sz="2000" dirty="0"/>
            </a:br>
            <a:r>
              <a:rPr lang="en-US" sz="2000" dirty="0"/>
              <a:t>3.Car =Not owns a car</a:t>
            </a:r>
            <a:br>
              <a:rPr lang="en-US" sz="2000" dirty="0"/>
            </a:br>
            <a:r>
              <a:rPr lang="en-US" sz="2000" dirty="0"/>
              <a:t>4.House =Not Owns a house</a:t>
            </a:r>
            <a:br>
              <a:rPr lang="en-US" sz="2000" dirty="0"/>
            </a:br>
            <a:r>
              <a:rPr lang="en-US" sz="2000" dirty="0"/>
              <a:t>5.CNT_CHILDREN = Have children</a:t>
            </a:r>
            <a:br>
              <a:rPr lang="en-US" sz="2000" dirty="0"/>
            </a:br>
            <a:r>
              <a:rPr lang="en-US" sz="2000" dirty="0"/>
              <a:t>6.NAME_TYPE_SUITE = Other B</a:t>
            </a:r>
            <a:br>
              <a:rPr lang="en-US" sz="2000" dirty="0"/>
            </a:br>
            <a:r>
              <a:rPr lang="en-US" sz="2000" dirty="0"/>
              <a:t>7.NAME_INCOME_TYPE = Unemployed</a:t>
            </a:r>
            <a:br>
              <a:rPr lang="en-US" sz="2000" dirty="0"/>
            </a:br>
            <a:r>
              <a:rPr lang="en-US" sz="2000" dirty="0"/>
              <a:t>8.NAME_EDUCATION_TYPE= Lower Secondary</a:t>
            </a:r>
            <a:br>
              <a:rPr lang="en-US" sz="2000" dirty="0"/>
            </a:br>
            <a:r>
              <a:rPr lang="en-US" sz="2000" dirty="0"/>
              <a:t>9.NAME_FAMILY_STATUS = Not Married or Civil Marriage</a:t>
            </a:r>
            <a:br>
              <a:rPr lang="en-US" sz="2000" dirty="0"/>
            </a:br>
            <a:r>
              <a:rPr lang="en-US" sz="2000" dirty="0"/>
              <a:t>10.WORK_PHONE = No(not having work phone)</a:t>
            </a:r>
            <a:br>
              <a:rPr lang="en-US" sz="2000" dirty="0"/>
            </a:br>
            <a:r>
              <a:rPr lang="en-US" sz="2000" dirty="0"/>
              <a:t>11.HOME_PHONE = No(not having home phone)</a:t>
            </a:r>
            <a:br>
              <a:rPr lang="en-US" sz="2000" dirty="0"/>
            </a:br>
            <a:r>
              <a:rPr lang="en-US" sz="2000" dirty="0"/>
              <a:t>12.MOBILE_REACHABLE = NO(Contact is not reachable)</a:t>
            </a:r>
            <a:br>
              <a:rPr lang="en-US" sz="2000" dirty="0"/>
            </a:br>
            <a:r>
              <a:rPr lang="en-US" sz="2000" dirty="0"/>
              <a:t>13.FLAG_EMAIL = No(Not have email id)</a:t>
            </a:r>
            <a:br>
              <a:rPr lang="en-US" sz="2000" dirty="0"/>
            </a:br>
            <a:r>
              <a:rPr lang="en-US" sz="2000" dirty="0"/>
              <a:t>14.OCCUPATION_TYPE = Lower skill Laborers</a:t>
            </a:r>
            <a:br>
              <a:rPr lang="en-US" sz="2000" dirty="0"/>
            </a:br>
            <a:r>
              <a:rPr lang="en-US" sz="2000" dirty="0"/>
              <a:t>15.CNT_FAM_MEMBERS =More then 6 family members</a:t>
            </a:r>
            <a:br>
              <a:rPr lang="en-US" sz="2000" dirty="0"/>
            </a:br>
            <a:r>
              <a:rPr lang="en-US" sz="2000" dirty="0"/>
              <a:t>16.TOTAL_DOC_SUBMITTED=Not submitted any document </a:t>
            </a:r>
          </a:p>
        </p:txBody>
      </p:sp>
    </p:spTree>
    <p:extLst>
      <p:ext uri="{BB962C8B-B14F-4D97-AF65-F5344CB8AC3E}">
        <p14:creationId xmlns:p14="http://schemas.microsoft.com/office/powerpoint/2010/main" val="19265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5134-05E1-4189-BE09-5B3BA03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Decision For Null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647F0B-F4A5-4B1A-B77E-6747BEF5B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828"/>
            <a:ext cx="413114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D2C40-02B9-4F79-AE2A-239C6A85246B}"/>
              </a:ext>
            </a:extLst>
          </p:cNvPr>
          <p:cNvSpPr txBox="1"/>
          <p:nvPr/>
        </p:nvSpPr>
        <p:spPr>
          <a:xfrm>
            <a:off x="5190980" y="2472739"/>
            <a:ext cx="63304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plotted the pie chart with respect to the ‘TARGET’ . 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higher probability that Applicants with No Entries in ‘AMT_GOODS_PRICE’ have no difficulty in credit repayments.</a:t>
            </a:r>
          </a:p>
        </p:txBody>
      </p:sp>
    </p:spTree>
    <p:extLst>
      <p:ext uri="{BB962C8B-B14F-4D97-AF65-F5344CB8AC3E}">
        <p14:creationId xmlns:p14="http://schemas.microsoft.com/office/powerpoint/2010/main" val="18335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3AE-FCAC-45C1-819D-3AA80CC1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13" y="1"/>
            <a:ext cx="10515600" cy="998806"/>
          </a:xfrm>
        </p:spPr>
        <p:txBody>
          <a:bodyPr/>
          <a:lstStyle/>
          <a:p>
            <a:pPr algn="ctr"/>
            <a:r>
              <a:rPr lang="en-US" dirty="0"/>
              <a:t>Correlation With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01CE7-CF90-4694-B6DF-55D42B7B6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3" y="874762"/>
            <a:ext cx="103953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166E3-F970-4C84-BD81-ED41BAC74CFE}"/>
              </a:ext>
            </a:extLst>
          </p:cNvPr>
          <p:cNvSpPr txBox="1"/>
          <p:nvPr/>
        </p:nvSpPr>
        <p:spPr>
          <a:xfrm>
            <a:off x="676747" y="5036233"/>
            <a:ext cx="109587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Heat map we interpreted the following: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Strong positive  relation between </a:t>
            </a:r>
            <a:r>
              <a:rPr lang="en-US" sz="1600" dirty="0"/>
              <a:t>(‘AMT_GOODS_PRICE’ &amp; ‘AMT_CREDIT’)  </a:t>
            </a:r>
            <a:r>
              <a:rPr lang="en-US" dirty="0"/>
              <a:t>and </a:t>
            </a:r>
            <a:r>
              <a:rPr lang="en-US" sz="1600" dirty="0"/>
              <a:t>(‘CNT_FAM_MEMBERS’&amp;’CNT_CHILDREN’)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relation between</a:t>
            </a:r>
            <a:r>
              <a:rPr lang="en-US" sz="1600" dirty="0"/>
              <a:t>(‘CNT_CHIDREN’&amp;’WORK_PHONE’)  ,(‘WORK_PHONE&amp;HOME_PHONE’),(TOTAL_DOC_SUBMITTED&amp; ‘AMT_CREDIT’&amp; ‘AMT_GOODS_PRICE’)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0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14A-2CAE-4EE4-9853-4AEFD75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8286"/>
          </a:xfrm>
        </p:spPr>
        <p:txBody>
          <a:bodyPr/>
          <a:lstStyle/>
          <a:p>
            <a:pPr algn="ctr"/>
            <a:r>
              <a:rPr lang="en-US" dirty="0"/>
              <a:t>Continuous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EEF12-D22A-407F-9AD6-C8B90086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8287"/>
            <a:ext cx="10515600" cy="4484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CDD68-5E25-46C2-87C1-8FEA79047688}"/>
              </a:ext>
            </a:extLst>
          </p:cNvPr>
          <p:cNvSpPr txBox="1"/>
          <p:nvPr/>
        </p:nvSpPr>
        <p:spPr>
          <a:xfrm>
            <a:off x="1074057" y="5500914"/>
            <a:ext cx="1008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we concluded that we have to drop the ‘DAYS_EMPLOYED’ . As we found that ‘DAYS_EMPLOYED’ distribution is majorly in negative </a:t>
            </a:r>
          </a:p>
        </p:txBody>
      </p:sp>
    </p:spTree>
    <p:extLst>
      <p:ext uri="{BB962C8B-B14F-4D97-AF65-F5344CB8AC3E}">
        <p14:creationId xmlns:p14="http://schemas.microsoft.com/office/powerpoint/2010/main" val="40553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3100C-E242-411D-9D54-FC49EF97A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154745"/>
            <a:ext cx="11310425" cy="5458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A93CC-1D67-4C6B-ADAC-E16C213A7EE7}"/>
              </a:ext>
            </a:extLst>
          </p:cNvPr>
          <p:cNvSpPr txBox="1"/>
          <p:nvPr/>
        </p:nvSpPr>
        <p:spPr>
          <a:xfrm>
            <a:off x="1266092" y="5613009"/>
            <a:ext cx="1015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</a:t>
            </a:r>
            <a:r>
              <a:rPr lang="en-US" dirty="0"/>
              <a:t>From the Scatter plot we interpreted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AMT_GOODS_PRICE’ &amp; ‘AMT_CREDIT’&amp; AMT_INCOME_TOTAL  </a:t>
            </a:r>
            <a:r>
              <a:rPr lang="en-US" dirty="0"/>
              <a:t>all the have directly proportional relationship with each other (positive Trend)</a:t>
            </a:r>
          </a:p>
        </p:txBody>
      </p:sp>
    </p:spTree>
    <p:extLst>
      <p:ext uri="{BB962C8B-B14F-4D97-AF65-F5344CB8AC3E}">
        <p14:creationId xmlns:p14="http://schemas.microsoft.com/office/powerpoint/2010/main" val="27557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65A34-BA2D-4A34-802E-2E95C5026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324130"/>
            <a:ext cx="11596914" cy="6265355"/>
          </a:xfrm>
        </p:spPr>
      </p:pic>
    </p:spTree>
    <p:extLst>
      <p:ext uri="{BB962C8B-B14F-4D97-AF65-F5344CB8AC3E}">
        <p14:creationId xmlns:p14="http://schemas.microsoft.com/office/powerpoint/2010/main" val="5212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0ADCA24-6BA1-4791-B96C-BF2BA509F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1" y="431800"/>
            <a:ext cx="11761655" cy="60833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BCFEC0-29C3-422B-A487-D0C860B490D3}"/>
              </a:ext>
            </a:extLst>
          </p:cNvPr>
          <p:cNvSpPr txBox="1"/>
          <p:nvPr/>
        </p:nvSpPr>
        <p:spPr>
          <a:xfrm>
            <a:off x="8955314" y="5602514"/>
            <a:ext cx="3236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Total Count Of sub-categories With Respect To The Categories</a:t>
            </a:r>
          </a:p>
        </p:txBody>
      </p:sp>
    </p:spTree>
    <p:extLst>
      <p:ext uri="{BB962C8B-B14F-4D97-AF65-F5344CB8AC3E}">
        <p14:creationId xmlns:p14="http://schemas.microsoft.com/office/powerpoint/2010/main" val="14176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953F7-7DAB-4517-A8DC-9AC0153C4109}"/>
              </a:ext>
            </a:extLst>
          </p:cNvPr>
          <p:cNvSpPr txBox="1"/>
          <p:nvPr/>
        </p:nvSpPr>
        <p:spPr>
          <a:xfrm>
            <a:off x="290286" y="181957"/>
            <a:ext cx="1068251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Interpretation: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                                            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Maximum applicant who applied for loan:                                                                                     </a:t>
            </a:r>
          </a:p>
          <a:p>
            <a:r>
              <a:rPr lang="en-US" dirty="0"/>
              <a:t>0.TARGET = 0 (maximum applicants are returning the loan without delay)                                                    </a:t>
            </a:r>
          </a:p>
          <a:p>
            <a:r>
              <a:rPr lang="en-US" dirty="0"/>
              <a:t>1.Name_CONTRACT_TYPE = Cash Loans(maximum Applicants are applying for cash loan )                                       </a:t>
            </a:r>
          </a:p>
          <a:p>
            <a:r>
              <a:rPr lang="en-US" dirty="0"/>
              <a:t>2.GENDER = Female (F)(maximum applicants are female)                                                             </a:t>
            </a:r>
          </a:p>
          <a:p>
            <a:r>
              <a:rPr lang="en-US" dirty="0"/>
              <a:t>3.Car = No(N)(maximum applicant don not have the car)                                                         </a:t>
            </a:r>
          </a:p>
          <a:p>
            <a:r>
              <a:rPr lang="en-US" dirty="0"/>
              <a:t>4.House = Yes(Y)(maximum applicant have house)                                                                 </a:t>
            </a:r>
          </a:p>
          <a:p>
            <a:r>
              <a:rPr lang="en-US" dirty="0"/>
              <a:t>5.CNT_CHILDREN = NO(maximum applicant do not have children)                                                           </a:t>
            </a:r>
          </a:p>
          <a:p>
            <a:r>
              <a:rPr lang="en-US" dirty="0"/>
              <a:t>6.NAME_TYPE_SUITE = Unaccompanied                                                                        </a:t>
            </a:r>
          </a:p>
          <a:p>
            <a:r>
              <a:rPr lang="en-US" dirty="0"/>
              <a:t>7.NAME_INCOME_TYPE= Working                                                                                      </a:t>
            </a:r>
          </a:p>
          <a:p>
            <a:r>
              <a:rPr lang="en-US" dirty="0"/>
              <a:t>8.NAME_EDUCATION_TYPE= Secondary/secondary special                                                               </a:t>
            </a:r>
          </a:p>
          <a:p>
            <a:r>
              <a:rPr lang="en-US" dirty="0"/>
              <a:t>9.NAME_FAMILY_STATUS = Married                                                                                         </a:t>
            </a:r>
          </a:p>
          <a:p>
            <a:r>
              <a:rPr lang="en-US" dirty="0"/>
              <a:t>10.MOBILE= yes(maximum applicant have mobile)                                                                   </a:t>
            </a:r>
          </a:p>
          <a:p>
            <a:r>
              <a:rPr lang="en-US" dirty="0"/>
              <a:t>11.WORK_PHONE = Yes(maximum applicant have work phone)                                                               </a:t>
            </a:r>
          </a:p>
          <a:p>
            <a:r>
              <a:rPr lang="en-US" dirty="0"/>
              <a:t>12.Home_Phone= No(maximum applicant do not have home phone)                                                         </a:t>
            </a:r>
          </a:p>
          <a:p>
            <a:r>
              <a:rPr lang="en-US" dirty="0"/>
              <a:t>13.MOBILE_REACHABLE= Yes(maximum applicant have mobile are reachable)                                                     </a:t>
            </a:r>
          </a:p>
          <a:p>
            <a:r>
              <a:rPr lang="en-US" dirty="0"/>
              <a:t>14.FLAG_EMAIL= No(maximum applicant do not have email)                                                               </a:t>
            </a:r>
          </a:p>
          <a:p>
            <a:r>
              <a:rPr lang="en-US" dirty="0"/>
              <a:t>15.OCCUPATION_TYPE= Laborers                                                              </a:t>
            </a:r>
          </a:p>
          <a:p>
            <a:r>
              <a:rPr lang="en-US" dirty="0"/>
              <a:t>16.CNT_FAM_MEMBERS = (maximum applicant have 2 family members)                                                             </a:t>
            </a:r>
          </a:p>
          <a:p>
            <a:r>
              <a:rPr lang="en-US" dirty="0"/>
              <a:t>17.TOTAL_DOC_SUBMITTED=1(maximum applicant have submitted one document) </a:t>
            </a:r>
          </a:p>
        </p:txBody>
      </p:sp>
    </p:spTree>
    <p:extLst>
      <p:ext uri="{BB962C8B-B14F-4D97-AF65-F5344CB8AC3E}">
        <p14:creationId xmlns:p14="http://schemas.microsoft.com/office/powerpoint/2010/main" val="155953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3AF606-DA1A-4439-B5D3-8426B16BE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1600"/>
            <a:ext cx="8055429" cy="6756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45A396-A7F5-41ED-9C70-FED9B6486646}"/>
              </a:ext>
            </a:extLst>
          </p:cNvPr>
          <p:cNvSpPr txBox="1"/>
          <p:nvPr/>
        </p:nvSpPr>
        <p:spPr>
          <a:xfrm>
            <a:off x="8650515" y="920621"/>
            <a:ext cx="3152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Probability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Categories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With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Respect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</a:t>
            </a: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0356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922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Bradley Hand ITC</vt:lpstr>
      <vt:lpstr>Calibri</vt:lpstr>
      <vt:lpstr>Calibri Light</vt:lpstr>
      <vt:lpstr>Office Theme</vt:lpstr>
      <vt:lpstr>PowerPoint Presentation</vt:lpstr>
      <vt:lpstr>Decision For Null Value</vt:lpstr>
      <vt:lpstr>Correlation With Heat Map</vt:lpstr>
      <vt:lpstr>Continuous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kritika</dc:creator>
  <cp:lastModifiedBy>kritika</cp:lastModifiedBy>
  <cp:revision>4</cp:revision>
  <dcterms:created xsi:type="dcterms:W3CDTF">2022-02-27T17:16:50Z</dcterms:created>
  <dcterms:modified xsi:type="dcterms:W3CDTF">2022-03-01T02:29:14Z</dcterms:modified>
</cp:coreProperties>
</file>