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8" r:id="rId3"/>
    <p:sldId id="269" r:id="rId4"/>
    <p:sldId id="270" r:id="rId5"/>
    <p:sldId id="271" r:id="rId6"/>
    <p:sldId id="272" r:id="rId7"/>
    <p:sldId id="277" r:id="rId8"/>
    <p:sldId id="278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8"/>
    <a:srgbClr val="734ABC"/>
    <a:srgbClr val="687373"/>
    <a:srgbClr val="F0EEF0"/>
    <a:srgbClr val="1060A6"/>
    <a:srgbClr val="0070C0"/>
    <a:srgbClr val="FEC630"/>
    <a:srgbClr val="52CBBE"/>
    <a:srgbClr val="FF5969"/>
    <a:srgbClr val="5D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3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69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21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86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72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19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92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41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16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79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FDFAF59-80FD-42F8-B77B-6179688B7234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74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34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cNGTS8x7JnxNYZfbzZ4QHko6HqRO4smnDJSXceGavanpBSww/viewfor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giriş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takım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analiz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geliştirme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araçlar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74453" cy="6858000"/>
            <a:chOff x="-9337032" y="-1"/>
            <a:chExt cx="9974453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74120" y="3097275"/>
              <a:ext cx="19920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Kullanıcı memnuniyeti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608457" y="3247473"/>
              <a:ext cx="504945" cy="504945"/>
            </a:xfrm>
            <a:prstGeom prst="rect">
              <a:avLst/>
            </a:prstGeom>
          </p:spPr>
        </p:pic>
      </p:grpSp>
      <p:sp>
        <p:nvSpPr>
          <p:cNvPr id="60" name="TextBox 49">
            <a:extLst>
              <a:ext uri="{FF2B5EF4-FFF2-40B4-BE49-F238E27FC236}">
                <a16:creationId xmlns:a16="http://schemas.microsoft.com/office/drawing/2014/main" id="{BA4EA014-1B19-43A4-AA44-0188DFE03974}"/>
              </a:ext>
            </a:extLst>
          </p:cNvPr>
          <p:cNvSpPr txBox="1"/>
          <p:nvPr/>
        </p:nvSpPr>
        <p:spPr>
          <a:xfrm>
            <a:off x="3989340" y="1783440"/>
            <a:ext cx="72789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600" dirty="0">
                <a:solidFill>
                  <a:srgbClr val="FF5969"/>
                </a:solidFill>
                <a:latin typeface="Tw Cen MT" panose="020B0602020104020603" pitchFamily="34" charset="0"/>
              </a:rPr>
              <a:t>LISTENGLISH</a:t>
            </a:r>
            <a:endParaRPr lang="en-US" sz="66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61" name="TextBox 57">
            <a:extLst>
              <a:ext uri="{FF2B5EF4-FFF2-40B4-BE49-F238E27FC236}">
                <a16:creationId xmlns:a16="http://schemas.microsoft.com/office/drawing/2014/main" id="{3BFC144B-8632-4DB4-B82E-3E7A496F2277}"/>
              </a:ext>
            </a:extLst>
          </p:cNvPr>
          <p:cNvSpPr txBox="1"/>
          <p:nvPr/>
        </p:nvSpPr>
        <p:spPr>
          <a:xfrm>
            <a:off x="3989339" y="3301019"/>
            <a:ext cx="7278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rgbClr val="5D7373"/>
                </a:solidFill>
                <a:latin typeface="Tw Cen MT" panose="020B0602020104020603" pitchFamily="34" charset="0"/>
              </a:rPr>
              <a:t>İNGİLİZCE METİN OKUMA VE DİNLEME UYGULAMASI</a:t>
            </a:r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giriş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takım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analiz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220385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geliştirme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araçlar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9" name="Picture 80">
            <a:extLst>
              <a:ext uri="{FF2B5EF4-FFF2-40B4-BE49-F238E27FC236}">
                <a16:creationId xmlns:a16="http://schemas.microsoft.com/office/drawing/2014/main" id="{B013D43A-48AE-450C-B6E5-F6F3ED9290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2" r="4227" b="16351"/>
          <a:stretch/>
        </p:blipFill>
        <p:spPr>
          <a:xfrm>
            <a:off x="6289961" y="1346432"/>
            <a:ext cx="1586084" cy="1648615"/>
          </a:xfrm>
          <a:prstGeom prst="ellipse">
            <a:avLst/>
          </a:prstGeom>
        </p:spPr>
      </p:pic>
      <p:sp>
        <p:nvSpPr>
          <p:cNvPr id="40" name="TextBox 85">
            <a:extLst>
              <a:ext uri="{FF2B5EF4-FFF2-40B4-BE49-F238E27FC236}">
                <a16:creationId xmlns:a16="http://schemas.microsoft.com/office/drawing/2014/main" id="{7DF29190-714A-4B47-978D-C0450C0703AC}"/>
              </a:ext>
            </a:extLst>
          </p:cNvPr>
          <p:cNvSpPr txBox="1"/>
          <p:nvPr/>
        </p:nvSpPr>
        <p:spPr>
          <a:xfrm>
            <a:off x="3747873" y="3317386"/>
            <a:ext cx="67916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87373"/>
                </a:solidFill>
                <a:latin typeface="Tw Cen MT" panose="020B0602020104020603" pitchFamily="34" charset="0"/>
              </a:rPr>
              <a:t>Bu </a:t>
            </a:r>
            <a:r>
              <a:rPr lang="tr-TR" sz="3200" dirty="0">
                <a:solidFill>
                  <a:srgbClr val="687373"/>
                </a:solidFill>
                <a:latin typeface="Tw Cen MT" panose="020B0602020104020603" pitchFamily="34" charset="0"/>
              </a:rPr>
              <a:t>uygulama kullanıcılara ücretsiz bir şekilde İngilizce dinleme ve okuma pratikleri sunar.</a:t>
            </a:r>
            <a:endParaRPr lang="en-US" sz="3200" dirty="0">
              <a:solidFill>
                <a:srgbClr val="687373"/>
              </a:solidFill>
              <a:latin typeface="Tw Cen MT" panose="020B0602020104020603" pitchFamily="34" charset="0"/>
            </a:endParaRPr>
          </a:p>
        </p:txBody>
      </p:sp>
      <p:sp>
        <p:nvSpPr>
          <p:cNvPr id="35" name="TextBox 47">
            <a:extLst>
              <a:ext uri="{FF2B5EF4-FFF2-40B4-BE49-F238E27FC236}">
                <a16:creationId xmlns:a16="http://schemas.microsoft.com/office/drawing/2014/main" id="{BFB14F57-F4AD-4189-A8B0-6C4977A83AFE}"/>
              </a:ext>
            </a:extLst>
          </p:cNvPr>
          <p:cNvSpPr txBox="1"/>
          <p:nvPr/>
        </p:nvSpPr>
        <p:spPr>
          <a:xfrm rot="16200000">
            <a:off x="-832170" y="3097275"/>
            <a:ext cx="1992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Kullanıcı memnuniyeti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36" name="Picture 48">
            <a:extLst>
              <a:ext uri="{FF2B5EF4-FFF2-40B4-BE49-F238E27FC236}">
                <a16:creationId xmlns:a16="http://schemas.microsoft.com/office/drawing/2014/main" id="{1AA2B822-4B0E-4B71-9F2D-2EA54706D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66507" y="3247473"/>
            <a:ext cx="504945" cy="50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giriş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takım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analiz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geliştirme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araçlar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3" name="Group 102">
            <a:extLst>
              <a:ext uri="{FF2B5EF4-FFF2-40B4-BE49-F238E27FC236}">
                <a16:creationId xmlns:a16="http://schemas.microsoft.com/office/drawing/2014/main" id="{E29EFEFD-587B-4C2C-85C2-96B51A4F17F8}"/>
              </a:ext>
            </a:extLst>
          </p:cNvPr>
          <p:cNvGrpSpPr/>
          <p:nvPr/>
        </p:nvGrpSpPr>
        <p:grpSpPr>
          <a:xfrm>
            <a:off x="6762267" y="2209796"/>
            <a:ext cx="2075350" cy="2075350"/>
            <a:chOff x="4388156" y="1754971"/>
            <a:chExt cx="2362200" cy="2362200"/>
          </a:xfrm>
          <a:solidFill>
            <a:srgbClr val="03A1A4"/>
          </a:solidFill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603DD44-6D0F-4D04-82DB-D72B977BFC9B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104">
              <a:extLst>
                <a:ext uri="{FF2B5EF4-FFF2-40B4-BE49-F238E27FC236}">
                  <a16:creationId xmlns:a16="http://schemas.microsoft.com/office/drawing/2014/main" id="{4B5084C4-5CC2-4A8F-83A3-6F9883F41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27878" y="1907373"/>
              <a:ext cx="1882755" cy="2057396"/>
            </a:xfrm>
            <a:prstGeom prst="ellipse">
              <a:avLst/>
            </a:prstGeom>
            <a:grpFill/>
          </p:spPr>
        </p:pic>
      </p:grpSp>
      <p:sp>
        <p:nvSpPr>
          <p:cNvPr id="70" name="TextBox 122">
            <a:extLst>
              <a:ext uri="{FF2B5EF4-FFF2-40B4-BE49-F238E27FC236}">
                <a16:creationId xmlns:a16="http://schemas.microsoft.com/office/drawing/2014/main" id="{1324AAFE-75DD-490A-B58C-88607D4C2A43}"/>
              </a:ext>
            </a:extLst>
          </p:cNvPr>
          <p:cNvSpPr txBox="1"/>
          <p:nvPr/>
        </p:nvSpPr>
        <p:spPr>
          <a:xfrm>
            <a:off x="6500836" y="4698356"/>
            <a:ext cx="2644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rgbClr val="03A1A4"/>
                </a:solidFill>
                <a:latin typeface="Tw Cen MT" panose="020B0602020104020603" pitchFamily="34" charset="0"/>
              </a:rPr>
              <a:t>ŞÜKRİYE ÇAVDAR</a:t>
            </a:r>
            <a:endParaRPr lang="en-US" sz="24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grpSp>
        <p:nvGrpSpPr>
          <p:cNvPr id="72" name="Group 99">
            <a:extLst>
              <a:ext uri="{FF2B5EF4-FFF2-40B4-BE49-F238E27FC236}">
                <a16:creationId xmlns:a16="http://schemas.microsoft.com/office/drawing/2014/main" id="{2A558E3F-F582-4192-A21E-071351D37BCE}"/>
              </a:ext>
            </a:extLst>
          </p:cNvPr>
          <p:cNvGrpSpPr/>
          <p:nvPr/>
        </p:nvGrpSpPr>
        <p:grpSpPr>
          <a:xfrm>
            <a:off x="3998586" y="2223499"/>
            <a:ext cx="2017225" cy="2017224"/>
            <a:chOff x="1396416" y="1752404"/>
            <a:chExt cx="2362200" cy="236220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C130707-77DC-425F-887C-8F73DA6A0D4F}"/>
                </a:ext>
              </a:extLst>
            </p:cNvPr>
            <p:cNvSpPr/>
            <p:nvPr/>
          </p:nvSpPr>
          <p:spPr>
            <a:xfrm>
              <a:off x="1396416" y="1752404"/>
              <a:ext cx="2362200" cy="2362200"/>
            </a:xfrm>
            <a:prstGeom prst="ellipse">
              <a:avLst/>
            </a:prstGeom>
            <a:solidFill>
              <a:srgbClr val="FEC630"/>
            </a:solidFill>
            <a:ln>
              <a:solidFill>
                <a:srgbClr val="FEC6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C630"/>
                </a:solidFill>
              </a:endParaRPr>
            </a:p>
          </p:txBody>
        </p:sp>
        <p:pic>
          <p:nvPicPr>
            <p:cNvPr id="74" name="Picture 101">
              <a:extLst>
                <a:ext uri="{FF2B5EF4-FFF2-40B4-BE49-F238E27FC236}">
                  <a16:creationId xmlns:a16="http://schemas.microsoft.com/office/drawing/2014/main" id="{287CD6B8-2DD4-4E02-AFD4-C1798079D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06411" y="1897817"/>
              <a:ext cx="1933737" cy="2072006"/>
            </a:xfrm>
            <a:prstGeom prst="ellipse">
              <a:avLst/>
            </a:prstGeom>
            <a:ln>
              <a:solidFill>
                <a:srgbClr val="FEC630"/>
              </a:solidFill>
            </a:ln>
          </p:spPr>
        </p:pic>
      </p:grpSp>
      <p:sp>
        <p:nvSpPr>
          <p:cNvPr id="75" name="TextBox 118">
            <a:extLst>
              <a:ext uri="{FF2B5EF4-FFF2-40B4-BE49-F238E27FC236}">
                <a16:creationId xmlns:a16="http://schemas.microsoft.com/office/drawing/2014/main" id="{DC6EC634-EDDD-4838-AED0-9AEF0BBB3391}"/>
              </a:ext>
            </a:extLst>
          </p:cNvPr>
          <p:cNvSpPr txBox="1"/>
          <p:nvPr/>
        </p:nvSpPr>
        <p:spPr>
          <a:xfrm>
            <a:off x="3461386" y="4698356"/>
            <a:ext cx="3027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rgbClr val="FEC630"/>
                </a:solidFill>
                <a:latin typeface="Tw Cen MT" panose="020B0602020104020603" pitchFamily="34" charset="0"/>
              </a:rPr>
              <a:t>MÜBERRA DURUPINAR</a:t>
            </a:r>
            <a:endParaRPr lang="en-US" sz="2400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sp>
        <p:nvSpPr>
          <p:cNvPr id="51" name="TextBox 47">
            <a:extLst>
              <a:ext uri="{FF2B5EF4-FFF2-40B4-BE49-F238E27FC236}">
                <a16:creationId xmlns:a16="http://schemas.microsoft.com/office/drawing/2014/main" id="{9286BC53-C575-4FF7-AFD2-3C8950E81613}"/>
              </a:ext>
            </a:extLst>
          </p:cNvPr>
          <p:cNvSpPr txBox="1"/>
          <p:nvPr/>
        </p:nvSpPr>
        <p:spPr>
          <a:xfrm rot="16200000">
            <a:off x="-832170" y="3097275"/>
            <a:ext cx="1992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Kullanıcı memnuniyeti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52" name="Picture 48">
            <a:extLst>
              <a:ext uri="{FF2B5EF4-FFF2-40B4-BE49-F238E27FC236}">
                <a16:creationId xmlns:a16="http://schemas.microsoft.com/office/drawing/2014/main" id="{A69AA51D-2250-42C3-AC09-300EABB68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66507" y="3247473"/>
            <a:ext cx="504945" cy="50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giriş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takım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analiz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geliştirme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araçlar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95">
            <a:extLst>
              <a:ext uri="{FF2B5EF4-FFF2-40B4-BE49-F238E27FC236}">
                <a16:creationId xmlns:a16="http://schemas.microsoft.com/office/drawing/2014/main" id="{11BD5608-B395-4CB0-8BAB-5E6D382CAB74}"/>
              </a:ext>
            </a:extLst>
          </p:cNvPr>
          <p:cNvGrpSpPr/>
          <p:nvPr/>
        </p:nvGrpSpPr>
        <p:grpSpPr>
          <a:xfrm>
            <a:off x="7976170" y="1479989"/>
            <a:ext cx="1805441" cy="1905465"/>
            <a:chOff x="6381342" y="2171235"/>
            <a:chExt cx="1805441" cy="1905465"/>
          </a:xfrm>
        </p:grpSpPr>
        <p:sp>
          <p:nvSpPr>
            <p:cNvPr id="40" name="Rectangle: Top Corners Rounded 96">
              <a:extLst>
                <a:ext uri="{FF2B5EF4-FFF2-40B4-BE49-F238E27FC236}">
                  <a16:creationId xmlns:a16="http://schemas.microsoft.com/office/drawing/2014/main" id="{80BEF4A5-59A1-4499-BAAC-F9E3F62FE2E0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TextBox 97">
              <a:extLst>
                <a:ext uri="{FF2B5EF4-FFF2-40B4-BE49-F238E27FC236}">
                  <a16:creationId xmlns:a16="http://schemas.microsoft.com/office/drawing/2014/main" id="{6210BA6F-36DF-4604-979C-C528365E32C0}"/>
                </a:ext>
              </a:extLst>
            </p:cNvPr>
            <p:cNvSpPr txBox="1"/>
            <p:nvPr/>
          </p:nvSpPr>
          <p:spPr>
            <a:xfrm>
              <a:off x="6381342" y="2171235"/>
              <a:ext cx="1805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E6E7E9"/>
                  </a:solidFill>
                  <a:effectLst/>
                  <a:uLnTx/>
                  <a:uFillTx/>
                  <a:latin typeface="Tw Cen MT" panose="020B0602020104020603" pitchFamily="34" charset="0"/>
                </a:rPr>
                <a:t>RAKİPLER</a:t>
              </a: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E6E7E9"/>
                </a:solidFill>
                <a:effectLst/>
                <a:uLnTx/>
                <a:uFillTx/>
                <a:latin typeface="Tw Cen MT" panose="020B0602020104020603" pitchFamily="34" charset="0"/>
              </a:endParaRPr>
            </a:p>
          </p:txBody>
        </p:sp>
      </p:grpSp>
      <p:grpSp>
        <p:nvGrpSpPr>
          <p:cNvPr id="43" name="Group 99">
            <a:extLst>
              <a:ext uri="{FF2B5EF4-FFF2-40B4-BE49-F238E27FC236}">
                <a16:creationId xmlns:a16="http://schemas.microsoft.com/office/drawing/2014/main" id="{524ED3F4-6385-4631-AED2-C8C199C3F006}"/>
              </a:ext>
            </a:extLst>
          </p:cNvPr>
          <p:cNvGrpSpPr/>
          <p:nvPr/>
        </p:nvGrpSpPr>
        <p:grpSpPr>
          <a:xfrm>
            <a:off x="5479293" y="1491437"/>
            <a:ext cx="1805441" cy="1894017"/>
            <a:chOff x="3884465" y="2182683"/>
            <a:chExt cx="1805441" cy="1894017"/>
          </a:xfrm>
        </p:grpSpPr>
        <p:sp>
          <p:nvSpPr>
            <p:cNvPr id="44" name="Rectangle: Top Corners Rounded 100">
              <a:extLst>
                <a:ext uri="{FF2B5EF4-FFF2-40B4-BE49-F238E27FC236}">
                  <a16:creationId xmlns:a16="http://schemas.microsoft.com/office/drawing/2014/main" id="{EB4B64A2-E66A-4EF0-B25B-E364A0B56AA9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TextBox 101">
              <a:extLst>
                <a:ext uri="{FF2B5EF4-FFF2-40B4-BE49-F238E27FC236}">
                  <a16:creationId xmlns:a16="http://schemas.microsoft.com/office/drawing/2014/main" id="{906151C4-5432-4166-A4DE-F5F4AD484244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tr-TR" sz="3200" b="1" kern="0" dirty="0">
                  <a:solidFill>
                    <a:srgbClr val="E6E7E9"/>
                  </a:solidFill>
                  <a:latin typeface="Tw Cen MT" panose="020B0602020104020603" pitchFamily="34" charset="0"/>
                </a:rPr>
                <a:t>HEDEF KİTLE</a:t>
              </a:r>
              <a:endPara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E6E7E9"/>
                </a:solidFill>
                <a:effectLst/>
                <a:uLnTx/>
                <a:uFillTx/>
                <a:latin typeface="Tw Cen MT" panose="020B0602020104020603" pitchFamily="34" charset="0"/>
              </a:endParaRPr>
            </a:p>
          </p:txBody>
        </p:sp>
      </p:grpSp>
      <p:grpSp>
        <p:nvGrpSpPr>
          <p:cNvPr id="47" name="Group 103">
            <a:extLst>
              <a:ext uri="{FF2B5EF4-FFF2-40B4-BE49-F238E27FC236}">
                <a16:creationId xmlns:a16="http://schemas.microsoft.com/office/drawing/2014/main" id="{11FC7A3A-6893-4414-A688-FA32E9421559}"/>
              </a:ext>
            </a:extLst>
          </p:cNvPr>
          <p:cNvGrpSpPr/>
          <p:nvPr/>
        </p:nvGrpSpPr>
        <p:grpSpPr>
          <a:xfrm>
            <a:off x="2998782" y="1518554"/>
            <a:ext cx="1805441" cy="1866900"/>
            <a:chOff x="1403954" y="2209800"/>
            <a:chExt cx="1805441" cy="1866900"/>
          </a:xfrm>
        </p:grpSpPr>
        <p:sp>
          <p:nvSpPr>
            <p:cNvPr id="48" name="Rectangle: Top Corners Rounded 104">
              <a:extLst>
                <a:ext uri="{FF2B5EF4-FFF2-40B4-BE49-F238E27FC236}">
                  <a16:creationId xmlns:a16="http://schemas.microsoft.com/office/drawing/2014/main" id="{0674E673-3361-493B-A401-67BB60F575B1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TextBox 105">
              <a:extLst>
                <a:ext uri="{FF2B5EF4-FFF2-40B4-BE49-F238E27FC236}">
                  <a16:creationId xmlns:a16="http://schemas.microsoft.com/office/drawing/2014/main" id="{427B6277-7EC4-4433-8E7F-D6C097D5BA3D}"/>
                </a:ext>
              </a:extLst>
            </p:cNvPr>
            <p:cNvSpPr txBox="1"/>
            <p:nvPr/>
          </p:nvSpPr>
          <p:spPr>
            <a:xfrm>
              <a:off x="1403954" y="2353360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E6E7E9"/>
                  </a:solidFill>
                  <a:effectLst/>
                  <a:uLnTx/>
                  <a:uFillTx/>
                  <a:latin typeface="Tw Cen MT" panose="020B0602020104020603" pitchFamily="34" charset="0"/>
                </a:rPr>
                <a:t>AMAÇ</a:t>
              </a:r>
              <a:endPara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E6E7E9"/>
                </a:solidFill>
                <a:effectLst/>
                <a:uLnTx/>
                <a:uFillTx/>
                <a:latin typeface="Tw Cen MT" panose="020B0602020104020603" pitchFamily="34" charset="0"/>
              </a:endParaRPr>
            </a:p>
          </p:txBody>
        </p:sp>
      </p:grpSp>
      <p:sp>
        <p:nvSpPr>
          <p:cNvPr id="84" name="Freeform: Shape 107">
            <a:extLst>
              <a:ext uri="{FF2B5EF4-FFF2-40B4-BE49-F238E27FC236}">
                <a16:creationId xmlns:a16="http://schemas.microsoft.com/office/drawing/2014/main" id="{52084D3C-DCC8-424B-A549-0AC364236FBB}"/>
              </a:ext>
            </a:extLst>
          </p:cNvPr>
          <p:cNvSpPr/>
          <p:nvPr/>
        </p:nvSpPr>
        <p:spPr>
          <a:xfrm flipV="1">
            <a:off x="3089346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Freeform: Shape 108">
            <a:extLst>
              <a:ext uri="{FF2B5EF4-FFF2-40B4-BE49-F238E27FC236}">
                <a16:creationId xmlns:a16="http://schemas.microsoft.com/office/drawing/2014/main" id="{9ABBF061-BED8-4C08-8FD1-28574AE80A26}"/>
              </a:ext>
            </a:extLst>
          </p:cNvPr>
          <p:cNvSpPr/>
          <p:nvPr/>
        </p:nvSpPr>
        <p:spPr>
          <a:xfrm flipV="1">
            <a:off x="5586223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Freeform: Shape 109">
            <a:extLst>
              <a:ext uri="{FF2B5EF4-FFF2-40B4-BE49-F238E27FC236}">
                <a16:creationId xmlns:a16="http://schemas.microsoft.com/office/drawing/2014/main" id="{C4EB5E49-C5ED-495F-A354-585FEE313962}"/>
              </a:ext>
            </a:extLst>
          </p:cNvPr>
          <p:cNvSpPr/>
          <p:nvPr/>
        </p:nvSpPr>
        <p:spPr>
          <a:xfrm flipV="1">
            <a:off x="8083100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113">
            <a:extLst>
              <a:ext uri="{FF2B5EF4-FFF2-40B4-BE49-F238E27FC236}">
                <a16:creationId xmlns:a16="http://schemas.microsoft.com/office/drawing/2014/main" id="{F489BF51-4865-4330-B21B-F6184203D34A}"/>
              </a:ext>
            </a:extLst>
          </p:cNvPr>
          <p:cNvGrpSpPr/>
          <p:nvPr/>
        </p:nvGrpSpPr>
        <p:grpSpPr>
          <a:xfrm>
            <a:off x="3089346" y="2991226"/>
            <a:ext cx="1591582" cy="2585323"/>
            <a:chOff x="1488849" y="3837442"/>
            <a:chExt cx="1591582" cy="2585323"/>
          </a:xfrm>
        </p:grpSpPr>
        <p:sp>
          <p:nvSpPr>
            <p:cNvPr id="88" name="TextBox 114">
              <a:extLst>
                <a:ext uri="{FF2B5EF4-FFF2-40B4-BE49-F238E27FC236}">
                  <a16:creationId xmlns:a16="http://schemas.microsoft.com/office/drawing/2014/main" id="{56095BF7-9376-4245-A16C-948FE699BD19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b="1" dirty="0">
                  <a:solidFill>
                    <a:srgbClr val="687373"/>
                  </a:solidFill>
                  <a:latin typeface="Tw Cen MT" panose="020B0602020104020603" pitchFamily="34" charset="0"/>
                </a:rPr>
                <a:t>K</a:t>
              </a:r>
              <a:r>
                <a:rPr lang="en-US" b="1" dirty="0" err="1">
                  <a:solidFill>
                    <a:srgbClr val="687373"/>
                  </a:solidFill>
                  <a:latin typeface="Tw Cen MT" panose="020B0602020104020603" pitchFamily="34" charset="0"/>
                </a:rPr>
                <a:t>ullanıcıların</a:t>
              </a:r>
              <a:r>
                <a:rPr lang="en-US" b="1" dirty="0">
                  <a:solidFill>
                    <a:srgbClr val="687373"/>
                  </a:solidFill>
                  <a:latin typeface="Tw Cen MT" panose="020B0602020104020603" pitchFamily="34" charset="0"/>
                </a:rPr>
                <a:t>, </a:t>
              </a:r>
              <a:r>
                <a:rPr lang="en-US" b="1" dirty="0" err="1">
                  <a:solidFill>
                    <a:srgbClr val="687373"/>
                  </a:solidFill>
                  <a:latin typeface="Tw Cen MT" panose="020B0602020104020603" pitchFamily="34" charset="0"/>
                </a:rPr>
                <a:t>akıllı</a:t>
              </a:r>
              <a:r>
                <a:rPr lang="en-US" b="1" dirty="0">
                  <a:solidFill>
                    <a:srgbClr val="687373"/>
                  </a:solidFill>
                  <a:latin typeface="Tw Cen MT" panose="020B0602020104020603" pitchFamily="34" charset="0"/>
                </a:rPr>
                <a:t> cep </a:t>
              </a:r>
              <a:r>
                <a:rPr lang="en-US" b="1" dirty="0" err="1">
                  <a:solidFill>
                    <a:srgbClr val="687373"/>
                  </a:solidFill>
                  <a:latin typeface="Tw Cen MT" panose="020B0602020104020603" pitchFamily="34" charset="0"/>
                </a:rPr>
                <a:t>telefonu</a:t>
              </a:r>
              <a:r>
                <a:rPr lang="en-US" b="1" dirty="0">
                  <a:solidFill>
                    <a:srgbClr val="68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>
                  <a:solidFill>
                    <a:srgbClr val="687373"/>
                  </a:solidFill>
                  <a:latin typeface="Tw Cen MT" panose="020B0602020104020603" pitchFamily="34" charset="0"/>
                </a:rPr>
                <a:t>ile</a:t>
              </a:r>
              <a:r>
                <a:rPr lang="en-US" b="1" dirty="0">
                  <a:solidFill>
                    <a:srgbClr val="68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>
                  <a:solidFill>
                    <a:srgbClr val="687373"/>
                  </a:solidFill>
                  <a:latin typeface="Tw Cen MT" panose="020B0602020104020603" pitchFamily="34" charset="0"/>
                </a:rPr>
                <a:t>İngilizce</a:t>
              </a:r>
              <a:r>
                <a:rPr lang="en-US" b="1" dirty="0">
                  <a:solidFill>
                    <a:srgbClr val="68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>
                  <a:solidFill>
                    <a:srgbClr val="687373"/>
                  </a:solidFill>
                  <a:latin typeface="Tw Cen MT" panose="020B0602020104020603" pitchFamily="34" charset="0"/>
                </a:rPr>
                <a:t>dinleme</a:t>
              </a:r>
              <a:r>
                <a:rPr lang="en-US" b="1" dirty="0">
                  <a:solidFill>
                    <a:srgbClr val="68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>
                  <a:solidFill>
                    <a:srgbClr val="687373"/>
                  </a:solidFill>
                  <a:latin typeface="Tw Cen MT" panose="020B0602020104020603" pitchFamily="34" charset="0"/>
                </a:rPr>
                <a:t>ve</a:t>
              </a:r>
              <a:r>
                <a:rPr lang="en-US" b="1" dirty="0">
                  <a:solidFill>
                    <a:srgbClr val="68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>
                  <a:solidFill>
                    <a:srgbClr val="687373"/>
                  </a:solidFill>
                  <a:latin typeface="Tw Cen MT" panose="020B0602020104020603" pitchFamily="34" charset="0"/>
                </a:rPr>
                <a:t>okuma</a:t>
              </a:r>
              <a:r>
                <a:rPr lang="en-US" b="1" dirty="0">
                  <a:solidFill>
                    <a:srgbClr val="68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>
                  <a:solidFill>
                    <a:srgbClr val="687373"/>
                  </a:solidFill>
                  <a:latin typeface="Tw Cen MT" panose="020B0602020104020603" pitchFamily="34" charset="0"/>
                </a:rPr>
                <a:t>çalışmaları</a:t>
              </a:r>
              <a:r>
                <a:rPr lang="en-US" b="1" dirty="0">
                  <a:solidFill>
                    <a:srgbClr val="68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>
                  <a:solidFill>
                    <a:srgbClr val="687373"/>
                  </a:solidFill>
                  <a:latin typeface="Tw Cen MT" panose="020B0602020104020603" pitchFamily="34" charset="0"/>
                </a:rPr>
                <a:t>yapmaları</a:t>
              </a:r>
              <a:endParaRPr lang="en-US" b="1" dirty="0">
                <a:solidFill>
                  <a:srgbClr val="687373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9" name="TextBox 115">
              <a:extLst>
                <a:ext uri="{FF2B5EF4-FFF2-40B4-BE49-F238E27FC236}">
                  <a16:creationId xmlns:a16="http://schemas.microsoft.com/office/drawing/2014/main" id="{460009F4-2F23-4FCA-BE9F-F716798F1C62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90" name="TextBox 47">
            <a:extLst>
              <a:ext uri="{FF2B5EF4-FFF2-40B4-BE49-F238E27FC236}">
                <a16:creationId xmlns:a16="http://schemas.microsoft.com/office/drawing/2014/main" id="{1D0F86B1-DF0D-4B67-B6F6-217E45FC23B5}"/>
              </a:ext>
            </a:extLst>
          </p:cNvPr>
          <p:cNvSpPr txBox="1"/>
          <p:nvPr/>
        </p:nvSpPr>
        <p:spPr>
          <a:xfrm rot="16200000">
            <a:off x="-832170" y="3097275"/>
            <a:ext cx="1992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Kullanıcı memnuniyeti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91" name="Picture 48">
            <a:extLst>
              <a:ext uri="{FF2B5EF4-FFF2-40B4-BE49-F238E27FC236}">
                <a16:creationId xmlns:a16="http://schemas.microsoft.com/office/drawing/2014/main" id="{2E35D6DF-0918-4CEB-9295-F39B102BE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66507" y="3247473"/>
            <a:ext cx="504945" cy="504945"/>
          </a:xfrm>
          <a:prstGeom prst="rect">
            <a:avLst/>
          </a:prstGeom>
        </p:spPr>
      </p:pic>
      <p:sp>
        <p:nvSpPr>
          <p:cNvPr id="94" name="TextBox 118">
            <a:extLst>
              <a:ext uri="{FF2B5EF4-FFF2-40B4-BE49-F238E27FC236}">
                <a16:creationId xmlns:a16="http://schemas.microsoft.com/office/drawing/2014/main" id="{E784437E-0B6E-45B2-8A72-F3C0522CF3D8}"/>
              </a:ext>
            </a:extLst>
          </p:cNvPr>
          <p:cNvSpPr txBox="1"/>
          <p:nvPr/>
        </p:nvSpPr>
        <p:spPr>
          <a:xfrm>
            <a:off x="5573418" y="3149159"/>
            <a:ext cx="15915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rgbClr val="687373"/>
                </a:solidFill>
                <a:latin typeface="Tw Cen MT" panose="020B0602020104020603" pitchFamily="34" charset="0"/>
              </a:rPr>
              <a:t>İngilizce dinleme becerilerini geliştirmek isteyen bireyler</a:t>
            </a:r>
            <a:endParaRPr lang="en-US" b="1" dirty="0">
              <a:solidFill>
                <a:srgbClr val="687373"/>
              </a:solidFill>
              <a:latin typeface="Tw Cen MT" panose="020B0602020104020603" pitchFamily="34" charset="0"/>
            </a:endParaRPr>
          </a:p>
        </p:txBody>
      </p:sp>
      <p:sp>
        <p:nvSpPr>
          <p:cNvPr id="95" name="TextBox 118">
            <a:extLst>
              <a:ext uri="{FF2B5EF4-FFF2-40B4-BE49-F238E27FC236}">
                <a16:creationId xmlns:a16="http://schemas.microsoft.com/office/drawing/2014/main" id="{596BD194-8695-4014-8F96-B6C95842719D}"/>
              </a:ext>
            </a:extLst>
          </p:cNvPr>
          <p:cNvSpPr txBox="1"/>
          <p:nvPr/>
        </p:nvSpPr>
        <p:spPr>
          <a:xfrm>
            <a:off x="8083099" y="2901873"/>
            <a:ext cx="15915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rgbClr val="687373"/>
                </a:solidFill>
                <a:latin typeface="Tw Cen MT" panose="020B0602020104020603" pitchFamily="34" charset="0"/>
              </a:rPr>
              <a:t>esnek bir şekilde içerik geliştirme</a:t>
            </a:r>
          </a:p>
          <a:p>
            <a:pPr algn="ctr"/>
            <a:r>
              <a:rPr lang="tr-TR" b="1" dirty="0">
                <a:solidFill>
                  <a:srgbClr val="687373"/>
                </a:solidFill>
                <a:latin typeface="Tw Cen MT" panose="020B0602020104020603" pitchFamily="34" charset="0"/>
              </a:rPr>
              <a:t>Ses kaliteli ve konuşmalar anlaşılır</a:t>
            </a:r>
          </a:p>
          <a:p>
            <a:pPr algn="ctr"/>
            <a:r>
              <a:rPr lang="tr-TR" dirty="0"/>
              <a:t>sadece kalıp cümleler ve bazı konuşmalar değil her türlü konuşma</a:t>
            </a:r>
            <a:endParaRPr lang="tr-TR" b="1" dirty="0">
              <a:solidFill>
                <a:srgbClr val="687373"/>
              </a:solidFill>
              <a:latin typeface="Tw Cen MT" panose="020B0602020104020603" pitchFamily="34" charset="0"/>
            </a:endParaRPr>
          </a:p>
        </p:txBody>
      </p:sp>
      <p:sp>
        <p:nvSpPr>
          <p:cNvPr id="96" name="TextBox 97">
            <a:extLst>
              <a:ext uri="{FF2B5EF4-FFF2-40B4-BE49-F238E27FC236}">
                <a16:creationId xmlns:a16="http://schemas.microsoft.com/office/drawing/2014/main" id="{D6C30F41-3544-4E58-B142-22E36EE3C0AF}"/>
              </a:ext>
            </a:extLst>
          </p:cNvPr>
          <p:cNvSpPr txBox="1"/>
          <p:nvPr/>
        </p:nvSpPr>
        <p:spPr>
          <a:xfrm>
            <a:off x="7968270" y="2061514"/>
            <a:ext cx="180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1" i="0" u="none" strike="noStrike" kern="0" cap="none" spc="0" normalizeH="0" baseline="0" noProof="0" dirty="0">
                <a:ln>
                  <a:noFill/>
                </a:ln>
                <a:solidFill>
                  <a:srgbClr val="E6E7E9"/>
                </a:solidFill>
                <a:effectLst/>
                <a:uLnTx/>
                <a:uFillTx/>
                <a:latin typeface="Tw Cen MT" panose="020B0602020104020603" pitchFamily="34" charset="0"/>
              </a:rPr>
              <a:t>FARK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6E7E9"/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97" name="TextBox 97">
            <a:extLst>
              <a:ext uri="{FF2B5EF4-FFF2-40B4-BE49-F238E27FC236}">
                <a16:creationId xmlns:a16="http://schemas.microsoft.com/office/drawing/2014/main" id="{668BC6F7-EC49-4F3B-A2D3-80C9CB2601D1}"/>
              </a:ext>
            </a:extLst>
          </p:cNvPr>
          <p:cNvSpPr txBox="1"/>
          <p:nvPr/>
        </p:nvSpPr>
        <p:spPr>
          <a:xfrm>
            <a:off x="7976170" y="1816851"/>
            <a:ext cx="18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0" cap="none" spc="0" normalizeH="0" baseline="0" noProof="0" dirty="0">
                <a:ln>
                  <a:noFill/>
                </a:ln>
                <a:solidFill>
                  <a:srgbClr val="E6E7E9"/>
                </a:solidFill>
                <a:effectLst/>
                <a:uLnTx/>
                <a:uFillTx/>
                <a:latin typeface="Tw Cen MT" panose="020B0602020104020603" pitchFamily="34" charset="0"/>
              </a:rPr>
              <a:t>VE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E6E7E9"/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giriş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takım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analiz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geliştirme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araçlar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5" name="Straight Connector 95">
            <a:extLst>
              <a:ext uri="{FF2B5EF4-FFF2-40B4-BE49-F238E27FC236}">
                <a16:creationId xmlns:a16="http://schemas.microsoft.com/office/drawing/2014/main" id="{BC5D98C6-8DE4-499D-9092-822AEAC3D562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96">
            <a:extLst>
              <a:ext uri="{FF2B5EF4-FFF2-40B4-BE49-F238E27FC236}">
                <a16:creationId xmlns:a16="http://schemas.microsoft.com/office/drawing/2014/main" id="{19202F4F-1ADF-46A1-80AE-98E965335FEB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2065495-1118-4D67-AAA9-901DC5E956C6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9BE87F9-C7D3-40B6-9EB3-2D9AD26B302C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Connector 99">
            <a:extLst>
              <a:ext uri="{FF2B5EF4-FFF2-40B4-BE49-F238E27FC236}">
                <a16:creationId xmlns:a16="http://schemas.microsoft.com/office/drawing/2014/main" id="{907351F8-280B-4C2A-89D7-65E41544F900}"/>
              </a:ext>
            </a:extLst>
          </p:cNvPr>
          <p:cNvCxnSpPr/>
          <p:nvPr/>
        </p:nvCxnSpPr>
        <p:spPr>
          <a:xfrm>
            <a:off x="5997735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100">
            <a:extLst>
              <a:ext uri="{FF2B5EF4-FFF2-40B4-BE49-F238E27FC236}">
                <a16:creationId xmlns:a16="http://schemas.microsoft.com/office/drawing/2014/main" id="{DC1EC5B6-B7DB-452E-9332-6000AEAB4AE2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B33F75E3-6389-469E-A626-AAE48EE8601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ACEC080-6732-400A-A0A3-6D74A2E19C3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103">
            <a:extLst>
              <a:ext uri="{FF2B5EF4-FFF2-40B4-BE49-F238E27FC236}">
                <a16:creationId xmlns:a16="http://schemas.microsoft.com/office/drawing/2014/main" id="{174DF63B-B26A-4480-A663-D5C52B22D417}"/>
              </a:ext>
            </a:extLst>
          </p:cNvPr>
          <p:cNvGrpSpPr/>
          <p:nvPr/>
        </p:nvGrpSpPr>
        <p:grpSpPr>
          <a:xfrm>
            <a:off x="7934360" y="3517706"/>
            <a:ext cx="211094" cy="211094"/>
            <a:chOff x="5973250" y="4248152"/>
            <a:chExt cx="211094" cy="211094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FF9F082-BD85-467C-B291-0AC8E4932298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C6E20E6-C2E6-438E-869F-1870D0891438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TextBox 107">
            <a:extLst>
              <a:ext uri="{FF2B5EF4-FFF2-40B4-BE49-F238E27FC236}">
                <a16:creationId xmlns:a16="http://schemas.microsoft.com/office/drawing/2014/main" id="{4DCAD485-7146-40E7-98D0-BD87826F7FF5}"/>
              </a:ext>
            </a:extLst>
          </p:cNvPr>
          <p:cNvSpPr txBox="1"/>
          <p:nvPr/>
        </p:nvSpPr>
        <p:spPr>
          <a:xfrm>
            <a:off x="2574352" y="4262723"/>
            <a:ext cx="2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rgbClr val="5D7373"/>
                </a:solidFill>
                <a:latin typeface="Tw Cen MT" panose="020B0602020104020603" pitchFamily="34" charset="0"/>
              </a:rPr>
              <a:t>PAZAR ANALİZİ</a:t>
            </a:r>
            <a:endParaRPr lang="en-US" b="1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sp>
        <p:nvSpPr>
          <p:cNvPr id="88" name="TextBox 109">
            <a:extLst>
              <a:ext uri="{FF2B5EF4-FFF2-40B4-BE49-F238E27FC236}">
                <a16:creationId xmlns:a16="http://schemas.microsoft.com/office/drawing/2014/main" id="{F7B85D8A-FAAE-4B37-8449-B00A0A345664}"/>
              </a:ext>
            </a:extLst>
          </p:cNvPr>
          <p:cNvSpPr txBox="1"/>
          <p:nvPr/>
        </p:nvSpPr>
        <p:spPr>
          <a:xfrm>
            <a:off x="2567641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ARAŞTIRMA</a:t>
            </a:r>
            <a:endParaRPr lang="en-US" sz="28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89" name="Group 110">
            <a:extLst>
              <a:ext uri="{FF2B5EF4-FFF2-40B4-BE49-F238E27FC236}">
                <a16:creationId xmlns:a16="http://schemas.microsoft.com/office/drawing/2014/main" id="{1F0B4360-CC52-4049-B122-D3AEE0BF5E73}"/>
              </a:ext>
            </a:extLst>
          </p:cNvPr>
          <p:cNvGrpSpPr/>
          <p:nvPr/>
        </p:nvGrpSpPr>
        <p:grpSpPr>
          <a:xfrm>
            <a:off x="4783446" y="4289381"/>
            <a:ext cx="2289049" cy="548656"/>
            <a:chOff x="1514240" y="4816886"/>
            <a:chExt cx="2289049" cy="548656"/>
          </a:xfrm>
        </p:grpSpPr>
        <p:sp>
          <p:nvSpPr>
            <p:cNvPr id="90" name="TextBox 111">
              <a:extLst>
                <a:ext uri="{FF2B5EF4-FFF2-40B4-BE49-F238E27FC236}">
                  <a16:creationId xmlns:a16="http://schemas.microsoft.com/office/drawing/2014/main" id="{1AA6832A-49B6-49D5-9498-8DE39AF7AB53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TASARIM</a:t>
              </a:r>
              <a:endParaRPr lang="en-US" b="1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1" name="TextBox 112">
              <a:extLst>
                <a:ext uri="{FF2B5EF4-FFF2-40B4-BE49-F238E27FC236}">
                  <a16:creationId xmlns:a16="http://schemas.microsoft.com/office/drawing/2014/main" id="{EEBECAB3-7129-4D10-AA95-A29F16205C9C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92" name="TextBox 113">
            <a:extLst>
              <a:ext uri="{FF2B5EF4-FFF2-40B4-BE49-F238E27FC236}">
                <a16:creationId xmlns:a16="http://schemas.microsoft.com/office/drawing/2014/main" id="{C1779BD2-CB12-4174-A747-C33F32AC7E2D}"/>
              </a:ext>
            </a:extLst>
          </p:cNvPr>
          <p:cNvSpPr txBox="1"/>
          <p:nvPr/>
        </p:nvSpPr>
        <p:spPr>
          <a:xfrm>
            <a:off x="485516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GELİŞTİRME</a:t>
            </a:r>
            <a:endParaRPr lang="en-US" sz="2800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93" name="TextBox 115">
            <a:extLst>
              <a:ext uri="{FF2B5EF4-FFF2-40B4-BE49-F238E27FC236}">
                <a16:creationId xmlns:a16="http://schemas.microsoft.com/office/drawing/2014/main" id="{B7B973AE-67F5-4CFD-8998-6302E850C634}"/>
              </a:ext>
            </a:extLst>
          </p:cNvPr>
          <p:cNvSpPr txBox="1"/>
          <p:nvPr/>
        </p:nvSpPr>
        <p:spPr>
          <a:xfrm>
            <a:off x="6923353" y="4271735"/>
            <a:ext cx="228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rgbClr val="5D7373"/>
                </a:solidFill>
                <a:latin typeface="Tw Cen MT" panose="020B0602020104020603" pitchFamily="34" charset="0"/>
              </a:rPr>
              <a:t>MEMNUNİYET ANALİZİ</a:t>
            </a:r>
            <a:endParaRPr lang="en-US" b="1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sp>
        <p:nvSpPr>
          <p:cNvPr id="94" name="TextBox 117">
            <a:extLst>
              <a:ext uri="{FF2B5EF4-FFF2-40B4-BE49-F238E27FC236}">
                <a16:creationId xmlns:a16="http://schemas.microsoft.com/office/drawing/2014/main" id="{52F6551C-28D6-4772-B7C3-9B8A52AEE9D6}"/>
              </a:ext>
            </a:extLst>
          </p:cNvPr>
          <p:cNvSpPr txBox="1"/>
          <p:nvPr/>
        </p:nvSpPr>
        <p:spPr>
          <a:xfrm>
            <a:off x="691258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TEST</a:t>
            </a:r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grpSp>
        <p:nvGrpSpPr>
          <p:cNvPr id="130" name="Group 1">
            <a:extLst>
              <a:ext uri="{FF2B5EF4-FFF2-40B4-BE49-F238E27FC236}">
                <a16:creationId xmlns:a16="http://schemas.microsoft.com/office/drawing/2014/main" id="{1F8F46F0-DAAE-4B01-9592-863FCD6D0534}"/>
              </a:ext>
            </a:extLst>
          </p:cNvPr>
          <p:cNvGrpSpPr/>
          <p:nvPr/>
        </p:nvGrpSpPr>
        <p:grpSpPr>
          <a:xfrm>
            <a:off x="3101220" y="1755914"/>
            <a:ext cx="1275682" cy="1275682"/>
            <a:chOff x="3063120" y="1755914"/>
            <a:chExt cx="1275682" cy="1275682"/>
          </a:xfrm>
        </p:grpSpPr>
        <p:sp>
          <p:nvSpPr>
            <p:cNvPr id="131" name="Teardrop 119">
              <a:extLst>
                <a:ext uri="{FF2B5EF4-FFF2-40B4-BE49-F238E27FC236}">
                  <a16:creationId xmlns:a16="http://schemas.microsoft.com/office/drawing/2014/main" id="{C541A3DF-FE64-49D7-BDBD-CDC970E3FDE9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0094B0B2-B7F8-4C7B-8879-220D873EB69C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2">
            <a:extLst>
              <a:ext uri="{FF2B5EF4-FFF2-40B4-BE49-F238E27FC236}">
                <a16:creationId xmlns:a16="http://schemas.microsoft.com/office/drawing/2014/main" id="{8F67D521-2966-451E-BFDF-F3C2C10BE7C9}"/>
              </a:ext>
            </a:extLst>
          </p:cNvPr>
          <p:cNvGrpSpPr/>
          <p:nvPr/>
        </p:nvGrpSpPr>
        <p:grpSpPr>
          <a:xfrm>
            <a:off x="5280540" y="1755914"/>
            <a:ext cx="1275682" cy="1275682"/>
            <a:chOff x="5242440" y="1755914"/>
            <a:chExt cx="1275682" cy="1275682"/>
          </a:xfrm>
        </p:grpSpPr>
        <p:sp>
          <p:nvSpPr>
            <p:cNvPr id="134" name="Teardrop 123">
              <a:extLst>
                <a:ext uri="{FF2B5EF4-FFF2-40B4-BE49-F238E27FC236}">
                  <a16:creationId xmlns:a16="http://schemas.microsoft.com/office/drawing/2014/main" id="{71AED3CB-906A-41AB-B171-AA17DA87630F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DC77ABD6-66BF-467D-9E99-057A269BA6C9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3">
            <a:extLst>
              <a:ext uri="{FF2B5EF4-FFF2-40B4-BE49-F238E27FC236}">
                <a16:creationId xmlns:a16="http://schemas.microsoft.com/office/drawing/2014/main" id="{4D89F175-3238-40D3-B270-0A7BD08D5FD5}"/>
              </a:ext>
            </a:extLst>
          </p:cNvPr>
          <p:cNvGrpSpPr/>
          <p:nvPr/>
        </p:nvGrpSpPr>
        <p:grpSpPr>
          <a:xfrm>
            <a:off x="7391281" y="1755914"/>
            <a:ext cx="1275682" cy="1275682"/>
            <a:chOff x="7353181" y="1755914"/>
            <a:chExt cx="1275682" cy="1275682"/>
          </a:xfrm>
        </p:grpSpPr>
        <p:sp>
          <p:nvSpPr>
            <p:cNvPr id="137" name="Teardrop 127">
              <a:extLst>
                <a:ext uri="{FF2B5EF4-FFF2-40B4-BE49-F238E27FC236}">
                  <a16:creationId xmlns:a16="http://schemas.microsoft.com/office/drawing/2014/main" id="{A2E07230-3209-4F29-B4D8-D3B688BDF87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7197D89-B3C6-4A20-8120-3110E294A363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TextBox 111">
            <a:extLst>
              <a:ext uri="{FF2B5EF4-FFF2-40B4-BE49-F238E27FC236}">
                <a16:creationId xmlns:a16="http://schemas.microsoft.com/office/drawing/2014/main" id="{E351937E-7E4E-4CB2-B6C9-D96E881D88AF}"/>
              </a:ext>
            </a:extLst>
          </p:cNvPr>
          <p:cNvSpPr txBox="1"/>
          <p:nvPr/>
        </p:nvSpPr>
        <p:spPr>
          <a:xfrm>
            <a:off x="4813926" y="4644981"/>
            <a:ext cx="2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rgbClr val="5D7373"/>
                </a:solidFill>
                <a:latin typeface="Tw Cen MT" panose="020B0602020104020603" pitchFamily="34" charset="0"/>
              </a:rPr>
              <a:t>KODLAMA</a:t>
            </a:r>
            <a:endParaRPr lang="en-US" b="1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sp>
        <p:nvSpPr>
          <p:cNvPr id="100" name="TextBox 47">
            <a:extLst>
              <a:ext uri="{FF2B5EF4-FFF2-40B4-BE49-F238E27FC236}">
                <a16:creationId xmlns:a16="http://schemas.microsoft.com/office/drawing/2014/main" id="{9C4C6C08-F84C-464F-B409-A39AD858C878}"/>
              </a:ext>
            </a:extLst>
          </p:cNvPr>
          <p:cNvSpPr txBox="1"/>
          <p:nvPr/>
        </p:nvSpPr>
        <p:spPr>
          <a:xfrm rot="16200000">
            <a:off x="-832170" y="3097275"/>
            <a:ext cx="1992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Kullanıcı memnuniyeti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101" name="Picture 48">
            <a:extLst>
              <a:ext uri="{FF2B5EF4-FFF2-40B4-BE49-F238E27FC236}">
                <a16:creationId xmlns:a16="http://schemas.microsoft.com/office/drawing/2014/main" id="{E7C649E8-4732-4F2C-A56A-3ED8A3135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66507" y="3247473"/>
            <a:ext cx="504945" cy="504945"/>
          </a:xfrm>
          <a:prstGeom prst="rect">
            <a:avLst/>
          </a:prstGeom>
        </p:spPr>
      </p:pic>
      <p:sp>
        <p:nvSpPr>
          <p:cNvPr id="102" name="TextBox 111">
            <a:extLst>
              <a:ext uri="{FF2B5EF4-FFF2-40B4-BE49-F238E27FC236}">
                <a16:creationId xmlns:a16="http://schemas.microsoft.com/office/drawing/2014/main" id="{D16347FD-533E-47BF-AD61-C1A66C0A1643}"/>
              </a:ext>
            </a:extLst>
          </p:cNvPr>
          <p:cNvSpPr txBox="1"/>
          <p:nvPr/>
        </p:nvSpPr>
        <p:spPr>
          <a:xfrm>
            <a:off x="2580703" y="4685371"/>
            <a:ext cx="2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rgbClr val="5D7373"/>
                </a:solidFill>
                <a:latin typeface="Tw Cen MT" panose="020B0602020104020603" pitchFamily="34" charset="0"/>
              </a:rPr>
              <a:t>KAYNAK ANALİZİ</a:t>
            </a:r>
            <a:endParaRPr lang="en-US" b="1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92" grpId="0"/>
      <p:bldP spid="93" grpId="0"/>
      <p:bldP spid="94" grpId="0"/>
      <p:bldP spid="1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giriş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takım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analiz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geliştirme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araçlar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Group 112">
            <a:extLst>
              <a:ext uri="{FF2B5EF4-FFF2-40B4-BE49-F238E27FC236}">
                <a16:creationId xmlns:a16="http://schemas.microsoft.com/office/drawing/2014/main" id="{17542CB6-C51F-4DDC-AB76-F2755466A0B0}"/>
              </a:ext>
            </a:extLst>
          </p:cNvPr>
          <p:cNvGrpSpPr/>
          <p:nvPr/>
        </p:nvGrpSpPr>
        <p:grpSpPr>
          <a:xfrm>
            <a:off x="1404342" y="1656532"/>
            <a:ext cx="3069652" cy="662056"/>
            <a:chOff x="764723" y="2277144"/>
            <a:chExt cx="3069652" cy="662056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07A4348-3656-426C-A61D-EBA0EA3A423C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114" descr="Ağ">
              <a:extLst>
                <a:ext uri="{FF2B5EF4-FFF2-40B4-BE49-F238E27FC236}">
                  <a16:creationId xmlns:a16="http://schemas.microsoft.com/office/drawing/2014/main" id="{473E6FC5-6533-49A0-803E-AA2875272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68" name="TextBox 115">
              <a:extLst>
                <a:ext uri="{FF2B5EF4-FFF2-40B4-BE49-F238E27FC236}">
                  <a16:creationId xmlns:a16="http://schemas.microsoft.com/office/drawing/2014/main" id="{3C3997DA-A1AF-48A9-AEC9-944E84B30D0A}"/>
                </a:ext>
              </a:extLst>
            </p:cNvPr>
            <p:cNvSpPr txBox="1"/>
            <p:nvPr/>
          </p:nvSpPr>
          <p:spPr>
            <a:xfrm>
              <a:off x="1495792" y="2373124"/>
              <a:ext cx="2338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Android Studio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9" name="Group 117">
            <a:extLst>
              <a:ext uri="{FF2B5EF4-FFF2-40B4-BE49-F238E27FC236}">
                <a16:creationId xmlns:a16="http://schemas.microsoft.com/office/drawing/2014/main" id="{771D3D39-1E4E-40CF-BF8B-813B388AF796}"/>
              </a:ext>
            </a:extLst>
          </p:cNvPr>
          <p:cNvGrpSpPr/>
          <p:nvPr/>
        </p:nvGrpSpPr>
        <p:grpSpPr>
          <a:xfrm>
            <a:off x="1404342" y="2961448"/>
            <a:ext cx="2293831" cy="662056"/>
            <a:chOff x="764723" y="3555165"/>
            <a:chExt cx="2293831" cy="662056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E03AF4C-3213-4E87-8817-C7C3A423A7AF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119">
              <a:extLst>
                <a:ext uri="{FF2B5EF4-FFF2-40B4-BE49-F238E27FC236}">
                  <a16:creationId xmlns:a16="http://schemas.microsoft.com/office/drawing/2014/main" id="{B23471E3-4037-459F-BB0E-766AFD5F270E}"/>
                </a:ext>
              </a:extLst>
            </p:cNvPr>
            <p:cNvSpPr txBox="1"/>
            <p:nvPr/>
          </p:nvSpPr>
          <p:spPr>
            <a:xfrm>
              <a:off x="1502804" y="3605081"/>
              <a:ext cx="1555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Firebase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121" descr="Dişlileri olan kafa">
              <a:extLst>
                <a:ext uri="{FF2B5EF4-FFF2-40B4-BE49-F238E27FC236}">
                  <a16:creationId xmlns:a16="http://schemas.microsoft.com/office/drawing/2014/main" id="{79CDA98F-E159-4EA3-B41D-DB5E09BD8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84" name="Group 127">
            <a:extLst>
              <a:ext uri="{FF2B5EF4-FFF2-40B4-BE49-F238E27FC236}">
                <a16:creationId xmlns:a16="http://schemas.microsoft.com/office/drawing/2014/main" id="{DBA71DE4-645B-43DE-84D0-19BED920A6C7}"/>
              </a:ext>
            </a:extLst>
          </p:cNvPr>
          <p:cNvGrpSpPr/>
          <p:nvPr/>
        </p:nvGrpSpPr>
        <p:grpSpPr>
          <a:xfrm>
            <a:off x="5144246" y="2961448"/>
            <a:ext cx="3069653" cy="662056"/>
            <a:chOff x="4504627" y="3555165"/>
            <a:chExt cx="3069653" cy="662056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49ACAB7-B3B5-4233-B571-AB030B0E5A56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129">
              <a:extLst>
                <a:ext uri="{FF2B5EF4-FFF2-40B4-BE49-F238E27FC236}">
                  <a16:creationId xmlns:a16="http://schemas.microsoft.com/office/drawing/2014/main" id="{F5A42207-4595-4435-916C-7F8D3D07F49F}"/>
                </a:ext>
              </a:extLst>
            </p:cNvPr>
            <p:cNvSpPr txBox="1"/>
            <p:nvPr/>
          </p:nvSpPr>
          <p:spPr>
            <a:xfrm>
              <a:off x="5246901" y="3605081"/>
              <a:ext cx="23273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SQLite</a:t>
              </a:r>
              <a:r>
                <a:rPr lang="tr-T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Database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7" name="Picture 131" descr="Veritabanı">
              <a:extLst>
                <a:ext uri="{FF2B5EF4-FFF2-40B4-BE49-F238E27FC236}">
                  <a16:creationId xmlns:a16="http://schemas.microsoft.com/office/drawing/2014/main" id="{5D15D842-9B40-4577-92C8-E5C511A98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88" name="Group 137">
            <a:extLst>
              <a:ext uri="{FF2B5EF4-FFF2-40B4-BE49-F238E27FC236}">
                <a16:creationId xmlns:a16="http://schemas.microsoft.com/office/drawing/2014/main" id="{B456F753-865C-4C77-A2C1-6CFC5196CEE2}"/>
              </a:ext>
            </a:extLst>
          </p:cNvPr>
          <p:cNvGrpSpPr/>
          <p:nvPr/>
        </p:nvGrpSpPr>
        <p:grpSpPr>
          <a:xfrm>
            <a:off x="5144246" y="1656532"/>
            <a:ext cx="2359489" cy="662056"/>
            <a:chOff x="4504627" y="2277144"/>
            <a:chExt cx="2359489" cy="662056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2A70201-30D6-480B-B145-EB6628B881E4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TextBox 139">
              <a:extLst>
                <a:ext uri="{FF2B5EF4-FFF2-40B4-BE49-F238E27FC236}">
                  <a16:creationId xmlns:a16="http://schemas.microsoft.com/office/drawing/2014/main" id="{EFFE4C29-3D82-47D9-9B55-B579EE24D150}"/>
                </a:ext>
              </a:extLst>
            </p:cNvPr>
            <p:cNvSpPr txBox="1"/>
            <p:nvPr/>
          </p:nvSpPr>
          <p:spPr>
            <a:xfrm>
              <a:off x="5308366" y="2357413"/>
              <a:ext cx="1555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Github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1" name="Picture 141" descr="Kahve">
              <a:extLst>
                <a:ext uri="{FF2B5EF4-FFF2-40B4-BE49-F238E27FC236}">
                  <a16:creationId xmlns:a16="http://schemas.microsoft.com/office/drawing/2014/main" id="{FEA77BB8-9E41-4511-947B-BF71B4EB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676589" y="2419644"/>
              <a:ext cx="320494" cy="320494"/>
            </a:xfrm>
            <a:prstGeom prst="rect">
              <a:avLst/>
            </a:prstGeom>
          </p:spPr>
        </p:pic>
      </p:grpSp>
      <p:sp>
        <p:nvSpPr>
          <p:cNvPr id="49" name="TextBox 47">
            <a:extLst>
              <a:ext uri="{FF2B5EF4-FFF2-40B4-BE49-F238E27FC236}">
                <a16:creationId xmlns:a16="http://schemas.microsoft.com/office/drawing/2014/main" id="{D05E68E0-A542-470A-9012-CB8E36CC027F}"/>
              </a:ext>
            </a:extLst>
          </p:cNvPr>
          <p:cNvSpPr txBox="1"/>
          <p:nvPr/>
        </p:nvSpPr>
        <p:spPr>
          <a:xfrm rot="16200000">
            <a:off x="-832170" y="3097275"/>
            <a:ext cx="1992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Kullanıcı memnuniyeti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92" name="Picture 48">
            <a:extLst>
              <a:ext uri="{FF2B5EF4-FFF2-40B4-BE49-F238E27FC236}">
                <a16:creationId xmlns:a16="http://schemas.microsoft.com/office/drawing/2014/main" id="{D1166888-417F-492C-A285-6B6EDBB1F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66507" y="3247473"/>
            <a:ext cx="504945" cy="504945"/>
          </a:xfrm>
          <a:prstGeom prst="rect">
            <a:avLst/>
          </a:prstGeom>
        </p:spPr>
      </p:pic>
      <p:grpSp>
        <p:nvGrpSpPr>
          <p:cNvPr id="93" name="Group 122">
            <a:extLst>
              <a:ext uri="{FF2B5EF4-FFF2-40B4-BE49-F238E27FC236}">
                <a16:creationId xmlns:a16="http://schemas.microsoft.com/office/drawing/2014/main" id="{99A19F9C-F785-4B9A-8415-1667DB8C3E7A}"/>
              </a:ext>
            </a:extLst>
          </p:cNvPr>
          <p:cNvGrpSpPr/>
          <p:nvPr/>
        </p:nvGrpSpPr>
        <p:grpSpPr>
          <a:xfrm>
            <a:off x="1376554" y="4090898"/>
            <a:ext cx="3170929" cy="662056"/>
            <a:chOff x="764723" y="4833186"/>
            <a:chExt cx="3170929" cy="662056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B540D54B-4626-40D2-A480-2EA61192B6A7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124">
              <a:extLst>
                <a:ext uri="{FF2B5EF4-FFF2-40B4-BE49-F238E27FC236}">
                  <a16:creationId xmlns:a16="http://schemas.microsoft.com/office/drawing/2014/main" id="{C3DD7267-C493-4CC7-B960-8E4FDC29DF61}"/>
                </a:ext>
              </a:extLst>
            </p:cNvPr>
            <p:cNvSpPr txBox="1"/>
            <p:nvPr/>
          </p:nvSpPr>
          <p:spPr>
            <a:xfrm>
              <a:off x="1451983" y="4883102"/>
              <a:ext cx="2483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Volley</a:t>
              </a:r>
              <a:r>
                <a:rPr lang="tr-T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Kütüphanesi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2" name="Picture 126" descr="Kitaplar">
              <a:extLst>
                <a:ext uri="{FF2B5EF4-FFF2-40B4-BE49-F238E27FC236}">
                  <a16:creationId xmlns:a16="http://schemas.microsoft.com/office/drawing/2014/main" id="{E3B743ED-8785-4729-99E4-894178944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03" name="Group 132">
            <a:extLst>
              <a:ext uri="{FF2B5EF4-FFF2-40B4-BE49-F238E27FC236}">
                <a16:creationId xmlns:a16="http://schemas.microsoft.com/office/drawing/2014/main" id="{72AB2C3C-D42B-42E0-ABD0-D5CB4DAAC141}"/>
              </a:ext>
            </a:extLst>
          </p:cNvPr>
          <p:cNvGrpSpPr/>
          <p:nvPr/>
        </p:nvGrpSpPr>
        <p:grpSpPr>
          <a:xfrm>
            <a:off x="5090283" y="4090090"/>
            <a:ext cx="3713729" cy="662056"/>
            <a:chOff x="4504627" y="4833186"/>
            <a:chExt cx="3713729" cy="662056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06915D5-BEEA-468E-8CD2-FD4232335A0F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extBox 134">
              <a:extLst>
                <a:ext uri="{FF2B5EF4-FFF2-40B4-BE49-F238E27FC236}">
                  <a16:creationId xmlns:a16="http://schemas.microsoft.com/office/drawing/2014/main" id="{9007A6CA-2545-4537-958B-C8A93629D93D}"/>
                </a:ext>
              </a:extLst>
            </p:cNvPr>
            <p:cNvSpPr txBox="1"/>
            <p:nvPr/>
          </p:nvSpPr>
          <p:spPr>
            <a:xfrm>
              <a:off x="5220646" y="4852595"/>
              <a:ext cx="2997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Android Media Player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7" name="Picture 136" descr="Oynat">
              <a:extLst>
                <a:ext uri="{FF2B5EF4-FFF2-40B4-BE49-F238E27FC236}">
                  <a16:creationId xmlns:a16="http://schemas.microsoft.com/office/drawing/2014/main" id="{AB4076AF-C776-4A27-B809-F06555239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725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giriş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takım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analiz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geliştirme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araçlar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060A6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600231" y="2337438"/>
              <a:ext cx="1190703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060A6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sp>
        <p:nvSpPr>
          <p:cNvPr id="38" name="TextBox 47">
            <a:extLst>
              <a:ext uri="{FF2B5EF4-FFF2-40B4-BE49-F238E27FC236}">
                <a16:creationId xmlns:a16="http://schemas.microsoft.com/office/drawing/2014/main" id="{5E632BFB-D280-4D2E-A3F1-78A208E8A761}"/>
              </a:ext>
            </a:extLst>
          </p:cNvPr>
          <p:cNvSpPr txBox="1"/>
          <p:nvPr/>
        </p:nvSpPr>
        <p:spPr>
          <a:xfrm rot="16200000">
            <a:off x="8153834" y="3097277"/>
            <a:ext cx="1992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Kullanıcı memnuniyeti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0EEF0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pic>
        <p:nvPicPr>
          <p:cNvPr id="39" name="Picture 48">
            <a:extLst>
              <a:ext uri="{FF2B5EF4-FFF2-40B4-BE49-F238E27FC236}">
                <a16:creationId xmlns:a16="http://schemas.microsoft.com/office/drawing/2014/main" id="{5180B77E-33C1-43EE-87DD-0849601E6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37081" y="3247474"/>
            <a:ext cx="530596" cy="53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00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giriş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takım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analiz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geliştirme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araçlar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060A6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600231" y="2337438"/>
              <a:ext cx="1190703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060A6"/>
                </a:solidFill>
              </a:endParaRPr>
            </a:p>
          </p:txBody>
        </p:sp>
      </p:grpSp>
      <p:sp>
        <p:nvSpPr>
          <p:cNvPr id="68" name="TextBox 34">
            <a:extLst>
              <a:ext uri="{FF2B5EF4-FFF2-40B4-BE49-F238E27FC236}">
                <a16:creationId xmlns:a16="http://schemas.microsoft.com/office/drawing/2014/main" id="{F07266F1-023E-42B9-9E43-0F75AB4D4B2E}"/>
              </a:ext>
            </a:extLst>
          </p:cNvPr>
          <p:cNvSpPr txBox="1"/>
          <p:nvPr/>
        </p:nvSpPr>
        <p:spPr>
          <a:xfrm>
            <a:off x="-1332545" y="4302370"/>
            <a:ext cx="993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rgbClr val="A6A6A6"/>
                </a:solidFill>
                <a:latin typeface="Tw Cen MT" panose="020B0602020104020603" pitchFamily="34" charset="0"/>
              </a:rPr>
              <a:t>Kullanıcı memnuniyet anketimize aşağıdaki linkten ulaşabilirsiniz.</a:t>
            </a:r>
            <a:r>
              <a:rPr lang="tr-TR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tr-TR" sz="2000" dirty="0">
                <a:solidFill>
                  <a:srgbClr val="00A0A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https://docs.google.com/forms/d/e/1FAIpQLScNGTS8x7JnxNYZfbzZ4QHko6HqRO4smnDJSXceGavanpBSww/viewform</a:t>
            </a:r>
            <a:endParaRPr lang="en-US" sz="20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grpSp>
        <p:nvGrpSpPr>
          <p:cNvPr id="69" name="Group 44">
            <a:extLst>
              <a:ext uri="{FF2B5EF4-FFF2-40B4-BE49-F238E27FC236}">
                <a16:creationId xmlns:a16="http://schemas.microsoft.com/office/drawing/2014/main" id="{6CFCBD73-B3B6-4C96-BE4B-8466D63A75FA}"/>
              </a:ext>
            </a:extLst>
          </p:cNvPr>
          <p:cNvGrpSpPr/>
          <p:nvPr/>
        </p:nvGrpSpPr>
        <p:grpSpPr>
          <a:xfrm>
            <a:off x="2878897" y="1430463"/>
            <a:ext cx="1813790" cy="1813790"/>
            <a:chOff x="6403225" y="2209800"/>
            <a:chExt cx="2090058" cy="2090058"/>
          </a:xfrm>
          <a:solidFill>
            <a:srgbClr val="1060A6"/>
          </a:solidFill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14D6D8E-A4C2-49B9-9364-833868E0A81A}"/>
                </a:ext>
              </a:extLst>
            </p:cNvPr>
            <p:cNvSpPr/>
            <p:nvPr/>
          </p:nvSpPr>
          <p:spPr>
            <a:xfrm>
              <a:off x="6403225" y="2209800"/>
              <a:ext cx="2090058" cy="209005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  <p:pic>
          <p:nvPicPr>
            <p:cNvPr id="81" name="Picture 46">
              <a:extLst>
                <a:ext uri="{FF2B5EF4-FFF2-40B4-BE49-F238E27FC236}">
                  <a16:creationId xmlns:a16="http://schemas.microsoft.com/office/drawing/2014/main" id="{D38A2E40-409F-4D66-B334-2734A754BB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01" t="6058" r="17299" b="5810"/>
            <a:stretch/>
          </p:blipFill>
          <p:spPr>
            <a:xfrm>
              <a:off x="7026985" y="2689073"/>
              <a:ext cx="851048" cy="1134729"/>
            </a:xfrm>
            <a:prstGeom prst="rect">
              <a:avLst/>
            </a:prstGeom>
            <a:grpFill/>
          </p:spPr>
        </p:pic>
      </p:grpSp>
      <p:sp>
        <p:nvSpPr>
          <p:cNvPr id="38" name="TextBox 47">
            <a:extLst>
              <a:ext uri="{FF2B5EF4-FFF2-40B4-BE49-F238E27FC236}">
                <a16:creationId xmlns:a16="http://schemas.microsoft.com/office/drawing/2014/main" id="{5E632BFB-D280-4D2E-A3F1-78A208E8A761}"/>
              </a:ext>
            </a:extLst>
          </p:cNvPr>
          <p:cNvSpPr txBox="1"/>
          <p:nvPr/>
        </p:nvSpPr>
        <p:spPr>
          <a:xfrm rot="16200000">
            <a:off x="8153834" y="3097277"/>
            <a:ext cx="1992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Kullanıcı memnuniyeti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39" name="Picture 48">
            <a:extLst>
              <a:ext uri="{FF2B5EF4-FFF2-40B4-BE49-F238E27FC236}">
                <a16:creationId xmlns:a16="http://schemas.microsoft.com/office/drawing/2014/main" id="{5180B77E-33C1-43EE-87DD-0849601E6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37081" y="3247474"/>
            <a:ext cx="530596" cy="53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776</TotalTime>
  <Words>171</Words>
  <Application>Microsoft Office PowerPoint</Application>
  <PresentationFormat>Geniş ekran</PresentationFormat>
  <Paragraphs>78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Tw Cen MT</vt:lpstr>
      <vt:lpstr>Galeri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Şükriye</cp:lastModifiedBy>
  <cp:revision>30</cp:revision>
  <dcterms:created xsi:type="dcterms:W3CDTF">2017-01-05T13:17:27Z</dcterms:created>
  <dcterms:modified xsi:type="dcterms:W3CDTF">2020-05-08T22:47:55Z</dcterms:modified>
</cp:coreProperties>
</file>