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BB369E-5F0A-44CC-BF8D-A2AD812B7245}">
  <a:tblStyle styleId="{00BB369E-5F0A-44CC-BF8D-A2AD812B72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italic.fntdata"/><Relationship Id="rId21" Type="http://schemas.openxmlformats.org/officeDocument/2006/relationships/slide" Target="slides/slide15.xml"/><Relationship Id="rId43" Type="http://schemas.openxmlformats.org/officeDocument/2006/relationships/font" Target="fonts/Robo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a106a7eef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a106a7eef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a106a7eef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a106a7eef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a106a7eef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a106a7eef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a106a7eef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a106a7eef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a106a7eef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106a7eef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a106a7eef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a106a7eef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a106a7eef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106a7eef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a106a7eef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a106a7eef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d037751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d037751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a106a7eef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a106a7eef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a106a7eef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a106a7eef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a106a7eef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a106a7eef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54a9b46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54a9b46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e1a3a30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e1a3a30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54a9b467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54a9b467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54a9b467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54a9b467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54a9b46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54a9b46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54a9b46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54a9b46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54a9b467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54a9b467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54a9b467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54a9b467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54a9b467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54a9b467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a106a7eef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106a7eef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e1a3a30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e1a3a30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54a9b467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54a9b467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54a9b467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54a9b467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54a9b467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54a9b467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54a9b467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54a9b467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54a9b467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54a9b467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a106a7eef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a106a7eef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a106a7eef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a106a7eef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a106a7eef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a106a7eef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a106a7eef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106a7eef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a106a7eef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a106a7eef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a106a7eef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a106a7eef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2371725" y="630225"/>
            <a:ext cx="6331500" cy="1293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2400">
                <a:solidFill>
                  <a:srgbClr val="222222"/>
                </a:solidFill>
                <a:highlight>
                  <a:srgbClr val="FFFFFF"/>
                </a:highlight>
                <a:latin typeface="Arial"/>
                <a:ea typeface="Arial"/>
                <a:cs typeface="Arial"/>
                <a:sym typeface="Arial"/>
              </a:rPr>
              <a:t>Discovering event episodes from sequences of online news articles: A time-adjoining frequent itemset-based clustering method</a:t>
            </a:r>
            <a:endParaRPr sz="2400"/>
          </a:p>
        </p:txBody>
      </p:sp>
      <p:sp>
        <p:nvSpPr>
          <p:cNvPr id="68" name="Google Shape;68;p13"/>
          <p:cNvSpPr txBox="1"/>
          <p:nvPr>
            <p:ph idx="1" type="subTitle"/>
          </p:nvPr>
        </p:nvSpPr>
        <p:spPr>
          <a:xfrm>
            <a:off x="2390275" y="3238450"/>
            <a:ext cx="6331500" cy="101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Submitted by:-</a:t>
            </a:r>
            <a:endParaRPr/>
          </a:p>
          <a:p>
            <a:pPr indent="0" lvl="0" marL="0" rtl="0" algn="l">
              <a:spcBef>
                <a:spcPts val="0"/>
              </a:spcBef>
              <a:spcAft>
                <a:spcPts val="0"/>
              </a:spcAft>
              <a:buNone/>
            </a:pPr>
            <a:r>
              <a:rPr lang="en"/>
              <a:t>Mayur Bhat(181CO132)</a:t>
            </a:r>
            <a:endParaRPr/>
          </a:p>
          <a:p>
            <a:pPr indent="0" lvl="0" marL="0" rtl="0" algn="l">
              <a:spcBef>
                <a:spcPts val="0"/>
              </a:spcBef>
              <a:spcAft>
                <a:spcPts val="0"/>
              </a:spcAft>
              <a:buNone/>
            </a:pPr>
            <a:r>
              <a:rPr lang="en"/>
              <a:t>Sukruth N Bhat(181CO154)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Which is better?</a:t>
            </a:r>
            <a:endParaRPr/>
          </a:p>
        </p:txBody>
      </p:sp>
      <p:sp>
        <p:nvSpPr>
          <p:cNvPr id="121" name="Google Shape;121;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Event episode discovery identifies distinct episodes of an event from a sequence of news articles related to that event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Retrospective event detection identifies events from a stream of articles by segmenting the different events described by these articles.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As a result, event episode discovery tends to perform analyses at a deeper level than retrospective event detection. </a:t>
            </a:r>
            <a:endParaRPr>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Different techniques used in </a:t>
            </a:r>
            <a:r>
              <a:rPr lang="en"/>
              <a:t>Event episode discovery</a:t>
            </a:r>
            <a:endParaRPr/>
          </a:p>
          <a:p>
            <a:pPr indent="0" lvl="0" marL="0" rtl="0" algn="l">
              <a:spcBef>
                <a:spcPts val="0"/>
              </a:spcBef>
              <a:spcAft>
                <a:spcPts val="0"/>
              </a:spcAft>
              <a:buNone/>
            </a:pPr>
            <a:r>
              <a:t/>
            </a:r>
            <a:endParaRPr/>
          </a:p>
        </p:txBody>
      </p:sp>
      <p:sp>
        <p:nvSpPr>
          <p:cNvPr id="127" name="Google Shape;127;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techniques used for event episode discovery have been discussed in this paper. They are Frequent itemset-based hierarchical clustering (FIHC) and Time-adjoining frequent itemset-based event-episode discovery (TAFIED). </a:t>
            </a:r>
            <a:endParaRPr/>
          </a:p>
          <a:p>
            <a:pPr indent="-342900" lvl="0" marL="457200" rtl="0" algn="l">
              <a:spcBef>
                <a:spcPts val="0"/>
              </a:spcBef>
              <a:spcAft>
                <a:spcPts val="0"/>
              </a:spcAft>
              <a:buSzPts val="1800"/>
              <a:buChar char="●"/>
            </a:pPr>
            <a:r>
              <a:rPr lang="en"/>
              <a:t>The</a:t>
            </a:r>
            <a:r>
              <a:rPr lang="en"/>
              <a:t> next few slides explain these two techniques and also gives reason as to which among these two techniques is the best for solving our problem.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247175" y="199750"/>
            <a:ext cx="8222100" cy="6771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a:t>FIHC Method</a:t>
            </a:r>
            <a:endParaRPr/>
          </a:p>
        </p:txBody>
      </p:sp>
      <p:sp>
        <p:nvSpPr>
          <p:cNvPr id="133" name="Google Shape;133;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FIHC, the documents are called transactions and the features of a document are called items. </a:t>
            </a:r>
            <a:endParaRPr sz="1500"/>
          </a:p>
          <a:p>
            <a:pPr indent="-323850" lvl="0" marL="457200" rtl="0" algn="l">
              <a:spcBef>
                <a:spcPts val="0"/>
              </a:spcBef>
              <a:spcAft>
                <a:spcPts val="0"/>
              </a:spcAft>
              <a:buSzPts val="1500"/>
              <a:buChar char="●"/>
            </a:pPr>
            <a:r>
              <a:rPr lang="en" sz="1500"/>
              <a:t> FIHC selects features (items) with a document frequency greater than the prespecified minimum (gf) threshold and uses the identified frequent features (items) as cluster centroid. </a:t>
            </a:r>
            <a:endParaRPr sz="1500"/>
          </a:p>
          <a:p>
            <a:pPr indent="-323850" lvl="0" marL="457200" rtl="0" algn="l">
              <a:spcBef>
                <a:spcPts val="0"/>
              </a:spcBef>
              <a:spcAft>
                <a:spcPts val="0"/>
              </a:spcAft>
              <a:buSzPts val="1500"/>
              <a:buChar char="●"/>
            </a:pPr>
            <a:r>
              <a:rPr lang="en" sz="1500"/>
              <a:t>A document dj is initially assigned a set of candidate clusters, on the basis of its own frequent items.</a:t>
            </a:r>
            <a:endParaRPr sz="1500"/>
          </a:p>
        </p:txBody>
      </p:sp>
      <p:pic>
        <p:nvPicPr>
          <p:cNvPr id="134" name="Google Shape;134;p24"/>
          <p:cNvPicPr preferRelativeResize="0"/>
          <p:nvPr/>
        </p:nvPicPr>
        <p:blipFill>
          <a:blip r:embed="rId3">
            <a:alphaModFix/>
          </a:blip>
          <a:stretch>
            <a:fillRect/>
          </a:stretch>
        </p:blipFill>
        <p:spPr>
          <a:xfrm>
            <a:off x="1586450" y="3808013"/>
            <a:ext cx="5543550" cy="1247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TAFIED Method</a:t>
            </a:r>
            <a:endParaRPr/>
          </a:p>
        </p:txBody>
      </p:sp>
      <p:sp>
        <p:nvSpPr>
          <p:cNvPr id="140" name="Google Shape;140;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 TAFIED  creates clusters in which documents are temporally adjacent and share features that frequently appear in a stream of news articles. </a:t>
            </a:r>
            <a:endParaRPr/>
          </a:p>
          <a:p>
            <a:pPr indent="-342900" lvl="0" marL="457200" rtl="0" algn="l">
              <a:spcBef>
                <a:spcPts val="0"/>
              </a:spcBef>
              <a:spcAft>
                <a:spcPts val="0"/>
              </a:spcAft>
              <a:buSzPts val="1800"/>
              <a:buChar char="●"/>
            </a:pPr>
            <a:r>
              <a:rPr lang="en"/>
              <a:t>The overall processing of this method consists of document preprocessing, cluster initialization, cluster distinction, and cluster adjustment.</a:t>
            </a:r>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72025" y="3891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TAFIED Method contd</a:t>
            </a:r>
            <a:endParaRPr/>
          </a:p>
          <a:p>
            <a:pPr indent="0" lvl="0" marL="0" rtl="0" algn="l">
              <a:spcBef>
                <a:spcPts val="0"/>
              </a:spcBef>
              <a:spcAft>
                <a:spcPts val="0"/>
              </a:spcAft>
              <a:buNone/>
            </a:pPr>
            <a:r>
              <a:t/>
            </a:r>
            <a:endParaRPr/>
          </a:p>
        </p:txBody>
      </p:sp>
      <p:pic>
        <p:nvPicPr>
          <p:cNvPr id="146" name="Google Shape;146;p26"/>
          <p:cNvPicPr preferRelativeResize="0"/>
          <p:nvPr/>
        </p:nvPicPr>
        <p:blipFill>
          <a:blip r:embed="rId3">
            <a:alphaModFix/>
          </a:blip>
          <a:stretch>
            <a:fillRect/>
          </a:stretch>
        </p:blipFill>
        <p:spPr>
          <a:xfrm>
            <a:off x="1897600" y="1396650"/>
            <a:ext cx="3173875" cy="3681849"/>
          </a:xfrm>
          <a:prstGeom prst="rect">
            <a:avLst/>
          </a:prstGeom>
          <a:noFill/>
          <a:ln>
            <a:noFill/>
          </a:ln>
        </p:spPr>
      </p:pic>
      <p:sp>
        <p:nvSpPr>
          <p:cNvPr id="147" name="Google Shape;147;p26"/>
          <p:cNvSpPr txBox="1"/>
          <p:nvPr/>
        </p:nvSpPr>
        <p:spPr>
          <a:xfrm>
            <a:off x="6092300" y="2554725"/>
            <a:ext cx="283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latin typeface="Roboto"/>
                <a:ea typeface="Roboto"/>
                <a:cs typeface="Roboto"/>
                <a:sym typeface="Roboto"/>
              </a:rPr>
              <a:t>Proposed TAFIED Model for our problem statement</a:t>
            </a:r>
            <a:endParaRPr>
              <a:solidFill>
                <a:srgbClr val="999999"/>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72025" y="3891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TAFIED Method contd</a:t>
            </a:r>
            <a:endParaRPr/>
          </a:p>
          <a:p>
            <a:pPr indent="0" lvl="0" marL="0" rtl="0" algn="l">
              <a:spcBef>
                <a:spcPts val="0"/>
              </a:spcBef>
              <a:spcAft>
                <a:spcPts val="0"/>
              </a:spcAft>
              <a:buNone/>
            </a:pPr>
            <a:r>
              <a:t/>
            </a:r>
            <a:endParaRPr/>
          </a:p>
        </p:txBody>
      </p:sp>
      <p:sp>
        <p:nvSpPr>
          <p:cNvPr id="153" name="Google Shape;153;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t>
            </a:r>
            <a:r>
              <a:rPr b="1" lang="en"/>
              <a:t>document preprocessing</a:t>
            </a:r>
            <a:r>
              <a:rPr lang="en"/>
              <a:t>, TAFIED extracts meaningful terms like nouns, noun phrases, and verbs from each news article, applies a rule based part-of-speech tagger to tag each word in the article.</a:t>
            </a:r>
            <a:endParaRPr/>
          </a:p>
          <a:p>
            <a:pPr indent="-342900" lvl="0" marL="457200" rtl="0" algn="l">
              <a:spcBef>
                <a:spcPts val="0"/>
              </a:spcBef>
              <a:spcAft>
                <a:spcPts val="0"/>
              </a:spcAft>
              <a:buSzPts val="1800"/>
              <a:buChar char="●"/>
            </a:pPr>
            <a:r>
              <a:rPr lang="en"/>
              <a:t> Stop words such as non semantic-bearing words get removed, and the remaining words are stemmed into their respective original forms. </a:t>
            </a:r>
            <a:endParaRPr/>
          </a:p>
          <a:p>
            <a:pPr indent="0" lvl="0" marL="45720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72025" y="3891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TAFIED Method contd</a:t>
            </a:r>
            <a:endParaRPr/>
          </a:p>
          <a:p>
            <a:pPr indent="0" lvl="0" marL="0" rtl="0" algn="l">
              <a:spcBef>
                <a:spcPts val="0"/>
              </a:spcBef>
              <a:spcAft>
                <a:spcPts val="0"/>
              </a:spcAft>
              <a:buNone/>
            </a:pPr>
            <a:r>
              <a:t/>
            </a:r>
            <a:endParaRPr/>
          </a:p>
        </p:txBody>
      </p:sp>
      <p:sp>
        <p:nvSpPr>
          <p:cNvPr id="159" name="Google Shape;159;p28"/>
          <p:cNvSpPr txBox="1"/>
          <p:nvPr>
            <p:ph idx="1" type="body"/>
          </p:nvPr>
        </p:nvSpPr>
        <p:spPr>
          <a:xfrm>
            <a:off x="471900" y="1919075"/>
            <a:ext cx="8222100" cy="3007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latin typeface="Arial"/>
                <a:ea typeface="Arial"/>
                <a:cs typeface="Arial"/>
                <a:sym typeface="Arial"/>
              </a:rPr>
              <a:t> </a:t>
            </a:r>
            <a:r>
              <a:rPr lang="en" sz="1600"/>
              <a:t>In </a:t>
            </a:r>
            <a:r>
              <a:rPr b="1" lang="en" sz="1600"/>
              <a:t>cluster initialization</a:t>
            </a:r>
            <a:r>
              <a:rPr lang="en" sz="1600"/>
              <a:t>, TAFIED constructs a set of initial clusters and assigns each news article to candidate clusters according to its own frequent items. </a:t>
            </a:r>
            <a:endParaRPr sz="1600"/>
          </a:p>
          <a:p>
            <a:pPr indent="-330200" lvl="0" marL="457200" rtl="0" algn="l">
              <a:spcBef>
                <a:spcPts val="0"/>
              </a:spcBef>
              <a:spcAft>
                <a:spcPts val="0"/>
              </a:spcAft>
              <a:buSzPts val="1600"/>
              <a:buChar char="●"/>
            </a:pPr>
            <a:r>
              <a:rPr lang="en" sz="1600"/>
              <a:t>Term ti is a frequent item if the ratio between its document frequency (number of news articles with term ti) and the total number of news articles exceeds the prespecified minimum global support gt. </a:t>
            </a:r>
            <a:endParaRPr sz="1600"/>
          </a:p>
          <a:p>
            <a:pPr indent="-330200" lvl="0" marL="457200" rtl="0" algn="l">
              <a:spcBef>
                <a:spcPts val="0"/>
              </a:spcBef>
              <a:spcAft>
                <a:spcPts val="0"/>
              </a:spcAft>
              <a:buSzPts val="1600"/>
              <a:buChar char="●"/>
            </a:pPr>
            <a:r>
              <a:rPr lang="en" sz="1600"/>
              <a:t>By viewing each frequent item as a class label, our method can create a set of initial clusters.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72025" y="3891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TAFIED Method contd</a:t>
            </a:r>
            <a:endParaRPr/>
          </a:p>
          <a:p>
            <a:pPr indent="0" lvl="0" marL="0" rtl="0" algn="l">
              <a:spcBef>
                <a:spcPts val="0"/>
              </a:spcBef>
              <a:spcAft>
                <a:spcPts val="0"/>
              </a:spcAft>
              <a:buNone/>
            </a:pPr>
            <a:r>
              <a:t/>
            </a:r>
            <a:endParaRPr/>
          </a:p>
        </p:txBody>
      </p:sp>
      <p:sp>
        <p:nvSpPr>
          <p:cNvPr id="165" name="Google Shape;165;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After cluster initialization, each news document has been assigned to at least one candidate cluster.  Each news article pertains to one and only one event episode so </a:t>
            </a:r>
            <a:r>
              <a:rPr b="1" lang="en" sz="1700"/>
              <a:t>cluster distinction</a:t>
            </a:r>
            <a:r>
              <a:rPr lang="en" sz="1700"/>
              <a:t> has to done. </a:t>
            </a:r>
            <a:endParaRPr sz="1700"/>
          </a:p>
          <a:p>
            <a:pPr indent="-336550" lvl="0" marL="457200" rtl="0" algn="l">
              <a:spcBef>
                <a:spcPts val="0"/>
              </a:spcBef>
              <a:spcAft>
                <a:spcPts val="0"/>
              </a:spcAft>
              <a:buSzPts val="1700"/>
              <a:buChar char="●"/>
            </a:pPr>
            <a:r>
              <a:rPr lang="en" sz="1700"/>
              <a:t>During this process, TAFIED assesses the fit between a document and each candidate cluster, selects the most appropriate cluster, and generates a final set of clusters. A fitness function is  needed for this purpose.</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72025" y="3891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TAFIED Method contd</a:t>
            </a:r>
            <a:endParaRPr/>
          </a:p>
          <a:p>
            <a:pPr indent="0" lvl="0" marL="0" rtl="0" algn="l">
              <a:spcBef>
                <a:spcPts val="0"/>
              </a:spcBef>
              <a:spcAft>
                <a:spcPts val="0"/>
              </a:spcAft>
              <a:buNone/>
            </a:pPr>
            <a:r>
              <a:t/>
            </a:r>
            <a:endParaRPr/>
          </a:p>
        </p:txBody>
      </p:sp>
      <p:pic>
        <p:nvPicPr>
          <p:cNvPr id="171" name="Google Shape;171;p30"/>
          <p:cNvPicPr preferRelativeResize="0"/>
          <p:nvPr/>
        </p:nvPicPr>
        <p:blipFill>
          <a:blip r:embed="rId3">
            <a:alphaModFix/>
          </a:blip>
          <a:stretch>
            <a:fillRect/>
          </a:stretch>
        </p:blipFill>
        <p:spPr>
          <a:xfrm>
            <a:off x="1623625" y="2390775"/>
            <a:ext cx="6176775" cy="910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72025" y="3891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TAFIED Method contd</a:t>
            </a:r>
            <a:endParaRPr/>
          </a:p>
          <a:p>
            <a:pPr indent="0" lvl="0" marL="0" rtl="0" algn="l">
              <a:spcBef>
                <a:spcPts val="0"/>
              </a:spcBef>
              <a:spcAft>
                <a:spcPts val="0"/>
              </a:spcAft>
              <a:buNone/>
            </a:pPr>
            <a:r>
              <a:t/>
            </a:r>
            <a:endParaRPr/>
          </a:p>
        </p:txBody>
      </p:sp>
      <p:sp>
        <p:nvSpPr>
          <p:cNvPr id="177" name="Google Shape;177;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In cluster adjustment, TAFIED merges the clusters that contain highly similar or relevant documents.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A combined cohesion measure evaluates the appropriateness of merging two clusters. </a:t>
            </a:r>
            <a:endParaRPr>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1-Paper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Which is better suited for our requirement?</a:t>
            </a:r>
            <a:endParaRPr/>
          </a:p>
        </p:txBody>
      </p:sp>
      <p:sp>
        <p:nvSpPr>
          <p:cNvPr id="183" name="Google Shape;183;p3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t>
            </a:r>
            <a:r>
              <a:rPr lang="en"/>
              <a:t>vent episode discovery should properly consider two issues: news articles describing different episodes of a particular event have similar content, and different episodes could emerge concurrently within a time window. </a:t>
            </a:r>
            <a:endParaRPr/>
          </a:p>
          <a:p>
            <a:pPr indent="-342900" lvl="0" marL="457200" rtl="0" algn="l">
              <a:spcBef>
                <a:spcPts val="0"/>
              </a:spcBef>
              <a:spcAft>
                <a:spcPts val="0"/>
              </a:spcAft>
              <a:buSzPts val="1800"/>
              <a:buChar char="●"/>
            </a:pPr>
            <a:r>
              <a:rPr lang="en"/>
              <a:t>TAFIED </a:t>
            </a:r>
            <a:r>
              <a:rPr lang="en"/>
              <a:t>satisfies</a:t>
            </a:r>
            <a:r>
              <a:rPr lang="en"/>
              <a:t> both the above requirements as it basically extends FHIC  by incorporating temporal locality, according to the fit between a cluster and a document.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2-Implementation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used</a:t>
            </a:r>
            <a:endParaRPr/>
          </a:p>
        </p:txBody>
      </p:sp>
      <p:sp>
        <p:nvSpPr>
          <p:cNvPr id="194" name="Google Shape;194;p3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generated our own dataset from  NewsApi.</a:t>
            </a:r>
            <a:endParaRPr/>
          </a:p>
          <a:p>
            <a:pPr indent="-342900" lvl="0" marL="457200" rtl="0" algn="l">
              <a:spcBef>
                <a:spcPts val="0"/>
              </a:spcBef>
              <a:spcAft>
                <a:spcPts val="0"/>
              </a:spcAft>
              <a:buSzPts val="1800"/>
              <a:buChar char="●"/>
            </a:pPr>
            <a:r>
              <a:rPr lang="en"/>
              <a:t>The dataset contains articles representing all the major events published in India from 27-03-2021 to 20-04-2021.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description</a:t>
            </a:r>
            <a:endParaRPr/>
          </a:p>
        </p:txBody>
      </p:sp>
      <p:sp>
        <p:nvSpPr>
          <p:cNvPr id="200" name="Google Shape;200;p3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dataset has 9900 news articles.</a:t>
            </a:r>
            <a:endParaRPr/>
          </a:p>
          <a:p>
            <a:pPr indent="-342900" lvl="0" marL="457200" rtl="0" algn="l">
              <a:spcBef>
                <a:spcPts val="0"/>
              </a:spcBef>
              <a:spcAft>
                <a:spcPts val="0"/>
              </a:spcAft>
              <a:buSzPts val="1800"/>
              <a:buChar char="●"/>
            </a:pPr>
            <a:r>
              <a:rPr lang="en"/>
              <a:t>The attributes of the dataset are source, author, title, description ,url , urltoImage, PublieshedAt, description.</a:t>
            </a:r>
            <a:endParaRPr/>
          </a:p>
          <a:p>
            <a:pPr indent="-342900" lvl="0" marL="457200" rtl="0" algn="l">
              <a:spcBef>
                <a:spcPts val="0"/>
              </a:spcBef>
              <a:spcAft>
                <a:spcPts val="0"/>
              </a:spcAft>
              <a:buSzPts val="1800"/>
              <a:buChar char="●"/>
            </a:pPr>
            <a:r>
              <a:rPr lang="en"/>
              <a:t>Preprocessing of this dataset has been done before running the algorithm.</a:t>
            </a:r>
            <a:endParaRPr/>
          </a:p>
          <a:p>
            <a:pPr indent="0" lvl="0" marL="45720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used</a:t>
            </a:r>
            <a:endParaRPr/>
          </a:p>
        </p:txBody>
      </p:sp>
      <p:sp>
        <p:nvSpPr>
          <p:cNvPr id="206" name="Google Shape;206;p3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6"/>
          <p:cNvPicPr preferRelativeResize="0"/>
          <p:nvPr/>
        </p:nvPicPr>
        <p:blipFill>
          <a:blip r:embed="rId3">
            <a:alphaModFix/>
          </a:blip>
          <a:stretch>
            <a:fillRect/>
          </a:stretch>
        </p:blipFill>
        <p:spPr>
          <a:xfrm>
            <a:off x="0" y="1448000"/>
            <a:ext cx="9144000" cy="3695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Numerical Analysis</a:t>
            </a:r>
            <a:endParaRPr/>
          </a:p>
        </p:txBody>
      </p:sp>
      <p:pic>
        <p:nvPicPr>
          <p:cNvPr id="213" name="Google Shape;213;p37"/>
          <p:cNvPicPr preferRelativeResize="0"/>
          <p:nvPr/>
        </p:nvPicPr>
        <p:blipFill>
          <a:blip r:embed="rId3">
            <a:alphaModFix/>
          </a:blip>
          <a:stretch>
            <a:fillRect/>
          </a:stretch>
        </p:blipFill>
        <p:spPr>
          <a:xfrm>
            <a:off x="471900" y="1919075"/>
            <a:ext cx="7591425" cy="2869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8"/>
          <p:cNvPicPr preferRelativeResize="0"/>
          <p:nvPr/>
        </p:nvPicPr>
        <p:blipFill>
          <a:blip r:embed="rId3">
            <a:alphaModFix/>
          </a:blip>
          <a:stretch>
            <a:fillRect/>
          </a:stretch>
        </p:blipFill>
        <p:spPr>
          <a:xfrm>
            <a:off x="668313" y="1969400"/>
            <a:ext cx="7667625" cy="2676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Formula</a:t>
            </a:r>
            <a:endParaRPr/>
          </a:p>
        </p:txBody>
      </p:sp>
      <p:sp>
        <p:nvSpPr>
          <p:cNvPr id="224" name="Google Shape;224;p3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where T is a set of frequent items,</a:t>
            </a:r>
            <a:endParaRPr/>
          </a:p>
          <a:p>
            <a:pPr indent="0" lvl="0" marL="0" rtl="0" algn="l">
              <a:spcBef>
                <a:spcPts val="1200"/>
              </a:spcBef>
              <a:spcAft>
                <a:spcPts val="0"/>
              </a:spcAft>
              <a:buNone/>
            </a:pPr>
            <a:r>
              <a:rPr lang="en"/>
              <a:t>ti denotes a frequent item,</a:t>
            </a:r>
            <a:endParaRPr/>
          </a:p>
          <a:p>
            <a:pPr indent="0" lvl="0" marL="0" rtl="0" algn="l">
              <a:spcBef>
                <a:spcPts val="1200"/>
              </a:spcBef>
              <a:spcAft>
                <a:spcPts val="0"/>
              </a:spcAft>
              <a:buNone/>
            </a:pPr>
            <a:r>
              <a:rPr lang="en"/>
              <a:t>CS(ti, cx) is the cluster support,</a:t>
            </a:r>
            <a:endParaRPr/>
          </a:p>
          <a:p>
            <a:pPr indent="0" lvl="0" marL="0" rtl="0" algn="l">
              <a:spcBef>
                <a:spcPts val="1200"/>
              </a:spcBef>
              <a:spcAft>
                <a:spcPts val="0"/>
              </a:spcAft>
              <a:buNone/>
            </a:pPr>
            <a:r>
              <a:rPr lang="en"/>
              <a:t>TFIDF(ti, dj) represents the within-document term frequency f,</a:t>
            </a:r>
            <a:endParaRPr/>
          </a:p>
          <a:p>
            <a:pPr indent="0" lvl="0" marL="0" rtl="0" algn="l">
              <a:spcBef>
                <a:spcPts val="1200"/>
              </a:spcBef>
              <a:spcAft>
                <a:spcPts val="1200"/>
              </a:spcAft>
              <a:buNone/>
            </a:pPr>
            <a:r>
              <a:rPr lang="en"/>
              <a:t>TP(cx) is a temporal proximity (TP) function,</a:t>
            </a:r>
            <a:endParaRPr/>
          </a:p>
        </p:txBody>
      </p:sp>
      <p:pic>
        <p:nvPicPr>
          <p:cNvPr id="225" name="Google Shape;225;p39"/>
          <p:cNvPicPr preferRelativeResize="0"/>
          <p:nvPr/>
        </p:nvPicPr>
        <p:blipFill>
          <a:blip r:embed="rId3">
            <a:alphaModFix/>
          </a:blip>
          <a:stretch>
            <a:fillRect/>
          </a:stretch>
        </p:blipFill>
        <p:spPr>
          <a:xfrm>
            <a:off x="561375" y="1723375"/>
            <a:ext cx="6176775" cy="910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40"/>
          <p:cNvPicPr preferRelativeResize="0"/>
          <p:nvPr/>
        </p:nvPicPr>
        <p:blipFill>
          <a:blip r:embed="rId3">
            <a:alphaModFix/>
          </a:blip>
          <a:stretch>
            <a:fillRect/>
          </a:stretch>
        </p:blipFill>
        <p:spPr>
          <a:xfrm>
            <a:off x="571500" y="1876425"/>
            <a:ext cx="8001000" cy="1390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Performance Measures</a:t>
            </a:r>
            <a:endParaRPr/>
          </a:p>
          <a:p>
            <a:pPr indent="0" lvl="0" marL="0" rtl="0" algn="l">
              <a:spcBef>
                <a:spcPts val="0"/>
              </a:spcBef>
              <a:spcAft>
                <a:spcPts val="0"/>
              </a:spcAft>
              <a:buNone/>
            </a:pPr>
            <a:r>
              <a:t/>
            </a:r>
            <a:endParaRPr/>
          </a:p>
        </p:txBody>
      </p:sp>
      <p:sp>
        <p:nvSpPr>
          <p:cNvPr id="237" name="Google Shape;237;p4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cluster recall (CR) and cluster precision (CP) of the target event are the two major performance measures.</a:t>
            </a:r>
            <a:endParaRPr/>
          </a:p>
          <a:p>
            <a:pPr indent="-342900" lvl="0" marL="457200" rtl="0" algn="l">
              <a:spcBef>
                <a:spcPts val="0"/>
              </a:spcBef>
              <a:spcAft>
                <a:spcPts val="0"/>
              </a:spcAft>
              <a:buSzPts val="1800"/>
              <a:buChar char="●"/>
            </a:pPr>
            <a:r>
              <a:rPr lang="en"/>
              <a:t>CR=|CA| / |TA | and CP = |CA | / |GA |, where TA refers to the set of associations of documents in the true event episodes, GA denotes the set of associations of documents in the event episodes generated by a technique under evaluation, and CA is the set of associations of documents that exists in both the true and generated event episodes.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Why do  organizations perform environmental </a:t>
            </a:r>
            <a:r>
              <a:rPr lang="en"/>
              <a:t>surveillance</a:t>
            </a:r>
            <a:r>
              <a:rPr lang="en"/>
              <a:t>? </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Organizations need to perform environmental surveillance to identify the important events and their developments so that they can incorporate the experience gained by doing that in decision making,strategy formulation and business action. In this paper focus is online news articles. </a:t>
            </a:r>
            <a:endParaRPr sz="1700"/>
          </a:p>
          <a:p>
            <a:pPr indent="-336550" lvl="0" marL="457200" rtl="0" algn="l">
              <a:spcBef>
                <a:spcPts val="0"/>
              </a:spcBef>
              <a:spcAft>
                <a:spcPts val="0"/>
              </a:spcAft>
              <a:buSzPts val="1700"/>
              <a:buChar char="●"/>
            </a:pPr>
            <a:r>
              <a:rPr lang="en" sz="1700"/>
              <a:t>Online news articles have become an integral part of environmental surveillance because of unprecedented growth of the internet. </a:t>
            </a:r>
            <a:endParaRPr sz="1700"/>
          </a:p>
          <a:p>
            <a:pPr indent="0" lvl="0" marL="0" rtl="0" algn="l">
              <a:spcBef>
                <a:spcPts val="1200"/>
              </a:spcBef>
              <a:spcAft>
                <a:spcPts val="1200"/>
              </a:spcAft>
              <a:buNone/>
            </a:pPr>
            <a:r>
              <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of our implementation(TAFIED)</a:t>
            </a:r>
            <a:endParaRPr/>
          </a:p>
        </p:txBody>
      </p:sp>
      <p:pic>
        <p:nvPicPr>
          <p:cNvPr id="243" name="Google Shape;243;p42"/>
          <p:cNvPicPr preferRelativeResize="0"/>
          <p:nvPr/>
        </p:nvPicPr>
        <p:blipFill>
          <a:blip r:embed="rId3">
            <a:alphaModFix/>
          </a:blip>
          <a:stretch>
            <a:fillRect/>
          </a:stretch>
        </p:blipFill>
        <p:spPr>
          <a:xfrm>
            <a:off x="1671525" y="1676400"/>
            <a:ext cx="4781550" cy="3467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Results of our implementation(FIHC)</a:t>
            </a:r>
            <a:endParaRPr/>
          </a:p>
          <a:p>
            <a:pPr indent="0" lvl="0" marL="0" rtl="0" algn="l">
              <a:spcBef>
                <a:spcPts val="0"/>
              </a:spcBef>
              <a:spcAft>
                <a:spcPts val="0"/>
              </a:spcAft>
              <a:buNone/>
            </a:pPr>
            <a:r>
              <a:t/>
            </a:r>
            <a:endParaRPr/>
          </a:p>
        </p:txBody>
      </p:sp>
      <p:pic>
        <p:nvPicPr>
          <p:cNvPr id="249" name="Google Shape;249;p43"/>
          <p:cNvPicPr preferRelativeResize="0"/>
          <p:nvPr/>
        </p:nvPicPr>
        <p:blipFill>
          <a:blip r:embed="rId3">
            <a:alphaModFix/>
          </a:blip>
          <a:stretch>
            <a:fillRect/>
          </a:stretch>
        </p:blipFill>
        <p:spPr>
          <a:xfrm>
            <a:off x="2318675" y="1705175"/>
            <a:ext cx="3695700" cy="3248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r>
              <a:rPr lang="en"/>
              <a:t> comparison</a:t>
            </a:r>
            <a:endParaRPr/>
          </a:p>
        </p:txBody>
      </p:sp>
      <p:graphicFrame>
        <p:nvGraphicFramePr>
          <p:cNvPr id="255" name="Google Shape;255;p44"/>
          <p:cNvGraphicFramePr/>
          <p:nvPr/>
        </p:nvGraphicFramePr>
        <p:xfrm>
          <a:off x="952500" y="2571750"/>
          <a:ext cx="3000000" cy="3000000"/>
        </p:xfrm>
        <a:graphic>
          <a:graphicData uri="http://schemas.openxmlformats.org/drawingml/2006/table">
            <a:tbl>
              <a:tblPr>
                <a:noFill/>
                <a:tableStyleId>{00BB369E-5F0A-44CC-BF8D-A2AD812B7245}</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Cluster Recall</a:t>
                      </a:r>
                      <a:endParaRPr/>
                    </a:p>
                  </a:txBody>
                  <a:tcPr marT="91425" marB="91425" marR="91425" marL="91425"/>
                </a:tc>
                <a:tc>
                  <a:txBody>
                    <a:bodyPr/>
                    <a:lstStyle/>
                    <a:p>
                      <a:pPr indent="0" lvl="0" marL="0" rtl="0" algn="l">
                        <a:spcBef>
                          <a:spcPts val="0"/>
                        </a:spcBef>
                        <a:spcAft>
                          <a:spcPts val="0"/>
                        </a:spcAft>
                        <a:buNone/>
                      </a:pPr>
                      <a:r>
                        <a:rPr lang="en"/>
                        <a:t>Cluster Precision</a:t>
                      </a:r>
                      <a:endParaRPr/>
                    </a:p>
                  </a:txBody>
                  <a:tcPr marT="91425" marB="91425" marR="91425" marL="91425"/>
                </a:tc>
                <a:tc>
                  <a:txBody>
                    <a:bodyPr/>
                    <a:lstStyle/>
                    <a:p>
                      <a:pPr indent="0" lvl="0" marL="0" rtl="0" algn="l">
                        <a:spcBef>
                          <a:spcPts val="0"/>
                        </a:spcBef>
                        <a:spcAft>
                          <a:spcPts val="0"/>
                        </a:spcAft>
                        <a:buNone/>
                      </a:pPr>
                      <a:r>
                        <a:rPr lang="en"/>
                        <a:t>F-measure</a:t>
                      </a:r>
                      <a:endParaRPr/>
                    </a:p>
                  </a:txBody>
                  <a:tcPr marT="91425" marB="91425" marR="91425" marL="91425"/>
                </a:tc>
              </a:tr>
              <a:tr h="381000">
                <a:tc>
                  <a:txBody>
                    <a:bodyPr/>
                    <a:lstStyle/>
                    <a:p>
                      <a:pPr indent="0" lvl="0" marL="0" rtl="0" algn="l">
                        <a:spcBef>
                          <a:spcPts val="0"/>
                        </a:spcBef>
                        <a:spcAft>
                          <a:spcPts val="0"/>
                        </a:spcAft>
                        <a:buNone/>
                      </a:pPr>
                      <a:r>
                        <a:rPr lang="en"/>
                        <a:t>TAFIED</a:t>
                      </a:r>
                      <a:endParaRPr/>
                    </a:p>
                  </a:txBody>
                  <a:tcPr marT="91425" marB="91425" marR="91425" marL="91425"/>
                </a:tc>
                <a:tc>
                  <a:txBody>
                    <a:bodyPr/>
                    <a:lstStyle/>
                    <a:p>
                      <a:pPr indent="0" lvl="0" marL="0" rtl="0" algn="l">
                        <a:spcBef>
                          <a:spcPts val="0"/>
                        </a:spcBef>
                        <a:spcAft>
                          <a:spcPts val="0"/>
                        </a:spcAft>
                        <a:buNone/>
                      </a:pPr>
                      <a:r>
                        <a:rPr lang="en"/>
                        <a:t>0.667</a:t>
                      </a:r>
                      <a:endParaRPr/>
                    </a:p>
                  </a:txBody>
                  <a:tcPr marT="91425" marB="91425" marR="91425" marL="91425"/>
                </a:tc>
                <a:tc>
                  <a:txBody>
                    <a:bodyPr/>
                    <a:lstStyle/>
                    <a:p>
                      <a:pPr indent="0" lvl="0" marL="0" rtl="0" algn="l">
                        <a:spcBef>
                          <a:spcPts val="0"/>
                        </a:spcBef>
                        <a:spcAft>
                          <a:spcPts val="0"/>
                        </a:spcAft>
                        <a:buNone/>
                      </a:pPr>
                      <a:r>
                        <a:rPr lang="en"/>
                        <a:t>0.421</a:t>
                      </a:r>
                      <a:endParaRPr/>
                    </a:p>
                  </a:txBody>
                  <a:tcPr marT="91425" marB="91425" marR="91425" marL="91425"/>
                </a:tc>
                <a:tc>
                  <a:txBody>
                    <a:bodyPr/>
                    <a:lstStyle/>
                    <a:p>
                      <a:pPr indent="0" lvl="0" marL="0" rtl="0" algn="l">
                        <a:spcBef>
                          <a:spcPts val="0"/>
                        </a:spcBef>
                        <a:spcAft>
                          <a:spcPts val="0"/>
                        </a:spcAft>
                        <a:buNone/>
                      </a:pPr>
                      <a:r>
                        <a:rPr lang="en"/>
                        <a:t>0.516</a:t>
                      </a:r>
                      <a:endParaRPr/>
                    </a:p>
                  </a:txBody>
                  <a:tcPr marT="91425" marB="91425" marR="91425" marL="91425"/>
                </a:tc>
              </a:tr>
              <a:tr h="381000">
                <a:tc>
                  <a:txBody>
                    <a:bodyPr/>
                    <a:lstStyle/>
                    <a:p>
                      <a:pPr indent="0" lvl="0" marL="0" rtl="0" algn="l">
                        <a:spcBef>
                          <a:spcPts val="0"/>
                        </a:spcBef>
                        <a:spcAft>
                          <a:spcPts val="0"/>
                        </a:spcAft>
                        <a:buNone/>
                      </a:pPr>
                      <a:r>
                        <a:rPr lang="en"/>
                        <a:t>FIHC</a:t>
                      </a:r>
                      <a:endParaRPr/>
                    </a:p>
                  </a:txBody>
                  <a:tcPr marT="91425" marB="91425" marR="91425" marL="91425"/>
                </a:tc>
                <a:tc>
                  <a:txBody>
                    <a:bodyPr/>
                    <a:lstStyle/>
                    <a:p>
                      <a:pPr indent="0" lvl="0" marL="0" rtl="0" algn="l">
                        <a:spcBef>
                          <a:spcPts val="0"/>
                        </a:spcBef>
                        <a:spcAft>
                          <a:spcPts val="0"/>
                        </a:spcAft>
                        <a:buNone/>
                      </a:pPr>
                      <a:r>
                        <a:rPr lang="en"/>
                        <a:t>0.606</a:t>
                      </a:r>
                      <a:endParaRPr/>
                    </a:p>
                  </a:txBody>
                  <a:tcPr marT="91425" marB="91425" marR="91425" marL="91425"/>
                </a:tc>
                <a:tc>
                  <a:txBody>
                    <a:bodyPr/>
                    <a:lstStyle/>
                    <a:p>
                      <a:pPr indent="0" lvl="0" marL="0" rtl="0" algn="l">
                        <a:spcBef>
                          <a:spcPts val="0"/>
                        </a:spcBef>
                        <a:spcAft>
                          <a:spcPts val="0"/>
                        </a:spcAft>
                        <a:buNone/>
                      </a:pPr>
                      <a:r>
                        <a:rPr lang="en"/>
                        <a:t>0.285</a:t>
                      </a:r>
                      <a:endParaRPr/>
                    </a:p>
                  </a:txBody>
                  <a:tcPr marT="91425" marB="91425" marR="91425" marL="91425"/>
                </a:tc>
                <a:tc>
                  <a:txBody>
                    <a:bodyPr/>
                    <a:lstStyle/>
                    <a:p>
                      <a:pPr indent="0" lvl="0" marL="0" rtl="0" algn="l">
                        <a:spcBef>
                          <a:spcPts val="0"/>
                        </a:spcBef>
                        <a:spcAft>
                          <a:spcPts val="0"/>
                        </a:spcAft>
                        <a:buNone/>
                      </a:pPr>
                      <a:r>
                        <a:rPr lang="en"/>
                        <a:t>0.388</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Improvements Done</a:t>
            </a:r>
            <a:endParaRPr/>
          </a:p>
        </p:txBody>
      </p:sp>
      <p:sp>
        <p:nvSpPr>
          <p:cNvPr id="261" name="Google Shape;261;p4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Due to the </a:t>
            </a:r>
            <a:r>
              <a:rPr lang="en"/>
              <a:t>unavailability</a:t>
            </a:r>
            <a:r>
              <a:rPr lang="en"/>
              <a:t> of the dataset given in the paper we created our own dataset using an Api. This enabled the dataset to become much more tailor made for our requirement as we could </a:t>
            </a:r>
            <a:r>
              <a:rPr lang="en"/>
              <a:t>create it based on the events we specified.</a:t>
            </a:r>
            <a:endParaRPr/>
          </a:p>
          <a:p>
            <a:pPr indent="-342900" lvl="0" marL="457200" rtl="0" algn="l">
              <a:spcBef>
                <a:spcPts val="0"/>
              </a:spcBef>
              <a:spcAft>
                <a:spcPts val="0"/>
              </a:spcAft>
              <a:buSzPts val="1800"/>
              <a:buChar char="●"/>
            </a:pPr>
            <a:r>
              <a:rPr lang="en"/>
              <a:t>All the functions used in TAFIED method were implemented in python without using libraries.</a:t>
            </a:r>
            <a:endParaRPr/>
          </a:p>
          <a:p>
            <a:pPr indent="-342900" lvl="0" marL="457200" rtl="0" algn="l">
              <a:spcBef>
                <a:spcPts val="0"/>
              </a:spcBef>
              <a:spcAft>
                <a:spcPts val="0"/>
              </a:spcAft>
              <a:buSzPts val="1800"/>
              <a:buChar char="●"/>
            </a:pPr>
            <a:r>
              <a:rPr lang="en"/>
              <a:t>HAC implementation for the same dataset has also been done.</a:t>
            </a:r>
            <a:endParaRPr/>
          </a:p>
          <a:p>
            <a:pPr indent="0" lvl="0" marL="45720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267" name="Google Shape;267;p4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Using API’s, web scraping the TAFIED algorithm can be run in real time making the process of maintaining the episodes of a event less cumbersome.</a:t>
            </a:r>
            <a:endParaRPr/>
          </a:p>
          <a:p>
            <a:pPr indent="-342900" lvl="0" marL="457200" rtl="0" algn="l">
              <a:spcBef>
                <a:spcPts val="0"/>
              </a:spcBef>
              <a:spcAft>
                <a:spcPts val="0"/>
              </a:spcAft>
              <a:buSzPts val="1800"/>
              <a:buChar char="●"/>
            </a:pPr>
            <a:r>
              <a:rPr lang="en"/>
              <a:t>The fitness function used in cluster distinction step has 4 more sub functions which are mathematically complex and take a lot of computational time. Thus this method may fail if the dataset is too large.</a:t>
            </a:r>
            <a:endParaRPr/>
          </a:p>
          <a:p>
            <a:pPr indent="-342900" lvl="0" marL="457200" rtl="0" algn="l">
              <a:spcBef>
                <a:spcPts val="0"/>
              </a:spcBef>
              <a:spcAft>
                <a:spcPts val="0"/>
              </a:spcAft>
              <a:buSzPts val="1800"/>
              <a:buChar char="●"/>
            </a:pPr>
            <a:r>
              <a:rPr lang="en"/>
              <a:t>A common e</a:t>
            </a:r>
            <a:r>
              <a:rPr lang="en"/>
              <a:t>fficient</a:t>
            </a:r>
            <a:r>
              <a:rPr lang="en"/>
              <a:t> implementation of the  algorithm which can overcome it’s current drawbacks.</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 distribution</a:t>
            </a:r>
            <a:endParaRPr/>
          </a:p>
        </p:txBody>
      </p:sp>
      <p:sp>
        <p:nvSpPr>
          <p:cNvPr id="273" name="Google Shape;273;p4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FIHC code- Mayur Bhat.</a:t>
            </a:r>
            <a:endParaRPr/>
          </a:p>
          <a:p>
            <a:pPr indent="0" lvl="0" marL="0" rtl="0" algn="l">
              <a:spcBef>
                <a:spcPts val="1200"/>
              </a:spcBef>
              <a:spcAft>
                <a:spcPts val="0"/>
              </a:spcAft>
              <a:buNone/>
            </a:pPr>
            <a:r>
              <a:rPr lang="en"/>
              <a:t>TAFIED code-Sukruth N Bhat.</a:t>
            </a:r>
            <a:endParaRPr/>
          </a:p>
          <a:p>
            <a:pPr indent="0" lvl="0" marL="0" rtl="0" algn="l">
              <a:spcBef>
                <a:spcPts val="1200"/>
              </a:spcBef>
              <a:spcAft>
                <a:spcPts val="0"/>
              </a:spcAft>
              <a:buNone/>
            </a:pPr>
            <a:r>
              <a:rPr lang="en"/>
              <a:t>HAC code and presentation- Both of us.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 the companies do it?</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Companies use a technique known as Event evolution patterns (EEPs) in order to perform their </a:t>
            </a:r>
            <a:r>
              <a:rPr lang="en">
                <a:latin typeface="Arial"/>
                <a:ea typeface="Arial"/>
                <a:cs typeface="Arial"/>
                <a:sym typeface="Arial"/>
              </a:rPr>
              <a:t> environmental surveillance.</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 Companies perform this because EEPs  depict the evolution of a particular event type over time which inturn helps them to get prepared for similar kinds of events in the near future.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Structure of an event</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Arial"/>
                <a:ea typeface="Arial"/>
                <a:cs typeface="Arial"/>
                <a:sym typeface="Arial"/>
              </a:rPr>
              <a:t>There are several different event structures or taxonomies. Some of them are Story→Event→Topic, Story→Simple Event→Complex Event, Story→Component Event→Event,  Story→Episode→Event. In this paper, Story→Episode→Event structure has been followed. The next slide explains the concept in detail with an example.</a:t>
            </a:r>
            <a:endParaRPr sz="1700">
              <a:latin typeface="Arial"/>
              <a:ea typeface="Arial"/>
              <a:cs typeface="Arial"/>
              <a:sym typeface="Arial"/>
            </a:endParaRPr>
          </a:p>
          <a:p>
            <a:pPr indent="0" lvl="0" marL="0" rtl="0" algn="l">
              <a:spcBef>
                <a:spcPts val="0"/>
              </a:spcBef>
              <a:spcAft>
                <a:spcPts val="120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 explaining an event’s structure</a:t>
            </a:r>
            <a:endParaRPr/>
          </a:p>
        </p:txBody>
      </p:sp>
      <p:pic>
        <p:nvPicPr>
          <p:cNvPr id="97" name="Google Shape;97;p18"/>
          <p:cNvPicPr preferRelativeResize="0"/>
          <p:nvPr/>
        </p:nvPicPr>
        <p:blipFill>
          <a:blip r:embed="rId3">
            <a:alphaModFix/>
          </a:blip>
          <a:stretch>
            <a:fillRect/>
          </a:stretch>
        </p:blipFill>
        <p:spPr>
          <a:xfrm>
            <a:off x="163350" y="1935050"/>
            <a:ext cx="8839199" cy="291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72025" y="314250"/>
            <a:ext cx="8222100" cy="1169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Retrospective event detection and Event episode discovery</a:t>
            </a:r>
            <a:endParaRPr/>
          </a:p>
        </p:txBody>
      </p:sp>
      <p:sp>
        <p:nvSpPr>
          <p:cNvPr id="103" name="Google Shape;103;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A critical precursor to EEP discovery is identifying and grouping articles representing  distinct episodes of an event from a sequence of news articles (documents) that pertain to that event.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Retrospective event detection and event episode discovery </a:t>
            </a:r>
            <a:r>
              <a:rPr lang="en">
                <a:latin typeface="Arial"/>
                <a:ea typeface="Arial"/>
                <a:cs typeface="Arial"/>
                <a:sym typeface="Arial"/>
              </a:rPr>
              <a:t>are two approaches mentioned in this paper for doing the above process</a:t>
            </a:r>
            <a:r>
              <a:rPr lang="en">
                <a:latin typeface="Arial"/>
                <a:ea typeface="Arial"/>
                <a:cs typeface="Arial"/>
                <a:sym typeface="Arial"/>
              </a:rPr>
              <a:t>.</a:t>
            </a:r>
            <a:endParaRPr>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Retrospective event detection</a:t>
            </a:r>
            <a:endParaRPr/>
          </a:p>
        </p:txBody>
      </p:sp>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sz="1100">
                <a:latin typeface="Arial"/>
                <a:ea typeface="Arial"/>
                <a:cs typeface="Arial"/>
                <a:sym typeface="Arial"/>
              </a:rPr>
              <a:t> </a:t>
            </a:r>
            <a:r>
              <a:rPr lang="en">
                <a:latin typeface="Arial"/>
                <a:ea typeface="Arial"/>
                <a:cs typeface="Arial"/>
                <a:sym typeface="Arial"/>
              </a:rPr>
              <a:t>Retrospective event detection techniques generally discover events from a stream of news articles.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 They target an event-based classification by clustering a sequence of chronologically ordered news articles, available in different sources or languages, to identify a set of coherent topics (events) inherent to the news articles.</a:t>
            </a:r>
            <a:endParaRPr>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Event episode discovery</a:t>
            </a:r>
            <a:endParaRPr/>
          </a:p>
          <a:p>
            <a:pPr indent="0" lvl="0" marL="0" rtl="0" algn="l">
              <a:spcBef>
                <a:spcPts val="0"/>
              </a:spcBef>
              <a:spcAft>
                <a:spcPts val="0"/>
              </a:spcAft>
              <a:buNone/>
            </a:pPr>
            <a:r>
              <a:t/>
            </a:r>
            <a:endParaRPr/>
          </a:p>
        </p:txBody>
      </p:sp>
      <p:sp>
        <p:nvSpPr>
          <p:cNvPr id="115" name="Google Shape;115;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Event episode discovery explicitly aims at discovering an event as it evolves through different development stages and identifying news articles that pertain to each stage.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