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9" r:id="rId1"/>
  </p:sldMasterIdLst>
  <p:notesMasterIdLst>
    <p:notesMasterId r:id="rId23"/>
  </p:notesMasterIdLst>
  <p:sldIdLst>
    <p:sldId id="256" r:id="rId2"/>
    <p:sldId id="257" r:id="rId3"/>
    <p:sldId id="276" r:id="rId4"/>
    <p:sldId id="258" r:id="rId5"/>
    <p:sldId id="259" r:id="rId6"/>
    <p:sldId id="277" r:id="rId7"/>
    <p:sldId id="260" r:id="rId8"/>
    <p:sldId id="270" r:id="rId9"/>
    <p:sldId id="278" r:id="rId10"/>
    <p:sldId id="271" r:id="rId11"/>
    <p:sldId id="279" r:id="rId12"/>
    <p:sldId id="280" r:id="rId13"/>
    <p:sldId id="281" r:id="rId14"/>
    <p:sldId id="282" r:id="rId15"/>
    <p:sldId id="283" r:id="rId16"/>
    <p:sldId id="284" r:id="rId17"/>
    <p:sldId id="286" r:id="rId18"/>
    <p:sldId id="285" r:id="rId19"/>
    <p:sldId id="263" r:id="rId20"/>
    <p:sldId id="268" r:id="rId21"/>
    <p:sldId id="269"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3"/>
    <p:restoredTop sz="94719"/>
  </p:normalViewPr>
  <p:slideViewPr>
    <p:cSldViewPr snapToGrid="0">
      <p:cViewPr varScale="1">
        <p:scale>
          <a:sx n="104" d="100"/>
          <a:sy n="104" d="100"/>
        </p:scale>
        <p:origin x="106" y="1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83abd0a1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83abd0a1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83abd0a1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83abd0a1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83abd0a1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83abd0a1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83abd0a1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83abd0a1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98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83abd0a1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83abd0a1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83abd0a1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83abd0a1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83abd0a1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83abd0a1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83abd0a1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83abd0a1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43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83abd0a1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83abd0a1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336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83abd0a1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83abd0a1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41708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2926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44431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00507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60187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9248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07122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04598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476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97262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9464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2609315"/>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4"/>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35705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73849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333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09"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09"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5848703"/>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16436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415794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hyperlink" Target="https://pytorch.org/tutorials/intermediate/speech_command_classification_with_torchaudio_tutorial.html" TargetMode="External"/><Relationship Id="rId3" Type="http://schemas.openxmlformats.org/officeDocument/2006/relationships/hyperlink" Target="https://www.kaggle.com/datasets/uldisvalainis/audio-emotions" TargetMode="External"/><Relationship Id="rId7" Type="http://schemas.openxmlformats.org/officeDocument/2006/relationships/hyperlink" Target="https://pytorch.org/tutorials/beginner/deep_learning_60min_blitz.html"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hyperlink" Target="https://github.com/jeffprosise/Deep-Learning/blob/master/Audio%20Classification%20(CNN).ipynb" TargetMode="External"/><Relationship Id="rId5" Type="http://schemas.openxmlformats.org/officeDocument/2006/relationships/hyperlink" Target="https://towardsdatascience.com/getting-to-know-the-mel-spectrogram-31bca3e2d9d0" TargetMode="External"/><Relationship Id="rId4" Type="http://schemas.openxmlformats.org/officeDocument/2006/relationships/hyperlink" Target="https://towardsdatascience.com/speech-emotion-recognition-with-convolution-neural-network-1e6bb7130ce3" TargetMode="External"/><Relationship Id="rId9" Type="http://schemas.openxmlformats.org/officeDocument/2006/relationships/hyperlink" Target="https://chat.openai.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375500"/>
          </a:xfrm>
          <a:prstGeom prst="rect">
            <a:avLst/>
          </a:prstGeom>
        </p:spPr>
        <p:txBody>
          <a:bodyPr spcFirstLastPara="1" wrap="square" lIns="91425" tIns="91425" rIns="91425" bIns="91425" anchor="b" anchorCtr="0">
            <a:norm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Conversation Emotion Classifier using Deep Learning Methods and Parallel Computing with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PyTorch</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13"/>
          <p:cNvSpPr txBox="1">
            <a:spLocks noGrp="1"/>
          </p:cNvSpPr>
          <p:nvPr>
            <p:ph type="subTitle" idx="1"/>
          </p:nvPr>
        </p:nvSpPr>
        <p:spPr>
          <a:xfrm>
            <a:off x="1228725" y="2568251"/>
            <a:ext cx="6686549" cy="8447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Parallel Machine Learning &amp; AI</a:t>
            </a:r>
          </a:p>
          <a:p>
            <a:pPr marL="0" lvl="0" indent="0" algn="ctr"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marR="190500" lvl="0" indent="0" algn="ctr" rtl="0">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CSYE7105</a:t>
            </a:r>
          </a:p>
          <a:p>
            <a:pPr marL="0" marR="190500" lvl="0" indent="0" algn="ctr"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marR="190500" lvl="0" indent="0" algn="ctr"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Guided By:</a:t>
            </a:r>
            <a:endParaRPr sz="1200" dirty="0">
              <a:solidFill>
                <a:schemeClr val="dk1"/>
              </a:solidFill>
              <a:latin typeface="Times New Roman"/>
              <a:ea typeface="Times New Roman"/>
              <a:cs typeface="Times New Roman"/>
              <a:sym typeface="Times New Roman"/>
            </a:endParaRPr>
          </a:p>
          <a:p>
            <a:pPr marL="0" marR="12700" lvl="0" indent="0" algn="ctr"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Prof. Handan Liu</a:t>
            </a:r>
            <a:endParaRPr lang="en-US"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marR="254000" lvl="0" indent="0" algn="ctr"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Team-17</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 </a:t>
            </a:r>
            <a:r>
              <a:rPr lang="en-IN" sz="1200" b="1" dirty="0">
                <a:solidFill>
                  <a:schemeClr val="dk1"/>
                </a:solidFill>
                <a:latin typeface="Times New Roman"/>
                <a:ea typeface="Times New Roman"/>
                <a:cs typeface="Times New Roman"/>
                <a:sym typeface="Times New Roman"/>
              </a:rPr>
              <a:t>Sukruth Mothakapally and </a:t>
            </a:r>
            <a:r>
              <a:rPr lang="en-IN" sz="1200" b="1" dirty="0" err="1">
                <a:solidFill>
                  <a:schemeClr val="dk1"/>
                </a:solidFill>
                <a:latin typeface="Times New Roman"/>
                <a:ea typeface="Times New Roman"/>
                <a:cs typeface="Times New Roman"/>
                <a:sym typeface="Times New Roman"/>
              </a:rPr>
              <a:t>Nisarga</a:t>
            </a:r>
            <a:r>
              <a:rPr lang="en-IN" sz="1200" b="1" dirty="0">
                <a:solidFill>
                  <a:schemeClr val="dk1"/>
                </a:solidFill>
                <a:latin typeface="Times New Roman"/>
                <a:ea typeface="Times New Roman"/>
                <a:cs typeface="Times New Roman"/>
                <a:sym typeface="Times New Roman"/>
              </a:rPr>
              <a:t> Venkatesh</a:t>
            </a:r>
            <a:endParaRPr sz="12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dirty="0">
              <a:latin typeface="Times New Roman"/>
              <a:ea typeface="Times New Roman"/>
              <a:cs typeface="Times New Roman"/>
              <a:sym typeface="Times New Roman"/>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8"/>
        <p:cNvGrpSpPr/>
        <p:nvPr/>
      </p:nvGrpSpPr>
      <p:grpSpPr>
        <a:xfrm>
          <a:off x="0" y="0"/>
          <a:ext cx="0" cy="0"/>
          <a:chOff x="0" y="0"/>
          <a:chExt cx="0" cy="0"/>
        </a:xfrm>
      </p:grpSpPr>
      <p:grpSp>
        <p:nvGrpSpPr>
          <p:cNvPr id="85" name="Group 84">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6"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7"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8"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9"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0"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1"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2"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3"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4"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5"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6"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7"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9" name="Group 98">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100"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1"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2"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3"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6"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7"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8"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9"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0"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1"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3" name="Rectangle 112">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5"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5" name="Rectangle 116">
            <a:extLst>
              <a:ext uri="{FF2B5EF4-FFF2-40B4-BE49-F238E27FC236}">
                <a16:creationId xmlns:a16="http://schemas.microsoft.com/office/drawing/2014/main" id="{A7DA8593-5BA7-45F3-B447-37FB2B9F7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7"/>
          <p:cNvSpPr txBox="1">
            <a:spLocks noGrp="1"/>
          </p:cNvSpPr>
          <p:nvPr>
            <p:ph type="title"/>
          </p:nvPr>
        </p:nvSpPr>
        <p:spPr>
          <a:xfrm>
            <a:off x="486918" y="483829"/>
            <a:ext cx="4930902" cy="944921"/>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buClr>
                <a:schemeClr val="dk1"/>
              </a:buClr>
              <a:buSzPts val="1100"/>
            </a:pPr>
            <a:r>
              <a:rPr lang="en-US" sz="3100" b="1">
                <a:sym typeface="Times New Roman"/>
              </a:rPr>
              <a:t>Step3 Model Development:</a:t>
            </a:r>
            <a:endParaRPr lang="en-US" sz="3100"/>
          </a:p>
        </p:txBody>
      </p:sp>
      <p:sp>
        <p:nvSpPr>
          <p:cNvPr id="126" name="Rectangle 118">
            <a:extLst>
              <a:ext uri="{FF2B5EF4-FFF2-40B4-BE49-F238E27FC236}">
                <a16:creationId xmlns:a16="http://schemas.microsoft.com/office/drawing/2014/main" id="{035CBF17-C0BF-49C1-8FB7-B43A3545D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Google Shape;80;p17"/>
          <p:cNvSpPr txBox="1">
            <a:spLocks noGrp="1"/>
          </p:cNvSpPr>
          <p:nvPr>
            <p:ph type="body" idx="1"/>
          </p:nvPr>
        </p:nvSpPr>
        <p:spPr>
          <a:xfrm>
            <a:off x="486918" y="1600200"/>
            <a:ext cx="4930901" cy="2819439"/>
          </a:xfrm>
          <a:prstGeom prst="rect">
            <a:avLst/>
          </a:prstGeom>
        </p:spPr>
        <p:txBody>
          <a:bodyPr spcFirstLastPara="1" vert="horz" lIns="91440" tIns="45720" rIns="91440" bIns="45720" rtlCol="0" anchorCtr="0">
            <a:normAutofit/>
          </a:bodyPr>
          <a:lstStyle/>
          <a:p>
            <a:pPr marL="152400" lvl="0" indent="0" defTabSz="457200">
              <a:lnSpc>
                <a:spcPct val="90000"/>
              </a:lnSpc>
              <a:spcBef>
                <a:spcPts val="1000"/>
              </a:spcBef>
              <a:buSzPts val="1200"/>
              <a:buFont typeface="Wingdings 3" charset="2"/>
              <a:buChar char=""/>
            </a:pPr>
            <a:r>
              <a:rPr lang="en-US" sz="900" b="1">
                <a:sym typeface="Times New Roman"/>
              </a:rPr>
              <a:t>Model 1 – Custom CNN MODEL</a:t>
            </a:r>
          </a:p>
          <a:p>
            <a:pPr marL="152400" lvl="0" indent="0" defTabSz="457200">
              <a:lnSpc>
                <a:spcPct val="90000"/>
              </a:lnSpc>
              <a:spcBef>
                <a:spcPts val="1000"/>
              </a:spcBef>
              <a:buSzPts val="1200"/>
              <a:buFont typeface="Wingdings 3" charset="2"/>
              <a:buChar char=""/>
            </a:pPr>
            <a:endParaRPr lang="en-US" sz="900" b="1">
              <a:sym typeface="Times New Roman"/>
            </a:endParaRPr>
          </a:p>
          <a:p>
            <a:pPr marL="457200" lvl="0" indent="-304800" defTabSz="457200">
              <a:lnSpc>
                <a:spcPct val="90000"/>
              </a:lnSpc>
              <a:spcBef>
                <a:spcPts val="1000"/>
              </a:spcBef>
              <a:buSzPts val="1200"/>
              <a:buFont typeface="Wingdings 3" charset="2"/>
              <a:buChar char=""/>
            </a:pPr>
            <a:r>
              <a:rPr lang="en-US" sz="900">
                <a:sym typeface="Times New Roman"/>
              </a:rPr>
              <a:t>The model architecture consists of a convolutional neural network (CNN) with one convolutional layer, followed by max-pooling, a fully connected layer, and an output layer. The CNN processes input audio spectrograms, and the output layer produces predictions for the emotion classes using the softmax activation function.</a:t>
            </a:r>
          </a:p>
          <a:p>
            <a:pPr marL="457200" lvl="0" indent="-304800" defTabSz="457200">
              <a:lnSpc>
                <a:spcPct val="90000"/>
              </a:lnSpc>
              <a:spcBef>
                <a:spcPts val="1000"/>
              </a:spcBef>
              <a:buSzPts val="1200"/>
              <a:buFont typeface="Wingdings 3" charset="2"/>
              <a:buChar char=""/>
            </a:pPr>
            <a:endParaRPr lang="en-US" sz="900">
              <a:sym typeface="Times New Roman"/>
            </a:endParaRPr>
          </a:p>
          <a:p>
            <a:pPr marL="457200" lvl="0" indent="-304800" defTabSz="457200">
              <a:lnSpc>
                <a:spcPct val="90000"/>
              </a:lnSpc>
              <a:spcBef>
                <a:spcPts val="1000"/>
              </a:spcBef>
              <a:buSzPts val="1200"/>
              <a:buFont typeface="Wingdings 3" charset="2"/>
              <a:buChar char=""/>
            </a:pPr>
            <a:r>
              <a:rPr lang="en-US" sz="900">
                <a:sym typeface="Times New Roman"/>
              </a:rPr>
              <a:t>The preprocessed data for each emotion is combined and resized. These are then converted into tensors and split into training and testing sets. A Convolutional Neural Network (CNN) model is defined in PyTorch with one convolutional layer and two fully connected layers. The model is trained using the training set, with early stopping implemented to prevent overfitting. After each training epoch, the model is tested on the testing set and the accuracy is calculated. If the accuracy doesn't improve for a certain number of epochs, the training stops early.</a:t>
            </a:r>
          </a:p>
        </p:txBody>
      </p:sp>
      <p:pic>
        <p:nvPicPr>
          <p:cNvPr id="4" name="Picture 3" descr="A blue squares with white text&#10;&#10;Description automatically generated">
            <a:extLst>
              <a:ext uri="{FF2B5EF4-FFF2-40B4-BE49-F238E27FC236}">
                <a16:creationId xmlns:a16="http://schemas.microsoft.com/office/drawing/2014/main" id="{C9F93EDF-9F4A-28BA-748B-AC9FF84EF69E}"/>
              </a:ext>
            </a:extLst>
          </p:cNvPr>
          <p:cNvPicPr>
            <a:picLocks noChangeAspect="1"/>
          </p:cNvPicPr>
          <p:nvPr/>
        </p:nvPicPr>
        <p:blipFill>
          <a:blip r:embed="rId3"/>
          <a:stretch>
            <a:fillRect/>
          </a:stretch>
        </p:blipFill>
        <p:spPr>
          <a:xfrm>
            <a:off x="6244878" y="483829"/>
            <a:ext cx="1839466" cy="1906183"/>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AE0FCAA8-21F6-2282-09EA-C481BBF21B18}"/>
              </a:ext>
            </a:extLst>
          </p:cNvPr>
          <p:cNvPicPr>
            <a:picLocks noChangeAspect="1"/>
          </p:cNvPicPr>
          <p:nvPr/>
        </p:nvPicPr>
        <p:blipFill>
          <a:blip r:embed="rId4"/>
          <a:stretch>
            <a:fillRect/>
          </a:stretch>
        </p:blipFill>
        <p:spPr>
          <a:xfrm>
            <a:off x="5671565" y="2621876"/>
            <a:ext cx="2986091" cy="1689342"/>
          </a:xfrm>
          <a:prstGeom prst="rect">
            <a:avLst/>
          </a:prstGeom>
        </p:spPr>
      </p:pic>
      <p:sp>
        <p:nvSpPr>
          <p:cNvPr id="127" name="Freeform 11">
            <a:extLst>
              <a:ext uri="{FF2B5EF4-FFF2-40B4-BE49-F238E27FC236}">
                <a16:creationId xmlns:a16="http://schemas.microsoft.com/office/drawing/2014/main" id="{F5147F3F-3E4A-4255-8C92-856618C47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5917"/>
            <a:ext cx="778526" cy="379708"/>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3988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11"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25"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60F21D9A-00BA-7138-D926-B810F30B1852}"/>
              </a:ext>
            </a:extLst>
          </p:cNvPr>
          <p:cNvSpPr>
            <a:spLocks noGrp="1"/>
          </p:cNvSpPr>
          <p:nvPr>
            <p:ph type="title"/>
          </p:nvPr>
        </p:nvSpPr>
        <p:spPr>
          <a:xfrm>
            <a:off x="1265751" y="468082"/>
            <a:ext cx="3102795" cy="960668"/>
          </a:xfrm>
        </p:spPr>
        <p:txBody>
          <a:bodyPr vert="horz" lIns="91440" tIns="45720" rIns="91440" bIns="45720" rtlCol="0" anchor="t">
            <a:normAutofit/>
          </a:bodyPr>
          <a:lstStyle/>
          <a:p>
            <a:pPr defTabSz="457200">
              <a:spcBef>
                <a:spcPct val="0"/>
              </a:spcBef>
            </a:pPr>
            <a:r>
              <a:rPr lang="en-US" sz="2400" b="1"/>
              <a:t>Model 2 – Resnet50</a:t>
            </a:r>
            <a:br>
              <a:rPr lang="en-US" sz="2400" b="1"/>
            </a:br>
            <a:endParaRPr lang="en-US" sz="2400"/>
          </a:p>
        </p:txBody>
      </p:sp>
      <p:sp>
        <p:nvSpPr>
          <p:cNvPr id="3" name="Text Placeholder 2">
            <a:extLst>
              <a:ext uri="{FF2B5EF4-FFF2-40B4-BE49-F238E27FC236}">
                <a16:creationId xmlns:a16="http://schemas.microsoft.com/office/drawing/2014/main" id="{28D75CBA-C4DA-81D5-CA66-2060F300D92B}"/>
              </a:ext>
            </a:extLst>
          </p:cNvPr>
          <p:cNvSpPr>
            <a:spLocks noGrp="1"/>
          </p:cNvSpPr>
          <p:nvPr>
            <p:ph type="body" idx="1"/>
          </p:nvPr>
        </p:nvSpPr>
        <p:spPr>
          <a:xfrm>
            <a:off x="1262967" y="1600200"/>
            <a:ext cx="3105579" cy="2833216"/>
          </a:xfrm>
        </p:spPr>
        <p:txBody>
          <a:bodyPr vert="horz" lIns="91440" tIns="45720" rIns="91440" bIns="45720" rtlCol="0">
            <a:normAutofit/>
          </a:bodyPr>
          <a:lstStyle/>
          <a:p>
            <a:pPr defTabSz="457200">
              <a:spcBef>
                <a:spcPts val="1000"/>
              </a:spcBef>
              <a:buFont typeface="Wingdings 3" charset="2"/>
              <a:buChar char=""/>
            </a:pPr>
            <a:r>
              <a:rPr lang="en-US" sz="1200" b="0" i="0">
                <a:solidFill>
                  <a:schemeClr val="tx1"/>
                </a:solidFill>
                <a:effectLst/>
              </a:rPr>
              <a:t>we opted to use the ResNet-50 model, a variant of the ResNet architecture. ResNet-50 is a deep convolutional neural network known for its ability to effectively handle complex visual recognition tasks. </a:t>
            </a:r>
          </a:p>
          <a:p>
            <a:pPr defTabSz="457200">
              <a:spcBef>
                <a:spcPts val="1000"/>
              </a:spcBef>
              <a:buFont typeface="Wingdings 3" charset="2"/>
              <a:buChar char=""/>
            </a:pPr>
            <a:r>
              <a:rPr lang="en-US" sz="1200" b="0" i="0">
                <a:solidFill>
                  <a:schemeClr val="tx1"/>
                </a:solidFill>
                <a:effectLst/>
              </a:rPr>
              <a:t>We fine-tuned the last fully connected layer to adapt the model to our specific classification task, resulting in a powerful and effective solution for audio emotion recognition</a:t>
            </a:r>
          </a:p>
          <a:p>
            <a:pPr marL="114300" indent="0" defTabSz="457200">
              <a:spcBef>
                <a:spcPts val="1000"/>
              </a:spcBef>
              <a:buFont typeface="Wingdings 3" charset="2"/>
              <a:buChar char=""/>
            </a:pPr>
            <a:endParaRPr lang="en-US" sz="1200" b="1">
              <a:solidFill>
                <a:schemeClr val="tx1"/>
              </a:solidFill>
            </a:endParaRPr>
          </a:p>
        </p:txBody>
      </p:sp>
      <p:pic>
        <p:nvPicPr>
          <p:cNvPr id="4" name="Picture 3" descr="A blue rectangular object with red line&#10;&#10;Description automatically generated">
            <a:extLst>
              <a:ext uri="{FF2B5EF4-FFF2-40B4-BE49-F238E27FC236}">
                <a16:creationId xmlns:a16="http://schemas.microsoft.com/office/drawing/2014/main" id="{68656BAF-5BF2-1EB2-6B65-ACFBEFB05B7B}"/>
              </a:ext>
            </a:extLst>
          </p:cNvPr>
          <p:cNvPicPr>
            <a:picLocks noChangeAspect="1"/>
          </p:cNvPicPr>
          <p:nvPr/>
        </p:nvPicPr>
        <p:blipFill>
          <a:blip r:embed="rId2"/>
          <a:stretch>
            <a:fillRect/>
          </a:stretch>
        </p:blipFill>
        <p:spPr>
          <a:xfrm>
            <a:off x="5079870" y="483829"/>
            <a:ext cx="3066853" cy="2024123"/>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A0A26540-5DF7-B117-82AB-4E92E99AFE81}"/>
              </a:ext>
            </a:extLst>
          </p:cNvPr>
          <p:cNvPicPr>
            <a:picLocks noChangeAspect="1"/>
          </p:cNvPicPr>
          <p:nvPr/>
        </p:nvPicPr>
        <p:blipFill>
          <a:blip r:embed="rId3"/>
          <a:stretch>
            <a:fillRect/>
          </a:stretch>
        </p:blipFill>
        <p:spPr>
          <a:xfrm>
            <a:off x="4564530" y="2635779"/>
            <a:ext cx="4088720" cy="1779476"/>
          </a:xfrm>
          <a:prstGeom prst="rect">
            <a:avLst/>
          </a:prstGeom>
        </p:spPr>
      </p:pic>
    </p:spTree>
    <p:extLst>
      <p:ext uri="{BB962C8B-B14F-4D97-AF65-F5344CB8AC3E}">
        <p14:creationId xmlns:p14="http://schemas.microsoft.com/office/powerpoint/2010/main" val="9875082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1E37-94F3-CE8F-4503-046141A1CCFA}"/>
              </a:ext>
            </a:extLst>
          </p:cNvPr>
          <p:cNvSpPr>
            <a:spLocks noGrp="1"/>
          </p:cNvSpPr>
          <p:nvPr>
            <p:ph type="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Resnet50 CNN model with parallelism (data parallel) as it took too much time to train</a:t>
            </a:r>
            <a:br>
              <a:rPr lang="en-US"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EDAF2F12-5F2E-C6DB-6CAE-759526F9FF26}"/>
              </a:ext>
            </a:extLst>
          </p:cNvPr>
          <p:cNvPicPr>
            <a:picLocks noChangeAspect="1"/>
          </p:cNvPicPr>
          <p:nvPr/>
        </p:nvPicPr>
        <p:blipFill>
          <a:blip r:embed="rId2"/>
          <a:stretch>
            <a:fillRect/>
          </a:stretch>
        </p:blipFill>
        <p:spPr>
          <a:xfrm>
            <a:off x="1299050" y="1576873"/>
            <a:ext cx="6457427" cy="3121602"/>
          </a:xfrm>
          <a:prstGeom prst="rect">
            <a:avLst/>
          </a:prstGeom>
        </p:spPr>
      </p:pic>
    </p:spTree>
    <p:extLst>
      <p:ext uri="{BB962C8B-B14F-4D97-AF65-F5344CB8AC3E}">
        <p14:creationId xmlns:p14="http://schemas.microsoft.com/office/powerpoint/2010/main" val="41247436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7BDA-740E-018B-6953-472416420D50}"/>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Result and Analysis – Model Evaluation</a:t>
            </a:r>
            <a:br>
              <a:rPr lang="en-IN"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E5FD0A-CD05-DE85-91FF-6359BAA8B5C3}"/>
              </a:ext>
            </a:extLst>
          </p:cNvPr>
          <p:cNvSpPr>
            <a:spLocks noGrp="1"/>
          </p:cNvSpPr>
          <p:nvPr>
            <p:ph type="body" idx="1"/>
          </p:nvPr>
        </p:nvSpPr>
        <p:spPr/>
        <p:txBody>
          <a:bodyPr/>
          <a:lstStyle/>
          <a:p>
            <a:pPr marL="114300" indent="0">
              <a:buNone/>
            </a:pPr>
            <a:r>
              <a:rPr lang="en-US" sz="1400" b="1" i="0" dirty="0">
                <a:effectLst/>
                <a:latin typeface="Times New Roman" panose="02020603050405020304" pitchFamily="18" charset="0"/>
                <a:cs typeface="Times New Roman" panose="02020603050405020304" pitchFamily="18" charset="0"/>
              </a:rPr>
              <a:t>We chose our custom </a:t>
            </a:r>
            <a:r>
              <a:rPr lang="en-US" sz="1400" b="1" i="0" dirty="0">
                <a:effectLst/>
                <a:highlight>
                  <a:srgbClr val="FFFF00"/>
                </a:highlight>
                <a:latin typeface="Times New Roman" panose="02020603050405020304" pitchFamily="18" charset="0"/>
                <a:cs typeface="Times New Roman" panose="02020603050405020304" pitchFamily="18" charset="0"/>
              </a:rPr>
              <a:t>CNN model </a:t>
            </a:r>
            <a:r>
              <a:rPr lang="en-US" sz="1400" b="1" i="0" dirty="0">
                <a:effectLst/>
                <a:latin typeface="Times New Roman" panose="02020603050405020304" pitchFamily="18" charset="0"/>
                <a:cs typeface="Times New Roman" panose="02020603050405020304" pitchFamily="18" charset="0"/>
              </a:rPr>
              <a:t>as Restnet50 took too more time to train even with parallelization without any improvement in accuracy</a:t>
            </a:r>
          </a:p>
          <a:p>
            <a:endParaRPr lang="en-IN" dirty="0"/>
          </a:p>
        </p:txBody>
      </p:sp>
      <p:pic>
        <p:nvPicPr>
          <p:cNvPr id="4" name="Picture 3" descr="A screenshot of a computer&#10;&#10;Description automatically generated">
            <a:extLst>
              <a:ext uri="{FF2B5EF4-FFF2-40B4-BE49-F238E27FC236}">
                <a16:creationId xmlns:a16="http://schemas.microsoft.com/office/drawing/2014/main" id="{C163FCF4-6C49-5ADA-D489-0138BC005FE1}"/>
              </a:ext>
            </a:extLst>
          </p:cNvPr>
          <p:cNvPicPr>
            <a:picLocks noChangeAspect="1"/>
          </p:cNvPicPr>
          <p:nvPr/>
        </p:nvPicPr>
        <p:blipFill>
          <a:blip r:embed="rId2"/>
          <a:stretch>
            <a:fillRect/>
          </a:stretch>
        </p:blipFill>
        <p:spPr>
          <a:xfrm>
            <a:off x="324166" y="1775637"/>
            <a:ext cx="4247834" cy="279323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BD611B2-9E35-F101-E157-230EC8727B6D}"/>
              </a:ext>
            </a:extLst>
          </p:cNvPr>
          <p:cNvPicPr>
            <a:picLocks noChangeAspect="1"/>
          </p:cNvPicPr>
          <p:nvPr/>
        </p:nvPicPr>
        <p:blipFill>
          <a:blip r:embed="rId3"/>
          <a:stretch>
            <a:fillRect/>
          </a:stretch>
        </p:blipFill>
        <p:spPr>
          <a:xfrm>
            <a:off x="4853941" y="1708261"/>
            <a:ext cx="3965893" cy="2837506"/>
          </a:xfrm>
          <a:prstGeom prst="rect">
            <a:avLst/>
          </a:prstGeom>
        </p:spPr>
      </p:pic>
      <p:sp>
        <p:nvSpPr>
          <p:cNvPr id="6" name="TextBox 5">
            <a:extLst>
              <a:ext uri="{FF2B5EF4-FFF2-40B4-BE49-F238E27FC236}">
                <a16:creationId xmlns:a16="http://schemas.microsoft.com/office/drawing/2014/main" id="{578F0534-984F-CC8D-EEAC-D9DF5C7B3845}"/>
              </a:ext>
            </a:extLst>
          </p:cNvPr>
          <p:cNvSpPr txBox="1"/>
          <p:nvPr/>
        </p:nvSpPr>
        <p:spPr>
          <a:xfrm>
            <a:off x="1296063" y="4591981"/>
            <a:ext cx="2464905" cy="369332"/>
          </a:xfrm>
          <a:prstGeom prst="rect">
            <a:avLst/>
          </a:prstGeom>
          <a:noFill/>
        </p:spPr>
        <p:txBody>
          <a:bodyPr wrap="square" rtlCol="0">
            <a:spAutoFit/>
          </a:bodyPr>
          <a:lstStyle/>
          <a:p>
            <a:r>
              <a:rPr lang="en-US" dirty="0"/>
              <a:t>Non-Parallel</a:t>
            </a:r>
          </a:p>
        </p:txBody>
      </p:sp>
      <p:sp>
        <p:nvSpPr>
          <p:cNvPr id="7" name="TextBox 6">
            <a:extLst>
              <a:ext uri="{FF2B5EF4-FFF2-40B4-BE49-F238E27FC236}">
                <a16:creationId xmlns:a16="http://schemas.microsoft.com/office/drawing/2014/main" id="{13B349B4-39F6-A5AB-5F9C-133B28378D8B}"/>
              </a:ext>
            </a:extLst>
          </p:cNvPr>
          <p:cNvSpPr txBox="1"/>
          <p:nvPr/>
        </p:nvSpPr>
        <p:spPr>
          <a:xfrm>
            <a:off x="6354929" y="4568873"/>
            <a:ext cx="2464905" cy="369332"/>
          </a:xfrm>
          <a:prstGeom prst="rect">
            <a:avLst/>
          </a:prstGeom>
          <a:noFill/>
        </p:spPr>
        <p:txBody>
          <a:bodyPr wrap="square" rtlCol="0">
            <a:spAutoFit/>
          </a:bodyPr>
          <a:lstStyle/>
          <a:p>
            <a:r>
              <a:rPr lang="en-US" dirty="0"/>
              <a:t>Parallel</a:t>
            </a:r>
          </a:p>
        </p:txBody>
      </p:sp>
    </p:spTree>
    <p:extLst>
      <p:ext uri="{BB962C8B-B14F-4D97-AF65-F5344CB8AC3E}">
        <p14:creationId xmlns:p14="http://schemas.microsoft.com/office/powerpoint/2010/main" val="6023156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FAA2-0CDC-9B02-A658-F89AFE90089F}"/>
              </a:ext>
            </a:extLst>
          </p:cNvPr>
          <p:cNvSpPr>
            <a:spLocks noGrp="1"/>
          </p:cNvSpPr>
          <p:nvPr>
            <p:ph type="title"/>
          </p:nvPr>
        </p:nvSpPr>
        <p:spPr>
          <a:xfrm>
            <a:off x="311700" y="116958"/>
            <a:ext cx="8520600" cy="900767"/>
          </a:xfrm>
        </p:spPr>
        <p:txBody>
          <a:bodyPr>
            <a:noAutofit/>
          </a:bodyPr>
          <a:lstStyle/>
          <a:p>
            <a:r>
              <a:rPr lang="en-US" sz="2000" b="1" i="0" dirty="0">
                <a:effectLst/>
                <a:latin typeface="Times New Roman" panose="02020603050405020304" pitchFamily="18" charset="0"/>
                <a:cs typeface="Times New Roman" panose="02020603050405020304" pitchFamily="18" charset="0"/>
              </a:rPr>
              <a:t>      </a:t>
            </a:r>
            <a:br>
              <a:rPr lang="en-US" sz="2000" b="1" i="0" dirty="0">
                <a:effectLst/>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   Let's parallelize our selected model and perform Multiprocessing to find the </a:t>
            </a:r>
            <a:r>
              <a:rPr lang="en-US" sz="2000" b="1" i="0" dirty="0">
                <a:effectLst/>
                <a:highlight>
                  <a:srgbClr val="FFFF00"/>
                </a:highlight>
                <a:latin typeface="Times New Roman" panose="02020603050405020304" pitchFamily="18" charset="0"/>
                <a:cs typeface="Times New Roman" panose="02020603050405020304" pitchFamily="18" charset="0"/>
              </a:rPr>
              <a:t>ideal number of CPUs</a:t>
            </a:r>
            <a:br>
              <a:rPr lang="en-US" sz="2000" b="1" i="0" dirty="0">
                <a:effectLst/>
                <a:latin typeface="-apple-system"/>
              </a:rPr>
            </a:br>
            <a:endParaRPr lang="en-IN" sz="2000" dirty="0"/>
          </a:p>
        </p:txBody>
      </p:sp>
      <p:pic>
        <p:nvPicPr>
          <p:cNvPr id="4" name="Picture 3" descr="A graph of a graph&#10;&#10;Description automatically generated with medium confidence">
            <a:extLst>
              <a:ext uri="{FF2B5EF4-FFF2-40B4-BE49-F238E27FC236}">
                <a16:creationId xmlns:a16="http://schemas.microsoft.com/office/drawing/2014/main" id="{8B38F430-F1D6-424E-2581-852298CBD2BA}"/>
              </a:ext>
            </a:extLst>
          </p:cNvPr>
          <p:cNvPicPr>
            <a:picLocks noChangeAspect="1"/>
          </p:cNvPicPr>
          <p:nvPr/>
        </p:nvPicPr>
        <p:blipFill>
          <a:blip r:embed="rId2"/>
          <a:stretch>
            <a:fillRect/>
          </a:stretch>
        </p:blipFill>
        <p:spPr>
          <a:xfrm>
            <a:off x="658563" y="1225330"/>
            <a:ext cx="7592402" cy="3918170"/>
          </a:xfrm>
          <a:prstGeom prst="rect">
            <a:avLst/>
          </a:prstGeom>
        </p:spPr>
      </p:pic>
    </p:spTree>
    <p:extLst>
      <p:ext uri="{BB962C8B-B14F-4D97-AF65-F5344CB8AC3E}">
        <p14:creationId xmlns:p14="http://schemas.microsoft.com/office/powerpoint/2010/main" val="120499575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FED5-7501-47B5-6EE5-8AE05A29BCE2}"/>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CNN Model utilizing </a:t>
            </a:r>
            <a:r>
              <a:rPr lang="en-US" dirty="0">
                <a:highlight>
                  <a:srgbClr val="FFFF00"/>
                </a:highlight>
                <a:latin typeface="Times New Roman" panose="02020603050405020304" pitchFamily="18" charset="0"/>
                <a:cs typeface="Times New Roman" panose="02020603050405020304" pitchFamily="18" charset="0"/>
              </a:rPr>
              <a:t>Data Parallel </a:t>
            </a:r>
            <a:r>
              <a:rPr lang="en-US" dirty="0">
                <a:latin typeface="Times New Roman" panose="02020603050405020304" pitchFamily="18" charset="0"/>
                <a:cs typeface="Times New Roman" panose="02020603050405020304" pitchFamily="18" charset="0"/>
              </a:rPr>
              <a:t>method with 1 GPU</a:t>
            </a:r>
            <a:br>
              <a:rPr lang="en-US" dirty="0"/>
            </a:br>
            <a:endParaRPr lang="en-IN" dirty="0"/>
          </a:p>
        </p:txBody>
      </p:sp>
      <p:pic>
        <p:nvPicPr>
          <p:cNvPr id="4" name="Picture 3" descr="A screenshot of a computer code&#10;&#10;Description automatically generated">
            <a:extLst>
              <a:ext uri="{FF2B5EF4-FFF2-40B4-BE49-F238E27FC236}">
                <a16:creationId xmlns:a16="http://schemas.microsoft.com/office/drawing/2014/main" id="{58C7BF93-5AFF-BE29-AA58-E1E7EBB9ACC6}"/>
              </a:ext>
            </a:extLst>
          </p:cNvPr>
          <p:cNvPicPr>
            <a:picLocks noChangeAspect="1"/>
          </p:cNvPicPr>
          <p:nvPr/>
        </p:nvPicPr>
        <p:blipFill>
          <a:blip r:embed="rId2"/>
          <a:stretch>
            <a:fillRect/>
          </a:stretch>
        </p:blipFill>
        <p:spPr>
          <a:xfrm>
            <a:off x="969087" y="1334231"/>
            <a:ext cx="7205825" cy="3005164"/>
          </a:xfrm>
          <a:prstGeom prst="rect">
            <a:avLst/>
          </a:prstGeom>
        </p:spPr>
      </p:pic>
    </p:spTree>
    <p:extLst>
      <p:ext uri="{BB962C8B-B14F-4D97-AF65-F5344CB8AC3E}">
        <p14:creationId xmlns:p14="http://schemas.microsoft.com/office/powerpoint/2010/main" val="16765427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290C-D06C-8A10-C8AE-F86AB3C3E3E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CNN Model utilizing </a:t>
            </a:r>
            <a:r>
              <a:rPr lang="en-US" dirty="0">
                <a:highlight>
                  <a:srgbClr val="FFFF00"/>
                </a:highlight>
                <a:latin typeface="Times New Roman" panose="02020603050405020304" pitchFamily="18" charset="0"/>
                <a:cs typeface="Times New Roman" panose="02020603050405020304" pitchFamily="18" charset="0"/>
              </a:rPr>
              <a:t>Distributed Data Parallel </a:t>
            </a:r>
            <a:r>
              <a:rPr lang="en-US" dirty="0">
                <a:latin typeface="Times New Roman" panose="02020603050405020304" pitchFamily="18" charset="0"/>
                <a:cs typeface="Times New Roman" panose="02020603050405020304" pitchFamily="18" charset="0"/>
              </a:rPr>
              <a:t>method with 1 GPU </a:t>
            </a:r>
            <a:br>
              <a:rPr lang="en-US" dirty="0"/>
            </a:br>
            <a:endParaRPr lang="en-IN" dirty="0"/>
          </a:p>
        </p:txBody>
      </p:sp>
      <p:pic>
        <p:nvPicPr>
          <p:cNvPr id="4" name="Picture 3" descr="A screenshot of a computer code&#10;&#10;Description automatically generated">
            <a:extLst>
              <a:ext uri="{FF2B5EF4-FFF2-40B4-BE49-F238E27FC236}">
                <a16:creationId xmlns:a16="http://schemas.microsoft.com/office/drawing/2014/main" id="{3B225667-15E0-200E-B39E-7C84729B613A}"/>
              </a:ext>
            </a:extLst>
          </p:cNvPr>
          <p:cNvPicPr>
            <a:picLocks noChangeAspect="1"/>
          </p:cNvPicPr>
          <p:nvPr/>
        </p:nvPicPr>
        <p:blipFill>
          <a:blip r:embed="rId2"/>
          <a:stretch>
            <a:fillRect/>
          </a:stretch>
        </p:blipFill>
        <p:spPr>
          <a:xfrm>
            <a:off x="1649094" y="1678939"/>
            <a:ext cx="6223839" cy="2566489"/>
          </a:xfrm>
          <a:prstGeom prst="rect">
            <a:avLst/>
          </a:prstGeom>
        </p:spPr>
      </p:pic>
    </p:spTree>
    <p:extLst>
      <p:ext uri="{BB962C8B-B14F-4D97-AF65-F5344CB8AC3E}">
        <p14:creationId xmlns:p14="http://schemas.microsoft.com/office/powerpoint/2010/main" val="5383447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9DF-502A-C5A1-DEFD-A80A534973B0}"/>
              </a:ext>
            </a:extLst>
          </p:cNvPr>
          <p:cNvSpPr>
            <a:spLocks noGrp="1"/>
          </p:cNvSpPr>
          <p:nvPr>
            <p:ph type="title"/>
          </p:nvPr>
        </p:nvSpPr>
        <p:spPr>
          <a:xfrm>
            <a:off x="311700" y="370597"/>
            <a:ext cx="8520600" cy="572700"/>
          </a:xfrm>
        </p:spPr>
        <p:txBody>
          <a:bodyPr>
            <a:normAutofit fontScale="90000"/>
          </a:bodyPr>
          <a:lstStyle/>
          <a:p>
            <a:r>
              <a:rPr lang="en-US" dirty="0">
                <a:latin typeface="Times New Roman" panose="02020603050405020304" pitchFamily="18" charset="0"/>
                <a:cs typeface="Times New Roman" panose="02020603050405020304" pitchFamily="18" charset="0"/>
              </a:rPr>
              <a:t>GPU Configuration</a:t>
            </a:r>
          </a:p>
        </p:txBody>
      </p:sp>
      <p:pic>
        <p:nvPicPr>
          <p:cNvPr id="4" name="Picture 3" descr="A screenshot of a computer program&#10;&#10;Description automatically generated">
            <a:extLst>
              <a:ext uri="{FF2B5EF4-FFF2-40B4-BE49-F238E27FC236}">
                <a16:creationId xmlns:a16="http://schemas.microsoft.com/office/drawing/2014/main" id="{01E6DC22-0ED6-C9FC-1DBC-F0ADDCB6D4DA}"/>
              </a:ext>
            </a:extLst>
          </p:cNvPr>
          <p:cNvPicPr>
            <a:picLocks noChangeAspect="1"/>
          </p:cNvPicPr>
          <p:nvPr/>
        </p:nvPicPr>
        <p:blipFill>
          <a:blip r:embed="rId2"/>
          <a:stretch>
            <a:fillRect/>
          </a:stretch>
        </p:blipFill>
        <p:spPr>
          <a:xfrm>
            <a:off x="1706245" y="1055583"/>
            <a:ext cx="5731510" cy="3627755"/>
          </a:xfrm>
          <a:prstGeom prst="rect">
            <a:avLst/>
          </a:prstGeom>
        </p:spPr>
      </p:pic>
    </p:spTree>
    <p:extLst>
      <p:ext uri="{BB962C8B-B14F-4D97-AF65-F5344CB8AC3E}">
        <p14:creationId xmlns:p14="http://schemas.microsoft.com/office/powerpoint/2010/main" val="79629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A10-FEFC-4181-1E14-62A10210C680}"/>
              </a:ext>
            </a:extLst>
          </p:cNvPr>
          <p:cNvSpPr>
            <a:spLocks noGrp="1"/>
          </p:cNvSpPr>
          <p:nvPr>
            <p:ph type="title"/>
          </p:nvPr>
        </p:nvSpPr>
        <p:spPr/>
        <p:txBody>
          <a:bodyPr>
            <a:normAutofit fontScale="90000"/>
          </a:bodyPr>
          <a:lstStyle/>
          <a:p>
            <a:r>
              <a:rPr lang="en-IN" b="1" dirty="0">
                <a:latin typeface="Times New Roman"/>
                <a:ea typeface="Times New Roman"/>
                <a:cs typeface="Times New Roman"/>
                <a:sym typeface="Times New Roman"/>
              </a:rPr>
              <a:t>Conclusion: </a:t>
            </a:r>
            <a:r>
              <a:rPr lang="en-US" b="1" dirty="0">
                <a:latin typeface="Times New Roman"/>
                <a:ea typeface="Times New Roman"/>
                <a:cs typeface="Times New Roman"/>
                <a:sym typeface="Times New Roman"/>
              </a:rPr>
              <a:t>for the Ideal Parallel Method and Number of GPUs</a:t>
            </a:r>
            <a:br>
              <a:rPr lang="en-US" b="1" dirty="0">
                <a:latin typeface="Times New Roman"/>
                <a:ea typeface="Times New Roman"/>
                <a:cs typeface="Times New Roman"/>
                <a:sym typeface="Times New Roman"/>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Comparing Non parallel vs Parallel methods</a:t>
            </a:r>
            <a:endParaRPr lang="en-IN" dirty="0">
              <a:latin typeface="Times New Roman" panose="02020603050405020304" pitchFamily="18" charset="0"/>
              <a:cs typeface="Times New Roman" panose="02020603050405020304" pitchFamily="18" charset="0"/>
            </a:endParaRPr>
          </a:p>
        </p:txBody>
      </p:sp>
      <p:pic>
        <p:nvPicPr>
          <p:cNvPr id="4" name="Picture 3" descr="A graph of different models&#10;&#10;Description automatically generated">
            <a:extLst>
              <a:ext uri="{FF2B5EF4-FFF2-40B4-BE49-F238E27FC236}">
                <a16:creationId xmlns:a16="http://schemas.microsoft.com/office/drawing/2014/main" id="{A828E309-66BD-F900-4235-D030DCB8E1A7}"/>
              </a:ext>
            </a:extLst>
          </p:cNvPr>
          <p:cNvPicPr>
            <a:picLocks noChangeAspect="1"/>
          </p:cNvPicPr>
          <p:nvPr/>
        </p:nvPicPr>
        <p:blipFill>
          <a:blip r:embed="rId2"/>
          <a:stretch>
            <a:fillRect/>
          </a:stretch>
        </p:blipFill>
        <p:spPr>
          <a:xfrm>
            <a:off x="584544" y="2004813"/>
            <a:ext cx="3889372" cy="2821583"/>
          </a:xfrm>
          <a:prstGeom prst="rect">
            <a:avLst/>
          </a:prstGeom>
        </p:spPr>
      </p:pic>
      <p:pic>
        <p:nvPicPr>
          <p:cNvPr id="5" name="Picture 4" descr="A blue rectangular shapes with green line&#10;&#10;Description automatically generated">
            <a:extLst>
              <a:ext uri="{FF2B5EF4-FFF2-40B4-BE49-F238E27FC236}">
                <a16:creationId xmlns:a16="http://schemas.microsoft.com/office/drawing/2014/main" id="{1A90BE22-5E6A-70D3-8936-E6E61573FDBD}"/>
              </a:ext>
            </a:extLst>
          </p:cNvPr>
          <p:cNvPicPr>
            <a:picLocks noChangeAspect="1"/>
          </p:cNvPicPr>
          <p:nvPr/>
        </p:nvPicPr>
        <p:blipFill>
          <a:blip r:embed="rId3"/>
          <a:stretch>
            <a:fillRect/>
          </a:stretch>
        </p:blipFill>
        <p:spPr>
          <a:xfrm>
            <a:off x="4670086" y="2061396"/>
            <a:ext cx="4052770" cy="2821583"/>
          </a:xfrm>
          <a:prstGeom prst="rect">
            <a:avLst/>
          </a:prstGeom>
        </p:spPr>
      </p:pic>
    </p:spTree>
    <p:extLst>
      <p:ext uri="{BB962C8B-B14F-4D97-AF65-F5344CB8AC3E}">
        <p14:creationId xmlns:p14="http://schemas.microsoft.com/office/powerpoint/2010/main" val="339193037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1100"/>
              <a:buFont typeface="Arial"/>
              <a:buNone/>
            </a:pPr>
            <a:r>
              <a:rPr lang="en-IN" b="1" dirty="0">
                <a:latin typeface="Times New Roman"/>
                <a:ea typeface="Times New Roman"/>
                <a:cs typeface="Times New Roman"/>
                <a:sym typeface="Times New Roman"/>
              </a:rPr>
              <a:t>Conclusion continued..</a:t>
            </a:r>
            <a:br>
              <a:rPr lang="en-US" sz="1600" b="1" dirty="0">
                <a:latin typeface="Times New Roman"/>
                <a:ea typeface="Times New Roman"/>
                <a:cs typeface="Times New Roman"/>
                <a:sym typeface="Times New Roman"/>
              </a:rPr>
            </a:br>
            <a:endParaRPr lang="en-IN" sz="3000" dirty="0"/>
          </a:p>
        </p:txBody>
      </p:sp>
      <p:sp>
        <p:nvSpPr>
          <p:cNvPr id="100" name="Google Shape;100;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935"/>
              <a:buFont typeface="Arial"/>
              <a:buNone/>
            </a:pPr>
            <a:r>
              <a:rPr lang="en-US" sz="1400" dirty="0">
                <a:solidFill>
                  <a:schemeClr val="dk1"/>
                </a:solidFill>
                <a:latin typeface="Times New Roman"/>
                <a:ea typeface="Times New Roman"/>
                <a:cs typeface="Times New Roman"/>
                <a:sym typeface="Times New Roman"/>
              </a:rPr>
              <a:t>The project has demonstrated the transformative impact of parallel computing on the efficiency of deep learning models.</a:t>
            </a:r>
          </a:p>
          <a:p>
            <a:pPr marL="0" lvl="0" indent="0" algn="l" rtl="0">
              <a:lnSpc>
                <a:spcPct val="80000"/>
              </a:lnSpc>
              <a:spcBef>
                <a:spcPts val="0"/>
              </a:spcBef>
              <a:spcAft>
                <a:spcPts val="0"/>
              </a:spcAft>
              <a:buClr>
                <a:schemeClr val="dk1"/>
              </a:buClr>
              <a:buSzPts val="935"/>
              <a:buFont typeface="Arial"/>
              <a:buNone/>
            </a:pPr>
            <a:endParaRPr lang="en-US" sz="1400" dirty="0">
              <a:solidFill>
                <a:schemeClr val="dk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935"/>
              <a:buFont typeface="Arial"/>
              <a:buNone/>
            </a:pPr>
            <a:r>
              <a:rPr lang="en-US" sz="1400" dirty="0">
                <a:solidFill>
                  <a:schemeClr val="dk1"/>
                </a:solidFill>
                <a:latin typeface="Times New Roman"/>
                <a:ea typeface="Times New Roman"/>
                <a:cs typeface="Times New Roman"/>
                <a:sym typeface="Times New Roman"/>
              </a:rPr>
              <a:t>Our exploration of both Data-Parallel and Distributed Data-Parallel (DDP) methods has shown that these techniques can significantly reduce execution time, thereby accelerating the training process. This is a critical advantage in the field of machine learning, where training complex models on large datasets can be computationally intensive and time-consuming.</a:t>
            </a:r>
          </a:p>
          <a:p>
            <a:pPr marL="0" lvl="0" indent="0" algn="l" rtl="0">
              <a:lnSpc>
                <a:spcPct val="80000"/>
              </a:lnSpc>
              <a:spcBef>
                <a:spcPts val="0"/>
              </a:spcBef>
              <a:spcAft>
                <a:spcPts val="0"/>
              </a:spcAft>
              <a:buClr>
                <a:schemeClr val="dk1"/>
              </a:buClr>
              <a:buSzPts val="935"/>
              <a:buFont typeface="Arial"/>
              <a:buNone/>
            </a:pPr>
            <a:endParaRPr lang="en-US" sz="1400" dirty="0">
              <a:solidFill>
                <a:schemeClr val="dk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935"/>
              <a:buFont typeface="Arial"/>
              <a:buNone/>
            </a:pPr>
            <a:r>
              <a:rPr lang="en-US" sz="1400" dirty="0">
                <a:solidFill>
                  <a:schemeClr val="dk1"/>
                </a:solidFill>
                <a:latin typeface="Times New Roman"/>
                <a:ea typeface="Times New Roman"/>
                <a:cs typeface="Times New Roman"/>
                <a:sym typeface="Times New Roman"/>
              </a:rPr>
              <a:t>As observed in the results, </a:t>
            </a:r>
            <a:r>
              <a:rPr lang="en-US" sz="1400" b="1" dirty="0">
                <a:solidFill>
                  <a:schemeClr val="dk1"/>
                </a:solidFill>
                <a:highlight>
                  <a:srgbClr val="FFFF00"/>
                </a:highlight>
                <a:latin typeface="Times New Roman"/>
                <a:ea typeface="Times New Roman"/>
                <a:cs typeface="Times New Roman"/>
                <a:sym typeface="Times New Roman"/>
              </a:rPr>
              <a:t>Data Parallel (DP) with one GPU and four CPUs</a:t>
            </a:r>
            <a:r>
              <a:rPr lang="en-US" sz="1400" dirty="0">
                <a:solidFill>
                  <a:schemeClr val="dk1"/>
                </a:solidFill>
                <a:highlight>
                  <a:srgbClr val="FFFF00"/>
                </a:highlight>
                <a:latin typeface="Times New Roman"/>
                <a:ea typeface="Times New Roman"/>
                <a:cs typeface="Times New Roman"/>
                <a:sym typeface="Times New Roman"/>
              </a:rPr>
              <a:t> </a:t>
            </a:r>
            <a:r>
              <a:rPr lang="en-US" sz="1400" dirty="0">
                <a:solidFill>
                  <a:schemeClr val="dk1"/>
                </a:solidFill>
                <a:latin typeface="Times New Roman"/>
                <a:ea typeface="Times New Roman"/>
                <a:cs typeface="Times New Roman"/>
                <a:sym typeface="Times New Roman"/>
              </a:rPr>
              <a:t>exhibited a notable speedup compared to the non-parallel model, leading to enhanced training efficiency. The speedup and efficiency metrics, as depicted in the accompanying graphs, underscore the substantial performance gains achieved through parallel computing strategies, validating our choice of DP for its efficacy in our specific configuration.</a:t>
            </a:r>
            <a:endParaRPr sz="1400" dirty="0">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935"/>
              <a:buNone/>
            </a:pPr>
            <a:endParaRPr sz="12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9"/>
        <p:cNvGrpSpPr/>
        <p:nvPr/>
      </p:nvGrpSpPr>
      <p:grpSpPr>
        <a:xfrm>
          <a:off x="0" y="0"/>
          <a:ext cx="0" cy="0"/>
          <a:chOff x="0" y="0"/>
          <a:chExt cx="0" cy="0"/>
        </a:xfrm>
      </p:grpSpPr>
      <p:grpSp>
        <p:nvGrpSpPr>
          <p:cNvPr id="99" name="Group 6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6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1" name="Group 7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 name="Rectangle 9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8" name="Rectangle 97">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486918" y="483829"/>
            <a:ext cx="4930902" cy="944921"/>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SzPts val="990"/>
            </a:pPr>
            <a:r>
              <a:rPr lang="en-US" sz="3600" b="1">
                <a:sym typeface="Times New Roman"/>
              </a:rPr>
              <a:t>Introduction</a:t>
            </a:r>
          </a:p>
        </p:txBody>
      </p:sp>
      <p:sp>
        <p:nvSpPr>
          <p:cNvPr id="100" name="Rectangle 99">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1" name="Google Shape;61;p14"/>
          <p:cNvSpPr txBox="1">
            <a:spLocks noGrp="1"/>
          </p:cNvSpPr>
          <p:nvPr>
            <p:ph type="body" idx="1"/>
          </p:nvPr>
        </p:nvSpPr>
        <p:spPr>
          <a:xfrm>
            <a:off x="486918" y="1600200"/>
            <a:ext cx="4930901" cy="2819439"/>
          </a:xfrm>
          <a:prstGeom prst="rect">
            <a:avLst/>
          </a:prstGeom>
        </p:spPr>
        <p:txBody>
          <a:bodyPr spcFirstLastPara="1" vert="horz" lIns="91440" tIns="45720" rIns="91440" bIns="45720" rtlCol="0" anchorCtr="0">
            <a:normAutofit/>
          </a:bodyPr>
          <a:lstStyle/>
          <a:p>
            <a:pPr marL="63500" marR="12700" lvl="0" indent="0" defTabSz="457200">
              <a:lnSpc>
                <a:spcPct val="90000"/>
              </a:lnSpc>
              <a:spcBef>
                <a:spcPts val="1000"/>
              </a:spcBef>
              <a:buSzPts val="1100"/>
              <a:buFont typeface="Wingdings 3" charset="2"/>
              <a:buChar char=""/>
            </a:pPr>
            <a:r>
              <a:rPr lang="en-US" sz="1100"/>
              <a:t>Our project uses deep learning and Mel spectrograms for emotion classification. The key aspect is the use of parallel computing methods from PyTorch. This approach is crucial for</a:t>
            </a:r>
          </a:p>
          <a:p>
            <a:pPr marL="63500" marR="12700" lvl="0" indent="0" defTabSz="457200">
              <a:lnSpc>
                <a:spcPct val="90000"/>
              </a:lnSpc>
              <a:spcBef>
                <a:spcPts val="1000"/>
              </a:spcBef>
              <a:buSzPts val="1100"/>
              <a:buFont typeface="Wingdings 3" charset="2"/>
              <a:buChar char=""/>
            </a:pPr>
            <a:endParaRPr lang="en-US" sz="1100"/>
          </a:p>
          <a:p>
            <a:pPr marL="349250" marR="12700" indent="-285750" defTabSz="457200">
              <a:lnSpc>
                <a:spcPct val="90000"/>
              </a:lnSpc>
              <a:spcBef>
                <a:spcPts val="1000"/>
              </a:spcBef>
              <a:buSzPts val="1100"/>
              <a:buFont typeface="Wingdings 3" charset="2"/>
              <a:buChar char=""/>
            </a:pPr>
            <a:r>
              <a:rPr lang="en-US" sz="1100"/>
              <a:t>Handling large datasets and complex models</a:t>
            </a:r>
          </a:p>
          <a:p>
            <a:pPr marL="349250" marR="12700" indent="-285750" defTabSz="457200">
              <a:lnSpc>
                <a:spcPct val="90000"/>
              </a:lnSpc>
              <a:spcBef>
                <a:spcPts val="1000"/>
              </a:spcBef>
              <a:buSzPts val="1100"/>
              <a:buFont typeface="Wingdings 3" charset="2"/>
              <a:buChar char=""/>
            </a:pPr>
            <a:r>
              <a:rPr lang="en-US" sz="1100"/>
              <a:t>Overcoming GPU memory limitations</a:t>
            </a:r>
          </a:p>
          <a:p>
            <a:pPr marL="349250" marR="12700" indent="-285750" defTabSz="457200">
              <a:lnSpc>
                <a:spcPct val="90000"/>
              </a:lnSpc>
              <a:spcBef>
                <a:spcPts val="1000"/>
              </a:spcBef>
              <a:buSzPts val="1100"/>
              <a:buFont typeface="Wingdings 3" charset="2"/>
              <a:buChar char=""/>
            </a:pPr>
            <a:r>
              <a:rPr lang="en-US" sz="1100"/>
              <a:t>Ensuring scalability</a:t>
            </a:r>
          </a:p>
          <a:p>
            <a:pPr marL="349250" marR="12700" indent="-285750" defTabSz="457200">
              <a:lnSpc>
                <a:spcPct val="90000"/>
              </a:lnSpc>
              <a:spcBef>
                <a:spcPts val="1000"/>
              </a:spcBef>
              <a:buSzPts val="1100"/>
              <a:buFont typeface="Wingdings 3" charset="2"/>
              <a:buChar char=""/>
            </a:pPr>
            <a:r>
              <a:rPr lang="en-US" sz="1100"/>
              <a:t>Fully utilizing PyTorch capabilities</a:t>
            </a:r>
          </a:p>
          <a:p>
            <a:pPr marL="63500" marR="12700" indent="0" defTabSz="457200">
              <a:lnSpc>
                <a:spcPct val="90000"/>
              </a:lnSpc>
              <a:spcBef>
                <a:spcPts val="1000"/>
              </a:spcBef>
              <a:buSzPts val="1100"/>
              <a:buFont typeface="Wingdings 3" charset="2"/>
              <a:buChar char=""/>
            </a:pPr>
            <a:endParaRPr lang="en-US" sz="1100"/>
          </a:p>
          <a:p>
            <a:pPr marL="63500" marR="12700" lvl="0" indent="0" defTabSz="457200">
              <a:lnSpc>
                <a:spcPct val="90000"/>
              </a:lnSpc>
              <a:spcBef>
                <a:spcPts val="1000"/>
              </a:spcBef>
              <a:buSzPts val="1100"/>
              <a:buFont typeface="Wingdings 3" charset="2"/>
              <a:buChar char=""/>
            </a:pPr>
            <a:r>
              <a:rPr lang="en-US" sz="1100"/>
              <a:t>This positions our project at the forefront of innovation in emotion classification.</a:t>
            </a:r>
          </a:p>
        </p:txBody>
      </p:sp>
      <p:pic>
        <p:nvPicPr>
          <p:cNvPr id="3" name="Picture 2">
            <a:extLst>
              <a:ext uri="{FF2B5EF4-FFF2-40B4-BE49-F238E27FC236}">
                <a16:creationId xmlns:a16="http://schemas.microsoft.com/office/drawing/2014/main" id="{5DA5C533-8590-0BAE-9C2B-53986E85B674}"/>
              </a:ext>
            </a:extLst>
          </p:cNvPr>
          <p:cNvPicPr>
            <a:picLocks noChangeAspect="1"/>
          </p:cNvPicPr>
          <p:nvPr/>
        </p:nvPicPr>
        <p:blipFill>
          <a:blip r:embed="rId3"/>
          <a:stretch>
            <a:fillRect/>
          </a:stretch>
        </p:blipFill>
        <p:spPr>
          <a:xfrm>
            <a:off x="5671566" y="1753735"/>
            <a:ext cx="2986091" cy="1395997"/>
          </a:xfrm>
          <a:prstGeom prst="rect">
            <a:avLst/>
          </a:prstGeom>
        </p:spPr>
      </p:pic>
      <p:sp>
        <p:nvSpPr>
          <p:cNvPr id="102"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5917"/>
            <a:ext cx="778526" cy="379708"/>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a:p>
            <a:pPr marL="0" lvl="0" indent="0" algn="l" rtl="0">
              <a:spcBef>
                <a:spcPts val="0"/>
              </a:spcBef>
              <a:spcAft>
                <a:spcPts val="0"/>
              </a:spcAft>
              <a:buNone/>
            </a:pPr>
            <a:endParaRPr dirty="0"/>
          </a:p>
        </p:txBody>
      </p:sp>
      <p:sp>
        <p:nvSpPr>
          <p:cNvPr id="131" name="Google Shape;131;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lnSpc>
                <a:spcPct val="100000"/>
              </a:lnSpc>
              <a:buClr>
                <a:schemeClr val="dk1"/>
              </a:buClr>
              <a:buSzPts val="1100"/>
              <a:buNone/>
            </a:pPr>
            <a:endParaRPr sz="1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[1] Audio Emotions Dataset: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https://www.kaggle.com/datasets/uldisvalainis/audio-emotions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[2] Exploratory Data Analysis: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https://towardsdatascience.com/speech-emotion-recognition-with-convolution-neural-network-1e6bb7130ce3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[3] Calculating Mel Spectrogram: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https://towardsdatascience.com/getting-to-know-the-mel-spectrogram-31bca3e2d9d0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Convulated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Neural Network Model  development: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https://github.com/jeffprosise/Deep-Learning/blob/master/Audio%20Classification%20(CNN).ipynb</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fundamentals: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https://pytorch.org/tutorials/beginner/deep_learning_60min_blitz.html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for audio classification: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https://pytorch.org/tutorials/intermediate/speech_command_classification_with_torchaudio_tutorial.html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[7] Doubts and Clarifications: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https://chat.openai.com/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2488429"/>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400" b="1">
                <a:latin typeface="Times New Roman"/>
                <a:ea typeface="Times New Roman"/>
                <a:cs typeface="Times New Roman"/>
                <a:sym typeface="Times New Roman"/>
              </a:rPr>
              <a:t>Introduction Continued…</a:t>
            </a:r>
            <a:endParaRPr lang="en-US" sz="2400" b="1" dirty="0">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507643" y="989733"/>
            <a:ext cx="8520600" cy="3551150"/>
          </a:xfrm>
          <a:prstGeom prst="rect">
            <a:avLst/>
          </a:prstGeom>
        </p:spPr>
        <p:txBody>
          <a:bodyPr spcFirstLastPara="1" wrap="square" lIns="91425" tIns="91425" rIns="91425" bIns="91425" anchor="t" anchorCtr="0">
            <a:normAutofit/>
          </a:bodyPr>
          <a:lstStyle/>
          <a:p>
            <a:pPr marL="114300" indent="0" algn="l">
              <a:buClr>
                <a:schemeClr val="tx1"/>
              </a:buClr>
              <a:buSzPct val="100000"/>
              <a:buNone/>
            </a:pPr>
            <a:r>
              <a:rPr lang="en-US" sz="1600" b="1" i="0" dirty="0">
                <a:solidFill>
                  <a:schemeClr val="tx1"/>
                </a:solidFill>
                <a:effectLst/>
                <a:latin typeface="Times New Roman" panose="02020603050405020304" pitchFamily="18" charset="0"/>
                <a:cs typeface="Times New Roman" panose="02020603050405020304" pitchFamily="18" charset="0"/>
              </a:rPr>
              <a:t>Background</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buClr>
                <a:schemeClr val="tx1"/>
              </a:buClr>
              <a:buSzPct val="100000"/>
            </a:pPr>
            <a:r>
              <a:rPr lang="en-US" sz="1600" b="0" i="0" dirty="0">
                <a:solidFill>
                  <a:schemeClr val="tx1"/>
                </a:solidFill>
                <a:effectLst/>
                <a:latin typeface="Times New Roman" panose="02020603050405020304" pitchFamily="18" charset="0"/>
                <a:cs typeface="Times New Roman" panose="02020603050405020304" pitchFamily="18" charset="0"/>
              </a:rPr>
              <a:t>Computational challenges in deep learning models for emotion classification.</a:t>
            </a:r>
          </a:p>
          <a:p>
            <a:pPr>
              <a:buClr>
                <a:schemeClr val="tx1"/>
              </a:buClr>
              <a:buSzPct val="100000"/>
            </a:pPr>
            <a:r>
              <a:rPr lang="en-US" sz="1600" b="0" i="0" dirty="0">
                <a:solidFill>
                  <a:schemeClr val="tx1"/>
                </a:solidFill>
                <a:effectLst/>
                <a:latin typeface="Times New Roman" panose="02020603050405020304" pitchFamily="18" charset="0"/>
                <a:cs typeface="Times New Roman" panose="02020603050405020304" pitchFamily="18" charset="0"/>
              </a:rPr>
              <a:t>Traditional methods lack efficiency and speed for complex models and large datasets.</a:t>
            </a:r>
          </a:p>
          <a:p>
            <a:pPr marL="114300" indent="0">
              <a:buClr>
                <a:schemeClr val="tx1"/>
              </a:buClr>
              <a:buSzPct val="100000"/>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114300" indent="0" algn="l">
              <a:buClr>
                <a:schemeClr val="tx1"/>
              </a:buClr>
              <a:buSzPct val="100000"/>
              <a:buNone/>
            </a:pPr>
            <a:r>
              <a:rPr lang="en-US" sz="1600" b="1" i="0" dirty="0">
                <a:solidFill>
                  <a:schemeClr val="tx1"/>
                </a:solidFill>
                <a:effectLst/>
                <a:latin typeface="Times New Roman" panose="02020603050405020304" pitchFamily="18" charset="0"/>
                <a:cs typeface="Times New Roman" panose="02020603050405020304" pitchFamily="18" charset="0"/>
              </a:rPr>
              <a:t>Motivation</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buClr>
                <a:schemeClr val="tx1"/>
              </a:buClr>
              <a:buSzPct val="100000"/>
            </a:pPr>
            <a:r>
              <a:rPr lang="en-US" sz="1600" b="0" i="0" dirty="0">
                <a:solidFill>
                  <a:schemeClr val="tx1"/>
                </a:solidFill>
                <a:effectLst/>
                <a:latin typeface="Times New Roman" panose="02020603050405020304" pitchFamily="18" charset="0"/>
                <a:cs typeface="Times New Roman" panose="02020603050405020304" pitchFamily="18" charset="0"/>
              </a:rPr>
              <a:t>Motivated by the need to optimize training processes for conversation emotion classification models.</a:t>
            </a:r>
          </a:p>
          <a:p>
            <a:pPr>
              <a:buClr>
                <a:schemeClr val="tx1"/>
              </a:buClr>
              <a:buSzPct val="100000"/>
            </a:pPr>
            <a:r>
              <a:rPr lang="en-US" sz="1600" b="0" i="0" dirty="0">
                <a:solidFill>
                  <a:schemeClr val="tx1"/>
                </a:solidFill>
                <a:effectLst/>
                <a:latin typeface="Times New Roman" panose="02020603050405020304" pitchFamily="18" charset="0"/>
                <a:cs typeface="Times New Roman" panose="02020603050405020304" pitchFamily="18" charset="0"/>
              </a:rPr>
              <a:t>Rising significance of deep learning in natural language processing.</a:t>
            </a:r>
          </a:p>
          <a:p>
            <a:pPr marL="114300" indent="0">
              <a:buClr>
                <a:schemeClr val="tx1"/>
              </a:buClr>
              <a:buSzPct val="100000"/>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114300" indent="0" algn="l">
              <a:buClr>
                <a:schemeClr val="tx1"/>
              </a:buClr>
              <a:buSzPct val="100000"/>
              <a:buNone/>
            </a:pPr>
            <a:r>
              <a:rPr lang="en-US" sz="1600" b="1" i="0" dirty="0">
                <a:solidFill>
                  <a:schemeClr val="tx1"/>
                </a:solidFill>
                <a:effectLst/>
                <a:latin typeface="Times New Roman" panose="02020603050405020304" pitchFamily="18" charset="0"/>
                <a:cs typeface="Times New Roman" panose="02020603050405020304" pitchFamily="18" charset="0"/>
              </a:rPr>
              <a:t>Goal</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buClr>
                <a:schemeClr val="tx1"/>
              </a:buClr>
              <a:buSzPct val="100000"/>
            </a:pPr>
            <a:r>
              <a:rPr lang="en-US" sz="1600" b="0" i="0" dirty="0">
                <a:solidFill>
                  <a:schemeClr val="tx1"/>
                </a:solidFill>
                <a:effectLst/>
                <a:latin typeface="Times New Roman" panose="02020603050405020304" pitchFamily="18" charset="0"/>
                <a:cs typeface="Times New Roman" panose="02020603050405020304" pitchFamily="18" charset="0"/>
              </a:rPr>
              <a:t>Leverage </a:t>
            </a:r>
            <a:r>
              <a:rPr lang="en-US" sz="1600" b="0" i="0" dirty="0" err="1">
                <a:solidFill>
                  <a:schemeClr val="tx1"/>
                </a:solidFill>
                <a:effectLst/>
                <a:latin typeface="Times New Roman" panose="02020603050405020304" pitchFamily="18" charset="0"/>
                <a:cs typeface="Times New Roman" panose="02020603050405020304" pitchFamily="18" charset="0"/>
              </a:rPr>
              <a:t>PyTorch</a:t>
            </a:r>
            <a:r>
              <a:rPr lang="en-US" sz="1600" b="0" i="0" dirty="0">
                <a:solidFill>
                  <a:schemeClr val="tx1"/>
                </a:solidFill>
                <a:effectLst/>
                <a:latin typeface="Times New Roman" panose="02020603050405020304" pitchFamily="18" charset="0"/>
                <a:cs typeface="Times New Roman" panose="02020603050405020304" pitchFamily="18" charset="0"/>
              </a:rPr>
              <a:t> and parallel computing for reduced training times, significant speedup, and improved efficiency.</a:t>
            </a:r>
          </a:p>
          <a:p>
            <a:pPr>
              <a:buClr>
                <a:schemeClr val="tx1"/>
              </a:buClr>
              <a:buSzPct val="100000"/>
            </a:pPr>
            <a:r>
              <a:rPr lang="en-US" sz="1600" b="0" i="0" dirty="0">
                <a:solidFill>
                  <a:schemeClr val="tx1"/>
                </a:solidFill>
                <a:effectLst/>
                <a:latin typeface="Times New Roman" panose="02020603050405020304" pitchFamily="18" charset="0"/>
                <a:cs typeface="Times New Roman" panose="02020603050405020304" pitchFamily="18" charset="0"/>
              </a:rPr>
              <a:t>Exploration of various parallelism methods, including multiprocessing and Data Parallel.</a:t>
            </a:r>
          </a:p>
        </p:txBody>
      </p:sp>
    </p:spTree>
    <p:extLst>
      <p:ext uri="{BB962C8B-B14F-4D97-AF65-F5344CB8AC3E}">
        <p14:creationId xmlns:p14="http://schemas.microsoft.com/office/powerpoint/2010/main" val="23098155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20900"/>
            <a:ext cx="8520600" cy="707450"/>
          </a:xfrm>
          <a:prstGeom prst="rect">
            <a:avLst/>
          </a:prstGeom>
        </p:spPr>
        <p:txBody>
          <a:bodyPr spcFirstLastPara="1" wrap="square" lIns="91425" tIns="91425" rIns="91425" bIns="91425" anchor="t" anchorCtr="0">
            <a:noAutofit/>
          </a:bodyPr>
          <a:lstStyle/>
          <a:p>
            <a:pPr marL="0" lvl="0" indent="0" algn="l" rtl="0">
              <a:lnSpc>
                <a:spcPct val="140000"/>
              </a:lnSpc>
              <a:spcBef>
                <a:spcPts val="1200"/>
              </a:spcBef>
              <a:spcAft>
                <a:spcPts val="600"/>
              </a:spcAft>
              <a:buClr>
                <a:schemeClr val="dk1"/>
              </a:buClr>
              <a:buSzPts val="1100"/>
              <a:buFont typeface="Arial"/>
              <a:buNone/>
            </a:pPr>
            <a:r>
              <a:rPr lang="en" sz="2400" b="1" dirty="0">
                <a:latin typeface="Times New Roman" panose="02020603050405020304" pitchFamily="18" charset="0"/>
                <a:ea typeface="Times New Roman"/>
                <a:cs typeface="Times New Roman" panose="02020603050405020304" pitchFamily="18" charset="0"/>
                <a:sym typeface="Times New Roman"/>
              </a:rPr>
              <a:t>Dataset Description:</a:t>
            </a:r>
            <a:endParaRPr sz="2400" b="1"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928350"/>
            <a:ext cx="8520600" cy="3640525"/>
          </a:xfrm>
          <a:prstGeom prst="rect">
            <a:avLst/>
          </a:prstGeom>
        </p:spPr>
        <p:txBody>
          <a:bodyPr spcFirstLastPara="1" wrap="square" lIns="91425" tIns="91425" rIns="91425" bIns="91425" anchor="t" anchorCtr="0">
            <a:normAutofit/>
          </a:bodyPr>
          <a:lstStyle/>
          <a:p>
            <a:pPr marL="171450" indent="-171450">
              <a:spcBef>
                <a:spcPts val="1200"/>
              </a:spcBef>
              <a:buClr>
                <a:schemeClr val="tx1"/>
              </a:buClr>
              <a:buSzPct val="100000"/>
            </a:pPr>
            <a:r>
              <a:rPr lang="en-US" sz="1200" dirty="0">
                <a:solidFill>
                  <a:schemeClr val="dk1"/>
                </a:solidFill>
                <a:latin typeface="Times New Roman"/>
                <a:ea typeface="Times New Roman"/>
                <a:cs typeface="Times New Roman"/>
                <a:sym typeface="Times New Roman"/>
              </a:rPr>
              <a:t>The dataset, sourced from Kaggle, is a diverse collection of audio files amounting to around 2 GB from four different sources, categorized into seven emotions: Angry, Happy, Sad, Neutral, Fearful, Disgusted, and Surprised. </a:t>
            </a:r>
          </a:p>
          <a:p>
            <a:pPr marL="171450" indent="-171450">
              <a:spcBef>
                <a:spcPts val="1200"/>
              </a:spcBef>
              <a:buClr>
                <a:schemeClr val="tx1"/>
              </a:buClr>
              <a:buSzPct val="100000"/>
            </a:pPr>
            <a:r>
              <a:rPr lang="en-US" sz="1200" dirty="0">
                <a:solidFill>
                  <a:schemeClr val="dk1"/>
                </a:solidFill>
                <a:latin typeface="Times New Roman"/>
                <a:ea typeface="Times New Roman"/>
                <a:cs typeface="Times New Roman"/>
                <a:sym typeface="Times New Roman"/>
              </a:rPr>
              <a:t>The dataset includes a variety of types, ensuring a comprehensive and representative dataset for our emotion classification task.</a:t>
            </a:r>
          </a:p>
          <a:p>
            <a:pPr marL="0" lvl="0" indent="0" algn="l" rtl="0">
              <a:lnSpc>
                <a:spcPct val="100000"/>
              </a:lnSpc>
              <a:spcBef>
                <a:spcPts val="1200"/>
              </a:spcBef>
              <a:spcAft>
                <a:spcPts val="0"/>
              </a:spcAft>
              <a:buNone/>
            </a:pPr>
            <a:endParaRPr dirty="0"/>
          </a:p>
        </p:txBody>
      </p:sp>
      <p:pic>
        <p:nvPicPr>
          <p:cNvPr id="2" name="Picture 1" descr="A graph of different emotions&#10;&#10;Description automatically generated with medium confidence">
            <a:extLst>
              <a:ext uri="{FF2B5EF4-FFF2-40B4-BE49-F238E27FC236}">
                <a16:creationId xmlns:a16="http://schemas.microsoft.com/office/drawing/2014/main" id="{30E314E0-165C-B3A2-9404-4CA39B4661BC}"/>
              </a:ext>
            </a:extLst>
          </p:cNvPr>
          <p:cNvPicPr>
            <a:picLocks noChangeAspect="1"/>
          </p:cNvPicPr>
          <p:nvPr/>
        </p:nvPicPr>
        <p:blipFill>
          <a:blip r:embed="rId3"/>
          <a:stretch>
            <a:fillRect/>
          </a:stretch>
        </p:blipFill>
        <p:spPr>
          <a:xfrm>
            <a:off x="914401" y="2007611"/>
            <a:ext cx="3894150" cy="2690863"/>
          </a:xfrm>
          <a:prstGeom prst="rect">
            <a:avLst/>
          </a:prstGeom>
        </p:spPr>
      </p:pic>
      <p:pic>
        <p:nvPicPr>
          <p:cNvPr id="3" name="Picture 2" descr="A pie chart with numbers and a percentage of files with Crust in the background&#10;&#10;Description automatically generated">
            <a:extLst>
              <a:ext uri="{FF2B5EF4-FFF2-40B4-BE49-F238E27FC236}">
                <a16:creationId xmlns:a16="http://schemas.microsoft.com/office/drawing/2014/main" id="{002D66E0-4F18-7A7A-FB93-92FD8F0F4EE4}"/>
              </a:ext>
            </a:extLst>
          </p:cNvPr>
          <p:cNvPicPr>
            <a:picLocks noChangeAspect="1"/>
          </p:cNvPicPr>
          <p:nvPr/>
        </p:nvPicPr>
        <p:blipFill>
          <a:blip r:embed="rId4"/>
          <a:stretch>
            <a:fillRect/>
          </a:stretch>
        </p:blipFill>
        <p:spPr>
          <a:xfrm>
            <a:off x="5016587" y="2007612"/>
            <a:ext cx="3420805" cy="2690863"/>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379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400" b="1" dirty="0">
                <a:latin typeface="Times New Roman" panose="02020603050405020304" pitchFamily="18" charset="0"/>
                <a:ea typeface="Calibri"/>
                <a:cs typeface="Times New Roman" panose="02020603050405020304" pitchFamily="18" charset="0"/>
                <a:sym typeface="Calibri"/>
              </a:rPr>
              <a:t>Methodology</a:t>
            </a:r>
            <a:endParaRPr sz="2400"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63732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dirty="0">
                <a:solidFill>
                  <a:schemeClr val="dk1"/>
                </a:solidFill>
                <a:latin typeface="Times New Roman"/>
                <a:ea typeface="Times New Roman"/>
                <a:cs typeface="Times New Roman"/>
                <a:sym typeface="Times New Roman"/>
              </a:rPr>
              <a:t>Step 1 Exploratory Data Analysis:</a:t>
            </a:r>
          </a:p>
          <a:p>
            <a:pPr marL="0" lvl="0" indent="0" algn="l" rtl="0">
              <a:lnSpc>
                <a:spcPct val="100000"/>
              </a:lnSpc>
              <a:spcBef>
                <a:spcPts val="0"/>
              </a:spcBef>
              <a:spcAft>
                <a:spcPts val="0"/>
              </a:spcAft>
              <a:buNone/>
            </a:pPr>
            <a:endParaRPr lang="en" sz="12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Understanding Data </a:t>
            </a: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Analyzing Emotions</a:t>
            </a: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Audio File Types</a:t>
            </a: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Audio Duration</a:t>
            </a: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Visualizations</a:t>
            </a: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Pitch Analysis</a:t>
            </a:r>
          </a:p>
          <a:p>
            <a:pPr>
              <a:buClr>
                <a:schemeClr val="tx1"/>
              </a:buClr>
              <a:buSzPct val="100000"/>
              <a:buFont typeface="+mj-lt"/>
              <a:buAutoNum type="arabicPeriod"/>
            </a:pPr>
            <a:r>
              <a:rPr lang="en-US" sz="1200" i="0" dirty="0">
                <a:solidFill>
                  <a:srgbClr val="000000"/>
                </a:solidFill>
                <a:effectLst/>
                <a:latin typeface="Times New Roman" panose="02020603050405020304" pitchFamily="18" charset="0"/>
                <a:cs typeface="Times New Roman" panose="02020603050405020304" pitchFamily="18" charset="0"/>
              </a:rPr>
              <a:t>Revealing Patterns</a:t>
            </a:r>
          </a:p>
          <a:p>
            <a:pPr marL="114300" indent="0" algn="l">
              <a:buNone/>
            </a:pPr>
            <a:endParaRPr lang="en-US" sz="1200" b="1" dirty="0">
              <a:solidFill>
                <a:srgbClr val="000000"/>
              </a:solidFill>
              <a:latin typeface="Times New Roman" panose="02020603050405020304" pitchFamily="18" charset="0"/>
              <a:cs typeface="Times New Roman" panose="02020603050405020304" pitchFamily="18" charset="0"/>
            </a:endParaRPr>
          </a:p>
          <a:p>
            <a:pPr marL="114300" indent="0" algn="l">
              <a:buNone/>
            </a:pPr>
            <a:r>
              <a:rPr lang="en-US" sz="1200" b="0" i="0" dirty="0">
                <a:solidFill>
                  <a:srgbClr val="000000"/>
                </a:solidFill>
                <a:effectLst/>
                <a:latin typeface="Times New Roman" panose="02020603050405020304" pitchFamily="18" charset="0"/>
                <a:cs typeface="Times New Roman" panose="02020603050405020304" pitchFamily="18" charset="0"/>
              </a:rPr>
              <a:t>EDA is a critical first step in our methodology, providing a comprehensive understanding of our data and guiding subsequent steps.</a:t>
            </a:r>
          </a:p>
          <a:p>
            <a:pPr marL="0" lvl="0" indent="0" algn="l" rtl="0">
              <a:lnSpc>
                <a:spcPct val="100000"/>
              </a:lnSpc>
              <a:spcBef>
                <a:spcPts val="0"/>
              </a:spcBef>
              <a:spcAft>
                <a:spcPts val="0"/>
              </a:spcAft>
              <a:buNone/>
            </a:pP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200" dirty="0"/>
          </a:p>
        </p:txBody>
      </p:sp>
      <p:pic>
        <p:nvPicPr>
          <p:cNvPr id="2" name="Picture 1" descr="A blue graph with white text&#10;&#10;Description automatically generated">
            <a:extLst>
              <a:ext uri="{FF2B5EF4-FFF2-40B4-BE49-F238E27FC236}">
                <a16:creationId xmlns:a16="http://schemas.microsoft.com/office/drawing/2014/main" id="{53F08D2A-29AC-0F71-5B0B-328DEBCD8820}"/>
              </a:ext>
            </a:extLst>
          </p:cNvPr>
          <p:cNvPicPr>
            <a:picLocks noChangeAspect="1"/>
          </p:cNvPicPr>
          <p:nvPr/>
        </p:nvPicPr>
        <p:blipFill>
          <a:blip r:embed="rId3"/>
          <a:stretch>
            <a:fillRect/>
          </a:stretch>
        </p:blipFill>
        <p:spPr>
          <a:xfrm>
            <a:off x="185524" y="3120389"/>
            <a:ext cx="3067294" cy="1752372"/>
          </a:xfrm>
          <a:prstGeom prst="rect">
            <a:avLst/>
          </a:prstGeom>
        </p:spPr>
      </p:pic>
      <p:pic>
        <p:nvPicPr>
          <p:cNvPr id="4" name="Picture 3" descr="A graph with red lines&#10;&#10;Description automatically generated">
            <a:extLst>
              <a:ext uri="{FF2B5EF4-FFF2-40B4-BE49-F238E27FC236}">
                <a16:creationId xmlns:a16="http://schemas.microsoft.com/office/drawing/2014/main" id="{47297DA0-D931-48CE-85F4-2A420F578CA8}"/>
              </a:ext>
            </a:extLst>
          </p:cNvPr>
          <p:cNvPicPr>
            <a:picLocks noChangeAspect="1"/>
          </p:cNvPicPr>
          <p:nvPr/>
        </p:nvPicPr>
        <p:blipFill>
          <a:blip r:embed="rId4"/>
          <a:stretch>
            <a:fillRect/>
          </a:stretch>
        </p:blipFill>
        <p:spPr>
          <a:xfrm>
            <a:off x="6193936" y="3185780"/>
            <a:ext cx="2865756" cy="1468438"/>
          </a:xfrm>
          <a:prstGeom prst="rect">
            <a:avLst/>
          </a:prstGeom>
        </p:spPr>
      </p:pic>
      <p:pic>
        <p:nvPicPr>
          <p:cNvPr id="5" name="Picture 4" descr="A close-up of a purple and pink spectrogram&#10;&#10;Description automatically generated">
            <a:extLst>
              <a:ext uri="{FF2B5EF4-FFF2-40B4-BE49-F238E27FC236}">
                <a16:creationId xmlns:a16="http://schemas.microsoft.com/office/drawing/2014/main" id="{7CF20A5C-43A4-A6D3-FE32-14A81BDD29F7}"/>
              </a:ext>
            </a:extLst>
          </p:cNvPr>
          <p:cNvPicPr>
            <a:picLocks noChangeAspect="1"/>
          </p:cNvPicPr>
          <p:nvPr/>
        </p:nvPicPr>
        <p:blipFill>
          <a:blip r:embed="rId5"/>
          <a:stretch>
            <a:fillRect/>
          </a:stretch>
        </p:blipFill>
        <p:spPr>
          <a:xfrm>
            <a:off x="4917233" y="412707"/>
            <a:ext cx="3605355" cy="2096005"/>
          </a:xfrm>
          <a:prstGeom prst="rect">
            <a:avLst/>
          </a:prstGeom>
        </p:spPr>
      </p:pic>
      <p:pic>
        <p:nvPicPr>
          <p:cNvPr id="6" name="Picture 5" descr="A blue graph with text&#10;&#10;Description automatically generated">
            <a:extLst>
              <a:ext uri="{FF2B5EF4-FFF2-40B4-BE49-F238E27FC236}">
                <a16:creationId xmlns:a16="http://schemas.microsoft.com/office/drawing/2014/main" id="{CE87FC3E-941F-E74E-2211-47B4AC931444}"/>
              </a:ext>
            </a:extLst>
          </p:cNvPr>
          <p:cNvPicPr>
            <a:picLocks noChangeAspect="1"/>
          </p:cNvPicPr>
          <p:nvPr/>
        </p:nvPicPr>
        <p:blipFill>
          <a:blip r:embed="rId6"/>
          <a:stretch>
            <a:fillRect/>
          </a:stretch>
        </p:blipFill>
        <p:spPr>
          <a:xfrm>
            <a:off x="3252818" y="3185780"/>
            <a:ext cx="2881853" cy="1545013"/>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9405-DB5E-FBC9-4ED5-2029898D0D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Introducing Parallelism in EDA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EC6E310-E99C-6337-2ECD-F30DC52AADDC}"/>
              </a:ext>
            </a:extLst>
          </p:cNvPr>
          <p:cNvSpPr>
            <a:spLocks noGrp="1"/>
          </p:cNvSpPr>
          <p:nvPr>
            <p:ph type="body" idx="1"/>
          </p:nvPr>
        </p:nvSpPr>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We noticed that the calculation of average audio duration task was taking a lot of time as it was going through the entire dataset, hence we introduced parallelism here.</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descr="A graph of execution time comparison&#10;&#10;Description automatically generated">
            <a:extLst>
              <a:ext uri="{FF2B5EF4-FFF2-40B4-BE49-F238E27FC236}">
                <a16:creationId xmlns:a16="http://schemas.microsoft.com/office/drawing/2014/main" id="{38E2E0FC-155C-289D-0E6B-0C7136E40FAE}"/>
              </a:ext>
            </a:extLst>
          </p:cNvPr>
          <p:cNvPicPr>
            <a:picLocks noChangeAspect="1"/>
          </p:cNvPicPr>
          <p:nvPr/>
        </p:nvPicPr>
        <p:blipFill>
          <a:blip r:embed="rId2"/>
          <a:stretch>
            <a:fillRect/>
          </a:stretch>
        </p:blipFill>
        <p:spPr>
          <a:xfrm>
            <a:off x="311699" y="2514094"/>
            <a:ext cx="2865755" cy="2178685"/>
          </a:xfrm>
          <a:prstGeom prst="rect">
            <a:avLst/>
          </a:prstGeom>
        </p:spPr>
      </p:pic>
      <p:pic>
        <p:nvPicPr>
          <p:cNvPr id="6" name="Picture 5" descr="A graph with a green line&#10;&#10;Description automatically generated">
            <a:extLst>
              <a:ext uri="{FF2B5EF4-FFF2-40B4-BE49-F238E27FC236}">
                <a16:creationId xmlns:a16="http://schemas.microsoft.com/office/drawing/2014/main" id="{F8D200A3-FA47-16FE-FCFD-EA75B7E7A961}"/>
              </a:ext>
            </a:extLst>
          </p:cNvPr>
          <p:cNvPicPr>
            <a:picLocks noChangeAspect="1"/>
          </p:cNvPicPr>
          <p:nvPr/>
        </p:nvPicPr>
        <p:blipFill>
          <a:blip r:embed="rId3"/>
          <a:stretch>
            <a:fillRect/>
          </a:stretch>
        </p:blipFill>
        <p:spPr>
          <a:xfrm>
            <a:off x="3252099" y="1676504"/>
            <a:ext cx="3215830" cy="1664208"/>
          </a:xfrm>
          <a:prstGeom prst="rect">
            <a:avLst/>
          </a:prstGeom>
        </p:spPr>
      </p:pic>
      <p:pic>
        <p:nvPicPr>
          <p:cNvPr id="7" name="Picture 6" descr="A graph with a line&#10;&#10;Description automatically generated">
            <a:extLst>
              <a:ext uri="{FF2B5EF4-FFF2-40B4-BE49-F238E27FC236}">
                <a16:creationId xmlns:a16="http://schemas.microsoft.com/office/drawing/2014/main" id="{85DB0F3B-B12D-FB55-F336-DD8D66B55768}"/>
              </a:ext>
            </a:extLst>
          </p:cNvPr>
          <p:cNvPicPr>
            <a:picLocks noChangeAspect="1"/>
          </p:cNvPicPr>
          <p:nvPr/>
        </p:nvPicPr>
        <p:blipFill>
          <a:blip r:embed="rId4"/>
          <a:stretch>
            <a:fillRect/>
          </a:stretch>
        </p:blipFill>
        <p:spPr>
          <a:xfrm>
            <a:off x="5633587" y="3340712"/>
            <a:ext cx="3370454" cy="1688215"/>
          </a:xfrm>
          <a:prstGeom prst="rect">
            <a:avLst/>
          </a:prstGeom>
        </p:spPr>
      </p:pic>
      <p:sp>
        <p:nvSpPr>
          <p:cNvPr id="5" name="TextBox 4">
            <a:extLst>
              <a:ext uri="{FF2B5EF4-FFF2-40B4-BE49-F238E27FC236}">
                <a16:creationId xmlns:a16="http://schemas.microsoft.com/office/drawing/2014/main" id="{A47D8675-A770-9D36-FB78-B09B6C3822E7}"/>
              </a:ext>
            </a:extLst>
          </p:cNvPr>
          <p:cNvSpPr txBox="1"/>
          <p:nvPr/>
        </p:nvSpPr>
        <p:spPr>
          <a:xfrm>
            <a:off x="6953693" y="27963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284978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Step 2 Data Preprocessing utilizing Parallel techniques</a:t>
            </a:r>
            <a:endParaRPr sz="2400" dirty="0"/>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a:bodyPr>
          <a:lstStyle/>
          <a:p>
            <a:pPr marL="152400" lvl="0" indent="0" algn="ctr" rtl="0">
              <a:lnSpc>
                <a:spcPct val="100000"/>
              </a:lnSpc>
              <a:spcBef>
                <a:spcPts val="0"/>
              </a:spcBef>
              <a:spcAft>
                <a:spcPts val="0"/>
              </a:spcAft>
              <a:buClr>
                <a:schemeClr val="dk1"/>
              </a:buClr>
              <a:buSzPts val="1200"/>
              <a:buNone/>
            </a:pPr>
            <a:r>
              <a:rPr lang="en-US" sz="1400" b="1" dirty="0">
                <a:solidFill>
                  <a:schemeClr val="dk1"/>
                </a:solidFill>
                <a:latin typeface="Times New Roman"/>
                <a:ea typeface="Times New Roman"/>
                <a:cs typeface="Times New Roman"/>
                <a:sym typeface="Times New Roman"/>
              </a:rPr>
              <a:t>Data Augmentation</a:t>
            </a:r>
          </a:p>
          <a:p>
            <a:pPr marL="152400" lvl="0" indent="0" algn="ctr" rtl="0">
              <a:lnSpc>
                <a:spcPct val="100000"/>
              </a:lnSpc>
              <a:spcBef>
                <a:spcPts val="0"/>
              </a:spcBef>
              <a:spcAft>
                <a:spcPts val="0"/>
              </a:spcAft>
              <a:buClr>
                <a:schemeClr val="dk1"/>
              </a:buClr>
              <a:buSzPts val="1200"/>
              <a:buNone/>
            </a:pPr>
            <a:endParaRPr lang="en-US" sz="1200" b="1" dirty="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Data Preparation: Data Preprocessing involves preparing the data for the training process.</a:t>
            </a: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Removing Bias: A key task is to check and remove bias in the dataset to prevent a model that is biased towards certain classes.</a:t>
            </a: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Data Augmentation: To address the under-representation of the ‘surprised’ emotion, we augmented the data for this emotion, ensuring a balanced dataset for a more robust and fair model.</a:t>
            </a: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Utilized </a:t>
            </a:r>
            <a:r>
              <a:rPr lang="en-US" sz="1200" b="1" dirty="0" err="1">
                <a:solidFill>
                  <a:schemeClr val="dk1"/>
                </a:solidFill>
                <a:latin typeface="Times New Roman"/>
                <a:ea typeface="Times New Roman"/>
                <a:cs typeface="Times New Roman"/>
                <a:sym typeface="Times New Roman"/>
              </a:rPr>
              <a:t>concurrent.futures</a:t>
            </a:r>
            <a:r>
              <a:rPr lang="en-US" sz="1200" b="1" dirty="0">
                <a:solidFill>
                  <a:schemeClr val="dk1"/>
                </a:solidFill>
                <a:latin typeface="Times New Roman"/>
                <a:ea typeface="Times New Roman"/>
                <a:cs typeface="Times New Roman"/>
                <a:sym typeface="Times New Roman"/>
              </a:rPr>
              <a:t> and </a:t>
            </a:r>
            <a:r>
              <a:rPr lang="en-US" sz="1200" b="1" dirty="0" err="1">
                <a:solidFill>
                  <a:schemeClr val="dk1"/>
                </a:solidFill>
                <a:latin typeface="Times New Roman"/>
                <a:ea typeface="Times New Roman"/>
                <a:cs typeface="Times New Roman"/>
                <a:sym typeface="Times New Roman"/>
              </a:rPr>
              <a:t>ThreadPoolExecutor</a:t>
            </a:r>
            <a:r>
              <a:rPr lang="en-US" sz="1200" dirty="0">
                <a:solidFill>
                  <a:schemeClr val="dk1"/>
                </a:solidFill>
                <a:latin typeface="Times New Roman"/>
                <a:ea typeface="Times New Roman"/>
                <a:cs typeface="Times New Roman"/>
                <a:sym typeface="Times New Roman"/>
              </a:rPr>
              <a:t> to parallelize this task</a:t>
            </a:r>
          </a:p>
          <a:p>
            <a:pPr marL="0" lvl="0" indent="0" algn="l" rtl="0">
              <a:lnSpc>
                <a:spcPct val="10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pic>
        <p:nvPicPr>
          <p:cNvPr id="3" name="Picture 2" descr="A graph of blue bars&#10;&#10;Description automatically generated with medium confidence">
            <a:extLst>
              <a:ext uri="{FF2B5EF4-FFF2-40B4-BE49-F238E27FC236}">
                <a16:creationId xmlns:a16="http://schemas.microsoft.com/office/drawing/2014/main" id="{5A685D87-D751-4DA4-2096-CAC47602E9D1}"/>
              </a:ext>
            </a:extLst>
          </p:cNvPr>
          <p:cNvPicPr>
            <a:picLocks noChangeAspect="1"/>
          </p:cNvPicPr>
          <p:nvPr/>
        </p:nvPicPr>
        <p:blipFill>
          <a:blip r:embed="rId3"/>
          <a:stretch>
            <a:fillRect/>
          </a:stretch>
        </p:blipFill>
        <p:spPr>
          <a:xfrm>
            <a:off x="2432685" y="2677954"/>
            <a:ext cx="4278630" cy="231648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Step2 Continued:</a:t>
            </a:r>
            <a:endParaRPr sz="2400" dirty="0"/>
          </a:p>
        </p:txBody>
      </p:sp>
      <p:sp>
        <p:nvSpPr>
          <p:cNvPr id="80" name="Google Shape;80;p17"/>
          <p:cNvSpPr txBox="1">
            <a:spLocks noGrp="1"/>
          </p:cNvSpPr>
          <p:nvPr>
            <p:ph type="body" idx="1"/>
          </p:nvPr>
        </p:nvSpPr>
        <p:spPr>
          <a:xfrm>
            <a:off x="240262" y="863550"/>
            <a:ext cx="8520600" cy="3416400"/>
          </a:xfrm>
          <a:prstGeom prst="rect">
            <a:avLst/>
          </a:prstGeom>
        </p:spPr>
        <p:txBody>
          <a:bodyPr spcFirstLastPara="1" wrap="square" lIns="91425" tIns="91425" rIns="91425" bIns="91425" anchor="t" anchorCtr="0">
            <a:normAutofit/>
          </a:bodyPr>
          <a:lstStyle/>
          <a:p>
            <a:pPr marL="152400" lvl="0" indent="0" algn="ctr" rtl="0">
              <a:lnSpc>
                <a:spcPct val="100000"/>
              </a:lnSpc>
              <a:spcBef>
                <a:spcPts val="0"/>
              </a:spcBef>
              <a:spcAft>
                <a:spcPts val="0"/>
              </a:spcAft>
              <a:buClr>
                <a:schemeClr val="dk1"/>
              </a:buClr>
              <a:buSzPts val="1200"/>
              <a:buNone/>
            </a:pPr>
            <a:r>
              <a:rPr lang="en-US" sz="1400" b="1" dirty="0">
                <a:solidFill>
                  <a:schemeClr val="dk1"/>
                </a:solidFill>
                <a:latin typeface="Times New Roman"/>
                <a:ea typeface="Times New Roman"/>
                <a:cs typeface="Times New Roman"/>
                <a:sym typeface="Times New Roman"/>
              </a:rPr>
              <a:t>Calculating Mel Spectrogram</a:t>
            </a:r>
          </a:p>
          <a:p>
            <a:pPr marL="152400" lvl="0" indent="0" algn="ctr" rtl="0">
              <a:lnSpc>
                <a:spcPct val="100000"/>
              </a:lnSpc>
              <a:spcBef>
                <a:spcPts val="0"/>
              </a:spcBef>
              <a:spcAft>
                <a:spcPts val="0"/>
              </a:spcAft>
              <a:buClr>
                <a:schemeClr val="dk1"/>
              </a:buClr>
              <a:buSzPts val="1200"/>
              <a:buNone/>
            </a:pPr>
            <a:endParaRPr lang="en-US" sz="1200" b="1" dirty="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Mel Spectrograms: An important task is the calculation of Mel spectrograms, which provide a visual representation of the spectrum of frequencies of sound as they vary with time. They capture the tonal characteristics of an utterance, often carrying emotional content.</a:t>
            </a: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Leveraging Multiple CPUs: We leverage multiple CPUs to speed up the calculation of Mel spectrograms, demonstrating the power of parallel computing even in the data pre-processing stage.</a:t>
            </a:r>
          </a:p>
          <a:p>
            <a:pPr marL="457200" lvl="0" indent="-304800" algn="l" rtl="0">
              <a:lnSpc>
                <a:spcPct val="100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The calculation of Mel spectrograms and the use of multiple CPUs for speed enhancement further highlight the importance of data preprocessing in our methodology. It ensures that our model is trained on well-prepared and balanced data, ready for efficient emotion classification.</a:t>
            </a:r>
            <a:endParaRPr sz="1200" dirty="0">
              <a:solidFill>
                <a:schemeClr val="dk1"/>
              </a:solidFill>
              <a:latin typeface="Times New Roman"/>
              <a:ea typeface="Times New Roman"/>
              <a:cs typeface="Times New Roman"/>
              <a:sym typeface="Times New Roman"/>
            </a:endParaRPr>
          </a:p>
        </p:txBody>
      </p:sp>
      <p:pic>
        <p:nvPicPr>
          <p:cNvPr id="5" name="Picture 4" descr="A screenshot of a computer&#10;&#10;Description automatically generated">
            <a:extLst>
              <a:ext uri="{FF2B5EF4-FFF2-40B4-BE49-F238E27FC236}">
                <a16:creationId xmlns:a16="http://schemas.microsoft.com/office/drawing/2014/main" id="{F847D4DD-2ECE-DA82-8D84-E67AC1F7BC6A}"/>
              </a:ext>
            </a:extLst>
          </p:cNvPr>
          <p:cNvPicPr>
            <a:picLocks noChangeAspect="1"/>
          </p:cNvPicPr>
          <p:nvPr/>
        </p:nvPicPr>
        <p:blipFill>
          <a:blip r:embed="rId3"/>
          <a:stretch>
            <a:fillRect/>
          </a:stretch>
        </p:blipFill>
        <p:spPr>
          <a:xfrm>
            <a:off x="383138" y="2837860"/>
            <a:ext cx="3835383" cy="210740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902BAA1-25A9-97B8-1A35-E7477AE8836C}"/>
              </a:ext>
            </a:extLst>
          </p:cNvPr>
          <p:cNvPicPr>
            <a:picLocks noChangeAspect="1"/>
          </p:cNvPicPr>
          <p:nvPr/>
        </p:nvPicPr>
        <p:blipFill>
          <a:blip r:embed="rId4"/>
          <a:stretch>
            <a:fillRect/>
          </a:stretch>
        </p:blipFill>
        <p:spPr>
          <a:xfrm>
            <a:off x="4890770" y="2883351"/>
            <a:ext cx="3870092" cy="2061915"/>
          </a:xfrm>
          <a:prstGeom prst="rect">
            <a:avLst/>
          </a:prstGeom>
        </p:spPr>
      </p:pic>
    </p:spTree>
    <p:extLst>
      <p:ext uri="{BB962C8B-B14F-4D97-AF65-F5344CB8AC3E}">
        <p14:creationId xmlns:p14="http://schemas.microsoft.com/office/powerpoint/2010/main" val="41265878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55C2-1CC7-D4AC-4CCC-FF751D3BDD5B}"/>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8AE3A4B4-9FC8-2AA0-4B72-833311A8BBDE}"/>
              </a:ext>
            </a:extLst>
          </p:cNvPr>
          <p:cNvSpPr>
            <a:spLocks noGrp="1"/>
          </p:cNvSpPr>
          <p:nvPr>
            <p:ph type="body" idx="1"/>
          </p:nvPr>
        </p:nvSpPr>
        <p:spPr/>
        <p:txBody>
          <a:bodyPr/>
          <a:lstStyle/>
          <a:p>
            <a:endParaRPr lang="en-IN" dirty="0"/>
          </a:p>
        </p:txBody>
      </p:sp>
      <p:pic>
        <p:nvPicPr>
          <p:cNvPr id="4" name="Picture 3" descr="A blue rectangular bars with white text&#10;&#10;Description automatically generated">
            <a:extLst>
              <a:ext uri="{FF2B5EF4-FFF2-40B4-BE49-F238E27FC236}">
                <a16:creationId xmlns:a16="http://schemas.microsoft.com/office/drawing/2014/main" id="{004D036B-43C8-CC69-96B8-D017D429DF9C}"/>
              </a:ext>
            </a:extLst>
          </p:cNvPr>
          <p:cNvPicPr>
            <a:picLocks noChangeAspect="1"/>
          </p:cNvPicPr>
          <p:nvPr/>
        </p:nvPicPr>
        <p:blipFill>
          <a:blip r:embed="rId2"/>
          <a:stretch>
            <a:fillRect/>
          </a:stretch>
        </p:blipFill>
        <p:spPr>
          <a:xfrm>
            <a:off x="311700" y="382587"/>
            <a:ext cx="4182832" cy="2236003"/>
          </a:xfrm>
          <a:prstGeom prst="rect">
            <a:avLst/>
          </a:prstGeom>
        </p:spPr>
      </p:pic>
      <p:pic>
        <p:nvPicPr>
          <p:cNvPr id="5" name="Picture 4" descr="A graph with a green line&#10;&#10;Description automatically generated">
            <a:extLst>
              <a:ext uri="{FF2B5EF4-FFF2-40B4-BE49-F238E27FC236}">
                <a16:creationId xmlns:a16="http://schemas.microsoft.com/office/drawing/2014/main" id="{C0C480A2-5858-774D-0574-F8EDF613A532}"/>
              </a:ext>
            </a:extLst>
          </p:cNvPr>
          <p:cNvPicPr>
            <a:picLocks noChangeAspect="1"/>
          </p:cNvPicPr>
          <p:nvPr/>
        </p:nvPicPr>
        <p:blipFill>
          <a:blip r:embed="rId3"/>
          <a:stretch>
            <a:fillRect/>
          </a:stretch>
        </p:blipFill>
        <p:spPr>
          <a:xfrm>
            <a:off x="4649468" y="471334"/>
            <a:ext cx="4077953" cy="1986116"/>
          </a:xfrm>
          <a:prstGeom prst="rect">
            <a:avLst/>
          </a:prstGeom>
        </p:spPr>
      </p:pic>
      <p:pic>
        <p:nvPicPr>
          <p:cNvPr id="6" name="Picture 5" descr="A graph with a line&#10;&#10;Description automatically generated">
            <a:extLst>
              <a:ext uri="{FF2B5EF4-FFF2-40B4-BE49-F238E27FC236}">
                <a16:creationId xmlns:a16="http://schemas.microsoft.com/office/drawing/2014/main" id="{07785249-3A07-99F9-C0DF-A413551E7BCC}"/>
              </a:ext>
            </a:extLst>
          </p:cNvPr>
          <p:cNvPicPr>
            <a:picLocks noChangeAspect="1"/>
          </p:cNvPicPr>
          <p:nvPr/>
        </p:nvPicPr>
        <p:blipFill>
          <a:blip r:embed="rId4"/>
          <a:stretch>
            <a:fillRect/>
          </a:stretch>
        </p:blipFill>
        <p:spPr>
          <a:xfrm>
            <a:off x="311700" y="2941574"/>
            <a:ext cx="4223068" cy="2098901"/>
          </a:xfrm>
          <a:prstGeom prst="rect">
            <a:avLst/>
          </a:prstGeom>
        </p:spPr>
      </p:pic>
    </p:spTree>
    <p:extLst>
      <p:ext uri="{BB962C8B-B14F-4D97-AF65-F5344CB8AC3E}">
        <p14:creationId xmlns:p14="http://schemas.microsoft.com/office/powerpoint/2010/main" val="3011634220"/>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{2E24FD20-14CB-3846-92E6-5BB110C5A400}tf10001069</Template>
  <TotalTime>987</TotalTime>
  <Words>1179</Words>
  <Application>Microsoft Office PowerPoint</Application>
  <PresentationFormat>On-screen Show (16:9)</PresentationFormat>
  <Paragraphs>97</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Century Gothic</vt:lpstr>
      <vt:lpstr>Times New Roman</vt:lpstr>
      <vt:lpstr>Wingdings 3</vt:lpstr>
      <vt:lpstr>Wisp</vt:lpstr>
      <vt:lpstr>Conversation Emotion Classifier using Deep Learning Methods and Parallel Computing with PyTorch</vt:lpstr>
      <vt:lpstr>Introduction</vt:lpstr>
      <vt:lpstr>Introduction Continued…</vt:lpstr>
      <vt:lpstr>Dataset Description:</vt:lpstr>
      <vt:lpstr>Methodology</vt:lpstr>
      <vt:lpstr>Introducing Parallelism in EDA</vt:lpstr>
      <vt:lpstr>Step 2 Data Preprocessing utilizing Parallel techniques</vt:lpstr>
      <vt:lpstr>Step2 Continued:</vt:lpstr>
      <vt:lpstr>PowerPoint Presentation</vt:lpstr>
      <vt:lpstr>Step3 Model Development:</vt:lpstr>
      <vt:lpstr>Model 2 – Resnet50 </vt:lpstr>
      <vt:lpstr>Resnet50 CNN model with parallelism (data parallel) as it took too much time to train </vt:lpstr>
      <vt:lpstr>Result and Analysis – Model Evaluation </vt:lpstr>
      <vt:lpstr>          Let's parallelize our selected model and perform Multiprocessing to find the ideal number of CPUs </vt:lpstr>
      <vt:lpstr>CNN Model utilizing Data Parallel method with 1 GPU </vt:lpstr>
      <vt:lpstr>CNN Model utilizing Distributed Data Parallel method with 1 GPU  </vt:lpstr>
      <vt:lpstr>GPU Configuration</vt:lpstr>
      <vt:lpstr>Conclusion: for the Ideal Parallel Method and Number of GPUs  Comparing Non parallel vs Parallel methods</vt:lpstr>
      <vt:lpstr>Conclusion continued..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 Emotion Classifier using Deep Learning Methods and Parallel Computing with PyTorch</dc:title>
  <cp:lastModifiedBy>Sukruth Keshavaram Mothakapally</cp:lastModifiedBy>
  <cp:revision>29</cp:revision>
  <dcterms:modified xsi:type="dcterms:W3CDTF">2023-12-13T11:30:51Z</dcterms:modified>
</cp:coreProperties>
</file>