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B3F0-A9BC-48CE-8EB6-ECE965069900}" type="datetimeFigureOut">
              <a:rPr lang="en-US" smtClean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385430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850428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251679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09445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896724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08226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018614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12355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051833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CF2683-E6E7-4CC3-9EEE-7854DD4F3545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84578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434098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4B320A-89BA-47B2-A525-92E8D10B06E4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84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 spd="slow"/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316" y="1673351"/>
            <a:ext cx="8525814" cy="1211517"/>
          </a:xfrm>
        </p:spPr>
        <p:txBody>
          <a:bodyPr>
            <a:noAutofit/>
          </a:bodyPr>
          <a:lstStyle/>
          <a:p>
            <a:r>
              <a:rPr lang="en-US" sz="8800" b="1" dirty="0" smtClean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CREDIT CARD REPORT</a:t>
            </a:r>
            <a:endParaRPr lang="en-IN" sz="8800" b="1" dirty="0">
              <a:solidFill>
                <a:schemeClr val="accent2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8361" y="3135067"/>
            <a:ext cx="2665925" cy="528504"/>
          </a:xfrm>
        </p:spPr>
        <p:txBody>
          <a:bodyPr>
            <a:normAutofit/>
          </a:bodyPr>
          <a:lstStyle/>
          <a:p>
            <a:r>
              <a:rPr lang="en-US" dirty="0" smtClean="0"/>
              <a:t>WEEKLY STATUS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2000" contrast="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996" y="3888950"/>
            <a:ext cx="5075004" cy="296905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603427376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890" y="286603"/>
            <a:ext cx="7611414" cy="1450757"/>
          </a:xfrm>
        </p:spPr>
        <p:txBody>
          <a:bodyPr/>
          <a:lstStyle/>
          <a:p>
            <a:pPr algn="ctr"/>
            <a:r>
              <a:rPr lang="en-US" b="1" i="1" dirty="0" smtClean="0">
                <a:solidFill>
                  <a:schemeClr val="accent4">
                    <a:lumMod val="50000"/>
                  </a:schemeClr>
                </a:solidFill>
                <a:latin typeface="Book Antiqua" panose="02040602050305030304" pitchFamily="18" charset="0"/>
              </a:rPr>
              <a:t>SUKRUTI MISHRA</a:t>
            </a:r>
            <a:endParaRPr lang="en-IN" b="1" i="1" dirty="0">
              <a:solidFill>
                <a:schemeClr val="accent4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225" y="2979076"/>
            <a:ext cx="8100812" cy="2352777"/>
          </a:xfrm>
        </p:spPr>
        <p:txBody>
          <a:bodyPr>
            <a:noAutofit/>
          </a:bodyPr>
          <a:lstStyle/>
          <a:p>
            <a:r>
              <a:rPr lang="en-IN" dirty="0" smtClean="0">
                <a:solidFill>
                  <a:srgbClr val="002060"/>
                </a:solidFill>
              </a:rPr>
              <a:t>LINKEDIN: </a:t>
            </a:r>
            <a:r>
              <a:rPr lang="en-IN" b="1" dirty="0" smtClean="0">
                <a:solidFill>
                  <a:srgbClr val="C00000"/>
                </a:solidFill>
              </a:rPr>
              <a:t>https</a:t>
            </a:r>
            <a:r>
              <a:rPr lang="en-IN" b="1" dirty="0">
                <a:solidFill>
                  <a:srgbClr val="C00000"/>
                </a:solidFill>
              </a:rPr>
              <a:t>://www.linkedin.com/in/sukruti-mishra-75b2737b</a:t>
            </a:r>
            <a:r>
              <a:rPr lang="en-IN" b="1" dirty="0" smtClean="0">
                <a:solidFill>
                  <a:srgbClr val="C00000"/>
                </a:solidFill>
              </a:rPr>
              <a:t>/</a:t>
            </a:r>
            <a:br>
              <a:rPr lang="en-IN" b="1" dirty="0" smtClean="0">
                <a:solidFill>
                  <a:srgbClr val="C00000"/>
                </a:solidFill>
              </a:rPr>
            </a:br>
            <a:r>
              <a:rPr lang="en-IN" b="1" dirty="0" smtClean="0">
                <a:solidFill>
                  <a:srgbClr val="C00000"/>
                </a:solidFill>
              </a:rPr>
              <a:t/>
            </a:r>
            <a:br>
              <a:rPr lang="en-IN" b="1" dirty="0" smtClean="0">
                <a:solidFill>
                  <a:srgbClr val="C00000"/>
                </a:solidFill>
              </a:rPr>
            </a:br>
            <a:r>
              <a:rPr lang="en-IN" b="1" dirty="0" smtClean="0">
                <a:solidFill>
                  <a:srgbClr val="C00000"/>
                </a:solidFill>
              </a:rPr>
              <a:t/>
            </a:r>
            <a:br>
              <a:rPr lang="en-IN" b="1" dirty="0" smtClean="0">
                <a:solidFill>
                  <a:srgbClr val="C00000"/>
                </a:solidFill>
              </a:rPr>
            </a:br>
            <a:r>
              <a:rPr lang="en-IN" b="1" dirty="0" smtClean="0">
                <a:solidFill>
                  <a:srgbClr val="C00000"/>
                </a:solidFill>
              </a:rPr>
              <a:t/>
            </a:r>
            <a:br>
              <a:rPr lang="en-IN" b="1" dirty="0" smtClean="0">
                <a:solidFill>
                  <a:srgbClr val="C00000"/>
                </a:solidFill>
              </a:rPr>
            </a:br>
            <a:r>
              <a:rPr lang="en-IN" b="1" dirty="0" smtClean="0">
                <a:solidFill>
                  <a:srgbClr val="C00000"/>
                </a:solidFill>
              </a:rPr>
              <a:t/>
            </a:r>
            <a:br>
              <a:rPr lang="en-IN" b="1" dirty="0" smtClean="0">
                <a:solidFill>
                  <a:srgbClr val="C00000"/>
                </a:solidFill>
              </a:rPr>
            </a:br>
            <a:r>
              <a:rPr lang="en-IN" b="1" dirty="0" smtClean="0">
                <a:solidFill>
                  <a:srgbClr val="C00000"/>
                </a:solidFill>
              </a:rPr>
              <a:t/>
            </a:r>
            <a:br>
              <a:rPr lang="en-IN" b="1" dirty="0" smtClean="0">
                <a:solidFill>
                  <a:srgbClr val="C00000"/>
                </a:solidFill>
              </a:rPr>
            </a:br>
            <a:r>
              <a:rPr lang="en-IN" b="1" dirty="0" smtClean="0">
                <a:solidFill>
                  <a:srgbClr val="C00000"/>
                </a:solidFill>
              </a:rPr>
              <a:t/>
            </a:r>
            <a:br>
              <a:rPr lang="en-IN" b="1" dirty="0" smtClean="0">
                <a:solidFill>
                  <a:srgbClr val="C00000"/>
                </a:solidFill>
              </a:rPr>
            </a:br>
            <a:r>
              <a:rPr lang="en-IN" b="1" dirty="0" smtClean="0">
                <a:solidFill>
                  <a:srgbClr val="C00000"/>
                </a:solidFill>
              </a:rPr>
              <a:t/>
            </a:r>
            <a:br>
              <a:rPr lang="en-IN" b="1" dirty="0" smtClean="0">
                <a:solidFill>
                  <a:srgbClr val="C00000"/>
                </a:solidFill>
              </a:rPr>
            </a:br>
            <a:r>
              <a:rPr lang="en-IN" b="1" dirty="0" smtClean="0">
                <a:solidFill>
                  <a:srgbClr val="C00000"/>
                </a:solidFill>
              </a:rPr>
              <a:t/>
            </a:r>
            <a:br>
              <a:rPr lang="en-IN" b="1" dirty="0" smtClean="0">
                <a:solidFill>
                  <a:srgbClr val="C00000"/>
                </a:solidFill>
              </a:rPr>
            </a:b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602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POWER BI PROJECT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70737"/>
            <a:ext cx="6784590" cy="276490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OBJECTIVE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DATA FROM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SQL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DATA PROCESSING &amp; DAX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DASHBOARD &amp; INISIGHT</a:t>
            </a:r>
          </a:p>
        </p:txBody>
      </p:sp>
    </p:spTree>
    <p:extLst>
      <p:ext uri="{BB962C8B-B14F-4D97-AF65-F5344CB8AC3E}">
        <p14:creationId xmlns:p14="http://schemas.microsoft.com/office/powerpoint/2010/main" val="503708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188" y="310226"/>
            <a:ext cx="5628067" cy="1450757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PROJECT OBJECTIVE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188" y="2094977"/>
            <a:ext cx="6928835" cy="402336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To develop comprehensive credit card weekly dashboard that provides real time  insights into key performance metrics and trends, enabling stakeholders to monitor and analyze credit card operations effectively.</a:t>
            </a:r>
          </a:p>
          <a:p>
            <a:endParaRPr lang="en-I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831" y="3551147"/>
            <a:ext cx="4341018" cy="238431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733363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DOWNLOAD DATA </a:t>
            </a: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541193"/>
            <a:ext cx="7250805" cy="2481567"/>
          </a:xfrm>
        </p:spPr>
        <p:txBody>
          <a:bodyPr>
            <a:normAutofit/>
          </a:bodyPr>
          <a:lstStyle/>
          <a:p>
            <a:endParaRPr lang="en-IN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GITHUB:</a:t>
            </a:r>
            <a:endParaRPr lang="en-IN" sz="2400" b="1" dirty="0">
              <a:solidFill>
                <a:srgbClr val="0070C0"/>
              </a:solidFill>
            </a:endParaRPr>
          </a:p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https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://github.com/SukrutiM/Credit_Card_finnancial-_Dashboard/upload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728" y="2910625"/>
            <a:ext cx="1577779" cy="2112135"/>
          </a:xfrm>
          <a:prstGeom prst="ellipse">
            <a:avLst/>
          </a:prstGeom>
          <a:ln w="63500" cap="rnd">
            <a:solidFill>
              <a:schemeClr val="accent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689623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IMPORT DATA TO SQL DATABASE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856" y="2399526"/>
            <a:ext cx="5187610" cy="308687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smtClean="0"/>
              <a:t>Prepare a .csv</a:t>
            </a:r>
            <a:r>
              <a:rPr lang="en-IN" sz="2800" dirty="0" smtClean="0"/>
              <a:t> file.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smtClean="0"/>
              <a:t>Create a table in SQL.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smtClean="0"/>
              <a:t>Import the .csv file into SQL.</a:t>
            </a:r>
          </a:p>
        </p:txBody>
      </p:sp>
    </p:spTree>
    <p:extLst>
      <p:ext uri="{BB962C8B-B14F-4D97-AF65-F5344CB8AC3E}">
        <p14:creationId xmlns:p14="http://schemas.microsoft.com/office/powerpoint/2010/main" val="2872465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DAX QUERIES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600" dirty="0" err="1"/>
              <a:t>Agegroup</a:t>
            </a:r>
            <a:r>
              <a:rPr lang="en-IN" sz="1600" dirty="0"/>
              <a:t> = SWITCH( </a:t>
            </a:r>
          </a:p>
          <a:p>
            <a:r>
              <a:rPr lang="en-IN" sz="1600" dirty="0" smtClean="0"/>
              <a:t> </a:t>
            </a:r>
            <a:r>
              <a:rPr lang="en-IN" sz="1600" dirty="0"/>
              <a:t>true(),</a:t>
            </a:r>
          </a:p>
          <a:p>
            <a:r>
              <a:rPr lang="en-IN" sz="1600" dirty="0"/>
              <a:t>'public </a:t>
            </a:r>
            <a:r>
              <a:rPr lang="en-IN" sz="1600" dirty="0" err="1"/>
              <a:t>cst_details</a:t>
            </a:r>
            <a:r>
              <a:rPr lang="en-IN" sz="1600" dirty="0"/>
              <a:t>'[</a:t>
            </a:r>
            <a:r>
              <a:rPr lang="en-IN" sz="1600" dirty="0" err="1"/>
              <a:t>customer_age</a:t>
            </a:r>
            <a:r>
              <a:rPr lang="en-IN" sz="1600" dirty="0"/>
              <a:t>] &lt; 30,"20-30" ,</a:t>
            </a:r>
          </a:p>
          <a:p>
            <a:r>
              <a:rPr lang="en-IN" sz="1600" dirty="0"/>
              <a:t>'public </a:t>
            </a:r>
            <a:r>
              <a:rPr lang="en-IN" sz="1600" dirty="0" err="1"/>
              <a:t>cst_details</a:t>
            </a:r>
            <a:r>
              <a:rPr lang="en-IN" sz="1600" dirty="0"/>
              <a:t>'[</a:t>
            </a:r>
            <a:r>
              <a:rPr lang="en-IN" sz="1600" dirty="0" err="1"/>
              <a:t>customer_age</a:t>
            </a:r>
            <a:r>
              <a:rPr lang="en-IN" sz="1600" dirty="0"/>
              <a:t>]&gt;= 30 &amp;&amp; 'public </a:t>
            </a:r>
            <a:r>
              <a:rPr lang="en-IN" sz="1600" dirty="0" err="1"/>
              <a:t>cst_details</a:t>
            </a:r>
            <a:r>
              <a:rPr lang="en-IN" sz="1600" dirty="0"/>
              <a:t>'[</a:t>
            </a:r>
            <a:r>
              <a:rPr lang="en-IN" sz="1600" dirty="0" err="1"/>
              <a:t>customer_age</a:t>
            </a:r>
            <a:r>
              <a:rPr lang="en-IN" sz="1600" dirty="0"/>
              <a:t>] &lt; 40, "30-40" ,</a:t>
            </a:r>
          </a:p>
          <a:p>
            <a:r>
              <a:rPr lang="en-IN" sz="1600" dirty="0"/>
              <a:t>'public </a:t>
            </a:r>
            <a:r>
              <a:rPr lang="en-IN" sz="1600" dirty="0" err="1"/>
              <a:t>cst_details</a:t>
            </a:r>
            <a:r>
              <a:rPr lang="en-IN" sz="1600" dirty="0"/>
              <a:t>'[</a:t>
            </a:r>
            <a:r>
              <a:rPr lang="en-IN" sz="1600" dirty="0" err="1"/>
              <a:t>customer_age</a:t>
            </a:r>
            <a:r>
              <a:rPr lang="en-IN" sz="1600" dirty="0"/>
              <a:t>]&gt;= 40 &amp;&amp; 'public </a:t>
            </a:r>
            <a:r>
              <a:rPr lang="en-IN" sz="1600" dirty="0" err="1"/>
              <a:t>cst_details</a:t>
            </a:r>
            <a:r>
              <a:rPr lang="en-IN" sz="1600" dirty="0"/>
              <a:t>'[</a:t>
            </a:r>
            <a:r>
              <a:rPr lang="en-IN" sz="1600" dirty="0" err="1"/>
              <a:t>customer_age</a:t>
            </a:r>
            <a:r>
              <a:rPr lang="en-IN" sz="1600" dirty="0"/>
              <a:t>] &lt; 50, "40-50" ,</a:t>
            </a:r>
          </a:p>
          <a:p>
            <a:r>
              <a:rPr lang="en-IN" sz="1600" dirty="0"/>
              <a:t>'public </a:t>
            </a:r>
            <a:r>
              <a:rPr lang="en-IN" sz="1600" dirty="0" err="1"/>
              <a:t>cst_details</a:t>
            </a:r>
            <a:r>
              <a:rPr lang="en-IN" sz="1600" dirty="0"/>
              <a:t>'[</a:t>
            </a:r>
            <a:r>
              <a:rPr lang="en-IN" sz="1600" dirty="0" err="1"/>
              <a:t>customer_age</a:t>
            </a:r>
            <a:r>
              <a:rPr lang="en-IN" sz="1600" dirty="0"/>
              <a:t>]&gt;= 50 &amp;&amp; 'public </a:t>
            </a:r>
            <a:r>
              <a:rPr lang="en-IN" sz="1600" dirty="0" err="1"/>
              <a:t>cst_details</a:t>
            </a:r>
            <a:r>
              <a:rPr lang="en-IN" sz="1600" dirty="0"/>
              <a:t>'[</a:t>
            </a:r>
            <a:r>
              <a:rPr lang="en-IN" sz="1600" dirty="0" err="1"/>
              <a:t>customer_age</a:t>
            </a:r>
            <a:r>
              <a:rPr lang="en-IN" sz="1600" dirty="0"/>
              <a:t>] &lt; 60, "50-60" ,</a:t>
            </a:r>
          </a:p>
          <a:p>
            <a:r>
              <a:rPr lang="en-IN" sz="1600" dirty="0"/>
              <a:t>'public </a:t>
            </a:r>
            <a:r>
              <a:rPr lang="en-IN" sz="1600" dirty="0" err="1"/>
              <a:t>cst_details</a:t>
            </a:r>
            <a:r>
              <a:rPr lang="en-IN" sz="1600" dirty="0"/>
              <a:t>'[</a:t>
            </a:r>
            <a:r>
              <a:rPr lang="en-IN" sz="1600" dirty="0" err="1"/>
              <a:t>customer_age</a:t>
            </a:r>
            <a:r>
              <a:rPr lang="en-IN" sz="1600" dirty="0"/>
              <a:t>]&gt;= 60, "60+",</a:t>
            </a:r>
          </a:p>
          <a:p>
            <a:r>
              <a:rPr lang="en-IN" sz="1600" dirty="0"/>
              <a:t>"unknown"</a:t>
            </a:r>
          </a:p>
          <a:p>
            <a:r>
              <a:rPr lang="en-IN" sz="1600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7303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DAX QUERIES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IncomeGroup</a:t>
            </a:r>
            <a:r>
              <a:rPr lang="en-US" dirty="0"/>
              <a:t> = switch(</a:t>
            </a:r>
          </a:p>
          <a:p>
            <a:r>
              <a:rPr lang="en-US" dirty="0"/>
              <a:t>     true(),</a:t>
            </a:r>
          </a:p>
          <a:p>
            <a:r>
              <a:rPr lang="en-US" dirty="0"/>
              <a:t>     'public </a:t>
            </a:r>
            <a:r>
              <a:rPr lang="en-US" dirty="0" err="1"/>
              <a:t>cst_details</a:t>
            </a:r>
            <a:r>
              <a:rPr lang="en-US" dirty="0"/>
              <a:t>'[income] &lt; 20000, "LOW",</a:t>
            </a:r>
          </a:p>
          <a:p>
            <a:r>
              <a:rPr lang="en-US" dirty="0"/>
              <a:t>     'public </a:t>
            </a:r>
            <a:r>
              <a:rPr lang="en-US" dirty="0" err="1"/>
              <a:t>cst_details</a:t>
            </a:r>
            <a:r>
              <a:rPr lang="en-US" dirty="0"/>
              <a:t>'[income]&gt;20000 &amp;&amp; 'public </a:t>
            </a:r>
            <a:r>
              <a:rPr lang="en-US" dirty="0" err="1"/>
              <a:t>cst_details</a:t>
            </a:r>
            <a:r>
              <a:rPr lang="en-US" dirty="0"/>
              <a:t>'[income]&lt;= 80000, "MEDIUM",</a:t>
            </a:r>
          </a:p>
          <a:p>
            <a:r>
              <a:rPr lang="en-US" dirty="0"/>
              <a:t>     'public </a:t>
            </a:r>
            <a:r>
              <a:rPr lang="en-US" dirty="0" err="1"/>
              <a:t>cst_details</a:t>
            </a:r>
            <a:r>
              <a:rPr lang="en-US" dirty="0"/>
              <a:t>'[income]&gt;8000, "HIGH",</a:t>
            </a:r>
          </a:p>
          <a:p>
            <a:r>
              <a:rPr lang="en-US" dirty="0"/>
              <a:t>     "UNKNOWN"</a:t>
            </a:r>
          </a:p>
          <a:p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/>
              <a:t>Week_num1 = WEEKNUM('public </a:t>
            </a:r>
            <a:r>
              <a:rPr lang="en-US" dirty="0" err="1"/>
              <a:t>cc_details</a:t>
            </a:r>
            <a:r>
              <a:rPr lang="en-US" dirty="0"/>
              <a:t>'[</a:t>
            </a:r>
            <a:r>
              <a:rPr lang="en-US" dirty="0" err="1"/>
              <a:t>week_start_date</a:t>
            </a:r>
            <a:r>
              <a:rPr lang="en-US" dirty="0"/>
              <a:t>])</a:t>
            </a:r>
          </a:p>
          <a:p>
            <a:endParaRPr lang="en-US" dirty="0"/>
          </a:p>
          <a:p>
            <a:r>
              <a:rPr lang="en-US" dirty="0"/>
              <a:t>Revenue = 'public </a:t>
            </a:r>
            <a:r>
              <a:rPr lang="en-US" dirty="0" err="1"/>
              <a:t>cc_details</a:t>
            </a:r>
            <a:r>
              <a:rPr lang="en-US" dirty="0"/>
              <a:t>'[</a:t>
            </a:r>
            <a:r>
              <a:rPr lang="en-US" dirty="0" err="1"/>
              <a:t>annual_fees</a:t>
            </a:r>
            <a:r>
              <a:rPr lang="en-US" dirty="0"/>
              <a:t>]+'public </a:t>
            </a:r>
            <a:r>
              <a:rPr lang="en-US" dirty="0" err="1"/>
              <a:t>cc_details</a:t>
            </a:r>
            <a:r>
              <a:rPr lang="en-US" dirty="0"/>
              <a:t>'[</a:t>
            </a:r>
            <a:r>
              <a:rPr lang="en-US" dirty="0" err="1"/>
              <a:t>total_trans_amt</a:t>
            </a:r>
            <a:r>
              <a:rPr lang="en-US" dirty="0"/>
              <a:t>]+'public   </a:t>
            </a:r>
            <a:r>
              <a:rPr lang="en-US" dirty="0" err="1"/>
              <a:t>cc_details</a:t>
            </a:r>
            <a:r>
              <a:rPr lang="en-US" dirty="0"/>
              <a:t>'[</a:t>
            </a:r>
            <a:r>
              <a:rPr lang="en-US" dirty="0" err="1"/>
              <a:t>interest_earned</a:t>
            </a:r>
            <a:r>
              <a:rPr lang="en-US" dirty="0"/>
              <a:t>]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1974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DAX QUERIES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71734" cy="4023360"/>
          </a:xfrm>
        </p:spPr>
        <p:txBody>
          <a:bodyPr>
            <a:normAutofit fontScale="92500" lnSpcReduction="10000"/>
          </a:bodyPr>
          <a:lstStyle/>
          <a:p>
            <a:r>
              <a:rPr lang="en-IN" sz="1600" dirty="0" err="1" smtClean="0"/>
              <a:t>Current_Week_Revenue</a:t>
            </a:r>
            <a:r>
              <a:rPr lang="en-IN" sz="1600" dirty="0" smtClean="0"/>
              <a:t> </a:t>
            </a:r>
            <a:r>
              <a:rPr lang="en-IN" sz="1600" dirty="0"/>
              <a:t>= CALCULATE(</a:t>
            </a:r>
          </a:p>
          <a:p>
            <a:r>
              <a:rPr lang="en-IN" sz="1600" dirty="0"/>
              <a:t>    sum('public </a:t>
            </a:r>
            <a:r>
              <a:rPr lang="en-IN" sz="1600" dirty="0" err="1"/>
              <a:t>cc_details</a:t>
            </a:r>
            <a:r>
              <a:rPr lang="en-IN" sz="1600" dirty="0"/>
              <a:t>'[Revenue]),</a:t>
            </a:r>
          </a:p>
          <a:p>
            <a:r>
              <a:rPr lang="en-IN" sz="1600" dirty="0"/>
              <a:t>    filter(</a:t>
            </a:r>
          </a:p>
          <a:p>
            <a:r>
              <a:rPr lang="en-IN" sz="1600" dirty="0"/>
              <a:t>        all('public </a:t>
            </a:r>
            <a:r>
              <a:rPr lang="en-IN" sz="1600" dirty="0" err="1"/>
              <a:t>cc_details</a:t>
            </a:r>
            <a:r>
              <a:rPr lang="en-IN" sz="1600" dirty="0"/>
              <a:t>'),</a:t>
            </a:r>
          </a:p>
          <a:p>
            <a:r>
              <a:rPr lang="en-IN" sz="1600" dirty="0"/>
              <a:t>        'public </a:t>
            </a:r>
            <a:r>
              <a:rPr lang="en-IN" sz="1600" dirty="0" err="1"/>
              <a:t>cc_details</a:t>
            </a:r>
            <a:r>
              <a:rPr lang="en-IN" sz="1600" dirty="0"/>
              <a:t>'[Week_num1]= MAX('public </a:t>
            </a:r>
            <a:r>
              <a:rPr lang="en-IN" sz="1600" dirty="0" err="1"/>
              <a:t>cc_details</a:t>
            </a:r>
            <a:r>
              <a:rPr lang="en-IN" sz="1600" dirty="0"/>
              <a:t>'[Week_num1])))</a:t>
            </a:r>
          </a:p>
          <a:p>
            <a:endParaRPr lang="en-US" dirty="0"/>
          </a:p>
          <a:p>
            <a:r>
              <a:rPr lang="en-US" sz="1700" dirty="0" err="1"/>
              <a:t>Previous_Week_Revenue</a:t>
            </a:r>
            <a:r>
              <a:rPr lang="en-US" sz="1700" dirty="0"/>
              <a:t> = CALCULATE(</a:t>
            </a:r>
          </a:p>
          <a:p>
            <a:r>
              <a:rPr lang="en-US" sz="1700" dirty="0"/>
              <a:t>    sum('public </a:t>
            </a:r>
            <a:r>
              <a:rPr lang="en-US" sz="1700" dirty="0" err="1"/>
              <a:t>cc_details</a:t>
            </a:r>
            <a:r>
              <a:rPr lang="en-US" sz="1700" dirty="0"/>
              <a:t>'[Revenue]),</a:t>
            </a:r>
          </a:p>
          <a:p>
            <a:r>
              <a:rPr lang="en-US" sz="1700" dirty="0"/>
              <a:t>    filter(</a:t>
            </a:r>
          </a:p>
          <a:p>
            <a:r>
              <a:rPr lang="en-US" sz="1700" dirty="0"/>
              <a:t>        all('public </a:t>
            </a:r>
            <a:r>
              <a:rPr lang="en-US" sz="1700" dirty="0" err="1"/>
              <a:t>cc_details</a:t>
            </a:r>
            <a:r>
              <a:rPr lang="en-US" sz="1700" dirty="0"/>
              <a:t>'),</a:t>
            </a:r>
          </a:p>
          <a:p>
            <a:r>
              <a:rPr lang="en-US" sz="1700" dirty="0"/>
              <a:t>        'public </a:t>
            </a:r>
            <a:r>
              <a:rPr lang="en-US" sz="1700" dirty="0" err="1"/>
              <a:t>cc_details</a:t>
            </a:r>
            <a:r>
              <a:rPr lang="en-US" sz="1700" dirty="0"/>
              <a:t>'[Week_num1]= MAX('public </a:t>
            </a:r>
            <a:r>
              <a:rPr lang="en-US" sz="1700" dirty="0" err="1"/>
              <a:t>cc_details</a:t>
            </a:r>
            <a:r>
              <a:rPr lang="en-US" sz="1700" dirty="0"/>
              <a:t>'[Week_num1])-1))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043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INSIGHTS: 53 WEEKS(31</a:t>
            </a:r>
            <a:r>
              <a:rPr lang="en-US" b="1" baseline="30000" dirty="0" smtClean="0">
                <a:solidFill>
                  <a:schemeClr val="accent2">
                    <a:lumMod val="75000"/>
                  </a:schemeClr>
                </a:solidFill>
              </a:rPr>
              <a:t>ST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EC)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67437"/>
            <a:ext cx="9746731" cy="4301544"/>
          </a:xfrm>
        </p:spPr>
        <p:txBody>
          <a:bodyPr>
            <a:normAutofit lnSpcReduction="10000"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1600" b="1" dirty="0" smtClean="0"/>
              <a:t>  WEEKLY STATUS: -</a:t>
            </a:r>
            <a:endParaRPr lang="en-US" sz="1600" b="1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 smtClean="0"/>
              <a:t> </a:t>
            </a:r>
            <a:r>
              <a:rPr lang="en-US" sz="1600" dirty="0" smtClean="0"/>
              <a:t>REVENUE INCREASED BY 28.8%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 smtClean="0"/>
              <a:t>TOTAL TRANSACTION AMT &amp; COUNT INCREASED BY  25.9% &amp; 3.28</a:t>
            </a:r>
            <a:r>
              <a:rPr lang="en-US" sz="1600" dirty="0" smtClean="0"/>
              <a:t>%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1" dirty="0" smtClean="0"/>
              <a:t>YEARLY STATUS:-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 smtClean="0"/>
              <a:t>TOTAL REVENUE IS 57M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 smtClean="0"/>
              <a:t>TOTAL INTEREST IS 8M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 smtClean="0"/>
              <a:t>TOTAL TRANSACTION AMOUNT IS 46M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 smtClean="0"/>
              <a:t>MALE CUSTOMER REVENUE CONTRIBUTION </a:t>
            </a:r>
            <a:r>
              <a:rPr lang="en-US" sz="1600" b="1" dirty="0" smtClean="0"/>
              <a:t>&gt; </a:t>
            </a:r>
            <a:r>
              <a:rPr lang="en-US" sz="1600" dirty="0" smtClean="0"/>
              <a:t>31M, FEMALE 26M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 smtClean="0"/>
              <a:t> SILVER &amp; BLUE CREDIT CARD CONTRIBUTION TO 93% OF OVERALL TRANSACTION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 smtClean="0"/>
              <a:t>TX NY &amp; CACONTRIBUTION IS 68%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 smtClean="0"/>
              <a:t>OVERALL ACTIVATION RATE IS 57.5% &amp; DELINQUENT RATE IS 6.06%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6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795791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3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4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5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6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7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8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9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229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Bahnschrift Condensed</vt:lpstr>
      <vt:lpstr>Book Antiqua</vt:lpstr>
      <vt:lpstr>Calibri</vt:lpstr>
      <vt:lpstr>Calibri Light</vt:lpstr>
      <vt:lpstr>Wingdings</vt:lpstr>
      <vt:lpstr>Retrospect</vt:lpstr>
      <vt:lpstr>CREDIT CARD REPORT</vt:lpstr>
      <vt:lpstr>POWER BI PROJECT</vt:lpstr>
      <vt:lpstr>PROJECT OBJECTIVE</vt:lpstr>
      <vt:lpstr>DOWNLOAD DATA </vt:lpstr>
      <vt:lpstr>IMPORT DATA TO SQL DATABASE</vt:lpstr>
      <vt:lpstr>DAX QUERIES</vt:lpstr>
      <vt:lpstr>DAX QUERIES</vt:lpstr>
      <vt:lpstr>DAX QUERIES</vt:lpstr>
      <vt:lpstr>INSIGHTS: 53 WEEKS(31ST DEC)</vt:lpstr>
      <vt:lpstr>SUKRUTI MISHRA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REPORT</dc:title>
  <dc:creator>DELL</dc:creator>
  <cp:lastModifiedBy>DELL</cp:lastModifiedBy>
  <cp:revision>14</cp:revision>
  <dcterms:created xsi:type="dcterms:W3CDTF">2024-09-24T07:35:11Z</dcterms:created>
  <dcterms:modified xsi:type="dcterms:W3CDTF">2024-09-24T17:58:19Z</dcterms:modified>
</cp:coreProperties>
</file>