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5" r:id="rId3"/>
    <p:sldId id="287" r:id="rId4"/>
    <p:sldId id="288" r:id="rId5"/>
    <p:sldId id="289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9/26/2021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9/26/2021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RISC V 32IME 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Sukruth 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B46C11-46E8-43EF-A918-B9FBAB2D4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9576" y="332656"/>
            <a:ext cx="7461935" cy="4267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80CD74-B308-4210-9A8D-005F612E4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75" y="4924921"/>
            <a:ext cx="11993649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426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FC2A-5E1F-40A1-B9AF-B746A51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unit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26E9D1-E92D-4A03-9703-EBB4B918A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080" y="1844824"/>
            <a:ext cx="1495839" cy="4267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7625E5-9AF5-4238-8723-72AB058C2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648" y="3014645"/>
            <a:ext cx="8807624" cy="192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15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B8587-D2CB-4E83-98A8-EF1A1D298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path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1DAB18-930F-4205-9880-EB19B20BF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700808"/>
            <a:ext cx="9144000" cy="26935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C8BBD8-EDEC-48D7-A9DC-2CBCF8825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4625977"/>
            <a:ext cx="11424592" cy="216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64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63422-EAE5-4DDE-ABF5-2791FAB78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unit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7110FC-921D-4541-9E6D-78A22FA99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2340645"/>
            <a:ext cx="9144000" cy="3243509"/>
          </a:xfrm>
        </p:spPr>
      </p:pic>
    </p:spTree>
    <p:extLst>
      <p:ext uri="{BB962C8B-B14F-4D97-AF65-F5344CB8AC3E}">
        <p14:creationId xmlns:p14="http://schemas.microsoft.com/office/powerpoint/2010/main" val="635014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5D090-8ABA-414D-B49E-700D9902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3FA4F3-BFAA-4269-8215-D2FF2C53A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76" y="4365104"/>
            <a:ext cx="11088647" cy="1657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180747-C542-4E0B-A7FA-C989615B6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058099"/>
            <a:ext cx="12192000" cy="180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39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3A4BF-DB57-4EA8-A9AD-42E127ED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needs to be done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EF1EA-C6F9-412F-941D-4018FE8B4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Hazard control</a:t>
            </a:r>
          </a:p>
          <a:p>
            <a:r>
              <a:rPr lang="en-US" dirty="0"/>
              <a:t>Design optimization</a:t>
            </a:r>
          </a:p>
          <a:p>
            <a:r>
              <a:rPr lang="en-IN" dirty="0"/>
              <a:t>Flushing </a:t>
            </a:r>
          </a:p>
          <a:p>
            <a:r>
              <a:rPr lang="en-IN" dirty="0"/>
              <a:t>Cache unit</a:t>
            </a:r>
          </a:p>
        </p:txBody>
      </p:sp>
    </p:spTree>
    <p:extLst>
      <p:ext uri="{BB962C8B-B14F-4D97-AF65-F5344CB8AC3E}">
        <p14:creationId xmlns:p14="http://schemas.microsoft.com/office/powerpoint/2010/main" val="4130992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6A7F80-2AC2-480C-89E1-673A94CBF4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6F03DBB-C396-47A8-BD3C-3B61F604D4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02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to be done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ISA consisting of R,I and j type of instruction</a:t>
            </a:r>
          </a:p>
          <a:p>
            <a:r>
              <a:rPr lang="en-US" dirty="0"/>
              <a:t>12 instructions over all</a:t>
            </a:r>
          </a:p>
          <a:p>
            <a:r>
              <a:rPr lang="en-US" dirty="0"/>
              <a:t>Forwarding and stalling hazards avoidance architecture</a:t>
            </a:r>
          </a:p>
          <a:p>
            <a:r>
              <a:rPr lang="en-US" dirty="0"/>
              <a:t>Flushing unit for control hazard</a:t>
            </a:r>
          </a:p>
          <a:p>
            <a:r>
              <a:rPr lang="en-US" dirty="0"/>
              <a:t>Testing and optimization</a:t>
            </a:r>
          </a:p>
          <a:p>
            <a:pPr marL="0" indent="0">
              <a:buNone/>
            </a:pP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FA4A2-A061-478C-BD26-15E0827D6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-323468"/>
            <a:ext cx="9144000" cy="1143000"/>
          </a:xfrm>
        </p:spPr>
        <p:txBody>
          <a:bodyPr/>
          <a:lstStyle/>
          <a:p>
            <a:r>
              <a:rPr lang="en-US" dirty="0"/>
              <a:t>Proposed design</a:t>
            </a:r>
            <a:endParaRPr lang="en-IN" dirty="0"/>
          </a:p>
        </p:txBody>
      </p:sp>
      <p:sp>
        <p:nvSpPr>
          <p:cNvPr id="4" name="Line 36">
            <a:extLst>
              <a:ext uri="{FF2B5EF4-FFF2-40B4-BE49-F238E27FC236}">
                <a16:creationId xmlns:a16="http://schemas.microsoft.com/office/drawing/2014/main" id="{D64EEF01-DF89-4DB8-AA8F-85F8F16F5C9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14499" y="829409"/>
            <a:ext cx="23203" cy="4886169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36">
            <a:extLst>
              <a:ext uri="{FF2B5EF4-FFF2-40B4-BE49-F238E27FC236}">
                <a16:creationId xmlns:a16="http://schemas.microsoft.com/office/drawing/2014/main" id="{5150E749-61F4-4DCC-B859-18CCD60671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65815" y="829409"/>
            <a:ext cx="23203" cy="4886169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36">
            <a:extLst>
              <a:ext uri="{FF2B5EF4-FFF2-40B4-BE49-F238E27FC236}">
                <a16:creationId xmlns:a16="http://schemas.microsoft.com/office/drawing/2014/main" id="{8B6368F7-FE45-4F6C-BA9B-7EBBEB82D93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1192" y="809653"/>
            <a:ext cx="23203" cy="4886169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36">
            <a:extLst>
              <a:ext uri="{FF2B5EF4-FFF2-40B4-BE49-F238E27FC236}">
                <a16:creationId xmlns:a16="http://schemas.microsoft.com/office/drawing/2014/main" id="{2C4AEBAD-125D-4313-A313-AFE55A4172D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3439" y="809654"/>
            <a:ext cx="23203" cy="4886169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Group 80">
            <a:extLst>
              <a:ext uri="{FF2B5EF4-FFF2-40B4-BE49-F238E27FC236}">
                <a16:creationId xmlns:a16="http://schemas.microsoft.com/office/drawing/2014/main" id="{8316F6C6-9B2E-4D5E-AA62-7DA6FF19124E}"/>
              </a:ext>
            </a:extLst>
          </p:cNvPr>
          <p:cNvGrpSpPr>
            <a:grpSpLocks/>
          </p:cNvGrpSpPr>
          <p:nvPr/>
        </p:nvGrpSpPr>
        <p:grpSpPr bwMode="auto">
          <a:xfrm>
            <a:off x="3664878" y="2382336"/>
            <a:ext cx="7420955" cy="2779044"/>
            <a:chOff x="1435" y="1399"/>
            <a:chExt cx="4597" cy="2301"/>
          </a:xfrm>
          <a:solidFill>
            <a:schemeClr val="accent1">
              <a:lumMod val="40000"/>
              <a:lumOff val="60000"/>
            </a:schemeClr>
          </a:solidFill>
        </p:grpSpPr>
        <p:grpSp>
          <p:nvGrpSpPr>
            <p:cNvPr id="10" name="Group 75">
              <a:extLst>
                <a:ext uri="{FF2B5EF4-FFF2-40B4-BE49-F238E27FC236}">
                  <a16:creationId xmlns:a16="http://schemas.microsoft.com/office/drawing/2014/main" id="{4894D2EF-5414-47D7-95F7-5D73E56C5D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5" y="1405"/>
              <a:ext cx="192" cy="2295"/>
              <a:chOff x="1290" y="1488"/>
              <a:chExt cx="192" cy="2295"/>
            </a:xfrm>
            <a:grpFill/>
          </p:grpSpPr>
          <p:sp>
            <p:nvSpPr>
              <p:cNvPr id="20" name="Rectangle 67">
                <a:extLst>
                  <a:ext uri="{FF2B5EF4-FFF2-40B4-BE49-F238E27FC236}">
                    <a16:creationId xmlns:a16="http://schemas.microsoft.com/office/drawing/2014/main" id="{18D9227F-4E9A-43AE-9400-35F0E69C98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0" y="1488"/>
                <a:ext cx="192" cy="229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wrap="none" anchor="ctr"/>
              <a:lstStyle>
                <a:lvl1pPr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b="1" dirty="0">
                    <a:ea typeface="宋体" panose="02010600030101010101" pitchFamily="2" charset="-122"/>
                  </a:rPr>
                  <a:t>IF/ID</a:t>
                </a:r>
              </a:p>
            </p:txBody>
          </p:sp>
          <p:sp>
            <p:nvSpPr>
              <p:cNvPr id="21" name="AutoShape 68">
                <a:extLst>
                  <a:ext uri="{FF2B5EF4-FFF2-40B4-BE49-F238E27FC236}">
                    <a16:creationId xmlns:a16="http://schemas.microsoft.com/office/drawing/2014/main" id="{DB85BC89-85DE-47DE-8096-01F3E83B5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0" y="3591"/>
                <a:ext cx="192" cy="192"/>
              </a:xfrm>
              <a:prstGeom prst="triangle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" name="Group 76">
              <a:extLst>
                <a:ext uri="{FF2B5EF4-FFF2-40B4-BE49-F238E27FC236}">
                  <a16:creationId xmlns:a16="http://schemas.microsoft.com/office/drawing/2014/main" id="{E80738A8-C422-44B8-9F6C-ED547FBFC2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7" y="1405"/>
              <a:ext cx="193" cy="2295"/>
              <a:chOff x="2735" y="1436"/>
              <a:chExt cx="193" cy="2295"/>
            </a:xfrm>
            <a:grpFill/>
          </p:grpSpPr>
          <p:sp>
            <p:nvSpPr>
              <p:cNvPr id="18" name="Rectangle 70">
                <a:extLst>
                  <a:ext uri="{FF2B5EF4-FFF2-40B4-BE49-F238E27FC236}">
                    <a16:creationId xmlns:a16="http://schemas.microsoft.com/office/drawing/2014/main" id="{A41E238C-7B4B-4447-8BE9-2D8FDA9AE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1436"/>
                <a:ext cx="192" cy="229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b="1" dirty="0">
                    <a:ea typeface="宋体" panose="02010600030101010101" pitchFamily="2" charset="-122"/>
                  </a:rPr>
                  <a:t>ID/EX</a:t>
                </a:r>
              </a:p>
            </p:txBody>
          </p:sp>
          <p:sp>
            <p:nvSpPr>
              <p:cNvPr id="19" name="AutoShape 71">
                <a:extLst>
                  <a:ext uri="{FF2B5EF4-FFF2-40B4-BE49-F238E27FC236}">
                    <a16:creationId xmlns:a16="http://schemas.microsoft.com/office/drawing/2014/main" id="{5CB02F69-8EAA-4ADC-BCE4-B6C9BAC267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5" y="3533"/>
                <a:ext cx="192" cy="192"/>
              </a:xfrm>
              <a:prstGeom prst="triangle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2" name="Group 79">
              <a:extLst>
                <a:ext uri="{FF2B5EF4-FFF2-40B4-BE49-F238E27FC236}">
                  <a16:creationId xmlns:a16="http://schemas.microsoft.com/office/drawing/2014/main" id="{4FB1599C-8329-46C8-B7B2-CB553BA099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40" y="1405"/>
              <a:ext cx="192" cy="2295"/>
              <a:chOff x="5916" y="1431"/>
              <a:chExt cx="192" cy="2295"/>
            </a:xfrm>
            <a:grpFill/>
          </p:grpSpPr>
          <p:sp>
            <p:nvSpPr>
              <p:cNvPr id="16" name="Rectangle 73">
                <a:extLst>
                  <a:ext uri="{FF2B5EF4-FFF2-40B4-BE49-F238E27FC236}">
                    <a16:creationId xmlns:a16="http://schemas.microsoft.com/office/drawing/2014/main" id="{33E4EB63-704A-41BE-AD5A-90D7CA897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6" y="1431"/>
                <a:ext cx="192" cy="229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b="1">
                    <a:ea typeface="宋体" panose="02010600030101010101" pitchFamily="2" charset="-122"/>
                  </a:rPr>
                  <a:t>MEM/WB</a:t>
                </a:r>
              </a:p>
            </p:txBody>
          </p:sp>
          <p:sp>
            <p:nvSpPr>
              <p:cNvPr id="17" name="AutoShape 74">
                <a:extLst>
                  <a:ext uri="{FF2B5EF4-FFF2-40B4-BE49-F238E27FC236}">
                    <a16:creationId xmlns:a16="http://schemas.microsoft.com/office/drawing/2014/main" id="{5F6D78E9-9545-4442-A974-85BBC74154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6" y="3534"/>
                <a:ext cx="192" cy="192"/>
              </a:xfrm>
              <a:prstGeom prst="triangle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3" name="Group 77">
              <a:extLst>
                <a:ext uri="{FF2B5EF4-FFF2-40B4-BE49-F238E27FC236}">
                  <a16:creationId xmlns:a16="http://schemas.microsoft.com/office/drawing/2014/main" id="{E3F044D7-AC3E-4E4D-B1A5-8019F3DE58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54" y="1399"/>
              <a:ext cx="193" cy="2301"/>
              <a:chOff x="4208" y="1441"/>
              <a:chExt cx="193" cy="2301"/>
            </a:xfrm>
            <a:grpFill/>
          </p:grpSpPr>
          <p:sp>
            <p:nvSpPr>
              <p:cNvPr id="14" name="Rectangle 64">
                <a:extLst>
                  <a:ext uri="{FF2B5EF4-FFF2-40B4-BE49-F238E27FC236}">
                    <a16:creationId xmlns:a16="http://schemas.microsoft.com/office/drawing/2014/main" id="{0CFDF84B-55DB-483A-BA37-9A39C4B1DC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1441"/>
                <a:ext cx="192" cy="229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b="1" dirty="0">
                    <a:ea typeface="宋体" panose="02010600030101010101" pitchFamily="2" charset="-122"/>
                  </a:rPr>
                  <a:t>EX/MEM</a:t>
                </a:r>
              </a:p>
            </p:txBody>
          </p:sp>
          <p:sp>
            <p:nvSpPr>
              <p:cNvPr id="15" name="AutoShape 65">
                <a:extLst>
                  <a:ext uri="{FF2B5EF4-FFF2-40B4-BE49-F238E27FC236}">
                    <a16:creationId xmlns:a16="http://schemas.microsoft.com/office/drawing/2014/main" id="{2BE803C0-D354-4493-A7D8-9F236696E9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8" y="3550"/>
                <a:ext cx="192" cy="192"/>
              </a:xfrm>
              <a:prstGeom prst="triangle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2" name="Rectangle 27">
            <a:extLst>
              <a:ext uri="{FF2B5EF4-FFF2-40B4-BE49-F238E27FC236}">
                <a16:creationId xmlns:a16="http://schemas.microsoft.com/office/drawing/2014/main" id="{06D1CD1C-F2C3-4EC7-B871-AA7E549C83E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555700" y="2587876"/>
            <a:ext cx="791216" cy="127092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eaVert"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Stage ID</a:t>
            </a:r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6D2D18B3-DDCC-4A9B-9A58-2190AB8D6FE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823968" y="2587873"/>
            <a:ext cx="791216" cy="1270927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Stage EX</a:t>
            </a:r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6039C057-4AB6-4CBF-BC8E-62284D0BCEF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246283" y="2498943"/>
            <a:ext cx="791216" cy="1448789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Stage MEM</a:t>
            </a:r>
          </a:p>
        </p:txBody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8E4568D7-06E8-4268-96E7-0498ADA14E6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225168" y="2587875"/>
            <a:ext cx="791216" cy="127092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eaVert"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Stage IF</a:t>
            </a:r>
          </a:p>
        </p:txBody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335BF887-A2CB-464E-A951-446BC6BAAF6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556763" y="3892753"/>
            <a:ext cx="791216" cy="126880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ts val="2700"/>
              </a:lnSpc>
            </a:pPr>
            <a:r>
              <a:rPr lang="en-US" altLang="zh-CN" dirty="0">
                <a:ea typeface="宋体" panose="02010600030101010101" pitchFamily="2" charset="-122"/>
              </a:rPr>
              <a:t>Register</a:t>
            </a:r>
          </a:p>
          <a:p>
            <a:pPr>
              <a:lnSpc>
                <a:spcPts val="2700"/>
              </a:lnSpc>
            </a:pPr>
            <a:r>
              <a:rPr lang="en-US" altLang="zh-CN" dirty="0">
                <a:ea typeface="宋体" panose="02010600030101010101" pitchFamily="2" charset="-122"/>
              </a:rPr>
              <a:t>File</a:t>
            </a:r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7DDC2A87-E427-4D9C-A4D7-6AC14229870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225169" y="3952254"/>
            <a:ext cx="791216" cy="113915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ts val="2700"/>
              </a:lnSpc>
            </a:pPr>
            <a:r>
              <a:rPr lang="en-US" altLang="zh-CN" dirty="0">
                <a:ea typeface="宋体" panose="02010600030101010101" pitchFamily="2" charset="-122"/>
              </a:rPr>
              <a:t>I-Cache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62F056-C6C4-4405-AD5F-C64EF0B268C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246283" y="3906295"/>
            <a:ext cx="791216" cy="123107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ts val="2700"/>
              </a:lnSpc>
            </a:pPr>
            <a:r>
              <a:rPr lang="en-US" altLang="zh-CN" dirty="0">
                <a:ea typeface="宋体" panose="02010600030101010101" pitchFamily="2" charset="-122"/>
              </a:rPr>
              <a:t>D-Cache</a:t>
            </a:r>
          </a:p>
        </p:txBody>
      </p:sp>
      <p:grpSp>
        <p:nvGrpSpPr>
          <p:cNvPr id="29" name="组合 7">
            <a:extLst>
              <a:ext uri="{FF2B5EF4-FFF2-40B4-BE49-F238E27FC236}">
                <a16:creationId xmlns:a16="http://schemas.microsoft.com/office/drawing/2014/main" id="{7515E81B-6904-4664-9B89-0035957AE8C9}"/>
              </a:ext>
            </a:extLst>
          </p:cNvPr>
          <p:cNvGrpSpPr/>
          <p:nvPr/>
        </p:nvGrpSpPr>
        <p:grpSpPr>
          <a:xfrm rot="5400000">
            <a:off x="6844289" y="3922331"/>
            <a:ext cx="718931" cy="1227292"/>
            <a:chOff x="6124454" y="3059231"/>
            <a:chExt cx="646645" cy="1155276"/>
          </a:xfrm>
        </p:grpSpPr>
        <p:sp>
          <p:nvSpPr>
            <p:cNvPr id="30" name="AutoShape 16">
              <a:extLst>
                <a:ext uri="{FF2B5EF4-FFF2-40B4-BE49-F238E27FC236}">
                  <a16:creationId xmlns:a16="http://schemas.microsoft.com/office/drawing/2014/main" id="{60C4B8F3-138C-41BA-A01C-5729BAE8064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>
              <a:off x="5878961" y="3322369"/>
              <a:ext cx="1155276" cy="629000"/>
            </a:xfrm>
            <a:custGeom>
              <a:avLst/>
              <a:gdLst>
                <a:gd name="T0" fmla="*/ 714 w 21600"/>
                <a:gd name="T1" fmla="*/ 134 h 21600"/>
                <a:gd name="T2" fmla="*/ 408 w 21600"/>
                <a:gd name="T3" fmla="*/ 268 h 21600"/>
                <a:gd name="T4" fmla="*/ 102 w 21600"/>
                <a:gd name="T5" fmla="*/ 134 h 21600"/>
                <a:gd name="T6" fmla="*/ 408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13 h 21600"/>
                <a:gd name="T14" fmla="*/ 17100 w 21600"/>
                <a:gd name="T15" fmla="*/ 1708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dirty="0"/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F8673AC1-F3C0-44BA-B3B7-7E2BB98F6F3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6105502" y="3495753"/>
              <a:ext cx="328881" cy="290977"/>
            </a:xfrm>
            <a:custGeom>
              <a:avLst/>
              <a:gdLst>
                <a:gd name="T0" fmla="*/ 0 w 384"/>
                <a:gd name="T1" fmla="*/ 115 h 288"/>
                <a:gd name="T2" fmla="*/ 123 w 384"/>
                <a:gd name="T3" fmla="*/ 0 h 288"/>
                <a:gd name="T4" fmla="*/ 245 w 384"/>
                <a:gd name="T5" fmla="*/ 115 h 2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288">
                  <a:moveTo>
                    <a:pt x="0" y="288"/>
                  </a:moveTo>
                  <a:lnTo>
                    <a:pt x="192" y="0"/>
                  </a:lnTo>
                  <a:lnTo>
                    <a:pt x="384" y="288"/>
                  </a:lnTo>
                </a:path>
              </a:pathLst>
            </a:cu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" name="Rectangle 27">
            <a:extLst>
              <a:ext uri="{FF2B5EF4-FFF2-40B4-BE49-F238E27FC236}">
                <a16:creationId xmlns:a16="http://schemas.microsoft.com/office/drawing/2014/main" id="{D7235BB9-09CE-4CEE-9B75-F287795BDCA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39435" y="2748606"/>
            <a:ext cx="791216" cy="94946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PC Reg</a:t>
            </a:r>
          </a:p>
        </p:txBody>
      </p:sp>
      <p:sp>
        <p:nvSpPr>
          <p:cNvPr id="33" name="矩形 128">
            <a:extLst>
              <a:ext uri="{FF2B5EF4-FFF2-40B4-BE49-F238E27FC236}">
                <a16:creationId xmlns:a16="http://schemas.microsoft.com/office/drawing/2014/main" id="{522AC619-D7C2-41DD-9F99-0B9DCDED6068}"/>
              </a:ext>
            </a:extLst>
          </p:cNvPr>
          <p:cNvSpPr/>
          <p:nvPr/>
        </p:nvSpPr>
        <p:spPr>
          <a:xfrm>
            <a:off x="6917879" y="4482800"/>
            <a:ext cx="649538" cy="409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ALU</a:t>
            </a:r>
          </a:p>
        </p:txBody>
      </p:sp>
      <p:sp>
        <p:nvSpPr>
          <p:cNvPr id="34" name="Line 58">
            <a:extLst>
              <a:ext uri="{FF2B5EF4-FFF2-40B4-BE49-F238E27FC236}">
                <a16:creationId xmlns:a16="http://schemas.microsoft.com/office/drawing/2014/main" id="{8B3412B2-120D-4FA4-A81B-D23CF0C70E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8112" y="3215384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58">
            <a:extLst>
              <a:ext uri="{FF2B5EF4-FFF2-40B4-BE49-F238E27FC236}">
                <a16:creationId xmlns:a16="http://schemas.microsoft.com/office/drawing/2014/main" id="{BEDE95E7-FFA4-4FDE-853A-7A60F922D6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4544" y="3215384"/>
            <a:ext cx="39033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58">
            <a:extLst>
              <a:ext uri="{FF2B5EF4-FFF2-40B4-BE49-F238E27FC236}">
                <a16:creationId xmlns:a16="http://schemas.microsoft.com/office/drawing/2014/main" id="{39FB2020-8D47-463B-8235-7D231B96C3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74824" y="3215384"/>
            <a:ext cx="339852" cy="217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58">
            <a:extLst>
              <a:ext uri="{FF2B5EF4-FFF2-40B4-BE49-F238E27FC236}">
                <a16:creationId xmlns:a16="http://schemas.microsoft.com/office/drawing/2014/main" id="{7107C231-E775-4A49-9F8C-0953B35EF8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86772" y="3215384"/>
            <a:ext cx="32521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58">
            <a:extLst>
              <a:ext uri="{FF2B5EF4-FFF2-40B4-BE49-F238E27FC236}">
                <a16:creationId xmlns:a16="http://schemas.microsoft.com/office/drawing/2014/main" id="{C47CAE72-8483-46BE-BE25-DD073F90C3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21937" y="3215384"/>
            <a:ext cx="36217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58">
            <a:extLst>
              <a:ext uri="{FF2B5EF4-FFF2-40B4-BE49-F238E27FC236}">
                <a16:creationId xmlns:a16="http://schemas.microsoft.com/office/drawing/2014/main" id="{D76FBA56-9B0F-4DDF-A812-1958ADC6C1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55040" y="3221252"/>
            <a:ext cx="36217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58">
            <a:extLst>
              <a:ext uri="{FF2B5EF4-FFF2-40B4-BE49-F238E27FC236}">
                <a16:creationId xmlns:a16="http://schemas.microsoft.com/office/drawing/2014/main" id="{E091FB10-A9A7-4F3E-9813-4F57A24D89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25548" y="3215384"/>
            <a:ext cx="39194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58">
            <a:extLst>
              <a:ext uri="{FF2B5EF4-FFF2-40B4-BE49-F238E27FC236}">
                <a16:creationId xmlns:a16="http://schemas.microsoft.com/office/drawing/2014/main" id="{CF2EC34A-4C9E-4C3A-9EB1-5646F06C91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366286" y="3215384"/>
            <a:ext cx="39194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58">
            <a:extLst>
              <a:ext uri="{FF2B5EF4-FFF2-40B4-BE49-F238E27FC236}">
                <a16:creationId xmlns:a16="http://schemas.microsoft.com/office/drawing/2014/main" id="{A4308F2A-8482-44A4-AB13-3E16E9CBE6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2092" y="3618945"/>
            <a:ext cx="0" cy="57446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Line 58">
            <a:extLst>
              <a:ext uri="{FF2B5EF4-FFF2-40B4-BE49-F238E27FC236}">
                <a16:creationId xmlns:a16="http://schemas.microsoft.com/office/drawing/2014/main" id="{105A98F9-9C8D-408C-A572-E21A1D4B012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3294" y="3638562"/>
            <a:ext cx="1" cy="554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肘形连接符 157">
            <a:extLst>
              <a:ext uri="{FF2B5EF4-FFF2-40B4-BE49-F238E27FC236}">
                <a16:creationId xmlns:a16="http://schemas.microsoft.com/office/drawing/2014/main" id="{2DEB08B6-0380-42C0-BD50-736ED03AFAEB}"/>
              </a:ext>
            </a:extLst>
          </p:cNvPr>
          <p:cNvCxnSpPr>
            <a:stCxn id="33" idx="2"/>
          </p:cNvCxnSpPr>
          <p:nvPr/>
        </p:nvCxnSpPr>
        <p:spPr>
          <a:xfrm rot="5400000" flipH="1" flipV="1">
            <a:off x="6920050" y="3793045"/>
            <a:ext cx="1422273" cy="777078"/>
          </a:xfrm>
          <a:prstGeom prst="bentConnector3">
            <a:avLst>
              <a:gd name="adj1" fmla="val -995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163">
            <a:extLst>
              <a:ext uri="{FF2B5EF4-FFF2-40B4-BE49-F238E27FC236}">
                <a16:creationId xmlns:a16="http://schemas.microsoft.com/office/drawing/2014/main" id="{F04471A8-13BE-4E78-9D56-ED20A97E8E9B}"/>
              </a:ext>
            </a:extLst>
          </p:cNvPr>
          <p:cNvCxnSpPr/>
          <p:nvPr/>
        </p:nvCxnSpPr>
        <p:spPr>
          <a:xfrm flipH="1">
            <a:off x="7863638" y="3470447"/>
            <a:ext cx="17248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176">
            <a:extLst>
              <a:ext uri="{FF2B5EF4-FFF2-40B4-BE49-F238E27FC236}">
                <a16:creationId xmlns:a16="http://schemas.microsoft.com/office/drawing/2014/main" id="{526A8481-0ABD-4975-87F7-62B046632347}"/>
              </a:ext>
            </a:extLst>
          </p:cNvPr>
          <p:cNvCxnSpPr/>
          <p:nvPr/>
        </p:nvCxnSpPr>
        <p:spPr>
          <a:xfrm>
            <a:off x="2374430" y="3618945"/>
            <a:ext cx="0" cy="5072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180">
            <a:extLst>
              <a:ext uri="{FF2B5EF4-FFF2-40B4-BE49-F238E27FC236}">
                <a16:creationId xmlns:a16="http://schemas.microsoft.com/office/drawing/2014/main" id="{3FA53E8B-3CDC-40F1-9DFF-943E70CE5C7A}"/>
              </a:ext>
            </a:extLst>
          </p:cNvPr>
          <p:cNvCxnSpPr/>
          <p:nvPr/>
        </p:nvCxnSpPr>
        <p:spPr>
          <a:xfrm flipH="1" flipV="1">
            <a:off x="2792294" y="3618945"/>
            <a:ext cx="7374" cy="5072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189">
            <a:extLst>
              <a:ext uri="{FF2B5EF4-FFF2-40B4-BE49-F238E27FC236}">
                <a16:creationId xmlns:a16="http://schemas.microsoft.com/office/drawing/2014/main" id="{5070DFAA-6C43-4CE8-9577-80FD1690127D}"/>
              </a:ext>
            </a:extLst>
          </p:cNvPr>
          <p:cNvCxnSpPr/>
          <p:nvPr/>
        </p:nvCxnSpPr>
        <p:spPr>
          <a:xfrm>
            <a:off x="4694940" y="3618945"/>
            <a:ext cx="0" cy="5072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190">
            <a:extLst>
              <a:ext uri="{FF2B5EF4-FFF2-40B4-BE49-F238E27FC236}">
                <a16:creationId xmlns:a16="http://schemas.microsoft.com/office/drawing/2014/main" id="{C2BD36FC-6DB1-4FD2-A910-359244E44AF7}"/>
              </a:ext>
            </a:extLst>
          </p:cNvPr>
          <p:cNvCxnSpPr/>
          <p:nvPr/>
        </p:nvCxnSpPr>
        <p:spPr>
          <a:xfrm flipH="1" flipV="1">
            <a:off x="5139191" y="3618945"/>
            <a:ext cx="7374" cy="5072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191">
            <a:extLst>
              <a:ext uri="{FF2B5EF4-FFF2-40B4-BE49-F238E27FC236}">
                <a16:creationId xmlns:a16="http://schemas.microsoft.com/office/drawing/2014/main" id="{C0DB3220-D7F0-4358-B6D9-238E79011D9E}"/>
              </a:ext>
            </a:extLst>
          </p:cNvPr>
          <p:cNvCxnSpPr/>
          <p:nvPr/>
        </p:nvCxnSpPr>
        <p:spPr>
          <a:xfrm>
            <a:off x="9396633" y="3618945"/>
            <a:ext cx="0" cy="5072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192">
            <a:extLst>
              <a:ext uri="{FF2B5EF4-FFF2-40B4-BE49-F238E27FC236}">
                <a16:creationId xmlns:a16="http://schemas.microsoft.com/office/drawing/2014/main" id="{EEC46511-EE7C-4FBA-8DAC-624707107F53}"/>
              </a:ext>
            </a:extLst>
          </p:cNvPr>
          <p:cNvCxnSpPr/>
          <p:nvPr/>
        </p:nvCxnSpPr>
        <p:spPr>
          <a:xfrm flipH="1" flipV="1">
            <a:off x="9848705" y="3618945"/>
            <a:ext cx="7374" cy="5072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肘形连接符 193">
            <a:extLst>
              <a:ext uri="{FF2B5EF4-FFF2-40B4-BE49-F238E27FC236}">
                <a16:creationId xmlns:a16="http://schemas.microsoft.com/office/drawing/2014/main" id="{1013B177-EAAD-48B0-B870-1E2C2E168740}"/>
              </a:ext>
            </a:extLst>
          </p:cNvPr>
          <p:cNvCxnSpPr/>
          <p:nvPr/>
        </p:nvCxnSpPr>
        <p:spPr>
          <a:xfrm flipV="1">
            <a:off x="4951308" y="4496676"/>
            <a:ext cx="6134525" cy="903324"/>
          </a:xfrm>
          <a:prstGeom prst="bentConnector3">
            <a:avLst>
              <a:gd name="adj1" fmla="val 10323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205">
            <a:extLst>
              <a:ext uri="{FF2B5EF4-FFF2-40B4-BE49-F238E27FC236}">
                <a16:creationId xmlns:a16="http://schemas.microsoft.com/office/drawing/2014/main" id="{37EBF50E-C795-4798-B713-1D6D2D966720}"/>
              </a:ext>
            </a:extLst>
          </p:cNvPr>
          <p:cNvCxnSpPr>
            <a:endCxn id="26" idx="1"/>
          </p:cNvCxnSpPr>
          <p:nvPr/>
        </p:nvCxnSpPr>
        <p:spPr>
          <a:xfrm flipH="1" flipV="1">
            <a:off x="4952371" y="4922762"/>
            <a:ext cx="6311" cy="4772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27">
            <a:extLst>
              <a:ext uri="{FF2B5EF4-FFF2-40B4-BE49-F238E27FC236}">
                <a16:creationId xmlns:a16="http://schemas.microsoft.com/office/drawing/2014/main" id="{54783BE7-537F-4FB5-B87F-D01A59A4528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318646" y="901126"/>
            <a:ext cx="561635" cy="207830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Stall Controller</a:t>
            </a:r>
          </a:p>
        </p:txBody>
      </p:sp>
      <p:cxnSp>
        <p:nvCxnSpPr>
          <p:cNvPr id="55" name="直接箭头连接符 241">
            <a:extLst>
              <a:ext uri="{FF2B5EF4-FFF2-40B4-BE49-F238E27FC236}">
                <a16:creationId xmlns:a16="http://schemas.microsoft.com/office/drawing/2014/main" id="{CA057EE2-796E-4822-83D0-C886272B605D}"/>
              </a:ext>
            </a:extLst>
          </p:cNvPr>
          <p:cNvCxnSpPr/>
          <p:nvPr/>
        </p:nvCxnSpPr>
        <p:spPr>
          <a:xfrm flipH="1" flipV="1">
            <a:off x="2223141" y="2221094"/>
            <a:ext cx="7374" cy="606634"/>
          </a:xfrm>
          <a:prstGeom prst="straightConnector1">
            <a:avLst/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246">
            <a:extLst>
              <a:ext uri="{FF2B5EF4-FFF2-40B4-BE49-F238E27FC236}">
                <a16:creationId xmlns:a16="http://schemas.microsoft.com/office/drawing/2014/main" id="{A630DFCA-F237-45DF-B986-CD3FB28806E1}"/>
              </a:ext>
            </a:extLst>
          </p:cNvPr>
          <p:cNvCxnSpPr/>
          <p:nvPr/>
        </p:nvCxnSpPr>
        <p:spPr>
          <a:xfrm flipH="1">
            <a:off x="1013889" y="2221094"/>
            <a:ext cx="4223" cy="606634"/>
          </a:xfrm>
          <a:prstGeom prst="straightConnector1">
            <a:avLst/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肘形连接符 253">
            <a:extLst>
              <a:ext uri="{FF2B5EF4-FFF2-40B4-BE49-F238E27FC236}">
                <a16:creationId xmlns:a16="http://schemas.microsoft.com/office/drawing/2014/main" id="{90100DFB-0564-471D-9539-BE251832E2CE}"/>
              </a:ext>
            </a:extLst>
          </p:cNvPr>
          <p:cNvCxnSpPr/>
          <p:nvPr/>
        </p:nvCxnSpPr>
        <p:spPr>
          <a:xfrm>
            <a:off x="2428004" y="2234941"/>
            <a:ext cx="1236067" cy="394363"/>
          </a:xfrm>
          <a:prstGeom prst="bentConnector3">
            <a:avLst>
              <a:gd name="adj1" fmla="val 682"/>
            </a:avLst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265">
            <a:extLst>
              <a:ext uri="{FF2B5EF4-FFF2-40B4-BE49-F238E27FC236}">
                <a16:creationId xmlns:a16="http://schemas.microsoft.com/office/drawing/2014/main" id="{EFDBF304-31D9-449E-9C1A-5CABE44955FD}"/>
              </a:ext>
            </a:extLst>
          </p:cNvPr>
          <p:cNvCxnSpPr/>
          <p:nvPr/>
        </p:nvCxnSpPr>
        <p:spPr>
          <a:xfrm>
            <a:off x="2638615" y="2036515"/>
            <a:ext cx="3273374" cy="543651"/>
          </a:xfrm>
          <a:prstGeom prst="bentConnector3">
            <a:avLst>
              <a:gd name="adj1" fmla="val 81970"/>
            </a:avLst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298">
            <a:extLst>
              <a:ext uri="{FF2B5EF4-FFF2-40B4-BE49-F238E27FC236}">
                <a16:creationId xmlns:a16="http://schemas.microsoft.com/office/drawing/2014/main" id="{D758E5AE-C3ED-404E-A8B3-49083F9EF90C}"/>
              </a:ext>
            </a:extLst>
          </p:cNvPr>
          <p:cNvCxnSpPr/>
          <p:nvPr/>
        </p:nvCxnSpPr>
        <p:spPr>
          <a:xfrm>
            <a:off x="4602756" y="2036516"/>
            <a:ext cx="3614460" cy="543650"/>
          </a:xfrm>
          <a:prstGeom prst="bentConnector3">
            <a:avLst>
              <a:gd name="adj1" fmla="val 84574"/>
            </a:avLst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299">
            <a:extLst>
              <a:ext uri="{FF2B5EF4-FFF2-40B4-BE49-F238E27FC236}">
                <a16:creationId xmlns:a16="http://schemas.microsoft.com/office/drawing/2014/main" id="{BF41BC70-54B4-4816-8679-48C8AEB724B7}"/>
              </a:ext>
            </a:extLst>
          </p:cNvPr>
          <p:cNvCxnSpPr/>
          <p:nvPr/>
        </p:nvCxnSpPr>
        <p:spPr>
          <a:xfrm>
            <a:off x="7161427" y="2036515"/>
            <a:ext cx="3614460" cy="543650"/>
          </a:xfrm>
          <a:prstGeom prst="bentConnector3">
            <a:avLst>
              <a:gd name="adj1" fmla="val 84574"/>
            </a:avLst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310">
            <a:extLst>
              <a:ext uri="{FF2B5EF4-FFF2-40B4-BE49-F238E27FC236}">
                <a16:creationId xmlns:a16="http://schemas.microsoft.com/office/drawing/2014/main" id="{CFC6BCA3-4322-4D6C-B9AB-0912E5FB16CF}"/>
              </a:ext>
            </a:extLst>
          </p:cNvPr>
          <p:cNvCxnSpPr>
            <a:stCxn id="24" idx="3"/>
          </p:cNvCxnSpPr>
          <p:nvPr/>
        </p:nvCxnSpPr>
        <p:spPr>
          <a:xfrm rot="16200000" flipV="1">
            <a:off x="5649331" y="-1164831"/>
            <a:ext cx="988674" cy="6996448"/>
          </a:xfrm>
          <a:prstGeom prst="bentConnector2">
            <a:avLst/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316">
            <a:extLst>
              <a:ext uri="{FF2B5EF4-FFF2-40B4-BE49-F238E27FC236}">
                <a16:creationId xmlns:a16="http://schemas.microsoft.com/office/drawing/2014/main" id="{A3B22B22-5F10-4D9E-89F8-4E563330C604}"/>
              </a:ext>
            </a:extLst>
          </p:cNvPr>
          <p:cNvCxnSpPr/>
          <p:nvPr/>
        </p:nvCxnSpPr>
        <p:spPr>
          <a:xfrm>
            <a:off x="4894506" y="1839055"/>
            <a:ext cx="1" cy="988677"/>
          </a:xfrm>
          <a:prstGeom prst="line">
            <a:avLst/>
          </a:prstGeom>
          <a:ln w="2857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319">
            <a:extLst>
              <a:ext uri="{FF2B5EF4-FFF2-40B4-BE49-F238E27FC236}">
                <a16:creationId xmlns:a16="http://schemas.microsoft.com/office/drawing/2014/main" id="{2A3AFD48-383F-4E50-B891-8A48332FD549}"/>
              </a:ext>
            </a:extLst>
          </p:cNvPr>
          <p:cNvCxnSpPr/>
          <p:nvPr/>
        </p:nvCxnSpPr>
        <p:spPr>
          <a:xfrm>
            <a:off x="7199109" y="1828832"/>
            <a:ext cx="1" cy="988677"/>
          </a:xfrm>
          <a:prstGeom prst="line">
            <a:avLst/>
          </a:prstGeom>
          <a:ln w="2857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103">
            <a:extLst>
              <a:ext uri="{FF2B5EF4-FFF2-40B4-BE49-F238E27FC236}">
                <a16:creationId xmlns:a16="http://schemas.microsoft.com/office/drawing/2014/main" id="{80DEE68A-C070-4DCE-AB7D-08381649F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545" y="1783094"/>
            <a:ext cx="111919" cy="111917"/>
          </a:xfrm>
          <a:prstGeom prst="ellipse">
            <a:avLst/>
          </a:prstGeom>
          <a:solidFill>
            <a:srgbClr val="CC0000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5" name="Oval 103">
            <a:extLst>
              <a:ext uri="{FF2B5EF4-FFF2-40B4-BE49-F238E27FC236}">
                <a16:creationId xmlns:a16="http://schemas.microsoft.com/office/drawing/2014/main" id="{C16729F9-8E9A-4DA3-AAB6-D345B7449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3348" y="1987377"/>
            <a:ext cx="111919" cy="111917"/>
          </a:xfrm>
          <a:prstGeom prst="ellipse">
            <a:avLst/>
          </a:prstGeom>
          <a:solidFill>
            <a:srgbClr val="CC0000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6" name="Oval 103">
            <a:extLst>
              <a:ext uri="{FF2B5EF4-FFF2-40B4-BE49-F238E27FC236}">
                <a16:creationId xmlns:a16="http://schemas.microsoft.com/office/drawing/2014/main" id="{5C5055A0-3F68-410E-A3E6-D33A3743E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568" y="1789349"/>
            <a:ext cx="111919" cy="111917"/>
          </a:xfrm>
          <a:prstGeom prst="ellipse">
            <a:avLst/>
          </a:prstGeom>
          <a:solidFill>
            <a:srgbClr val="CC0000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7" name="Oval 103">
            <a:extLst>
              <a:ext uri="{FF2B5EF4-FFF2-40B4-BE49-F238E27FC236}">
                <a16:creationId xmlns:a16="http://schemas.microsoft.com/office/drawing/2014/main" id="{F2A0ABC6-E92D-4390-9E00-9E42A8D0B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8229" y="1989595"/>
            <a:ext cx="111919" cy="111917"/>
          </a:xfrm>
          <a:prstGeom prst="ellipse">
            <a:avLst/>
          </a:prstGeom>
          <a:solidFill>
            <a:srgbClr val="CC0000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8" name="Rectangle 27">
            <a:extLst>
              <a:ext uri="{FF2B5EF4-FFF2-40B4-BE49-F238E27FC236}">
                <a16:creationId xmlns:a16="http://schemas.microsoft.com/office/drawing/2014/main" id="{C317D7E1-5794-4CC7-A72C-EEB1F0CC36E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265146" y="4853787"/>
            <a:ext cx="561635" cy="2989531"/>
          </a:xfrm>
          <a:prstGeom prst="rect">
            <a:avLst/>
          </a:prstGeom>
          <a:solidFill>
            <a:srgbClr val="FF474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Memory</a:t>
            </a:r>
          </a:p>
        </p:txBody>
      </p:sp>
      <p:cxnSp>
        <p:nvCxnSpPr>
          <p:cNvPr id="69" name="直接箭头连接符 330">
            <a:extLst>
              <a:ext uri="{FF2B5EF4-FFF2-40B4-BE49-F238E27FC236}">
                <a16:creationId xmlns:a16="http://schemas.microsoft.com/office/drawing/2014/main" id="{8D543337-F622-4C6C-B711-49D3BE237FA7}"/>
              </a:ext>
            </a:extLst>
          </p:cNvPr>
          <p:cNvCxnSpPr/>
          <p:nvPr/>
        </p:nvCxnSpPr>
        <p:spPr>
          <a:xfrm>
            <a:off x="2383075" y="4917438"/>
            <a:ext cx="4379" cy="115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333">
            <a:extLst>
              <a:ext uri="{FF2B5EF4-FFF2-40B4-BE49-F238E27FC236}">
                <a16:creationId xmlns:a16="http://schemas.microsoft.com/office/drawing/2014/main" id="{BBD2291E-D6A3-4165-96B7-57E9794B23C4}"/>
              </a:ext>
            </a:extLst>
          </p:cNvPr>
          <p:cNvCxnSpPr/>
          <p:nvPr/>
        </p:nvCxnSpPr>
        <p:spPr>
          <a:xfrm flipV="1">
            <a:off x="2792294" y="4892722"/>
            <a:ext cx="0" cy="1175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340">
            <a:extLst>
              <a:ext uri="{FF2B5EF4-FFF2-40B4-BE49-F238E27FC236}">
                <a16:creationId xmlns:a16="http://schemas.microsoft.com/office/drawing/2014/main" id="{41A98AEF-AC88-460F-ADB4-02ABFFB4E420}"/>
              </a:ext>
            </a:extLst>
          </p:cNvPr>
          <p:cNvCxnSpPr/>
          <p:nvPr/>
        </p:nvCxnSpPr>
        <p:spPr>
          <a:xfrm flipH="1">
            <a:off x="5040730" y="6216877"/>
            <a:ext cx="4355903" cy="102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347">
            <a:extLst>
              <a:ext uri="{FF2B5EF4-FFF2-40B4-BE49-F238E27FC236}">
                <a16:creationId xmlns:a16="http://schemas.microsoft.com/office/drawing/2014/main" id="{AA2B6638-BDDB-4E3D-8A01-70776E818B37}"/>
              </a:ext>
            </a:extLst>
          </p:cNvPr>
          <p:cNvCxnSpPr/>
          <p:nvPr/>
        </p:nvCxnSpPr>
        <p:spPr>
          <a:xfrm>
            <a:off x="9396633" y="4902954"/>
            <a:ext cx="0" cy="13241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349">
            <a:extLst>
              <a:ext uri="{FF2B5EF4-FFF2-40B4-BE49-F238E27FC236}">
                <a16:creationId xmlns:a16="http://schemas.microsoft.com/office/drawing/2014/main" id="{7A8DFB59-A6DE-41CA-B6AF-B2F72D4A64A2}"/>
              </a:ext>
            </a:extLst>
          </p:cNvPr>
          <p:cNvCxnSpPr/>
          <p:nvPr/>
        </p:nvCxnSpPr>
        <p:spPr>
          <a:xfrm flipV="1">
            <a:off x="5033355" y="6402598"/>
            <a:ext cx="4815350" cy="261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354">
            <a:extLst>
              <a:ext uri="{FF2B5EF4-FFF2-40B4-BE49-F238E27FC236}">
                <a16:creationId xmlns:a16="http://schemas.microsoft.com/office/drawing/2014/main" id="{D5FC08BE-C40D-4287-9AED-BC247112A5D3}"/>
              </a:ext>
            </a:extLst>
          </p:cNvPr>
          <p:cNvCxnSpPr/>
          <p:nvPr/>
        </p:nvCxnSpPr>
        <p:spPr>
          <a:xfrm flipH="1" flipV="1">
            <a:off x="9835471" y="4917438"/>
            <a:ext cx="13234" cy="1498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8">
            <a:extLst>
              <a:ext uri="{FF2B5EF4-FFF2-40B4-BE49-F238E27FC236}">
                <a16:creationId xmlns:a16="http://schemas.microsoft.com/office/drawing/2014/main" id="{BDF7C7DC-0330-4546-95B7-6EFDF4B83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72" y="809654"/>
            <a:ext cx="1415452" cy="6437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b="1" dirty="0">
                <a:ea typeface="宋体" panose="02010600030101010101" pitchFamily="2" charset="-122"/>
              </a:rPr>
              <a:t>Instruction</a:t>
            </a:r>
          </a:p>
          <a:p>
            <a:r>
              <a:rPr lang="en-US" altLang="zh-CN" b="1" dirty="0">
                <a:ea typeface="宋体" panose="02010600030101010101" pitchFamily="2" charset="-122"/>
              </a:rPr>
              <a:t>Fetch</a:t>
            </a:r>
          </a:p>
        </p:txBody>
      </p:sp>
      <p:sp>
        <p:nvSpPr>
          <p:cNvPr id="76" name="Rectangle 9">
            <a:extLst>
              <a:ext uri="{FF2B5EF4-FFF2-40B4-BE49-F238E27FC236}">
                <a16:creationId xmlns:a16="http://schemas.microsoft.com/office/drawing/2014/main" id="{70FDA3C6-C823-4B82-AF74-F55450780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989" y="814884"/>
            <a:ext cx="1763304" cy="6437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b="1" dirty="0">
                <a:ea typeface="宋体" panose="02010600030101010101" pitchFamily="2" charset="-122"/>
              </a:rPr>
              <a:t>Instr. Decode</a:t>
            </a:r>
          </a:p>
          <a:p>
            <a:r>
              <a:rPr lang="en-US" altLang="zh-CN" b="1" dirty="0">
                <a:ea typeface="宋体" panose="02010600030101010101" pitchFamily="2" charset="-122"/>
              </a:rPr>
              <a:t>Reg. Fetch</a:t>
            </a:r>
          </a:p>
        </p:txBody>
      </p:sp>
      <p:sp>
        <p:nvSpPr>
          <p:cNvPr id="77" name="Rectangle 10">
            <a:extLst>
              <a:ext uri="{FF2B5EF4-FFF2-40B4-BE49-F238E27FC236}">
                <a16:creationId xmlns:a16="http://schemas.microsoft.com/office/drawing/2014/main" id="{441ED243-226F-41FF-8D34-E5DDD504B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307" y="838330"/>
            <a:ext cx="1915585" cy="6437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b="1" dirty="0">
                <a:ea typeface="宋体" panose="02010600030101010101" pitchFamily="2" charset="-122"/>
              </a:rPr>
              <a:t>Execute</a:t>
            </a:r>
          </a:p>
          <a:p>
            <a:r>
              <a:rPr lang="en-US" altLang="zh-CN" b="1" dirty="0" err="1">
                <a:ea typeface="宋体" panose="02010600030101010101" pitchFamily="2" charset="-122"/>
              </a:rPr>
              <a:t>Addr</a:t>
            </a:r>
            <a:r>
              <a:rPr lang="en-US" altLang="zh-CN" b="1" dirty="0">
                <a:ea typeface="宋体" panose="02010600030101010101" pitchFamily="2" charset="-122"/>
              </a:rPr>
              <a:t>. </a:t>
            </a:r>
            <a:r>
              <a:rPr lang="en-US" altLang="zh-CN" b="1" dirty="0" err="1">
                <a:ea typeface="宋体" panose="02010600030101010101" pitchFamily="2" charset="-122"/>
              </a:rPr>
              <a:t>Calc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78" name="Rectangle 6">
            <a:extLst>
              <a:ext uri="{FF2B5EF4-FFF2-40B4-BE49-F238E27FC236}">
                <a16:creationId xmlns:a16="http://schemas.microsoft.com/office/drawing/2014/main" id="{E6AB3B88-F8C2-4DD5-AE68-405DCFE18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3701" y="814884"/>
            <a:ext cx="1056380" cy="6437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b="1" dirty="0">
                <a:ea typeface="宋体" panose="02010600030101010101" pitchFamily="2" charset="-122"/>
              </a:rPr>
              <a:t>Memory</a:t>
            </a:r>
          </a:p>
          <a:p>
            <a:r>
              <a:rPr lang="en-US" altLang="zh-CN" b="1" dirty="0">
                <a:ea typeface="宋体" panose="02010600030101010101" pitchFamily="2" charset="-122"/>
              </a:rPr>
              <a:t>Access</a:t>
            </a:r>
          </a:p>
        </p:txBody>
      </p:sp>
      <p:sp>
        <p:nvSpPr>
          <p:cNvPr id="79" name="Rectangle 7">
            <a:extLst>
              <a:ext uri="{FF2B5EF4-FFF2-40B4-BE49-F238E27FC236}">
                <a16:creationId xmlns:a16="http://schemas.microsoft.com/office/drawing/2014/main" id="{6D4EB061-9047-4C53-BF52-AD86266CA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6314" y="838330"/>
            <a:ext cx="920741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b="1" dirty="0">
                <a:ea typeface="宋体" panose="02010600030101010101" pitchFamily="2" charset="-122"/>
              </a:rPr>
              <a:t>Write</a:t>
            </a:r>
          </a:p>
          <a:p>
            <a:r>
              <a:rPr lang="en-US" altLang="zh-CN" b="1" dirty="0"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80" name="文本框 373">
            <a:extLst>
              <a:ext uri="{FF2B5EF4-FFF2-40B4-BE49-F238E27FC236}">
                <a16:creationId xmlns:a16="http://schemas.microsoft.com/office/drawing/2014/main" id="{F60E04A6-4439-4B58-8216-D106CE8484DF}"/>
              </a:ext>
            </a:extLst>
          </p:cNvPr>
          <p:cNvSpPr txBox="1"/>
          <p:nvPr/>
        </p:nvSpPr>
        <p:spPr>
          <a:xfrm>
            <a:off x="6258926" y="5627674"/>
            <a:ext cx="1802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29000"/>
                </a:solidFill>
                <a:latin typeface="Comic Sans MS" panose="030F0702030302020204" pitchFamily="66" charset="0"/>
              </a:rPr>
              <a:t>data forwarding</a:t>
            </a:r>
          </a:p>
        </p:txBody>
      </p:sp>
      <p:cxnSp>
        <p:nvCxnSpPr>
          <p:cNvPr id="81" name="直接连接符 375">
            <a:extLst>
              <a:ext uri="{FF2B5EF4-FFF2-40B4-BE49-F238E27FC236}">
                <a16:creationId xmlns:a16="http://schemas.microsoft.com/office/drawing/2014/main" id="{897096C7-5A3A-4F40-BB8D-7CC69134E6F0}"/>
              </a:ext>
            </a:extLst>
          </p:cNvPr>
          <p:cNvCxnSpPr/>
          <p:nvPr/>
        </p:nvCxnSpPr>
        <p:spPr>
          <a:xfrm>
            <a:off x="8722137" y="3222884"/>
            <a:ext cx="10433" cy="2432548"/>
          </a:xfrm>
          <a:prstGeom prst="line">
            <a:avLst/>
          </a:prstGeom>
          <a:ln w="28575">
            <a:solidFill>
              <a:srgbClr val="F2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377">
            <a:extLst>
              <a:ext uri="{FF2B5EF4-FFF2-40B4-BE49-F238E27FC236}">
                <a16:creationId xmlns:a16="http://schemas.microsoft.com/office/drawing/2014/main" id="{72CAADCA-B582-4399-B686-BC55C79F98EF}"/>
              </a:ext>
            </a:extLst>
          </p:cNvPr>
          <p:cNvCxnSpPr/>
          <p:nvPr/>
        </p:nvCxnSpPr>
        <p:spPr>
          <a:xfrm flipH="1">
            <a:off x="4151158" y="5640025"/>
            <a:ext cx="7129650" cy="0"/>
          </a:xfrm>
          <a:prstGeom prst="line">
            <a:avLst/>
          </a:prstGeom>
          <a:ln w="28575">
            <a:solidFill>
              <a:srgbClr val="F2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381">
            <a:extLst>
              <a:ext uri="{FF2B5EF4-FFF2-40B4-BE49-F238E27FC236}">
                <a16:creationId xmlns:a16="http://schemas.microsoft.com/office/drawing/2014/main" id="{C5BA144C-CA03-4E21-B7AD-BE57CC2C6A74}"/>
              </a:ext>
            </a:extLst>
          </p:cNvPr>
          <p:cNvCxnSpPr/>
          <p:nvPr/>
        </p:nvCxnSpPr>
        <p:spPr>
          <a:xfrm flipV="1">
            <a:off x="4151157" y="3222884"/>
            <a:ext cx="0" cy="2417141"/>
          </a:xfrm>
          <a:prstGeom prst="straightConnector1">
            <a:avLst/>
          </a:prstGeom>
          <a:ln w="28575">
            <a:solidFill>
              <a:srgbClr val="F2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385">
            <a:extLst>
              <a:ext uri="{FF2B5EF4-FFF2-40B4-BE49-F238E27FC236}">
                <a16:creationId xmlns:a16="http://schemas.microsoft.com/office/drawing/2014/main" id="{2C612DCC-BA23-4468-84C8-E254AEF810D3}"/>
              </a:ext>
            </a:extLst>
          </p:cNvPr>
          <p:cNvCxnSpPr/>
          <p:nvPr/>
        </p:nvCxnSpPr>
        <p:spPr>
          <a:xfrm flipH="1">
            <a:off x="11280808" y="5399998"/>
            <a:ext cx="1422" cy="255434"/>
          </a:xfrm>
          <a:prstGeom prst="line">
            <a:avLst/>
          </a:prstGeom>
          <a:ln w="28575">
            <a:solidFill>
              <a:srgbClr val="F2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103">
            <a:extLst>
              <a:ext uri="{FF2B5EF4-FFF2-40B4-BE49-F238E27FC236}">
                <a16:creationId xmlns:a16="http://schemas.microsoft.com/office/drawing/2014/main" id="{15DB72BB-D3C5-41EB-8FA9-5F1322EA7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6164" y="5577388"/>
            <a:ext cx="111919" cy="111917"/>
          </a:xfrm>
          <a:prstGeom prst="ellipse">
            <a:avLst/>
          </a:prstGeom>
          <a:solidFill>
            <a:srgbClr val="F29000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solidFill>
                <a:srgbClr val="F29000"/>
              </a:solidFill>
              <a:ea typeface="宋体" panose="02010600030101010101" pitchFamily="2" charset="-122"/>
            </a:endParaRPr>
          </a:p>
        </p:txBody>
      </p:sp>
      <p:sp>
        <p:nvSpPr>
          <p:cNvPr id="86" name="Oval 103">
            <a:extLst>
              <a:ext uri="{FF2B5EF4-FFF2-40B4-BE49-F238E27FC236}">
                <a16:creationId xmlns:a16="http://schemas.microsoft.com/office/drawing/2014/main" id="{1914AD26-94C3-41BC-9C7E-E18DFE4BC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1999" y="5344039"/>
            <a:ext cx="111919" cy="111917"/>
          </a:xfrm>
          <a:prstGeom prst="ellipse">
            <a:avLst/>
          </a:prstGeom>
          <a:solidFill>
            <a:srgbClr val="F29000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solidFill>
                <a:srgbClr val="F29000"/>
              </a:solidFill>
              <a:ea typeface="宋体" panose="02010600030101010101" pitchFamily="2" charset="-122"/>
            </a:endParaRPr>
          </a:p>
        </p:txBody>
      </p:sp>
      <p:sp>
        <p:nvSpPr>
          <p:cNvPr id="87" name="Oval 103">
            <a:extLst>
              <a:ext uri="{FF2B5EF4-FFF2-40B4-BE49-F238E27FC236}">
                <a16:creationId xmlns:a16="http://schemas.microsoft.com/office/drawing/2014/main" id="{E5FA2B77-52A1-4DFA-B446-B8A10ED15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1322" y="3166925"/>
            <a:ext cx="111919" cy="111917"/>
          </a:xfrm>
          <a:prstGeom prst="ellipse">
            <a:avLst/>
          </a:prstGeom>
          <a:solidFill>
            <a:srgbClr val="F29000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solidFill>
                <a:srgbClr val="F29000"/>
              </a:solidFill>
              <a:ea typeface="宋体" panose="02010600030101010101" pitchFamily="2" charset="-122"/>
            </a:endParaRPr>
          </a:p>
        </p:txBody>
      </p:sp>
      <p:sp>
        <p:nvSpPr>
          <p:cNvPr id="88" name="文本框 86">
            <a:extLst>
              <a:ext uri="{FF2B5EF4-FFF2-40B4-BE49-F238E27FC236}">
                <a16:creationId xmlns:a16="http://schemas.microsoft.com/office/drawing/2014/main" id="{744B0CD5-4A2C-4890-A9ED-12E8B881784C}"/>
              </a:ext>
            </a:extLst>
          </p:cNvPr>
          <p:cNvSpPr txBox="1"/>
          <p:nvPr/>
        </p:nvSpPr>
        <p:spPr>
          <a:xfrm>
            <a:off x="4015890" y="1507667"/>
            <a:ext cx="1802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CC0000"/>
                </a:solidFill>
                <a:latin typeface="Comic Sans MS" panose="030F0702030302020204" pitchFamily="66" charset="0"/>
              </a:rPr>
              <a:t>stall control</a:t>
            </a:r>
          </a:p>
        </p:txBody>
      </p:sp>
    </p:spTree>
    <p:extLst>
      <p:ext uri="{BB962C8B-B14F-4D97-AF65-F5344CB8AC3E}">
        <p14:creationId xmlns:p14="http://schemas.microsoft.com/office/powerpoint/2010/main" val="4288432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8C294-23D4-4DC8-A174-921423603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ISA supported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B6E4-9FA2-4440-9796-4187DB742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890971"/>
            <a:ext cx="9144000" cy="4142858"/>
          </a:xfrm>
        </p:spPr>
      </p:pic>
    </p:spTree>
    <p:extLst>
      <p:ext uri="{BB962C8B-B14F-4D97-AF65-F5344CB8AC3E}">
        <p14:creationId xmlns:p14="http://schemas.microsoft.com/office/powerpoint/2010/main" val="738007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61CA96C-51AC-4EAB-A99E-B7548AB6D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422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40B53-ADFD-4E5A-8A8F-EA29F5C01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76C53-3E85-44D9-A032-6587C7DB8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and tested ALU</a:t>
            </a:r>
          </a:p>
          <a:p>
            <a:r>
              <a:rPr lang="en-US" dirty="0"/>
              <a:t>Implemented and tested Control unit</a:t>
            </a:r>
          </a:p>
          <a:p>
            <a:r>
              <a:rPr lang="en-US" dirty="0"/>
              <a:t>Implemented and tested Data memory unit</a:t>
            </a:r>
          </a:p>
          <a:p>
            <a:r>
              <a:rPr lang="en-US" dirty="0"/>
              <a:t>Implemented and tested Fetch unit</a:t>
            </a:r>
          </a:p>
          <a:p>
            <a:r>
              <a:rPr lang="en-US" dirty="0"/>
              <a:t>Implemented and tested Register file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5779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0A869-6BAE-4F5B-B90F-7AB39C51B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A65AFF-8AC2-42A9-9C49-DA6FAE355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384" y="2276872"/>
            <a:ext cx="5920482" cy="34563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E5A3DF-0384-433C-93F3-F996E05B9BA5}"/>
              </a:ext>
            </a:extLst>
          </p:cNvPr>
          <p:cNvSpPr txBox="1"/>
          <p:nvPr/>
        </p:nvSpPr>
        <p:spPr>
          <a:xfrm>
            <a:off x="7248128" y="2039937"/>
            <a:ext cx="60945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/*</a:t>
            </a:r>
          </a:p>
          <a:p>
            <a:r>
              <a:rPr lang="en-IN" dirty="0"/>
              <a:t>ALU Control lines | Function</a:t>
            </a:r>
          </a:p>
          <a:p>
            <a:r>
              <a:rPr lang="en-IN" dirty="0"/>
              <a:t>-----------------------------</a:t>
            </a:r>
          </a:p>
          <a:p>
            <a:r>
              <a:rPr lang="en-IN" dirty="0"/>
              <a:t>        0000    Bitwise-AND</a:t>
            </a:r>
          </a:p>
          <a:p>
            <a:r>
              <a:rPr lang="en-IN" dirty="0"/>
              <a:t>        0001    Bitwise-OR</a:t>
            </a:r>
          </a:p>
          <a:p>
            <a:r>
              <a:rPr lang="en-IN" dirty="0"/>
              <a:t>        0010	Add (A+B)</a:t>
            </a:r>
          </a:p>
          <a:p>
            <a:r>
              <a:rPr lang="en-IN" dirty="0"/>
              <a:t>        0100	Subtract (A-B)</a:t>
            </a:r>
          </a:p>
          <a:p>
            <a:r>
              <a:rPr lang="en-IN" dirty="0"/>
              <a:t>        1000	Set on less than</a:t>
            </a:r>
          </a:p>
          <a:p>
            <a:r>
              <a:rPr lang="en-IN" dirty="0"/>
              <a:t>        0011    Shift left logical</a:t>
            </a:r>
          </a:p>
          <a:p>
            <a:r>
              <a:rPr lang="en-IN" dirty="0"/>
              <a:t>        0101    Shift right logical</a:t>
            </a:r>
          </a:p>
          <a:p>
            <a:r>
              <a:rPr lang="en-IN" dirty="0"/>
              <a:t>        0110    Multiply</a:t>
            </a:r>
          </a:p>
          <a:p>
            <a:r>
              <a:rPr lang="en-IN" dirty="0"/>
              <a:t>        0111    Bitwise-XOR</a:t>
            </a:r>
          </a:p>
          <a:p>
            <a:r>
              <a:rPr lang="en-IN" dirty="0"/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1148376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1EA60-9368-4890-B5A2-5F90DDF27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 testing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FCE75E-8076-406D-9E93-D7FE6FFB4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39" y="2312876"/>
            <a:ext cx="11752922" cy="2232248"/>
          </a:xfrm>
        </p:spPr>
      </p:pic>
    </p:spTree>
    <p:extLst>
      <p:ext uri="{BB962C8B-B14F-4D97-AF65-F5344CB8AC3E}">
        <p14:creationId xmlns:p14="http://schemas.microsoft.com/office/powerpoint/2010/main" val="3556294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937E8-7D98-4E1D-99B0-904D6695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unit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207C47-7A35-4EA1-B9E2-E378A37B0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692" y="1905992"/>
            <a:ext cx="7553287" cy="229733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D8307F-9B9D-4A70-800D-A6007CD81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64" y="4539057"/>
            <a:ext cx="11449272" cy="160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101088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655</TotalTime>
  <Words>198</Words>
  <Application>Microsoft Office PowerPoint</Application>
  <PresentationFormat>Widescreen</PresentationFormat>
  <Paragraphs>70</Paragraphs>
  <Slides>16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Candara</vt:lpstr>
      <vt:lpstr>Comic Sans MS</vt:lpstr>
      <vt:lpstr>Consolas</vt:lpstr>
      <vt:lpstr>Tech Computer 16x9</vt:lpstr>
      <vt:lpstr>RISC V 32IME </vt:lpstr>
      <vt:lpstr>Objectives to be done</vt:lpstr>
      <vt:lpstr>Proposed design</vt:lpstr>
      <vt:lpstr>ISA supported</vt:lpstr>
      <vt:lpstr>PowerPoint Presentation</vt:lpstr>
      <vt:lpstr>Progress</vt:lpstr>
      <vt:lpstr>Alu</vt:lpstr>
      <vt:lpstr>Alu testing</vt:lpstr>
      <vt:lpstr>Memory unit</vt:lpstr>
      <vt:lpstr>PowerPoint Presentation</vt:lpstr>
      <vt:lpstr>Register unit</vt:lpstr>
      <vt:lpstr>Data path</vt:lpstr>
      <vt:lpstr>Control unit</vt:lpstr>
      <vt:lpstr>Processor</vt:lpstr>
      <vt:lpstr>What needs to be done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RISC V 32IME </dc:title>
  <dc:creator>suk sidd</dc:creator>
  <cp:lastModifiedBy>suk sidd</cp:lastModifiedBy>
  <cp:revision>5</cp:revision>
  <dcterms:created xsi:type="dcterms:W3CDTF">2021-09-23T10:26:16Z</dcterms:created>
  <dcterms:modified xsi:type="dcterms:W3CDTF">2021-09-26T17:00:22Z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