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8" r:id="rId6"/>
    <p:sldId id="264" r:id="rId7"/>
    <p:sldId id="265" r:id="rId8"/>
    <p:sldId id="270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8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539740" y="2567942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4" y="1131249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Hyderabad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3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Hyderabad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32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16" name="Rectangle 1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5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22" name="Rectangle 2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6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2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2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4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716283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1" name="Text Box 6"/>
          <p:cNvSpPr txBox="1">
            <a:spLocks noChangeArrowheads="1"/>
          </p:cNvSpPr>
          <p:nvPr userDrawn="1"/>
        </p:nvSpPr>
        <p:spPr bwMode="auto">
          <a:xfrm>
            <a:off x="6096000" y="6629159"/>
            <a:ext cx="685800" cy="257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>
              <a:defRPr/>
            </a:pPr>
            <a:fld id="{AF1F5B14-3F1E-43F5-B1FF-9E1CFB5346E4}" type="slidenum">
              <a:rPr lang="en-US" sz="1100" smtClean="0">
                <a:solidFill>
                  <a:srgbClr val="0000CC"/>
                </a:solidFill>
                <a:latin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11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0" y="6673109"/>
            <a:ext cx="640080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kern="1200" cap="none" baseline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Title| Presenter</a:t>
            </a:r>
            <a:endParaRPr lang="en-US" sz="1100" i="1" cap="none" baseline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35155" y="3511420"/>
            <a:ext cx="6629400" cy="1219200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Resource-Aware Scheduling for Dependable Multicore Real-Time Systems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439955" y="4724400"/>
            <a:ext cx="6019800" cy="1219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ILLURU SAHITYA (2020H1400247H,ME Embedded)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CHIDARA SINDHUJA(2020H1400251H,ME Embedded)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SUKRUTH S(2020H1400236H,ME Embedded)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:Dr. Soumya J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3A63-03E5-4CDE-9A29-FABF1EFC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27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Implementation of  proposed algorithm for resource aware scheduling in multicore processing systems and improving the same.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(if any): All the processors are homogeneous in nature and the task set is either given by user or auto generated.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Python IDEs-PyCharm, Spyder, Python 3.6</a:t>
            </a:r>
          </a:p>
          <a:p>
            <a:pPr lvl="4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</a:p>
          <a:p>
            <a:pPr lvl="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pPr lvl="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lvl="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</a:p>
          <a:p>
            <a:pPr lvl="5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31969"/>
            <a:ext cx="6324600" cy="8086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E121F5-3AEE-4FAA-8DD8-763E492611C8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428710" cy="548640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</a:pPr>
            <a:r>
              <a:rPr lang="en-IN" sz="1600" b="1" dirty="0"/>
              <a:t>Inputs: Task set from task.csv or user defined</a:t>
            </a:r>
          </a:p>
          <a:p>
            <a:pPr marL="0" indent="0">
              <a:lnSpc>
                <a:spcPct val="200000"/>
              </a:lnSpc>
            </a:pPr>
            <a:endParaRPr lang="en-IN" sz="1600" b="1" dirty="0"/>
          </a:p>
          <a:p>
            <a:pPr marL="0" indent="0">
              <a:lnSpc>
                <a:spcPct val="200000"/>
              </a:lnSpc>
            </a:pPr>
            <a:endParaRPr lang="en-IN" sz="1600" b="1" dirty="0"/>
          </a:p>
          <a:p>
            <a:pPr marL="0" indent="0">
              <a:lnSpc>
                <a:spcPct val="200000"/>
              </a:lnSpc>
            </a:pPr>
            <a:endParaRPr lang="en-IN" sz="1600" b="1" dirty="0"/>
          </a:p>
          <a:p>
            <a:pPr marL="0" indent="0">
              <a:lnSpc>
                <a:spcPct val="200000"/>
              </a:lnSpc>
            </a:pPr>
            <a:r>
              <a:rPr lang="en-IN" sz="1600" b="1" dirty="0"/>
              <a:t>Output: </a:t>
            </a:r>
          </a:p>
          <a:p>
            <a:pPr marL="0" indent="0"/>
            <a:r>
              <a:rPr lang="en-IN" sz="1600" b="1" dirty="0"/>
              <a:t> </a:t>
            </a:r>
            <a:r>
              <a:rPr lang="en-IN" sz="1600" dirty="0"/>
              <a:t> A feasible partitioning and scheduling for the given task set for multi core real time            systems.</a:t>
            </a:r>
            <a:endParaRPr lang="en-IN" sz="1600" b="1" dirty="0"/>
          </a:p>
          <a:p>
            <a:pPr marL="0" indent="0"/>
            <a:r>
              <a:rPr lang="en-IN" sz="1600" b="1" dirty="0"/>
              <a:t>Algorithm proposed: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Partioned EDF with Multiprocessor Stack Resource Policy(MSRP) and bin packing algorithm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Reliability and synchronization aware Task Partioning algorithm(RSA-TPA)</a:t>
            </a:r>
          </a:p>
          <a:p>
            <a:pPr marL="0" indent="0">
              <a:lnSpc>
                <a:spcPct val="200000"/>
              </a:lnSpc>
            </a:pPr>
            <a:endParaRPr lang="en-IN" sz="1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>
            <a:normAutofit/>
          </a:bodyPr>
          <a:lstStyle/>
          <a:p>
            <a:r>
              <a:rPr lang="en-IN" sz="2800" dirty="0"/>
              <a:t>Description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215B8C-8A99-4650-9C2C-F29BFE966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644224"/>
              </p:ext>
            </p:extLst>
          </p:nvPr>
        </p:nvGraphicFramePr>
        <p:xfrm>
          <a:off x="4572000" y="1490518"/>
          <a:ext cx="4267200" cy="15979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124">
                  <a:extLst>
                    <a:ext uri="{9D8B030D-6E8A-4147-A177-3AD203B41FA5}">
                      <a16:colId xmlns:a16="http://schemas.microsoft.com/office/drawing/2014/main" val="3924481555"/>
                    </a:ext>
                  </a:extLst>
                </a:gridCol>
                <a:gridCol w="1027044">
                  <a:extLst>
                    <a:ext uri="{9D8B030D-6E8A-4147-A177-3AD203B41FA5}">
                      <a16:colId xmlns:a16="http://schemas.microsoft.com/office/drawing/2014/main" val="1994730660"/>
                    </a:ext>
                  </a:extLst>
                </a:gridCol>
                <a:gridCol w="1027516">
                  <a:extLst>
                    <a:ext uri="{9D8B030D-6E8A-4147-A177-3AD203B41FA5}">
                      <a16:colId xmlns:a16="http://schemas.microsoft.com/office/drawing/2014/main" val="523055828"/>
                    </a:ext>
                  </a:extLst>
                </a:gridCol>
                <a:gridCol w="1027516">
                  <a:extLst>
                    <a:ext uri="{9D8B030D-6E8A-4147-A177-3AD203B41FA5}">
                      <a16:colId xmlns:a16="http://schemas.microsoft.com/office/drawing/2014/main" val="2327150505"/>
                    </a:ext>
                  </a:extLst>
                </a:gridCol>
              </a:tblGrid>
              <a:tr h="174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Parameters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Task 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Task 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Task 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473274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Deadline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723195"/>
                  </a:ext>
                </a:extLst>
              </a:tr>
              <a:tr h="1605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Non-Critical Execution Ti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753272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Semaphore1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578196"/>
                  </a:ext>
                </a:extLst>
              </a:tr>
              <a:tr h="148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Semaphore2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8402191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Utilization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135019"/>
                  </a:ext>
                </a:extLst>
              </a:tr>
              <a:tr h="20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Premption Level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444926"/>
                  </a:ext>
                </a:extLst>
              </a:tr>
              <a:tr h="1749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Phase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84514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B46CD2A-096A-4183-913D-306104ADAE6C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C37CA5-B34A-464D-BEF2-E08178673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44222"/>
              </p:ext>
            </p:extLst>
          </p:nvPr>
        </p:nvGraphicFramePr>
        <p:xfrm>
          <a:off x="394967" y="1490518"/>
          <a:ext cx="3995610" cy="15807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685">
                  <a:extLst>
                    <a:ext uri="{9D8B030D-6E8A-4147-A177-3AD203B41FA5}">
                      <a16:colId xmlns:a16="http://schemas.microsoft.com/office/drawing/2014/main" val="3976634118"/>
                    </a:ext>
                  </a:extLst>
                </a:gridCol>
                <a:gridCol w="693585">
                  <a:extLst>
                    <a:ext uri="{9D8B030D-6E8A-4147-A177-3AD203B41FA5}">
                      <a16:colId xmlns:a16="http://schemas.microsoft.com/office/drawing/2014/main" val="496280707"/>
                    </a:ext>
                  </a:extLst>
                </a:gridCol>
                <a:gridCol w="693585">
                  <a:extLst>
                    <a:ext uri="{9D8B030D-6E8A-4147-A177-3AD203B41FA5}">
                      <a16:colId xmlns:a16="http://schemas.microsoft.com/office/drawing/2014/main" val="1597774330"/>
                    </a:ext>
                  </a:extLst>
                </a:gridCol>
                <a:gridCol w="585778">
                  <a:extLst>
                    <a:ext uri="{9D8B030D-6E8A-4147-A177-3AD203B41FA5}">
                      <a16:colId xmlns:a16="http://schemas.microsoft.com/office/drawing/2014/main" val="103777269"/>
                    </a:ext>
                  </a:extLst>
                </a:gridCol>
                <a:gridCol w="824700">
                  <a:extLst>
                    <a:ext uri="{9D8B030D-6E8A-4147-A177-3AD203B41FA5}">
                      <a16:colId xmlns:a16="http://schemas.microsoft.com/office/drawing/2014/main" val="845409973"/>
                    </a:ext>
                  </a:extLst>
                </a:gridCol>
                <a:gridCol w="670277">
                  <a:extLst>
                    <a:ext uri="{9D8B030D-6E8A-4147-A177-3AD203B41FA5}">
                      <a16:colId xmlns:a16="http://schemas.microsoft.com/office/drawing/2014/main" val="4100527579"/>
                    </a:ext>
                  </a:extLst>
                </a:gridCol>
              </a:tblGrid>
              <a:tr h="4383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Offset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Deadline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Period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Wcet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Utilization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Number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8349559"/>
                  </a:ext>
                </a:extLst>
              </a:tr>
              <a:tr h="22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0.17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0.17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0.07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0.41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61870398"/>
                  </a:ext>
                </a:extLst>
              </a:tr>
              <a:tr h="22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0.32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0.32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0.08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88104887"/>
                  </a:ext>
                </a:extLst>
              </a:tr>
              <a:tr h="22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0.49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0.49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0.39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0.79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42797359"/>
                  </a:ext>
                </a:extLst>
              </a:tr>
              <a:tr h="22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0.65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5883524"/>
                  </a:ext>
                </a:extLst>
              </a:tr>
              <a:tr h="22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0.15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0.09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0.61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763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5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8E098F-A0E5-407D-A21C-0C231537777E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8A47EA-9A2A-4E72-A2B9-947F8F062438}"/>
              </a:ext>
            </a:extLst>
          </p:cNvPr>
          <p:cNvSpPr/>
          <p:nvPr/>
        </p:nvSpPr>
        <p:spPr>
          <a:xfrm>
            <a:off x="5395909" y="981411"/>
            <a:ext cx="762000" cy="381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77C23D-3034-4DE1-B818-394ACACCB3DE}"/>
              </a:ext>
            </a:extLst>
          </p:cNvPr>
          <p:cNvCxnSpPr>
            <a:cxnSpLocks/>
          </p:cNvCxnSpPr>
          <p:nvPr/>
        </p:nvCxnSpPr>
        <p:spPr>
          <a:xfrm>
            <a:off x="5776909" y="1356503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875BE2F0-D951-462A-A9C7-FCCA91978118}"/>
              </a:ext>
            </a:extLst>
          </p:cNvPr>
          <p:cNvSpPr/>
          <p:nvPr/>
        </p:nvSpPr>
        <p:spPr>
          <a:xfrm>
            <a:off x="5024257" y="1737503"/>
            <a:ext cx="1600187" cy="6096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task 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26AC32-7070-44D8-93BC-17E30D04515A}"/>
              </a:ext>
            </a:extLst>
          </p:cNvPr>
          <p:cNvCxnSpPr/>
          <p:nvPr/>
        </p:nvCxnSpPr>
        <p:spPr>
          <a:xfrm>
            <a:off x="5795571" y="234710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DCD659-40DC-416E-B022-F80E3BA5B790}"/>
              </a:ext>
            </a:extLst>
          </p:cNvPr>
          <p:cNvSpPr/>
          <p:nvPr/>
        </p:nvSpPr>
        <p:spPr>
          <a:xfrm>
            <a:off x="7003889" y="1737503"/>
            <a:ext cx="1600186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Generator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5031B-BAC9-4D20-8853-0981230B30FC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flipH="1">
            <a:off x="6548244" y="2042303"/>
            <a:ext cx="455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30B57F-DF51-40D3-96A8-A67E10FC0197}"/>
              </a:ext>
            </a:extLst>
          </p:cNvPr>
          <p:cNvSpPr/>
          <p:nvPr/>
        </p:nvSpPr>
        <p:spPr>
          <a:xfrm>
            <a:off x="5024257" y="2651903"/>
            <a:ext cx="1523965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Edf algorithm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FDFBE-B98D-4676-A6C1-5813AD5C167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5786240" y="3185303"/>
            <a:ext cx="9331" cy="45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8D5E2-6E7C-4509-8ED5-80EB7EFFA8CA}"/>
              </a:ext>
            </a:extLst>
          </p:cNvPr>
          <p:cNvSpPr/>
          <p:nvPr/>
        </p:nvSpPr>
        <p:spPr>
          <a:xfrm>
            <a:off x="4957379" y="3642502"/>
            <a:ext cx="1676383" cy="510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A9FEED-D26E-41D8-9822-567FEF615D3E}"/>
              </a:ext>
            </a:extLst>
          </p:cNvPr>
          <p:cNvSpPr/>
          <p:nvPr/>
        </p:nvSpPr>
        <p:spPr>
          <a:xfrm>
            <a:off x="7156282" y="3259720"/>
            <a:ext cx="1295400" cy="5103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packing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17137F-29D3-481A-B99D-86646CD0210A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633762" y="3514908"/>
            <a:ext cx="522520" cy="382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3915A18-5DAF-4F28-A21B-4D9FCD983CA3}"/>
              </a:ext>
            </a:extLst>
          </p:cNvPr>
          <p:cNvSpPr/>
          <p:nvPr/>
        </p:nvSpPr>
        <p:spPr>
          <a:xfrm>
            <a:off x="4957379" y="4709303"/>
            <a:ext cx="1676383" cy="51037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outputs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C84536-B018-48EA-BD89-AA3BB968C6C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5795571" y="4152879"/>
            <a:ext cx="0" cy="55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03E231-9D95-4B07-AF64-B8A90E21F5AE}"/>
              </a:ext>
            </a:extLst>
          </p:cNvPr>
          <p:cNvCxnSpPr>
            <a:cxnSpLocks/>
          </p:cNvCxnSpPr>
          <p:nvPr/>
        </p:nvCxnSpPr>
        <p:spPr>
          <a:xfrm flipH="1">
            <a:off x="4490854" y="4991080"/>
            <a:ext cx="46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614828-510E-4E6F-8506-37EC06769E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490854" y="2918603"/>
            <a:ext cx="533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BD1155-909A-40A9-88F7-16DACAFEC706}"/>
              </a:ext>
            </a:extLst>
          </p:cNvPr>
          <p:cNvCxnSpPr>
            <a:stCxn id="18" idx="4"/>
          </p:cNvCxnSpPr>
          <p:nvPr/>
        </p:nvCxnSpPr>
        <p:spPr>
          <a:xfrm flipH="1">
            <a:off x="5795570" y="5219680"/>
            <a:ext cx="1" cy="32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A3878D3-7F00-4612-9232-AF9577E45E9A}"/>
              </a:ext>
            </a:extLst>
          </p:cNvPr>
          <p:cNvSpPr/>
          <p:nvPr/>
        </p:nvSpPr>
        <p:spPr>
          <a:xfrm>
            <a:off x="5414570" y="5539557"/>
            <a:ext cx="762000" cy="381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323DA7-CE45-49A9-B369-00962A44B7F0}"/>
              </a:ext>
            </a:extLst>
          </p:cNvPr>
          <p:cNvCxnSpPr>
            <a:stCxn id="13" idx="3"/>
            <a:endCxn id="11" idx="2"/>
          </p:cNvCxnSpPr>
          <p:nvPr/>
        </p:nvCxnSpPr>
        <p:spPr>
          <a:xfrm flipV="1">
            <a:off x="6548222" y="2347103"/>
            <a:ext cx="125576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8C9075-0DBD-4789-A1F8-53F8F330716B}"/>
              </a:ext>
            </a:extLst>
          </p:cNvPr>
          <p:cNvSpPr txBox="1"/>
          <p:nvPr/>
        </p:nvSpPr>
        <p:spPr>
          <a:xfrm>
            <a:off x="6821563" y="2676865"/>
            <a:ext cx="138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concern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DF956A-AA1D-499F-8089-6167F91A739E}"/>
              </a:ext>
            </a:extLst>
          </p:cNvPr>
          <p:cNvCxnSpPr>
            <a:stCxn id="9" idx="5"/>
          </p:cNvCxnSpPr>
          <p:nvPr/>
        </p:nvCxnSpPr>
        <p:spPr>
          <a:xfrm flipH="1">
            <a:off x="4405309" y="2042303"/>
            <a:ext cx="695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60A011D-337F-4447-A2CE-2A13473A6FCE}"/>
              </a:ext>
            </a:extLst>
          </p:cNvPr>
          <p:cNvSpPr/>
          <p:nvPr/>
        </p:nvSpPr>
        <p:spPr>
          <a:xfrm>
            <a:off x="2405448" y="1781667"/>
            <a:ext cx="1999861" cy="6537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semaphore and priority values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61A6103-B7ED-4F8D-B185-82ABECB5C618}"/>
              </a:ext>
            </a:extLst>
          </p:cNvPr>
          <p:cNvSpPr/>
          <p:nvPr/>
        </p:nvSpPr>
        <p:spPr>
          <a:xfrm>
            <a:off x="2643378" y="1229141"/>
            <a:ext cx="1524000" cy="3048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prompt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4E3286-4F10-4916-A48C-820A96338B13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3405378" y="1533941"/>
            <a:ext cx="1" cy="24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D59BD1-0A68-41D2-98EE-8E1BF7A1FBDC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3401689" y="2435431"/>
            <a:ext cx="3690" cy="40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5BE765F-6146-4A35-90FE-3670809A5CD1}"/>
              </a:ext>
            </a:extLst>
          </p:cNvPr>
          <p:cNvSpPr/>
          <p:nvPr/>
        </p:nvSpPr>
        <p:spPr>
          <a:xfrm>
            <a:off x="2449194" y="2842718"/>
            <a:ext cx="1904989" cy="79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ceiling value for resources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E022965-2F7D-4FBA-9AD1-B31009CFAD74}"/>
              </a:ext>
            </a:extLst>
          </p:cNvPr>
          <p:cNvSpPr/>
          <p:nvPr/>
        </p:nvSpPr>
        <p:spPr>
          <a:xfrm>
            <a:off x="2423639" y="3897691"/>
            <a:ext cx="1956098" cy="5127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resource policy for task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82BB52-CA25-44F5-91EE-17EEE070479A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 flipH="1">
            <a:off x="3401688" y="3642501"/>
            <a:ext cx="1" cy="2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AF464BF7-462D-418B-B994-AFA6E37DA687}"/>
              </a:ext>
            </a:extLst>
          </p:cNvPr>
          <p:cNvSpPr/>
          <p:nvPr/>
        </p:nvSpPr>
        <p:spPr>
          <a:xfrm>
            <a:off x="1052514" y="4730373"/>
            <a:ext cx="1853118" cy="8992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Ceiling&gt; Preemption of tasks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AB1FC52-91A3-4E0B-BECB-75700C0F296A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2905631" y="4410412"/>
            <a:ext cx="1" cy="769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B5E408-D2B9-40AD-BC6A-B4350463991A}"/>
              </a:ext>
            </a:extLst>
          </p:cNvPr>
          <p:cNvCxnSpPr>
            <a:cxnSpLocks/>
            <a:stCxn id="48" idx="1"/>
            <a:endCxn id="59" idx="2"/>
          </p:cNvCxnSpPr>
          <p:nvPr/>
        </p:nvCxnSpPr>
        <p:spPr>
          <a:xfrm flipV="1">
            <a:off x="1052514" y="4458851"/>
            <a:ext cx="0" cy="721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D271921-99CB-4E9B-9348-8EAF97B094AD}"/>
              </a:ext>
            </a:extLst>
          </p:cNvPr>
          <p:cNvSpPr/>
          <p:nvPr/>
        </p:nvSpPr>
        <p:spPr>
          <a:xfrm>
            <a:off x="433337" y="3849251"/>
            <a:ext cx="1238354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 and execute new task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13B7B6-3F3B-4DBD-B23A-FC97DE551DD1}"/>
              </a:ext>
            </a:extLst>
          </p:cNvPr>
          <p:cNvCxnSpPr>
            <a:stCxn id="59" idx="3"/>
            <a:endCxn id="44" idx="1"/>
          </p:cNvCxnSpPr>
          <p:nvPr/>
        </p:nvCxnSpPr>
        <p:spPr>
          <a:xfrm>
            <a:off x="1671691" y="4154051"/>
            <a:ext cx="75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76484B6-993D-44E4-9B7A-1CA787F6F2D6}"/>
              </a:ext>
            </a:extLst>
          </p:cNvPr>
          <p:cNvSpPr txBox="1"/>
          <p:nvPr/>
        </p:nvSpPr>
        <p:spPr>
          <a:xfrm>
            <a:off x="975952" y="45457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CE57B5-0A33-482F-8AEF-F9FA5E02D31D}"/>
              </a:ext>
            </a:extLst>
          </p:cNvPr>
          <p:cNvCxnSpPr>
            <a:stCxn id="48" idx="2"/>
          </p:cNvCxnSpPr>
          <p:nvPr/>
        </p:nvCxnSpPr>
        <p:spPr>
          <a:xfrm>
            <a:off x="1979073" y="5629591"/>
            <a:ext cx="2978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52B2F0-593F-45CF-BD1E-DD518EAF18E2}"/>
              </a:ext>
            </a:extLst>
          </p:cNvPr>
          <p:cNvCxnSpPr>
            <a:endCxn id="18" idx="3"/>
          </p:cNvCxnSpPr>
          <p:nvPr/>
        </p:nvCxnSpPr>
        <p:spPr>
          <a:xfrm flipV="1">
            <a:off x="4957379" y="5144937"/>
            <a:ext cx="245501" cy="48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2F1DBCF-C055-4C92-9487-0D15F90BBF1C}"/>
              </a:ext>
            </a:extLst>
          </p:cNvPr>
          <p:cNvCxnSpPr/>
          <p:nvPr/>
        </p:nvCxnSpPr>
        <p:spPr>
          <a:xfrm flipV="1">
            <a:off x="4490854" y="2918603"/>
            <a:ext cx="0" cy="207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7A9DC4F-3D6A-4097-9C38-34612463A03F}"/>
              </a:ext>
            </a:extLst>
          </p:cNvPr>
          <p:cNvSpPr/>
          <p:nvPr/>
        </p:nvSpPr>
        <p:spPr>
          <a:xfrm>
            <a:off x="7176102" y="4087576"/>
            <a:ext cx="1267806" cy="3688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TPA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A28931C-1667-48C0-8FFC-6159A1F6AAF1}"/>
              </a:ext>
            </a:extLst>
          </p:cNvPr>
          <p:cNvCxnSpPr>
            <a:stCxn id="74" idx="1"/>
            <a:endCxn id="15" idx="3"/>
          </p:cNvCxnSpPr>
          <p:nvPr/>
        </p:nvCxnSpPr>
        <p:spPr>
          <a:xfrm flipH="1" flipV="1">
            <a:off x="6633762" y="3897691"/>
            <a:ext cx="542340" cy="374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91892D-378C-4DE6-8B0B-5BD9D8AC67CB}"/>
              </a:ext>
            </a:extLst>
          </p:cNvPr>
          <p:cNvCxnSpPr>
            <a:cxnSpLocks/>
            <a:stCxn id="44" idx="3"/>
            <a:endCxn id="15" idx="1"/>
          </p:cNvCxnSpPr>
          <p:nvPr/>
        </p:nvCxnSpPr>
        <p:spPr>
          <a:xfrm flipV="1">
            <a:off x="4379737" y="3897691"/>
            <a:ext cx="577642" cy="25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8AE6-5AF1-45DD-9EEB-657701F2D0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5334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A6BBD-88F7-4E24-957C-35E64365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741512"/>
            <a:ext cx="3587059" cy="29321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C7597B-AB11-47B6-B072-DB6487ED7574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DE99E-C5BC-4B26-BFD3-18187DA9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41512"/>
            <a:ext cx="3010182" cy="28539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852654-FA9D-42E4-884C-B140D5FC7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683440"/>
            <a:ext cx="4523113" cy="29682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C6AFA1-4484-4C77-B935-0BF23CF97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495565"/>
            <a:ext cx="4580660" cy="30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9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038A9-CC86-4599-9F50-DCEAB5D89E84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386C8-4B32-4F4B-9295-5DACDA0AB425}"/>
              </a:ext>
            </a:extLst>
          </p:cNvPr>
          <p:cNvSpPr/>
          <p:nvPr/>
        </p:nvSpPr>
        <p:spPr>
          <a:xfrm>
            <a:off x="4876802" y="4191000"/>
            <a:ext cx="1752599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F4021-F790-4862-B65A-2D2CA0512BAC}"/>
              </a:ext>
            </a:extLst>
          </p:cNvPr>
          <p:cNvSpPr/>
          <p:nvPr/>
        </p:nvSpPr>
        <p:spPr>
          <a:xfrm>
            <a:off x="2514600" y="1524000"/>
            <a:ext cx="2133600" cy="228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7D5AF0D-7C64-4B80-AF99-0B2DD6DD3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465"/>
            <a:ext cx="4172523" cy="484243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417E7-A234-41E9-8C2A-29078FFE7025}"/>
              </a:ext>
            </a:extLst>
          </p:cNvPr>
          <p:cNvSpPr txBox="1"/>
          <p:nvPr/>
        </p:nvSpPr>
        <p:spPr>
          <a:xfrm>
            <a:off x="439340" y="882134"/>
            <a:ext cx="112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RSA-TPA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C2666-41B8-48B8-9DBF-F3332DA865D3}"/>
              </a:ext>
            </a:extLst>
          </p:cNvPr>
          <p:cNvSpPr txBox="1"/>
          <p:nvPr/>
        </p:nvSpPr>
        <p:spPr>
          <a:xfrm>
            <a:off x="4876802" y="89293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Resource Policy(SRP)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D785A49-CDDE-436A-9915-4D476C6AE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46221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43163-88C0-454A-B514-B95058432D89}"/>
              </a:ext>
            </a:extLst>
          </p:cNvPr>
          <p:cNvSpPr txBox="1"/>
          <p:nvPr/>
        </p:nvSpPr>
        <p:spPr>
          <a:xfrm>
            <a:off x="4267199" y="1251466"/>
            <a:ext cx="42672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Preemption Level for the task: πi∝1/Di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all tasks using resources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priority ceiling :highest pre-emption level among all tasks using that particular resource</a:t>
            </a:r>
          </a:p>
          <a:p>
            <a:pPr marL="342900" indent="-342900">
              <a:buAutoNum type="arabicPeriod"/>
            </a:pP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ceiling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∏s </a:t>
            </a:r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this is a dynamic parameter that can change every time a resource is accessed or released.</a:t>
            </a:r>
            <a:endParaRPr lang="en-IN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task can preempt another task 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has the highest priority;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its preemption level is higher than the system ceiling. π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&gt;∏s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85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5C28E-45FF-443A-AF60-AEA95A7676FC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303D6C-FE9C-4705-8FD1-213AE73C0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86" y="1107212"/>
            <a:ext cx="2655314" cy="22822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D90308-2AD7-4020-9914-87469CA7E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55" y="1147930"/>
            <a:ext cx="3162689" cy="2266899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4DABDEF-5C56-42DB-8E9F-5578649C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1"/>
            <a:ext cx="8229600" cy="5821362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061E5B-D1FE-4E85-8D45-D56A47FBEB61}"/>
              </a:ext>
            </a:extLst>
          </p:cNvPr>
          <p:cNvSpPr txBox="1"/>
          <p:nvPr/>
        </p:nvSpPr>
        <p:spPr>
          <a:xfrm>
            <a:off x="3886200" y="77738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SRP 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0CEF7-6E15-46A2-B508-3FB30E49B09B}"/>
              </a:ext>
            </a:extLst>
          </p:cNvPr>
          <p:cNvSpPr txBox="1"/>
          <p:nvPr/>
        </p:nvSpPr>
        <p:spPr>
          <a:xfrm>
            <a:off x="3276600" y="3436138"/>
            <a:ext cx="2655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Partitioning 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478BE-CBC3-4E5B-8257-0748332D8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775424"/>
            <a:ext cx="7353300" cy="266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1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61E8-6580-4E97-8D6C-299A860C2B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424372"/>
            <a:ext cx="6324600" cy="60959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Results(EDF)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CC431-40F1-4CFD-B794-E2607BAE6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38100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43E7B-F5F0-4172-9328-9DBBCFBAC0F9}"/>
              </a:ext>
            </a:extLst>
          </p:cNvPr>
          <p:cNvSpPr txBox="1"/>
          <p:nvPr/>
        </p:nvSpPr>
        <p:spPr>
          <a:xfrm>
            <a:off x="1714500" y="3198849"/>
            <a:ext cx="990600" cy="38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 fit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C757D-C5C7-44B6-8ACA-F11EC88740EA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8AAF9F-AA14-41DF-BA75-0B327E6715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1" y="838198"/>
            <a:ext cx="38862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D66CC-F5A5-433E-9C1A-A00CE75B2BCC}"/>
              </a:ext>
            </a:extLst>
          </p:cNvPr>
          <p:cNvSpPr txBox="1"/>
          <p:nvPr/>
        </p:nvSpPr>
        <p:spPr>
          <a:xfrm>
            <a:off x="6134100" y="6096002"/>
            <a:ext cx="990600" cy="38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8537B-38EC-4514-B723-5CBD18A9DE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0116" y="3573625"/>
            <a:ext cx="3744684" cy="2598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536C82-D19A-4913-ACD8-BDBD5F127812}"/>
              </a:ext>
            </a:extLst>
          </p:cNvPr>
          <p:cNvSpPr txBox="1"/>
          <p:nvPr/>
        </p:nvSpPr>
        <p:spPr>
          <a:xfrm>
            <a:off x="1747158" y="6096002"/>
            <a:ext cx="9906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Worst fit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424FF-9416-4BF3-93AF-6F72FD3B1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3581403"/>
            <a:ext cx="3886200" cy="25907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BCEA76-F64F-404D-B8FF-D9EBE8D1202D}"/>
              </a:ext>
            </a:extLst>
          </p:cNvPr>
          <p:cNvSpPr txBox="1"/>
          <p:nvPr/>
        </p:nvSpPr>
        <p:spPr>
          <a:xfrm>
            <a:off x="6019801" y="3130032"/>
            <a:ext cx="9906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fit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34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J. J., Wang, Z., Gong, S., Miao, T., &amp; Yang, L. T. (2019).       Resource-Aware Scheduling for Dependable Multicore Real-Time Systems: Utilization Bound and Partitioning Algorithm. IEEE Transactions on Parallel and Distributed Systems,30(12), 2806-2819</a:t>
            </a: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Ras and A. M. Cheng, “An evaluation of the dynamic and static multiprocessor priority ceiling protocol and the multiprocessor stack resource policy in an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system,” in Proc. Real-Time Embedded Technol. Appl.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2009, pp. 13–22.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pPr marL="0" indent="0"/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609600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317DC-31A3-44CB-877E-C1DCEDF2A7FD}"/>
              </a:ext>
            </a:extLst>
          </p:cNvPr>
          <p:cNvSpPr/>
          <p:nvPr/>
        </p:nvSpPr>
        <p:spPr>
          <a:xfrm>
            <a:off x="0" y="6583363"/>
            <a:ext cx="1066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94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Words>501</Words>
  <Application>Microsoft Office PowerPoint</Application>
  <PresentationFormat>On-screen Show (4:3)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Resource-Aware Scheduling for Dependable Multicore Real-Time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suk sidd</cp:lastModifiedBy>
  <cp:revision>104</cp:revision>
  <dcterms:created xsi:type="dcterms:W3CDTF">2011-09-14T09:42:05Z</dcterms:created>
  <dcterms:modified xsi:type="dcterms:W3CDTF">2021-02-28T04:49:43Z</dcterms:modified>
</cp:coreProperties>
</file>