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7159" name="Shape 2097159"/>
        <p:cNvGrpSpPr/>
        <p:nvPr/>
      </p:nvGrpSpPr>
      <p:grpSpPr>
        <a:xfrm>
          <a:off x="0" y="0"/>
          <a:ext cx="0" cy="0"/>
          <a:chOff x="0" y="0"/>
          <a:chExt cx="0" cy="0"/>
        </a:xfrm>
      </p:grpSpPr>
      <p:sp>
        <p:nvSpPr>
          <p:cNvPr id="2097160" name="Google Shape;2097160;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7161" name="Google Shape;2097161;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7162" name="Google Shape;2097162;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7163" name="Google Shape;2097163;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97164" name="Google Shape;2097164;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7165" name="Google Shape;2097165;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49" name="Shape 2097249"/>
        <p:cNvGrpSpPr/>
        <p:nvPr/>
      </p:nvGrpSpPr>
      <p:grpSpPr>
        <a:xfrm>
          <a:off x="0" y="0"/>
          <a:ext cx="0" cy="0"/>
          <a:chOff x="0" y="0"/>
          <a:chExt cx="0" cy="0"/>
        </a:xfrm>
      </p:grpSpPr>
      <p:sp>
        <p:nvSpPr>
          <p:cNvPr id="2097250" name="Google Shape;2097250;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51" name="Google Shape;20972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317" name="Shape 2097317"/>
        <p:cNvGrpSpPr/>
        <p:nvPr/>
      </p:nvGrpSpPr>
      <p:grpSpPr>
        <a:xfrm>
          <a:off x="0" y="0"/>
          <a:ext cx="0" cy="0"/>
          <a:chOff x="0" y="0"/>
          <a:chExt cx="0" cy="0"/>
        </a:xfrm>
      </p:grpSpPr>
      <p:sp>
        <p:nvSpPr>
          <p:cNvPr id="2097318" name="Google Shape;2097318;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19" name="Google Shape;20973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324" name="Shape 2097324"/>
        <p:cNvGrpSpPr/>
        <p:nvPr/>
      </p:nvGrpSpPr>
      <p:grpSpPr>
        <a:xfrm>
          <a:off x="0" y="0"/>
          <a:ext cx="0" cy="0"/>
          <a:chOff x="0" y="0"/>
          <a:chExt cx="0" cy="0"/>
        </a:xfrm>
      </p:grpSpPr>
      <p:sp>
        <p:nvSpPr>
          <p:cNvPr id="2097325" name="Google Shape;2097325;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26" name="Google Shape;20973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330" name="Shape 2097330"/>
        <p:cNvGrpSpPr/>
        <p:nvPr/>
      </p:nvGrpSpPr>
      <p:grpSpPr>
        <a:xfrm>
          <a:off x="0" y="0"/>
          <a:ext cx="0" cy="0"/>
          <a:chOff x="0" y="0"/>
          <a:chExt cx="0" cy="0"/>
        </a:xfrm>
      </p:grpSpPr>
      <p:sp>
        <p:nvSpPr>
          <p:cNvPr id="2097331" name="Google Shape;2097331;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32" name="Google Shape;20973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336" name="Shape 2097336"/>
        <p:cNvGrpSpPr/>
        <p:nvPr/>
      </p:nvGrpSpPr>
      <p:grpSpPr>
        <a:xfrm>
          <a:off x="0" y="0"/>
          <a:ext cx="0" cy="0"/>
          <a:chOff x="0" y="0"/>
          <a:chExt cx="0" cy="0"/>
        </a:xfrm>
      </p:grpSpPr>
      <p:sp>
        <p:nvSpPr>
          <p:cNvPr id="2097337" name="Google Shape;2097337;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38" name="Google Shape;20973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342" name="Shape 2097342"/>
        <p:cNvGrpSpPr/>
        <p:nvPr/>
      </p:nvGrpSpPr>
      <p:grpSpPr>
        <a:xfrm>
          <a:off x="0" y="0"/>
          <a:ext cx="0" cy="0"/>
          <a:chOff x="0" y="0"/>
          <a:chExt cx="0" cy="0"/>
        </a:xfrm>
      </p:grpSpPr>
      <p:sp>
        <p:nvSpPr>
          <p:cNvPr id="2097343" name="Google Shape;2097343;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44" name="Google Shape;20973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57" name="Shape 2097257"/>
        <p:cNvGrpSpPr/>
        <p:nvPr/>
      </p:nvGrpSpPr>
      <p:grpSpPr>
        <a:xfrm>
          <a:off x="0" y="0"/>
          <a:ext cx="0" cy="0"/>
          <a:chOff x="0" y="0"/>
          <a:chExt cx="0" cy="0"/>
        </a:xfrm>
      </p:grpSpPr>
      <p:sp>
        <p:nvSpPr>
          <p:cNvPr id="2097258" name="Google Shape;2097258;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59" name="Google Shape;20972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63" name="Shape 2097263"/>
        <p:cNvGrpSpPr/>
        <p:nvPr/>
      </p:nvGrpSpPr>
      <p:grpSpPr>
        <a:xfrm>
          <a:off x="0" y="0"/>
          <a:ext cx="0" cy="0"/>
          <a:chOff x="0" y="0"/>
          <a:chExt cx="0" cy="0"/>
        </a:xfrm>
      </p:grpSpPr>
      <p:sp>
        <p:nvSpPr>
          <p:cNvPr id="2097264" name="Google Shape;2097264;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65" name="Google Shape;20972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71" name="Shape 2097271"/>
        <p:cNvGrpSpPr/>
        <p:nvPr/>
      </p:nvGrpSpPr>
      <p:grpSpPr>
        <a:xfrm>
          <a:off x="0" y="0"/>
          <a:ext cx="0" cy="0"/>
          <a:chOff x="0" y="0"/>
          <a:chExt cx="0" cy="0"/>
        </a:xfrm>
      </p:grpSpPr>
      <p:sp>
        <p:nvSpPr>
          <p:cNvPr id="2097272" name="Google Shape;209727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73" name="Google Shape;20972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78" name="Shape 2097278"/>
        <p:cNvGrpSpPr/>
        <p:nvPr/>
      </p:nvGrpSpPr>
      <p:grpSpPr>
        <a:xfrm>
          <a:off x="0" y="0"/>
          <a:ext cx="0" cy="0"/>
          <a:chOff x="0" y="0"/>
          <a:chExt cx="0" cy="0"/>
        </a:xfrm>
      </p:grpSpPr>
      <p:sp>
        <p:nvSpPr>
          <p:cNvPr id="2097279" name="Google Shape;2097279;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80" name="Google Shape;20972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86" name="Shape 2097286"/>
        <p:cNvGrpSpPr/>
        <p:nvPr/>
      </p:nvGrpSpPr>
      <p:grpSpPr>
        <a:xfrm>
          <a:off x="0" y="0"/>
          <a:ext cx="0" cy="0"/>
          <a:chOff x="0" y="0"/>
          <a:chExt cx="0" cy="0"/>
        </a:xfrm>
      </p:grpSpPr>
      <p:sp>
        <p:nvSpPr>
          <p:cNvPr id="2097287" name="Google Shape;209728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88" name="Google Shape;20972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92" name="Shape 2097292"/>
        <p:cNvGrpSpPr/>
        <p:nvPr/>
      </p:nvGrpSpPr>
      <p:grpSpPr>
        <a:xfrm>
          <a:off x="0" y="0"/>
          <a:ext cx="0" cy="0"/>
          <a:chOff x="0" y="0"/>
          <a:chExt cx="0" cy="0"/>
        </a:xfrm>
      </p:grpSpPr>
      <p:sp>
        <p:nvSpPr>
          <p:cNvPr id="2097293" name="Google Shape;209729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294" name="Google Shape;209729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299" name="Shape 2097299"/>
        <p:cNvGrpSpPr/>
        <p:nvPr/>
      </p:nvGrpSpPr>
      <p:grpSpPr>
        <a:xfrm>
          <a:off x="0" y="0"/>
          <a:ext cx="0" cy="0"/>
          <a:chOff x="0" y="0"/>
          <a:chExt cx="0" cy="0"/>
        </a:xfrm>
      </p:grpSpPr>
      <p:sp>
        <p:nvSpPr>
          <p:cNvPr id="2097300" name="Google Shape;209730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01" name="Google Shape;20973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308" name="Shape 2097308"/>
        <p:cNvGrpSpPr/>
        <p:nvPr/>
      </p:nvGrpSpPr>
      <p:grpSpPr>
        <a:xfrm>
          <a:off x="0" y="0"/>
          <a:ext cx="0" cy="0"/>
          <a:chOff x="0" y="0"/>
          <a:chExt cx="0" cy="0"/>
        </a:xfrm>
      </p:grpSpPr>
      <p:sp>
        <p:nvSpPr>
          <p:cNvPr id="2097309" name="Google Shape;2097309;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310" name="Google Shape;20973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97175" name="Shape 2097175"/>
        <p:cNvGrpSpPr/>
        <p:nvPr/>
      </p:nvGrpSpPr>
      <p:grpSpPr>
        <a:xfrm>
          <a:off x="0" y="0"/>
          <a:ext cx="0" cy="0"/>
          <a:chOff x="0" y="0"/>
          <a:chExt cx="0" cy="0"/>
        </a:xfrm>
      </p:grpSpPr>
      <p:sp>
        <p:nvSpPr>
          <p:cNvPr id="2097176" name="Google Shape;2097176;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177" name="Google Shape;2097177;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78" name="Google Shape;2097178;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2097179" name="Google Shape;2097179;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80" name="Google Shape;2097180;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181" name="Google Shape;2097181;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97233" name="Shape 2097233"/>
        <p:cNvGrpSpPr/>
        <p:nvPr/>
      </p:nvGrpSpPr>
      <p:grpSpPr>
        <a:xfrm>
          <a:off x="0" y="0"/>
          <a:ext cx="0" cy="0"/>
          <a:chOff x="0" y="0"/>
          <a:chExt cx="0" cy="0"/>
        </a:xfrm>
      </p:grpSpPr>
      <p:sp>
        <p:nvSpPr>
          <p:cNvPr id="2097234" name="Google Shape;2097234;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35" name="Google Shape;2097235;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236" name="Google Shape;2097236;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37" name="Google Shape;2097237;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38" name="Google Shape;2097238;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097239" name="Shape 2097239"/>
        <p:cNvGrpSpPr/>
        <p:nvPr/>
      </p:nvGrpSpPr>
      <p:grpSpPr>
        <a:xfrm>
          <a:off x="0" y="0"/>
          <a:ext cx="0" cy="0"/>
          <a:chOff x="0" y="0"/>
          <a:chExt cx="0" cy="0"/>
        </a:xfrm>
      </p:grpSpPr>
      <p:sp>
        <p:nvSpPr>
          <p:cNvPr id="2097240" name="Google Shape;2097240;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241" name="Google Shape;2097241;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42" name="Google Shape;2097242;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243" name="Google Shape;2097243;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244" name="Google Shape;2097244;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245" name="Google Shape;2097245;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246" name="Google Shape;2097246;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47" name="Google Shape;2097247;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48" name="Google Shape;2097248;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97182" name="Shape 2097182"/>
        <p:cNvGrpSpPr/>
        <p:nvPr/>
      </p:nvGrpSpPr>
      <p:grpSpPr>
        <a:xfrm>
          <a:off x="0" y="0"/>
          <a:ext cx="0" cy="0"/>
          <a:chOff x="0" y="0"/>
          <a:chExt cx="0" cy="0"/>
        </a:xfrm>
      </p:grpSpPr>
      <p:sp>
        <p:nvSpPr>
          <p:cNvPr id="2097183" name="Google Shape;2097183;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84" name="Google Shape;2097184;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185" name="Google Shape;2097185;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7186" name="Shape 2097186"/>
        <p:cNvGrpSpPr/>
        <p:nvPr/>
      </p:nvGrpSpPr>
      <p:grpSpPr>
        <a:xfrm>
          <a:off x="0" y="0"/>
          <a:ext cx="0" cy="0"/>
          <a:chOff x="0" y="0"/>
          <a:chExt cx="0" cy="0"/>
        </a:xfrm>
      </p:grpSpPr>
      <p:sp>
        <p:nvSpPr>
          <p:cNvPr id="2097187" name="Google Shape;2097187;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88" name="Google Shape;2097188;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89" name="Google Shape;2097189;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190" name="Google Shape;2097190;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97191" name="Shape 2097191"/>
        <p:cNvGrpSpPr/>
        <p:nvPr/>
      </p:nvGrpSpPr>
      <p:grpSpPr>
        <a:xfrm>
          <a:off x="0" y="0"/>
          <a:ext cx="0" cy="0"/>
          <a:chOff x="0" y="0"/>
          <a:chExt cx="0" cy="0"/>
        </a:xfrm>
      </p:grpSpPr>
      <p:sp>
        <p:nvSpPr>
          <p:cNvPr id="2097192" name="Google Shape;2097192;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193" name="Google Shape;2097193;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94" name="Google Shape;2097194;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2097195" name="Google Shape;2097195;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196" name="Google Shape;2097196;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197" name="Google Shape;2097197;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97198" name="Shape 2097198"/>
        <p:cNvGrpSpPr/>
        <p:nvPr/>
      </p:nvGrpSpPr>
      <p:grpSpPr>
        <a:xfrm>
          <a:off x="0" y="0"/>
          <a:ext cx="0" cy="0"/>
          <a:chOff x="0" y="0"/>
          <a:chExt cx="0" cy="0"/>
        </a:xfrm>
      </p:grpSpPr>
      <p:sp>
        <p:nvSpPr>
          <p:cNvPr id="2097199" name="Google Shape;2097199;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00" name="Google Shape;2097200;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201" name="Google Shape;2097201;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202" name="Google Shape;2097202;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03" name="Google Shape;2097203;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04" name="Google Shape;2097204;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97205" name="Shape 2097205"/>
        <p:cNvGrpSpPr/>
        <p:nvPr/>
      </p:nvGrpSpPr>
      <p:grpSpPr>
        <a:xfrm>
          <a:off x="0" y="0"/>
          <a:ext cx="0" cy="0"/>
          <a:chOff x="0" y="0"/>
          <a:chExt cx="0" cy="0"/>
        </a:xfrm>
      </p:grpSpPr>
      <p:sp>
        <p:nvSpPr>
          <p:cNvPr id="2097206" name="Google Shape;2097206;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07" name="Google Shape;2097207;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097208" name="Google Shape;2097208;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209" name="Google Shape;2097209;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097210" name="Google Shape;2097210;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211" name="Google Shape;2097211;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12" name="Google Shape;2097212;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13" name="Google Shape;2097213;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7214" name="Shape 2097214"/>
        <p:cNvGrpSpPr/>
        <p:nvPr/>
      </p:nvGrpSpPr>
      <p:grpSpPr>
        <a:xfrm>
          <a:off x="0" y="0"/>
          <a:ext cx="0" cy="0"/>
          <a:chOff x="0" y="0"/>
          <a:chExt cx="0" cy="0"/>
        </a:xfrm>
      </p:grpSpPr>
      <p:sp>
        <p:nvSpPr>
          <p:cNvPr id="2097215" name="Google Shape;2097215;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16" name="Google Shape;2097216;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17" name="Google Shape;2097217;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97218" name="Shape 2097218"/>
        <p:cNvGrpSpPr/>
        <p:nvPr/>
      </p:nvGrpSpPr>
      <p:grpSpPr>
        <a:xfrm>
          <a:off x="0" y="0"/>
          <a:ext cx="0" cy="0"/>
          <a:chOff x="0" y="0"/>
          <a:chExt cx="0" cy="0"/>
        </a:xfrm>
      </p:grpSpPr>
      <p:sp>
        <p:nvSpPr>
          <p:cNvPr id="2097219" name="Google Shape;2097219;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220" name="Google Shape;2097220;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21" name="Google Shape;2097221;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2097222" name="Google Shape;2097222;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097223" name="Google Shape;2097223;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24" name="Google Shape;2097224;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25" name="Google Shape;2097225;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97226" name="Shape 2097226"/>
        <p:cNvGrpSpPr/>
        <p:nvPr/>
      </p:nvGrpSpPr>
      <p:grpSpPr>
        <a:xfrm>
          <a:off x="0" y="0"/>
          <a:ext cx="0" cy="0"/>
          <a:chOff x="0" y="0"/>
          <a:chExt cx="0" cy="0"/>
        </a:xfrm>
      </p:grpSpPr>
      <p:sp>
        <p:nvSpPr>
          <p:cNvPr id="2097227" name="Google Shape;2097227;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28" name="Google Shape;2097228;p10"/>
          <p:cNvSpPr/>
          <p:nvPr>
            <p:ph idx="2" type="pic"/>
          </p:nvPr>
        </p:nvSpPr>
        <p:spPr>
          <a:xfrm>
            <a:off x="447817" y="641350"/>
            <a:ext cx="11290800" cy="3651300"/>
          </a:xfrm>
          <a:prstGeom prst="rect">
            <a:avLst/>
          </a:prstGeom>
          <a:noFill/>
          <a:ln>
            <a:noFill/>
          </a:ln>
        </p:spPr>
      </p:sp>
      <p:sp>
        <p:nvSpPr>
          <p:cNvPr id="2097229" name="Google Shape;2097229;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097230" name="Google Shape;2097230;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231" name="Google Shape;2097231;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232" name="Google Shape;2097232;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7166" name="Shape 2097166"/>
        <p:cNvGrpSpPr/>
        <p:nvPr/>
      </p:nvGrpSpPr>
      <p:grpSpPr>
        <a:xfrm>
          <a:off x="0" y="0"/>
          <a:ext cx="0" cy="0"/>
          <a:chOff x="0" y="0"/>
          <a:chExt cx="0" cy="0"/>
        </a:xfrm>
      </p:grpSpPr>
      <p:sp>
        <p:nvSpPr>
          <p:cNvPr id="2097167" name="Google Shape;2097167;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097168" name="Google Shape;2097168;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097169" name="Google Shape;2097169;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170" name="Google Shape;2097170;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2097171" name="Google Shape;2097171;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172" name="Google Shape;2097172;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173" name="Google Shape;2097173;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  Description automatically generated" id="2097174" name="Google Shape;2097174;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Keystroke_logg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52" name="Shape 2097252"/>
        <p:cNvGrpSpPr/>
        <p:nvPr/>
      </p:nvGrpSpPr>
      <p:grpSpPr>
        <a:xfrm>
          <a:off x="0" y="0"/>
          <a:ext cx="0" cy="0"/>
          <a:chOff x="0" y="0"/>
          <a:chExt cx="0" cy="0"/>
        </a:xfrm>
      </p:grpSpPr>
      <p:sp>
        <p:nvSpPr>
          <p:cNvPr id="2097253" name="Google Shape;2097253;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GB">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2097254" name="Google Shape;2097254;p13"/>
          <p:cNvSpPr txBox="1"/>
          <p:nvPr/>
        </p:nvSpPr>
        <p:spPr>
          <a:xfrm>
            <a:off x="-329782" y="1034321"/>
            <a:ext cx="12726600" cy="58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200" u="none" cap="none" strike="noStrike">
                <a:solidFill>
                  <a:srgbClr val="1482AB"/>
                </a:solidFill>
                <a:latin typeface="Arial"/>
                <a:ea typeface="Arial"/>
                <a:cs typeface="Arial"/>
                <a:sym typeface="Arial"/>
              </a:rPr>
              <a:t>CAPSTONE PROJECT</a:t>
            </a:r>
            <a:endParaRPr/>
          </a:p>
        </p:txBody>
      </p:sp>
      <p:sp>
        <p:nvSpPr>
          <p:cNvPr id="2097255" name="Google Shape;2097255;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000" u="none" cap="none" strike="noStrike">
                <a:solidFill>
                  <a:srgbClr val="1482AB"/>
                </a:solidFill>
                <a:latin typeface="Arial"/>
                <a:ea typeface="Arial"/>
                <a:cs typeface="Arial"/>
                <a:sym typeface="Arial"/>
              </a:rPr>
              <a:t>Presented By:</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GB" sz="2000">
                <a:solidFill>
                  <a:srgbClr val="1482AB"/>
                </a:solidFill>
                <a:latin typeface="Arial"/>
                <a:ea typeface="Arial"/>
                <a:cs typeface="Arial"/>
                <a:sym typeface="Arial"/>
              </a:rPr>
              <a:t>	    </a:t>
            </a:r>
            <a:r>
              <a:rPr b="1" lang="en-GB" sz="2000">
                <a:solidFill>
                  <a:srgbClr val="1482AB"/>
                </a:solidFill>
              </a:rPr>
              <a:t>Periyasamy M</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GB" sz="2000">
                <a:solidFill>
                  <a:srgbClr val="1482AB"/>
                </a:solidFill>
                <a:latin typeface="Arial"/>
                <a:ea typeface="Arial"/>
                <a:cs typeface="Arial"/>
                <a:sym typeface="Arial"/>
              </a:rPr>
              <a:t>	    Latha Mathavan Engineering college,Madurai</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GB" sz="2000">
                <a:solidFill>
                  <a:srgbClr val="1482AB"/>
                </a:solidFill>
                <a:latin typeface="Arial"/>
                <a:ea typeface="Arial"/>
                <a:cs typeface="Arial"/>
                <a:sym typeface="Arial"/>
              </a:rPr>
              <a:t>	    III rd year, CSE</a:t>
            </a:r>
            <a:endParaRPr/>
          </a:p>
        </p:txBody>
      </p:sp>
      <p:sp>
        <p:nvSpPr>
          <p:cNvPr id="2097256" name="Google Shape;2097256;p13"/>
          <p:cNvSpPr txBox="1"/>
          <p:nvPr/>
        </p:nvSpPr>
        <p:spPr>
          <a:xfrm>
            <a:off x="0" y="2731571"/>
            <a:ext cx="12192000" cy="4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20" name="Shape 2097320"/>
        <p:cNvGrpSpPr/>
        <p:nvPr/>
      </p:nvGrpSpPr>
      <p:grpSpPr>
        <a:xfrm>
          <a:off x="0" y="0"/>
          <a:ext cx="0" cy="0"/>
          <a:chOff x="0" y="0"/>
          <a:chExt cx="0" cy="0"/>
        </a:xfrm>
      </p:grpSpPr>
      <p:sp>
        <p:nvSpPr>
          <p:cNvPr id="2097321" name="Google Shape;2097321;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GB"/>
              <a:t>OUTPUT FILES</a:t>
            </a:r>
            <a:endParaRPr/>
          </a:p>
        </p:txBody>
      </p:sp>
      <p:pic>
        <p:nvPicPr>
          <p:cNvPr id="2097322" name="Google Shape;2097322;p22"/>
          <p:cNvPicPr preferRelativeResize="0"/>
          <p:nvPr>
            <p:ph idx="1" type="body"/>
          </p:nvPr>
        </p:nvPicPr>
        <p:blipFill rotWithShape="1">
          <a:blip r:embed="rId3">
            <a:alphaModFix/>
          </a:blip>
          <a:srcRect b="0" l="0" r="0" t="0"/>
          <a:stretch/>
        </p:blipFill>
        <p:spPr>
          <a:xfrm>
            <a:off x="2401824" y="1946913"/>
            <a:ext cx="6948300" cy="3906600"/>
          </a:xfrm>
          <a:prstGeom prst="rect">
            <a:avLst/>
          </a:prstGeom>
          <a:noFill/>
          <a:ln>
            <a:noFill/>
          </a:ln>
        </p:spPr>
      </p:pic>
      <p:sp>
        <p:nvSpPr>
          <p:cNvPr id="2097323" name="Google Shape;2097323;p22"/>
          <p:cNvSpPr txBox="1"/>
          <p:nvPr/>
        </p:nvSpPr>
        <p:spPr>
          <a:xfrm>
            <a:off x="3877056" y="1377696"/>
            <a:ext cx="3889200" cy="39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json file showing user’s keystroke</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27" name="Shape 2097327"/>
        <p:cNvGrpSpPr/>
        <p:nvPr/>
      </p:nvGrpSpPr>
      <p:grpSpPr>
        <a:xfrm>
          <a:off x="0" y="0"/>
          <a:ext cx="0" cy="0"/>
          <a:chOff x="0" y="0"/>
          <a:chExt cx="0" cy="0"/>
        </a:xfrm>
      </p:grpSpPr>
      <p:sp>
        <p:nvSpPr>
          <p:cNvPr id="2097328" name="Google Shape;2097328;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4400"/>
              <a:buFont typeface="Arial"/>
              <a:buNone/>
            </a:pPr>
            <a:r>
              <a:rPr b="1" lang="en-GB" sz="4400">
                <a:solidFill>
                  <a:schemeClr val="accent1"/>
                </a:solidFill>
                <a:latin typeface="Arial"/>
                <a:ea typeface="Arial"/>
                <a:cs typeface="Arial"/>
                <a:sym typeface="Arial"/>
              </a:rPr>
              <a:t>CONCLUSION</a:t>
            </a:r>
            <a:endParaRPr/>
          </a:p>
        </p:txBody>
      </p:sp>
      <p:sp>
        <p:nvSpPr>
          <p:cNvPr id="2097329" name="Google Shape;2097329;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GB" sz="2000">
                <a:solidFill>
                  <a:srgbClr val="0F0F0F"/>
                </a:solidFill>
              </a:rPr>
              <a:t>As a result we got to know about keylogger and how a hacker use it effectively to do a data breach using keylogger by finding our keystrokes.Now we can be aware of it and also we can use it for good purpose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33" name="Shape 2097333"/>
        <p:cNvGrpSpPr/>
        <p:nvPr/>
      </p:nvGrpSpPr>
      <p:grpSpPr>
        <a:xfrm>
          <a:off x="0" y="0"/>
          <a:ext cx="0" cy="0"/>
          <a:chOff x="0" y="0"/>
          <a:chExt cx="0" cy="0"/>
        </a:xfrm>
      </p:grpSpPr>
      <p:sp>
        <p:nvSpPr>
          <p:cNvPr id="2097334" name="Google Shape;2097334;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940"/>
              </a:spcBef>
              <a:spcAft>
                <a:spcPts val="0"/>
              </a:spcAft>
              <a:buSzPts val="1564"/>
              <a:buChar char="◼"/>
            </a:pPr>
            <a:r>
              <a:rPr b="1" lang="en-GB"/>
              <a:t>Parental Control and Monitoring</a:t>
            </a:r>
            <a:r>
              <a:rPr lang="en-GB"/>
              <a:t>: Keyloggers could be used as a tool for parents to monitor their children's online activities, ensuring their safety and protecting them from cyberbullying, online predators, or exposure to inappropriate content.</a:t>
            </a:r>
            <a:endParaRPr/>
          </a:p>
          <a:p>
            <a:pPr indent="-206121" lvl="0" marL="305435" rtl="0" algn="l">
              <a:lnSpc>
                <a:spcPct val="110000"/>
              </a:lnSpc>
              <a:spcBef>
                <a:spcPts val="940"/>
              </a:spcBef>
              <a:spcAft>
                <a:spcPts val="0"/>
              </a:spcAft>
              <a:buSzPts val="1564"/>
              <a:buNone/>
            </a:pPr>
            <a:r>
              <a:t/>
            </a:r>
            <a:endParaRPr/>
          </a:p>
          <a:p>
            <a:pPr indent="-305435" lvl="0" marL="305435" rtl="0" algn="l">
              <a:lnSpc>
                <a:spcPct val="110000"/>
              </a:lnSpc>
              <a:spcBef>
                <a:spcPts val="940"/>
              </a:spcBef>
              <a:spcAft>
                <a:spcPts val="0"/>
              </a:spcAft>
              <a:buSzPts val="1564"/>
              <a:buChar char="◼"/>
            </a:pPr>
            <a:r>
              <a:rPr b="1" lang="en-GB"/>
              <a:t>Employee Monitoring</a:t>
            </a:r>
            <a:r>
              <a:rPr lang="en-GB"/>
              <a:t>: In a workplace environment, keyloggers could be used by employers to monitor employee activities on company-owned devices to ensure compliance with company policies, prevent data breaches, and enhance productivity.</a:t>
            </a:r>
            <a:endParaRPr/>
          </a:p>
          <a:p>
            <a:pPr indent="-206121" lvl="0" marL="305435" rtl="0" algn="l">
              <a:lnSpc>
                <a:spcPct val="110000"/>
              </a:lnSpc>
              <a:spcBef>
                <a:spcPts val="940"/>
              </a:spcBef>
              <a:spcAft>
                <a:spcPts val="0"/>
              </a:spcAft>
              <a:buSzPts val="1564"/>
              <a:buNone/>
            </a:pPr>
            <a:r>
              <a:t/>
            </a:r>
            <a:endParaRPr/>
          </a:p>
          <a:p>
            <a:pPr indent="-305435" lvl="0" marL="305435" rtl="0" algn="l">
              <a:lnSpc>
                <a:spcPct val="110000"/>
              </a:lnSpc>
              <a:spcBef>
                <a:spcPts val="940"/>
              </a:spcBef>
              <a:spcAft>
                <a:spcPts val="0"/>
              </a:spcAft>
              <a:buSzPts val="1564"/>
              <a:buChar char="◼"/>
            </a:pPr>
            <a:r>
              <a:rPr b="1" lang="en-GB"/>
              <a:t>User Behavior Analysis</a:t>
            </a:r>
            <a:r>
              <a:rPr lang="en-GB"/>
              <a:t>: Keyloggers could be integrated into software applications to analyze user behavior and improve user experience. For example, tracking keystrokes in an educational software to understand how students interact with the system and identify areas for improvement.</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2097335" name="Google Shape;2097335;p24"/>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4400"/>
              <a:buFont typeface="Arial"/>
              <a:buNone/>
            </a:pPr>
            <a:r>
              <a:rPr b="1" lang="en-GB" sz="4400"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39" name="Shape 2097339"/>
        <p:cNvGrpSpPr/>
        <p:nvPr/>
      </p:nvGrpSpPr>
      <p:grpSpPr>
        <a:xfrm>
          <a:off x="0" y="0"/>
          <a:ext cx="0" cy="0"/>
          <a:chOff x="0" y="0"/>
          <a:chExt cx="0" cy="0"/>
        </a:xfrm>
      </p:grpSpPr>
      <p:sp>
        <p:nvSpPr>
          <p:cNvPr id="2097340" name="Google Shape;2097340;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4400"/>
              <a:buFont typeface="Arial"/>
              <a:buNone/>
            </a:pPr>
            <a:r>
              <a:rPr b="1" lang="en-GB" sz="4400">
                <a:solidFill>
                  <a:schemeClr val="accent1"/>
                </a:solidFill>
                <a:latin typeface="Arial"/>
                <a:ea typeface="Arial"/>
                <a:cs typeface="Arial"/>
                <a:sym typeface="Arial"/>
              </a:rPr>
              <a:t>REFERENCES</a:t>
            </a:r>
            <a:endParaRPr/>
          </a:p>
        </p:txBody>
      </p:sp>
      <p:sp>
        <p:nvSpPr>
          <p:cNvPr id="2097341" name="Google Shape;2097341;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GB" sz="2400" u="sng">
                <a:solidFill>
                  <a:schemeClr val="hlink"/>
                </a:solidFill>
                <a:hlinkClick r:id="rId3"/>
              </a:rPr>
              <a:t>Wikipedia</a:t>
            </a:r>
            <a:endParaRPr sz="2400"/>
          </a:p>
          <a:p>
            <a:pPr indent="-305435" lvl="0" marL="305435" rtl="0" algn="l">
              <a:lnSpc>
                <a:spcPct val="110000"/>
              </a:lnSpc>
              <a:spcBef>
                <a:spcPts val="1080"/>
              </a:spcBef>
              <a:spcAft>
                <a:spcPts val="0"/>
              </a:spcAft>
              <a:buSzPts val="2208"/>
              <a:buChar char="◼"/>
            </a:pPr>
            <a:r>
              <a:rPr lang="en-GB" sz="2400"/>
              <a:t>Listening to the free course offered by naan mudhalvan-IBM(skillbuild)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45" name="Shape 2097345"/>
        <p:cNvGrpSpPr/>
        <p:nvPr/>
      </p:nvGrpSpPr>
      <p:grpSpPr>
        <a:xfrm>
          <a:off x="0" y="0"/>
          <a:ext cx="0" cy="0"/>
          <a:chOff x="0" y="0"/>
          <a:chExt cx="0" cy="0"/>
        </a:xfrm>
      </p:grpSpPr>
      <p:sp>
        <p:nvSpPr>
          <p:cNvPr id="2097346" name="Google Shape;2097346;p26"/>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GB">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60" name="Shape 2097260"/>
        <p:cNvGrpSpPr/>
        <p:nvPr/>
      </p:nvGrpSpPr>
      <p:grpSpPr>
        <a:xfrm>
          <a:off x="0" y="0"/>
          <a:ext cx="0" cy="0"/>
          <a:chOff x="0" y="0"/>
          <a:chExt cx="0" cy="0"/>
        </a:xfrm>
      </p:grpSpPr>
      <p:sp>
        <p:nvSpPr>
          <p:cNvPr id="2097261" name="Google Shape;2097261;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GB">
                <a:solidFill>
                  <a:srgbClr val="002060"/>
                </a:solidFill>
                <a:latin typeface="Arial"/>
                <a:ea typeface="Arial"/>
                <a:cs typeface="Arial"/>
                <a:sym typeface="Arial"/>
              </a:rPr>
              <a:t>OUTLINE</a:t>
            </a:r>
            <a:endParaRPr/>
          </a:p>
        </p:txBody>
      </p:sp>
      <p:sp>
        <p:nvSpPr>
          <p:cNvPr id="2097262" name="Google Shape;2097262;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GB"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GB"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66" name="Shape 2097266"/>
        <p:cNvGrpSpPr/>
        <p:nvPr/>
      </p:nvGrpSpPr>
      <p:grpSpPr>
        <a:xfrm>
          <a:off x="0" y="0"/>
          <a:ext cx="0" cy="0"/>
          <a:chOff x="0" y="0"/>
          <a:chExt cx="0" cy="0"/>
        </a:xfrm>
      </p:grpSpPr>
      <p:sp>
        <p:nvSpPr>
          <p:cNvPr id="2097267" name="Google Shape;2097267;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GB" sz="4400">
                <a:solidFill>
                  <a:schemeClr val="accent1"/>
                </a:solidFill>
                <a:latin typeface="Arial"/>
                <a:ea typeface="Arial"/>
                <a:cs typeface="Arial"/>
                <a:sym typeface="Arial"/>
              </a:rPr>
              <a:t>PROBLEM STATEMENT</a:t>
            </a:r>
            <a:endParaRPr sz="4400"/>
          </a:p>
        </p:txBody>
      </p:sp>
      <p:sp>
        <p:nvSpPr>
          <p:cNvPr id="2097268" name="Google Shape;2097268;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2097269" name="Google Shape;2097269;p15"/>
          <p:cNvSpPr txBox="1"/>
          <p:nvPr/>
        </p:nvSpPr>
        <p:spPr>
          <a:xfrm>
            <a:off x="1572768" y="2097024"/>
            <a:ext cx="9290400" cy="1958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1800">
                <a:solidFill>
                  <a:schemeClr val="dk1"/>
                </a:solidFill>
                <a:latin typeface="Libre Franklin"/>
                <a:ea typeface="Libre Franklin"/>
                <a:cs typeface="Libre Franklin"/>
                <a:sym typeface="Libre Franklin"/>
              </a:rPr>
              <a:t>Problem Statement: A Keylogger is form of malware or hardware that keep track of your keystrokes as you type in your system.It may be Hardware type or Software type.Hardware keyloggers are very difficult to implement as you cannot implement without owner’s knowledge</a:t>
            </a:r>
            <a:endParaRPr/>
          </a:p>
          <a:p>
            <a:pPr indent="0" lvl="0" marL="0" marR="0" rtl="0" algn="just">
              <a:spcBef>
                <a:spcPts val="0"/>
              </a:spcBef>
              <a:spcAft>
                <a:spcPts val="0"/>
              </a:spcAft>
              <a:buNone/>
            </a:pPr>
            <a:r>
              <a:rPr lang="en-GB" sz="1800">
                <a:solidFill>
                  <a:schemeClr val="dk1"/>
                </a:solidFill>
                <a:latin typeface="Libre Franklin"/>
                <a:ea typeface="Libre Franklin"/>
                <a:cs typeface="Libre Franklin"/>
                <a:sym typeface="Libre Franklin"/>
              </a:rPr>
              <a:t>Software keylogger is in the form of coding which track your keystrokes,log it and send it to the hacker.In todays world protecting our data is important because through our personal data the hacker can gain knowledge and in anyway he can attack us.It may be our personal data,OTP,Bank information or any other sensible statements.</a:t>
            </a:r>
            <a:endParaRPr sz="1800">
              <a:solidFill>
                <a:schemeClr val="dk1"/>
              </a:solidFill>
              <a:latin typeface="Libre Franklin"/>
              <a:ea typeface="Libre Franklin"/>
              <a:cs typeface="Libre Franklin"/>
              <a:sym typeface="Libre Franklin"/>
            </a:endParaRPr>
          </a:p>
        </p:txBody>
      </p:sp>
      <p:sp>
        <p:nvSpPr>
          <p:cNvPr id="2097270" name="Google Shape;2097270;p15"/>
          <p:cNvSpPr/>
          <p:nvPr/>
        </p:nvSpPr>
        <p:spPr>
          <a:xfrm>
            <a:off x="1402080" y="2279904"/>
            <a:ext cx="170700" cy="109800"/>
          </a:xfrm>
          <a:prstGeom prst="rightArrow">
            <a:avLst>
              <a:gd fmla="val 50000" name="adj1"/>
              <a:gd fmla="val 50000" name="adj2"/>
            </a:avLst>
          </a:prstGeom>
          <a:solidFill>
            <a:srgbClr val="BFD9D8"/>
          </a:solidFill>
          <a:ln cap="rnd" cmpd="sng" w="222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74" name="Shape 2097274"/>
        <p:cNvGrpSpPr/>
        <p:nvPr/>
      </p:nvGrpSpPr>
      <p:grpSpPr>
        <a:xfrm>
          <a:off x="0" y="0"/>
          <a:ext cx="0" cy="0"/>
          <a:chOff x="0" y="0"/>
          <a:chExt cx="0" cy="0"/>
        </a:xfrm>
      </p:grpSpPr>
      <p:sp>
        <p:nvSpPr>
          <p:cNvPr id="2097275" name="Google Shape;2097275;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GB" sz="4400">
                <a:solidFill>
                  <a:schemeClr val="accent1"/>
                </a:solidFill>
                <a:latin typeface="Arial"/>
                <a:ea typeface="Arial"/>
                <a:cs typeface="Arial"/>
                <a:sym typeface="Arial"/>
              </a:rPr>
              <a:t>PROPOSED SOLUTION</a:t>
            </a:r>
            <a:endParaRPr sz="4400"/>
          </a:p>
        </p:txBody>
      </p:sp>
      <p:sp>
        <p:nvSpPr>
          <p:cNvPr id="2097276" name="Google Shape;2097276;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2097277" name="Google Shape;2097277;p16"/>
          <p:cNvSpPr txBox="1"/>
          <p:nvPr/>
        </p:nvSpPr>
        <p:spPr>
          <a:xfrm>
            <a:off x="1060704" y="1670304"/>
            <a:ext cx="9851100" cy="395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400">
                <a:solidFill>
                  <a:srgbClr val="202122"/>
                </a:solidFill>
                <a:latin typeface="Arial"/>
                <a:ea typeface="Arial"/>
                <a:cs typeface="Arial"/>
                <a:sym typeface="Arial"/>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a:p>
          <a:p>
            <a:pPr indent="0" lvl="0" marL="0" marR="0" rtl="0" algn="l">
              <a:spcBef>
                <a:spcPts val="0"/>
              </a:spcBef>
              <a:spcAft>
                <a:spcPts val="0"/>
              </a:spcAft>
              <a:buNone/>
            </a:pPr>
            <a:r>
              <a:rPr b="1" i="0" lang="en-GB" sz="1400">
                <a:solidFill>
                  <a:srgbClr val="000000"/>
                </a:solidFill>
                <a:latin typeface="Arial"/>
                <a:ea typeface="Arial"/>
                <a:cs typeface="Arial"/>
                <a:sym typeface="Arial"/>
              </a:rPr>
              <a:t>Anti-keyloggers:</a:t>
            </a:r>
            <a:endParaRPr/>
          </a:p>
          <a:p>
            <a:pPr indent="0" lvl="0" marL="0" marR="0" rtl="0" algn="l">
              <a:spcBef>
                <a:spcPts val="0"/>
              </a:spcBef>
              <a:spcAft>
                <a:spcPts val="0"/>
              </a:spcAft>
              <a:buNone/>
            </a:pPr>
            <a:r>
              <a:rPr b="1" lang="en-GB" sz="1400">
                <a:solidFill>
                  <a:srgbClr val="000000"/>
                </a:solidFill>
                <a:latin typeface="Arial"/>
                <a:ea typeface="Arial"/>
                <a:cs typeface="Arial"/>
                <a:sym typeface="Arial"/>
              </a:rPr>
              <a:t>	</a:t>
            </a:r>
            <a:r>
              <a:rPr b="0" i="0" lang="en-GB" sz="1400">
                <a:solidFill>
                  <a:srgbClr val="202122"/>
                </a:solidFill>
                <a:latin typeface="Arial"/>
                <a:ea typeface="Arial"/>
                <a:cs typeface="Arial"/>
                <a:sym typeface="Arial"/>
              </a:rPr>
              <a:t>An </a:t>
            </a:r>
            <a:r>
              <a:rPr lang="en-GB" sz="1400">
                <a:solidFill>
                  <a:schemeClr val="dk1"/>
                </a:solidFill>
                <a:latin typeface="Arial"/>
                <a:ea typeface="Arial"/>
                <a:cs typeface="Arial"/>
                <a:sym typeface="Arial"/>
              </a:rPr>
              <a:t>anti-keylogger</a:t>
            </a:r>
            <a:r>
              <a:rPr lang="en-GB" sz="1400">
                <a:solidFill>
                  <a:srgbClr val="3366CC"/>
                </a:solidFill>
                <a:latin typeface="Arial"/>
                <a:ea typeface="Arial"/>
                <a:cs typeface="Arial"/>
                <a:sym typeface="Arial"/>
              </a:rPr>
              <a:t> </a:t>
            </a:r>
            <a:r>
              <a:rPr b="0" i="0" lang="en-GB" sz="1400">
                <a:solidFill>
                  <a:srgbClr val="202122"/>
                </a:solidFill>
                <a:latin typeface="Arial"/>
                <a:ea typeface="Arial"/>
                <a:cs typeface="Arial"/>
                <a:sym typeface="Arial"/>
              </a:rPr>
              <a:t> is a piece of </a:t>
            </a:r>
            <a:r>
              <a:rPr b="0" i="0" lang="en-GB" sz="1400" strike="noStrike">
                <a:solidFill>
                  <a:schemeClr val="dk1"/>
                </a:solidFill>
                <a:latin typeface="Arial"/>
                <a:ea typeface="Arial"/>
                <a:cs typeface="Arial"/>
                <a:sym typeface="Arial"/>
              </a:rPr>
              <a:t>software</a:t>
            </a:r>
            <a:r>
              <a:rPr b="0" i="0" lang="en-GB" sz="1400">
                <a:solidFill>
                  <a:srgbClr val="202122"/>
                </a:solidFill>
                <a:latin typeface="Arial"/>
                <a:ea typeface="Arial"/>
                <a:cs typeface="Arial"/>
                <a:sym typeface="Arial"/>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i="0" sz="1400">
              <a:solidFill>
                <a:srgbClr val="000000"/>
              </a:solidFill>
              <a:latin typeface="Arial"/>
              <a:ea typeface="Arial"/>
              <a:cs typeface="Arial"/>
              <a:sym typeface="Arial"/>
            </a:endParaRPr>
          </a:p>
          <a:p>
            <a:pPr indent="0" lvl="0" marL="0" marR="0" rtl="0" algn="l">
              <a:spcBef>
                <a:spcPts val="0"/>
              </a:spcBef>
              <a:spcAft>
                <a:spcPts val="0"/>
              </a:spcAft>
              <a:buNone/>
            </a:pPr>
            <a:r>
              <a:rPr b="1" i="0" lang="en-GB" sz="1400">
                <a:solidFill>
                  <a:srgbClr val="000000"/>
                </a:solidFill>
                <a:latin typeface="Arial"/>
                <a:ea typeface="Arial"/>
                <a:cs typeface="Arial"/>
                <a:sym typeface="Arial"/>
              </a:rPr>
              <a:t>Automatic form filler programs:</a:t>
            </a:r>
            <a:endParaRPr/>
          </a:p>
          <a:p>
            <a:pPr indent="0" lvl="0" marL="0" marR="0" rtl="0" algn="l">
              <a:spcBef>
                <a:spcPts val="0"/>
              </a:spcBef>
              <a:spcAft>
                <a:spcPts val="0"/>
              </a:spcAft>
              <a:buNone/>
            </a:pPr>
            <a:r>
              <a:rPr b="1" lang="en-GB" sz="1400">
                <a:solidFill>
                  <a:srgbClr val="000000"/>
                </a:solidFill>
                <a:latin typeface="Arial"/>
                <a:ea typeface="Arial"/>
                <a:cs typeface="Arial"/>
                <a:sym typeface="Arial"/>
              </a:rPr>
              <a:t>	</a:t>
            </a:r>
            <a:r>
              <a:rPr b="0" i="0" lang="en-GB" sz="1400">
                <a:solidFill>
                  <a:srgbClr val="202122"/>
                </a:solidFill>
                <a:latin typeface="Arial"/>
                <a:ea typeface="Arial"/>
                <a:cs typeface="Arial"/>
                <a:sym typeface="Arial"/>
              </a:rPr>
              <a:t>Automatic form-filling programs may prevent keylogging by removing the requirement for a user to type personal details and passwords using the keyboard. </a:t>
            </a:r>
            <a:r>
              <a:rPr b="0" i="0" lang="en-GB" sz="1400">
                <a:solidFill>
                  <a:schemeClr val="dk1"/>
                </a:solidFill>
                <a:latin typeface="Arial"/>
                <a:ea typeface="Arial"/>
                <a:cs typeface="Arial"/>
                <a:sym typeface="Arial"/>
              </a:rPr>
              <a:t>Form</a:t>
            </a:r>
            <a:r>
              <a:rPr b="0" i="0" lang="en-GB" sz="1400">
                <a:solidFill>
                  <a:srgbClr val="3366CC"/>
                </a:solidFill>
                <a:latin typeface="Arial"/>
                <a:ea typeface="Arial"/>
                <a:cs typeface="Arial"/>
                <a:sym typeface="Arial"/>
              </a:rPr>
              <a:t> </a:t>
            </a:r>
            <a:r>
              <a:rPr b="0" i="0" lang="en-GB" sz="1400">
                <a:solidFill>
                  <a:schemeClr val="dk1"/>
                </a:solidFill>
                <a:latin typeface="Arial"/>
                <a:ea typeface="Arial"/>
                <a:cs typeface="Arial"/>
                <a:sym typeface="Arial"/>
              </a:rPr>
              <a:t>fillers</a:t>
            </a:r>
            <a:r>
              <a:rPr b="0" i="0" lang="en-GB" sz="1400">
                <a:solidFill>
                  <a:srgbClr val="202122"/>
                </a:solidFill>
                <a:latin typeface="Arial"/>
                <a:ea typeface="Arial"/>
                <a:cs typeface="Arial"/>
                <a:sym typeface="Arial"/>
              </a:rPr>
              <a:t> are primarily designed for </a:t>
            </a:r>
            <a:r>
              <a:rPr b="0" i="0" lang="en-GB" sz="1400">
                <a:solidFill>
                  <a:schemeClr val="dk1"/>
                </a:solidFill>
                <a:latin typeface="Arial"/>
                <a:ea typeface="Arial"/>
                <a:cs typeface="Arial"/>
                <a:sym typeface="Arial"/>
              </a:rPr>
              <a:t>web</a:t>
            </a:r>
            <a:r>
              <a:rPr b="0" i="0" lang="en-GB" sz="1400">
                <a:solidFill>
                  <a:srgbClr val="3366CC"/>
                </a:solidFill>
                <a:latin typeface="Arial"/>
                <a:ea typeface="Arial"/>
                <a:cs typeface="Arial"/>
                <a:sym typeface="Arial"/>
              </a:rPr>
              <a:t> </a:t>
            </a:r>
            <a:r>
              <a:rPr b="0" i="0" lang="en-GB" sz="1400">
                <a:solidFill>
                  <a:schemeClr val="dk1"/>
                </a:solidFill>
                <a:latin typeface="Arial"/>
                <a:ea typeface="Arial"/>
                <a:cs typeface="Arial"/>
                <a:sym typeface="Arial"/>
              </a:rPr>
              <a:t>browsers</a:t>
            </a:r>
            <a:r>
              <a:rPr b="0" i="0" lang="en-GB" sz="1400">
                <a:solidFill>
                  <a:srgbClr val="202122"/>
                </a:solidFill>
                <a:latin typeface="Arial"/>
                <a:ea typeface="Arial"/>
                <a:cs typeface="Arial"/>
                <a:sym typeface="Arial"/>
              </a:rPr>
              <a:t> to fill in checkout pages and log users into their accounts. Once the user's account and </a:t>
            </a:r>
            <a:r>
              <a:rPr lang="en-GB" sz="1400">
                <a:solidFill>
                  <a:schemeClr val="dk1"/>
                </a:solidFill>
                <a:latin typeface="Arial"/>
                <a:ea typeface="Arial"/>
                <a:cs typeface="Arial"/>
                <a:sym typeface="Arial"/>
              </a:rPr>
              <a:t>credit</a:t>
            </a:r>
            <a:r>
              <a:rPr lang="en-GB" sz="1400">
                <a:solidFill>
                  <a:srgbClr val="3366CC"/>
                </a:solidFill>
                <a:latin typeface="Arial"/>
                <a:ea typeface="Arial"/>
                <a:cs typeface="Arial"/>
                <a:sym typeface="Arial"/>
              </a:rPr>
              <a:t> </a:t>
            </a:r>
            <a:r>
              <a:rPr lang="en-GB" sz="1400">
                <a:solidFill>
                  <a:schemeClr val="dk1"/>
                </a:solidFill>
                <a:latin typeface="Arial"/>
                <a:ea typeface="Arial"/>
                <a:cs typeface="Arial"/>
                <a:sym typeface="Arial"/>
              </a:rPr>
              <a:t>card</a:t>
            </a:r>
            <a:r>
              <a:rPr b="0" i="0" lang="en-GB" sz="1400">
                <a:solidFill>
                  <a:srgbClr val="202122"/>
                </a:solidFill>
                <a:latin typeface="Arial"/>
                <a:ea typeface="Arial"/>
                <a:cs typeface="Arial"/>
                <a:sym typeface="Arial"/>
              </a:rPr>
              <a:t> information has been entered into the program, it will be automatically entered into forms without ever using the keyboard or </a:t>
            </a:r>
            <a:r>
              <a:rPr b="0" i="0" lang="en-GB" sz="1400" u="none" strike="noStrike">
                <a:solidFill>
                  <a:schemeClr val="dk1"/>
                </a:solidFill>
                <a:latin typeface="Arial"/>
                <a:ea typeface="Arial"/>
                <a:cs typeface="Arial"/>
                <a:sym typeface="Arial"/>
              </a:rPr>
              <a:t>clipboard</a:t>
            </a:r>
            <a:r>
              <a:rPr b="0" i="0" lang="en-GB" sz="1400">
                <a:solidFill>
                  <a:srgbClr val="202122"/>
                </a:solidFill>
                <a:latin typeface="Arial"/>
                <a:ea typeface="Arial"/>
                <a:cs typeface="Arial"/>
                <a:sym typeface="Arial"/>
              </a:rPr>
              <a:t>, thereby reducing the possibility that private data is being recorded.</a:t>
            </a:r>
            <a:endParaRPr b="1" i="0" sz="1400">
              <a:solidFill>
                <a:srgbClr val="000000"/>
              </a:solidFill>
              <a:latin typeface="Arial"/>
              <a:ea typeface="Arial"/>
              <a:cs typeface="Arial"/>
              <a:sym typeface="Arial"/>
            </a:endParaRPr>
          </a:p>
          <a:p>
            <a:pPr indent="0" lvl="0" marL="0" marR="0" rtl="0" algn="l">
              <a:spcBef>
                <a:spcPts val="0"/>
              </a:spcBef>
              <a:spcAft>
                <a:spcPts val="0"/>
              </a:spcAft>
              <a:buNone/>
            </a:pPr>
            <a:r>
              <a:rPr b="1" i="0" lang="en-GB" sz="1400">
                <a:solidFill>
                  <a:srgbClr val="000000"/>
                </a:solidFill>
                <a:latin typeface="Arial"/>
                <a:ea typeface="Arial"/>
                <a:cs typeface="Arial"/>
                <a:sym typeface="Arial"/>
              </a:rPr>
              <a:t>Speech recognition</a:t>
            </a:r>
            <a:endParaRPr/>
          </a:p>
          <a:p>
            <a:pPr indent="0" lvl="0" marL="0" marR="0" rtl="0" algn="l">
              <a:spcBef>
                <a:spcPts val="0"/>
              </a:spcBef>
              <a:spcAft>
                <a:spcPts val="0"/>
              </a:spcAft>
              <a:buNone/>
            </a:pPr>
            <a:r>
              <a:rPr lang="en-GB" sz="1400">
                <a:solidFill>
                  <a:schemeClr val="dk1"/>
                </a:solidFill>
                <a:latin typeface="Libre Franklin"/>
                <a:ea typeface="Libre Franklin"/>
                <a:cs typeface="Libre Franklin"/>
                <a:sym typeface="Libre Franklin"/>
              </a:rPr>
              <a:t>	</a:t>
            </a:r>
            <a:r>
              <a:rPr b="0" i="0" lang="en-GB" sz="1400">
                <a:solidFill>
                  <a:srgbClr val="202122"/>
                </a:solidFill>
                <a:latin typeface="Arial"/>
                <a:ea typeface="Arial"/>
                <a:cs typeface="Arial"/>
                <a:sym typeface="Arial"/>
              </a:rPr>
              <a:t>Similar to on-screen keyboards, </a:t>
            </a:r>
            <a:r>
              <a:rPr lang="en-GB" sz="1400">
                <a:solidFill>
                  <a:schemeClr val="dk1"/>
                </a:solidFill>
                <a:latin typeface="Arial"/>
                <a:ea typeface="Arial"/>
                <a:cs typeface="Arial"/>
                <a:sym typeface="Arial"/>
              </a:rPr>
              <a:t>speech-to-text</a:t>
            </a:r>
            <a:r>
              <a:rPr lang="en-GB" sz="1400">
                <a:solidFill>
                  <a:srgbClr val="3366CC"/>
                </a:solidFill>
                <a:latin typeface="Arial"/>
                <a:ea typeface="Arial"/>
                <a:cs typeface="Arial"/>
                <a:sym typeface="Arial"/>
              </a:rPr>
              <a:t> </a:t>
            </a:r>
            <a:r>
              <a:rPr lang="en-GB" sz="1400">
                <a:solidFill>
                  <a:schemeClr val="dk1"/>
                </a:solidFill>
                <a:latin typeface="Arial"/>
                <a:ea typeface="Arial"/>
                <a:cs typeface="Arial"/>
                <a:sym typeface="Arial"/>
              </a:rPr>
              <a:t>conversion</a:t>
            </a:r>
            <a:r>
              <a:rPr b="0" i="0" lang="en-GB" sz="1400">
                <a:solidFill>
                  <a:srgbClr val="202122"/>
                </a:solidFill>
                <a:latin typeface="Arial"/>
                <a:ea typeface="Arial"/>
                <a:cs typeface="Arial"/>
                <a:sym typeface="Arial"/>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81" name="Shape 2097281"/>
        <p:cNvGrpSpPr/>
        <p:nvPr/>
      </p:nvGrpSpPr>
      <p:grpSpPr>
        <a:xfrm>
          <a:off x="0" y="0"/>
          <a:ext cx="0" cy="0"/>
          <a:chOff x="0" y="0"/>
          <a:chExt cx="0" cy="0"/>
        </a:xfrm>
      </p:grpSpPr>
      <p:sp>
        <p:nvSpPr>
          <p:cNvPr id="2097282" name="Google Shape;2097282;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GB"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2097283" name="Google Shape;2097283;p17"/>
          <p:cNvSpPr txBox="1"/>
          <p:nvPr/>
        </p:nvSpPr>
        <p:spPr>
          <a:xfrm>
            <a:off x="1414272" y="1597152"/>
            <a:ext cx="9302400" cy="252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GB" sz="2000">
                <a:solidFill>
                  <a:schemeClr val="dk1"/>
                </a:solidFill>
                <a:latin typeface="Libre Franklin"/>
                <a:ea typeface="Libre Franklin"/>
                <a:cs typeface="Libre Franklin"/>
                <a:sym typeface="Libre Franklin"/>
              </a:rPr>
              <a:t>In the session we are going to demonstrate keylogger using python and its libraries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GB" sz="1800">
                <a:solidFill>
                  <a:schemeClr val="dk1"/>
                </a:solidFill>
                <a:latin typeface="Libre Franklin"/>
                <a:ea typeface="Libre Franklin"/>
                <a:cs typeface="Libre Franklin"/>
                <a:sym typeface="Libre Franklin"/>
              </a:rPr>
              <a:t>System Requirement:</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System with latest python version installed</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Python has  libraries like “pynput”, “json”,”tkinter” which are useful in implementing 	keylogger</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a:t>
            </a:r>
            <a:endParaRPr sz="1800">
              <a:solidFill>
                <a:schemeClr val="dk1"/>
              </a:solidFill>
              <a:latin typeface="Libre Franklin"/>
              <a:ea typeface="Libre Franklin"/>
              <a:cs typeface="Libre Franklin"/>
              <a:sym typeface="Libre Franklin"/>
            </a:endParaRPr>
          </a:p>
        </p:txBody>
      </p:sp>
      <p:sp>
        <p:nvSpPr>
          <p:cNvPr id="2097284" name="Google Shape;2097284;p17"/>
          <p:cNvSpPr/>
          <p:nvPr/>
        </p:nvSpPr>
        <p:spPr>
          <a:xfrm flipH="1">
            <a:off x="2246496" y="2905202"/>
            <a:ext cx="45600" cy="45600"/>
          </a:xfrm>
          <a:prstGeom prst="flowChartConnector">
            <a:avLst/>
          </a:prstGeom>
          <a:solidFill>
            <a:schemeClr val="accent1"/>
          </a:solidFill>
          <a:ln cap="rnd" cmpd="sng" w="222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97285" name="Google Shape;2097285;p17"/>
          <p:cNvSpPr/>
          <p:nvPr/>
        </p:nvSpPr>
        <p:spPr>
          <a:xfrm>
            <a:off x="2246377" y="3194304"/>
            <a:ext cx="45600" cy="45600"/>
          </a:xfrm>
          <a:prstGeom prst="flowChartConnector">
            <a:avLst/>
          </a:prstGeom>
          <a:solidFill>
            <a:schemeClr val="accent1"/>
          </a:solidFill>
          <a:ln cap="rnd" cmpd="sng" w="222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89" name="Shape 2097289"/>
        <p:cNvGrpSpPr/>
        <p:nvPr/>
      </p:nvGrpSpPr>
      <p:grpSpPr>
        <a:xfrm>
          <a:off x="0" y="0"/>
          <a:ext cx="0" cy="0"/>
          <a:chOff x="0" y="0"/>
          <a:chExt cx="0" cy="0"/>
        </a:xfrm>
      </p:grpSpPr>
      <p:sp>
        <p:nvSpPr>
          <p:cNvPr id="2097290" name="Google Shape;209729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GB" sz="4400">
                <a:solidFill>
                  <a:schemeClr val="accent1"/>
                </a:solidFill>
                <a:latin typeface="Arial"/>
                <a:ea typeface="Arial"/>
                <a:cs typeface="Arial"/>
                <a:sym typeface="Arial"/>
              </a:rPr>
              <a:t>ALGORITHM &amp; DEPLOYMENT</a:t>
            </a:r>
            <a:endParaRPr/>
          </a:p>
        </p:txBody>
      </p:sp>
      <p:sp>
        <p:nvSpPr>
          <p:cNvPr id="2097291" name="Google Shape;2097291;p18"/>
          <p:cNvSpPr txBox="1"/>
          <p:nvPr/>
        </p:nvSpPr>
        <p:spPr>
          <a:xfrm>
            <a:off x="780288" y="1365504"/>
            <a:ext cx="10363200" cy="3558600"/>
          </a:xfrm>
          <a:prstGeom prst="rect">
            <a:avLst/>
          </a:prstGeom>
          <a:noFill/>
          <a:ln>
            <a:noFill/>
          </a:ln>
        </p:spPr>
        <p:txBody>
          <a:bodyPr anchorCtr="0" anchor="t" bIns="45700" lIns="91425" spcFirstLastPara="1" rIns="91425" wrap="square" tIns="45700">
            <a:spAutoFit/>
          </a:bodyPr>
          <a:lstStyle/>
          <a:p>
            <a:pPr indent="-305435" lvl="0" marL="305435" marR="0" rtl="0" algn="l">
              <a:spcBef>
                <a:spcPts val="0"/>
              </a:spcBef>
              <a:spcAft>
                <a:spcPts val="0"/>
              </a:spcAft>
              <a:buNone/>
            </a:pPr>
            <a:r>
              <a:rPr b="1" lang="en-GB" sz="1800">
                <a:solidFill>
                  <a:schemeClr val="dk1"/>
                </a:solidFill>
                <a:latin typeface="Libre Franklin"/>
                <a:ea typeface="Libre Franklin"/>
                <a:cs typeface="Libre Franklin"/>
                <a:sym typeface="Libre Franklin"/>
              </a:rPr>
              <a:t>Algorithm Selection:</a:t>
            </a:r>
            <a:endParaRPr sz="1800">
              <a:solidFill>
                <a:schemeClr val="dk1"/>
              </a:solidFill>
              <a:latin typeface="Libre Franklin"/>
              <a:ea typeface="Libre Franklin"/>
              <a:cs typeface="Libre Franklin"/>
              <a:sym typeface="Libre Franklin"/>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1: Install the Required Library</a:t>
            </a:r>
            <a:endParaRPr b="0" i="0" sz="1800" u="none" cap="none" strike="noStrike">
              <a:solidFill>
                <a:srgbClr val="242424"/>
              </a:solidFill>
              <a:latin typeface="Source Serif Pro"/>
              <a:ea typeface="Source Serif Pro"/>
              <a:cs typeface="Source Serif Pro"/>
              <a:sym typeface="Source Serif Pro"/>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2: Importing the Necessary Libraries</a:t>
            </a:r>
            <a:endParaRPr b="0" i="0" sz="1800" u="none" cap="none" strike="noStrike">
              <a:solidFill>
                <a:srgbClr val="242424"/>
              </a:solidFill>
              <a:latin typeface="Source Serif Pro"/>
              <a:ea typeface="Source Serif Pro"/>
              <a:cs typeface="Source Serif Pro"/>
              <a:sym typeface="Source Serif Pro"/>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3: Define the Log File</a:t>
            </a:r>
            <a:endParaRPr b="0" i="0" sz="1800" u="none" cap="none" strike="noStrike">
              <a:solidFill>
                <a:srgbClr val="242424"/>
              </a:solidFill>
              <a:latin typeface="Source Serif Pro"/>
              <a:ea typeface="Source Serif Pro"/>
              <a:cs typeface="Source Serif Pro"/>
              <a:sym typeface="Source Serif Pro"/>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4: Create the Key Press Event FunctionStep 7: Run the Codee</a:t>
            </a:r>
            <a:endParaRPr b="0" i="0" sz="1800" u="none" cap="none" strike="noStrike">
              <a:solidFill>
                <a:srgbClr val="242424"/>
              </a:solidFill>
              <a:latin typeface="Source Serif Pro"/>
              <a:ea typeface="Source Serif Pro"/>
              <a:cs typeface="Source Serif Pro"/>
              <a:sym typeface="Source Serif Pro"/>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5: Register the Key Press Event</a:t>
            </a:r>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6: Wait for Key Presses</a:t>
            </a:r>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7: create a top level window using tkinter</a:t>
            </a:r>
            <a:endParaRPr b="0" i="0" sz="1800" u="none" cap="none" strike="noStrike">
              <a:solidFill>
                <a:srgbClr val="242424"/>
              </a:solidFill>
              <a:latin typeface="Source Serif Pro"/>
              <a:ea typeface="Source Serif Pro"/>
              <a:cs typeface="Source Serif Pro"/>
              <a:sym typeface="Source Serif Pro"/>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 8:And using tkinter create a two buttons for start and stop respectively </a:t>
            </a:r>
            <a:endParaRPr/>
          </a:p>
          <a:p>
            <a:pPr indent="-305435" lvl="1" marL="629920" marR="0" rtl="0" algn="l">
              <a:spcBef>
                <a:spcPts val="0"/>
              </a:spcBef>
              <a:spcAft>
                <a:spcPts val="0"/>
              </a:spcAft>
              <a:buClr>
                <a:srgbClr val="242424"/>
              </a:buClr>
              <a:buSzPts val="1800"/>
              <a:buFont typeface="Arial"/>
              <a:buChar char="•"/>
            </a:pPr>
            <a:r>
              <a:rPr b="0" i="0" lang="en-GB" sz="1800" u="none" cap="none" strike="noStrike">
                <a:solidFill>
                  <a:srgbClr val="242424"/>
                </a:solidFill>
                <a:latin typeface="Source Serif Pro"/>
                <a:ea typeface="Source Serif Pro"/>
                <a:cs typeface="Source Serif Pro"/>
                <a:sym typeface="Source Serif Pro"/>
              </a:rPr>
              <a:t>Step:9 Run</a:t>
            </a:r>
            <a:endParaRPr b="0" i="0" sz="1400" u="none" cap="none" strike="noStrike">
              <a:solidFill>
                <a:schemeClr val="dk1"/>
              </a:solidFill>
              <a:latin typeface="Libre Franklin"/>
              <a:ea typeface="Libre Franklin"/>
              <a:cs typeface="Libre Franklin"/>
              <a:sym typeface="Libre Franklin"/>
            </a:endParaRPr>
          </a:p>
          <a:p>
            <a:pPr indent="-305435" lvl="0" marL="305435" marR="0" rtl="0" algn="l">
              <a:spcBef>
                <a:spcPts val="0"/>
              </a:spcBef>
              <a:spcAft>
                <a:spcPts val="0"/>
              </a:spcAft>
              <a:buNone/>
            </a:pPr>
            <a:r>
              <a:rPr b="1" lang="en-GB" sz="1800">
                <a:solidFill>
                  <a:schemeClr val="dk1"/>
                </a:solidFill>
                <a:latin typeface="Libre Franklin"/>
                <a:ea typeface="Libre Franklin"/>
                <a:cs typeface="Libre Franklin"/>
                <a:sym typeface="Libre Franklin"/>
              </a:rPr>
              <a:t>Training Process:</a:t>
            </a:r>
            <a:endParaRPr sz="1800">
              <a:solidFill>
                <a:schemeClr val="dk1"/>
              </a:solidFill>
              <a:latin typeface="Libre Franklin"/>
              <a:ea typeface="Libre Franklin"/>
              <a:cs typeface="Libre Franklin"/>
              <a:sym typeface="Libre Franklin"/>
            </a:endParaRPr>
          </a:p>
          <a:p>
            <a:pPr indent="-305435" lvl="1" marL="62992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Libre Franklin"/>
                <a:ea typeface="Libre Franklin"/>
                <a:cs typeface="Libre Franklin"/>
                <a:sym typeface="Libre Franklin"/>
              </a:rPr>
              <a:t>The program is well defined and it is user friendly.The program keep track of your keystroke.It detects your keystroke and save it as a json and text file</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95" name="Shape 2097295"/>
        <p:cNvGrpSpPr/>
        <p:nvPr/>
      </p:nvGrpSpPr>
      <p:grpSpPr>
        <a:xfrm>
          <a:off x="0" y="0"/>
          <a:ext cx="0" cy="0"/>
          <a:chOff x="0" y="0"/>
          <a:chExt cx="0" cy="0"/>
        </a:xfrm>
      </p:grpSpPr>
      <p:sp>
        <p:nvSpPr>
          <p:cNvPr id="2097296" name="Google Shape;209729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GB"/>
              <a:t>ALGORITHM</a:t>
            </a:r>
            <a:endParaRPr/>
          </a:p>
        </p:txBody>
      </p:sp>
      <p:sp>
        <p:nvSpPr>
          <p:cNvPr id="2097297" name="Google Shape;2097297;p19"/>
          <p:cNvSpPr txBox="1"/>
          <p:nvPr>
            <p:ph idx="1" type="body"/>
          </p:nvPr>
        </p:nvSpPr>
        <p:spPr>
          <a:xfrm>
            <a:off x="2962656" y="2974848"/>
            <a:ext cx="7829400" cy="1932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2097298" name="Google Shape;2097298;p19"/>
          <p:cNvSpPr txBox="1"/>
          <p:nvPr/>
        </p:nvSpPr>
        <p:spPr>
          <a:xfrm>
            <a:off x="1074907" y="1491539"/>
            <a:ext cx="9851100" cy="405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Libre Franklin"/>
                <a:ea typeface="Libre Franklin"/>
                <a:cs typeface="Libre Franklin"/>
                <a:sym typeface="Libre Franklin"/>
              </a:rPr>
              <a:t>Data Input:</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User’s keystrokes are input for this program</a:t>
            </a:r>
            <a:endParaRPr/>
          </a:p>
          <a:p>
            <a:pPr indent="0" lvl="0" marL="0" marR="0" rtl="0" algn="l">
              <a:spcBef>
                <a:spcPts val="0"/>
              </a:spcBef>
              <a:spcAft>
                <a:spcPts val="0"/>
              </a:spcAft>
              <a:buNone/>
            </a:pPr>
            <a:r>
              <a:rPr b="1" lang="en-GB" sz="1800">
                <a:solidFill>
                  <a:schemeClr val="dk1"/>
                </a:solidFill>
                <a:latin typeface="Libre Franklin"/>
                <a:ea typeface="Libre Franklin"/>
                <a:cs typeface="Libre Franklin"/>
                <a:sym typeface="Libre Franklin"/>
              </a:rPr>
              <a:t>Prediction Process:</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There will be two file created one is text file and the other is json file both representing </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user’s Keystroke</a:t>
            </a:r>
            <a:endParaRPr/>
          </a:p>
          <a:p>
            <a:pPr indent="0" lvl="0" marL="0" marR="0" rtl="0" algn="l">
              <a:spcBef>
                <a:spcPts val="0"/>
              </a:spcBef>
              <a:spcAft>
                <a:spcPts val="0"/>
              </a:spcAft>
              <a:buNone/>
            </a:pPr>
            <a:r>
              <a:rPr b="1" lang="en-GB" sz="1800">
                <a:solidFill>
                  <a:schemeClr val="dk1"/>
                </a:solidFill>
                <a:latin typeface="Libre Franklin"/>
                <a:ea typeface="Libre Franklin"/>
                <a:cs typeface="Libre Franklin"/>
                <a:sym typeface="Libre Franklin"/>
              </a:rPr>
              <a:t>For example:</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the user has run the program and start the keylogger and made it to listen the user’s 	keystroke</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once the start button is clicked it starts to listen</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And in the root directory two files will be created one is txt file in the name key_log.txt</a:t>
            </a:r>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	And the other is json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02" name="Shape 2097302"/>
        <p:cNvGrpSpPr/>
        <p:nvPr/>
      </p:nvGrpSpPr>
      <p:grpSpPr>
        <a:xfrm>
          <a:off x="0" y="0"/>
          <a:ext cx="0" cy="0"/>
          <a:chOff x="0" y="0"/>
          <a:chExt cx="0" cy="0"/>
        </a:xfrm>
      </p:grpSpPr>
      <p:sp>
        <p:nvSpPr>
          <p:cNvPr id="2097303" name="Google Shape;2097303;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Arial"/>
              <a:buNone/>
            </a:pPr>
            <a:r>
              <a:rPr b="1" lang="en-GB" sz="2800">
                <a:solidFill>
                  <a:schemeClr val="accent1"/>
                </a:solidFill>
                <a:latin typeface="Arial"/>
                <a:ea typeface="Arial"/>
                <a:cs typeface="Arial"/>
                <a:sym typeface="Arial"/>
              </a:rPr>
              <a:t>RESULT</a:t>
            </a:r>
            <a:endParaRPr/>
          </a:p>
        </p:txBody>
      </p:sp>
      <p:pic>
        <p:nvPicPr>
          <p:cNvPr id="2097304" name="Google Shape;2097304;p20"/>
          <p:cNvPicPr preferRelativeResize="0"/>
          <p:nvPr>
            <p:ph idx="1" type="body"/>
          </p:nvPr>
        </p:nvPicPr>
        <p:blipFill rotWithShape="1">
          <a:blip r:embed="rId3">
            <a:alphaModFix/>
          </a:blip>
          <a:srcRect b="0" l="0" r="0" t="0"/>
          <a:stretch/>
        </p:blipFill>
        <p:spPr>
          <a:xfrm>
            <a:off x="7063193" y="2631719"/>
            <a:ext cx="4547700" cy="3277200"/>
          </a:xfrm>
          <a:prstGeom prst="rect">
            <a:avLst/>
          </a:prstGeom>
          <a:noFill/>
          <a:ln>
            <a:noFill/>
          </a:ln>
        </p:spPr>
      </p:pic>
      <p:pic>
        <p:nvPicPr>
          <p:cNvPr id="2097305" name="Google Shape;2097305;p20"/>
          <p:cNvPicPr preferRelativeResize="0"/>
          <p:nvPr/>
        </p:nvPicPr>
        <p:blipFill rotWithShape="1">
          <a:blip r:embed="rId4">
            <a:alphaModFix/>
          </a:blip>
          <a:srcRect b="0" l="0" r="0" t="0"/>
          <a:stretch/>
        </p:blipFill>
        <p:spPr>
          <a:xfrm>
            <a:off x="904150" y="2631719"/>
            <a:ext cx="5191850" cy="3277057"/>
          </a:xfrm>
          <a:prstGeom prst="rect">
            <a:avLst/>
          </a:prstGeom>
          <a:noFill/>
          <a:ln>
            <a:noFill/>
          </a:ln>
        </p:spPr>
      </p:pic>
      <p:sp>
        <p:nvSpPr>
          <p:cNvPr id="2097306" name="Google Shape;2097306;p20"/>
          <p:cNvSpPr txBox="1"/>
          <p:nvPr/>
        </p:nvSpPr>
        <p:spPr>
          <a:xfrm>
            <a:off x="1182624" y="1853184"/>
            <a:ext cx="3365100" cy="39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After starting the keylogger</a:t>
            </a:r>
            <a:endParaRPr sz="1800">
              <a:solidFill>
                <a:schemeClr val="dk1"/>
              </a:solidFill>
              <a:latin typeface="Libre Franklin"/>
              <a:ea typeface="Libre Franklin"/>
              <a:cs typeface="Libre Franklin"/>
              <a:sym typeface="Libre Franklin"/>
            </a:endParaRPr>
          </a:p>
        </p:txBody>
      </p:sp>
      <p:sp>
        <p:nvSpPr>
          <p:cNvPr id="2097307" name="Google Shape;2097307;p20"/>
          <p:cNvSpPr txBox="1"/>
          <p:nvPr/>
        </p:nvSpPr>
        <p:spPr>
          <a:xfrm>
            <a:off x="7205472" y="1853184"/>
            <a:ext cx="4206300" cy="39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After clicking stop button</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311" name="Shape 2097311"/>
        <p:cNvGrpSpPr/>
        <p:nvPr/>
      </p:nvGrpSpPr>
      <p:grpSpPr>
        <a:xfrm>
          <a:off x="0" y="0"/>
          <a:ext cx="0" cy="0"/>
          <a:chOff x="0" y="0"/>
          <a:chExt cx="0" cy="0"/>
        </a:xfrm>
      </p:grpSpPr>
      <p:sp>
        <p:nvSpPr>
          <p:cNvPr id="2097312" name="Google Shape;2097312;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GB"/>
              <a:t>OUTPUT FILES</a:t>
            </a:r>
            <a:endParaRPr/>
          </a:p>
        </p:txBody>
      </p:sp>
      <p:pic>
        <p:nvPicPr>
          <p:cNvPr id="2097313" name="Google Shape;2097313;p21"/>
          <p:cNvPicPr preferRelativeResize="0"/>
          <p:nvPr>
            <p:ph idx="1" type="body"/>
          </p:nvPr>
        </p:nvPicPr>
        <p:blipFill rotWithShape="1">
          <a:blip r:embed="rId3">
            <a:alphaModFix/>
          </a:blip>
          <a:srcRect b="0" l="0" r="0" t="0"/>
          <a:stretch/>
        </p:blipFill>
        <p:spPr>
          <a:xfrm>
            <a:off x="731520" y="2473840"/>
            <a:ext cx="5014800" cy="3681900"/>
          </a:xfrm>
          <a:prstGeom prst="rect">
            <a:avLst/>
          </a:prstGeom>
          <a:noFill/>
          <a:ln>
            <a:noFill/>
          </a:ln>
        </p:spPr>
      </p:pic>
      <p:sp>
        <p:nvSpPr>
          <p:cNvPr id="2097314" name="Google Shape;2097314;p21"/>
          <p:cNvSpPr txBox="1"/>
          <p:nvPr/>
        </p:nvSpPr>
        <p:spPr>
          <a:xfrm>
            <a:off x="841248" y="1668480"/>
            <a:ext cx="3499200" cy="70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As you can see there are two files </a:t>
            </a:r>
            <a:endParaRPr sz="1800">
              <a:solidFill>
                <a:schemeClr val="dk1"/>
              </a:solidFill>
              <a:latin typeface="Libre Franklin"/>
              <a:ea typeface="Libre Franklin"/>
              <a:cs typeface="Libre Franklin"/>
              <a:sym typeface="Libre Franklin"/>
            </a:endParaRPr>
          </a:p>
        </p:txBody>
      </p:sp>
      <p:pic>
        <p:nvPicPr>
          <p:cNvPr id="2097315" name="Google Shape;2097315;p21"/>
          <p:cNvPicPr preferRelativeResize="0"/>
          <p:nvPr/>
        </p:nvPicPr>
        <p:blipFill rotWithShape="1">
          <a:blip r:embed="rId4">
            <a:alphaModFix/>
          </a:blip>
          <a:srcRect b="0" l="0" r="0" t="0"/>
          <a:stretch/>
        </p:blipFill>
        <p:spPr>
          <a:xfrm>
            <a:off x="5854943" y="2473840"/>
            <a:ext cx="5251970" cy="3682004"/>
          </a:xfrm>
          <a:prstGeom prst="rect">
            <a:avLst/>
          </a:prstGeom>
          <a:noFill/>
          <a:ln>
            <a:noFill/>
          </a:ln>
        </p:spPr>
      </p:pic>
      <p:sp>
        <p:nvSpPr>
          <p:cNvPr id="2097316" name="Google Shape;2097316;p21"/>
          <p:cNvSpPr txBox="1"/>
          <p:nvPr/>
        </p:nvSpPr>
        <p:spPr>
          <a:xfrm>
            <a:off x="6181344" y="1780032"/>
            <a:ext cx="3742800" cy="70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Text file showing user keystroke “hello”</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