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4" r:id="rId7"/>
    <p:sldId id="262" r:id="rId8"/>
    <p:sldId id="263"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87" d="100"/>
          <a:sy n="87" d="100"/>
        </p:scale>
        <p:origin x="900" y="7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6/19/2025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lvl="0"/>
            <a:r>
              <a:rPr lang="en-US" dirty="0"/>
              <a:t>Unpacking the Drivers of Good Health: Insights from Stress, Sleep, and Lifestyle Data</a:t>
            </a:r>
            <a:endParaRPr dirty="0"/>
          </a:p>
        </p:txBody>
      </p:sp>
      <p:sp>
        <p:nvSpPr>
          <p:cNvPr id="3" name="Subtitle 2"/>
          <p:cNvSpPr>
            <a:spLocks noGrp="1"/>
          </p:cNvSpPr>
          <p:nvPr>
            <p:ph type="subTitle" idx="1"/>
          </p:nvPr>
        </p:nvSpPr>
        <p:spPr>
          <a:xfrm>
            <a:off x="1371600" y="2914650"/>
            <a:ext cx="6400800" cy="1314450"/>
          </a:xfrm>
        </p:spPr>
        <p:txBody>
          <a:bodyPr/>
          <a:lstStyle/>
          <a:p>
            <a:pPr marL="0" lvl="0" indent="0">
              <a:buNone/>
            </a:pPr>
            <a:br/>
            <a:br/>
            <a:r>
              <a:t>Linda</a:t>
            </a:r>
          </a:p>
        </p:txBody>
      </p:sp>
      <p:sp>
        <p:nvSpPr>
          <p:cNvPr id="4" name="Date Placeholder 3"/>
          <p:cNvSpPr>
            <a:spLocks noGrp="1"/>
          </p:cNvSpPr>
          <p:nvPr>
            <p:ph type="dt" sz="half" idx="10"/>
          </p:nvPr>
        </p:nvSpPr>
        <p:spPr/>
        <p:txBody>
          <a:bodyPr/>
          <a:lstStyle/>
          <a:p>
            <a:pPr marL="0" lvl="0" indent="0">
              <a:buNone/>
            </a:pPr>
            <a:r>
              <a:t>2025-06-19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571500"/>
            <a:ext cx="4000647" cy="1281182"/>
          </a:xfrm>
        </p:spPr>
        <p:txBody>
          <a:bodyPr anchor="ctr">
            <a:normAutofit/>
          </a:bodyPr>
          <a:lstStyle/>
          <a:p>
            <a:pPr marL="0" lvl="0" indent="0">
              <a:buNone/>
            </a:pPr>
            <a:r>
              <a:rPr lang="en-ZA" sz="3000"/>
              <a:t>Data</a:t>
            </a:r>
          </a:p>
        </p:txBody>
      </p:sp>
      <p:sp>
        <p:nvSpPr>
          <p:cNvPr id="3" name="Content Placeholder 2"/>
          <p:cNvSpPr>
            <a:spLocks noGrp="1"/>
          </p:cNvSpPr>
          <p:nvPr>
            <p:ph idx="1"/>
          </p:nvPr>
        </p:nvSpPr>
        <p:spPr>
          <a:xfrm>
            <a:off x="571350" y="1852683"/>
            <a:ext cx="4000647" cy="2827376"/>
          </a:xfrm>
        </p:spPr>
        <p:txBody>
          <a:bodyPr anchor="ctr">
            <a:normAutofit/>
          </a:bodyPr>
          <a:lstStyle/>
          <a:p>
            <a:pPr marL="0" lvl="0" indent="0">
              <a:lnSpc>
                <a:spcPct val="90000"/>
              </a:lnSpc>
              <a:buNone/>
            </a:pPr>
            <a:r>
              <a:rPr lang="en-US" sz="1400"/>
              <a:t>This dataset captures various health and lifestyle metrics of individuals participating in a weight management study. Each participant is uniquely identified and described by age, gender, and baseline weight. Key physiological and behavioral variables include basal metabolic rate (BMR), daily caloric intake, and physical activity level. The dataset tracks weight change over a given duration, based on caloric surplus or deficit, while also incorporating diet composition, sleep quality, and stress levels. These factors collectively allow for analysis of how lifestyle and biological traits affect weight outcomes.</a:t>
            </a:r>
          </a:p>
        </p:txBody>
      </p:sp>
      <p:pic>
        <p:nvPicPr>
          <p:cNvPr id="5" name="Picture 4" descr="Measuring tape on table">
            <a:extLst>
              <a:ext uri="{FF2B5EF4-FFF2-40B4-BE49-F238E27FC236}">
                <a16:creationId xmlns:a16="http://schemas.microsoft.com/office/drawing/2014/main" id="{18E0DC80-11B1-9316-562A-D7169D38F5AE}"/>
              </a:ext>
            </a:extLst>
          </p:cNvPr>
          <p:cNvPicPr>
            <a:picLocks noChangeAspect="1"/>
          </p:cNvPicPr>
          <p:nvPr/>
        </p:nvPicPr>
        <p:blipFill>
          <a:blip r:embed="rId2"/>
          <a:srcRect l="33064" r="15101" b="2"/>
          <a:stretch>
            <a:fillRect/>
          </a:stretch>
        </p:blipFill>
        <p:spPr>
          <a:xfrm>
            <a:off x="5143347" y="-8164"/>
            <a:ext cx="4000653" cy="5151664"/>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a:extLst>
              <a:ext uri="{FF2B5EF4-FFF2-40B4-BE49-F238E27FC236}">
                <a16:creationId xmlns:a16="http://schemas.microsoft.com/office/drawing/2014/main" id="{482F26D3-D26D-AF68-B7FF-B9CDE835E7FF}"/>
              </a:ext>
            </a:extLst>
          </p:cNvPr>
          <p:cNvSpPr>
            <a:spLocks noGrp="1"/>
          </p:cNvSpPr>
          <p:nvPr>
            <p:ph idx="1"/>
          </p:nvPr>
        </p:nvSpPr>
        <p:spPr/>
        <p:txBody>
          <a:bodyPr/>
          <a:lstStyle/>
          <a:p>
            <a:r>
              <a:rPr lang="en-US" dirty="0"/>
              <a:t>This slide pack explores key lifestyle factors influencing good health, based on participant-level data. I examine how stress levels, sleep quality, age, and physical activity relate to overall well-being. Using visual analysis and regression, I highlight consistent patterns between health outcomes and daily habits. While some statistical limitations exist, the trends offer valuable insights. My goal is to inform simple, actionable steps for improving public health</a:t>
            </a:r>
            <a:endParaRPr lang="en-ZA"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8485" y="841772"/>
            <a:ext cx="3017520" cy="2403100"/>
          </a:xfrm>
        </p:spPr>
        <p:txBody>
          <a:bodyPr vert="horz" lIns="91440" tIns="45720" rIns="91440" bIns="45720" rtlCol="0" anchor="b">
            <a:normAutofit/>
          </a:bodyPr>
          <a:lstStyle/>
          <a:p>
            <a:pPr defTabSz="914400">
              <a:lnSpc>
                <a:spcPct val="90000"/>
              </a:lnSpc>
            </a:pPr>
            <a:r>
              <a:rPr lang="en-US" sz="1200" kern="1200">
                <a:solidFill>
                  <a:schemeClr val="tx1"/>
                </a:solidFill>
                <a:latin typeface="+mj-lt"/>
                <a:ea typeface="+mj-ea"/>
                <a:cs typeface="+mj-cs"/>
              </a:rPr>
              <a:t>Analysis</a:t>
            </a:r>
            <a:br>
              <a:rPr lang="en-US" sz="1200" kern="1200">
                <a:solidFill>
                  <a:schemeClr val="tx1"/>
                </a:solidFill>
                <a:latin typeface="+mj-lt"/>
                <a:ea typeface="+mj-ea"/>
                <a:cs typeface="+mj-cs"/>
              </a:rPr>
            </a:br>
            <a:br>
              <a:rPr lang="en-US" sz="1200" kern="1200">
                <a:solidFill>
                  <a:schemeClr val="tx1"/>
                </a:solidFill>
                <a:latin typeface="+mj-lt"/>
                <a:ea typeface="+mj-ea"/>
                <a:cs typeface="+mj-cs"/>
              </a:rPr>
            </a:br>
            <a:r>
              <a:rPr lang="en-US" sz="1200" kern="1200">
                <a:solidFill>
                  <a:schemeClr val="tx1"/>
                </a:solidFill>
                <a:latin typeface="+mj-lt"/>
                <a:ea typeface="+mj-ea"/>
                <a:cs typeface="+mj-cs"/>
              </a:rPr>
              <a:t>On average, females report higher and more variable stress levels than males, whose stress tends to be more tightly clustered around the median. This difference may reflect factors such as emotional workload, social expectations, reporting behavior, and life circumstances like caregiving or job types. These influences likely contribute to the broader range and elevated stress experienced by females in the sample.</a:t>
            </a:r>
            <a:br>
              <a:rPr lang="en-US" sz="1200" kern="1200">
                <a:solidFill>
                  <a:schemeClr val="tx1"/>
                </a:solidFill>
                <a:latin typeface="+mj-lt"/>
                <a:ea typeface="+mj-ea"/>
                <a:cs typeface="+mj-cs"/>
              </a:rPr>
            </a:br>
            <a:endParaRPr lang="en-US" sz="1200" kern="120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9941" y="260093"/>
            <a:ext cx="109728"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3410190"/>
            <a:ext cx="301752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3" name="Picture 1" descr="23084103_Health_files/figure-pptx/unnamed-chunk-2-1.png"/>
          <p:cNvPicPr>
            <a:picLocks noGrp="1" noChangeAspect="1"/>
          </p:cNvPicPr>
          <p:nvPr/>
        </p:nvPicPr>
        <p:blipFill>
          <a:blip r:embed="rId2"/>
          <a:stretch>
            <a:fillRect/>
          </a:stretch>
        </p:blipFill>
        <p:spPr bwMode="auto">
          <a:xfrm>
            <a:off x="3658633" y="469262"/>
            <a:ext cx="5114417" cy="409153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a:bodyPr>
          <a:lstStyle/>
          <a:p>
            <a:r>
              <a:rPr lang="en-US" sz="1400" dirty="0"/>
              <a:t>Participants who report poor sleep quality tend to have the highest average stress levels, while those with good or excellent sleep report significantly lower stress. This suggests a strong negative relationship between sleep quality and stress: as sleep quality improves, stress levels tend to decrease. It highlights how sleep plays a critical role in managing psychological well-being.</a:t>
            </a:r>
          </a:p>
          <a:p>
            <a:pPr marL="0" lvl="0" indent="0">
              <a:buNone/>
            </a:pPr>
            <a:endParaRPr dirty="0"/>
          </a:p>
        </p:txBody>
      </p:sp>
      <p:pic>
        <p:nvPicPr>
          <p:cNvPr id="2" name="Picture 1" descr="23084103_Health_files/figure-pptx/Figure%201b-1.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7F3C0-6FEB-04DC-A8CC-16126598238B}"/>
              </a:ext>
            </a:extLst>
          </p:cNvPr>
          <p:cNvSpPr>
            <a:spLocks noGrp="1"/>
          </p:cNvSpPr>
          <p:nvPr>
            <p:ph type="title"/>
          </p:nvPr>
        </p:nvSpPr>
        <p:spPr/>
        <p:txBody>
          <a:bodyPr/>
          <a:lstStyle/>
          <a:p>
            <a:r>
              <a:rPr lang="en-US" dirty="0"/>
              <a:t>Regression analysis</a:t>
            </a:r>
            <a:endParaRPr lang="en-ZA" dirty="0"/>
          </a:p>
        </p:txBody>
      </p:sp>
      <p:sp>
        <p:nvSpPr>
          <p:cNvPr id="3" name="Content Placeholder 2">
            <a:extLst>
              <a:ext uri="{FF2B5EF4-FFF2-40B4-BE49-F238E27FC236}">
                <a16:creationId xmlns:a16="http://schemas.microsoft.com/office/drawing/2014/main" id="{20BF1B54-6FDE-616E-EFB4-EFD3EECBB7A3}"/>
              </a:ext>
            </a:extLst>
          </p:cNvPr>
          <p:cNvSpPr>
            <a:spLocks noGrp="1"/>
          </p:cNvSpPr>
          <p:nvPr>
            <p:ph idx="1"/>
          </p:nvPr>
        </p:nvSpPr>
        <p:spPr/>
        <p:txBody>
          <a:bodyPr>
            <a:normAutofit fontScale="85000" lnSpcReduction="10000"/>
          </a:bodyPr>
          <a:lstStyle/>
          <a:p>
            <a:r>
              <a:rPr lang="en-US" dirty="0"/>
              <a:t>In this section I created a binary variable that combines low stress and good sleep quality to define “Good Health”.</a:t>
            </a:r>
          </a:p>
          <a:p>
            <a:r>
              <a:rPr lang="en-US" dirty="0"/>
              <a:t>Although the direction of the coefficients aligns with expectations—stress and age reduce the likelihood of good health, while sleep quality improves it—none of the predictors are statistically significant. All p-values are close to 1, and the z-values are near zero, suggesting no reliable relationship. The extremely large standard errors imply the model is unstable, likely due to small sample size, poor variable scaling, or multicollinearity. The model structure is conceptually sound, but the data issues must be addressed. Further cleaning and diagnostics are needed to draw valid conclusions and due to time constraints this will not be done in this analysis.</a:t>
            </a:r>
          </a:p>
          <a:p>
            <a:endParaRPr lang="en-ZA" dirty="0"/>
          </a:p>
        </p:txBody>
      </p:sp>
    </p:spTree>
    <p:extLst>
      <p:ext uri="{BB962C8B-B14F-4D97-AF65-F5344CB8AC3E}">
        <p14:creationId xmlns:p14="http://schemas.microsoft.com/office/powerpoint/2010/main" val="257977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342898"/>
          </a:xfrm>
        </p:spPr>
        <p:txBody>
          <a:bodyPr>
            <a:normAutofit fontScale="90000"/>
          </a:bodyPr>
          <a:lstStyle/>
          <a:p>
            <a:pPr marL="0" lvl="0" indent="0">
              <a:buNone/>
            </a:pPr>
            <a:r>
              <a:rPr dirty="0"/>
              <a:t>Regression</a:t>
            </a:r>
            <a:r>
              <a:rPr lang="en-US" dirty="0"/>
              <a:t> Results</a:t>
            </a:r>
            <a:endParaRPr dirty="0"/>
          </a:p>
        </p:txBody>
      </p:sp>
      <p:sp>
        <p:nvSpPr>
          <p:cNvPr id="3" name="Content Placeholder 2"/>
          <p:cNvSpPr>
            <a:spLocks noGrp="1"/>
          </p:cNvSpPr>
          <p:nvPr>
            <p:ph idx="1"/>
          </p:nvPr>
        </p:nvSpPr>
        <p:spPr>
          <a:xfrm>
            <a:off x="457200" y="627961"/>
            <a:ext cx="8229600" cy="4406747"/>
          </a:xfrm>
        </p:spPr>
        <p:txBody>
          <a:bodyPr>
            <a:normAutofit fontScale="40000" lnSpcReduction="20000"/>
          </a:bodyPr>
          <a:lstStyle/>
          <a:p>
            <a:pPr lvl="0" indent="0">
              <a:buNone/>
            </a:pPr>
            <a:r>
              <a:rPr dirty="0">
                <a:latin typeface="Courier"/>
              </a:rPr>
              <a:t>
## Call:
## </a:t>
            </a:r>
            <a:r>
              <a:rPr dirty="0" err="1">
                <a:latin typeface="Courier"/>
              </a:rPr>
              <a:t>glm</a:t>
            </a:r>
            <a:r>
              <a:rPr dirty="0">
                <a:latin typeface="Courier"/>
              </a:rPr>
              <a:t>(formula = </a:t>
            </a:r>
            <a:r>
              <a:rPr dirty="0" err="1">
                <a:latin typeface="Courier"/>
              </a:rPr>
              <a:t>GoodHealth</a:t>
            </a:r>
            <a:r>
              <a:rPr dirty="0">
                <a:latin typeface="Courier"/>
              </a:rPr>
              <a:t> ~ Age + Gender + </a:t>
            </a:r>
            <a:r>
              <a:rPr dirty="0" err="1">
                <a:latin typeface="Courier"/>
              </a:rPr>
              <a:t>Daily.Calories.Consumed</a:t>
            </a:r>
            <a:r>
              <a:rPr dirty="0">
                <a:latin typeface="Courier"/>
              </a:rPr>
              <a:t> + 
##     </a:t>
            </a:r>
            <a:r>
              <a:rPr dirty="0" err="1">
                <a:latin typeface="Courier"/>
              </a:rPr>
              <a:t>Physical.Activity.Level</a:t>
            </a:r>
            <a:r>
              <a:rPr dirty="0">
                <a:latin typeface="Courier"/>
              </a:rPr>
              <a:t> + </a:t>
            </a:r>
            <a:r>
              <a:rPr dirty="0" err="1">
                <a:latin typeface="Courier"/>
              </a:rPr>
              <a:t>Sleep.Quality</a:t>
            </a:r>
            <a:r>
              <a:rPr dirty="0">
                <a:latin typeface="Courier"/>
              </a:rPr>
              <a:t> + </a:t>
            </a:r>
            <a:r>
              <a:rPr dirty="0" err="1">
                <a:latin typeface="Courier"/>
              </a:rPr>
              <a:t>Stress.Level</a:t>
            </a:r>
            <a:r>
              <a:rPr dirty="0">
                <a:latin typeface="Courier"/>
              </a:rPr>
              <a:t>, family = "binomial", 
##     data = data)
## Coefficients:
##                                            Estimate Std. Error z value </a:t>
            </a:r>
            <a:r>
              <a:rPr dirty="0" err="1">
                <a:latin typeface="Courier"/>
              </a:rPr>
              <a:t>Pr</a:t>
            </a:r>
            <a:r>
              <a:rPr dirty="0">
                <a:latin typeface="Courier"/>
              </a:rPr>
              <a:t>(&gt;|z|)
## (Intercept)                              -9.173e+01  8.856e+05   0.000    1.000
## Age                                      -9.422e-01  1.543e+03  -0.001    1.000
## </a:t>
            </a:r>
            <a:r>
              <a:rPr dirty="0" err="1">
                <a:latin typeface="Courier"/>
              </a:rPr>
              <a:t>GenderM</a:t>
            </a:r>
            <a:r>
              <a:rPr dirty="0">
                <a:latin typeface="Courier"/>
              </a:rPr>
              <a:t>                                   1.069e+01  2.842e+05   0.000    1.000
## </a:t>
            </a:r>
            <a:r>
              <a:rPr dirty="0" err="1">
                <a:latin typeface="Courier"/>
              </a:rPr>
              <a:t>Daily.Calories.Consumed</a:t>
            </a:r>
            <a:r>
              <a:rPr dirty="0">
                <a:latin typeface="Courier"/>
              </a:rPr>
              <a:t>                   4.278e-02  2.414e+02   0.000    1.000
## </a:t>
            </a:r>
            <a:r>
              <a:rPr dirty="0" err="1">
                <a:latin typeface="Courier"/>
              </a:rPr>
              <a:t>Physical.Activity.LevelLightly</a:t>
            </a:r>
            <a:r>
              <a:rPr dirty="0">
                <a:latin typeface="Courier"/>
              </a:rPr>
              <a:t> Active    -2.343e+01  1.227e+05   0.000    1.000
## </a:t>
            </a:r>
            <a:r>
              <a:rPr dirty="0" err="1">
                <a:latin typeface="Courier"/>
              </a:rPr>
              <a:t>Physical.Activity.LevelModerately</a:t>
            </a:r>
            <a:r>
              <a:rPr dirty="0">
                <a:latin typeface="Courier"/>
              </a:rPr>
              <a:t> Active -6.165e+01  2.994e+05   0.000    1.000
## </a:t>
            </a:r>
            <a:r>
              <a:rPr dirty="0" err="1">
                <a:latin typeface="Courier"/>
              </a:rPr>
              <a:t>Physical.Activity.LevelVery</a:t>
            </a:r>
            <a:r>
              <a:rPr dirty="0">
                <a:latin typeface="Courier"/>
              </a:rPr>
              <a:t> Active       -4.369e+01  1.271e+05   0.000    1.000
## </a:t>
            </a:r>
            <a:r>
              <a:rPr dirty="0" err="1">
                <a:latin typeface="Courier"/>
              </a:rPr>
              <a:t>Sleep.QualityFair</a:t>
            </a:r>
            <a:r>
              <a:rPr dirty="0">
                <a:latin typeface="Courier"/>
              </a:rPr>
              <a:t>                         1.793e+01  1.250e+05   0.000    1.000
## </a:t>
            </a:r>
            <a:r>
              <a:rPr dirty="0" err="1">
                <a:latin typeface="Courier"/>
              </a:rPr>
              <a:t>Sleep.QualityGood</a:t>
            </a:r>
            <a:r>
              <a:rPr dirty="0">
                <a:latin typeface="Courier"/>
              </a:rPr>
              <a:t>                         1.290e+02  1.477e+05   0.001    0.999
## </a:t>
            </a:r>
            <a:r>
              <a:rPr dirty="0" err="1">
                <a:latin typeface="Courier"/>
              </a:rPr>
              <a:t>Sleep.QualityExcellent</a:t>
            </a:r>
            <a:r>
              <a:rPr dirty="0">
                <a:latin typeface="Courier"/>
              </a:rPr>
              <a:t>                    1.070e+02  2.791e+05   0.000    1.000
## </a:t>
            </a:r>
            <a:r>
              <a:rPr dirty="0" err="1">
                <a:latin typeface="Courier"/>
              </a:rPr>
              <a:t>Stress.Level</a:t>
            </a:r>
            <a:r>
              <a:rPr dirty="0">
                <a:latin typeface="Courier"/>
              </a:rPr>
              <a:t>                             -2.745e+01  1.915e+04  -0.001    0.999
## (Dispersion parameter for binomial family taken to be 1)
##     Null deviance: 1.0279e+02  on 99  degrees of freedom
## Residual deviance: 9.8176e-09  on 89  degrees of freedom
## AIC: 22
## Number of Fisher Scoring iterations: 25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Conclusion</a:t>
            </a:r>
          </a:p>
        </p:txBody>
      </p:sp>
      <p:sp>
        <p:nvSpPr>
          <p:cNvPr id="3" name="Content Placeholder 2"/>
          <p:cNvSpPr>
            <a:spLocks noGrp="1"/>
          </p:cNvSpPr>
          <p:nvPr>
            <p:ph idx="1"/>
          </p:nvPr>
        </p:nvSpPr>
        <p:spPr/>
        <p:txBody>
          <a:bodyPr>
            <a:normAutofit lnSpcReduction="10000"/>
          </a:bodyPr>
          <a:lstStyle/>
          <a:p>
            <a:pPr marL="0" lvl="0" indent="0">
              <a:buNone/>
            </a:pPr>
            <a:r>
              <a:t>This presentation highlights key insights into the determinants of good health based on survey data. We find that poor sleep quality and high stress levels are strongly associated with worse health outcomes, while higher physical activity and better sleep correlate with improved health. Although regression results were inconclusive due to data limitations, visual analyses clearly show consistent trends. These findings emphasize the importance of managing stress and improving sleep for better well-being. Our recommendations focus on promoting healthier lifestyle habits as cost-effective public health interventions.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846</Words>
  <Application>Microsoft Office PowerPoint</Application>
  <PresentationFormat>On-screen Show (16:9)</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Courier</vt:lpstr>
      <vt:lpstr>Office Theme</vt:lpstr>
      <vt:lpstr>Unpacking the Drivers of Good Health: Insights from Stress, Sleep, and Lifestyle Data</vt:lpstr>
      <vt:lpstr>Data</vt:lpstr>
      <vt:lpstr>Introduction</vt:lpstr>
      <vt:lpstr>Analysis  On average, females report higher and more variable stress levels than males, whose stress tends to be more tightly clustered around the median. This difference may reflect factors such as emotional workload, social expectations, reporting behavior, and life circumstances like caregiving or job types. These influences likely contribute to the broader range and elevated stress experienced by females in the sample. </vt:lpstr>
      <vt:lpstr>PowerPoint Presentation</vt:lpstr>
      <vt:lpstr>Regression analysis</vt:lpstr>
      <vt:lpstr>Regression Results</vt:lpstr>
      <vt:lpstr>Conclusion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Question 5</dc:title>
  <dc:creator>Linda</dc:creator>
  <cp:keywords/>
  <cp:lastModifiedBy>Dube, SL, Miss [lindadube@sun.ac.za]</cp:lastModifiedBy>
  <cp:revision>1</cp:revision>
  <dcterms:created xsi:type="dcterms:W3CDTF">2025-06-19T00:01:37Z</dcterms:created>
  <dcterms:modified xsi:type="dcterms:W3CDTF">2025-06-19T00:12:05Z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2025-06-19</vt:lpwstr>
  </property>
  <property fmtid="{D5CDD505-2E9C-101B-9397-08002B2CF9AE}" pid="3" name="output">
    <vt:lpwstr>powerpoint_presentation</vt:lpwstr>
  </property>
</Properties>
</file>