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1"/>
  </p:notesMasterIdLst>
  <p:sldIdLst>
    <p:sldId id="296" r:id="rId3"/>
    <p:sldId id="671" r:id="rId4"/>
    <p:sldId id="297" r:id="rId5"/>
    <p:sldId id="298" r:id="rId6"/>
    <p:sldId id="299" r:id="rId7"/>
    <p:sldId id="301" r:id="rId8"/>
    <p:sldId id="302" r:id="rId9"/>
    <p:sldId id="303" r:id="rId10"/>
    <p:sldId id="304" r:id="rId11"/>
    <p:sldId id="267" r:id="rId12"/>
    <p:sldId id="268" r:id="rId13"/>
    <p:sldId id="269" r:id="rId14"/>
    <p:sldId id="270" r:id="rId15"/>
    <p:sldId id="271" r:id="rId16"/>
    <p:sldId id="272" r:id="rId17"/>
    <p:sldId id="306" r:id="rId18"/>
    <p:sldId id="307" r:id="rId19"/>
    <p:sldId id="308" r:id="rId20"/>
    <p:sldId id="310" r:id="rId21"/>
    <p:sldId id="313" r:id="rId22"/>
    <p:sldId id="300" r:id="rId23"/>
    <p:sldId id="670" r:id="rId24"/>
    <p:sldId id="311" r:id="rId25"/>
    <p:sldId id="312" r:id="rId26"/>
    <p:sldId id="315" r:id="rId27"/>
    <p:sldId id="316" r:id="rId28"/>
    <p:sldId id="667" r:id="rId29"/>
    <p:sldId id="669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40FF"/>
    <a:srgbClr val="D883FF"/>
    <a:srgbClr val="990033"/>
    <a:srgbClr val="33CC33"/>
    <a:srgbClr val="0000FF"/>
    <a:srgbClr val="99FF99"/>
    <a:srgbClr val="FFCCFF"/>
    <a:srgbClr val="CC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89474"/>
  </p:normalViewPr>
  <p:slideViewPr>
    <p:cSldViewPr snapToGrid="0">
      <p:cViewPr varScale="1">
        <p:scale>
          <a:sx n="69" d="100"/>
          <a:sy n="69" d="100"/>
        </p:scale>
        <p:origin x="56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B6734-9F50-DD44-9135-AFD022223EEF}" type="datetimeFigureOut">
              <a:rPr kumimoji="1" lang="zh-CN" altLang="en-US" smtClean="0"/>
              <a:t>2023/8/29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F8B668-FBEA-B64D-820D-3FE38BBF7DF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5435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#cite_note-1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zh.wikipedia.org/wiki/%E7%A3%81%E7%95%B4" TargetMode="External"/><Relationship Id="rId4" Type="http://schemas.openxmlformats.org/officeDocument/2006/relationships/hyperlink" Target="http://zh.wikipedia.org/wiki/%E6%B5%B7%E5%9B%A0%E9%87%8C%E5%B8%8C%C2%B7%E5%B7%B4%E5%85%8B%E8%B1%AA%E6%A3%A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附加磁矩的出现可以用电磁感应定律来解释，既会组织磁矩往外磁场方向转动。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F8B668-FBEA-B64D-820D-3FE38BBF7DF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76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在中间阶段，铁磁材料是以磁畴突然长大，不可逆和不连续位移过程实现磁化的。</a:t>
            </a:r>
            <a:r>
              <a:rPr lang="en-US" altLang="zh-CN" baseline="30000">
                <a:hlinkClick r:id="rId3" action="ppaction://hlinkfile"/>
              </a:rPr>
              <a:t>[1]</a:t>
            </a:r>
            <a:r>
              <a:rPr lang="zh-CN" altLang="en-US"/>
              <a:t>磁畴的这种运动方式，称为巴克豪森效应。它是德国物理学家</a:t>
            </a:r>
            <a:r>
              <a:rPr lang="zh-CN" altLang="en-US">
                <a:hlinkClick r:id="rId4" action="ppaction://hlinkfile" tooltip="海因里希·巴克豪森"/>
              </a:rPr>
              <a:t>海因里希</a:t>
            </a:r>
            <a:r>
              <a:rPr lang="en-US" altLang="zh-CN">
                <a:hlinkClick r:id="rId4" action="ppaction://hlinkfile" tooltip="海因里希·巴克豪森"/>
              </a:rPr>
              <a:t>·</a:t>
            </a:r>
            <a:r>
              <a:rPr lang="zh-CN" altLang="en-US">
                <a:hlinkClick r:id="rId4" action="ppaction://hlinkfile" tooltip="海因里希·巴克豪森"/>
              </a:rPr>
              <a:t>巴克豪森</a:t>
            </a:r>
            <a:r>
              <a:rPr lang="zh-CN" altLang="en-US"/>
              <a:t>于</a:t>
            </a:r>
            <a:r>
              <a:rPr lang="en-US" altLang="zh-CN"/>
              <a:t>1919</a:t>
            </a:r>
            <a:r>
              <a:rPr lang="zh-CN" altLang="en-US"/>
              <a:t>年发现的。</a:t>
            </a:r>
          </a:p>
          <a:p>
            <a:r>
              <a:rPr lang="zh-CN" altLang="en-US"/>
              <a:t>巴克豪森效应说明二点：在磁化的中间阶段，铁磁材料以磁畴完成磁化；而不是以单个原子完成磁化。巴克豪森效应提供了</a:t>
            </a:r>
            <a:r>
              <a:rPr lang="zh-CN" altLang="en-US">
                <a:hlinkClick r:id="rId5" action="ppaction://hlinkfile" tooltip="磁畴"/>
              </a:rPr>
              <a:t>磁畴</a:t>
            </a:r>
            <a:r>
              <a:rPr lang="zh-CN" altLang="en-US"/>
              <a:t>存在的直接证据，而存在磁畴是法国物理学家外斯</a:t>
            </a:r>
            <a:r>
              <a:rPr lang="en-US" altLang="zh-CN"/>
              <a:t>(Pierre Weiss)</a:t>
            </a:r>
            <a:r>
              <a:rPr lang="zh-CN" altLang="en-US"/>
              <a:t>对铁磁性解释所提出的二个基本假设之一。</a:t>
            </a:r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15856" indent="-275329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01316" indent="-22026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541842" indent="-22026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82368" indent="-220264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422894" indent="-22026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63419" indent="-22026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303945" indent="-22026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44472" indent="-220264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9386C85-A344-4BCF-8E67-2EDC4A9E134B}" type="slidenum">
              <a:rPr lang="en-US" altLang="zh-CN" smtClean="0"/>
              <a:pPr>
                <a:spcBef>
                  <a:spcPct val="0"/>
                </a:spcBef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097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855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94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012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A5B8AC-62FD-4717-B88F-EF0F7AA42602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CEAA3-3292-4F4C-AD20-2846C0B2700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4279837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811CC-A5F3-406C-9B24-C70D6C9897DD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9FC943-8A2B-4F52-922C-0B4B33D6B50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9884046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0E6555-84D4-4B79-B3E6-2774DCED3AA3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ADCA5A-8F99-4CEF-BF63-14D29B8CA1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7381658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539A3-CCCB-400A-9288-EA74F7EE0380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435435-E6CE-4BE8-90FA-9FE3DC40567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9625956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DCC8F-496B-43EC-83EC-E61EC185957D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BE1469-92B0-456E-BCA7-257345A76A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8577847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7B2959-228D-4F3F-A7AE-67C49290E29F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21855-8211-484D-A6F2-58FFAB968C2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7244049"/>
      </p:ext>
    </p:extLst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65E68B-687C-4888-A0E4-81249BBBE131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0BDC46-57A9-4770-9AFF-9BB1BC09B54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239225"/>
      </p:ext>
    </p:extLst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FB869-902A-45AA-9CA3-22AB27CE3AAE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A07B1B-2E1D-4FC3-90DC-66E30515AB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7095247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8522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A0D441-1C5E-4BC0-B6DC-2F15610A102F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C570F9-AAAC-4379-B3F8-49FCF13614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5271048"/>
      </p:ext>
    </p:extLst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AA440-F0D7-4753-8374-E72CF7971310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AB0BBE-494A-4041-954E-0AD4473A872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9107738"/>
      </p:ext>
    </p:extLst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9F1A7-DC68-4995-A84F-95860561E0F9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8F765-0C96-4B62-90D8-A63AD76FA8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7735100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728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4243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807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17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619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88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58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81EB6-304F-4AD1-9596-2810A5B33CFB}" type="datetimeFigureOut">
              <a:rPr lang="zh-CN" altLang="en-US" smtClean="0"/>
              <a:t>2023/8/29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F7352-8CE2-4B76-9137-A66ADA8F3B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929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fld id="{028325F8-4586-4509-B0DB-C0E035AE5DDE}" type="datetime1">
              <a:rPr lang="zh-CN" altLang="en-US"/>
              <a:pPr>
                <a:defRPr/>
              </a:pPr>
              <a:t>2023/8/29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47200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800" b="1">
                <a:solidFill>
                  <a:srgbClr val="0000FF"/>
                </a:solidFill>
              </a:defRPr>
            </a:lvl1pPr>
          </a:lstStyle>
          <a:p>
            <a:pPr>
              <a:defRPr/>
            </a:pPr>
            <a:fld id="{FAAF8378-BF3D-4214-BBDC-48061504F52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481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random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18" Type="http://schemas.openxmlformats.org/officeDocument/2006/relationships/image" Target="../media/image95.png"/><Relationship Id="rId3" Type="http://schemas.openxmlformats.org/officeDocument/2006/relationships/image" Target="../media/image80.png"/><Relationship Id="rId21" Type="http://schemas.openxmlformats.org/officeDocument/2006/relationships/image" Target="../media/image98.png"/><Relationship Id="rId7" Type="http://schemas.openxmlformats.org/officeDocument/2006/relationships/image" Target="../media/image84.png"/><Relationship Id="rId12" Type="http://schemas.openxmlformats.org/officeDocument/2006/relationships/image" Target="../media/image89.png"/><Relationship Id="rId17" Type="http://schemas.openxmlformats.org/officeDocument/2006/relationships/image" Target="../media/image94.png"/><Relationship Id="rId2" Type="http://schemas.openxmlformats.org/officeDocument/2006/relationships/image" Target="../media/image79.png"/><Relationship Id="rId16" Type="http://schemas.openxmlformats.org/officeDocument/2006/relationships/image" Target="../media/image93.png"/><Relationship Id="rId20" Type="http://schemas.openxmlformats.org/officeDocument/2006/relationships/image" Target="../media/image9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11" Type="http://schemas.openxmlformats.org/officeDocument/2006/relationships/image" Target="../media/image88.png"/><Relationship Id="rId5" Type="http://schemas.openxmlformats.org/officeDocument/2006/relationships/image" Target="../media/image82.png"/><Relationship Id="rId15" Type="http://schemas.openxmlformats.org/officeDocument/2006/relationships/image" Target="../media/image92.png"/><Relationship Id="rId10" Type="http://schemas.openxmlformats.org/officeDocument/2006/relationships/image" Target="../media/image87.png"/><Relationship Id="rId19" Type="http://schemas.openxmlformats.org/officeDocument/2006/relationships/image" Target="../media/image96.png"/><Relationship Id="rId4" Type="http://schemas.openxmlformats.org/officeDocument/2006/relationships/image" Target="../media/image81.png"/><Relationship Id="rId9" Type="http://schemas.openxmlformats.org/officeDocument/2006/relationships/image" Target="../media/image86.png"/><Relationship Id="rId14" Type="http://schemas.openxmlformats.org/officeDocument/2006/relationships/image" Target="../media/image91.png"/><Relationship Id="rId22" Type="http://schemas.openxmlformats.org/officeDocument/2006/relationships/image" Target="../media/image9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png"/><Relationship Id="rId18" Type="http://schemas.openxmlformats.org/officeDocument/2006/relationships/image" Target="../media/image125.png"/><Relationship Id="rId3" Type="http://schemas.openxmlformats.org/officeDocument/2006/relationships/image" Target="../media/image110.png"/><Relationship Id="rId7" Type="http://schemas.openxmlformats.org/officeDocument/2006/relationships/image" Target="../media/image114.png"/><Relationship Id="rId12" Type="http://schemas.openxmlformats.org/officeDocument/2006/relationships/image" Target="../media/image119.png"/><Relationship Id="rId17" Type="http://schemas.openxmlformats.org/officeDocument/2006/relationships/image" Target="../media/image124.png"/><Relationship Id="rId2" Type="http://schemas.openxmlformats.org/officeDocument/2006/relationships/image" Target="../media/image109.png"/><Relationship Id="rId16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3.png"/><Relationship Id="rId11" Type="http://schemas.openxmlformats.org/officeDocument/2006/relationships/image" Target="../media/image118.png"/><Relationship Id="rId5" Type="http://schemas.openxmlformats.org/officeDocument/2006/relationships/image" Target="../media/image112.png"/><Relationship Id="rId15" Type="http://schemas.openxmlformats.org/officeDocument/2006/relationships/image" Target="../media/image122.png"/><Relationship Id="rId10" Type="http://schemas.openxmlformats.org/officeDocument/2006/relationships/image" Target="../media/image117.png"/><Relationship Id="rId19" Type="http://schemas.openxmlformats.org/officeDocument/2006/relationships/image" Target="../media/image126.png"/><Relationship Id="rId4" Type="http://schemas.openxmlformats.org/officeDocument/2006/relationships/image" Target="../media/image111.png"/><Relationship Id="rId9" Type="http://schemas.openxmlformats.org/officeDocument/2006/relationships/image" Target="../media/image116.png"/><Relationship Id="rId14" Type="http://schemas.openxmlformats.org/officeDocument/2006/relationships/image" Target="../media/image12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18" Type="http://schemas.openxmlformats.org/officeDocument/2006/relationships/image" Target="../media/image143.png"/><Relationship Id="rId3" Type="http://schemas.openxmlformats.org/officeDocument/2006/relationships/image" Target="../media/image128.png"/><Relationship Id="rId21" Type="http://schemas.openxmlformats.org/officeDocument/2006/relationships/image" Target="../media/image146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17" Type="http://schemas.openxmlformats.org/officeDocument/2006/relationships/image" Target="../media/image142.png"/><Relationship Id="rId2" Type="http://schemas.openxmlformats.org/officeDocument/2006/relationships/image" Target="../media/image127.png"/><Relationship Id="rId16" Type="http://schemas.openxmlformats.org/officeDocument/2006/relationships/image" Target="../media/image141.png"/><Relationship Id="rId20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.png"/><Relationship Id="rId11" Type="http://schemas.openxmlformats.org/officeDocument/2006/relationships/image" Target="../media/image136.png"/><Relationship Id="rId24" Type="http://schemas.openxmlformats.org/officeDocument/2006/relationships/image" Target="../media/image149.png"/><Relationship Id="rId5" Type="http://schemas.openxmlformats.org/officeDocument/2006/relationships/image" Target="../media/image130.png"/><Relationship Id="rId15" Type="http://schemas.openxmlformats.org/officeDocument/2006/relationships/image" Target="../media/image140.png"/><Relationship Id="rId23" Type="http://schemas.openxmlformats.org/officeDocument/2006/relationships/image" Target="../media/image148.png"/><Relationship Id="rId10" Type="http://schemas.openxmlformats.org/officeDocument/2006/relationships/image" Target="../media/image135.png"/><Relationship Id="rId19" Type="http://schemas.openxmlformats.org/officeDocument/2006/relationships/image" Target="../media/image144.png"/><Relationship Id="rId4" Type="http://schemas.openxmlformats.org/officeDocument/2006/relationships/image" Target="../media/image7.jpe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Relationship Id="rId22" Type="http://schemas.openxmlformats.org/officeDocument/2006/relationships/image" Target="../media/image1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13" Type="http://schemas.openxmlformats.org/officeDocument/2006/relationships/image" Target="../media/image166.png"/><Relationship Id="rId18" Type="http://schemas.openxmlformats.org/officeDocument/2006/relationships/image" Target="../media/image171.png"/><Relationship Id="rId3" Type="http://schemas.openxmlformats.org/officeDocument/2006/relationships/image" Target="../media/image156.png"/><Relationship Id="rId21" Type="http://schemas.openxmlformats.org/officeDocument/2006/relationships/image" Target="../media/image174.png"/><Relationship Id="rId7" Type="http://schemas.openxmlformats.org/officeDocument/2006/relationships/image" Target="../media/image160.png"/><Relationship Id="rId12" Type="http://schemas.openxmlformats.org/officeDocument/2006/relationships/image" Target="../media/image165.png"/><Relationship Id="rId17" Type="http://schemas.openxmlformats.org/officeDocument/2006/relationships/image" Target="../media/image170.png"/><Relationship Id="rId2" Type="http://schemas.openxmlformats.org/officeDocument/2006/relationships/image" Target="../media/image155.png"/><Relationship Id="rId16" Type="http://schemas.openxmlformats.org/officeDocument/2006/relationships/image" Target="../media/image169.png"/><Relationship Id="rId20" Type="http://schemas.openxmlformats.org/officeDocument/2006/relationships/image" Target="../media/image1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9.png"/><Relationship Id="rId11" Type="http://schemas.openxmlformats.org/officeDocument/2006/relationships/image" Target="../media/image164.png"/><Relationship Id="rId24" Type="http://schemas.openxmlformats.org/officeDocument/2006/relationships/image" Target="../media/image177.png"/><Relationship Id="rId5" Type="http://schemas.openxmlformats.org/officeDocument/2006/relationships/image" Target="../media/image158.png"/><Relationship Id="rId15" Type="http://schemas.openxmlformats.org/officeDocument/2006/relationships/image" Target="../media/image168.png"/><Relationship Id="rId23" Type="http://schemas.openxmlformats.org/officeDocument/2006/relationships/image" Target="../media/image176.png"/><Relationship Id="rId10" Type="http://schemas.openxmlformats.org/officeDocument/2006/relationships/image" Target="../media/image163.png"/><Relationship Id="rId19" Type="http://schemas.openxmlformats.org/officeDocument/2006/relationships/image" Target="../media/image172.png"/><Relationship Id="rId4" Type="http://schemas.openxmlformats.org/officeDocument/2006/relationships/image" Target="../media/image157.png"/><Relationship Id="rId9" Type="http://schemas.openxmlformats.org/officeDocument/2006/relationships/image" Target="../media/image162.png"/><Relationship Id="rId14" Type="http://schemas.openxmlformats.org/officeDocument/2006/relationships/image" Target="../media/image167.png"/><Relationship Id="rId22" Type="http://schemas.openxmlformats.org/officeDocument/2006/relationships/image" Target="../media/image17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8.png"/><Relationship Id="rId7" Type="http://schemas.openxmlformats.org/officeDocument/2006/relationships/image" Target="../media/image65.png"/><Relationship Id="rId12" Type="http://schemas.openxmlformats.org/officeDocument/2006/relationships/image" Target="../media/image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5.png"/><Relationship Id="rId11" Type="http://schemas.openxmlformats.org/officeDocument/2006/relationships/image" Target="../media/image69.png"/><Relationship Id="rId5" Type="http://schemas.openxmlformats.org/officeDocument/2006/relationships/image" Target="../media/image54.png"/><Relationship Id="rId10" Type="http://schemas.openxmlformats.org/officeDocument/2006/relationships/image" Target="../media/image68.png"/><Relationship Id="rId4" Type="http://schemas.openxmlformats.org/officeDocument/2006/relationships/image" Target="../media/image38.png"/><Relationship Id="rId9" Type="http://schemas.openxmlformats.org/officeDocument/2006/relationships/image" Target="../media/image67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02.png"/><Relationship Id="rId17" Type="http://schemas.openxmlformats.org/officeDocument/2006/relationships/image" Target="../media/image203.png"/><Relationship Id="rId2" Type="http://schemas.openxmlformats.org/officeDocument/2006/relationships/image" Target="../media/image71.jpeg"/><Relationship Id="rId16" Type="http://schemas.openxmlformats.org/officeDocument/2006/relationships/image" Target="../media/image75.w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wmf"/><Relationship Id="rId11" Type="http://schemas.openxmlformats.org/officeDocument/2006/relationships/image" Target="../media/image201.png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200.png"/><Relationship Id="rId4" Type="http://schemas.openxmlformats.org/officeDocument/2006/relationships/image" Target="../media/image72.wmf"/><Relationship Id="rId9" Type="http://schemas.openxmlformats.org/officeDocument/2006/relationships/image" Target="../media/image199.png"/><Relationship Id="rId14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10.png"/><Relationship Id="rId5" Type="http://schemas.openxmlformats.org/officeDocument/2006/relationships/image" Target="../media/image42.png"/><Relationship Id="rId10" Type="http://schemas.openxmlformats.org/officeDocument/2006/relationships/image" Target="../media/image7.png"/><Relationship Id="rId4" Type="http://schemas.openxmlformats.org/officeDocument/2006/relationships/image" Target="../media/image3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78.wmf"/><Relationship Id="rId7" Type="http://schemas.openxmlformats.org/officeDocument/2006/relationships/image" Target="../media/image80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8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7" Type="http://schemas.openxmlformats.org/officeDocument/2006/relationships/image" Target="../media/image206.png"/><Relationship Id="rId2" Type="http://schemas.openxmlformats.org/officeDocument/2006/relationships/image" Target="../media/image20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5.png"/><Relationship Id="rId5" Type="http://schemas.openxmlformats.org/officeDocument/2006/relationships/image" Target="../media/image1730.png"/><Relationship Id="rId4" Type="http://schemas.openxmlformats.org/officeDocument/2006/relationships/image" Target="../media/image172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3" Type="http://schemas.openxmlformats.org/officeDocument/2006/relationships/image" Target="../media/image870.png"/><Relationship Id="rId7" Type="http://schemas.openxmlformats.org/officeDocument/2006/relationships/image" Target="../media/image21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9.png"/><Relationship Id="rId5" Type="http://schemas.openxmlformats.org/officeDocument/2006/relationships/image" Target="../media/image1460.png"/><Relationship Id="rId4" Type="http://schemas.openxmlformats.org/officeDocument/2006/relationships/image" Target="../media/image208.png"/><Relationship Id="rId9" Type="http://schemas.openxmlformats.org/officeDocument/2006/relationships/image" Target="../media/image2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15.png"/><Relationship Id="rId7" Type="http://schemas.openxmlformats.org/officeDocument/2006/relationships/image" Target="../media/image83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7.png"/><Relationship Id="rId4" Type="http://schemas.openxmlformats.org/officeDocument/2006/relationships/image" Target="../media/image216.png"/><Relationship Id="rId9" Type="http://schemas.openxmlformats.org/officeDocument/2006/relationships/image" Target="../media/image8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3.png"/><Relationship Id="rId13" Type="http://schemas.openxmlformats.org/officeDocument/2006/relationships/oleObject" Target="../embeddings/oleObject18.bin"/><Relationship Id="rId3" Type="http://schemas.openxmlformats.org/officeDocument/2006/relationships/image" Target="../media/image85.emf"/><Relationship Id="rId7" Type="http://schemas.openxmlformats.org/officeDocument/2006/relationships/image" Target="../media/image222.png"/><Relationship Id="rId12" Type="http://schemas.openxmlformats.org/officeDocument/2006/relationships/image" Target="../media/image87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1.xml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86.emf"/><Relationship Id="rId10" Type="http://schemas.openxmlformats.org/officeDocument/2006/relationships/image" Target="../media/image225.pn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24.png"/><Relationship Id="rId14" Type="http://schemas.openxmlformats.org/officeDocument/2006/relationships/image" Target="../media/image88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image" Target="../media/image10.png"/><Relationship Id="rId7" Type="http://schemas.openxmlformats.org/officeDocument/2006/relationships/image" Target="../media/image1410.png"/><Relationship Id="rId12" Type="http://schemas.openxmlformats.org/officeDocument/2006/relationships/image" Target="../media/image19.png"/><Relationship Id="rId2" Type="http://schemas.openxmlformats.org/officeDocument/2006/relationships/image" Target="../media/image9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10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50.png"/><Relationship Id="rId7" Type="http://schemas.openxmlformats.org/officeDocument/2006/relationships/image" Target="../media/image2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10.png"/><Relationship Id="rId11" Type="http://schemas.openxmlformats.org/officeDocument/2006/relationships/image" Target="../media/image3310.png"/><Relationship Id="rId5" Type="http://schemas.openxmlformats.org/officeDocument/2006/relationships/image" Target="../media/image21.png"/><Relationship Id="rId10" Type="http://schemas.openxmlformats.org/officeDocument/2006/relationships/image" Target="../media/image326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1.jpeg"/><Relationship Id="rId7" Type="http://schemas.openxmlformats.org/officeDocument/2006/relationships/image" Target="../media/image32.png"/><Relationship Id="rId12" Type="http://schemas.openxmlformats.org/officeDocument/2006/relationships/image" Target="../media/image36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5" Type="http://schemas.openxmlformats.org/officeDocument/2006/relationships/oleObject" Target="../embeddings/oleObject1.bin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4310.png"/><Relationship Id="rId1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.jpe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63.png"/><Relationship Id="rId3" Type="http://schemas.openxmlformats.org/officeDocument/2006/relationships/image" Target="../media/image56.png"/><Relationship Id="rId7" Type="http://schemas.openxmlformats.org/officeDocument/2006/relationships/image" Target="../media/image5.jpeg"/><Relationship Id="rId12" Type="http://schemas.openxmlformats.org/officeDocument/2006/relationships/image" Target="../media/image6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61.png"/><Relationship Id="rId5" Type="http://schemas.openxmlformats.org/officeDocument/2006/relationships/image" Target="../media/image58.png"/><Relationship Id="rId10" Type="http://schemas.openxmlformats.org/officeDocument/2006/relationships/image" Target="../media/image60.png"/><Relationship Id="rId4" Type="http://schemas.openxmlformats.org/officeDocument/2006/relationships/image" Target="../media/image57.png"/><Relationship Id="rId9" Type="http://schemas.openxmlformats.org/officeDocument/2006/relationships/image" Target="../media/image6.emf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2902" y="47834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latin typeface="SimHei" charset="-122"/>
                <a:ea typeface="SimHei" charset="-122"/>
                <a:cs typeface="SimHei" charset="-122"/>
              </a:rPr>
              <a:t>上节回顾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03406" y="483452"/>
            <a:ext cx="6385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SimHei" charset="-122"/>
                <a:ea typeface="SimHei" charset="-122"/>
                <a:cs typeface="SimHei" charset="-122"/>
              </a:rPr>
              <a:t>第六节 磁场与实物的相互作用</a:t>
            </a: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BACF042-469E-4B6C-9C33-5D5E1B368B2D}"/>
              </a:ext>
            </a:extLst>
          </p:cNvPr>
          <p:cNvSpPr txBox="1"/>
          <p:nvPr/>
        </p:nvSpPr>
        <p:spPr>
          <a:xfrm>
            <a:off x="372902" y="1459803"/>
            <a:ext cx="55466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</a:t>
            </a:r>
            <a:r>
              <a:rPr lang="en-US" altLang="zh-CN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磁场对</a:t>
            </a:r>
            <a:r>
              <a:rPr lang="zh-CN" altLang="en-US" sz="3600" b="1" dirty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运动电荷</a:t>
            </a:r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的作用：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9FD66BE-5154-4A5C-9981-9FF0BB63EC13}"/>
                  </a:ext>
                </a:extLst>
              </p:cNvPr>
              <p:cNvSpPr txBox="1"/>
              <p:nvPr/>
            </p:nvSpPr>
            <p:spPr>
              <a:xfrm>
                <a:off x="6272464" y="1497437"/>
                <a:ext cx="256583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𝑭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𝒒</m:t>
                      </m:r>
                      <m:acc>
                        <m:accPr>
                          <m:chr m:val="⃗"/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𝒗</m:t>
                          </m:r>
                        </m:e>
                      </m:acc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99FD66BE-5154-4A5C-9981-9FF0BB63EC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464" y="1497437"/>
                <a:ext cx="2565831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BCF252DA-0395-4079-9F04-230A4F34110A}"/>
              </a:ext>
            </a:extLst>
          </p:cNvPr>
          <p:cNvSpPr txBox="1"/>
          <p:nvPr/>
        </p:nvSpPr>
        <p:spPr>
          <a:xfrm>
            <a:off x="5719936" y="3906499"/>
            <a:ext cx="2825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600" b="1" dirty="0">
                <a:latin typeface="SimHei" charset="-122"/>
                <a:ea typeface="SimHei" charset="-122"/>
                <a:cs typeface="SimHei" charset="-122"/>
              </a:rPr>
              <a:t>安培定律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4F2CEAA-5848-4642-95B6-5DC1119AA5FC}"/>
              </a:ext>
            </a:extLst>
          </p:cNvPr>
          <p:cNvSpPr txBox="1"/>
          <p:nvPr/>
        </p:nvSpPr>
        <p:spPr>
          <a:xfrm>
            <a:off x="372902" y="3105834"/>
            <a:ext cx="596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en-US" altLang="zh-CN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磁场对</a:t>
            </a:r>
            <a:r>
              <a:rPr lang="zh-CN" altLang="en-US" sz="3600" b="1" dirty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载流导线</a:t>
            </a:r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的磁力：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4587FC7-2B6B-44B7-BE37-7EC5C1D1429A}"/>
                  </a:ext>
                </a:extLst>
              </p:cNvPr>
              <p:cNvSpPr txBox="1"/>
              <p:nvPr/>
            </p:nvSpPr>
            <p:spPr>
              <a:xfrm>
                <a:off x="2688282" y="3946991"/>
                <a:ext cx="2467406" cy="565348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𝑭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𝐼𝑑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74587FC7-2B6B-44B7-BE37-7EC5C1D142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282" y="3946991"/>
                <a:ext cx="2467406" cy="565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本框 62">
            <a:extLst>
              <a:ext uri="{FF2B5EF4-FFF2-40B4-BE49-F238E27FC236}">
                <a16:creationId xmlns:a16="http://schemas.microsoft.com/office/drawing/2014/main" id="{8746670A-ED68-407D-BA64-5F786A564789}"/>
              </a:ext>
            </a:extLst>
          </p:cNvPr>
          <p:cNvSpPr txBox="1"/>
          <p:nvPr/>
        </p:nvSpPr>
        <p:spPr>
          <a:xfrm>
            <a:off x="2410639" y="2218536"/>
            <a:ext cx="5843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SimHei" charset="-122"/>
                <a:ea typeface="SimHei" charset="-122"/>
                <a:cs typeface="SimHei" charset="-122"/>
              </a:rPr>
              <a:t>磁聚焦，磁约束，霍尔效应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A853F9F-0F08-4C67-B6A2-0B03CD5F6068}"/>
              </a:ext>
            </a:extLst>
          </p:cNvPr>
          <p:cNvSpPr txBox="1"/>
          <p:nvPr/>
        </p:nvSpPr>
        <p:spPr>
          <a:xfrm>
            <a:off x="372902" y="4747656"/>
            <a:ext cx="5963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</a:t>
            </a:r>
            <a:r>
              <a:rPr lang="en-US" altLang="zh-CN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.</a:t>
            </a:r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磁场对</a:t>
            </a:r>
            <a:r>
              <a:rPr lang="zh-CN" altLang="en-US" sz="3600" b="1" dirty="0">
                <a:solidFill>
                  <a:srgbClr val="006600"/>
                </a:solidFill>
                <a:latin typeface="SimHei" charset="-122"/>
                <a:ea typeface="SimHei" charset="-122"/>
                <a:cs typeface="SimHei" charset="-122"/>
              </a:rPr>
              <a:t>载流线圈</a:t>
            </a:r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的磁力矩：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C9BC17D-C058-42BD-B3E9-D8F4BD9B96B6}"/>
                  </a:ext>
                </a:extLst>
              </p:cNvPr>
              <p:cNvSpPr txBox="1"/>
              <p:nvPr/>
            </p:nvSpPr>
            <p:spPr>
              <a:xfrm>
                <a:off x="6496839" y="4798868"/>
                <a:ext cx="2565830" cy="5523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32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32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zh-CN" altLang="en-US" sz="32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2C9BC17D-C058-42BD-B3E9-D8F4BD9B9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839" y="4798868"/>
                <a:ext cx="2565830" cy="552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>
            <a:extLst>
              <a:ext uri="{FF2B5EF4-FFF2-40B4-BE49-F238E27FC236}">
                <a16:creationId xmlns:a16="http://schemas.microsoft.com/office/drawing/2014/main" id="{812DAFFB-9FE9-488D-948C-E868EB5323FE}"/>
              </a:ext>
            </a:extLst>
          </p:cNvPr>
          <p:cNvSpPr txBox="1"/>
          <p:nvPr/>
        </p:nvSpPr>
        <p:spPr>
          <a:xfrm>
            <a:off x="1245607" y="5728217"/>
            <a:ext cx="95026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磁力矩总是使线圈</a:t>
            </a:r>
            <a:r>
              <a:rPr lang="en-US" altLang="zh-CN" sz="36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6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磁偶极矩</a:t>
            </a:r>
            <a:r>
              <a:rPr lang="en-US" altLang="zh-CN" sz="36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6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转向磁场的方向</a:t>
            </a:r>
          </a:p>
        </p:txBody>
      </p:sp>
    </p:spTree>
    <p:extLst>
      <p:ext uri="{BB962C8B-B14F-4D97-AF65-F5344CB8AC3E}">
        <p14:creationId xmlns:p14="http://schemas.microsoft.com/office/powerpoint/2010/main" val="7527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  <p:bldP spid="62" grpId="0" animBg="1"/>
      <p:bldP spid="63" grpId="0"/>
      <p:bldP spid="64" grpId="0"/>
      <p:bldP spid="65" grpId="0"/>
      <p:bldP spid="6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575" y="333371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磁化强度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766088" y="864909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电极化强度矢量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834557" y="729518"/>
                <a:ext cx="2230418" cy="8555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𝑷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b="0" i="0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∆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𝑉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1" i="1" smtClean="0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∆</m:t>
                              </m:r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557" y="729518"/>
                <a:ext cx="2230418" cy="85555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5808292" y="661181"/>
            <a:ext cx="5262983" cy="10128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94575" y="974417"/>
            <a:ext cx="47179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1.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磁化强度矢量的定义：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549839" y="1990613"/>
                <a:ext cx="2892458" cy="9778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unc>
                        <m:func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3200" b="0" i="0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altLang="zh-CN" sz="32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∆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𝑉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→0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fPr>
                            <m:num>
                              <m:r>
                                <a:rPr lang="en-US" altLang="zh-CN" sz="32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∑</m:t>
                              </m:r>
                              <m:sSub>
                                <m:sSubPr>
                                  <m:ctrlPr>
                                    <a:rPr lang="en-US" altLang="zh-CN" sz="3200" b="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3200" b="0" i="1" smtClean="0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200" b="1" i="1" smtClean="0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3200" b="0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𝑚𝑖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32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∆</m:t>
                              </m:r>
                              <m:r>
                                <a:rPr lang="en-US" altLang="zh-CN" sz="32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839" y="1990613"/>
                <a:ext cx="2892458" cy="97789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984323" y="1950122"/>
            <a:ext cx="36888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单位体积内分子</a:t>
            </a:r>
            <a:endParaRPr lang="en-US" altLang="zh-CN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    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磁矩的矢量和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781058" y="3280557"/>
                <a:ext cx="41296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单位：安培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米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𝑨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/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𝒎</m:t>
                    </m:r>
                  </m:oMath>
                </a14:m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8" y="3280557"/>
                <a:ext cx="412965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687" t="-16667" r="-295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394575" y="4032436"/>
            <a:ext cx="76001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它与介质的特性，温度与统计规律相关。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9716" y="4728043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顺磁质：</a:t>
            </a:r>
          </a:p>
        </p:txBody>
      </p:sp>
      <p:sp>
        <p:nvSpPr>
          <p:cNvPr id="12" name="AutoShape 2"/>
          <p:cNvSpPr>
            <a:spLocks/>
          </p:cNvSpPr>
          <p:nvPr/>
        </p:nvSpPr>
        <p:spPr bwMode="auto">
          <a:xfrm>
            <a:off x="616625" y="5020430"/>
            <a:ext cx="259065" cy="1000672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2841263" y="4728042"/>
                <a:ext cx="6028060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同向，所以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′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b="1" i="1" dirty="0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同向；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3" y="4728042"/>
                <a:ext cx="6028060" cy="644664"/>
              </a:xfrm>
              <a:prstGeom prst="rect">
                <a:avLst/>
              </a:prstGeom>
              <a:blipFill rotWithShape="0">
                <a:blip r:embed="rId5"/>
                <a:stretch>
                  <a:fillRect t="-6667" r="-1921" b="-2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1069716" y="5483538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抗磁质：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841263" y="5483537"/>
                <a:ext cx="6055312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b="1" i="1" dirty="0" smtClean="0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 smtClean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反向，所以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′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dirty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b="1" i="1" dirty="0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 dirty="0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 dirty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反向。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263" y="5483537"/>
                <a:ext cx="6055312" cy="644664"/>
              </a:xfrm>
              <a:prstGeom prst="rect">
                <a:avLst/>
              </a:prstGeom>
              <a:blipFill rotWithShape="0">
                <a:blip r:embed="rId6"/>
                <a:stretch>
                  <a:fillRect t="-6667" r="-1511" b="-2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47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 animBg="1"/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5"/>
          <p:cNvSpPr>
            <a:spLocks noChangeArrowheads="1"/>
          </p:cNvSpPr>
          <p:nvPr/>
        </p:nvSpPr>
        <p:spPr bwMode="auto">
          <a:xfrm rot="5400000">
            <a:off x="7853213" y="1131815"/>
            <a:ext cx="843709" cy="2270778"/>
          </a:xfrm>
          <a:prstGeom prst="can">
            <a:avLst>
              <a:gd name="adj" fmla="val 38897"/>
            </a:avLst>
          </a:prstGeom>
          <a:gradFill rotWithShape="0">
            <a:gsLst>
              <a:gs pos="0">
                <a:srgbClr val="182500"/>
              </a:gs>
              <a:gs pos="50000">
                <a:srgbClr val="335100"/>
              </a:gs>
              <a:gs pos="100000">
                <a:srgbClr val="1825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7702327" y="2262995"/>
            <a:ext cx="1863703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94575" y="327303"/>
                <a:ext cx="7438255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2.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磁化强度矢量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与磁化面电流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′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的关系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5" y="327303"/>
                <a:ext cx="7438255" cy="644664"/>
              </a:xfrm>
              <a:prstGeom prst="rect">
                <a:avLst/>
              </a:prstGeom>
              <a:blipFill rotWithShape="0">
                <a:blip r:embed="rId2"/>
                <a:stretch>
                  <a:fillRect l="-2131" t="-6667" r="-984" b="-2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394574" y="868489"/>
                <a:ext cx="9632765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设长为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𝒍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，横截面为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𝑺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的柱形介质在外磁场中沿轴向被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均匀磁化，表面束缚面电流为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′</m:t>
                    </m:r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4" y="868489"/>
                <a:ext cx="9632765" cy="1077218"/>
              </a:xfrm>
              <a:prstGeom prst="rect">
                <a:avLst/>
              </a:prstGeom>
              <a:blipFill rotWithShape="0">
                <a:blip r:embed="rId3"/>
                <a:stretch>
                  <a:fillRect l="-1646" t="-9040" r="-506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7215879" y="1846310"/>
            <a:ext cx="1810040" cy="839573"/>
            <a:chOff x="4368" y="1824"/>
            <a:chExt cx="880" cy="406"/>
          </a:xfrm>
        </p:grpSpPr>
        <p:sp>
          <p:nvSpPr>
            <p:cNvPr id="7" name="Freeform 31"/>
            <p:cNvSpPr>
              <a:spLocks/>
            </p:cNvSpPr>
            <p:nvPr/>
          </p:nvSpPr>
          <p:spPr bwMode="auto">
            <a:xfrm rot="5321072">
              <a:off x="4804" y="1991"/>
              <a:ext cx="403" cy="69"/>
            </a:xfrm>
            <a:custGeom>
              <a:avLst/>
              <a:gdLst>
                <a:gd name="T0" fmla="*/ 0 w 257"/>
                <a:gd name="T1" fmla="*/ 13 h 55"/>
                <a:gd name="T2" fmla="*/ 191 w 257"/>
                <a:gd name="T3" fmla="*/ 66 h 55"/>
                <a:gd name="T4" fmla="*/ 403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28575" cmpd="sng">
              <a:solidFill>
                <a:srgbClr val="99FF33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Freeform 32"/>
            <p:cNvSpPr>
              <a:spLocks/>
            </p:cNvSpPr>
            <p:nvPr/>
          </p:nvSpPr>
          <p:spPr bwMode="auto">
            <a:xfrm rot="5321072">
              <a:off x="4604" y="1992"/>
              <a:ext cx="403" cy="69"/>
            </a:xfrm>
            <a:custGeom>
              <a:avLst/>
              <a:gdLst>
                <a:gd name="T0" fmla="*/ 0 w 257"/>
                <a:gd name="T1" fmla="*/ 13 h 55"/>
                <a:gd name="T2" fmla="*/ 191 w 257"/>
                <a:gd name="T3" fmla="*/ 66 h 55"/>
                <a:gd name="T4" fmla="*/ 403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28575" cmpd="sng">
              <a:solidFill>
                <a:srgbClr val="99FF33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Freeform 33"/>
            <p:cNvSpPr>
              <a:spLocks/>
            </p:cNvSpPr>
            <p:nvPr/>
          </p:nvSpPr>
          <p:spPr bwMode="auto">
            <a:xfrm rot="5321072">
              <a:off x="4403" y="1992"/>
              <a:ext cx="403" cy="69"/>
            </a:xfrm>
            <a:custGeom>
              <a:avLst/>
              <a:gdLst>
                <a:gd name="T0" fmla="*/ 0 w 257"/>
                <a:gd name="T1" fmla="*/ 13 h 55"/>
                <a:gd name="T2" fmla="*/ 191 w 257"/>
                <a:gd name="T3" fmla="*/ 66 h 55"/>
                <a:gd name="T4" fmla="*/ 403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28575" cmpd="sng">
              <a:solidFill>
                <a:srgbClr val="99FF33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Freeform 34"/>
            <p:cNvSpPr>
              <a:spLocks/>
            </p:cNvSpPr>
            <p:nvPr/>
          </p:nvSpPr>
          <p:spPr bwMode="auto">
            <a:xfrm rot="5321072">
              <a:off x="4201" y="1992"/>
              <a:ext cx="403" cy="69"/>
            </a:xfrm>
            <a:custGeom>
              <a:avLst/>
              <a:gdLst>
                <a:gd name="T0" fmla="*/ 0 w 257"/>
                <a:gd name="T1" fmla="*/ 13 h 55"/>
                <a:gd name="T2" fmla="*/ 191 w 257"/>
                <a:gd name="T3" fmla="*/ 66 h 55"/>
                <a:gd name="T4" fmla="*/ 403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28575" cmpd="sng">
              <a:solidFill>
                <a:srgbClr val="99FF33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Freeform 35"/>
            <p:cNvSpPr>
              <a:spLocks/>
            </p:cNvSpPr>
            <p:nvPr/>
          </p:nvSpPr>
          <p:spPr bwMode="auto">
            <a:xfrm rot="5321072">
              <a:off x="5012" y="1994"/>
              <a:ext cx="403" cy="69"/>
            </a:xfrm>
            <a:custGeom>
              <a:avLst/>
              <a:gdLst>
                <a:gd name="T0" fmla="*/ 0 w 257"/>
                <a:gd name="T1" fmla="*/ 13 h 55"/>
                <a:gd name="T2" fmla="*/ 191 w 257"/>
                <a:gd name="T3" fmla="*/ 66 h 55"/>
                <a:gd name="T4" fmla="*/ 403 w 257"/>
                <a:gd name="T5" fmla="*/ 0 h 5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57" h="55">
                  <a:moveTo>
                    <a:pt x="0" y="10"/>
                  </a:moveTo>
                  <a:cubicBezTo>
                    <a:pt x="20" y="17"/>
                    <a:pt x="79" y="55"/>
                    <a:pt x="122" y="53"/>
                  </a:cubicBezTo>
                  <a:cubicBezTo>
                    <a:pt x="165" y="51"/>
                    <a:pt x="229" y="11"/>
                    <a:pt x="257" y="0"/>
                  </a:cubicBezTo>
                </a:path>
              </a:pathLst>
            </a:custGeom>
            <a:noFill/>
            <a:ln w="28575" cmpd="sng">
              <a:solidFill>
                <a:srgbClr val="99FF33"/>
              </a:solidFill>
              <a:round/>
              <a:headEnd type="none" w="med" len="lg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33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 flipH="1">
            <a:off x="7290739" y="2773196"/>
            <a:ext cx="0" cy="40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9271940" y="2759128"/>
            <a:ext cx="0" cy="40341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7290739" y="2982349"/>
            <a:ext cx="1981201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8196266" y="2807276"/>
                <a:ext cx="267701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𝒍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6266" y="2807276"/>
                <a:ext cx="26770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1628" r="-16279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400226" y="185061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介质的体积为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399508" y="1881836"/>
                <a:ext cx="1922193" cy="5657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𝑉</m:t>
                      </m:r>
                      <m:r>
                        <a:rPr lang="en-US" altLang="zh-CN" sz="32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zh-CN" altLang="en-US" sz="32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9508" y="1881836"/>
                <a:ext cx="1922193" cy="5657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9146105" y="1893663"/>
                <a:ext cx="328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FF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𝑺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6105" y="1893663"/>
                <a:ext cx="32861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7407" r="-9259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394574" y="2381614"/>
            <a:ext cx="5519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介质内分子磁矩之和可以写为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9629123" y="2078329"/>
                <a:ext cx="43441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123" y="2078329"/>
                <a:ext cx="434413" cy="41408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8145224" y="1494064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  <m:r>
                        <a:rPr lang="en-US" altLang="zh-CN" sz="2400" b="1" i="1" smtClean="0">
                          <a:solidFill>
                            <a:srgbClr val="0066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66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5224" y="1494064"/>
                <a:ext cx="36869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836" r="-1147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172928" y="2990158"/>
                <a:ext cx="2305375" cy="530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∑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32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𝒑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𝒊</m:t>
                              </m:r>
                            </m:sub>
                          </m:sSub>
                        </m:e>
                      </m:d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p>
                        <m:sSup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pPr>
                        <m:e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𝑰</m:t>
                          </m:r>
                        </m:e>
                        <m:sup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sup>
                      </m:sSup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𝑺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28" y="2990158"/>
                <a:ext cx="2305375" cy="53097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743198" y="3559482"/>
                <a:ext cx="2434192" cy="976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𝑴</m:t>
                              </m:r>
                            </m:e>
                          </m:acc>
                        </m:e>
                      </m:d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∑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zh-CN" sz="3200" b="1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3200" b="1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𝒑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∆</m:t>
                          </m:r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𝑽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198" y="3559482"/>
                <a:ext cx="2434192" cy="976101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3115517" y="3568715"/>
                <a:ext cx="1336520" cy="102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𝑺</m:t>
                          </m:r>
                          <m:r>
                            <m:rPr>
                              <m:nor/>
                            </m:rPr>
                            <a:rPr lang="zh-CN" altLang="en-US" sz="3200" b="1" dirty="0">
                              <a:latin typeface="SimHei" charset="-122"/>
                              <a:ea typeface="SimHei" charset="-122"/>
                              <a:cs typeface="SimHei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𝒍𝑺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517" y="3568715"/>
                <a:ext cx="1336520" cy="102810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5356299" y="3873645"/>
                <a:ext cx="88344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𝒊</m:t>
                      </m:r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299" y="3873645"/>
                <a:ext cx="883447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331702" y="3572632"/>
                <a:ext cx="1104084" cy="10281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p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nor/>
                            </m:rPr>
                            <a:rPr lang="zh-CN" altLang="en-US" sz="3200" b="1" dirty="0">
                              <a:latin typeface="SimHei" charset="-122"/>
                              <a:ea typeface="SimHei" charset="-122"/>
                              <a:cs typeface="SimHei" charset="-122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32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den>
                      </m:f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1702" y="3572632"/>
                <a:ext cx="1104084" cy="102810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6973968" y="3976154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磁化面电流密度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6587232" y="3409406"/>
                <a:ext cx="2102947" cy="5929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e>
                      </m:acc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7232" y="3409406"/>
                <a:ext cx="2102947" cy="59298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圆角矩形 33"/>
          <p:cNvSpPr/>
          <p:nvPr/>
        </p:nvSpPr>
        <p:spPr>
          <a:xfrm>
            <a:off x="8213254" y="3437542"/>
            <a:ext cx="538173" cy="592983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60587" y="345161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面法向矢量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 rot="5400000">
            <a:off x="8159719" y="4684619"/>
            <a:ext cx="815278" cy="1997344"/>
          </a:xfrm>
          <a:prstGeom prst="can">
            <a:avLst>
              <a:gd name="adj" fmla="val 38897"/>
            </a:avLst>
          </a:prstGeom>
          <a:gradFill rotWithShape="0">
            <a:gsLst>
              <a:gs pos="0">
                <a:srgbClr val="182500"/>
              </a:gs>
              <a:gs pos="50000">
                <a:srgbClr val="335100"/>
              </a:gs>
              <a:gs pos="100000">
                <a:srgbClr val="18250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7" name="Freeform 12"/>
          <p:cNvSpPr>
            <a:spLocks/>
          </p:cNvSpPr>
          <p:nvPr/>
        </p:nvSpPr>
        <p:spPr bwMode="auto">
          <a:xfrm rot="5321072">
            <a:off x="8088484" y="5608887"/>
            <a:ext cx="803860" cy="140400"/>
          </a:xfrm>
          <a:custGeom>
            <a:avLst/>
            <a:gdLst>
              <a:gd name="T0" fmla="*/ 0 w 257"/>
              <a:gd name="T1" fmla="*/ 19916 h 55"/>
              <a:gd name="T2" fmla="*/ 303700 w 257"/>
              <a:gd name="T3" fmla="*/ 105554 h 55"/>
              <a:gd name="T4" fmla="*/ 639762 w 257"/>
              <a:gd name="T5" fmla="*/ 0 h 5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7" h="55">
                <a:moveTo>
                  <a:pt x="0" y="10"/>
                </a:moveTo>
                <a:cubicBezTo>
                  <a:pt x="20" y="17"/>
                  <a:pt x="79" y="55"/>
                  <a:pt x="122" y="53"/>
                </a:cubicBezTo>
                <a:cubicBezTo>
                  <a:pt x="165" y="51"/>
                  <a:pt x="229" y="11"/>
                  <a:pt x="257" y="0"/>
                </a:cubicBezTo>
              </a:path>
            </a:pathLst>
          </a:custGeom>
          <a:noFill/>
          <a:ln w="41275">
            <a:solidFill>
              <a:srgbClr val="FFFF00"/>
            </a:solidFill>
            <a:round/>
            <a:headEnd type="none" w="med" len="lg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FF33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9" name="直接箭头连接符 38"/>
          <p:cNvCxnSpPr>
            <a:stCxn id="36" idx="4"/>
          </p:cNvCxnSpPr>
          <p:nvPr/>
        </p:nvCxnSpPr>
        <p:spPr>
          <a:xfrm>
            <a:off x="8567358" y="6090930"/>
            <a:ext cx="0" cy="56187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8101928" y="5513054"/>
                <a:ext cx="347851" cy="4446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  <m:r>
                            <a:rPr lang="en-US" altLang="zh-CN" sz="2400" b="1" i="1" smtClean="0">
                              <a:solidFill>
                                <a:srgbClr val="FFFF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FF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1928" y="5513054"/>
                <a:ext cx="347851" cy="444609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668494" y="6371868"/>
                <a:ext cx="4808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𝒆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494" y="6371868"/>
                <a:ext cx="480837" cy="369332"/>
              </a:xfrm>
              <a:prstGeom prst="rect">
                <a:avLst/>
              </a:prstGeom>
              <a:blipFill rotWithShape="0">
                <a:blip r:embed="rId1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流程图: 汇总连接 41"/>
          <p:cNvSpPr/>
          <p:nvPr/>
        </p:nvSpPr>
        <p:spPr>
          <a:xfrm>
            <a:off x="8159005" y="6146060"/>
            <a:ext cx="252000" cy="252000"/>
          </a:xfrm>
          <a:prstGeom prst="flowChartSummingJunction">
            <a:avLst/>
          </a:prstGeom>
          <a:solidFill>
            <a:srgbClr val="FFFF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4" name="直接箭头连接符 43"/>
          <p:cNvCxnSpPr>
            <a:stCxn id="36" idx="4"/>
          </p:cNvCxnSpPr>
          <p:nvPr/>
        </p:nvCxnSpPr>
        <p:spPr>
          <a:xfrm>
            <a:off x="8567358" y="6090930"/>
            <a:ext cx="1244507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/>
              <p:cNvSpPr txBox="1"/>
              <p:nvPr/>
            </p:nvSpPr>
            <p:spPr>
              <a:xfrm>
                <a:off x="9844596" y="5857972"/>
                <a:ext cx="434413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5" name="文本框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4596" y="5857972"/>
                <a:ext cx="434413" cy="41408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/>
          <p:cNvSpPr txBox="1"/>
          <p:nvPr/>
        </p:nvSpPr>
        <p:spPr>
          <a:xfrm>
            <a:off x="394574" y="4558475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磁化强度的环流：</a:t>
            </a:r>
          </a:p>
        </p:txBody>
      </p:sp>
      <p:sp>
        <p:nvSpPr>
          <p:cNvPr id="47" name="矩形 46"/>
          <p:cNvSpPr/>
          <p:nvPr/>
        </p:nvSpPr>
        <p:spPr>
          <a:xfrm>
            <a:off x="8016182" y="4934959"/>
            <a:ext cx="1045155" cy="550410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/>
              <p:cNvSpPr txBox="1"/>
              <p:nvPr/>
            </p:nvSpPr>
            <p:spPr>
              <a:xfrm>
                <a:off x="9100814" y="4913633"/>
                <a:ext cx="32861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CC00CC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𝑳</m:t>
                      </m:r>
                    </m:oMath>
                  </m:oMathPara>
                </a14:m>
                <a:endParaRPr lang="zh-CN" altLang="en-US" sz="2400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8" name="文本框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814" y="4913633"/>
                <a:ext cx="328615" cy="369332"/>
              </a:xfrm>
              <a:prstGeom prst="rect">
                <a:avLst/>
              </a:prstGeom>
              <a:blipFill rotWithShape="0">
                <a:blip r:embed="rId18"/>
                <a:stretch>
                  <a:fillRect l="-7407" r="-7407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8443669" y="4976621"/>
                <a:ext cx="347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𝒍</m:t>
                      </m:r>
                      <m:r>
                        <a:rPr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400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669" y="4976621"/>
                <a:ext cx="347851" cy="369332"/>
              </a:xfrm>
              <a:prstGeom prst="rect">
                <a:avLst/>
              </a:prstGeom>
              <a:blipFill rotWithShape="0">
                <a:blip r:embed="rId19"/>
                <a:stretch>
                  <a:fillRect l="-10526" r="-1403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/>
              <p:cNvSpPr txBox="1"/>
              <p:nvPr/>
            </p:nvSpPr>
            <p:spPr>
              <a:xfrm>
                <a:off x="1145107" y="5123924"/>
                <a:ext cx="2618986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𝑴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𝑀𝑙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107" y="5123924"/>
                <a:ext cx="2618986" cy="100424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3682129" y="5445151"/>
                <a:ext cx="96058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𝑖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2129" y="5445151"/>
                <a:ext cx="960584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/>
              <p:cNvSpPr txBox="1"/>
              <p:nvPr/>
            </p:nvSpPr>
            <p:spPr>
              <a:xfrm>
                <a:off x="4597097" y="5157464"/>
                <a:ext cx="1493358" cy="919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097" y="5157464"/>
                <a:ext cx="1493358" cy="919482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线箭头连接符 11"/>
          <p:cNvCxnSpPr/>
          <p:nvPr/>
        </p:nvCxnSpPr>
        <p:spPr>
          <a:xfrm flipH="1">
            <a:off x="8411005" y="4934959"/>
            <a:ext cx="279174" cy="0"/>
          </a:xfrm>
          <a:prstGeom prst="straightConnector1">
            <a:avLst/>
          </a:prstGeom>
          <a:ln w="38100">
            <a:solidFill>
              <a:srgbClr val="FF4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286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0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4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7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  <p:bldP spid="3" grpId="0"/>
      <p:bldP spid="18" grpId="0" animBg="1"/>
      <p:bldP spid="19" grpId="0"/>
      <p:bldP spid="20" grpId="0"/>
      <p:bldP spid="21" grpId="0"/>
      <p:bldP spid="22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 animBg="1"/>
      <p:bldP spid="35" grpId="0"/>
      <p:bldP spid="36" grpId="0" animBg="1"/>
      <p:bldP spid="37" grpId="0" animBg="1"/>
      <p:bldP spid="40" grpId="0"/>
      <p:bldP spid="41" grpId="0"/>
      <p:bldP spid="42" grpId="0" animBg="1"/>
      <p:bldP spid="45" grpId="0"/>
      <p:bldP spid="46" grpId="0"/>
      <p:bldP spid="47" grpId="0" animBg="1"/>
      <p:bldP spid="48" grpId="0"/>
      <p:bldP spid="49" grpId="0"/>
      <p:bldP spid="50" grpId="0"/>
      <p:bldP spid="51" grpId="0"/>
      <p:bldP spid="5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形标注 9"/>
          <p:cNvSpPr/>
          <p:nvPr/>
        </p:nvSpPr>
        <p:spPr>
          <a:xfrm>
            <a:off x="4909625" y="3170280"/>
            <a:ext cx="2307101" cy="674653"/>
          </a:xfrm>
          <a:prstGeom prst="wedgeEllipseCallout">
            <a:avLst>
              <a:gd name="adj1" fmla="val -37906"/>
              <a:gd name="adj2" fmla="val -78480"/>
            </a:avLst>
          </a:prstGeom>
          <a:solidFill>
            <a:srgbClr val="FF99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矩形标注 7"/>
          <p:cNvSpPr/>
          <p:nvPr/>
        </p:nvSpPr>
        <p:spPr>
          <a:xfrm>
            <a:off x="734671" y="3350125"/>
            <a:ext cx="1832553" cy="1077218"/>
          </a:xfrm>
          <a:prstGeom prst="wedgeRectCallout">
            <a:avLst>
              <a:gd name="adj1" fmla="val 55165"/>
              <a:gd name="adj2" fmla="val -9029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4575" y="327303"/>
            <a:ext cx="53351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三 磁介质中宏观磁场的规律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575" y="963526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有介质时的安培环路定理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4575" y="1581257"/>
            <a:ext cx="104839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在有介质的空间里，传导电流和磁化电流共同产生磁场：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983545" y="2166031"/>
                <a:ext cx="5351914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545" y="2166031"/>
                <a:ext cx="5351914" cy="100424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34671" y="3350125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有介质时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的总磁场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133044" y="317028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传导电流</a:t>
            </a:r>
          </a:p>
        </p:txBody>
      </p:sp>
      <p:sp>
        <p:nvSpPr>
          <p:cNvPr id="11" name="椭圆形标注 10"/>
          <p:cNvSpPr/>
          <p:nvPr/>
        </p:nvSpPr>
        <p:spPr>
          <a:xfrm>
            <a:off x="7994297" y="2424929"/>
            <a:ext cx="2083682" cy="713044"/>
          </a:xfrm>
          <a:prstGeom prst="wedgeEllipseCallout">
            <a:avLst>
              <a:gd name="adj1" fmla="val -79196"/>
              <a:gd name="adj2" fmla="val -2101"/>
            </a:avLst>
          </a:prstGeom>
          <a:solidFill>
            <a:srgbClr val="FFFFCC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92773" y="2424929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磁化电流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553671" y="370419"/>
                <a:ext cx="3086101" cy="10042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𝑴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′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671" y="370419"/>
                <a:ext cx="3086101" cy="100424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3544378" y="3929340"/>
                <a:ext cx="5704510" cy="10042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nary>
                        <m:naryPr>
                          <m:chr m:val="∮"/>
                          <m:ctrlPr>
                            <a:rPr lang="zh-CN" altLang="en-US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m:rPr>
                                  <m:brk m:alnAt="23"/>
                                </m:rP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𝑴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378" y="3929340"/>
                <a:ext cx="5704510" cy="100424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908934" y="4150448"/>
                <a:ext cx="5498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8934" y="4150448"/>
                <a:ext cx="549830" cy="6155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034403" y="5220411"/>
                <a:ext cx="4343112" cy="103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1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𝑩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  <a:ea typeface="SimHei" charset="-122"/>
                                          <a:cs typeface="SimHei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charset="0"/>
                                          <a:ea typeface="SimHei" charset="-122"/>
                                          <a:cs typeface="SimHei" charset="-122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  <a:ea typeface="SimHei" charset="-122"/>
                                      <a:cs typeface="SimHei" charset="-122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 charset="0"/>
                                      <a:ea typeface="SimHei" charset="-122"/>
                                      <a:cs typeface="SimHei" charset="-122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403" y="5220411"/>
                <a:ext cx="4343112" cy="103034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5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3" grpId="0"/>
      <p:bldP spid="4" grpId="0"/>
      <p:bldP spid="5" grpId="0"/>
      <p:bldP spid="6" grpId="0"/>
      <p:bldP spid="9" grpId="0"/>
      <p:bldP spid="11" grpId="0" animBg="1"/>
      <p:bldP spid="12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2388484" y="379970"/>
                <a:ext cx="4314899" cy="11136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⃗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</m:acc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𝑴</m:t>
                                  </m:r>
                                </m:e>
                              </m:acc>
                            </m:e>
                          </m:d>
                        </m:e>
                      </m:nary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84" y="379970"/>
                <a:ext cx="4314899" cy="11136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925698" y="1808026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定义：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88484" y="1582752"/>
                <a:ext cx="2044278" cy="990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484" y="1582752"/>
                <a:ext cx="2044278" cy="990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736304" y="1807691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磁场强度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189220" y="1807691"/>
                <a:ext cx="41296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单位：安培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/</a:t>
                </a:r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米</a:t>
                </a:r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𝑨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/</m:t>
                    </m:r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𝒎</m:t>
                    </m:r>
                  </m:oMath>
                </a14:m>
                <a:r>
                  <a:rPr lang="en-US" altLang="zh-CN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220" y="1807691"/>
                <a:ext cx="4129657" cy="584775"/>
              </a:xfrm>
              <a:prstGeom prst="rect">
                <a:avLst/>
              </a:prstGeom>
              <a:blipFill rotWithShape="0">
                <a:blip r:embed="rId4"/>
                <a:stretch>
                  <a:fillRect l="-3687" t="-16842" r="-2950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925698" y="2916285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则有：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346280" y="2706549"/>
                <a:ext cx="3027432" cy="100424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280" y="2706549"/>
                <a:ext cx="3027432" cy="10042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859996" y="3857027"/>
            <a:ext cx="57486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有磁介质时的安培环路定理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25698" y="4678954"/>
            <a:ext cx="92480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物理意义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：磁场强度沿任一闭合回路的环流等于该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          闭合回路所包围的传导电流的代数和。</a:t>
            </a:r>
          </a:p>
        </p:txBody>
      </p:sp>
    </p:spTree>
    <p:extLst>
      <p:ext uri="{BB962C8B-B14F-4D97-AF65-F5344CB8AC3E}">
        <p14:creationId xmlns:p14="http://schemas.microsoft.com/office/powerpoint/2010/main" val="218708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 animBg="1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80507" y="313235"/>
                <a:ext cx="5299849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dirty="0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dirty="0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dirty="0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三矢量之间的关系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507" y="313235"/>
                <a:ext cx="5299849" cy="644664"/>
              </a:xfrm>
              <a:prstGeom prst="rect">
                <a:avLst/>
              </a:prstGeom>
              <a:blipFill rotWithShape="0">
                <a:blip r:embed="rId2"/>
                <a:stretch>
                  <a:fillRect t="-6604" r="-2069" b="-2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690810" y="462250"/>
                <a:ext cx="2044278" cy="99065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0810" y="462250"/>
                <a:ext cx="2044278" cy="99065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380507" y="957898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实验指出：各向同性的磁介质中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78593" y="1669728"/>
                <a:ext cx="2001958" cy="552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593" y="1669728"/>
                <a:ext cx="2001958" cy="55233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4659398" y="1637284"/>
                <a:ext cx="353436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𝝌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介质磁化率</a:t>
                </a: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398" y="1637284"/>
                <a:ext cx="3534365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16667" r="-69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86238" y="2377917"/>
                <a:ext cx="54983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0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38" y="2377917"/>
                <a:ext cx="549830" cy="615553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218119" y="2377917"/>
                <a:ext cx="3049937" cy="59182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+</m:t>
                          </m:r>
                          <m:acc>
                            <m:accPr>
                              <m:chr m:val="⃗"/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32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𝑴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19" y="2377917"/>
                <a:ext cx="3049937" cy="591829"/>
              </a:xfrm>
              <a:prstGeom prst="rect">
                <a:avLst/>
              </a:prstGeom>
              <a:blipFill rotWithShape="0">
                <a:blip r:embed="rId7"/>
                <a:stretch>
                  <a:fillRect b="-1031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4198130" y="2397665"/>
                <a:ext cx="3027495" cy="552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𝝌</m:t>
                              </m:r>
                            </m:e>
                            <m:sub>
                              <m:r>
                                <a:rPr lang="en-US" altLang="zh-CN" sz="32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𝒎</m:t>
                              </m:r>
                            </m:sub>
                          </m:sSub>
                        </m:e>
                      </m:d>
                      <m:acc>
                        <m:accPr>
                          <m:chr m:val="⃗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8130" y="2397665"/>
                <a:ext cx="3027495" cy="55233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7170498" y="2384867"/>
                <a:ext cx="1845697" cy="552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498" y="2384867"/>
                <a:ext cx="1845697" cy="5523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2446113" y="3111536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其中：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3724198" y="3131284"/>
                <a:ext cx="2457852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1</m:t>
                      </m:r>
                      <m:r>
                        <a:rPr lang="en-US" altLang="zh-CN" sz="32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198" y="3131284"/>
                <a:ext cx="2457852" cy="492443"/>
              </a:xfrm>
              <a:prstGeom prst="rect">
                <a:avLst/>
              </a:prstGeom>
              <a:blipFill rotWithShape="0">
                <a:blip r:embed="rId10"/>
                <a:stretch>
                  <a:fillRect b="-1250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/>
          <p:cNvSpPr txBox="1"/>
          <p:nvPr/>
        </p:nvSpPr>
        <p:spPr>
          <a:xfrm>
            <a:off x="6473455" y="3111534"/>
            <a:ext cx="28648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相对磁导率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1735822" y="3804990"/>
            <a:ext cx="14205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即：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731155" y="3838101"/>
                <a:ext cx="1621021" cy="55233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zh-CN" altLang="en-US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𝝁</m:t>
                      </m:r>
                      <m:acc>
                        <m:accPr>
                          <m:chr m:val="⃗"/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55" y="3838101"/>
                <a:ext cx="1621021" cy="55233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4581667" y="3896180"/>
                <a:ext cx="1897186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𝝁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  <m:sSub>
                        <m:sSubPr>
                          <m:ctrlPr>
                            <a:rPr lang="en-US" altLang="zh-CN" sz="3200" b="1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667" y="3896180"/>
                <a:ext cx="1897186" cy="492443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/>
          <p:cNvSpPr txBox="1"/>
          <p:nvPr/>
        </p:nvSpPr>
        <p:spPr>
          <a:xfrm>
            <a:off x="6471240" y="3840741"/>
            <a:ext cx="3278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介质的磁导率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605395" y="4405333"/>
                <a:ext cx="86024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𝝌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rgbClr val="FF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均为纯数，描述磁介质特性的物理量。</a:t>
                </a: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95" y="4405333"/>
                <a:ext cx="8602483" cy="584775"/>
              </a:xfrm>
              <a:prstGeom prst="rect">
                <a:avLst/>
              </a:prstGeom>
              <a:blipFill rotWithShape="0">
                <a:blip r:embed="rId13"/>
                <a:stretch>
                  <a:fillRect t="-16667" r="-780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1218119" y="5001478"/>
                <a:ext cx="1549911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&gt;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19" y="5001478"/>
                <a:ext cx="1549911" cy="492443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2953292" y="5012809"/>
                <a:ext cx="1424877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&gt;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𝟏</m:t>
                      </m:r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92" y="5012809"/>
                <a:ext cx="1424877" cy="492443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4543840" y="4922192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顺磁介质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1218119" y="5558612"/>
                <a:ext cx="1549911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&lt;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19" y="5558612"/>
                <a:ext cx="1549911" cy="492443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953292" y="5569943"/>
                <a:ext cx="1424877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&lt;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𝟏</m:t>
                      </m:r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92" y="5569943"/>
                <a:ext cx="1424877" cy="492443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/>
          <p:cNvSpPr txBox="1"/>
          <p:nvPr/>
        </p:nvSpPr>
        <p:spPr>
          <a:xfrm>
            <a:off x="4543840" y="5479326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抗磁介质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18119" y="6116273"/>
                <a:ext cx="1548308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𝝌</m:t>
                          </m:r>
                        </m:e>
                        <m:sub>
                          <m:r>
                            <a:rPr lang="en-US" altLang="zh-CN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119" y="6116273"/>
                <a:ext cx="1548308" cy="492443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953292" y="6127604"/>
                <a:ext cx="1423275" cy="492443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32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32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𝟏</m:t>
                      </m:r>
                    </m:oMath>
                  </m:oMathPara>
                </a14:m>
                <a:endParaRPr lang="zh-CN" altLang="en-US" sz="32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3292" y="6127604"/>
                <a:ext cx="1423275" cy="492443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文本框 26"/>
          <p:cNvSpPr txBox="1"/>
          <p:nvPr/>
        </p:nvSpPr>
        <p:spPr>
          <a:xfrm>
            <a:off x="4543840" y="6036987"/>
            <a:ext cx="16289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真空</a:t>
            </a:r>
          </a:p>
        </p:txBody>
      </p:sp>
    </p:spTree>
    <p:extLst>
      <p:ext uri="{BB962C8B-B14F-4D97-AF65-F5344CB8AC3E}">
        <p14:creationId xmlns:p14="http://schemas.microsoft.com/office/powerpoint/2010/main" val="88250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0462" y="327301"/>
                <a:ext cx="1120896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1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：无限长直螺线管内充满相对磁导率为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的均匀磁介质，单位长度</a:t>
                </a:r>
                <a:endParaRPr lang="en-US" altLang="zh-CN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上的匝数为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𝒏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，通有电流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，求管内磁感应强度及磁化强度。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2" y="327301"/>
                <a:ext cx="11208966" cy="954107"/>
              </a:xfrm>
              <a:prstGeom prst="rect">
                <a:avLst/>
              </a:prstGeom>
              <a:blipFill rotWithShape="0">
                <a:blip r:embed="rId2"/>
                <a:stretch>
                  <a:fillRect l="-1142" t="-8333" b="-16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0462" y="1209248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解：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511216" y="551989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顺磁质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20805" y="3916008"/>
            <a:ext cx="3545058" cy="111284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7220805" y="3626041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302324" y="370035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" name="流程图: 汇总连接 7"/>
          <p:cNvSpPr/>
          <p:nvPr/>
        </p:nvSpPr>
        <p:spPr>
          <a:xfrm>
            <a:off x="7220805" y="5085120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7499817" y="3623693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581336" y="369800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1" name="流程图: 汇总连接 10"/>
          <p:cNvSpPr/>
          <p:nvPr/>
        </p:nvSpPr>
        <p:spPr>
          <a:xfrm>
            <a:off x="7499817" y="5082772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7778829" y="3621345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860348" y="369565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" name="流程图: 汇总连接 13"/>
          <p:cNvSpPr/>
          <p:nvPr/>
        </p:nvSpPr>
        <p:spPr>
          <a:xfrm>
            <a:off x="7778829" y="5080424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8044897" y="3626041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8126416" y="370035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流程图: 汇总连接 16"/>
          <p:cNvSpPr/>
          <p:nvPr/>
        </p:nvSpPr>
        <p:spPr>
          <a:xfrm>
            <a:off x="8044897" y="5085120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8323909" y="3623693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8405428" y="369800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0" name="流程图: 汇总连接 19"/>
          <p:cNvSpPr/>
          <p:nvPr/>
        </p:nvSpPr>
        <p:spPr>
          <a:xfrm>
            <a:off x="8323909" y="5082772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8602921" y="3621345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8684440" y="369565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3" name="流程图: 汇总连接 22"/>
          <p:cNvSpPr/>
          <p:nvPr/>
        </p:nvSpPr>
        <p:spPr>
          <a:xfrm>
            <a:off x="8602921" y="5080424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8882434" y="3626041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8963953" y="370035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6" name="流程图: 汇总连接 25"/>
          <p:cNvSpPr/>
          <p:nvPr/>
        </p:nvSpPr>
        <p:spPr>
          <a:xfrm>
            <a:off x="8882434" y="5085120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9161446" y="3623693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9242965" y="369800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9" name="流程图: 汇总连接 28"/>
          <p:cNvSpPr/>
          <p:nvPr/>
        </p:nvSpPr>
        <p:spPr>
          <a:xfrm>
            <a:off x="9161446" y="5082772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9440458" y="3621345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9521977" y="369565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2" name="流程图: 汇总连接 31"/>
          <p:cNvSpPr/>
          <p:nvPr/>
        </p:nvSpPr>
        <p:spPr>
          <a:xfrm>
            <a:off x="9440458" y="5080424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9706526" y="3626041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9788045" y="3700353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5" name="流程图: 汇总连接 34"/>
          <p:cNvSpPr/>
          <p:nvPr/>
        </p:nvSpPr>
        <p:spPr>
          <a:xfrm>
            <a:off x="9706526" y="5085120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9985538" y="3623693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10067057" y="3698005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流程图: 汇总连接 37"/>
          <p:cNvSpPr/>
          <p:nvPr/>
        </p:nvSpPr>
        <p:spPr>
          <a:xfrm>
            <a:off x="9985538" y="5082772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0264550" y="3621345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10346069" y="369565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1" name="流程图: 汇总连接 40"/>
          <p:cNvSpPr/>
          <p:nvPr/>
        </p:nvSpPr>
        <p:spPr>
          <a:xfrm>
            <a:off x="10264550" y="5080424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10530617" y="3621345"/>
            <a:ext cx="252001" cy="252000"/>
          </a:xfrm>
          <a:prstGeom prst="ellipse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3" name="椭圆 42"/>
          <p:cNvSpPr/>
          <p:nvPr/>
        </p:nvSpPr>
        <p:spPr>
          <a:xfrm>
            <a:off x="10612136" y="3695657"/>
            <a:ext cx="108000" cy="10800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4" name="流程图: 汇总连接 43"/>
          <p:cNvSpPr/>
          <p:nvPr/>
        </p:nvSpPr>
        <p:spPr>
          <a:xfrm>
            <a:off x="10530617" y="5080424"/>
            <a:ext cx="252000" cy="253218"/>
          </a:xfrm>
          <a:prstGeom prst="flowChartSummingJunction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5" name="直接连接符 44"/>
          <p:cNvCxnSpPr/>
          <p:nvPr/>
        </p:nvCxnSpPr>
        <p:spPr>
          <a:xfrm flipV="1">
            <a:off x="7058834" y="4465960"/>
            <a:ext cx="3910818" cy="0"/>
          </a:xfrm>
          <a:prstGeom prst="line">
            <a:avLst/>
          </a:prstGeom>
          <a:ln w="3810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/>
              <p:cNvSpPr txBox="1"/>
              <p:nvPr/>
            </p:nvSpPr>
            <p:spPr>
              <a:xfrm>
                <a:off x="10327214" y="4024529"/>
                <a:ext cx="395941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9" name="文本框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214" y="4024529"/>
                <a:ext cx="395941" cy="414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5"/>
          <p:cNvGrpSpPr>
            <a:grpSpLocks/>
          </p:cNvGrpSpPr>
          <p:nvPr/>
        </p:nvGrpSpPr>
        <p:grpSpPr bwMode="auto">
          <a:xfrm>
            <a:off x="7750037" y="1680626"/>
            <a:ext cx="2628900" cy="1284288"/>
            <a:chOff x="3744" y="333"/>
            <a:chExt cx="1656" cy="809"/>
          </a:xfrm>
        </p:grpSpPr>
        <p:sp>
          <p:nvSpPr>
            <p:cNvPr id="54" name="Rectangle 57" descr="棕色大理石"/>
            <p:cNvSpPr>
              <a:spLocks noChangeArrowheads="1"/>
            </p:cNvSpPr>
            <p:nvPr/>
          </p:nvSpPr>
          <p:spPr bwMode="auto">
            <a:xfrm flipH="1">
              <a:off x="3792" y="480"/>
              <a:ext cx="1608" cy="336"/>
            </a:xfrm>
            <a:prstGeom prst="rect">
              <a:avLst/>
            </a:prstGeom>
            <a:blipFill dpi="0" rotWithShape="0">
              <a:blip r:embed="rId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5" name="Freeform 58"/>
            <p:cNvSpPr>
              <a:spLocks/>
            </p:cNvSpPr>
            <p:nvPr/>
          </p:nvSpPr>
          <p:spPr bwMode="auto">
            <a:xfrm>
              <a:off x="5328" y="816"/>
              <a:ext cx="48" cy="326"/>
            </a:xfrm>
            <a:custGeom>
              <a:avLst/>
              <a:gdLst>
                <a:gd name="T0" fmla="*/ 0 w 1"/>
                <a:gd name="T1" fmla="*/ 0 h 370"/>
                <a:gd name="T2" fmla="*/ 48 w 1"/>
                <a:gd name="T3" fmla="*/ 326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0">
                  <a:moveTo>
                    <a:pt x="0" y="0"/>
                  </a:moveTo>
                  <a:lnTo>
                    <a:pt x="1" y="370"/>
                  </a:lnTo>
                </a:path>
              </a:pathLst>
            </a:custGeom>
            <a:noFill/>
            <a:ln w="60325">
              <a:solidFill>
                <a:srgbClr val="FF9933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6" name="Freeform 59"/>
            <p:cNvSpPr>
              <a:spLocks/>
            </p:cNvSpPr>
            <p:nvPr/>
          </p:nvSpPr>
          <p:spPr bwMode="auto">
            <a:xfrm flipH="1">
              <a:off x="3744" y="771"/>
              <a:ext cx="51" cy="237"/>
            </a:xfrm>
            <a:custGeom>
              <a:avLst/>
              <a:gdLst>
                <a:gd name="T0" fmla="*/ 0 w 1"/>
                <a:gd name="T1" fmla="*/ 0 h 370"/>
                <a:gd name="T2" fmla="*/ 51 w 1"/>
                <a:gd name="T3" fmla="*/ 237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0">
                  <a:moveTo>
                    <a:pt x="0" y="0"/>
                  </a:moveTo>
                  <a:lnTo>
                    <a:pt x="1" y="370"/>
                  </a:lnTo>
                </a:path>
              </a:pathLst>
            </a:custGeom>
            <a:noFill/>
            <a:ln w="60325">
              <a:solidFill>
                <a:srgbClr val="FF9933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8" name="Line 61"/>
            <p:cNvSpPr>
              <a:spLocks noChangeShapeType="1"/>
            </p:cNvSpPr>
            <p:nvPr/>
          </p:nvSpPr>
          <p:spPr bwMode="auto">
            <a:xfrm>
              <a:off x="3888" y="624"/>
              <a:ext cx="1480" cy="1"/>
            </a:xfrm>
            <a:prstGeom prst="line">
              <a:avLst/>
            </a:prstGeom>
            <a:noFill/>
            <a:ln w="41275">
              <a:solidFill>
                <a:srgbClr val="66CCFF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59" name="Group 62"/>
            <p:cNvGrpSpPr>
              <a:grpSpLocks/>
            </p:cNvGrpSpPr>
            <p:nvPr/>
          </p:nvGrpSpPr>
          <p:grpSpPr bwMode="auto">
            <a:xfrm>
              <a:off x="3792" y="333"/>
              <a:ext cx="1531" cy="579"/>
              <a:chOff x="1903" y="2688"/>
              <a:chExt cx="1554" cy="981"/>
            </a:xfrm>
          </p:grpSpPr>
          <p:sp>
            <p:nvSpPr>
              <p:cNvPr id="60" name="Freeform 63"/>
              <p:cNvSpPr>
                <a:spLocks/>
              </p:cNvSpPr>
              <p:nvPr/>
            </p:nvSpPr>
            <p:spPr bwMode="auto">
              <a:xfrm flipH="1">
                <a:off x="296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1" name="Freeform 64"/>
              <p:cNvSpPr>
                <a:spLocks/>
              </p:cNvSpPr>
              <p:nvPr/>
            </p:nvSpPr>
            <p:spPr bwMode="auto">
              <a:xfrm flipH="1">
                <a:off x="2733" y="2688"/>
                <a:ext cx="254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69 w 315"/>
                  <a:gd name="T5" fmla="*/ 864 h 1146"/>
                  <a:gd name="T6" fmla="*/ 254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2" name="Freeform 65"/>
              <p:cNvSpPr>
                <a:spLocks/>
              </p:cNvSpPr>
              <p:nvPr/>
            </p:nvSpPr>
            <p:spPr bwMode="auto">
              <a:xfrm flipH="1">
                <a:off x="249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3" name="Freeform 66"/>
              <p:cNvSpPr>
                <a:spLocks/>
              </p:cNvSpPr>
              <p:nvPr/>
            </p:nvSpPr>
            <p:spPr bwMode="auto">
              <a:xfrm flipH="1">
                <a:off x="2262" y="2688"/>
                <a:ext cx="255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70 w 315"/>
                  <a:gd name="T5" fmla="*/ 864 h 1146"/>
                  <a:gd name="T6" fmla="*/ 255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4" name="Freeform 67"/>
              <p:cNvSpPr>
                <a:spLocks/>
              </p:cNvSpPr>
              <p:nvPr/>
            </p:nvSpPr>
            <p:spPr bwMode="auto">
              <a:xfrm flipH="1">
                <a:off x="202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5" name="Freeform 68"/>
              <p:cNvSpPr>
                <a:spLocks/>
              </p:cNvSpPr>
              <p:nvPr/>
            </p:nvSpPr>
            <p:spPr bwMode="auto">
              <a:xfrm flipH="1">
                <a:off x="3203" y="2688"/>
                <a:ext cx="254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69 w 315"/>
                  <a:gd name="T5" fmla="*/ 864 h 1146"/>
                  <a:gd name="T6" fmla="*/ 254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6" name="Freeform 69"/>
              <p:cNvSpPr>
                <a:spLocks/>
              </p:cNvSpPr>
              <p:nvPr/>
            </p:nvSpPr>
            <p:spPr bwMode="auto">
              <a:xfrm>
                <a:off x="1903" y="2688"/>
                <a:ext cx="162" cy="879"/>
              </a:xfrm>
              <a:custGeom>
                <a:avLst/>
                <a:gdLst>
                  <a:gd name="T0" fmla="*/ 162 w 162"/>
                  <a:gd name="T1" fmla="*/ 225 h 879"/>
                  <a:gd name="T2" fmla="*/ 85 w 162"/>
                  <a:gd name="T3" fmla="*/ 109 h 879"/>
                  <a:gd name="T4" fmla="*/ 0 w 162"/>
                  <a:gd name="T5" fmla="*/ 879 h 8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2" h="879">
                    <a:moveTo>
                      <a:pt x="162" y="225"/>
                    </a:moveTo>
                    <a:cubicBezTo>
                      <a:pt x="151" y="206"/>
                      <a:pt x="112" y="0"/>
                      <a:pt x="85" y="109"/>
                    </a:cubicBezTo>
                    <a:cubicBezTo>
                      <a:pt x="49" y="225"/>
                      <a:pt x="18" y="719"/>
                      <a:pt x="0" y="879"/>
                    </a:cubicBezTo>
                  </a:path>
                </a:pathLst>
              </a:custGeom>
              <a:noFill/>
              <a:ln w="69850" cap="flat" cmpd="sng">
                <a:solidFill>
                  <a:srgbClr val="FF9933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/>
              <p:cNvSpPr txBox="1"/>
              <p:nvPr/>
            </p:nvSpPr>
            <p:spPr>
              <a:xfrm>
                <a:off x="10512073" y="1937839"/>
                <a:ext cx="37670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7" name="文本框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2073" y="1937839"/>
                <a:ext cx="376705" cy="414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/>
              <p:cNvSpPr txBox="1"/>
              <p:nvPr/>
            </p:nvSpPr>
            <p:spPr>
              <a:xfrm>
                <a:off x="9945645" y="2665575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8" name="文本框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5645" y="2665575"/>
                <a:ext cx="28854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511" r="-10638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矩形 68"/>
          <p:cNvSpPr/>
          <p:nvPr/>
        </p:nvSpPr>
        <p:spPr>
          <a:xfrm>
            <a:off x="8139007" y="4464480"/>
            <a:ext cx="1713435" cy="1266516"/>
          </a:xfrm>
          <a:prstGeom prst="rect">
            <a:avLst/>
          </a:prstGeom>
          <a:noFill/>
          <a:ln w="635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70" name="直接箭头连接符 69"/>
          <p:cNvCxnSpPr/>
          <p:nvPr/>
        </p:nvCxnSpPr>
        <p:spPr>
          <a:xfrm>
            <a:off x="9692458" y="4464480"/>
            <a:ext cx="710846" cy="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7969800" y="4058911"/>
                <a:ext cx="344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𝒂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9800" y="4058911"/>
                <a:ext cx="344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本框 71"/>
              <p:cNvSpPr txBox="1"/>
              <p:nvPr/>
            </p:nvSpPr>
            <p:spPr>
              <a:xfrm>
                <a:off x="9721584" y="4084144"/>
                <a:ext cx="341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𝒃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2" name="文本框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584" y="4084144"/>
                <a:ext cx="341440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8929" r="-8929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7983131" y="5796640"/>
                <a:ext cx="352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𝒅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3131" y="5796640"/>
                <a:ext cx="352661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8772" r="-10526" b="-11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9734915" y="5751533"/>
                <a:ext cx="30937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𝒄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915" y="5751533"/>
                <a:ext cx="309379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1153549" y="2622379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∵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49" y="2622379"/>
                <a:ext cx="605935" cy="67710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1707444" y="2492791"/>
                <a:ext cx="3027432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444" y="2492791"/>
                <a:ext cx="3027432" cy="1004249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1149421" y="3398251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21" y="3398251"/>
                <a:ext cx="605935" cy="677108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/>
              <p:cNvSpPr txBox="1"/>
              <p:nvPr/>
            </p:nvSpPr>
            <p:spPr>
              <a:xfrm>
                <a:off x="1845359" y="3531941"/>
                <a:ext cx="2865208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𝑎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𝑏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⋅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𝑎𝑏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⋅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𝑛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⋅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8" name="文本框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59" y="3531941"/>
                <a:ext cx="2865208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/>
              <p:cNvSpPr txBox="1"/>
              <p:nvPr/>
            </p:nvSpPr>
            <p:spPr>
              <a:xfrm>
                <a:off x="5504099" y="3531940"/>
                <a:ext cx="1273041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𝑛𝐼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0" name="文本框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099" y="3531940"/>
                <a:ext cx="1273041" cy="430887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右箭头 81"/>
          <p:cNvSpPr/>
          <p:nvPr/>
        </p:nvSpPr>
        <p:spPr>
          <a:xfrm>
            <a:off x="4775729" y="3613673"/>
            <a:ext cx="617444" cy="2701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/>
              <p:cNvSpPr txBox="1"/>
              <p:nvPr/>
            </p:nvSpPr>
            <p:spPr>
              <a:xfrm>
                <a:off x="1929391" y="4016329"/>
                <a:ext cx="3387081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𝑛𝐼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3" name="文本框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9391" y="4016329"/>
                <a:ext cx="3387081" cy="430887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1153549" y="4347228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∵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549" y="4347228"/>
                <a:ext cx="605935" cy="677108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文本框 84"/>
              <p:cNvSpPr txBox="1"/>
              <p:nvPr/>
            </p:nvSpPr>
            <p:spPr>
              <a:xfrm>
                <a:off x="1134745" y="4855520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5" name="文本框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745" y="4855520"/>
                <a:ext cx="605935" cy="67710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/>
              <p:cNvSpPr txBox="1"/>
              <p:nvPr/>
            </p:nvSpPr>
            <p:spPr>
              <a:xfrm>
                <a:off x="1833162" y="4469295"/>
                <a:ext cx="1699503" cy="4831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6" name="文本框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162" y="4469295"/>
                <a:ext cx="1699503" cy="483146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847229" y="4972963"/>
                <a:ext cx="3845155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𝜒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𝑛𝐼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𝑛𝐼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29" y="4972963"/>
                <a:ext cx="3845155" cy="430887"/>
              </a:xfrm>
              <a:prstGeom prst="rect">
                <a:avLst/>
              </a:prstGeom>
              <a:blipFill rotWithShape="0">
                <a:blip r:embed="rId20"/>
                <a:stretch>
                  <a:fillRect b="-1429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AutoShape 2"/>
          <p:cNvSpPr>
            <a:spLocks/>
          </p:cNvSpPr>
          <p:nvPr/>
        </p:nvSpPr>
        <p:spPr bwMode="auto">
          <a:xfrm>
            <a:off x="1222349" y="5646588"/>
            <a:ext cx="226624" cy="915132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1111309" y="1220455"/>
            <a:ext cx="667682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因为管外磁场为零。由对称性分析可知，</a:t>
            </a:r>
            <a:endParaRPr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管内为均匀磁场，方向沿中轴线，取如图</a:t>
            </a:r>
            <a:endParaRPr lang="en-US" altLang="zh-CN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所示环路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1511215" y="6106901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抗磁质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2886586" y="5541154"/>
                <a:ext cx="1190005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&gt;1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86" y="5541154"/>
                <a:ext cx="1190005" cy="430887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2886586" y="6126424"/>
                <a:ext cx="1190005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&lt;1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586" y="6126424"/>
                <a:ext cx="1190005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/>
              <p:cNvSpPr txBox="1"/>
              <p:nvPr/>
            </p:nvSpPr>
            <p:spPr>
              <a:xfrm>
                <a:off x="4256602" y="5509496"/>
                <a:ext cx="1134092" cy="4831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∥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3" name="文本框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02" y="5509496"/>
                <a:ext cx="1134092" cy="483146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/>
              <p:cNvSpPr txBox="1"/>
              <p:nvPr/>
            </p:nvSpPr>
            <p:spPr>
              <a:xfrm>
                <a:off x="4261107" y="6098288"/>
                <a:ext cx="1304011" cy="483146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↑↓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94" name="文本框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07" y="6098288"/>
                <a:ext cx="1304011" cy="483146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椭圆 94"/>
          <p:cNvSpPr/>
          <p:nvPr/>
        </p:nvSpPr>
        <p:spPr>
          <a:xfrm>
            <a:off x="8978564" y="3919121"/>
            <a:ext cx="252001" cy="252000"/>
          </a:xfrm>
          <a:prstGeom prst="ellipse">
            <a:avLst/>
          </a:prstGeom>
          <a:noFill/>
          <a:ln w="38100"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6" name="椭圆 95"/>
          <p:cNvSpPr/>
          <p:nvPr/>
        </p:nvSpPr>
        <p:spPr>
          <a:xfrm>
            <a:off x="9060083" y="3993433"/>
            <a:ext cx="108000" cy="108000"/>
          </a:xfrm>
          <a:prstGeom prst="ellipse">
            <a:avLst/>
          </a:prstGeom>
          <a:solidFill>
            <a:srgbClr val="990033"/>
          </a:solidFill>
          <a:ln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7" name="流程图: 汇总连接 96"/>
          <p:cNvSpPr/>
          <p:nvPr/>
        </p:nvSpPr>
        <p:spPr>
          <a:xfrm>
            <a:off x="8991666" y="4772988"/>
            <a:ext cx="252000" cy="253218"/>
          </a:xfrm>
          <a:prstGeom prst="flowChartSummingJunction">
            <a:avLst/>
          </a:prstGeom>
          <a:noFill/>
          <a:ln w="38100">
            <a:solidFill>
              <a:srgbClr val="99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47" name="直线箭头连接符 46"/>
          <p:cNvCxnSpPr/>
          <p:nvPr/>
        </p:nvCxnSpPr>
        <p:spPr>
          <a:xfrm flipH="1">
            <a:off x="8786536" y="5737019"/>
            <a:ext cx="456429" cy="0"/>
          </a:xfrm>
          <a:prstGeom prst="straightConnector1">
            <a:avLst/>
          </a:prstGeom>
          <a:ln w="635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208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6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9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9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2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8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1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4" dur="2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7" dur="2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>
                      <p:stCondLst>
                        <p:cond delay="indefinite"/>
                      </p:stCondLst>
                      <p:childTnLst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2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9" grpId="0"/>
      <p:bldP spid="67" grpId="0"/>
      <p:bldP spid="68" grpId="0"/>
      <p:bldP spid="69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80" grpId="0"/>
      <p:bldP spid="82" grpId="0" animBg="1"/>
      <p:bldP spid="83" grpId="0"/>
      <p:bldP spid="84" grpId="0"/>
      <p:bldP spid="85" grpId="0"/>
      <p:bldP spid="86" grpId="0"/>
      <p:bldP spid="87" grpId="0"/>
      <p:bldP spid="88" grpId="0" animBg="1"/>
      <p:bldP spid="89" grpId="0"/>
      <p:bldP spid="90" grpId="0"/>
      <p:bldP spid="91" grpId="0"/>
      <p:bldP spid="92" grpId="0"/>
      <p:bldP spid="93" grpId="0"/>
      <p:bldP spid="94" grpId="0"/>
      <p:bldP spid="95" grpId="0" animBg="1"/>
      <p:bldP spid="96" grpId="0" animBg="1"/>
      <p:bldP spid="9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9496" y="180664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解题一般思路：</a:t>
            </a:r>
            <a:endParaRPr lang="zh-CN" altLang="en-US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69496" y="910430"/>
            <a:ext cx="1007198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分析对称性，选取适当安培回路，根据磁介质中的安培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环路定理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480899" y="1749790"/>
                <a:ext cx="3027432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899" y="1749790"/>
                <a:ext cx="3027432" cy="1004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右箭头 4"/>
          <p:cNvSpPr/>
          <p:nvPr/>
        </p:nvSpPr>
        <p:spPr>
          <a:xfrm>
            <a:off x="5842261" y="2140875"/>
            <a:ext cx="872197" cy="3516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7055464" y="1992150"/>
                <a:ext cx="528991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32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32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464" y="1992150"/>
                <a:ext cx="528991" cy="552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25042" y="3271589"/>
                <a:ext cx="4180183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𝟎</m:t>
                        </m:r>
                      </m:sub>
                    </m:sSub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，求得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042" y="3271589"/>
                <a:ext cx="4180183" cy="644664"/>
              </a:xfrm>
              <a:prstGeom prst="rect">
                <a:avLst/>
              </a:prstGeom>
              <a:blipFill>
                <a:blip r:embed="rId4"/>
                <a:stretch>
                  <a:fillRect l="-3790" t="-6667" b="-2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714458" y="3271589"/>
                <a:ext cx="4004430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𝝌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𝒎</m:t>
                        </m:r>
                      </m:sub>
                    </m:sSub>
                    <m:acc>
                      <m:accPr>
                        <m:chr m:val="⃗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，求得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</m:oMath>
                </a14:m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458" y="3271589"/>
                <a:ext cx="4004430" cy="644664"/>
              </a:xfrm>
              <a:prstGeom prst="rect">
                <a:avLst/>
              </a:prstGeom>
              <a:blipFill>
                <a:blip r:embed="rId5"/>
                <a:stretch>
                  <a:fillRect l="-3805" t="-6667" b="-2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/>
          <p:nvPr/>
        </p:nvCxnSpPr>
        <p:spPr>
          <a:xfrm flipH="1">
            <a:off x="4905933" y="2423765"/>
            <a:ext cx="2190867" cy="872199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584455" y="2387185"/>
            <a:ext cx="1797364" cy="896574"/>
          </a:xfrm>
          <a:prstGeom prst="straightConnector1">
            <a:avLst/>
          </a:prstGeom>
          <a:ln w="508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3355297" y="4643361"/>
                <a:ext cx="5972532" cy="6853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由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𝒊</m:t>
                        </m:r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′</m:t>
                        </m:r>
                      </m:e>
                    </m:acc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×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b="1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，计算磁化面电流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297" y="4643361"/>
                <a:ext cx="5972532" cy="685316"/>
              </a:xfrm>
              <a:prstGeom prst="rect">
                <a:avLst/>
              </a:prstGeom>
              <a:blipFill>
                <a:blip r:embed="rId6"/>
                <a:stretch>
                  <a:fillRect l="-2551" r="-1633" b="-258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箭头连接符 17"/>
          <p:cNvCxnSpPr>
            <a:cxnSpLocks/>
          </p:cNvCxnSpPr>
          <p:nvPr/>
        </p:nvCxnSpPr>
        <p:spPr>
          <a:xfrm flipH="1">
            <a:off x="5690001" y="3865951"/>
            <a:ext cx="1439682" cy="777410"/>
          </a:xfrm>
          <a:prstGeom prst="straightConnector1">
            <a:avLst/>
          </a:prstGeom>
          <a:ln w="50800">
            <a:solidFill>
              <a:srgbClr val="00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 animBg="1"/>
      <p:bldP spid="6" grpId="0"/>
      <p:bldP spid="7" grpId="0"/>
      <p:bldP spid="8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柱形 5"/>
          <p:cNvSpPr/>
          <p:nvPr/>
        </p:nvSpPr>
        <p:spPr>
          <a:xfrm>
            <a:off x="9470896" y="2114089"/>
            <a:ext cx="1193074" cy="2693043"/>
          </a:xfrm>
          <a:prstGeom prst="can">
            <a:avLst>
              <a:gd name="adj" fmla="val 32899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9142995" y="1975641"/>
            <a:ext cx="1841863" cy="2976187"/>
          </a:xfrm>
          <a:prstGeom prst="can">
            <a:avLst>
              <a:gd name="adj" fmla="val 36184"/>
            </a:avLst>
          </a:prstGeom>
          <a:solidFill>
            <a:srgbClr val="33CC33">
              <a:alpha val="4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370462" y="256961"/>
                <a:ext cx="1156964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例</a:t>
                </a:r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2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：无限长直圆柱形导线外，包一层相对磁导率为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的圆筒形磁介质，</a:t>
                </a:r>
                <a:endParaRPr lang="en-US" altLang="zh-CN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圆柱导线半径为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，磁介质的外半径为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7030A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，导线内电流强度为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7030A0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𝑰</m:t>
                    </m:r>
                  </m:oMath>
                </a14:m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，求：</a:t>
                </a:r>
                <a:endParaRPr lang="en-US" altLang="zh-CN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(1)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介质内，外的磁场强度和磁感应强度；</a:t>
                </a:r>
                <a:endParaRPr lang="en-US" altLang="zh-CN" sz="2800" b="1" dirty="0">
                  <a:solidFill>
                    <a:srgbClr val="7030A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(2)</a:t>
                </a:r>
                <a:r>
                  <a:rPr lang="zh-CN" altLang="en-US" sz="2800" b="1" dirty="0">
                    <a:solidFill>
                      <a:srgbClr val="7030A0"/>
                    </a:solidFill>
                    <a:latin typeface="SimHei" charset="-122"/>
                    <a:ea typeface="SimHei" charset="-122"/>
                    <a:cs typeface="SimHei" charset="-122"/>
                  </a:rPr>
                  <a:t>介质内外表面的磁化电流密度。</a:t>
                </a: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462" y="256961"/>
                <a:ext cx="11569642" cy="1815882"/>
              </a:xfrm>
              <a:prstGeom prst="rect">
                <a:avLst/>
              </a:prstGeom>
              <a:blipFill rotWithShape="0">
                <a:blip r:embed="rId2"/>
                <a:stretch>
                  <a:fillRect l="-1106" t="-4027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370462" y="1963160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解：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111309" y="1974367"/>
                <a:ext cx="722024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b="1" dirty="0">
                    <a:latin typeface="SimHei" charset="-122"/>
                    <a:ea typeface="SimHei" charset="-122"/>
                    <a:cs typeface="SimHei" charset="-122"/>
                  </a:rPr>
                  <a:t>(1)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在垂直于电流的平面内以圆柱中心为圆心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做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半径为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𝒓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的</a:t>
                </a:r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安培环路，根据安培环路定理</a:t>
                </a: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309" y="1974367"/>
                <a:ext cx="7220246" cy="954107"/>
              </a:xfrm>
              <a:prstGeom prst="rect">
                <a:avLst/>
              </a:prstGeom>
              <a:blipFill rotWithShape="0">
                <a:blip r:embed="rId3"/>
                <a:stretch>
                  <a:fillRect l="-1688" t="-7051" b="-160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椭圆 6"/>
          <p:cNvSpPr/>
          <p:nvPr/>
        </p:nvSpPr>
        <p:spPr>
          <a:xfrm>
            <a:off x="9470896" y="2115046"/>
            <a:ext cx="1193074" cy="374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9126305" y="3328632"/>
                <a:ext cx="482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305" y="3328632"/>
                <a:ext cx="48244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5063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endCxn id="7" idx="2"/>
          </p:cNvCxnSpPr>
          <p:nvPr/>
        </p:nvCxnSpPr>
        <p:spPr>
          <a:xfrm flipH="1">
            <a:off x="9470896" y="2302514"/>
            <a:ext cx="59303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9616752" y="1938033"/>
                <a:ext cx="51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752" y="1938033"/>
                <a:ext cx="5161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476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10586517" y="1675533"/>
                <a:ext cx="51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6517" y="1675533"/>
                <a:ext cx="51610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762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 flipV="1">
            <a:off x="10063926" y="2082473"/>
            <a:ext cx="693401" cy="21545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9945858" y="3328632"/>
            <a:ext cx="0" cy="75099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10017626" y="3548765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7626" y="3548765"/>
                <a:ext cx="28854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8333" r="-8333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9276570" y="2044324"/>
            <a:ext cx="1569619" cy="5148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9945858" y="2559124"/>
            <a:ext cx="2913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2607776" y="2860047"/>
                <a:ext cx="3027432" cy="1004249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∮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𝑯</m:t>
                              </m:r>
                            </m:e>
                          </m:acc>
                        </m:e>
                      </m:nary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𝑑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𝒍</m:t>
                          </m:r>
                        </m:e>
                      </m:acc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7776" y="2860047"/>
                <a:ext cx="3027432" cy="1004249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039054" y="4111653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4" y="4111653"/>
                <a:ext cx="605935" cy="677108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016933" y="3875891"/>
                <a:ext cx="19053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∙2</m:t>
                      </m:r>
                      <m:r>
                        <a:rPr lang="zh-CN" altLang="en-US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933" y="3875891"/>
                <a:ext cx="1905330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4150028" y="3882094"/>
                <a:ext cx="1509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0028" y="3882094"/>
                <a:ext cx="1509644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右箭头 27"/>
          <p:cNvSpPr/>
          <p:nvPr/>
        </p:nvSpPr>
        <p:spPr>
          <a:xfrm>
            <a:off x="5759194" y="3896747"/>
            <a:ext cx="726011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6686880" y="3587304"/>
                <a:ext cx="1509964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880" y="3587304"/>
                <a:ext cx="1509964" cy="806631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961018" y="4397388"/>
                <a:ext cx="2391296" cy="10057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∙2</m:t>
                      </m:r>
                      <m:r>
                        <a:rPr lang="zh-CN" altLang="en-US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𝜋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𝑟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bSup>
                            <m:sSub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018" y="4397388"/>
                <a:ext cx="2391296" cy="1005725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AutoShape 2"/>
          <p:cNvSpPr>
            <a:spLocks/>
          </p:cNvSpPr>
          <p:nvPr/>
        </p:nvSpPr>
        <p:spPr bwMode="auto">
          <a:xfrm>
            <a:off x="1638661" y="4006709"/>
            <a:ext cx="228999" cy="959182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4318966" y="4664562"/>
                <a:ext cx="1509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966" y="4664562"/>
                <a:ext cx="1509644" cy="430887"/>
              </a:xfrm>
              <a:prstGeom prst="rect">
                <a:avLst/>
              </a:prstGeom>
              <a:blipFill rotWithShape="0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右箭头 32"/>
          <p:cNvSpPr/>
          <p:nvPr/>
        </p:nvSpPr>
        <p:spPr>
          <a:xfrm>
            <a:off x="5792277" y="4690091"/>
            <a:ext cx="726011" cy="3798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6696495" y="4448185"/>
                <a:ext cx="1738745" cy="92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𝐼𝑟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6495" y="4448185"/>
                <a:ext cx="1738745" cy="926600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1039054" y="5137653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∵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054" y="5137653"/>
                <a:ext cx="605935" cy="677108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1638661" y="5291480"/>
                <a:ext cx="1864613" cy="43088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661" y="5291480"/>
                <a:ext cx="1864613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446784" y="5828829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84" y="5828829"/>
                <a:ext cx="605935" cy="677108"/>
              </a:xfrm>
              <a:prstGeom prst="rect">
                <a:avLst/>
              </a:prstGeom>
              <a:blipFill rotWithShape="0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006670" y="5793111"/>
                <a:ext cx="1712200" cy="926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𝐼𝑟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bSup>
                            <m:sSub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Sup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670" y="5793111"/>
                <a:ext cx="1712200" cy="926600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2705023" y="6011858"/>
                <a:ext cx="1509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023" y="6011858"/>
                <a:ext cx="1509644" cy="430887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265258" y="5794293"/>
                <a:ext cx="1740476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258" y="5794293"/>
                <a:ext cx="1740476" cy="806631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5963611" y="6013040"/>
                <a:ext cx="236231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&lt;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611" y="6013040"/>
                <a:ext cx="2362313" cy="430887"/>
              </a:xfrm>
              <a:prstGeom prst="rect">
                <a:avLst/>
              </a:prstGeom>
              <a:blipFill rotWithShape="0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/>
              <p:cNvSpPr txBox="1"/>
              <p:nvPr/>
            </p:nvSpPr>
            <p:spPr>
              <a:xfrm>
                <a:off x="8463098" y="5792469"/>
                <a:ext cx="148341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𝐵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3" name="文本框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098" y="5792469"/>
                <a:ext cx="1483418" cy="806631"/>
              </a:xfrm>
              <a:prstGeom prst="rect">
                <a:avLst/>
              </a:prstGeom>
              <a:blipFill rotWithShape="0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9936369" y="6011216"/>
                <a:ext cx="15096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&gt;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6369" y="6011216"/>
                <a:ext cx="1509644" cy="430887"/>
              </a:xfrm>
              <a:prstGeom prst="rect">
                <a:avLst/>
              </a:prstGeom>
              <a:blipFill rotWithShape="0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4708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  <p:bldP spid="3" grpId="0"/>
      <p:bldP spid="4" grpId="0"/>
      <p:bldP spid="7" grpId="0" animBg="1"/>
      <p:bldP spid="8" grpId="0"/>
      <p:bldP spid="11" grpId="0"/>
      <p:bldP spid="12" grpId="0"/>
      <p:bldP spid="18" grpId="0"/>
      <p:bldP spid="19" grpId="0" animBg="1"/>
      <p:bldP spid="24" grpId="0"/>
      <p:bldP spid="25" grpId="0"/>
      <p:bldP spid="26" grpId="0"/>
      <p:bldP spid="27" grpId="0"/>
      <p:bldP spid="28" grpId="0" animBg="1"/>
      <p:bldP spid="29" grpId="0"/>
      <p:bldP spid="30" grpId="0"/>
      <p:bldP spid="31" grpId="0" animBg="1"/>
      <p:bldP spid="32" grpId="0"/>
      <p:bldP spid="33" grpId="0" animBg="1"/>
      <p:bldP spid="34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圆柱形 5"/>
          <p:cNvSpPr/>
          <p:nvPr/>
        </p:nvSpPr>
        <p:spPr>
          <a:xfrm>
            <a:off x="8494179" y="739164"/>
            <a:ext cx="1193074" cy="2693043"/>
          </a:xfrm>
          <a:prstGeom prst="can">
            <a:avLst>
              <a:gd name="adj" fmla="val 32899"/>
            </a:avLst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" name="圆柱形 4"/>
          <p:cNvSpPr/>
          <p:nvPr/>
        </p:nvSpPr>
        <p:spPr>
          <a:xfrm>
            <a:off x="8166278" y="600716"/>
            <a:ext cx="1841863" cy="2976187"/>
          </a:xfrm>
          <a:prstGeom prst="can">
            <a:avLst>
              <a:gd name="adj" fmla="val 36184"/>
            </a:avLst>
          </a:prstGeom>
          <a:solidFill>
            <a:srgbClr val="33CC33">
              <a:alpha val="40000"/>
            </a:srgb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0316" y="474549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SimHei" charset="-122"/>
                <a:ea typeface="SimHei" charset="-122"/>
                <a:cs typeface="SimHei" charset="-122"/>
              </a:rPr>
              <a:t>(2)</a:t>
            </a:r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 介质</a:t>
            </a:r>
            <a:r>
              <a:rPr lang="zh-CN" altLang="en-US" sz="2800" b="1">
                <a:latin typeface="SimHei" charset="-122"/>
                <a:ea typeface="SimHei" charset="-122"/>
                <a:cs typeface="SimHei" charset="-122"/>
              </a:rPr>
              <a:t>内磁化强度</a:t>
            </a:r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矢量为</a:t>
            </a:r>
            <a:endParaRPr lang="zh-CN" altLang="en-US" sz="28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8494179" y="740121"/>
            <a:ext cx="1193074" cy="37493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149588" y="1953707"/>
                <a:ext cx="4824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𝝁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588" y="1953707"/>
                <a:ext cx="482440" cy="369332"/>
              </a:xfrm>
              <a:prstGeom prst="rect">
                <a:avLst/>
              </a:prstGeom>
              <a:blipFill>
                <a:blip r:embed="rId2"/>
                <a:stretch>
                  <a:fillRect l="-6329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/>
          <p:cNvCxnSpPr>
            <a:endCxn id="7" idx="2"/>
          </p:cNvCxnSpPr>
          <p:nvPr/>
        </p:nvCxnSpPr>
        <p:spPr>
          <a:xfrm flipH="1">
            <a:off x="8494179" y="927589"/>
            <a:ext cx="593030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8640035" y="563108"/>
                <a:ext cx="51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035" y="563108"/>
                <a:ext cx="516103" cy="369332"/>
              </a:xfrm>
              <a:prstGeom prst="rect">
                <a:avLst/>
              </a:prstGeom>
              <a:blipFill>
                <a:blip r:embed="rId3"/>
                <a:stretch>
                  <a:fillRect l="-4706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/>
              <p:cNvSpPr txBox="1"/>
              <p:nvPr/>
            </p:nvSpPr>
            <p:spPr>
              <a:xfrm>
                <a:off x="9609800" y="300608"/>
                <a:ext cx="516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𝑹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800" y="300608"/>
                <a:ext cx="516103" cy="369332"/>
              </a:xfrm>
              <a:prstGeom prst="rect">
                <a:avLst/>
              </a:prstGeom>
              <a:blipFill>
                <a:blip r:embed="rId4"/>
                <a:stretch>
                  <a:fillRect l="-4706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接箭头连接符 12"/>
          <p:cNvCxnSpPr/>
          <p:nvPr/>
        </p:nvCxnSpPr>
        <p:spPr>
          <a:xfrm flipV="1">
            <a:off x="9087209" y="707548"/>
            <a:ext cx="693401" cy="215453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H="1" flipV="1">
            <a:off x="8969141" y="1953707"/>
            <a:ext cx="0" cy="750999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/>
              <p:cNvSpPr txBox="1"/>
              <p:nvPr/>
            </p:nvSpPr>
            <p:spPr>
              <a:xfrm>
                <a:off x="9040909" y="2173840"/>
                <a:ext cx="28854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FF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909" y="2173840"/>
                <a:ext cx="288541" cy="369332"/>
              </a:xfrm>
              <a:prstGeom prst="rect">
                <a:avLst/>
              </a:prstGeom>
              <a:blipFill>
                <a:blip r:embed="rId5"/>
                <a:stretch>
                  <a:fillRect l="-8511" r="-12766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椭圆 18"/>
          <p:cNvSpPr/>
          <p:nvPr/>
        </p:nvSpPr>
        <p:spPr>
          <a:xfrm>
            <a:off x="8299853" y="669399"/>
            <a:ext cx="1569619" cy="514800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>
            <a:off x="8969141" y="1184199"/>
            <a:ext cx="291380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/>
              <p:cNvSpPr txBox="1"/>
              <p:nvPr/>
            </p:nvSpPr>
            <p:spPr>
              <a:xfrm>
                <a:off x="1261405" y="1056044"/>
                <a:ext cx="4885760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−1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405" y="1056044"/>
                <a:ext cx="4885760" cy="8066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/>
              <p:cNvSpPr txBox="1"/>
              <p:nvPr/>
            </p:nvSpPr>
            <p:spPr>
              <a:xfrm>
                <a:off x="1210880" y="1946193"/>
                <a:ext cx="4885120" cy="1472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方向与磁感应强度方向相同。</a:t>
                </a:r>
                <a:endParaRPr lang="en-US" altLang="zh-CN" sz="28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根据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𝒊</m:t>
                        </m:r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′</m:t>
                        </m:r>
                      </m:e>
                    </m:acc>
                    <m:r>
                      <a:rPr lang="en-US" altLang="zh-CN" sz="2800" b="1" i="1"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𝑴</m:t>
                        </m:r>
                      </m:e>
                    </m:acc>
                    <m:r>
                      <a:rPr lang="en-US" altLang="zh-CN" sz="2800" b="1" i="1">
                        <a:latin typeface="Cambria Math" charset="0"/>
                        <a:ea typeface="SimHei" charset="-122"/>
                        <a:cs typeface="SimHei" charset="-122"/>
                      </a:rPr>
                      <m:t>×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𝒆</m:t>
                            </m:r>
                          </m:e>
                        </m:acc>
                      </m:e>
                      <m:sub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𝒏</m:t>
                        </m:r>
                      </m:sub>
                    </m:sSub>
                    <m:r>
                      <a:rPr lang="zh-CN" altLang="en-US" sz="2800" b="1" i="1">
                        <a:latin typeface="Cambria Math" panose="02040503050406030204" pitchFamily="18" charset="0"/>
                        <a:ea typeface="SimHei" charset="-122"/>
                        <a:cs typeface="SimHei" charset="-122"/>
                      </a:rPr>
                      <m:t>，</m:t>
                    </m:r>
                    <m:r>
                      <a:rPr lang="zh-CN" altLang="en-US" sz="2800" b="1" i="1">
                        <a:latin typeface="Cambria Math" panose="02040503050406030204" pitchFamily="18" charset="0"/>
                        <a:ea typeface="SimHei" charset="-122"/>
                        <a:cs typeface="SimHei" charset="-122"/>
                      </a:rPr>
                      <m:t>磁化</m:t>
                    </m:r>
                  </m:oMath>
                </a14:m>
                <a:r>
                  <a:rPr lang="zh-CN" altLang="en-US" sz="28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面电流</a:t>
                </a:r>
                <a:endParaRPr lang="en-US" altLang="zh-CN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大小和磁化强度</a:t>
                </a:r>
                <a:r>
                  <a:rPr lang="en-US" altLang="zh-CN" sz="2800" b="1" dirty="0">
                    <a:latin typeface="SimHei" charset="-122"/>
                    <a:ea typeface="SimHei" charset="-122"/>
                    <a:cs typeface="SimHei" charset="-122"/>
                  </a:rPr>
                  <a:t>M</a:t>
                </a:r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相等</a:t>
                </a:r>
                <a:endParaRPr lang="en-US" altLang="zh-CN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47" name="文本框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880" y="1946193"/>
                <a:ext cx="4885120" cy="1472904"/>
              </a:xfrm>
              <a:prstGeom prst="rect">
                <a:avLst/>
              </a:prstGeom>
              <a:blipFill>
                <a:blip r:embed="rId7"/>
                <a:stretch>
                  <a:fillRect l="-2622" t="-4132" r="-1623" b="-10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直接箭头连接符 48"/>
          <p:cNvCxnSpPr/>
          <p:nvPr/>
        </p:nvCxnSpPr>
        <p:spPr>
          <a:xfrm flipV="1">
            <a:off x="9747693" y="1627147"/>
            <a:ext cx="0" cy="629988"/>
          </a:xfrm>
          <a:prstGeom prst="straightConnector1">
            <a:avLst/>
          </a:prstGeom>
          <a:ln w="50800">
            <a:solidFill>
              <a:srgbClr val="990033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/>
              <p:cNvSpPr txBox="1"/>
              <p:nvPr/>
            </p:nvSpPr>
            <p:spPr>
              <a:xfrm>
                <a:off x="9674276" y="2257135"/>
                <a:ext cx="302009" cy="413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990033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0" name="文本框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76" y="2257135"/>
                <a:ext cx="302009" cy="413703"/>
              </a:xfrm>
              <a:prstGeom prst="rect">
                <a:avLst/>
              </a:prstGeom>
              <a:blipFill>
                <a:blip r:embed="rId8"/>
                <a:stretch>
                  <a:fillRect l="-28000" r="-16000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/>
              <p:cNvSpPr txBox="1"/>
              <p:nvPr/>
            </p:nvSpPr>
            <p:spPr>
              <a:xfrm>
                <a:off x="987829" y="3709766"/>
                <a:ext cx="4501040" cy="8771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  <m:t>内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  <m:t>表面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  <m:t>：</m:t>
                          </m:r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2" name="文本框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829" y="3709766"/>
                <a:ext cx="4501040" cy="8771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/>
              <p:cNvSpPr txBox="1"/>
              <p:nvPr/>
            </p:nvSpPr>
            <p:spPr>
              <a:xfrm>
                <a:off x="428340" y="3735487"/>
                <a:ext cx="60593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4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∴</m:t>
                      </m:r>
                    </m:oMath>
                  </m:oMathPara>
                </a14:m>
                <a:endParaRPr lang="zh-CN" altLang="en-US" sz="44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3" name="文本框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40" y="3735487"/>
                <a:ext cx="605935" cy="6771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/>
              <p:cNvSpPr txBox="1"/>
              <p:nvPr/>
            </p:nvSpPr>
            <p:spPr>
              <a:xfrm>
                <a:off x="10065187" y="1823827"/>
                <a:ext cx="302009" cy="4137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zh-CN" altLang="en-US" sz="2400" b="1" dirty="0">
                  <a:solidFill>
                    <a:srgbClr val="990033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187" y="1823827"/>
                <a:ext cx="302009" cy="413703"/>
              </a:xfrm>
              <a:prstGeom prst="rect">
                <a:avLst/>
              </a:prstGeom>
              <a:blipFill>
                <a:blip r:embed="rId11"/>
                <a:stretch>
                  <a:fillRect l="-26000" r="-16000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箭头连接符 56"/>
          <p:cNvCxnSpPr/>
          <p:nvPr/>
        </p:nvCxnSpPr>
        <p:spPr>
          <a:xfrm>
            <a:off x="9934081" y="1693060"/>
            <a:ext cx="0" cy="545271"/>
          </a:xfrm>
          <a:prstGeom prst="straightConnector1">
            <a:avLst/>
          </a:prstGeom>
          <a:ln w="50800">
            <a:solidFill>
              <a:srgbClr val="990033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1083496" y="4877535"/>
                <a:ext cx="4309706" cy="877100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外表面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800" b="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496" y="4877535"/>
                <a:ext cx="4309706" cy="8771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2C9F45F3-AB73-DE08-5762-A57278AAED4F}"/>
              </a:ext>
            </a:extLst>
          </p:cNvPr>
          <p:cNvSpPr txBox="1"/>
          <p:nvPr/>
        </p:nvSpPr>
        <p:spPr>
          <a:xfrm>
            <a:off x="5673181" y="3905751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方向与传导电流方向相同</a:t>
            </a:r>
            <a:endParaRPr lang="en-US" altLang="zh-CN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A573A1-102E-184A-937B-0CDA9D335B21}"/>
              </a:ext>
            </a:extLst>
          </p:cNvPr>
          <p:cNvSpPr txBox="1"/>
          <p:nvPr/>
        </p:nvSpPr>
        <p:spPr>
          <a:xfrm>
            <a:off x="5781982" y="5096759"/>
            <a:ext cx="4152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方向与传导电流方向相反</a:t>
            </a:r>
            <a:endParaRPr lang="en-US" altLang="zh-CN" sz="28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269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47" grpId="0"/>
      <p:bldP spid="50" grpId="0"/>
      <p:bldP spid="52" grpId="0"/>
      <p:bldP spid="53" grpId="0"/>
      <p:bldP spid="56" grpId="0"/>
      <p:bldP spid="59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94575" y="327303"/>
            <a:ext cx="3687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四 铁磁质的磁效应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4575" y="912078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1. 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磁化曲线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94575" y="1496853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用铁磁质充满通电螺绕环内空间，根据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安培环路定理：</a:t>
            </a: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8191256" y="640971"/>
            <a:ext cx="2322513" cy="2881313"/>
            <a:chOff x="3954" y="260"/>
            <a:chExt cx="1463" cy="1804"/>
          </a:xfrm>
        </p:grpSpPr>
        <p:sp>
          <p:nvSpPr>
            <p:cNvPr id="7" name="AutoShape 20" descr="花岗岩"/>
            <p:cNvSpPr>
              <a:spLocks noChangeArrowheads="1"/>
            </p:cNvSpPr>
            <p:nvPr/>
          </p:nvSpPr>
          <p:spPr bwMode="auto">
            <a:xfrm>
              <a:off x="3984" y="624"/>
              <a:ext cx="1392" cy="1392"/>
            </a:xfrm>
            <a:custGeom>
              <a:avLst/>
              <a:gdLst>
                <a:gd name="T0" fmla="*/ 696 w 21600"/>
                <a:gd name="T1" fmla="*/ 0 h 21600"/>
                <a:gd name="T2" fmla="*/ 204 w 21600"/>
                <a:gd name="T3" fmla="*/ 204 h 21600"/>
                <a:gd name="T4" fmla="*/ 0 w 21600"/>
                <a:gd name="T5" fmla="*/ 696 h 21600"/>
                <a:gd name="T6" fmla="*/ 204 w 21600"/>
                <a:gd name="T7" fmla="*/ 1188 h 21600"/>
                <a:gd name="T8" fmla="*/ 696 w 21600"/>
                <a:gd name="T9" fmla="*/ 1392 h 21600"/>
                <a:gd name="T10" fmla="*/ 1188 w 21600"/>
                <a:gd name="T11" fmla="*/ 1188 h 21600"/>
                <a:gd name="T12" fmla="*/ 1392 w 21600"/>
                <a:gd name="T13" fmla="*/ 696 h 21600"/>
                <a:gd name="T14" fmla="*/ 1188 w 21600"/>
                <a:gd name="T15" fmla="*/ 204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166 w 21600"/>
                <a:gd name="T25" fmla="*/ 3166 h 21600"/>
                <a:gd name="T26" fmla="*/ 18434 w 21600"/>
                <a:gd name="T27" fmla="*/ 18434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>
                  <a:moveTo>
                    <a:pt x="0" y="10800"/>
                  </a:move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ubicBezTo>
                    <a:pt x="4835" y="21600"/>
                    <a:pt x="0" y="16765"/>
                    <a:pt x="0" y="10800"/>
                  </a:cubicBezTo>
                  <a:close/>
                  <a:moveTo>
                    <a:pt x="2514" y="10800"/>
                  </a:moveTo>
                  <a:cubicBezTo>
                    <a:pt x="2514" y="15376"/>
                    <a:pt x="6224" y="19086"/>
                    <a:pt x="10800" y="19086"/>
                  </a:cubicBezTo>
                  <a:cubicBezTo>
                    <a:pt x="15376" y="19086"/>
                    <a:pt x="19086" y="15376"/>
                    <a:pt x="19086" y="10800"/>
                  </a:cubicBezTo>
                  <a:cubicBezTo>
                    <a:pt x="19086" y="6224"/>
                    <a:pt x="15376" y="2514"/>
                    <a:pt x="10800" y="2514"/>
                  </a:cubicBezTo>
                  <a:cubicBezTo>
                    <a:pt x="6224" y="2514"/>
                    <a:pt x="2514" y="6224"/>
                    <a:pt x="2514" y="10800"/>
                  </a:cubicBezTo>
                  <a:close/>
                </a:path>
              </a:pathLst>
            </a:custGeom>
            <a:blipFill dpi="0" rotWithShape="1">
              <a:blip r:embed="rId2">
                <a:alphaModFix amt="50000"/>
              </a:blip>
              <a:srcRect/>
              <a:tile tx="0" ty="0" sx="100000" sy="100000" flip="none" algn="tl"/>
            </a:blipFill>
            <a:ln w="28575">
              <a:solidFill>
                <a:srgbClr val="993366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" name="Freeform 21"/>
            <p:cNvSpPr>
              <a:spLocks/>
            </p:cNvSpPr>
            <p:nvPr/>
          </p:nvSpPr>
          <p:spPr bwMode="auto">
            <a:xfrm>
              <a:off x="4247" y="731"/>
              <a:ext cx="217" cy="185"/>
            </a:xfrm>
            <a:custGeom>
              <a:avLst/>
              <a:gdLst>
                <a:gd name="T0" fmla="*/ 76 w 217"/>
                <a:gd name="T1" fmla="*/ 0 h 185"/>
                <a:gd name="T2" fmla="*/ 20 w 217"/>
                <a:gd name="T3" fmla="*/ 32 h 185"/>
                <a:gd name="T4" fmla="*/ 196 w 217"/>
                <a:gd name="T5" fmla="*/ 160 h 185"/>
                <a:gd name="T6" fmla="*/ 148 w 217"/>
                <a:gd name="T7" fmla="*/ 184 h 18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7" h="185">
                  <a:moveTo>
                    <a:pt x="76" y="0"/>
                  </a:moveTo>
                  <a:cubicBezTo>
                    <a:pt x="67" y="5"/>
                    <a:pt x="0" y="5"/>
                    <a:pt x="20" y="32"/>
                  </a:cubicBezTo>
                  <a:cubicBezTo>
                    <a:pt x="40" y="59"/>
                    <a:pt x="175" y="135"/>
                    <a:pt x="196" y="160"/>
                  </a:cubicBezTo>
                  <a:cubicBezTo>
                    <a:pt x="217" y="185"/>
                    <a:pt x="158" y="179"/>
                    <a:pt x="148" y="18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auto">
            <a:xfrm>
              <a:off x="4066" y="899"/>
              <a:ext cx="249" cy="153"/>
            </a:xfrm>
            <a:custGeom>
              <a:avLst/>
              <a:gdLst>
                <a:gd name="T0" fmla="*/ 80 w 249"/>
                <a:gd name="T1" fmla="*/ 1 h 153"/>
                <a:gd name="T2" fmla="*/ 24 w 249"/>
                <a:gd name="T3" fmla="*/ 17 h 153"/>
                <a:gd name="T4" fmla="*/ 224 w 249"/>
                <a:gd name="T5" fmla="*/ 105 h 153"/>
                <a:gd name="T6" fmla="*/ 176 w 249"/>
                <a:gd name="T7" fmla="*/ 153 h 1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9" h="153">
                  <a:moveTo>
                    <a:pt x="80" y="1"/>
                  </a:moveTo>
                  <a:cubicBezTo>
                    <a:pt x="71" y="4"/>
                    <a:pt x="0" y="0"/>
                    <a:pt x="24" y="17"/>
                  </a:cubicBezTo>
                  <a:cubicBezTo>
                    <a:pt x="48" y="34"/>
                    <a:pt x="199" y="82"/>
                    <a:pt x="224" y="105"/>
                  </a:cubicBezTo>
                  <a:cubicBezTo>
                    <a:pt x="249" y="128"/>
                    <a:pt x="186" y="143"/>
                    <a:pt x="176" y="15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0" name="Freeform 23"/>
            <p:cNvSpPr>
              <a:spLocks/>
            </p:cNvSpPr>
            <p:nvPr/>
          </p:nvSpPr>
          <p:spPr bwMode="auto">
            <a:xfrm>
              <a:off x="3971" y="1124"/>
              <a:ext cx="227" cy="160"/>
            </a:xfrm>
            <a:custGeom>
              <a:avLst/>
              <a:gdLst>
                <a:gd name="T0" fmla="*/ 23 w 227"/>
                <a:gd name="T1" fmla="*/ 0 h 160"/>
                <a:gd name="T2" fmla="*/ 23 w 227"/>
                <a:gd name="T3" fmla="*/ 104 h 160"/>
                <a:gd name="T4" fmla="*/ 159 w 227"/>
                <a:gd name="T5" fmla="*/ 70 h 160"/>
                <a:gd name="T6" fmla="*/ 223 w 227"/>
                <a:gd name="T7" fmla="*/ 96 h 160"/>
                <a:gd name="T8" fmla="*/ 183 w 227"/>
                <a:gd name="T9" fmla="*/ 160 h 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7" h="160">
                  <a:moveTo>
                    <a:pt x="23" y="0"/>
                  </a:moveTo>
                  <a:cubicBezTo>
                    <a:pt x="24" y="17"/>
                    <a:pt x="0" y="92"/>
                    <a:pt x="23" y="104"/>
                  </a:cubicBezTo>
                  <a:cubicBezTo>
                    <a:pt x="46" y="116"/>
                    <a:pt x="126" y="71"/>
                    <a:pt x="159" y="70"/>
                  </a:cubicBezTo>
                  <a:cubicBezTo>
                    <a:pt x="192" y="69"/>
                    <a:pt x="219" y="81"/>
                    <a:pt x="223" y="96"/>
                  </a:cubicBezTo>
                  <a:cubicBezTo>
                    <a:pt x="227" y="111"/>
                    <a:pt x="191" y="147"/>
                    <a:pt x="183" y="160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" name="Freeform 24"/>
            <p:cNvSpPr>
              <a:spLocks/>
            </p:cNvSpPr>
            <p:nvPr/>
          </p:nvSpPr>
          <p:spPr bwMode="auto">
            <a:xfrm>
              <a:off x="3954" y="1426"/>
              <a:ext cx="252" cy="82"/>
            </a:xfrm>
            <a:custGeom>
              <a:avLst/>
              <a:gdLst>
                <a:gd name="T0" fmla="*/ 24 w 252"/>
                <a:gd name="T1" fmla="*/ 2 h 82"/>
                <a:gd name="T2" fmla="*/ 32 w 252"/>
                <a:gd name="T3" fmla="*/ 82 h 82"/>
                <a:gd name="T4" fmla="*/ 216 w 252"/>
                <a:gd name="T5" fmla="*/ 2 h 82"/>
                <a:gd name="T6" fmla="*/ 246 w 252"/>
                <a:gd name="T7" fmla="*/ 73 h 8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2" h="82">
                  <a:moveTo>
                    <a:pt x="24" y="2"/>
                  </a:moveTo>
                  <a:cubicBezTo>
                    <a:pt x="25" y="17"/>
                    <a:pt x="0" y="82"/>
                    <a:pt x="32" y="82"/>
                  </a:cubicBezTo>
                  <a:cubicBezTo>
                    <a:pt x="64" y="82"/>
                    <a:pt x="180" y="4"/>
                    <a:pt x="216" y="2"/>
                  </a:cubicBezTo>
                  <a:cubicBezTo>
                    <a:pt x="252" y="0"/>
                    <a:pt x="240" y="58"/>
                    <a:pt x="246" y="7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2" name="Freeform 25"/>
            <p:cNvSpPr>
              <a:spLocks/>
            </p:cNvSpPr>
            <p:nvPr/>
          </p:nvSpPr>
          <p:spPr bwMode="auto">
            <a:xfrm>
              <a:off x="4058" y="1586"/>
              <a:ext cx="208" cy="147"/>
            </a:xfrm>
            <a:custGeom>
              <a:avLst/>
              <a:gdLst>
                <a:gd name="T0" fmla="*/ 0 w 208"/>
                <a:gd name="T1" fmla="*/ 90 h 147"/>
                <a:gd name="T2" fmla="*/ 98 w 208"/>
                <a:gd name="T3" fmla="*/ 134 h 147"/>
                <a:gd name="T4" fmla="*/ 160 w 208"/>
                <a:gd name="T5" fmla="*/ 10 h 147"/>
                <a:gd name="T6" fmla="*/ 208 w 208"/>
                <a:gd name="T7" fmla="*/ 74 h 14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08" h="147">
                  <a:moveTo>
                    <a:pt x="0" y="90"/>
                  </a:moveTo>
                  <a:cubicBezTo>
                    <a:pt x="16" y="96"/>
                    <a:pt x="71" y="147"/>
                    <a:pt x="98" y="134"/>
                  </a:cubicBezTo>
                  <a:cubicBezTo>
                    <a:pt x="125" y="121"/>
                    <a:pt x="142" y="20"/>
                    <a:pt x="160" y="10"/>
                  </a:cubicBezTo>
                  <a:cubicBezTo>
                    <a:pt x="178" y="0"/>
                    <a:pt x="198" y="61"/>
                    <a:pt x="208" y="7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auto">
            <a:xfrm>
              <a:off x="4994" y="1724"/>
              <a:ext cx="163" cy="176"/>
            </a:xfrm>
            <a:custGeom>
              <a:avLst/>
              <a:gdLst>
                <a:gd name="T0" fmla="*/ 64 w 163"/>
                <a:gd name="T1" fmla="*/ 0 h 176"/>
                <a:gd name="T2" fmla="*/ 8 w 163"/>
                <a:gd name="T3" fmla="*/ 24 h 176"/>
                <a:gd name="T4" fmla="*/ 112 w 163"/>
                <a:gd name="T5" fmla="*/ 104 h 176"/>
                <a:gd name="T6" fmla="*/ 160 w 163"/>
                <a:gd name="T7" fmla="*/ 144 h 176"/>
                <a:gd name="T8" fmla="*/ 128 w 163"/>
                <a:gd name="T9" fmla="*/ 176 h 1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3" h="176">
                  <a:moveTo>
                    <a:pt x="64" y="0"/>
                  </a:moveTo>
                  <a:cubicBezTo>
                    <a:pt x="55" y="4"/>
                    <a:pt x="0" y="7"/>
                    <a:pt x="8" y="24"/>
                  </a:cubicBezTo>
                  <a:cubicBezTo>
                    <a:pt x="16" y="41"/>
                    <a:pt x="87" y="84"/>
                    <a:pt x="112" y="104"/>
                  </a:cubicBezTo>
                  <a:cubicBezTo>
                    <a:pt x="137" y="124"/>
                    <a:pt x="157" y="132"/>
                    <a:pt x="160" y="144"/>
                  </a:cubicBezTo>
                  <a:cubicBezTo>
                    <a:pt x="163" y="156"/>
                    <a:pt x="135" y="169"/>
                    <a:pt x="128" y="176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" name="Freeform 27"/>
            <p:cNvSpPr>
              <a:spLocks/>
            </p:cNvSpPr>
            <p:nvPr/>
          </p:nvSpPr>
          <p:spPr bwMode="auto">
            <a:xfrm>
              <a:off x="5091" y="1580"/>
              <a:ext cx="239" cy="184"/>
            </a:xfrm>
            <a:custGeom>
              <a:avLst/>
              <a:gdLst>
                <a:gd name="T0" fmla="*/ 79 w 239"/>
                <a:gd name="T1" fmla="*/ 0 h 184"/>
                <a:gd name="T2" fmla="*/ 23 w 239"/>
                <a:gd name="T3" fmla="*/ 48 h 184"/>
                <a:gd name="T4" fmla="*/ 215 w 239"/>
                <a:gd name="T5" fmla="*/ 128 h 184"/>
                <a:gd name="T6" fmla="*/ 167 w 239"/>
                <a:gd name="T7" fmla="*/ 184 h 1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9" h="184">
                  <a:moveTo>
                    <a:pt x="79" y="0"/>
                  </a:moveTo>
                  <a:cubicBezTo>
                    <a:pt x="70" y="8"/>
                    <a:pt x="0" y="27"/>
                    <a:pt x="23" y="48"/>
                  </a:cubicBezTo>
                  <a:cubicBezTo>
                    <a:pt x="46" y="69"/>
                    <a:pt x="191" y="105"/>
                    <a:pt x="215" y="128"/>
                  </a:cubicBezTo>
                  <a:cubicBezTo>
                    <a:pt x="239" y="151"/>
                    <a:pt x="177" y="172"/>
                    <a:pt x="167" y="184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" name="Freeform 28"/>
            <p:cNvSpPr>
              <a:spLocks/>
            </p:cNvSpPr>
            <p:nvPr/>
          </p:nvSpPr>
          <p:spPr bwMode="auto">
            <a:xfrm>
              <a:off x="5179" y="1267"/>
              <a:ext cx="238" cy="65"/>
            </a:xfrm>
            <a:custGeom>
              <a:avLst/>
              <a:gdLst>
                <a:gd name="T0" fmla="*/ 23 w 238"/>
                <a:gd name="T1" fmla="*/ 5 h 65"/>
                <a:gd name="T2" fmla="*/ 31 w 238"/>
                <a:gd name="T3" fmla="*/ 57 h 65"/>
                <a:gd name="T4" fmla="*/ 207 w 238"/>
                <a:gd name="T5" fmla="*/ 1 h 65"/>
                <a:gd name="T6" fmla="*/ 215 w 238"/>
                <a:gd name="T7" fmla="*/ 65 h 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38" h="65">
                  <a:moveTo>
                    <a:pt x="23" y="5"/>
                  </a:moveTo>
                  <a:cubicBezTo>
                    <a:pt x="24" y="14"/>
                    <a:pt x="0" y="58"/>
                    <a:pt x="31" y="57"/>
                  </a:cubicBezTo>
                  <a:cubicBezTo>
                    <a:pt x="62" y="56"/>
                    <a:pt x="176" y="0"/>
                    <a:pt x="207" y="1"/>
                  </a:cubicBezTo>
                  <a:cubicBezTo>
                    <a:pt x="238" y="2"/>
                    <a:pt x="213" y="52"/>
                    <a:pt x="215" y="65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" name="Freeform 29"/>
            <p:cNvSpPr>
              <a:spLocks/>
            </p:cNvSpPr>
            <p:nvPr/>
          </p:nvSpPr>
          <p:spPr bwMode="auto">
            <a:xfrm>
              <a:off x="4953" y="723"/>
              <a:ext cx="144" cy="226"/>
            </a:xfrm>
            <a:custGeom>
              <a:avLst/>
              <a:gdLst>
                <a:gd name="T0" fmla="*/ 0 w 144"/>
                <a:gd name="T1" fmla="*/ 156 h 226"/>
                <a:gd name="T2" fmla="*/ 32 w 144"/>
                <a:gd name="T3" fmla="*/ 200 h 226"/>
                <a:gd name="T4" fmla="*/ 120 w 144"/>
                <a:gd name="T5" fmla="*/ 0 h 226"/>
                <a:gd name="T6" fmla="*/ 144 w 144"/>
                <a:gd name="T7" fmla="*/ 48 h 22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226">
                  <a:moveTo>
                    <a:pt x="0" y="156"/>
                  </a:moveTo>
                  <a:cubicBezTo>
                    <a:pt x="5" y="163"/>
                    <a:pt x="12" y="226"/>
                    <a:pt x="32" y="200"/>
                  </a:cubicBezTo>
                  <a:cubicBezTo>
                    <a:pt x="52" y="174"/>
                    <a:pt x="101" y="25"/>
                    <a:pt x="120" y="0"/>
                  </a:cubicBezTo>
                  <a:cubicBezTo>
                    <a:pt x="144" y="8"/>
                    <a:pt x="131" y="33"/>
                    <a:pt x="144" y="4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" name="Freeform 30"/>
            <p:cNvSpPr>
              <a:spLocks/>
            </p:cNvSpPr>
            <p:nvPr/>
          </p:nvSpPr>
          <p:spPr bwMode="auto">
            <a:xfrm>
              <a:off x="5039" y="819"/>
              <a:ext cx="195" cy="204"/>
            </a:xfrm>
            <a:custGeom>
              <a:avLst/>
              <a:gdLst>
                <a:gd name="T0" fmla="*/ 3 w 195"/>
                <a:gd name="T1" fmla="*/ 129 h 204"/>
                <a:gd name="T2" fmla="*/ 27 w 195"/>
                <a:gd name="T3" fmla="*/ 185 h 204"/>
                <a:gd name="T4" fmla="*/ 163 w 195"/>
                <a:gd name="T5" fmla="*/ 17 h 204"/>
                <a:gd name="T6" fmla="*/ 195 w 195"/>
                <a:gd name="T7" fmla="*/ 81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5" h="204">
                  <a:moveTo>
                    <a:pt x="3" y="129"/>
                  </a:moveTo>
                  <a:cubicBezTo>
                    <a:pt x="8" y="140"/>
                    <a:pt x="0" y="204"/>
                    <a:pt x="27" y="185"/>
                  </a:cubicBezTo>
                  <a:cubicBezTo>
                    <a:pt x="54" y="166"/>
                    <a:pt x="135" y="34"/>
                    <a:pt x="163" y="17"/>
                  </a:cubicBezTo>
                  <a:cubicBezTo>
                    <a:pt x="191" y="0"/>
                    <a:pt x="188" y="68"/>
                    <a:pt x="195" y="81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" name="Freeform 31"/>
            <p:cNvSpPr>
              <a:spLocks/>
            </p:cNvSpPr>
            <p:nvPr/>
          </p:nvSpPr>
          <p:spPr bwMode="auto">
            <a:xfrm>
              <a:off x="5146" y="1012"/>
              <a:ext cx="192" cy="152"/>
            </a:xfrm>
            <a:custGeom>
              <a:avLst/>
              <a:gdLst>
                <a:gd name="T0" fmla="*/ 0 w 192"/>
                <a:gd name="T1" fmla="*/ 104 h 152"/>
                <a:gd name="T2" fmla="*/ 40 w 192"/>
                <a:gd name="T3" fmla="*/ 136 h 152"/>
                <a:gd name="T4" fmla="*/ 168 w 192"/>
                <a:gd name="T5" fmla="*/ 8 h 152"/>
                <a:gd name="T6" fmla="*/ 184 w 192"/>
                <a:gd name="T7" fmla="*/ 88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92" h="152">
                  <a:moveTo>
                    <a:pt x="0" y="104"/>
                  </a:moveTo>
                  <a:cubicBezTo>
                    <a:pt x="7" y="109"/>
                    <a:pt x="12" y="152"/>
                    <a:pt x="40" y="136"/>
                  </a:cubicBezTo>
                  <a:cubicBezTo>
                    <a:pt x="68" y="120"/>
                    <a:pt x="144" y="16"/>
                    <a:pt x="168" y="8"/>
                  </a:cubicBezTo>
                  <a:cubicBezTo>
                    <a:pt x="192" y="0"/>
                    <a:pt x="181" y="71"/>
                    <a:pt x="184" y="8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Freeform 32"/>
            <p:cNvSpPr>
              <a:spLocks/>
            </p:cNvSpPr>
            <p:nvPr/>
          </p:nvSpPr>
          <p:spPr bwMode="auto">
            <a:xfrm>
              <a:off x="4650" y="1833"/>
              <a:ext cx="76" cy="229"/>
            </a:xfrm>
            <a:custGeom>
              <a:avLst/>
              <a:gdLst>
                <a:gd name="T0" fmla="*/ 76 w 76"/>
                <a:gd name="T1" fmla="*/ 0 h 229"/>
                <a:gd name="T2" fmla="*/ 40 w 76"/>
                <a:gd name="T3" fmla="*/ 64 h 229"/>
                <a:gd name="T4" fmla="*/ 64 w 76"/>
                <a:gd name="T5" fmla="*/ 203 h 229"/>
                <a:gd name="T6" fmla="*/ 0 w 76"/>
                <a:gd name="T7" fmla="*/ 219 h 2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76" h="229">
                  <a:moveTo>
                    <a:pt x="76" y="0"/>
                  </a:moveTo>
                  <a:cubicBezTo>
                    <a:pt x="58" y="19"/>
                    <a:pt x="42" y="30"/>
                    <a:pt x="40" y="64"/>
                  </a:cubicBezTo>
                  <a:cubicBezTo>
                    <a:pt x="38" y="98"/>
                    <a:pt x="71" y="177"/>
                    <a:pt x="64" y="203"/>
                  </a:cubicBezTo>
                  <a:cubicBezTo>
                    <a:pt x="57" y="229"/>
                    <a:pt x="13" y="216"/>
                    <a:pt x="0" y="219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0" name="Freeform 33"/>
            <p:cNvSpPr>
              <a:spLocks/>
            </p:cNvSpPr>
            <p:nvPr/>
          </p:nvSpPr>
          <p:spPr bwMode="auto">
            <a:xfrm>
              <a:off x="4426" y="1799"/>
              <a:ext cx="144" cy="265"/>
            </a:xfrm>
            <a:custGeom>
              <a:avLst/>
              <a:gdLst>
                <a:gd name="T0" fmla="*/ 144 w 144"/>
                <a:gd name="T1" fmla="*/ 61 h 265"/>
                <a:gd name="T2" fmla="*/ 72 w 144"/>
                <a:gd name="T3" fmla="*/ 29 h 265"/>
                <a:gd name="T4" fmla="*/ 64 w 144"/>
                <a:gd name="T5" fmla="*/ 237 h 265"/>
                <a:gd name="T6" fmla="*/ 0 w 144"/>
                <a:gd name="T7" fmla="*/ 197 h 26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4" h="265">
                  <a:moveTo>
                    <a:pt x="144" y="61"/>
                  </a:moveTo>
                  <a:cubicBezTo>
                    <a:pt x="131" y="56"/>
                    <a:pt x="85" y="0"/>
                    <a:pt x="72" y="29"/>
                  </a:cubicBezTo>
                  <a:cubicBezTo>
                    <a:pt x="59" y="58"/>
                    <a:pt x="76" y="209"/>
                    <a:pt x="64" y="237"/>
                  </a:cubicBezTo>
                  <a:cubicBezTo>
                    <a:pt x="52" y="265"/>
                    <a:pt x="13" y="205"/>
                    <a:pt x="0" y="197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1" name="Freeform 34"/>
            <p:cNvSpPr>
              <a:spLocks/>
            </p:cNvSpPr>
            <p:nvPr/>
          </p:nvSpPr>
          <p:spPr bwMode="auto">
            <a:xfrm>
              <a:off x="4226" y="1713"/>
              <a:ext cx="160" cy="250"/>
            </a:xfrm>
            <a:custGeom>
              <a:avLst/>
              <a:gdLst>
                <a:gd name="T0" fmla="*/ 160 w 160"/>
                <a:gd name="T1" fmla="*/ 67 h 250"/>
                <a:gd name="T2" fmla="*/ 120 w 160"/>
                <a:gd name="T3" fmla="*/ 27 h 250"/>
                <a:gd name="T4" fmla="*/ 56 w 160"/>
                <a:gd name="T5" fmla="*/ 227 h 250"/>
                <a:gd name="T6" fmla="*/ 0 w 160"/>
                <a:gd name="T7" fmla="*/ 163 h 25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" h="250">
                  <a:moveTo>
                    <a:pt x="160" y="67"/>
                  </a:moveTo>
                  <a:cubicBezTo>
                    <a:pt x="152" y="60"/>
                    <a:pt x="137" y="0"/>
                    <a:pt x="120" y="27"/>
                  </a:cubicBezTo>
                  <a:cubicBezTo>
                    <a:pt x="103" y="54"/>
                    <a:pt x="76" y="204"/>
                    <a:pt x="56" y="227"/>
                  </a:cubicBezTo>
                  <a:cubicBezTo>
                    <a:pt x="36" y="250"/>
                    <a:pt x="12" y="176"/>
                    <a:pt x="0" y="163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2" name="Freeform 35"/>
            <p:cNvSpPr>
              <a:spLocks/>
            </p:cNvSpPr>
            <p:nvPr/>
          </p:nvSpPr>
          <p:spPr bwMode="auto">
            <a:xfrm>
              <a:off x="4839" y="626"/>
              <a:ext cx="104" cy="277"/>
            </a:xfrm>
            <a:custGeom>
              <a:avLst/>
              <a:gdLst>
                <a:gd name="T0" fmla="*/ 104 w 104"/>
                <a:gd name="T1" fmla="*/ 49 h 277"/>
                <a:gd name="T2" fmla="*/ 48 w 104"/>
                <a:gd name="T3" fmla="*/ 33 h 277"/>
                <a:gd name="T4" fmla="*/ 64 w 104"/>
                <a:gd name="T5" fmla="*/ 249 h 277"/>
                <a:gd name="T6" fmla="*/ 0 w 104"/>
                <a:gd name="T7" fmla="*/ 201 h 27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4" h="277">
                  <a:moveTo>
                    <a:pt x="104" y="49"/>
                  </a:moveTo>
                  <a:cubicBezTo>
                    <a:pt x="95" y="48"/>
                    <a:pt x="55" y="0"/>
                    <a:pt x="48" y="33"/>
                  </a:cubicBezTo>
                  <a:cubicBezTo>
                    <a:pt x="41" y="66"/>
                    <a:pt x="72" y="221"/>
                    <a:pt x="64" y="249"/>
                  </a:cubicBezTo>
                  <a:cubicBezTo>
                    <a:pt x="56" y="277"/>
                    <a:pt x="13" y="211"/>
                    <a:pt x="0" y="201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3" name="Line 36"/>
            <p:cNvSpPr>
              <a:spLocks noChangeShapeType="1"/>
            </p:cNvSpPr>
            <p:nvPr/>
          </p:nvSpPr>
          <p:spPr bwMode="auto">
            <a:xfrm flipV="1">
              <a:off x="4799" y="260"/>
              <a:ext cx="0" cy="384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4" name="Line 37"/>
            <p:cNvSpPr>
              <a:spLocks noChangeShapeType="1"/>
            </p:cNvSpPr>
            <p:nvPr/>
          </p:nvSpPr>
          <p:spPr bwMode="auto">
            <a:xfrm flipV="1">
              <a:off x="4517" y="260"/>
              <a:ext cx="0" cy="576"/>
            </a:xfrm>
            <a:prstGeom prst="line">
              <a:avLst/>
            </a:prstGeom>
            <a:noFill/>
            <a:ln w="4445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5" name="Freeform 38"/>
            <p:cNvSpPr>
              <a:spLocks/>
            </p:cNvSpPr>
            <p:nvPr/>
          </p:nvSpPr>
          <p:spPr bwMode="auto">
            <a:xfrm>
              <a:off x="4862" y="1804"/>
              <a:ext cx="96" cy="208"/>
            </a:xfrm>
            <a:custGeom>
              <a:avLst/>
              <a:gdLst>
                <a:gd name="T0" fmla="*/ 60 w 96"/>
                <a:gd name="T1" fmla="*/ 0 h 208"/>
                <a:gd name="T2" fmla="*/ 4 w 96"/>
                <a:gd name="T3" fmla="*/ 64 h 208"/>
                <a:gd name="T4" fmla="*/ 83 w 96"/>
                <a:gd name="T5" fmla="*/ 136 h 208"/>
                <a:gd name="T6" fmla="*/ 84 w 96"/>
                <a:gd name="T7" fmla="*/ 176 h 208"/>
                <a:gd name="T8" fmla="*/ 44 w 96"/>
                <a:gd name="T9" fmla="*/ 208 h 2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6" h="208">
                  <a:moveTo>
                    <a:pt x="60" y="0"/>
                  </a:moveTo>
                  <a:cubicBezTo>
                    <a:pt x="51" y="12"/>
                    <a:pt x="0" y="41"/>
                    <a:pt x="4" y="64"/>
                  </a:cubicBezTo>
                  <a:cubicBezTo>
                    <a:pt x="8" y="87"/>
                    <a:pt x="70" y="117"/>
                    <a:pt x="83" y="136"/>
                  </a:cubicBezTo>
                  <a:cubicBezTo>
                    <a:pt x="96" y="155"/>
                    <a:pt x="90" y="164"/>
                    <a:pt x="84" y="176"/>
                  </a:cubicBezTo>
                  <a:cubicBezTo>
                    <a:pt x="78" y="188"/>
                    <a:pt x="52" y="201"/>
                    <a:pt x="44" y="208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6" name="Freeform 39"/>
            <p:cNvSpPr>
              <a:spLocks/>
            </p:cNvSpPr>
            <p:nvPr/>
          </p:nvSpPr>
          <p:spPr bwMode="auto">
            <a:xfrm>
              <a:off x="5149" y="1436"/>
              <a:ext cx="258" cy="152"/>
            </a:xfrm>
            <a:custGeom>
              <a:avLst/>
              <a:gdLst>
                <a:gd name="T0" fmla="*/ 53 w 258"/>
                <a:gd name="T1" fmla="*/ 0 h 152"/>
                <a:gd name="T2" fmla="*/ 29 w 258"/>
                <a:gd name="T3" fmla="*/ 48 h 152"/>
                <a:gd name="T4" fmla="*/ 229 w 258"/>
                <a:gd name="T5" fmla="*/ 104 h 152"/>
                <a:gd name="T6" fmla="*/ 205 w 258"/>
                <a:gd name="T7" fmla="*/ 152 h 15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8" h="152">
                  <a:moveTo>
                    <a:pt x="53" y="0"/>
                  </a:moveTo>
                  <a:cubicBezTo>
                    <a:pt x="48" y="8"/>
                    <a:pt x="0" y="31"/>
                    <a:pt x="29" y="48"/>
                  </a:cubicBezTo>
                  <a:cubicBezTo>
                    <a:pt x="58" y="65"/>
                    <a:pt x="200" y="87"/>
                    <a:pt x="229" y="104"/>
                  </a:cubicBezTo>
                  <a:cubicBezTo>
                    <a:pt x="258" y="121"/>
                    <a:pt x="210" y="142"/>
                    <a:pt x="205" y="152"/>
                  </a:cubicBezTo>
                </a:path>
              </a:pathLst>
            </a:custGeom>
            <a:noFill/>
            <a:ln w="444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27" name="Group 40"/>
            <p:cNvGrpSpPr>
              <a:grpSpLocks/>
            </p:cNvGrpSpPr>
            <p:nvPr/>
          </p:nvGrpSpPr>
          <p:grpSpPr bwMode="auto">
            <a:xfrm>
              <a:off x="4287" y="1326"/>
              <a:ext cx="416" cy="528"/>
              <a:chOff x="4512" y="1200"/>
              <a:chExt cx="416" cy="528"/>
            </a:xfrm>
          </p:grpSpPr>
          <p:sp>
            <p:nvSpPr>
              <p:cNvPr id="35" name="Line 41"/>
              <p:cNvSpPr>
                <a:spLocks noChangeShapeType="1"/>
              </p:cNvSpPr>
              <p:nvPr/>
            </p:nvSpPr>
            <p:spPr bwMode="auto">
              <a:xfrm flipH="1">
                <a:off x="4512" y="1200"/>
                <a:ext cx="384" cy="528"/>
              </a:xfrm>
              <a:prstGeom prst="line">
                <a:avLst/>
              </a:prstGeom>
              <a:noFill/>
              <a:ln w="19050">
                <a:solidFill>
                  <a:schemeClr val="tx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graphicFrame>
            <p:nvGraphicFramePr>
              <p:cNvPr id="36" name="Object 42"/>
              <p:cNvGraphicFramePr>
                <a:graphicFrameLocks noChangeAspect="1"/>
              </p:cNvGraphicFramePr>
              <p:nvPr/>
            </p:nvGraphicFramePr>
            <p:xfrm>
              <a:off x="4704" y="1440"/>
              <a:ext cx="224" cy="2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3" imgW="152268" imgH="164957" progId="Equation.3">
                      <p:embed/>
                    </p:oleObj>
                  </mc:Choice>
                  <mc:Fallback>
                    <p:oleObj name="公式" r:id="rId3" imgW="152268" imgH="164957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704" y="1440"/>
                            <a:ext cx="224" cy="24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28" name="Object 43"/>
            <p:cNvGraphicFramePr>
              <a:graphicFrameLocks noChangeAspect="1"/>
            </p:cNvGraphicFramePr>
            <p:nvPr/>
          </p:nvGraphicFramePr>
          <p:xfrm>
            <a:off x="4320" y="399"/>
            <a:ext cx="1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26780" imgH="164814" progId="Equation.3">
                    <p:embed/>
                  </p:oleObj>
                </mc:Choice>
                <mc:Fallback>
                  <p:oleObj name="公式" r:id="rId5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99"/>
                          <a:ext cx="18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44"/>
            <p:cNvGraphicFramePr>
              <a:graphicFrameLocks noChangeAspect="1"/>
            </p:cNvGraphicFramePr>
            <p:nvPr/>
          </p:nvGraphicFramePr>
          <p:xfrm>
            <a:off x="4896" y="288"/>
            <a:ext cx="187" cy="2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26780" imgH="164814" progId="Equation.3">
                    <p:embed/>
                  </p:oleObj>
                </mc:Choice>
                <mc:Fallback>
                  <p:oleObj name="公式" r:id="rId7" imgW="126780" imgH="164814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288"/>
                          <a:ext cx="187" cy="2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0" name="Line 45"/>
            <p:cNvSpPr>
              <a:spLocks noChangeShapeType="1"/>
            </p:cNvSpPr>
            <p:nvPr/>
          </p:nvSpPr>
          <p:spPr bwMode="auto">
            <a:xfrm>
              <a:off x="4527" y="303"/>
              <a:ext cx="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1" name="Line 46"/>
            <p:cNvSpPr>
              <a:spLocks noChangeShapeType="1"/>
            </p:cNvSpPr>
            <p:nvPr/>
          </p:nvSpPr>
          <p:spPr bwMode="auto">
            <a:xfrm flipV="1">
              <a:off x="4797" y="303"/>
              <a:ext cx="0" cy="240"/>
            </a:xfrm>
            <a:prstGeom prst="lin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2" name="Line 47"/>
            <p:cNvSpPr>
              <a:spLocks noChangeShapeType="1"/>
            </p:cNvSpPr>
            <p:nvPr/>
          </p:nvSpPr>
          <p:spPr bwMode="auto">
            <a:xfrm>
              <a:off x="4578" y="642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3" name="Line 48"/>
            <p:cNvSpPr>
              <a:spLocks noChangeShapeType="1"/>
            </p:cNvSpPr>
            <p:nvPr/>
          </p:nvSpPr>
          <p:spPr bwMode="auto">
            <a:xfrm>
              <a:off x="4752" y="624"/>
              <a:ext cx="0" cy="170"/>
            </a:xfrm>
            <a:prstGeom prst="line">
              <a:avLst/>
            </a:prstGeom>
            <a:noFill/>
            <a:ln w="41275">
              <a:solidFill>
                <a:srgbClr val="99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34" name="Rectangle 49"/>
            <p:cNvSpPr>
              <a:spLocks noChangeArrowheads="1"/>
            </p:cNvSpPr>
            <p:nvPr/>
          </p:nvSpPr>
          <p:spPr bwMode="auto">
            <a:xfrm>
              <a:off x="4588" y="622"/>
              <a:ext cx="147" cy="2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/>
              <p:cNvSpPr txBox="1"/>
              <p:nvPr/>
            </p:nvSpPr>
            <p:spPr>
              <a:xfrm>
                <a:off x="2847491" y="2472908"/>
                <a:ext cx="1570302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𝐻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𝑁𝐼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2</m:t>
                          </m:r>
                          <m:r>
                            <a:rPr lang="zh-CN" altLang="en-US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𝜋</m:t>
                          </m:r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491" y="2472908"/>
                <a:ext cx="1570302" cy="806631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394575" y="3362103"/>
                <a:ext cx="5836854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再利用其它实验手段直接测量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75" y="3362103"/>
                <a:ext cx="5836854" cy="644664"/>
              </a:xfrm>
              <a:prstGeom prst="rect">
                <a:avLst/>
              </a:prstGeom>
              <a:blipFill rotWithShape="0">
                <a:blip r:embed="rId10"/>
                <a:stretch>
                  <a:fillRect l="-2717" t="-6667" b="-27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文本框 38"/>
          <p:cNvSpPr txBox="1"/>
          <p:nvPr/>
        </p:nvSpPr>
        <p:spPr>
          <a:xfrm>
            <a:off x="394575" y="4313386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根据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1432775" y="4165876"/>
                <a:ext cx="2467214" cy="87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𝐻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2775" y="4165876"/>
                <a:ext cx="2467214" cy="879151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4158939" y="4313384"/>
                <a:ext cx="329872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得出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~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𝑯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曲线。</a:t>
                </a: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39" y="4313384"/>
                <a:ext cx="3298724" cy="584775"/>
              </a:xfrm>
              <a:prstGeom prst="rect">
                <a:avLst/>
              </a:prstGeom>
              <a:blipFill rotWithShape="0">
                <a:blip r:embed="rId12"/>
                <a:stretch>
                  <a:fillRect l="-4621" t="-16667" r="-3882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Freeform 5"/>
          <p:cNvSpPr>
            <a:spLocks/>
          </p:cNvSpPr>
          <p:nvPr/>
        </p:nvSpPr>
        <p:spPr bwMode="auto">
          <a:xfrm>
            <a:off x="7930125" y="4416705"/>
            <a:ext cx="2398712" cy="1366838"/>
          </a:xfrm>
          <a:custGeom>
            <a:avLst/>
            <a:gdLst>
              <a:gd name="T0" fmla="*/ 0 w 1973"/>
              <a:gd name="T1" fmla="*/ 1366838 h 1160"/>
              <a:gd name="T2" fmla="*/ 142245 w 1973"/>
              <a:gd name="T3" fmla="*/ 222700 h 1160"/>
              <a:gd name="T4" fmla="*/ 274764 w 1973"/>
              <a:gd name="T5" fmla="*/ 30636 h 1160"/>
              <a:gd name="T6" fmla="*/ 375673 w 1973"/>
              <a:gd name="T7" fmla="*/ 166142 h 1160"/>
              <a:gd name="T8" fmla="*/ 906964 w 1973"/>
              <a:gd name="T9" fmla="*/ 957965 h 1160"/>
              <a:gd name="T10" fmla="*/ 2398712 w 1973"/>
              <a:gd name="T11" fmla="*/ 1240759 h 1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973" h="1160">
                <a:moveTo>
                  <a:pt x="0" y="1160"/>
                </a:moveTo>
                <a:cubicBezTo>
                  <a:pt x="22" y="996"/>
                  <a:pt x="79" y="378"/>
                  <a:pt x="117" y="189"/>
                </a:cubicBezTo>
                <a:cubicBezTo>
                  <a:pt x="155" y="0"/>
                  <a:pt x="194" y="34"/>
                  <a:pt x="226" y="26"/>
                </a:cubicBezTo>
                <a:cubicBezTo>
                  <a:pt x="258" y="18"/>
                  <a:pt x="222" y="10"/>
                  <a:pt x="309" y="141"/>
                </a:cubicBezTo>
                <a:cubicBezTo>
                  <a:pt x="396" y="272"/>
                  <a:pt x="469" y="661"/>
                  <a:pt x="746" y="813"/>
                </a:cubicBezTo>
                <a:cubicBezTo>
                  <a:pt x="1023" y="965"/>
                  <a:pt x="1717" y="1003"/>
                  <a:pt x="1973" y="1053"/>
                </a:cubicBezTo>
              </a:path>
            </a:pathLst>
          </a:custGeom>
          <a:noFill/>
          <a:ln w="41275" cap="flat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48" name="Group 7"/>
          <p:cNvGrpSpPr>
            <a:grpSpLocks/>
          </p:cNvGrpSpPr>
          <p:nvPr/>
        </p:nvGrpSpPr>
        <p:grpSpPr bwMode="auto">
          <a:xfrm>
            <a:off x="7915324" y="3923606"/>
            <a:ext cx="2830512" cy="2116135"/>
            <a:chOff x="3929" y="2796"/>
            <a:chExt cx="1783" cy="1333"/>
          </a:xfrm>
        </p:grpSpPr>
        <p:sp>
          <p:nvSpPr>
            <p:cNvPr id="49" name="Line 8"/>
            <p:cNvSpPr>
              <a:spLocks noChangeShapeType="1"/>
            </p:cNvSpPr>
            <p:nvPr/>
          </p:nvSpPr>
          <p:spPr bwMode="auto">
            <a:xfrm>
              <a:off x="3929" y="4074"/>
              <a:ext cx="1543" cy="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Line 9"/>
            <p:cNvSpPr>
              <a:spLocks noChangeShapeType="1"/>
            </p:cNvSpPr>
            <p:nvPr/>
          </p:nvSpPr>
          <p:spPr bwMode="auto">
            <a:xfrm flipV="1">
              <a:off x="3929" y="2955"/>
              <a:ext cx="0" cy="1140"/>
            </a:xfrm>
            <a:prstGeom prst="line">
              <a:avLst/>
            </a:prstGeom>
            <a:noFill/>
            <a:ln w="412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aphicFrame>
          <p:nvGraphicFramePr>
            <p:cNvPr id="51" name="Object 10"/>
            <p:cNvGraphicFramePr>
              <a:graphicFrameLocks noChangeAspect="1"/>
            </p:cNvGraphicFramePr>
            <p:nvPr/>
          </p:nvGraphicFramePr>
          <p:xfrm>
            <a:off x="5472" y="3936"/>
            <a:ext cx="240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93359" imgH="317225" progId="Equation.3">
                    <p:embed/>
                  </p:oleObj>
                </mc:Choice>
                <mc:Fallback>
                  <p:oleObj name="Equation" r:id="rId13" imgW="393359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72" y="3936"/>
                          <a:ext cx="240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11"/>
            <p:cNvGraphicFramePr>
              <a:graphicFrameLocks noChangeAspect="1"/>
            </p:cNvGraphicFramePr>
            <p:nvPr/>
          </p:nvGraphicFramePr>
          <p:xfrm>
            <a:off x="3996" y="2796"/>
            <a:ext cx="295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418918" imgH="444307" progId="Equation.3">
                    <p:embed/>
                  </p:oleObj>
                </mc:Choice>
                <mc:Fallback>
                  <p:oleObj name="Equation" r:id="rId15" imgW="418918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96" y="2796"/>
                          <a:ext cx="295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文本框 52"/>
          <p:cNvSpPr txBox="1"/>
          <p:nvPr/>
        </p:nvSpPr>
        <p:spPr>
          <a:xfrm>
            <a:off x="394574" y="5354163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结论：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1724601" y="5354162"/>
                <a:ext cx="495142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(1)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铁磁质的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不是常数，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  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它是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𝑯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的函数。</a:t>
                </a:r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01" y="5354162"/>
                <a:ext cx="4951420" cy="1077218"/>
              </a:xfrm>
              <a:prstGeom prst="rect">
                <a:avLst/>
              </a:prstGeom>
              <a:blipFill rotWithShape="0">
                <a:blip r:embed="rId17"/>
                <a:stretch>
                  <a:fillRect l="-3202" t="-9040" r="-2094" b="-15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6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37" grpId="0"/>
      <p:bldP spid="38" grpId="0"/>
      <p:bldP spid="39" grpId="0"/>
      <p:bldP spid="40" grpId="0"/>
      <p:bldP spid="41" grpId="0"/>
      <p:bldP spid="47" grpId="0" animBg="1"/>
      <p:bldP spid="53" grpId="0"/>
      <p:bldP spid="5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7888098" y="615117"/>
            <a:ext cx="3408258" cy="5738532"/>
          </a:xfrm>
          <a:prstGeom prst="rect">
            <a:avLst/>
          </a:prstGeom>
          <a:solidFill>
            <a:srgbClr val="CCFFFF"/>
          </a:solidFill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9" name="AutoShape 11"/>
          <p:cNvSpPr>
            <a:spLocks noChangeArrowheads="1"/>
          </p:cNvSpPr>
          <p:nvPr/>
        </p:nvSpPr>
        <p:spPr bwMode="auto">
          <a:xfrm rot="5394626">
            <a:off x="5029428" y="2978734"/>
            <a:ext cx="762000" cy="2738437"/>
          </a:xfrm>
          <a:prstGeom prst="can">
            <a:avLst>
              <a:gd name="adj" fmla="val 39448"/>
            </a:avLst>
          </a:prstGeom>
          <a:solidFill>
            <a:srgbClr val="808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4328714" y="4330244"/>
            <a:ext cx="2693137" cy="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831009" y="291952"/>
            <a:ext cx="319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第七节 磁介质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08643" y="896079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一 磁介质的分类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08643" y="1472070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磁介质的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磁化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8038752" y="896078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电介质的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极化</a:t>
            </a:r>
          </a:p>
        </p:txBody>
      </p:sp>
      <p:sp>
        <p:nvSpPr>
          <p:cNvPr id="25" name="矩形 24"/>
          <p:cNvSpPr/>
          <p:nvPr/>
        </p:nvSpPr>
        <p:spPr>
          <a:xfrm>
            <a:off x="8649784" y="2091060"/>
            <a:ext cx="1476103" cy="705395"/>
          </a:xfrm>
          <a:prstGeom prst="rect">
            <a:avLst/>
          </a:prstGeom>
          <a:solidFill>
            <a:srgbClr val="CC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8237815" y="1868993"/>
            <a:ext cx="2512063" cy="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8237814" y="3048335"/>
            <a:ext cx="2512063" cy="0"/>
          </a:xfrm>
          <a:prstGeom prst="straightConnector1">
            <a:avLst/>
          </a:prstGeom>
          <a:ln w="508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10389303" y="2026574"/>
                <a:ext cx="587147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9303" y="2026574"/>
                <a:ext cx="587147" cy="4831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/>
          <p:cNvCxnSpPr/>
          <p:nvPr/>
        </p:nvCxnSpPr>
        <p:spPr>
          <a:xfrm flipH="1">
            <a:off x="8827802" y="2650449"/>
            <a:ext cx="10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9270999" y="2185762"/>
                <a:ext cx="436017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999" y="2185762"/>
                <a:ext cx="436017" cy="414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8549694" y="3295780"/>
                <a:ext cx="203786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694" y="3295780"/>
                <a:ext cx="2037866" cy="483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938839" y="3828363"/>
                <a:ext cx="129163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39" y="3828363"/>
                <a:ext cx="1291636" cy="483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8277934" y="4408605"/>
            <a:ext cx="26564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相对介电常数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8938839" y="5064660"/>
                <a:ext cx="1394677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𝜺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𝑬</m:t>
                              </m:r>
                            </m:e>
                            <m:sub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𝟎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𝑬</m:t>
                          </m:r>
                        </m:den>
                      </m:f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8839" y="5064660"/>
                <a:ext cx="1394677" cy="8038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08643" y="5345547"/>
            <a:ext cx="677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与电介质的极化不同，磁介质的磁化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可正可负，问题更加复杂。</a:t>
            </a: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916354" y="4311194"/>
            <a:ext cx="2311927" cy="19050"/>
          </a:xfrm>
          <a:prstGeom prst="line">
            <a:avLst/>
          </a:prstGeom>
          <a:noFill/>
          <a:ln w="44450">
            <a:solidFill>
              <a:srgbClr val="A5002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3" name="Group 26"/>
          <p:cNvGrpSpPr>
            <a:grpSpLocks/>
          </p:cNvGrpSpPr>
          <p:nvPr/>
        </p:nvGrpSpPr>
        <p:grpSpPr bwMode="auto">
          <a:xfrm>
            <a:off x="563929" y="3649206"/>
            <a:ext cx="2708275" cy="1577975"/>
            <a:chOff x="3938" y="663"/>
            <a:chExt cx="1706" cy="994"/>
          </a:xfrm>
        </p:grpSpPr>
        <p:grpSp>
          <p:nvGrpSpPr>
            <p:cNvPr id="74" name="Group 27"/>
            <p:cNvGrpSpPr>
              <a:grpSpLocks/>
            </p:cNvGrpSpPr>
            <p:nvPr/>
          </p:nvGrpSpPr>
          <p:grpSpPr bwMode="auto">
            <a:xfrm>
              <a:off x="3938" y="852"/>
              <a:ext cx="1706" cy="480"/>
              <a:chOff x="1785" y="3378"/>
              <a:chExt cx="1575" cy="543"/>
            </a:xfrm>
          </p:grpSpPr>
          <p:sp>
            <p:nvSpPr>
              <p:cNvPr id="87" name="Oval 28"/>
              <p:cNvSpPr>
                <a:spLocks noChangeArrowheads="1"/>
              </p:cNvSpPr>
              <p:nvPr/>
            </p:nvSpPr>
            <p:spPr bwMode="auto">
              <a:xfrm>
                <a:off x="3168" y="3378"/>
                <a:ext cx="192" cy="528"/>
              </a:xfrm>
              <a:prstGeom prst="ellipse">
                <a:avLst/>
              </a:prstGeom>
              <a:noFill/>
              <a:ln w="412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50000"/>
                  </a:spcBef>
                  <a:spcAft>
                    <a:spcPct val="0"/>
                  </a:spcAft>
                  <a:defRPr kumimoji="1" sz="2400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8" name="Line 29"/>
              <p:cNvSpPr>
                <a:spLocks noChangeShapeType="1"/>
              </p:cNvSpPr>
              <p:nvPr/>
            </p:nvSpPr>
            <p:spPr bwMode="auto">
              <a:xfrm>
                <a:off x="1920" y="3378"/>
                <a:ext cx="1344" cy="0"/>
              </a:xfrm>
              <a:prstGeom prst="line">
                <a:avLst/>
              </a:prstGeom>
              <a:noFill/>
              <a:ln w="412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9" name="Line 30"/>
              <p:cNvSpPr>
                <a:spLocks noChangeShapeType="1"/>
              </p:cNvSpPr>
              <p:nvPr/>
            </p:nvSpPr>
            <p:spPr bwMode="auto">
              <a:xfrm>
                <a:off x="1920" y="3921"/>
                <a:ext cx="1344" cy="0"/>
              </a:xfrm>
              <a:prstGeom prst="line">
                <a:avLst/>
              </a:prstGeom>
              <a:noFill/>
              <a:ln w="41275">
                <a:solidFill>
                  <a:srgbClr val="0066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0" name="Freeform 31"/>
              <p:cNvSpPr>
                <a:spLocks/>
              </p:cNvSpPr>
              <p:nvPr/>
            </p:nvSpPr>
            <p:spPr bwMode="auto">
              <a:xfrm>
                <a:off x="1785" y="3378"/>
                <a:ext cx="135" cy="528"/>
              </a:xfrm>
              <a:custGeom>
                <a:avLst/>
                <a:gdLst>
                  <a:gd name="T0" fmla="*/ 135 w 135"/>
                  <a:gd name="T1" fmla="*/ 0 h 528"/>
                  <a:gd name="T2" fmla="*/ 44 w 135"/>
                  <a:gd name="T3" fmla="*/ 207 h 528"/>
                  <a:gd name="T4" fmla="*/ 135 w 135"/>
                  <a:gd name="T5" fmla="*/ 528 h 528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35" h="528">
                    <a:moveTo>
                      <a:pt x="135" y="0"/>
                    </a:moveTo>
                    <a:cubicBezTo>
                      <a:pt x="44" y="75"/>
                      <a:pt x="44" y="119"/>
                      <a:pt x="44" y="207"/>
                    </a:cubicBezTo>
                    <a:cubicBezTo>
                      <a:pt x="44" y="295"/>
                      <a:pt x="0" y="368"/>
                      <a:pt x="135" y="528"/>
                    </a:cubicBezTo>
                  </a:path>
                </a:pathLst>
              </a:custGeom>
              <a:noFill/>
              <a:ln w="41275">
                <a:solidFill>
                  <a:srgbClr val="006600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75" name="Group 32"/>
            <p:cNvGrpSpPr>
              <a:grpSpLocks/>
            </p:cNvGrpSpPr>
            <p:nvPr/>
          </p:nvGrpSpPr>
          <p:grpSpPr bwMode="auto">
            <a:xfrm>
              <a:off x="4061" y="663"/>
              <a:ext cx="1413" cy="823"/>
              <a:chOff x="1903" y="2688"/>
              <a:chExt cx="1554" cy="981"/>
            </a:xfrm>
          </p:grpSpPr>
          <p:sp>
            <p:nvSpPr>
              <p:cNvPr id="80" name="Freeform 33"/>
              <p:cNvSpPr>
                <a:spLocks/>
              </p:cNvSpPr>
              <p:nvPr/>
            </p:nvSpPr>
            <p:spPr bwMode="auto">
              <a:xfrm flipH="1">
                <a:off x="296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1" name="Freeform 34"/>
              <p:cNvSpPr>
                <a:spLocks/>
              </p:cNvSpPr>
              <p:nvPr/>
            </p:nvSpPr>
            <p:spPr bwMode="auto">
              <a:xfrm flipH="1">
                <a:off x="2733" y="2688"/>
                <a:ext cx="254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69 w 315"/>
                  <a:gd name="T5" fmla="*/ 864 h 1146"/>
                  <a:gd name="T6" fmla="*/ 254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2" name="Freeform 35"/>
              <p:cNvSpPr>
                <a:spLocks/>
              </p:cNvSpPr>
              <p:nvPr/>
            </p:nvSpPr>
            <p:spPr bwMode="auto">
              <a:xfrm flipH="1">
                <a:off x="249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3" name="Freeform 36"/>
              <p:cNvSpPr>
                <a:spLocks/>
              </p:cNvSpPr>
              <p:nvPr/>
            </p:nvSpPr>
            <p:spPr bwMode="auto">
              <a:xfrm flipH="1">
                <a:off x="2262" y="2688"/>
                <a:ext cx="255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70 w 315"/>
                  <a:gd name="T5" fmla="*/ 864 h 1146"/>
                  <a:gd name="T6" fmla="*/ 255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4" name="Freeform 37"/>
              <p:cNvSpPr>
                <a:spLocks/>
              </p:cNvSpPr>
              <p:nvPr/>
            </p:nvSpPr>
            <p:spPr bwMode="auto">
              <a:xfrm flipH="1">
                <a:off x="202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5" name="Freeform 38"/>
              <p:cNvSpPr>
                <a:spLocks/>
              </p:cNvSpPr>
              <p:nvPr/>
            </p:nvSpPr>
            <p:spPr bwMode="auto">
              <a:xfrm flipH="1">
                <a:off x="3203" y="2688"/>
                <a:ext cx="254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69 w 315"/>
                  <a:gd name="T5" fmla="*/ 864 h 1146"/>
                  <a:gd name="T6" fmla="*/ 254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6" name="Freeform 39"/>
              <p:cNvSpPr>
                <a:spLocks/>
              </p:cNvSpPr>
              <p:nvPr/>
            </p:nvSpPr>
            <p:spPr bwMode="auto">
              <a:xfrm>
                <a:off x="1903" y="2688"/>
                <a:ext cx="162" cy="879"/>
              </a:xfrm>
              <a:custGeom>
                <a:avLst/>
                <a:gdLst>
                  <a:gd name="T0" fmla="*/ 162 w 162"/>
                  <a:gd name="T1" fmla="*/ 225 h 879"/>
                  <a:gd name="T2" fmla="*/ 85 w 162"/>
                  <a:gd name="T3" fmla="*/ 109 h 879"/>
                  <a:gd name="T4" fmla="*/ 0 w 162"/>
                  <a:gd name="T5" fmla="*/ 879 h 8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2" h="879">
                    <a:moveTo>
                      <a:pt x="162" y="225"/>
                    </a:moveTo>
                    <a:cubicBezTo>
                      <a:pt x="151" y="206"/>
                      <a:pt x="112" y="0"/>
                      <a:pt x="85" y="109"/>
                    </a:cubicBezTo>
                    <a:cubicBezTo>
                      <a:pt x="49" y="225"/>
                      <a:pt x="18" y="719"/>
                      <a:pt x="0" y="879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tx2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sp>
          <p:nvSpPr>
            <p:cNvPr id="76" name="Freeform 40"/>
            <p:cNvSpPr>
              <a:spLocks/>
            </p:cNvSpPr>
            <p:nvPr/>
          </p:nvSpPr>
          <p:spPr bwMode="auto">
            <a:xfrm>
              <a:off x="5453" y="1347"/>
              <a:ext cx="1" cy="310"/>
            </a:xfrm>
            <a:custGeom>
              <a:avLst/>
              <a:gdLst>
                <a:gd name="T0" fmla="*/ 0 w 1"/>
                <a:gd name="T1" fmla="*/ 0 h 370"/>
                <a:gd name="T2" fmla="*/ 1 w 1"/>
                <a:gd name="T3" fmla="*/ 310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0">
                  <a:moveTo>
                    <a:pt x="0" y="0"/>
                  </a:moveTo>
                  <a:lnTo>
                    <a:pt x="1" y="370"/>
                  </a:lnTo>
                </a:path>
              </a:pathLst>
            </a:custGeom>
            <a:noFill/>
            <a:ln w="60325">
              <a:solidFill>
                <a:srgbClr val="FF6600"/>
              </a:solidFill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Freeform 41"/>
            <p:cNvSpPr>
              <a:spLocks/>
            </p:cNvSpPr>
            <p:nvPr/>
          </p:nvSpPr>
          <p:spPr bwMode="auto">
            <a:xfrm rot="468918">
              <a:off x="4068" y="1202"/>
              <a:ext cx="1" cy="310"/>
            </a:xfrm>
            <a:custGeom>
              <a:avLst/>
              <a:gdLst>
                <a:gd name="T0" fmla="*/ 0 w 1"/>
                <a:gd name="T1" fmla="*/ 0 h 370"/>
                <a:gd name="T2" fmla="*/ 1 w 1"/>
                <a:gd name="T3" fmla="*/ 310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0">
                  <a:moveTo>
                    <a:pt x="0" y="0"/>
                  </a:moveTo>
                  <a:lnTo>
                    <a:pt x="1" y="370"/>
                  </a:lnTo>
                </a:path>
              </a:pathLst>
            </a:custGeom>
            <a:noFill/>
            <a:ln w="60325">
              <a:solidFill>
                <a:srgbClr val="FF6600"/>
              </a:solidFill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Freeform 42"/>
            <p:cNvSpPr>
              <a:spLocks/>
            </p:cNvSpPr>
            <p:nvPr/>
          </p:nvSpPr>
          <p:spPr bwMode="auto">
            <a:xfrm rot="356021">
              <a:off x="4060" y="1288"/>
              <a:ext cx="5" cy="310"/>
            </a:xfrm>
            <a:custGeom>
              <a:avLst/>
              <a:gdLst>
                <a:gd name="T0" fmla="*/ 5 w 6"/>
                <a:gd name="T1" fmla="*/ 0 h 370"/>
                <a:gd name="T2" fmla="*/ 0 w 6"/>
                <a:gd name="T3" fmla="*/ 310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70">
                  <a:moveTo>
                    <a:pt x="6" y="0"/>
                  </a:moveTo>
                  <a:lnTo>
                    <a:pt x="0" y="370"/>
                  </a:lnTo>
                </a:path>
              </a:pathLst>
            </a:custGeom>
            <a:noFill/>
            <a:ln w="44450">
              <a:solidFill>
                <a:srgbClr val="FF6600"/>
              </a:solidFill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9" name="Freeform 43"/>
            <p:cNvSpPr>
              <a:spLocks/>
            </p:cNvSpPr>
            <p:nvPr/>
          </p:nvSpPr>
          <p:spPr bwMode="auto">
            <a:xfrm rot="-451429" flipH="1" flipV="1">
              <a:off x="5442" y="1387"/>
              <a:ext cx="27" cy="213"/>
            </a:xfrm>
            <a:custGeom>
              <a:avLst/>
              <a:gdLst>
                <a:gd name="T0" fmla="*/ 27 w 6"/>
                <a:gd name="T1" fmla="*/ 0 h 370"/>
                <a:gd name="T2" fmla="*/ 0 w 6"/>
                <a:gd name="T3" fmla="*/ 213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" h="370">
                  <a:moveTo>
                    <a:pt x="6" y="0"/>
                  </a:moveTo>
                  <a:lnTo>
                    <a:pt x="0" y="370"/>
                  </a:lnTo>
                </a:path>
              </a:pathLst>
            </a:custGeom>
            <a:noFill/>
            <a:ln w="44450">
              <a:solidFill>
                <a:srgbClr val="FF6600"/>
              </a:solidFill>
              <a:round/>
              <a:headEnd type="none" w="med" len="med"/>
              <a:tailEnd type="arrow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91" name="Group 44"/>
          <p:cNvGrpSpPr>
            <a:grpSpLocks/>
          </p:cNvGrpSpPr>
          <p:nvPr/>
        </p:nvGrpSpPr>
        <p:grpSpPr bwMode="auto">
          <a:xfrm>
            <a:off x="4044580" y="3665328"/>
            <a:ext cx="2725737" cy="1539875"/>
            <a:chOff x="3927" y="1620"/>
            <a:chExt cx="1717" cy="970"/>
          </a:xfrm>
        </p:grpSpPr>
        <p:sp>
          <p:nvSpPr>
            <p:cNvPr id="92" name="AutoShape 45"/>
            <p:cNvSpPr>
              <a:spLocks noChangeArrowheads="1"/>
            </p:cNvSpPr>
            <p:nvPr/>
          </p:nvSpPr>
          <p:spPr bwMode="auto">
            <a:xfrm rot="5394626">
              <a:off x="4546" y="1193"/>
              <a:ext cx="480" cy="1717"/>
            </a:xfrm>
            <a:prstGeom prst="can">
              <a:avLst>
                <a:gd name="adj" fmla="val 39265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808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50000"/>
                </a:spcBef>
                <a:spcAft>
                  <a:spcPct val="0"/>
                </a:spcAft>
                <a:defRPr kumimoji="1" sz="240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93" name="Group 46"/>
            <p:cNvGrpSpPr>
              <a:grpSpLocks/>
            </p:cNvGrpSpPr>
            <p:nvPr/>
          </p:nvGrpSpPr>
          <p:grpSpPr bwMode="auto">
            <a:xfrm>
              <a:off x="4034" y="1620"/>
              <a:ext cx="1413" cy="823"/>
              <a:chOff x="1903" y="2688"/>
              <a:chExt cx="1554" cy="981"/>
            </a:xfrm>
          </p:grpSpPr>
          <p:sp>
            <p:nvSpPr>
              <p:cNvPr id="96" name="Freeform 47"/>
              <p:cNvSpPr>
                <a:spLocks/>
              </p:cNvSpPr>
              <p:nvPr/>
            </p:nvSpPr>
            <p:spPr bwMode="auto">
              <a:xfrm flipH="1">
                <a:off x="296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7" name="Freeform 48"/>
              <p:cNvSpPr>
                <a:spLocks/>
              </p:cNvSpPr>
              <p:nvPr/>
            </p:nvSpPr>
            <p:spPr bwMode="auto">
              <a:xfrm flipH="1">
                <a:off x="2733" y="2688"/>
                <a:ext cx="254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69 w 315"/>
                  <a:gd name="T5" fmla="*/ 864 h 1146"/>
                  <a:gd name="T6" fmla="*/ 254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8" name="Freeform 49"/>
              <p:cNvSpPr>
                <a:spLocks/>
              </p:cNvSpPr>
              <p:nvPr/>
            </p:nvSpPr>
            <p:spPr bwMode="auto">
              <a:xfrm flipH="1">
                <a:off x="249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99" name="Freeform 50"/>
              <p:cNvSpPr>
                <a:spLocks/>
              </p:cNvSpPr>
              <p:nvPr/>
            </p:nvSpPr>
            <p:spPr bwMode="auto">
              <a:xfrm flipH="1">
                <a:off x="2262" y="2688"/>
                <a:ext cx="255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70 w 315"/>
                  <a:gd name="T5" fmla="*/ 864 h 1146"/>
                  <a:gd name="T6" fmla="*/ 255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0" name="Freeform 51"/>
              <p:cNvSpPr>
                <a:spLocks/>
              </p:cNvSpPr>
              <p:nvPr/>
            </p:nvSpPr>
            <p:spPr bwMode="auto">
              <a:xfrm flipH="1">
                <a:off x="2027" y="2688"/>
                <a:ext cx="258" cy="981"/>
              </a:xfrm>
              <a:custGeom>
                <a:avLst/>
                <a:gdLst>
                  <a:gd name="T0" fmla="*/ 0 w 315"/>
                  <a:gd name="T1" fmla="*/ 223 h 1146"/>
                  <a:gd name="T2" fmla="*/ 77 w 315"/>
                  <a:gd name="T3" fmla="*/ 107 h 1146"/>
                  <a:gd name="T4" fmla="*/ 172 w 315"/>
                  <a:gd name="T5" fmla="*/ 864 h 1146"/>
                  <a:gd name="T6" fmla="*/ 258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1" name="Freeform 52"/>
              <p:cNvSpPr>
                <a:spLocks/>
              </p:cNvSpPr>
              <p:nvPr/>
            </p:nvSpPr>
            <p:spPr bwMode="auto">
              <a:xfrm flipH="1">
                <a:off x="3203" y="2688"/>
                <a:ext cx="254" cy="981"/>
              </a:xfrm>
              <a:custGeom>
                <a:avLst/>
                <a:gdLst>
                  <a:gd name="T0" fmla="*/ 0 w 315"/>
                  <a:gd name="T1" fmla="*/ 223 h 1146"/>
                  <a:gd name="T2" fmla="*/ 76 w 315"/>
                  <a:gd name="T3" fmla="*/ 107 h 1146"/>
                  <a:gd name="T4" fmla="*/ 169 w 315"/>
                  <a:gd name="T5" fmla="*/ 864 h 1146"/>
                  <a:gd name="T6" fmla="*/ 254 w 315"/>
                  <a:gd name="T7" fmla="*/ 809 h 114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5" h="1146">
                    <a:moveTo>
                      <a:pt x="0" y="261"/>
                    </a:moveTo>
                    <a:cubicBezTo>
                      <a:pt x="14" y="238"/>
                      <a:pt x="59" y="0"/>
                      <a:pt x="94" y="125"/>
                    </a:cubicBezTo>
                    <a:cubicBezTo>
                      <a:pt x="138" y="260"/>
                      <a:pt x="173" y="872"/>
                      <a:pt x="210" y="1009"/>
                    </a:cubicBezTo>
                    <a:cubicBezTo>
                      <a:pt x="247" y="1146"/>
                      <a:pt x="293" y="958"/>
                      <a:pt x="315" y="945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2" name="Freeform 53"/>
              <p:cNvSpPr>
                <a:spLocks/>
              </p:cNvSpPr>
              <p:nvPr/>
            </p:nvSpPr>
            <p:spPr bwMode="auto">
              <a:xfrm>
                <a:off x="1903" y="2688"/>
                <a:ext cx="162" cy="879"/>
              </a:xfrm>
              <a:custGeom>
                <a:avLst/>
                <a:gdLst>
                  <a:gd name="T0" fmla="*/ 162 w 162"/>
                  <a:gd name="T1" fmla="*/ 225 h 879"/>
                  <a:gd name="T2" fmla="*/ 85 w 162"/>
                  <a:gd name="T3" fmla="*/ 109 h 879"/>
                  <a:gd name="T4" fmla="*/ 0 w 162"/>
                  <a:gd name="T5" fmla="*/ 879 h 879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162" h="879">
                    <a:moveTo>
                      <a:pt x="162" y="225"/>
                    </a:moveTo>
                    <a:cubicBezTo>
                      <a:pt x="151" y="206"/>
                      <a:pt x="112" y="0"/>
                      <a:pt x="85" y="109"/>
                    </a:cubicBezTo>
                    <a:cubicBezTo>
                      <a:pt x="49" y="225"/>
                      <a:pt x="18" y="719"/>
                      <a:pt x="0" y="879"/>
                    </a:cubicBezTo>
                  </a:path>
                </a:pathLst>
              </a:custGeom>
              <a:noFill/>
              <a:ln w="69850" cap="flat" cmpd="sng">
                <a:solidFill>
                  <a:srgbClr val="FF6600"/>
                </a:solidFill>
                <a:prstDash val="solid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0000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sp>
          <p:nvSpPr>
            <p:cNvPr id="94" name="Freeform 54"/>
            <p:cNvSpPr>
              <a:spLocks/>
            </p:cNvSpPr>
            <p:nvPr/>
          </p:nvSpPr>
          <p:spPr bwMode="auto">
            <a:xfrm>
              <a:off x="5426" y="2280"/>
              <a:ext cx="1" cy="310"/>
            </a:xfrm>
            <a:custGeom>
              <a:avLst/>
              <a:gdLst>
                <a:gd name="T0" fmla="*/ 0 w 1"/>
                <a:gd name="T1" fmla="*/ 0 h 370"/>
                <a:gd name="T2" fmla="*/ 1 w 1"/>
                <a:gd name="T3" fmla="*/ 310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0">
                  <a:moveTo>
                    <a:pt x="0" y="0"/>
                  </a:moveTo>
                  <a:lnTo>
                    <a:pt x="1" y="370"/>
                  </a:lnTo>
                </a:path>
              </a:pathLst>
            </a:custGeom>
            <a:noFill/>
            <a:ln w="60325">
              <a:solidFill>
                <a:srgbClr val="FF6600"/>
              </a:solidFill>
              <a:round/>
              <a:headEnd type="arrow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5" name="Freeform 55"/>
            <p:cNvSpPr>
              <a:spLocks/>
            </p:cNvSpPr>
            <p:nvPr/>
          </p:nvSpPr>
          <p:spPr bwMode="auto">
            <a:xfrm rot="333792">
              <a:off x="4031" y="2252"/>
              <a:ext cx="1" cy="310"/>
            </a:xfrm>
            <a:custGeom>
              <a:avLst/>
              <a:gdLst>
                <a:gd name="T0" fmla="*/ 0 w 1"/>
                <a:gd name="T1" fmla="*/ 0 h 370"/>
                <a:gd name="T2" fmla="*/ 1 w 1"/>
                <a:gd name="T3" fmla="*/ 310 h 37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370">
                  <a:moveTo>
                    <a:pt x="0" y="0"/>
                  </a:moveTo>
                  <a:lnTo>
                    <a:pt x="1" y="370"/>
                  </a:lnTo>
                </a:path>
              </a:pathLst>
            </a:custGeom>
            <a:noFill/>
            <a:ln w="60325">
              <a:solidFill>
                <a:srgbClr val="FF6600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文本框 102"/>
              <p:cNvSpPr txBox="1"/>
              <p:nvPr/>
            </p:nvSpPr>
            <p:spPr>
              <a:xfrm>
                <a:off x="6912755" y="4448621"/>
                <a:ext cx="43922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3" name="文本框 10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755" y="4448621"/>
                <a:ext cx="439223" cy="48314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文本框 103"/>
              <p:cNvSpPr txBox="1"/>
              <p:nvPr/>
            </p:nvSpPr>
            <p:spPr>
              <a:xfrm>
                <a:off x="3299770" y="4400729"/>
                <a:ext cx="61119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990033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rgbClr val="990033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990033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990033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990033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04" name="文本框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770" y="4400729"/>
                <a:ext cx="611193" cy="48314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文本框 104"/>
          <p:cNvSpPr txBox="1"/>
          <p:nvPr/>
        </p:nvSpPr>
        <p:spPr>
          <a:xfrm>
            <a:off x="605338" y="2045433"/>
            <a:ext cx="636424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螺线管内填充磁介质前后的磁感应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强度的对比，可表征该介质在磁场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中的性质。</a:t>
            </a:r>
          </a:p>
        </p:txBody>
      </p:sp>
    </p:spTree>
    <p:extLst>
      <p:ext uri="{BB962C8B-B14F-4D97-AF65-F5344CB8AC3E}">
        <p14:creationId xmlns:p14="http://schemas.microsoft.com/office/powerpoint/2010/main" val="26489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9" grpId="0" animBg="1"/>
      <p:bldP spid="4" grpId="0"/>
      <p:bldP spid="24" grpId="0"/>
      <p:bldP spid="25" grpId="0" animBg="1"/>
      <p:bldP spid="28" grpId="0"/>
      <p:bldP spid="30" grpId="0"/>
      <p:bldP spid="31" grpId="0"/>
      <p:bldP spid="32" grpId="0"/>
      <p:bldP spid="33" grpId="0"/>
      <p:bldP spid="34" grpId="0"/>
      <p:bldP spid="35" grpId="0"/>
      <p:bldP spid="68" grpId="0" animBg="1"/>
      <p:bldP spid="103" grpId="0"/>
      <p:bldP spid="104" grpId="0"/>
      <p:bldP spid="10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372" y="419709"/>
            <a:ext cx="41008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2. 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铁磁质磁化的机制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372" y="1004484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铁磁性主要源于电子的自旋磁矩。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52371" y="1744004"/>
            <a:ext cx="113079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电子间的交换相互作用使其在自旋平行排列时能量较低，这种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相互作用很强，是一种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量子力学效应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30606" y="2975661"/>
            <a:ext cx="760496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磁畴：原子间电子的交换相互作用很强，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     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使其自旋磁矩平行排列形成磁畴。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8131126" y="2926080"/>
            <a:ext cx="2940148" cy="282760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52" name="直接连接符 51"/>
          <p:cNvCxnSpPr/>
          <p:nvPr/>
        </p:nvCxnSpPr>
        <p:spPr>
          <a:xfrm flipV="1">
            <a:off x="8159262" y="4194998"/>
            <a:ext cx="1568548" cy="4051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 flipH="1" flipV="1">
            <a:off x="9727810" y="4135902"/>
            <a:ext cx="337624" cy="161778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V="1">
            <a:off x="9733085" y="2926080"/>
            <a:ext cx="262602" cy="12829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V="1">
            <a:off x="9935308" y="4600135"/>
            <a:ext cx="1135966" cy="3446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9864386" y="3564777"/>
            <a:ext cx="1206888" cy="35889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8760663" y="2926080"/>
            <a:ext cx="1071191" cy="877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 flipH="1">
            <a:off x="8886539" y="4400189"/>
            <a:ext cx="129669" cy="13534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/>
          <p:nvPr/>
        </p:nvCxnSpPr>
        <p:spPr>
          <a:xfrm flipV="1">
            <a:off x="8153987" y="3305735"/>
            <a:ext cx="1035590" cy="7471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/>
          <p:nvPr/>
        </p:nvCxnSpPr>
        <p:spPr>
          <a:xfrm flipH="1" flipV="1">
            <a:off x="8285871" y="3100544"/>
            <a:ext cx="385911" cy="26446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/>
          <p:nvPr/>
        </p:nvCxnSpPr>
        <p:spPr>
          <a:xfrm flipH="1" flipV="1">
            <a:off x="8478826" y="4944794"/>
            <a:ext cx="82832" cy="549678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/>
          <p:nvPr/>
        </p:nvCxnSpPr>
        <p:spPr>
          <a:xfrm>
            <a:off x="9497333" y="4772983"/>
            <a:ext cx="43590" cy="511165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/>
          <p:nvPr/>
        </p:nvCxnSpPr>
        <p:spPr>
          <a:xfrm flipV="1">
            <a:off x="8806471" y="3743881"/>
            <a:ext cx="489787" cy="19663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H="1">
            <a:off x="9626404" y="3054556"/>
            <a:ext cx="136372" cy="459506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/>
          <p:nvPr/>
        </p:nvCxnSpPr>
        <p:spPr>
          <a:xfrm flipV="1">
            <a:off x="10306146" y="3174787"/>
            <a:ext cx="454669" cy="220681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接箭头连接符 90"/>
          <p:cNvCxnSpPr/>
          <p:nvPr/>
        </p:nvCxnSpPr>
        <p:spPr>
          <a:xfrm flipH="1" flipV="1">
            <a:off x="10065434" y="4194998"/>
            <a:ext cx="551171" cy="28982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接箭头连接符 92"/>
          <p:cNvCxnSpPr/>
          <p:nvPr/>
        </p:nvCxnSpPr>
        <p:spPr>
          <a:xfrm>
            <a:off x="10306146" y="5126734"/>
            <a:ext cx="567982" cy="275271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文本框 95"/>
          <p:cNvSpPr txBox="1"/>
          <p:nvPr/>
        </p:nvSpPr>
        <p:spPr>
          <a:xfrm>
            <a:off x="2111670" y="4211140"/>
            <a:ext cx="3688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自发的磁化区域</a:t>
            </a:r>
            <a:endParaRPr lang="en-US" altLang="zh-CN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7" name="椭圆形标注 96"/>
          <p:cNvSpPr/>
          <p:nvPr/>
        </p:nvSpPr>
        <p:spPr>
          <a:xfrm>
            <a:off x="6228077" y="5402005"/>
            <a:ext cx="1259127" cy="783828"/>
          </a:xfrm>
          <a:prstGeom prst="wedgeEllipseCallout">
            <a:avLst>
              <a:gd name="adj1" fmla="val 121059"/>
              <a:gd name="adj2" fmla="val -125948"/>
            </a:avLst>
          </a:prstGeom>
          <a:solidFill>
            <a:srgbClr val="FFCCFF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98" name="文本框 97"/>
          <p:cNvSpPr txBox="1"/>
          <p:nvPr/>
        </p:nvSpPr>
        <p:spPr>
          <a:xfrm>
            <a:off x="6353335" y="5467417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磁畴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9283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2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1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0" dur="2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8" dur="2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50" grpId="0" animBg="1"/>
      <p:bldP spid="96" grpId="0"/>
      <p:bldP spid="97" grpId="0" animBg="1"/>
      <p:bldP spid="9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811339" y="438639"/>
            <a:ext cx="788511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磁畴：铁磁分子的“抱团”式的各向指向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752" y="1432242"/>
            <a:ext cx="5466809" cy="447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081" y="1586987"/>
            <a:ext cx="3907448" cy="3907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975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75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4"/>
          <p:cNvGrpSpPr>
            <a:grpSpLocks/>
          </p:cNvGrpSpPr>
          <p:nvPr/>
        </p:nvGrpSpPr>
        <p:grpSpPr bwMode="auto">
          <a:xfrm>
            <a:off x="2057754" y="1151381"/>
            <a:ext cx="1219200" cy="1371600"/>
            <a:chOff x="206" y="935"/>
            <a:chExt cx="768" cy="864"/>
          </a:xfrm>
        </p:grpSpPr>
        <p:sp>
          <p:nvSpPr>
            <p:cNvPr id="33913" name="Rectangle 3" descr="宽上对角线"/>
            <p:cNvSpPr>
              <a:spLocks noChangeArrowheads="1"/>
            </p:cNvSpPr>
            <p:nvPr/>
          </p:nvSpPr>
          <p:spPr bwMode="auto">
            <a:xfrm>
              <a:off x="206" y="935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4" name="Rectangle 4" descr="宽下对角线"/>
            <p:cNvSpPr>
              <a:spLocks noChangeArrowheads="1"/>
            </p:cNvSpPr>
            <p:nvPr/>
          </p:nvSpPr>
          <p:spPr bwMode="auto">
            <a:xfrm>
              <a:off x="590" y="935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5" name="Rectangle 5" descr="宽下对角线"/>
            <p:cNvSpPr>
              <a:spLocks noChangeArrowheads="1"/>
            </p:cNvSpPr>
            <p:nvPr/>
          </p:nvSpPr>
          <p:spPr bwMode="auto">
            <a:xfrm>
              <a:off x="206" y="1367"/>
              <a:ext cx="384" cy="432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6" name="Rectangle 6" descr="宽上对角线"/>
            <p:cNvSpPr>
              <a:spLocks noChangeArrowheads="1"/>
            </p:cNvSpPr>
            <p:nvPr/>
          </p:nvSpPr>
          <p:spPr bwMode="auto">
            <a:xfrm>
              <a:off x="590" y="1367"/>
              <a:ext cx="384" cy="432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17" name="Line 7"/>
            <p:cNvSpPr>
              <a:spLocks noChangeShapeType="1"/>
            </p:cNvSpPr>
            <p:nvPr/>
          </p:nvSpPr>
          <p:spPr bwMode="auto">
            <a:xfrm flipV="1">
              <a:off x="272" y="1049"/>
              <a:ext cx="227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18" name="Line 8"/>
            <p:cNvSpPr>
              <a:spLocks noChangeShapeType="1"/>
            </p:cNvSpPr>
            <p:nvPr/>
          </p:nvSpPr>
          <p:spPr bwMode="auto">
            <a:xfrm>
              <a:off x="680" y="1049"/>
              <a:ext cx="204" cy="18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19" name="Line 9"/>
            <p:cNvSpPr>
              <a:spLocks noChangeShapeType="1"/>
            </p:cNvSpPr>
            <p:nvPr/>
          </p:nvSpPr>
          <p:spPr bwMode="auto">
            <a:xfrm flipH="1" flipV="1">
              <a:off x="272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20" name="Line 10"/>
            <p:cNvSpPr>
              <a:spLocks noChangeShapeType="1"/>
            </p:cNvSpPr>
            <p:nvPr/>
          </p:nvSpPr>
          <p:spPr bwMode="auto">
            <a:xfrm flipH="1">
              <a:off x="703" y="1480"/>
              <a:ext cx="204" cy="204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07" name="Text Box 11"/>
          <p:cNvSpPr txBox="1">
            <a:spLocks noChangeArrowheads="1"/>
          </p:cNvSpPr>
          <p:nvPr/>
        </p:nvSpPr>
        <p:spPr bwMode="auto">
          <a:xfrm>
            <a:off x="2270479" y="632269"/>
            <a:ext cx="15875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 =0</a:t>
            </a:r>
          </a:p>
        </p:txBody>
      </p:sp>
      <p:graphicFrame>
        <p:nvGraphicFramePr>
          <p:cNvPr id="8090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2128700"/>
              </p:ext>
            </p:extLst>
          </p:nvPr>
        </p:nvGraphicFramePr>
        <p:xfrm>
          <a:off x="2060930" y="2532506"/>
          <a:ext cx="11953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4725" imgH="253890" progId="Equation.DSMT4">
                  <p:embed/>
                </p:oleObj>
              </mc:Choice>
              <mc:Fallback>
                <p:oleObj name="Equation" r:id="rId2" imgW="634725" imgH="253890" progId="Equation.DSMT4">
                  <p:embed/>
                  <p:pic>
                    <p:nvPicPr>
                      <p:cNvPr id="809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0930" y="2532506"/>
                        <a:ext cx="11953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228"/>
          <p:cNvGrpSpPr>
            <a:grpSpLocks/>
          </p:cNvGrpSpPr>
          <p:nvPr/>
        </p:nvGrpSpPr>
        <p:grpSpPr bwMode="auto">
          <a:xfrm>
            <a:off x="3681766" y="1151381"/>
            <a:ext cx="1219200" cy="1371600"/>
            <a:chOff x="1340" y="944"/>
            <a:chExt cx="768" cy="864"/>
          </a:xfrm>
        </p:grpSpPr>
        <p:sp>
          <p:nvSpPr>
            <p:cNvPr id="33905" name="Rectangle 14" descr="宽上对角线"/>
            <p:cNvSpPr>
              <a:spLocks noChangeArrowheads="1"/>
            </p:cNvSpPr>
            <p:nvPr/>
          </p:nvSpPr>
          <p:spPr bwMode="auto">
            <a:xfrm>
              <a:off x="1340" y="944"/>
              <a:ext cx="384" cy="576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6" name="Rectangle 15" descr="宽下对角线"/>
            <p:cNvSpPr>
              <a:spLocks noChangeArrowheads="1"/>
            </p:cNvSpPr>
            <p:nvPr/>
          </p:nvSpPr>
          <p:spPr bwMode="auto">
            <a:xfrm>
              <a:off x="1724" y="944"/>
              <a:ext cx="384" cy="576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7" name="Rectangle 16" descr="宽下对角线"/>
            <p:cNvSpPr>
              <a:spLocks noChangeArrowheads="1"/>
            </p:cNvSpPr>
            <p:nvPr/>
          </p:nvSpPr>
          <p:spPr bwMode="auto">
            <a:xfrm>
              <a:off x="1340" y="1520"/>
              <a:ext cx="384" cy="288"/>
            </a:xfrm>
            <a:prstGeom prst="rect">
              <a:avLst/>
            </a:prstGeom>
            <a:pattFill prst="wdDn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8" name="Rectangle 17" descr="宽上对角线"/>
            <p:cNvSpPr>
              <a:spLocks noChangeArrowheads="1"/>
            </p:cNvSpPr>
            <p:nvPr/>
          </p:nvSpPr>
          <p:spPr bwMode="auto">
            <a:xfrm>
              <a:off x="1724" y="1520"/>
              <a:ext cx="384" cy="288"/>
            </a:xfrm>
            <a:prstGeom prst="rect">
              <a:avLst/>
            </a:prstGeom>
            <a:pattFill prst="wdUpDiag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9" name="Line 18"/>
            <p:cNvSpPr>
              <a:spLocks noChangeShapeType="1"/>
            </p:cNvSpPr>
            <p:nvPr/>
          </p:nvSpPr>
          <p:spPr bwMode="auto">
            <a:xfrm flipV="1">
              <a:off x="1429" y="1088"/>
              <a:ext cx="247" cy="233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10" name="Line 19"/>
            <p:cNvSpPr>
              <a:spLocks noChangeShapeType="1"/>
            </p:cNvSpPr>
            <p:nvPr/>
          </p:nvSpPr>
          <p:spPr bwMode="auto">
            <a:xfrm>
              <a:off x="1769" y="1094"/>
              <a:ext cx="249" cy="23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11" name="Line 20"/>
            <p:cNvSpPr>
              <a:spLocks noChangeShapeType="1"/>
            </p:cNvSpPr>
            <p:nvPr/>
          </p:nvSpPr>
          <p:spPr bwMode="auto">
            <a:xfrm flipH="1" flipV="1">
              <a:off x="1456" y="1597"/>
              <a:ext cx="131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12" name="Line 21"/>
            <p:cNvSpPr>
              <a:spLocks noChangeShapeType="1"/>
            </p:cNvSpPr>
            <p:nvPr/>
          </p:nvSpPr>
          <p:spPr bwMode="auto">
            <a:xfrm flipH="1">
              <a:off x="1859" y="1597"/>
              <a:ext cx="133" cy="1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605566" y="608457"/>
            <a:ext cx="1371600" cy="519113"/>
            <a:chOff x="1344" y="2730"/>
            <a:chExt cx="864" cy="327"/>
          </a:xfrm>
        </p:grpSpPr>
        <p:sp>
          <p:nvSpPr>
            <p:cNvPr id="33903" name="Line 23"/>
            <p:cNvSpPr>
              <a:spLocks noChangeShapeType="1"/>
            </p:cNvSpPr>
            <p:nvPr/>
          </p:nvSpPr>
          <p:spPr bwMode="auto">
            <a:xfrm>
              <a:off x="1344" y="3024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04" name="Text Box 24"/>
            <p:cNvSpPr txBox="1">
              <a:spLocks noChangeArrowheads="1"/>
            </p:cNvSpPr>
            <p:nvPr/>
          </p:nvSpPr>
          <p:spPr bwMode="auto">
            <a:xfrm>
              <a:off x="1574" y="2730"/>
              <a:ext cx="29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H</a:t>
              </a:r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5302604" y="1146619"/>
            <a:ext cx="1219200" cy="1371600"/>
            <a:chOff x="2688" y="3072"/>
            <a:chExt cx="768" cy="864"/>
          </a:xfrm>
        </p:grpSpPr>
        <p:sp>
          <p:nvSpPr>
            <p:cNvPr id="33899" name="Rectangle 26" descr="宽上对角线"/>
            <p:cNvSpPr>
              <a:spLocks noChangeArrowheads="1"/>
            </p:cNvSpPr>
            <p:nvPr/>
          </p:nvSpPr>
          <p:spPr bwMode="auto">
            <a:xfrm>
              <a:off x="2688" y="3072"/>
              <a:ext cx="384" cy="864"/>
            </a:xfrm>
            <a:prstGeom prst="rect">
              <a:avLst/>
            </a:prstGeom>
            <a:pattFill prst="wdUpDiag">
              <a:fgClr>
                <a:srgbClr val="EAEAEA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0" name="Rectangle 27" descr="宽下对角线"/>
            <p:cNvSpPr>
              <a:spLocks noChangeArrowheads="1"/>
            </p:cNvSpPr>
            <p:nvPr/>
          </p:nvSpPr>
          <p:spPr bwMode="auto">
            <a:xfrm>
              <a:off x="3072" y="3072"/>
              <a:ext cx="384" cy="864"/>
            </a:xfrm>
            <a:prstGeom prst="rect">
              <a:avLst/>
            </a:prstGeom>
            <a:pattFill prst="wdDnDiag">
              <a:fgClr>
                <a:srgbClr val="EAEAEA"/>
              </a:fgClr>
              <a:bgClr>
                <a:schemeClr val="folHlink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901" name="Line 28"/>
            <p:cNvSpPr>
              <a:spLocks noChangeShapeType="1"/>
            </p:cNvSpPr>
            <p:nvPr/>
          </p:nvSpPr>
          <p:spPr bwMode="auto">
            <a:xfrm flipV="1">
              <a:off x="2736" y="3312"/>
              <a:ext cx="288" cy="288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902" name="Line 29"/>
            <p:cNvSpPr>
              <a:spLocks noChangeShapeType="1"/>
            </p:cNvSpPr>
            <p:nvPr/>
          </p:nvSpPr>
          <p:spPr bwMode="auto">
            <a:xfrm>
              <a:off x="3120" y="3360"/>
              <a:ext cx="288" cy="216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5226405" y="613219"/>
            <a:ext cx="1546225" cy="519112"/>
            <a:chOff x="2640" y="2778"/>
            <a:chExt cx="864" cy="327"/>
          </a:xfrm>
        </p:grpSpPr>
        <p:sp>
          <p:nvSpPr>
            <p:cNvPr id="33897" name="Line 31"/>
            <p:cNvSpPr>
              <a:spLocks noChangeShapeType="1"/>
            </p:cNvSpPr>
            <p:nvPr/>
          </p:nvSpPr>
          <p:spPr bwMode="auto">
            <a:xfrm>
              <a:off x="2640" y="307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98" name="Text Box 32"/>
            <p:cNvSpPr txBox="1">
              <a:spLocks noChangeArrowheads="1"/>
            </p:cNvSpPr>
            <p:nvPr/>
          </p:nvSpPr>
          <p:spPr bwMode="auto">
            <a:xfrm>
              <a:off x="2870" y="2778"/>
              <a:ext cx="5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</p:grpSp>
      <p:graphicFrame>
        <p:nvGraphicFramePr>
          <p:cNvPr id="8092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486962"/>
              </p:ext>
            </p:extLst>
          </p:nvPr>
        </p:nvGraphicFramePr>
        <p:xfrm>
          <a:off x="3737330" y="2519807"/>
          <a:ext cx="1139825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725" imgH="253890" progId="Equation.DSMT4">
                  <p:embed/>
                </p:oleObj>
              </mc:Choice>
              <mc:Fallback>
                <p:oleObj name="Equation" r:id="rId4" imgW="634725" imgH="253890" progId="Equation.DSMT4">
                  <p:embed/>
                  <p:pic>
                    <p:nvPicPr>
                      <p:cNvPr id="8092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330" y="2519807"/>
                        <a:ext cx="1139825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39"/>
          <p:cNvGrpSpPr>
            <a:grpSpLocks/>
          </p:cNvGrpSpPr>
          <p:nvPr/>
        </p:nvGrpSpPr>
        <p:grpSpPr bwMode="auto">
          <a:xfrm>
            <a:off x="6847241" y="568765"/>
            <a:ext cx="1517650" cy="523874"/>
            <a:chOff x="3696" y="2745"/>
            <a:chExt cx="864" cy="330"/>
          </a:xfrm>
        </p:grpSpPr>
        <p:sp>
          <p:nvSpPr>
            <p:cNvPr id="33894" name="Line 40"/>
            <p:cNvSpPr>
              <a:spLocks noChangeShapeType="1"/>
            </p:cNvSpPr>
            <p:nvPr/>
          </p:nvSpPr>
          <p:spPr bwMode="auto">
            <a:xfrm>
              <a:off x="3696" y="3059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95" name="Text Box 41"/>
            <p:cNvSpPr txBox="1">
              <a:spLocks noChangeArrowheads="1"/>
            </p:cNvSpPr>
            <p:nvPr/>
          </p:nvSpPr>
          <p:spPr bwMode="auto">
            <a:xfrm>
              <a:off x="3899" y="2745"/>
              <a:ext cx="36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3896" name="Text Box 42"/>
            <p:cNvSpPr txBox="1">
              <a:spLocks noChangeArrowheads="1"/>
            </p:cNvSpPr>
            <p:nvPr/>
          </p:nvSpPr>
          <p:spPr bwMode="auto">
            <a:xfrm>
              <a:off x="4122" y="2745"/>
              <a:ext cx="34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</p:grpSp>
      <p:grpSp>
        <p:nvGrpSpPr>
          <p:cNvPr id="8" name="Group 43"/>
          <p:cNvGrpSpPr>
            <a:grpSpLocks/>
          </p:cNvGrpSpPr>
          <p:nvPr/>
        </p:nvGrpSpPr>
        <p:grpSpPr bwMode="auto">
          <a:xfrm>
            <a:off x="8706204" y="1148206"/>
            <a:ext cx="1219200" cy="1371600"/>
            <a:chOff x="4752" y="3053"/>
            <a:chExt cx="768" cy="864"/>
          </a:xfrm>
        </p:grpSpPr>
        <p:sp>
          <p:nvSpPr>
            <p:cNvPr id="33890" name="Rectangle 44" descr="深色横线"/>
            <p:cNvSpPr>
              <a:spLocks noChangeArrowheads="1"/>
            </p:cNvSpPr>
            <p:nvPr/>
          </p:nvSpPr>
          <p:spPr bwMode="auto">
            <a:xfrm>
              <a:off x="4752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1" name="Rectangle 45" descr="深色横线"/>
            <p:cNvSpPr>
              <a:spLocks noChangeArrowheads="1"/>
            </p:cNvSpPr>
            <p:nvPr/>
          </p:nvSpPr>
          <p:spPr bwMode="auto">
            <a:xfrm>
              <a:off x="5136" y="3053"/>
              <a:ext cx="384" cy="864"/>
            </a:xfrm>
            <a:prstGeom prst="rect">
              <a:avLst/>
            </a:prstGeom>
            <a:pattFill prst="dkHorz">
              <a:fgClr>
                <a:srgbClr val="CCCCFF"/>
              </a:fgClr>
              <a:bgClr>
                <a:srgbClr val="808080"/>
              </a:bgClr>
            </a:patt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92" name="Line 46" descr="深色横线"/>
            <p:cNvSpPr>
              <a:spLocks noChangeShapeType="1"/>
            </p:cNvSpPr>
            <p:nvPr/>
          </p:nvSpPr>
          <p:spPr bwMode="auto">
            <a:xfrm flipV="1">
              <a:off x="4800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93" name="Line 47" descr="深色横线"/>
            <p:cNvSpPr>
              <a:spLocks noChangeShapeType="1"/>
            </p:cNvSpPr>
            <p:nvPr/>
          </p:nvSpPr>
          <p:spPr bwMode="auto">
            <a:xfrm>
              <a:off x="5184" y="3456"/>
              <a:ext cx="28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44" name="AutoShape 48"/>
          <p:cNvSpPr>
            <a:spLocks noChangeArrowheads="1"/>
          </p:cNvSpPr>
          <p:nvPr/>
        </p:nvSpPr>
        <p:spPr bwMode="auto">
          <a:xfrm>
            <a:off x="8957029" y="1687956"/>
            <a:ext cx="823912" cy="179388"/>
          </a:xfrm>
          <a:prstGeom prst="rightArrow">
            <a:avLst>
              <a:gd name="adj1" fmla="val 50000"/>
              <a:gd name="adj2" fmla="val 114823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zh-CN" altLang="en-US" sz="2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7113941" y="2453132"/>
            <a:ext cx="1270000" cy="708025"/>
            <a:chOff x="3694" y="3820"/>
            <a:chExt cx="928" cy="571"/>
          </a:xfrm>
        </p:grpSpPr>
        <p:graphicFrame>
          <p:nvGraphicFramePr>
            <p:cNvPr id="33888" name="Object 6"/>
            <p:cNvGraphicFramePr>
              <a:graphicFrameLocks noChangeAspect="1"/>
            </p:cNvGraphicFramePr>
            <p:nvPr/>
          </p:nvGraphicFramePr>
          <p:xfrm>
            <a:off x="3694" y="3899"/>
            <a:ext cx="559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93529" imgH="253890" progId="Equation.DSMT4">
                    <p:embed/>
                  </p:oleObj>
                </mc:Choice>
                <mc:Fallback>
                  <p:oleObj name="Equation" r:id="rId6" imgW="393529" imgH="253890" progId="Equation.DSMT4">
                    <p:embed/>
                    <p:pic>
                      <p:nvPicPr>
                        <p:cNvPr id="33888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4" y="3899"/>
                          <a:ext cx="559" cy="3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9" name="Text Box 51"/>
            <p:cNvSpPr txBox="1">
              <a:spLocks noChangeArrowheads="1"/>
            </p:cNvSpPr>
            <p:nvPr/>
          </p:nvSpPr>
          <p:spPr bwMode="auto">
            <a:xfrm>
              <a:off x="4115" y="3820"/>
              <a:ext cx="507" cy="5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40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↗</a:t>
              </a:r>
            </a:p>
          </p:txBody>
        </p:sp>
      </p:grpSp>
      <p:grpSp>
        <p:nvGrpSpPr>
          <p:cNvPr id="10" name="Group 52"/>
          <p:cNvGrpSpPr>
            <a:grpSpLocks/>
          </p:cNvGrpSpPr>
          <p:nvPr/>
        </p:nvGrpSpPr>
        <p:grpSpPr bwMode="auto">
          <a:xfrm>
            <a:off x="5462942" y="2442017"/>
            <a:ext cx="977941" cy="647038"/>
            <a:chOff x="2526" y="3840"/>
            <a:chExt cx="698" cy="455"/>
          </a:xfrm>
        </p:grpSpPr>
        <p:graphicFrame>
          <p:nvGraphicFramePr>
            <p:cNvPr id="33886" name="Object 5"/>
            <p:cNvGraphicFramePr>
              <a:graphicFrameLocks noChangeAspect="1"/>
            </p:cNvGraphicFramePr>
            <p:nvPr/>
          </p:nvGraphicFramePr>
          <p:xfrm>
            <a:off x="2526" y="3904"/>
            <a:ext cx="512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3529" imgH="253890" progId="Equation.DSMT4">
                    <p:embed/>
                  </p:oleObj>
                </mc:Choice>
                <mc:Fallback>
                  <p:oleObj name="Equation" r:id="rId8" imgW="393529" imgH="253890" progId="Equation.DSMT4">
                    <p:embed/>
                    <p:pic>
                      <p:nvPicPr>
                        <p:cNvPr id="33886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6" y="3904"/>
                          <a:ext cx="512" cy="3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7" name="Text Box 54"/>
            <p:cNvSpPr txBox="1">
              <a:spLocks noChangeArrowheads="1"/>
            </p:cNvSpPr>
            <p:nvPr/>
          </p:nvSpPr>
          <p:spPr bwMode="auto">
            <a:xfrm>
              <a:off x="2927" y="3840"/>
              <a:ext cx="297" cy="4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36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</p:grpSp>
      <p:grpSp>
        <p:nvGrpSpPr>
          <p:cNvPr id="11" name="Group 55"/>
          <p:cNvGrpSpPr>
            <a:grpSpLocks/>
          </p:cNvGrpSpPr>
          <p:nvPr/>
        </p:nvGrpSpPr>
        <p:grpSpPr bwMode="auto">
          <a:xfrm>
            <a:off x="8810980" y="2543620"/>
            <a:ext cx="1190625" cy="471487"/>
            <a:chOff x="4722" y="3932"/>
            <a:chExt cx="750" cy="297"/>
          </a:xfrm>
        </p:grpSpPr>
        <p:graphicFrame>
          <p:nvGraphicFramePr>
            <p:cNvPr id="33884" name="Object 4"/>
            <p:cNvGraphicFramePr>
              <a:graphicFrameLocks noChangeAspect="1"/>
            </p:cNvGraphicFramePr>
            <p:nvPr/>
          </p:nvGraphicFramePr>
          <p:xfrm>
            <a:off x="4722" y="3932"/>
            <a:ext cx="435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93529" imgH="253890" progId="Equation.DSMT4">
                    <p:embed/>
                  </p:oleObj>
                </mc:Choice>
                <mc:Fallback>
                  <p:oleObj name="Equation" r:id="rId10" imgW="393529" imgH="253890" progId="Equation.DSMT4">
                    <p:embed/>
                    <p:pic>
                      <p:nvPicPr>
                        <p:cNvPr id="33884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2" y="3932"/>
                          <a:ext cx="435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85" name="Line 57"/>
            <p:cNvSpPr>
              <a:spLocks noChangeShapeType="1"/>
            </p:cNvSpPr>
            <p:nvPr/>
          </p:nvSpPr>
          <p:spPr bwMode="auto">
            <a:xfrm>
              <a:off x="5184" y="408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0955" name="Text Box 59"/>
          <p:cNvSpPr txBox="1">
            <a:spLocks noChangeArrowheads="1"/>
          </p:cNvSpPr>
          <p:nvPr/>
        </p:nvSpPr>
        <p:spPr bwMode="auto">
          <a:xfrm>
            <a:off x="1819275" y="100013"/>
            <a:ext cx="7359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磁畴的变化可用金相显微镜观测</a:t>
            </a:r>
          </a:p>
        </p:txBody>
      </p:sp>
      <p:grpSp>
        <p:nvGrpSpPr>
          <p:cNvPr id="12" name="Group 60"/>
          <p:cNvGrpSpPr>
            <a:grpSpLocks/>
          </p:cNvGrpSpPr>
          <p:nvPr/>
        </p:nvGrpSpPr>
        <p:grpSpPr bwMode="auto">
          <a:xfrm>
            <a:off x="8610954" y="560836"/>
            <a:ext cx="1371600" cy="527051"/>
            <a:chOff x="4704" y="2676"/>
            <a:chExt cx="864" cy="332"/>
          </a:xfrm>
        </p:grpSpPr>
        <p:sp>
          <p:nvSpPr>
            <p:cNvPr id="33880" name="Line 61"/>
            <p:cNvSpPr>
              <a:spLocks noChangeShapeType="1"/>
            </p:cNvSpPr>
            <p:nvPr/>
          </p:nvSpPr>
          <p:spPr bwMode="auto">
            <a:xfrm>
              <a:off x="4704" y="3002"/>
              <a:ext cx="86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81" name="Text Box 62"/>
            <p:cNvSpPr txBox="1">
              <a:spLocks noChangeArrowheads="1"/>
            </p:cNvSpPr>
            <p:nvPr/>
          </p:nvSpPr>
          <p:spPr bwMode="auto">
            <a:xfrm>
              <a:off x="4840" y="2676"/>
              <a:ext cx="40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 i="1">
                  <a:solidFill>
                    <a:prstClr val="black"/>
                  </a:solidFill>
                  <a:latin typeface="Times New Roman" panose="02020603050405020304" pitchFamily="18" charset="0"/>
                </a:rPr>
                <a:t>H</a:t>
              </a: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3882" name="Text Box 63"/>
            <p:cNvSpPr txBox="1">
              <a:spLocks noChangeArrowheads="1"/>
            </p:cNvSpPr>
            <p:nvPr/>
          </p:nvSpPr>
          <p:spPr bwMode="auto">
            <a:xfrm>
              <a:off x="5111" y="2676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  <p:sp>
          <p:nvSpPr>
            <p:cNvPr id="33883" name="Text Box 64"/>
            <p:cNvSpPr txBox="1">
              <a:spLocks noChangeArrowheads="1"/>
            </p:cNvSpPr>
            <p:nvPr/>
          </p:nvSpPr>
          <p:spPr bwMode="auto">
            <a:xfrm>
              <a:off x="5202" y="2678"/>
              <a:ext cx="22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en-US" altLang="zh-CN" sz="2800" b="1">
                  <a:solidFill>
                    <a:srgbClr val="FF0000"/>
                  </a:solidFill>
                  <a:latin typeface="Times New Roman" panose="02020603050405020304" pitchFamily="18" charset="0"/>
                </a:rPr>
                <a:t>↑</a:t>
              </a:r>
            </a:p>
          </p:txBody>
        </p:sp>
      </p:grpSp>
      <p:grpSp>
        <p:nvGrpSpPr>
          <p:cNvPr id="13" name="Group 242"/>
          <p:cNvGrpSpPr>
            <a:grpSpLocks/>
          </p:cNvGrpSpPr>
          <p:nvPr/>
        </p:nvGrpSpPr>
        <p:grpSpPr bwMode="auto">
          <a:xfrm>
            <a:off x="6972655" y="1140270"/>
            <a:ext cx="1241425" cy="1392237"/>
            <a:chOff x="3467" y="953"/>
            <a:chExt cx="782" cy="877"/>
          </a:xfrm>
        </p:grpSpPr>
        <p:sp>
          <p:nvSpPr>
            <p:cNvPr id="33824" name="Rectangle 35"/>
            <p:cNvSpPr>
              <a:spLocks noChangeArrowheads="1"/>
            </p:cNvSpPr>
            <p:nvPr/>
          </p:nvSpPr>
          <p:spPr bwMode="auto">
            <a:xfrm>
              <a:off x="3478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5" name="Rectangle 36"/>
            <p:cNvSpPr>
              <a:spLocks noChangeArrowheads="1"/>
            </p:cNvSpPr>
            <p:nvPr/>
          </p:nvSpPr>
          <p:spPr bwMode="auto">
            <a:xfrm>
              <a:off x="3862" y="958"/>
              <a:ext cx="384" cy="864"/>
            </a:xfrm>
            <a:prstGeom prst="rect">
              <a:avLst/>
            </a:prstGeom>
            <a:solidFill>
              <a:srgbClr val="80808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3826" name="Group 201"/>
            <p:cNvGrpSpPr>
              <a:grpSpLocks/>
            </p:cNvGrpSpPr>
            <p:nvPr/>
          </p:nvGrpSpPr>
          <p:grpSpPr bwMode="auto">
            <a:xfrm>
              <a:off x="3467" y="953"/>
              <a:ext cx="397" cy="872"/>
              <a:chOff x="3572" y="953"/>
              <a:chExt cx="397" cy="872"/>
            </a:xfrm>
          </p:grpSpPr>
          <p:sp>
            <p:nvSpPr>
              <p:cNvPr id="33855" name="Line 91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6" name="Line 92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7" name="Line 9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8" name="Line 94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9" name="Line 180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0" name="Line 181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1" name="Line 182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2" name="Line 183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3" name="Line 184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4" name="Line 185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5" name="Line 186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6" name="Line 187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7" name="Line 188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8" name="Line 189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69" name="Line 190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0" name="Line 191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1" name="Line 192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2" name="Line 193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3" name="Line 194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4" name="Line 195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5" name="Line 196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6" name="Line 197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7" name="Line 198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8" name="Line 199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79" name="Line 200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27" name="Group 202"/>
            <p:cNvGrpSpPr>
              <a:grpSpLocks/>
            </p:cNvGrpSpPr>
            <p:nvPr/>
          </p:nvGrpSpPr>
          <p:grpSpPr bwMode="auto">
            <a:xfrm flipH="1">
              <a:off x="3852" y="958"/>
              <a:ext cx="397" cy="872"/>
              <a:chOff x="3572" y="953"/>
              <a:chExt cx="397" cy="872"/>
            </a:xfrm>
          </p:grpSpPr>
          <p:sp>
            <p:nvSpPr>
              <p:cNvPr id="33830" name="Line 203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1" name="Line 204"/>
              <p:cNvSpPr>
                <a:spLocks noChangeShapeType="1"/>
              </p:cNvSpPr>
              <p:nvPr/>
            </p:nvSpPr>
            <p:spPr bwMode="auto">
              <a:xfrm flipV="1">
                <a:off x="3572" y="953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2" name="Line 205"/>
              <p:cNvSpPr>
                <a:spLocks noChangeShapeType="1"/>
              </p:cNvSpPr>
              <p:nvPr/>
            </p:nvSpPr>
            <p:spPr bwMode="auto">
              <a:xfrm flipV="1">
                <a:off x="3583" y="958"/>
                <a:ext cx="295" cy="10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3" name="Line 206"/>
              <p:cNvSpPr>
                <a:spLocks noChangeShapeType="1"/>
              </p:cNvSpPr>
              <p:nvPr/>
            </p:nvSpPr>
            <p:spPr bwMode="auto">
              <a:xfrm flipV="1">
                <a:off x="3583" y="97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4" name="Line 207"/>
              <p:cNvSpPr>
                <a:spLocks noChangeShapeType="1"/>
              </p:cNvSpPr>
              <p:nvPr/>
            </p:nvSpPr>
            <p:spPr bwMode="auto">
              <a:xfrm flipV="1">
                <a:off x="3583" y="100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5" name="Line 208"/>
              <p:cNvSpPr>
                <a:spLocks noChangeShapeType="1"/>
              </p:cNvSpPr>
              <p:nvPr/>
            </p:nvSpPr>
            <p:spPr bwMode="auto">
              <a:xfrm flipV="1">
                <a:off x="3583" y="104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6" name="Line 209"/>
              <p:cNvSpPr>
                <a:spLocks noChangeShapeType="1"/>
              </p:cNvSpPr>
              <p:nvPr/>
            </p:nvSpPr>
            <p:spPr bwMode="auto">
              <a:xfrm flipV="1">
                <a:off x="3583" y="108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7" name="Line 210"/>
              <p:cNvSpPr>
                <a:spLocks noChangeShapeType="1"/>
              </p:cNvSpPr>
              <p:nvPr/>
            </p:nvSpPr>
            <p:spPr bwMode="auto">
              <a:xfrm flipV="1">
                <a:off x="3583" y="112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8" name="Line 211"/>
              <p:cNvSpPr>
                <a:spLocks noChangeShapeType="1"/>
              </p:cNvSpPr>
              <p:nvPr/>
            </p:nvSpPr>
            <p:spPr bwMode="auto">
              <a:xfrm flipV="1">
                <a:off x="3583" y="116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9" name="Line 212"/>
              <p:cNvSpPr>
                <a:spLocks noChangeShapeType="1"/>
              </p:cNvSpPr>
              <p:nvPr/>
            </p:nvSpPr>
            <p:spPr bwMode="auto">
              <a:xfrm flipV="1">
                <a:off x="3583" y="120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0" name="Line 213"/>
              <p:cNvSpPr>
                <a:spLocks noChangeShapeType="1"/>
              </p:cNvSpPr>
              <p:nvPr/>
            </p:nvSpPr>
            <p:spPr bwMode="auto">
              <a:xfrm flipV="1">
                <a:off x="3583" y="124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1" name="Line 214"/>
              <p:cNvSpPr>
                <a:spLocks noChangeShapeType="1"/>
              </p:cNvSpPr>
              <p:nvPr/>
            </p:nvSpPr>
            <p:spPr bwMode="auto">
              <a:xfrm flipV="1">
                <a:off x="3583" y="128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2" name="Line 215"/>
              <p:cNvSpPr>
                <a:spLocks noChangeShapeType="1"/>
              </p:cNvSpPr>
              <p:nvPr/>
            </p:nvSpPr>
            <p:spPr bwMode="auto">
              <a:xfrm flipV="1">
                <a:off x="3583" y="131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3" name="Line 216"/>
              <p:cNvSpPr>
                <a:spLocks noChangeShapeType="1"/>
              </p:cNvSpPr>
              <p:nvPr/>
            </p:nvSpPr>
            <p:spPr bwMode="auto">
              <a:xfrm flipV="1">
                <a:off x="3583" y="135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4" name="Line 217"/>
              <p:cNvSpPr>
                <a:spLocks noChangeShapeType="1"/>
              </p:cNvSpPr>
              <p:nvPr/>
            </p:nvSpPr>
            <p:spPr bwMode="auto">
              <a:xfrm flipV="1">
                <a:off x="3583" y="1395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5" name="Line 218"/>
              <p:cNvSpPr>
                <a:spLocks noChangeShapeType="1"/>
              </p:cNvSpPr>
              <p:nvPr/>
            </p:nvSpPr>
            <p:spPr bwMode="auto">
              <a:xfrm flipV="1">
                <a:off x="3583" y="143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6" name="Line 219"/>
              <p:cNvSpPr>
                <a:spLocks noChangeShapeType="1"/>
              </p:cNvSpPr>
              <p:nvPr/>
            </p:nvSpPr>
            <p:spPr bwMode="auto">
              <a:xfrm flipV="1">
                <a:off x="3583" y="147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7" name="Line 220"/>
              <p:cNvSpPr>
                <a:spLocks noChangeShapeType="1"/>
              </p:cNvSpPr>
              <p:nvPr/>
            </p:nvSpPr>
            <p:spPr bwMode="auto">
              <a:xfrm flipV="1">
                <a:off x="3583" y="1523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8" name="Line 221"/>
              <p:cNvSpPr>
                <a:spLocks noChangeShapeType="1"/>
              </p:cNvSpPr>
              <p:nvPr/>
            </p:nvSpPr>
            <p:spPr bwMode="auto">
              <a:xfrm flipV="1">
                <a:off x="3583" y="155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49" name="Line 222"/>
              <p:cNvSpPr>
                <a:spLocks noChangeShapeType="1"/>
              </p:cNvSpPr>
              <p:nvPr/>
            </p:nvSpPr>
            <p:spPr bwMode="auto">
              <a:xfrm flipV="1">
                <a:off x="3583" y="1599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0" name="Line 223"/>
              <p:cNvSpPr>
                <a:spLocks noChangeShapeType="1"/>
              </p:cNvSpPr>
              <p:nvPr/>
            </p:nvSpPr>
            <p:spPr bwMode="auto">
              <a:xfrm flipV="1">
                <a:off x="3583" y="1636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1" name="Line 224"/>
              <p:cNvSpPr>
                <a:spLocks noChangeShapeType="1"/>
              </p:cNvSpPr>
              <p:nvPr/>
            </p:nvSpPr>
            <p:spPr bwMode="auto">
              <a:xfrm flipV="1">
                <a:off x="3583" y="1672"/>
                <a:ext cx="386" cy="130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2" name="Line 225"/>
              <p:cNvSpPr>
                <a:spLocks noChangeShapeType="1"/>
              </p:cNvSpPr>
              <p:nvPr/>
            </p:nvSpPr>
            <p:spPr bwMode="auto">
              <a:xfrm flipV="1">
                <a:off x="3651" y="1712"/>
                <a:ext cx="318" cy="107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3" name="Line 226"/>
              <p:cNvSpPr>
                <a:spLocks noChangeShapeType="1"/>
              </p:cNvSpPr>
              <p:nvPr/>
            </p:nvSpPr>
            <p:spPr bwMode="auto">
              <a:xfrm flipV="1">
                <a:off x="3742" y="1752"/>
                <a:ext cx="215" cy="73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54" name="Line 227"/>
              <p:cNvSpPr>
                <a:spLocks noChangeShapeType="1"/>
              </p:cNvSpPr>
              <p:nvPr/>
            </p:nvSpPr>
            <p:spPr bwMode="auto">
              <a:xfrm flipV="1">
                <a:off x="3878" y="1795"/>
                <a:ext cx="72" cy="25"/>
              </a:xfrm>
              <a:prstGeom prst="line">
                <a:avLst/>
              </a:prstGeom>
              <a:noFill/>
              <a:ln w="19050">
                <a:solidFill>
                  <a:srgbClr val="CCCCFF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800">
                  <a:solidFill>
                    <a:prstClr val="black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3828" name="Line 37"/>
            <p:cNvSpPr>
              <a:spLocks noChangeShapeType="1"/>
            </p:cNvSpPr>
            <p:nvPr/>
          </p:nvSpPr>
          <p:spPr bwMode="auto">
            <a:xfrm flipV="1">
              <a:off x="3526" y="1361"/>
              <a:ext cx="288" cy="7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829" name="Line 38"/>
            <p:cNvSpPr>
              <a:spLocks noChangeShapeType="1"/>
            </p:cNvSpPr>
            <p:nvPr/>
          </p:nvSpPr>
          <p:spPr bwMode="auto">
            <a:xfrm>
              <a:off x="3910" y="1361"/>
              <a:ext cx="288" cy="101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kumimoji="1" lang="zh-CN" altLang="en-US" sz="280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Group 239"/>
          <p:cNvGrpSpPr>
            <a:grpSpLocks/>
          </p:cNvGrpSpPr>
          <p:nvPr/>
        </p:nvGrpSpPr>
        <p:grpSpPr bwMode="auto">
          <a:xfrm>
            <a:off x="3664304" y="3235769"/>
            <a:ext cx="2889250" cy="2755900"/>
            <a:chOff x="1383" y="2273"/>
            <a:chExt cx="1820" cy="1736"/>
          </a:xfrm>
        </p:grpSpPr>
        <p:sp>
          <p:nvSpPr>
            <p:cNvPr id="33822" name="AutoShape 234"/>
            <p:cNvSpPr>
              <a:spLocks noChangeArrowheads="1"/>
            </p:cNvSpPr>
            <p:nvPr/>
          </p:nvSpPr>
          <p:spPr bwMode="auto">
            <a:xfrm>
              <a:off x="1383" y="2273"/>
              <a:ext cx="1815" cy="1701"/>
            </a:xfrm>
            <a:prstGeom prst="wedgeRectCallout">
              <a:avLst>
                <a:gd name="adj1" fmla="val -1569"/>
                <a:gd name="adj2" fmla="val -62935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zh-CN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3" name="Text Box 230"/>
            <p:cNvSpPr txBox="1">
              <a:spLocks noChangeArrowheads="1"/>
            </p:cNvSpPr>
            <p:nvPr/>
          </p:nvSpPr>
          <p:spPr bwMode="auto">
            <a:xfrm>
              <a:off x="1383" y="2322"/>
              <a:ext cx="1820" cy="1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50000"/>
                </a:spcBef>
                <a:spcAft>
                  <a:spcPct val="0"/>
                </a:spcAft>
                <a:buNone/>
              </a:pPr>
              <a:r>
                <a:rPr kumimoji="1" lang="zh-CN" altLang="en-US" sz="2800" b="1" dirty="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方向与外磁场方向相近的磁畴扩大体积</a:t>
              </a:r>
              <a:r>
                <a:rPr kumimoji="1" lang="en-US" altLang="zh-CN" sz="2800" b="1" dirty="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, </a:t>
              </a:r>
              <a:r>
                <a:rPr kumimoji="1" lang="zh-CN" altLang="en-US" sz="2800" b="1" dirty="0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磁畴壁移动，铁磁质的磁矩急剧增加（</a:t>
              </a:r>
              <a:r>
                <a:rPr kumimoji="1" lang="zh-CN" altLang="en-US" sz="2800" b="1" dirty="0">
                  <a:solidFill>
                    <a:srgbClr val="C00000"/>
                  </a:solidFill>
                  <a:latin typeface="楷体_GB2312" pitchFamily="49" charset="-122"/>
                  <a:ea typeface="楷体_GB2312" pitchFamily="49" charset="-122"/>
                </a:rPr>
                <a:t>跳跃式突变）。</a:t>
              </a:r>
            </a:p>
          </p:txBody>
        </p:sp>
      </p:grpSp>
      <p:grpSp>
        <p:nvGrpSpPr>
          <p:cNvPr id="17" name="Group 240"/>
          <p:cNvGrpSpPr>
            <a:grpSpLocks/>
          </p:cNvGrpSpPr>
          <p:nvPr/>
        </p:nvGrpSpPr>
        <p:grpSpPr bwMode="auto">
          <a:xfrm>
            <a:off x="6761516" y="3270694"/>
            <a:ext cx="2033588" cy="2665412"/>
            <a:chOff x="3334" y="2295"/>
            <a:chExt cx="1281" cy="1679"/>
          </a:xfrm>
        </p:grpSpPr>
        <p:sp>
          <p:nvSpPr>
            <p:cNvPr id="33820" name="AutoShape 235"/>
            <p:cNvSpPr>
              <a:spLocks noChangeArrowheads="1"/>
            </p:cNvSpPr>
            <p:nvPr/>
          </p:nvSpPr>
          <p:spPr bwMode="auto">
            <a:xfrm>
              <a:off x="3334" y="2295"/>
              <a:ext cx="1089" cy="1679"/>
            </a:xfrm>
            <a:prstGeom prst="wedgeRectCallout">
              <a:avLst>
                <a:gd name="adj1" fmla="val -7130"/>
                <a:gd name="adj2" fmla="val -60407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zh-CN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1" name="Text Box 231"/>
            <p:cNvSpPr txBox="1">
              <a:spLocks noChangeArrowheads="1"/>
            </p:cNvSpPr>
            <p:nvPr/>
          </p:nvSpPr>
          <p:spPr bwMode="auto">
            <a:xfrm>
              <a:off x="3345" y="2302"/>
              <a:ext cx="1270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磁畴的自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发磁化方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向转向外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磁场方向，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磁矩继续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增加。</a:t>
              </a:r>
            </a:p>
          </p:txBody>
        </p:sp>
      </p:grpSp>
      <p:grpSp>
        <p:nvGrpSpPr>
          <p:cNvPr id="18" name="Group 241"/>
          <p:cNvGrpSpPr>
            <a:grpSpLocks/>
          </p:cNvGrpSpPr>
          <p:nvPr/>
        </p:nvGrpSpPr>
        <p:grpSpPr bwMode="auto">
          <a:xfrm>
            <a:off x="8760179" y="3265932"/>
            <a:ext cx="1725612" cy="2670175"/>
            <a:chOff x="4593" y="2292"/>
            <a:chExt cx="1087" cy="1682"/>
          </a:xfrm>
        </p:grpSpPr>
        <p:sp>
          <p:nvSpPr>
            <p:cNvPr id="33818" name="AutoShape 236"/>
            <p:cNvSpPr>
              <a:spLocks noChangeArrowheads="1"/>
            </p:cNvSpPr>
            <p:nvPr/>
          </p:nvSpPr>
          <p:spPr bwMode="auto">
            <a:xfrm>
              <a:off x="4604" y="2296"/>
              <a:ext cx="839" cy="1678"/>
            </a:xfrm>
            <a:prstGeom prst="wedgeRectCallout">
              <a:avLst>
                <a:gd name="adj1" fmla="val 5718"/>
                <a:gd name="adj2" fmla="val -63162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zh-CN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232"/>
            <p:cNvSpPr txBox="1">
              <a:spLocks noChangeArrowheads="1"/>
            </p:cNvSpPr>
            <p:nvPr/>
          </p:nvSpPr>
          <p:spPr bwMode="auto">
            <a:xfrm>
              <a:off x="4593" y="2292"/>
              <a:ext cx="1087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全部磁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畴均转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向外磁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场方向，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达到磁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饱和。</a:t>
              </a:r>
              <a:endParaRPr kumimoji="1" lang="en-US" altLang="zh-CN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grpSp>
        <p:nvGrpSpPr>
          <p:cNvPr id="19" name="Group 238"/>
          <p:cNvGrpSpPr>
            <a:grpSpLocks/>
          </p:cNvGrpSpPr>
          <p:nvPr/>
        </p:nvGrpSpPr>
        <p:grpSpPr bwMode="auto">
          <a:xfrm>
            <a:off x="1999017" y="3272281"/>
            <a:ext cx="1692275" cy="2700338"/>
            <a:chOff x="334" y="2296"/>
            <a:chExt cx="1066" cy="1701"/>
          </a:xfrm>
        </p:grpSpPr>
        <p:sp>
          <p:nvSpPr>
            <p:cNvPr id="33816" name="AutoShape 233"/>
            <p:cNvSpPr>
              <a:spLocks noChangeArrowheads="1"/>
            </p:cNvSpPr>
            <p:nvPr/>
          </p:nvSpPr>
          <p:spPr bwMode="auto">
            <a:xfrm>
              <a:off x="340" y="2296"/>
              <a:ext cx="839" cy="1678"/>
            </a:xfrm>
            <a:prstGeom prst="wedgeRectCallout">
              <a:avLst>
                <a:gd name="adj1" fmla="val -773"/>
                <a:gd name="adj2" fmla="val -61741"/>
              </a:avLst>
            </a:prstGeom>
            <a:solidFill>
              <a:schemeClr val="bg1"/>
            </a:solidFill>
            <a:ln w="19050" algn="ctr">
              <a:solidFill>
                <a:srgbClr val="FF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endParaRPr kumimoji="1" lang="zh-CN" altLang="zh-CN" sz="2800">
                <a:solidFill>
                  <a:prstClr val="blac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7" name="Text Box 229"/>
            <p:cNvSpPr txBox="1">
              <a:spLocks noChangeArrowheads="1"/>
            </p:cNvSpPr>
            <p:nvPr/>
          </p:nvSpPr>
          <p:spPr bwMode="auto">
            <a:xfrm>
              <a:off x="334" y="2325"/>
              <a:ext cx="1066" cy="16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各磁畴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磁化方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向杂乱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无章，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整体不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kumimoji="1" lang="zh-CN" altLang="en-US" sz="2800" b="1">
                  <a:solidFill>
                    <a:prstClr val="black"/>
                  </a:solidFill>
                  <a:latin typeface="楷体_GB2312" pitchFamily="49" charset="-122"/>
                  <a:ea typeface="楷体_GB2312" pitchFamily="49" charset="-122"/>
                </a:rPr>
                <a:t>显磁性。</a:t>
              </a:r>
            </a:p>
          </p:txBody>
        </p:sp>
      </p:grpSp>
      <p:sp>
        <p:nvSpPr>
          <p:cNvPr id="338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F9A03F98-ABB8-4232-A429-14A81925ADB3}" type="slidenum">
              <a:rPr kumimoji="1"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22</a:t>
            </a:fld>
            <a:endParaRPr kumimoji="1"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" name="Text Box 59">
            <a:extLst>
              <a:ext uri="{FF2B5EF4-FFF2-40B4-BE49-F238E27FC236}">
                <a16:creationId xmlns:a16="http://schemas.microsoft.com/office/drawing/2014/main" id="{23236F40-FC6E-49F5-BC3F-7CC6E0F74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8128" y="6125675"/>
            <a:ext cx="48983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巴克豪森效应：探测磁畴跃变</a:t>
            </a:r>
          </a:p>
        </p:txBody>
      </p:sp>
    </p:spTree>
    <p:extLst>
      <p:ext uri="{BB962C8B-B14F-4D97-AF65-F5344CB8AC3E}">
        <p14:creationId xmlns:p14="http://schemas.microsoft.com/office/powerpoint/2010/main" val="99111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80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2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09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80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7" grpId="0" autoUpdateAnimBg="0"/>
      <p:bldP spid="80944" grpId="0" animBg="1"/>
      <p:bldP spid="80955" grpId="0" autoUpdateAnimBg="0"/>
      <p:bldP spid="129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915082" y="453914"/>
            <a:ext cx="2659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(2)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磁滞回线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5082" y="1038689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a) </a:t>
            </a:r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起始磁化曲线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15082" y="1623464"/>
                <a:ext cx="394473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饱和磁感应强度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𝒔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082" y="1623464"/>
                <a:ext cx="3944734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3864" t="-16667" r="-309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接箭头连接符 44"/>
          <p:cNvCxnSpPr/>
          <p:nvPr/>
        </p:nvCxnSpPr>
        <p:spPr>
          <a:xfrm>
            <a:off x="7666893" y="2853251"/>
            <a:ext cx="30386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 flipV="1">
            <a:off x="9158066" y="954110"/>
            <a:ext cx="2" cy="3502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9186204" y="1179195"/>
            <a:ext cx="1336430" cy="1674056"/>
          </a:xfrm>
          <a:custGeom>
            <a:avLst/>
            <a:gdLst>
              <a:gd name="connsiteX0" fmla="*/ 0 w 1336430"/>
              <a:gd name="connsiteY0" fmla="*/ 1659988 h 1659988"/>
              <a:gd name="connsiteX1" fmla="*/ 168812 w 1336430"/>
              <a:gd name="connsiteY1" fmla="*/ 1097280 h 1659988"/>
              <a:gd name="connsiteX2" fmla="*/ 281353 w 1336430"/>
              <a:gd name="connsiteY2" fmla="*/ 534572 h 1659988"/>
              <a:gd name="connsiteX3" fmla="*/ 703384 w 1336430"/>
              <a:gd name="connsiteY3" fmla="*/ 168812 h 1659988"/>
              <a:gd name="connsiteX4" fmla="*/ 1336430 w 1336430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430" h="1659988">
                <a:moveTo>
                  <a:pt x="0" y="1659988"/>
                </a:moveTo>
                <a:cubicBezTo>
                  <a:pt x="60960" y="1472418"/>
                  <a:pt x="121920" y="1284849"/>
                  <a:pt x="168812" y="1097280"/>
                </a:cubicBezTo>
                <a:cubicBezTo>
                  <a:pt x="215704" y="909711"/>
                  <a:pt x="192258" y="689317"/>
                  <a:pt x="281353" y="534572"/>
                </a:cubicBezTo>
                <a:cubicBezTo>
                  <a:pt x="370448" y="379827"/>
                  <a:pt x="527538" y="257907"/>
                  <a:pt x="703384" y="168812"/>
                </a:cubicBezTo>
                <a:cubicBezTo>
                  <a:pt x="879230" y="79717"/>
                  <a:pt x="1107830" y="39858"/>
                  <a:pt x="1336430" y="0"/>
                </a:cubicBezTo>
              </a:path>
            </a:pathLst>
          </a:cu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/>
              <p:cNvSpPr txBox="1"/>
              <p:nvPr/>
            </p:nvSpPr>
            <p:spPr>
              <a:xfrm>
                <a:off x="10564838" y="1006275"/>
                <a:ext cx="432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4" name="文本框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4838" y="1006275"/>
                <a:ext cx="432746" cy="369332"/>
              </a:xfrm>
              <a:prstGeom prst="rect">
                <a:avLst/>
              </a:prstGeom>
              <a:blipFill>
                <a:blip r:embed="rId3"/>
                <a:stretch>
                  <a:fillRect l="-14085" r="-1408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/>
              <p:cNvSpPr txBox="1"/>
              <p:nvPr/>
            </p:nvSpPr>
            <p:spPr>
              <a:xfrm>
                <a:off x="8806376" y="821609"/>
                <a:ext cx="30777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5" name="文本框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6376" y="821609"/>
                <a:ext cx="307777" cy="369332"/>
              </a:xfrm>
              <a:prstGeom prst="rect">
                <a:avLst/>
              </a:prstGeom>
              <a:blipFill>
                <a:blip r:embed="rId4"/>
                <a:stretch>
                  <a:fillRect l="-22000" r="-20000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/>
              <p:cNvSpPr txBox="1"/>
              <p:nvPr/>
            </p:nvSpPr>
            <p:spPr>
              <a:xfrm>
                <a:off x="10735357" y="2691469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6" name="文本框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5357" y="2691469"/>
                <a:ext cx="327013" cy="369332"/>
              </a:xfrm>
              <a:prstGeom prst="rect">
                <a:avLst/>
              </a:prstGeom>
              <a:blipFill>
                <a:blip r:embed="rId5"/>
                <a:stretch>
                  <a:fillRect l="-18519" r="-18519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任意多边形 59"/>
          <p:cNvSpPr/>
          <p:nvPr/>
        </p:nvSpPr>
        <p:spPr>
          <a:xfrm>
            <a:off x="7709095" y="1165128"/>
            <a:ext cx="2743200" cy="3193366"/>
          </a:xfrm>
          <a:custGeom>
            <a:avLst/>
            <a:gdLst>
              <a:gd name="connsiteX0" fmla="*/ 2743200 w 2743200"/>
              <a:gd name="connsiteY0" fmla="*/ 0 h 3193366"/>
              <a:gd name="connsiteX1" fmla="*/ 1772529 w 2743200"/>
              <a:gd name="connsiteY1" fmla="*/ 253218 h 3193366"/>
              <a:gd name="connsiteX2" fmla="*/ 956603 w 2743200"/>
              <a:gd name="connsiteY2" fmla="*/ 1181686 h 3193366"/>
              <a:gd name="connsiteX3" fmla="*/ 703385 w 2743200"/>
              <a:gd name="connsiteY3" fmla="*/ 2602523 h 3193366"/>
              <a:gd name="connsiteX4" fmla="*/ 0 w 2743200"/>
              <a:gd name="connsiteY4" fmla="*/ 3193366 h 319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3193366">
                <a:moveTo>
                  <a:pt x="2743200" y="0"/>
                </a:moveTo>
                <a:cubicBezTo>
                  <a:pt x="2406747" y="28135"/>
                  <a:pt x="2070295" y="56270"/>
                  <a:pt x="1772529" y="253218"/>
                </a:cubicBezTo>
                <a:cubicBezTo>
                  <a:pt x="1474763" y="450166"/>
                  <a:pt x="1134794" y="790135"/>
                  <a:pt x="956603" y="1181686"/>
                </a:cubicBezTo>
                <a:cubicBezTo>
                  <a:pt x="778412" y="1573237"/>
                  <a:pt x="862819" y="2267243"/>
                  <a:pt x="703385" y="2602523"/>
                </a:cubicBezTo>
                <a:cubicBezTo>
                  <a:pt x="543951" y="2937803"/>
                  <a:pt x="271975" y="3065584"/>
                  <a:pt x="0" y="3193366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7751298" y="1165128"/>
            <a:ext cx="2771336" cy="3179298"/>
          </a:xfrm>
          <a:custGeom>
            <a:avLst/>
            <a:gdLst>
              <a:gd name="connsiteX0" fmla="*/ 0 w 2869810"/>
              <a:gd name="connsiteY0" fmla="*/ 3123028 h 3123028"/>
              <a:gd name="connsiteX1" fmla="*/ 1097280 w 2869810"/>
              <a:gd name="connsiteY1" fmla="*/ 2940148 h 3123028"/>
              <a:gd name="connsiteX2" fmla="*/ 1983545 w 2869810"/>
              <a:gd name="connsiteY2" fmla="*/ 2363373 h 3123028"/>
              <a:gd name="connsiteX3" fmla="*/ 2278966 w 2869810"/>
              <a:gd name="connsiteY3" fmla="*/ 436099 h 3123028"/>
              <a:gd name="connsiteX4" fmla="*/ 2869810 w 2869810"/>
              <a:gd name="connsiteY4" fmla="*/ 0 h 312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810" h="3123028">
                <a:moveTo>
                  <a:pt x="0" y="3123028"/>
                </a:moveTo>
                <a:cubicBezTo>
                  <a:pt x="383344" y="3094892"/>
                  <a:pt x="766689" y="3066757"/>
                  <a:pt x="1097280" y="2940148"/>
                </a:cubicBezTo>
                <a:cubicBezTo>
                  <a:pt x="1427871" y="2813539"/>
                  <a:pt x="1786597" y="2780714"/>
                  <a:pt x="1983545" y="2363373"/>
                </a:cubicBezTo>
                <a:cubicBezTo>
                  <a:pt x="2180493" y="1946032"/>
                  <a:pt x="2131255" y="829994"/>
                  <a:pt x="2278966" y="436099"/>
                </a:cubicBezTo>
                <a:cubicBezTo>
                  <a:pt x="2426677" y="42203"/>
                  <a:pt x="2648243" y="21101"/>
                  <a:pt x="286981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7195227" y="3853732"/>
                <a:ext cx="730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5227" y="3853732"/>
                <a:ext cx="730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直接箭头连接符 66"/>
          <p:cNvCxnSpPr/>
          <p:nvPr/>
        </p:nvCxnSpPr>
        <p:spPr>
          <a:xfrm flipH="1">
            <a:off x="8792308" y="1929763"/>
            <a:ext cx="152414" cy="1579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/>
          <p:nvPr/>
        </p:nvCxnSpPr>
        <p:spPr>
          <a:xfrm flipH="1">
            <a:off x="8459564" y="3311991"/>
            <a:ext cx="64800" cy="2927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/>
          <p:nvPr/>
        </p:nvCxnSpPr>
        <p:spPr>
          <a:xfrm flipV="1">
            <a:off x="9842713" y="2087377"/>
            <a:ext cx="25200" cy="2676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/>
          <p:nvPr/>
        </p:nvCxnSpPr>
        <p:spPr>
          <a:xfrm flipV="1">
            <a:off x="9213339" y="3895828"/>
            <a:ext cx="213014" cy="122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/>
          <p:cNvSpPr txBox="1"/>
          <p:nvPr/>
        </p:nvSpPr>
        <p:spPr>
          <a:xfrm>
            <a:off x="915082" y="2477591"/>
            <a:ext cx="5952270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当全部磁畴都沿外磁场方向时，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铁磁质的磁化就达到饱和状态。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饱和磁化强度等于每个磁畴中原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来的磁化强度，该值很大。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/>
              <p:cNvSpPr txBox="1"/>
              <p:nvPr/>
            </p:nvSpPr>
            <p:spPr>
              <a:xfrm>
                <a:off x="1660669" y="4809046"/>
                <a:ext cx="49514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---</a:t>
                </a:r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铁磁质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C00000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很大的原因。</a:t>
                </a:r>
              </a:p>
            </p:txBody>
          </p:sp>
        </mc:Choice>
        <mc:Fallback xmlns="">
          <p:sp>
            <p:nvSpPr>
              <p:cNvPr id="77" name="文本框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669" y="4809046"/>
                <a:ext cx="4951420" cy="584775"/>
              </a:xfrm>
              <a:prstGeom prst="rect">
                <a:avLst/>
              </a:prstGeom>
              <a:blipFill rotWithShape="0">
                <a:blip r:embed="rId7"/>
                <a:stretch>
                  <a:fillRect l="-3075" t="-16667" r="-209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828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52" grpId="0" animBg="1"/>
      <p:bldP spid="54" grpId="0"/>
      <p:bldP spid="55" grpId="0"/>
      <p:bldP spid="56" grpId="0"/>
      <p:bldP spid="60" grpId="0" animBg="1"/>
      <p:bldP spid="62" grpId="0" animBg="1"/>
      <p:bldP spid="63" grpId="0"/>
      <p:bldP spid="76" grpId="0"/>
      <p:bldP spid="7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591523" y="405642"/>
                <a:ext cx="210288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b)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剩磁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23" y="405642"/>
                <a:ext cx="2102883" cy="584775"/>
              </a:xfrm>
              <a:prstGeom prst="rect">
                <a:avLst/>
              </a:prstGeom>
              <a:blipFill rotWithShape="0">
                <a:blip r:embed="rId2"/>
                <a:stretch>
                  <a:fillRect l="-7246" t="-16842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直接箭头连接符 2"/>
          <p:cNvCxnSpPr/>
          <p:nvPr/>
        </p:nvCxnSpPr>
        <p:spPr>
          <a:xfrm>
            <a:off x="7554349" y="3289353"/>
            <a:ext cx="303862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9045522" y="1390212"/>
            <a:ext cx="2" cy="35028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9073660" y="1615297"/>
            <a:ext cx="1336430" cy="1674056"/>
          </a:xfrm>
          <a:custGeom>
            <a:avLst/>
            <a:gdLst>
              <a:gd name="connsiteX0" fmla="*/ 0 w 1336430"/>
              <a:gd name="connsiteY0" fmla="*/ 1659988 h 1659988"/>
              <a:gd name="connsiteX1" fmla="*/ 168812 w 1336430"/>
              <a:gd name="connsiteY1" fmla="*/ 1097280 h 1659988"/>
              <a:gd name="connsiteX2" fmla="*/ 281353 w 1336430"/>
              <a:gd name="connsiteY2" fmla="*/ 534572 h 1659988"/>
              <a:gd name="connsiteX3" fmla="*/ 703384 w 1336430"/>
              <a:gd name="connsiteY3" fmla="*/ 168812 h 1659988"/>
              <a:gd name="connsiteX4" fmla="*/ 1336430 w 1336430"/>
              <a:gd name="connsiteY4" fmla="*/ 0 h 1659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6430" h="1659988">
                <a:moveTo>
                  <a:pt x="0" y="1659988"/>
                </a:moveTo>
                <a:cubicBezTo>
                  <a:pt x="60960" y="1472418"/>
                  <a:pt x="121920" y="1284849"/>
                  <a:pt x="168812" y="1097280"/>
                </a:cubicBezTo>
                <a:cubicBezTo>
                  <a:pt x="215704" y="909711"/>
                  <a:pt x="192258" y="689317"/>
                  <a:pt x="281353" y="534572"/>
                </a:cubicBezTo>
                <a:cubicBezTo>
                  <a:pt x="370448" y="379827"/>
                  <a:pt x="527538" y="257907"/>
                  <a:pt x="703384" y="168812"/>
                </a:cubicBezTo>
                <a:cubicBezTo>
                  <a:pt x="879230" y="79717"/>
                  <a:pt x="1107830" y="39858"/>
                  <a:pt x="1336430" y="0"/>
                </a:cubicBezTo>
              </a:path>
            </a:pathLst>
          </a:custGeom>
          <a:noFill/>
          <a:ln w="508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0452294" y="1442377"/>
                <a:ext cx="432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2294" y="1442377"/>
                <a:ext cx="432746" cy="369332"/>
              </a:xfrm>
              <a:prstGeom prst="rect">
                <a:avLst/>
              </a:prstGeom>
              <a:blipFill>
                <a:blip r:embed="rId3"/>
                <a:stretch>
                  <a:fillRect l="-15493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8693832" y="1257711"/>
                <a:ext cx="37670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𝑩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832" y="1257711"/>
                <a:ext cx="37670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6452" r="-6452"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10622813" y="3127571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panose="02040503050406030204" pitchFamily="18" charset="0"/>
                        </a:rPr>
                        <m:t>𝑯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2813" y="3127571"/>
                <a:ext cx="327013" cy="369332"/>
              </a:xfrm>
              <a:prstGeom prst="rect">
                <a:avLst/>
              </a:prstGeom>
              <a:blipFill>
                <a:blip r:embed="rId5"/>
                <a:stretch>
                  <a:fillRect l="-20755" r="-18868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任意多边形 8"/>
          <p:cNvSpPr/>
          <p:nvPr/>
        </p:nvSpPr>
        <p:spPr>
          <a:xfrm>
            <a:off x="7596551" y="1601230"/>
            <a:ext cx="2743200" cy="3193366"/>
          </a:xfrm>
          <a:custGeom>
            <a:avLst/>
            <a:gdLst>
              <a:gd name="connsiteX0" fmla="*/ 2743200 w 2743200"/>
              <a:gd name="connsiteY0" fmla="*/ 0 h 3193366"/>
              <a:gd name="connsiteX1" fmla="*/ 1772529 w 2743200"/>
              <a:gd name="connsiteY1" fmla="*/ 253218 h 3193366"/>
              <a:gd name="connsiteX2" fmla="*/ 956603 w 2743200"/>
              <a:gd name="connsiteY2" fmla="*/ 1181686 h 3193366"/>
              <a:gd name="connsiteX3" fmla="*/ 703385 w 2743200"/>
              <a:gd name="connsiteY3" fmla="*/ 2602523 h 3193366"/>
              <a:gd name="connsiteX4" fmla="*/ 0 w 2743200"/>
              <a:gd name="connsiteY4" fmla="*/ 3193366 h 319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43200" h="3193366">
                <a:moveTo>
                  <a:pt x="2743200" y="0"/>
                </a:moveTo>
                <a:cubicBezTo>
                  <a:pt x="2406747" y="28135"/>
                  <a:pt x="2070295" y="56270"/>
                  <a:pt x="1772529" y="253218"/>
                </a:cubicBezTo>
                <a:cubicBezTo>
                  <a:pt x="1474763" y="450166"/>
                  <a:pt x="1134794" y="790135"/>
                  <a:pt x="956603" y="1181686"/>
                </a:cubicBezTo>
                <a:cubicBezTo>
                  <a:pt x="778412" y="1573237"/>
                  <a:pt x="862819" y="2267243"/>
                  <a:pt x="703385" y="2602523"/>
                </a:cubicBezTo>
                <a:cubicBezTo>
                  <a:pt x="543951" y="2937803"/>
                  <a:pt x="271975" y="3065584"/>
                  <a:pt x="0" y="3193366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7638754" y="1601230"/>
            <a:ext cx="2771336" cy="3179298"/>
          </a:xfrm>
          <a:custGeom>
            <a:avLst/>
            <a:gdLst>
              <a:gd name="connsiteX0" fmla="*/ 0 w 2869810"/>
              <a:gd name="connsiteY0" fmla="*/ 3123028 h 3123028"/>
              <a:gd name="connsiteX1" fmla="*/ 1097280 w 2869810"/>
              <a:gd name="connsiteY1" fmla="*/ 2940148 h 3123028"/>
              <a:gd name="connsiteX2" fmla="*/ 1983545 w 2869810"/>
              <a:gd name="connsiteY2" fmla="*/ 2363373 h 3123028"/>
              <a:gd name="connsiteX3" fmla="*/ 2278966 w 2869810"/>
              <a:gd name="connsiteY3" fmla="*/ 436099 h 3123028"/>
              <a:gd name="connsiteX4" fmla="*/ 2869810 w 2869810"/>
              <a:gd name="connsiteY4" fmla="*/ 0 h 3123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69810" h="3123028">
                <a:moveTo>
                  <a:pt x="0" y="3123028"/>
                </a:moveTo>
                <a:cubicBezTo>
                  <a:pt x="383344" y="3094892"/>
                  <a:pt x="766689" y="3066757"/>
                  <a:pt x="1097280" y="2940148"/>
                </a:cubicBezTo>
                <a:cubicBezTo>
                  <a:pt x="1427871" y="2813539"/>
                  <a:pt x="1786597" y="2780714"/>
                  <a:pt x="1983545" y="2363373"/>
                </a:cubicBezTo>
                <a:cubicBezTo>
                  <a:pt x="2180493" y="1946032"/>
                  <a:pt x="2131255" y="829994"/>
                  <a:pt x="2278966" y="436099"/>
                </a:cubicBezTo>
                <a:cubicBezTo>
                  <a:pt x="2426677" y="42203"/>
                  <a:pt x="2648243" y="21101"/>
                  <a:pt x="2869810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7082683" y="4289834"/>
                <a:ext cx="7309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2683" y="4289834"/>
                <a:ext cx="73090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/>
              <p:cNvSpPr txBox="1"/>
              <p:nvPr/>
            </p:nvSpPr>
            <p:spPr>
              <a:xfrm>
                <a:off x="7737227" y="2881279"/>
                <a:ext cx="75174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227" y="2881279"/>
                <a:ext cx="751744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8590692" y="1798179"/>
                <a:ext cx="509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  <m:sub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0692" y="1798179"/>
                <a:ext cx="509691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4762"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/>
          <p:cNvCxnSpPr/>
          <p:nvPr/>
        </p:nvCxnSpPr>
        <p:spPr>
          <a:xfrm flipH="1">
            <a:off x="8679764" y="2365865"/>
            <a:ext cx="152414" cy="15791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H="1">
            <a:off x="8347020" y="3748093"/>
            <a:ext cx="64800" cy="29277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 flipV="1">
            <a:off x="9730169" y="2523479"/>
            <a:ext cx="25200" cy="26762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9100795" y="4331930"/>
            <a:ext cx="213014" cy="12240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77455" y="1173299"/>
            <a:ext cx="6776214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磁滞现象是由于材料有杂质和内应力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等</a:t>
            </a:r>
            <a:r>
              <a:rPr lang="zh-CN" altLang="en-US" sz="3200" b="1" dirty="0">
                <a:solidFill>
                  <a:schemeClr val="tx1"/>
                </a:solidFill>
                <a:latin typeface="SimHei" charset="-122"/>
                <a:ea typeface="SimHei" charset="-122"/>
                <a:cs typeface="SimHei" charset="-122"/>
              </a:rPr>
              <a:t>的作用。当撤掉外磁场时，磁畴的</a:t>
            </a:r>
            <a:endParaRPr lang="en-US" altLang="zh-CN" sz="3200" b="1" dirty="0">
              <a:solidFill>
                <a:schemeClr val="tx1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畴壁很难恢复到原来的形状而表现出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来。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591522" y="3478771"/>
                <a:ext cx="254210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c) 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矫顽力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rgbClr val="0000FF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𝒄</m:t>
                        </m:r>
                      </m:sub>
                    </m:sSub>
                  </m:oMath>
                </a14:m>
                <a:endParaRPr lang="zh-CN" altLang="en-US" sz="32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522" y="3478771"/>
                <a:ext cx="2542106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5995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89064" y="5292788"/>
            <a:ext cx="88360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总结：铁磁性物质的磁化，与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磁化的历史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有关。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89063" y="4245844"/>
            <a:ext cx="6364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反映了材料“退磁”的难易程度。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4957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8" grpId="0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372" y="377505"/>
            <a:ext cx="3276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3. </a:t>
            </a:r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铁磁质的分类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52372" y="948212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(1).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软磁材料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1852" y="1811306"/>
            <a:ext cx="10102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例如</a:t>
            </a:r>
          </a:p>
        </p:txBody>
      </p:sp>
      <p:sp>
        <p:nvSpPr>
          <p:cNvPr id="5" name="AutoShape 2"/>
          <p:cNvSpPr>
            <a:spLocks/>
          </p:cNvSpPr>
          <p:nvPr/>
        </p:nvSpPr>
        <p:spPr bwMode="auto">
          <a:xfrm>
            <a:off x="2332125" y="1679180"/>
            <a:ext cx="232710" cy="877162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01506" y="1514942"/>
                <a:ext cx="48478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纯铁，坡莫合金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𝑭𝒆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3200" b="1" i="1" dirty="0" smtClean="0">
                        <a:latin typeface="Cambria Math" charset="0"/>
                        <a:ea typeface="SimHei" charset="-122"/>
                        <a:cs typeface="SimHei" charset="-122"/>
                      </a:rPr>
                      <m:t>𝑵𝒊</m:t>
                    </m:r>
                  </m:oMath>
                </a14:m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1506" y="1514942"/>
                <a:ext cx="4847802" cy="584775"/>
              </a:xfrm>
              <a:prstGeom prst="rect">
                <a:avLst/>
              </a:prstGeom>
              <a:blipFill rotWithShape="0">
                <a:blip r:embed="rId3"/>
                <a:stretch>
                  <a:fillRect l="-3145" t="-16842" r="-2390" b="-31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2701506" y="2061489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硅钢，铁氧体等。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10795" y="260406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特点：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1027898" y="3096865"/>
                <a:ext cx="82712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zh-CN" altLang="en-US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𝝁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大，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起始磁化率大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饱和磁感应强度大；</a:t>
                </a:r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898" y="3096865"/>
                <a:ext cx="8271239" cy="584775"/>
              </a:xfrm>
              <a:prstGeom prst="rect">
                <a:avLst/>
              </a:prstGeom>
              <a:blipFill rotWithShape="0">
                <a:blip r:embed="rId4"/>
                <a:stretch>
                  <a:fillRect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939868" y="3716279"/>
                <a:ext cx="6031844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矫顽力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小，磁滞回线窄而长，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损耗小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𝑯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~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面积小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；</a:t>
                </a:r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68" y="3716279"/>
                <a:ext cx="6031844" cy="1077218"/>
              </a:xfrm>
              <a:prstGeom prst="rect">
                <a:avLst/>
              </a:prstGeom>
              <a:blipFill rotWithShape="0">
                <a:blip r:embed="rId5"/>
                <a:stretch>
                  <a:fillRect l="-2525" t="-9091" r="-1616" b="-16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9"/>
          <p:cNvGrpSpPr>
            <a:grpSpLocks/>
          </p:cNvGrpSpPr>
          <p:nvPr/>
        </p:nvGrpSpPr>
        <p:grpSpPr bwMode="auto">
          <a:xfrm>
            <a:off x="8122519" y="3967997"/>
            <a:ext cx="1371600" cy="1651000"/>
            <a:chOff x="864" y="2093"/>
            <a:chExt cx="1406" cy="2044"/>
          </a:xfrm>
        </p:grpSpPr>
        <p:sp>
          <p:nvSpPr>
            <p:cNvPr id="18" name="Freeform 10"/>
            <p:cNvSpPr>
              <a:spLocks/>
            </p:cNvSpPr>
            <p:nvPr/>
          </p:nvSpPr>
          <p:spPr bwMode="auto">
            <a:xfrm>
              <a:off x="928" y="2093"/>
              <a:ext cx="1328" cy="1987"/>
            </a:xfrm>
            <a:custGeom>
              <a:avLst/>
              <a:gdLst>
                <a:gd name="T0" fmla="*/ 1328 w 1328"/>
                <a:gd name="T1" fmla="*/ 0 h 1987"/>
                <a:gd name="T2" fmla="*/ 928 w 1328"/>
                <a:gd name="T3" fmla="*/ 294 h 1987"/>
                <a:gd name="T4" fmla="*/ 480 w 1328"/>
                <a:gd name="T5" fmla="*/ 1699 h 1987"/>
                <a:gd name="T6" fmla="*/ 0 w 1328"/>
                <a:gd name="T7" fmla="*/ 1987 h 198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328" h="1987">
                  <a:moveTo>
                    <a:pt x="1328" y="0"/>
                  </a:moveTo>
                  <a:cubicBezTo>
                    <a:pt x="1259" y="47"/>
                    <a:pt x="1069" y="11"/>
                    <a:pt x="928" y="294"/>
                  </a:cubicBezTo>
                  <a:cubicBezTo>
                    <a:pt x="787" y="577"/>
                    <a:pt x="635" y="1417"/>
                    <a:pt x="480" y="1699"/>
                  </a:cubicBezTo>
                  <a:cubicBezTo>
                    <a:pt x="325" y="1981"/>
                    <a:pt x="156" y="1987"/>
                    <a:pt x="0" y="1987"/>
                  </a:cubicBezTo>
                </a:path>
              </a:pathLst>
            </a:custGeom>
            <a:noFill/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9" name="Freeform 11"/>
            <p:cNvSpPr>
              <a:spLocks/>
            </p:cNvSpPr>
            <p:nvPr/>
          </p:nvSpPr>
          <p:spPr bwMode="auto">
            <a:xfrm>
              <a:off x="864" y="2093"/>
              <a:ext cx="1406" cy="2044"/>
            </a:xfrm>
            <a:custGeom>
              <a:avLst/>
              <a:gdLst>
                <a:gd name="T0" fmla="*/ 0 w 1406"/>
                <a:gd name="T1" fmla="*/ 1976 h 2044"/>
                <a:gd name="T2" fmla="*/ 349 w 1406"/>
                <a:gd name="T3" fmla="*/ 1764 h 2044"/>
                <a:gd name="T4" fmla="*/ 794 w 1406"/>
                <a:gd name="T5" fmla="*/ 296 h 2044"/>
                <a:gd name="T6" fmla="*/ 1406 w 1406"/>
                <a:gd name="T7" fmla="*/ 0 h 204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06" h="2044">
                  <a:moveTo>
                    <a:pt x="0" y="1976"/>
                  </a:moveTo>
                  <a:cubicBezTo>
                    <a:pt x="58" y="1943"/>
                    <a:pt x="216" y="2044"/>
                    <a:pt x="349" y="1764"/>
                  </a:cubicBezTo>
                  <a:cubicBezTo>
                    <a:pt x="481" y="1484"/>
                    <a:pt x="618" y="590"/>
                    <a:pt x="794" y="296"/>
                  </a:cubicBezTo>
                  <a:cubicBezTo>
                    <a:pt x="970" y="2"/>
                    <a:pt x="1279" y="62"/>
                    <a:pt x="1406" y="0"/>
                  </a:cubicBezTo>
                </a:path>
              </a:pathLst>
            </a:custGeom>
            <a:noFill/>
            <a:ln w="412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aphicFrame>
        <p:nvGraphicFramePr>
          <p:cNvPr id="20" name="Object 12"/>
          <p:cNvGraphicFramePr>
            <a:graphicFrameLocks noChangeAspect="1"/>
          </p:cNvGraphicFramePr>
          <p:nvPr/>
        </p:nvGraphicFramePr>
        <p:xfrm>
          <a:off x="7978057" y="4396622"/>
          <a:ext cx="625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90643" imgH="419190" progId="Equation.3">
                  <p:embed/>
                </p:oleObj>
              </mc:Choice>
              <mc:Fallback>
                <p:oleObj name="公式" r:id="rId6" imgW="790643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8057" y="4396622"/>
                        <a:ext cx="625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3"/>
          <p:cNvGraphicFramePr>
            <a:graphicFrameLocks noChangeAspect="1"/>
          </p:cNvGraphicFramePr>
          <p:nvPr/>
        </p:nvGraphicFramePr>
        <p:xfrm>
          <a:off x="8863882" y="4831597"/>
          <a:ext cx="411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23943" imgH="419190" progId="Equation.3">
                  <p:embed/>
                </p:oleObj>
              </mc:Choice>
              <mc:Fallback>
                <p:oleObj name="公式" r:id="rId8" imgW="523943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3882" y="4831597"/>
                        <a:ext cx="411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" name="Group 40"/>
          <p:cNvGrpSpPr>
            <a:grpSpLocks/>
          </p:cNvGrpSpPr>
          <p:nvPr/>
        </p:nvGrpSpPr>
        <p:grpSpPr bwMode="auto">
          <a:xfrm>
            <a:off x="7465293" y="3591760"/>
            <a:ext cx="2720975" cy="2006600"/>
            <a:chOff x="3872" y="971"/>
            <a:chExt cx="1714" cy="1264"/>
          </a:xfrm>
        </p:grpSpPr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4689" y="971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SimHei" charset="-122"/>
                  <a:ea typeface="SimHei" charset="-122"/>
                  <a:cs typeface="SimHei" charset="-122"/>
                </a:rPr>
                <a:t>B</a:t>
              </a:r>
            </a:p>
          </p:txBody>
        </p:sp>
        <p:grpSp>
          <p:nvGrpSpPr>
            <p:cNvPr id="24" name="Group 39"/>
            <p:cNvGrpSpPr>
              <a:grpSpLocks/>
            </p:cNvGrpSpPr>
            <p:nvPr/>
          </p:nvGrpSpPr>
          <p:grpSpPr bwMode="auto">
            <a:xfrm>
              <a:off x="3872" y="1160"/>
              <a:ext cx="1714" cy="1075"/>
              <a:chOff x="3872" y="1160"/>
              <a:chExt cx="1714" cy="1075"/>
            </a:xfrm>
          </p:grpSpPr>
          <p:sp>
            <p:nvSpPr>
              <p:cNvPr id="25" name="Line 5"/>
              <p:cNvSpPr>
                <a:spLocks noChangeShapeType="1"/>
              </p:cNvSpPr>
              <p:nvPr/>
            </p:nvSpPr>
            <p:spPr bwMode="auto">
              <a:xfrm>
                <a:off x="3872" y="1746"/>
                <a:ext cx="1632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6" name="Line 6"/>
              <p:cNvSpPr>
                <a:spLocks noChangeShapeType="1"/>
              </p:cNvSpPr>
              <p:nvPr/>
            </p:nvSpPr>
            <p:spPr bwMode="auto">
              <a:xfrm flipV="1">
                <a:off x="4688" y="1160"/>
                <a:ext cx="0" cy="1075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7" name="Text Box 38"/>
              <p:cNvSpPr txBox="1">
                <a:spLocks noChangeArrowheads="1"/>
              </p:cNvSpPr>
              <p:nvPr/>
            </p:nvSpPr>
            <p:spPr bwMode="auto">
              <a:xfrm>
                <a:off x="5357" y="170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latin typeface="SimHei" charset="-122"/>
                    <a:ea typeface="SimHei" charset="-122"/>
                    <a:cs typeface="SimHei" charset="-122"/>
                  </a:rPr>
                  <a:t>H</a:t>
                </a:r>
              </a:p>
            </p:txBody>
          </p:sp>
        </p:grpSp>
      </p:grpSp>
      <p:sp>
        <p:nvSpPr>
          <p:cNvPr id="28" name="文本框 27"/>
          <p:cNvSpPr txBox="1"/>
          <p:nvPr/>
        </p:nvSpPr>
        <p:spPr>
          <a:xfrm>
            <a:off x="938281" y="4765361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易磁化，易退磁。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938281" y="5364242"/>
            <a:ext cx="71881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适用于变压器，继电器，电机以及各种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高频电磁元件的磁芯，磁棒。</a:t>
            </a:r>
          </a:p>
        </p:txBody>
      </p:sp>
    </p:spTree>
    <p:extLst>
      <p:ext uri="{BB962C8B-B14F-4D97-AF65-F5344CB8AC3E}">
        <p14:creationId xmlns:p14="http://schemas.microsoft.com/office/powerpoint/2010/main" val="212972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/>
      <p:bldP spid="7" grpId="0"/>
      <p:bldP spid="8" grpId="0"/>
      <p:bldP spid="9" grpId="0"/>
      <p:bldP spid="10" grpId="0"/>
      <p:bldP spid="28" grpId="0"/>
      <p:bldP spid="2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52372" y="377505"/>
            <a:ext cx="2866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(2).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硬磁材料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983073" y="891940"/>
            <a:ext cx="59522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如：钨钢，碳钢，铝镍钴合金等</a:t>
            </a:r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8715184" y="1173297"/>
            <a:ext cx="1881188" cy="1679575"/>
            <a:chOff x="3744" y="432"/>
            <a:chExt cx="1603" cy="1941"/>
          </a:xfrm>
        </p:grpSpPr>
        <p:sp>
          <p:nvSpPr>
            <p:cNvPr id="5" name="Freeform 29"/>
            <p:cNvSpPr>
              <a:spLocks/>
            </p:cNvSpPr>
            <p:nvPr/>
          </p:nvSpPr>
          <p:spPr bwMode="auto">
            <a:xfrm>
              <a:off x="3744" y="432"/>
              <a:ext cx="1603" cy="1941"/>
            </a:xfrm>
            <a:custGeom>
              <a:avLst/>
              <a:gdLst>
                <a:gd name="T0" fmla="*/ 1603 w 1603"/>
                <a:gd name="T1" fmla="*/ 0 h 1941"/>
                <a:gd name="T2" fmla="*/ 1267 w 1603"/>
                <a:gd name="T3" fmla="*/ 336 h 1941"/>
                <a:gd name="T4" fmla="*/ 909 w 1603"/>
                <a:gd name="T5" fmla="*/ 1621 h 1941"/>
                <a:gd name="T6" fmla="*/ 0 w 1603"/>
                <a:gd name="T7" fmla="*/ 1941 h 1941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603" h="1941">
                  <a:moveTo>
                    <a:pt x="1603" y="0"/>
                  </a:moveTo>
                  <a:cubicBezTo>
                    <a:pt x="1487" y="44"/>
                    <a:pt x="1383" y="66"/>
                    <a:pt x="1267" y="336"/>
                  </a:cubicBezTo>
                  <a:cubicBezTo>
                    <a:pt x="1151" y="606"/>
                    <a:pt x="1120" y="1354"/>
                    <a:pt x="909" y="1621"/>
                  </a:cubicBezTo>
                  <a:cubicBezTo>
                    <a:pt x="698" y="1888"/>
                    <a:pt x="190" y="1874"/>
                    <a:pt x="0" y="1941"/>
                  </a:cubicBezTo>
                </a:path>
              </a:pathLst>
            </a:custGeom>
            <a:noFill/>
            <a:ln w="44450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" name="Freeform 30"/>
            <p:cNvSpPr>
              <a:spLocks/>
            </p:cNvSpPr>
            <p:nvPr/>
          </p:nvSpPr>
          <p:spPr bwMode="auto">
            <a:xfrm>
              <a:off x="3763" y="432"/>
              <a:ext cx="1584" cy="1920"/>
            </a:xfrm>
            <a:custGeom>
              <a:avLst/>
              <a:gdLst>
                <a:gd name="T0" fmla="*/ 1584 w 1584"/>
                <a:gd name="T1" fmla="*/ 0 h 1920"/>
                <a:gd name="T2" fmla="*/ 528 w 1584"/>
                <a:gd name="T3" fmla="*/ 288 h 1920"/>
                <a:gd name="T4" fmla="*/ 144 w 1584"/>
                <a:gd name="T5" fmla="*/ 1632 h 1920"/>
                <a:gd name="T6" fmla="*/ 0 w 1584"/>
                <a:gd name="T7" fmla="*/ 1920 h 192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584" h="1920">
                  <a:moveTo>
                    <a:pt x="1584" y="0"/>
                  </a:moveTo>
                  <a:cubicBezTo>
                    <a:pt x="1176" y="8"/>
                    <a:pt x="768" y="16"/>
                    <a:pt x="528" y="288"/>
                  </a:cubicBezTo>
                  <a:cubicBezTo>
                    <a:pt x="288" y="560"/>
                    <a:pt x="232" y="1360"/>
                    <a:pt x="144" y="1632"/>
                  </a:cubicBezTo>
                  <a:cubicBezTo>
                    <a:pt x="56" y="1904"/>
                    <a:pt x="24" y="1872"/>
                    <a:pt x="0" y="1920"/>
                  </a:cubicBezTo>
                </a:path>
              </a:pathLst>
            </a:custGeom>
            <a:noFill/>
            <a:ln w="44450" cap="flat" cmpd="sng">
              <a:solidFill>
                <a:srgbClr val="9933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8289733" y="716097"/>
            <a:ext cx="2720975" cy="2006600"/>
            <a:chOff x="3872" y="971"/>
            <a:chExt cx="1714" cy="1264"/>
          </a:xfrm>
        </p:grpSpPr>
        <p:sp>
          <p:nvSpPr>
            <p:cNvPr id="8" name="Text Box 35"/>
            <p:cNvSpPr txBox="1">
              <a:spLocks noChangeArrowheads="1"/>
            </p:cNvSpPr>
            <p:nvPr/>
          </p:nvSpPr>
          <p:spPr bwMode="auto">
            <a:xfrm>
              <a:off x="4689" y="971"/>
              <a:ext cx="2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SimHei" charset="-122"/>
                  <a:ea typeface="SimHei" charset="-122"/>
                  <a:cs typeface="SimHei" charset="-122"/>
                </a:rPr>
                <a:t>B</a:t>
              </a:r>
            </a:p>
          </p:txBody>
        </p: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3872" y="1160"/>
              <a:ext cx="1714" cy="1075"/>
              <a:chOff x="3872" y="1160"/>
              <a:chExt cx="1714" cy="1075"/>
            </a:xfrm>
          </p:grpSpPr>
          <p:sp>
            <p:nvSpPr>
              <p:cNvPr id="10" name="Line 37"/>
              <p:cNvSpPr>
                <a:spLocks noChangeShapeType="1"/>
              </p:cNvSpPr>
              <p:nvPr/>
            </p:nvSpPr>
            <p:spPr bwMode="auto">
              <a:xfrm>
                <a:off x="3872" y="1746"/>
                <a:ext cx="1632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1" name="Line 38"/>
              <p:cNvSpPr>
                <a:spLocks noChangeShapeType="1"/>
              </p:cNvSpPr>
              <p:nvPr/>
            </p:nvSpPr>
            <p:spPr bwMode="auto">
              <a:xfrm flipV="1">
                <a:off x="4688" y="1160"/>
                <a:ext cx="0" cy="1075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2" name="Text Box 39"/>
              <p:cNvSpPr txBox="1">
                <a:spLocks noChangeArrowheads="1"/>
              </p:cNvSpPr>
              <p:nvPr/>
            </p:nvSpPr>
            <p:spPr bwMode="auto">
              <a:xfrm>
                <a:off x="5357" y="1706"/>
                <a:ext cx="229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latin typeface="SimHei" charset="-122"/>
                    <a:ea typeface="SimHei" charset="-122"/>
                    <a:cs typeface="SimHei" charset="-122"/>
                  </a:rPr>
                  <a:t>H</a:t>
                </a:r>
              </a:p>
            </p:txBody>
          </p:sp>
        </p:grpSp>
      </p:grpSp>
      <p:graphicFrame>
        <p:nvGraphicFramePr>
          <p:cNvPr id="13" name="Object 40"/>
          <p:cNvGraphicFramePr>
            <a:graphicFrameLocks noChangeAspect="1"/>
          </p:cNvGraphicFramePr>
          <p:nvPr/>
        </p:nvGraphicFramePr>
        <p:xfrm>
          <a:off x="8443722" y="1508259"/>
          <a:ext cx="625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790643" imgH="419190" progId="Equation.3">
                  <p:embed/>
                </p:oleObj>
              </mc:Choice>
              <mc:Fallback>
                <p:oleObj name="公式" r:id="rId2" imgW="790643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3722" y="1508259"/>
                        <a:ext cx="625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1"/>
          <p:cNvGraphicFramePr>
            <a:graphicFrameLocks noChangeAspect="1"/>
          </p:cNvGraphicFramePr>
          <p:nvPr/>
        </p:nvGraphicFramePr>
        <p:xfrm>
          <a:off x="10120122" y="2013084"/>
          <a:ext cx="41116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523943" imgH="419190" progId="Equation.3">
                  <p:embed/>
                </p:oleObj>
              </mc:Choice>
              <mc:Fallback>
                <p:oleObj name="公式" r:id="rId4" imgW="523943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0122" y="2013084"/>
                        <a:ext cx="411162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478254" y="1411203"/>
                <a:ext cx="7741671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特点：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矫顽力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大，剩磁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大，磁滞回线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     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面积大，损耗大。</a:t>
                </a: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54" y="1411203"/>
                <a:ext cx="7741671" cy="1077218"/>
              </a:xfrm>
              <a:prstGeom prst="rect">
                <a:avLst/>
              </a:prstGeom>
              <a:blipFill rotWithShape="0">
                <a:blip r:embed="rId7"/>
                <a:stretch>
                  <a:fillRect l="-1969" t="-9040" r="-1024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1707732" y="2413202"/>
            <a:ext cx="677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适用于做永磁铁。例如耳机中的永久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磁铁，永磁扬声器等。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352372" y="3420084"/>
            <a:ext cx="28680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(3). 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矩磁材料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983073" y="3941463"/>
            <a:ext cx="59538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如：锰镁铁氧体，锂锰铁氧体等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475206" y="4420638"/>
                <a:ext cx="8347413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特点：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𝒓</m:t>
                        </m:r>
                      </m:sub>
                    </m:sSub>
                    <m:r>
                      <a:rPr lang="en-US" altLang="zh-CN" sz="3200" b="1" i="1" smtClean="0">
                        <a:solidFill>
                          <a:schemeClr val="tx1"/>
                        </a:solidFill>
                        <a:latin typeface="Cambria Math" charset="0"/>
                        <a:ea typeface="SimHei" charset="-122"/>
                        <a:cs typeface="SimHei" charset="-122"/>
                      </a:rPr>
                      <m:t>=</m:t>
                    </m:r>
                    <m:sSub>
                      <m:sSubPr>
                        <m:ctrlP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  <m:sub>
                        <m:r>
                          <a:rPr lang="en-US" altLang="zh-CN" sz="3200" b="1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𝑺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>
                            <a:solidFill>
                              <a:schemeClr val="tx1"/>
                            </a:solidFill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3200" b="1" dirty="0">
                    <a:solidFill>
                      <a:schemeClr val="tx1"/>
                    </a:solidFill>
                    <a:latin typeface="SimHei" charset="-122"/>
                    <a:ea typeface="SimHei" charset="-122"/>
                    <a:cs typeface="SimHei" charset="-122"/>
                  </a:rPr>
                  <a:t>不大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，磁滞回线是矩形，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      用于</a:t>
                </a:r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记忆元件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6" y="4420638"/>
                <a:ext cx="8347413" cy="1077218"/>
              </a:xfrm>
              <a:prstGeom prst="rect">
                <a:avLst/>
              </a:prstGeom>
              <a:blipFill rotWithShape="0">
                <a:blip r:embed="rId8"/>
                <a:stretch>
                  <a:fillRect l="-1899" t="-9040" r="-804" b="-17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75205" y="5426038"/>
                <a:ext cx="656442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+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脉冲产生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𝑯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&gt;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使磁芯呈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+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态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5" y="5426038"/>
                <a:ext cx="6564426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2414" t="-16667" r="-1486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475205" y="5964647"/>
                <a:ext cx="687059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−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脉冲产生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𝑯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&lt;−</m:t>
                    </m:r>
                    <m:sSub>
                      <m:sSubPr>
                        <m:ctrlPr>
                          <a:rPr lang="en-US" altLang="zh-CN" sz="32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𝑯</m:t>
                        </m:r>
                      </m:e>
                      <m:sub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使磁芯呈</a:t>
                </a:r>
                <a14:m>
                  <m:oMath xmlns:m="http://schemas.openxmlformats.org/officeDocument/2006/math"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−</m:t>
                    </m:r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𝑩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态</a:t>
                </a:r>
                <a:endParaRPr lang="zh-CN" altLang="en-US" sz="32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5" y="5964647"/>
                <a:ext cx="6870599" cy="584775"/>
              </a:xfrm>
              <a:prstGeom prst="rect">
                <a:avLst/>
              </a:prstGeom>
              <a:blipFill rotWithShape="0">
                <a:blip r:embed="rId10"/>
                <a:stretch>
                  <a:fillRect l="-2307" t="-16667" r="-1331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utoShape 2"/>
          <p:cNvSpPr>
            <a:spLocks/>
          </p:cNvSpPr>
          <p:nvPr/>
        </p:nvSpPr>
        <p:spPr bwMode="auto">
          <a:xfrm flipH="1">
            <a:off x="7345804" y="5558164"/>
            <a:ext cx="192433" cy="877162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0000FF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7800544" y="5437421"/>
            <a:ext cx="26564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可作为二进制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的两个态</a:t>
            </a:r>
          </a:p>
        </p:txBody>
      </p:sp>
      <p:grpSp>
        <p:nvGrpSpPr>
          <p:cNvPr id="25" name="Group 11"/>
          <p:cNvGrpSpPr>
            <a:grpSpLocks/>
          </p:cNvGrpSpPr>
          <p:nvPr/>
        </p:nvGrpSpPr>
        <p:grpSpPr bwMode="auto">
          <a:xfrm>
            <a:off x="9463691" y="3505451"/>
            <a:ext cx="790575" cy="1728787"/>
            <a:chOff x="3540" y="2256"/>
            <a:chExt cx="1218" cy="1951"/>
          </a:xfrm>
        </p:grpSpPr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543" y="2304"/>
              <a:ext cx="1215" cy="1903"/>
            </a:xfrm>
            <a:custGeom>
              <a:avLst/>
              <a:gdLst>
                <a:gd name="T0" fmla="*/ 1215 w 1215"/>
                <a:gd name="T1" fmla="*/ 6 h 1903"/>
                <a:gd name="T2" fmla="*/ 1089 w 1215"/>
                <a:gd name="T3" fmla="*/ 99 h 1903"/>
                <a:gd name="T4" fmla="*/ 1011 w 1215"/>
                <a:gd name="T5" fmla="*/ 1729 h 1903"/>
                <a:gd name="T6" fmla="*/ 0 w 1215"/>
                <a:gd name="T7" fmla="*/ 1857 h 190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5" h="1903">
                  <a:moveTo>
                    <a:pt x="1215" y="6"/>
                  </a:moveTo>
                  <a:cubicBezTo>
                    <a:pt x="1107" y="33"/>
                    <a:pt x="1110" y="0"/>
                    <a:pt x="1089" y="99"/>
                  </a:cubicBezTo>
                  <a:cubicBezTo>
                    <a:pt x="1042" y="403"/>
                    <a:pt x="1131" y="1569"/>
                    <a:pt x="1011" y="1729"/>
                  </a:cubicBezTo>
                  <a:cubicBezTo>
                    <a:pt x="931" y="1903"/>
                    <a:pt x="222" y="1816"/>
                    <a:pt x="0" y="1857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27" name="Freeform 13"/>
            <p:cNvSpPr>
              <a:spLocks/>
            </p:cNvSpPr>
            <p:nvPr/>
          </p:nvSpPr>
          <p:spPr bwMode="auto">
            <a:xfrm>
              <a:off x="3540" y="2256"/>
              <a:ext cx="1215" cy="1902"/>
            </a:xfrm>
            <a:custGeom>
              <a:avLst/>
              <a:gdLst>
                <a:gd name="T0" fmla="*/ 0 w 1215"/>
                <a:gd name="T1" fmla="*/ 1893 h 1902"/>
                <a:gd name="T2" fmla="*/ 121 w 1215"/>
                <a:gd name="T3" fmla="*/ 1803 h 1902"/>
                <a:gd name="T4" fmla="*/ 203 w 1215"/>
                <a:gd name="T5" fmla="*/ 174 h 1902"/>
                <a:gd name="T6" fmla="*/ 1215 w 1215"/>
                <a:gd name="T7" fmla="*/ 48 h 190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5" h="1902">
                  <a:moveTo>
                    <a:pt x="0" y="1893"/>
                  </a:moveTo>
                  <a:cubicBezTo>
                    <a:pt x="108" y="1866"/>
                    <a:pt x="100" y="1902"/>
                    <a:pt x="121" y="1803"/>
                  </a:cubicBezTo>
                  <a:cubicBezTo>
                    <a:pt x="169" y="1499"/>
                    <a:pt x="83" y="333"/>
                    <a:pt x="203" y="174"/>
                  </a:cubicBezTo>
                  <a:cubicBezTo>
                    <a:pt x="284" y="0"/>
                    <a:pt x="993" y="88"/>
                    <a:pt x="1215" y="48"/>
                  </a:cubicBezTo>
                </a:path>
              </a:pathLst>
            </a:custGeom>
            <a:noFill/>
            <a:ln w="412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aphicFrame>
        <p:nvGraphicFramePr>
          <p:cNvPr id="28" name="Object 18"/>
          <p:cNvGraphicFramePr>
            <a:graphicFrameLocks noChangeAspect="1"/>
          </p:cNvGraphicFramePr>
          <p:nvPr/>
        </p:nvGraphicFramePr>
        <p:xfrm>
          <a:off x="8671529" y="4007101"/>
          <a:ext cx="625475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790643" imgH="419190" progId="Equation.3">
                  <p:embed/>
                </p:oleObj>
              </mc:Choice>
              <mc:Fallback>
                <p:oleObj name="公式" r:id="rId11" imgW="790643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71529" y="4007101"/>
                        <a:ext cx="625475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9"/>
          <p:cNvGraphicFramePr>
            <a:graphicFrameLocks noChangeAspect="1"/>
          </p:cNvGraphicFramePr>
          <p:nvPr/>
        </p:nvGraphicFramePr>
        <p:xfrm>
          <a:off x="10254266" y="4513513"/>
          <a:ext cx="4111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523943" imgH="419190" progId="Equation.3">
                  <p:embed/>
                </p:oleObj>
              </mc:Choice>
              <mc:Fallback>
                <p:oleObj name="公式" r:id="rId13" imgW="523943" imgH="4191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4266" y="4513513"/>
                        <a:ext cx="41116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0"/>
          <p:cNvGrpSpPr>
            <a:grpSpLocks/>
          </p:cNvGrpSpPr>
          <p:nvPr/>
        </p:nvGrpSpPr>
        <p:grpSpPr bwMode="auto">
          <a:xfrm>
            <a:off x="8598505" y="2884738"/>
            <a:ext cx="2720975" cy="2492375"/>
            <a:chOff x="3872" y="971"/>
            <a:chExt cx="1714" cy="1264"/>
          </a:xfrm>
        </p:grpSpPr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4689" y="971"/>
              <a:ext cx="229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 i="1">
                  <a:latin typeface="SimHei" charset="-122"/>
                  <a:ea typeface="SimHei" charset="-122"/>
                  <a:cs typeface="SimHei" charset="-122"/>
                </a:rPr>
                <a:t>B</a:t>
              </a:r>
            </a:p>
          </p:txBody>
        </p:sp>
        <p:grpSp>
          <p:nvGrpSpPr>
            <p:cNvPr id="32" name="Group 22"/>
            <p:cNvGrpSpPr>
              <a:grpSpLocks/>
            </p:cNvGrpSpPr>
            <p:nvPr/>
          </p:nvGrpSpPr>
          <p:grpSpPr bwMode="auto">
            <a:xfrm>
              <a:off x="3872" y="1160"/>
              <a:ext cx="1714" cy="1075"/>
              <a:chOff x="3872" y="1160"/>
              <a:chExt cx="1714" cy="1075"/>
            </a:xfrm>
          </p:grpSpPr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3872" y="1746"/>
                <a:ext cx="1632" cy="0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4" name="Line 24"/>
              <p:cNvSpPr>
                <a:spLocks noChangeShapeType="1"/>
              </p:cNvSpPr>
              <p:nvPr/>
            </p:nvSpPr>
            <p:spPr bwMode="auto">
              <a:xfrm flipV="1">
                <a:off x="4688" y="1160"/>
                <a:ext cx="0" cy="1075"/>
              </a:xfrm>
              <a:prstGeom prst="line">
                <a:avLst/>
              </a:prstGeom>
              <a:noFill/>
              <a:ln w="4127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5" name="Text Box 25"/>
              <p:cNvSpPr txBox="1">
                <a:spLocks noChangeArrowheads="1"/>
              </p:cNvSpPr>
              <p:nvPr/>
            </p:nvSpPr>
            <p:spPr bwMode="auto">
              <a:xfrm>
                <a:off x="5357" y="1706"/>
                <a:ext cx="229" cy="2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en-US" altLang="zh-CN" b="1" i="1">
                    <a:latin typeface="SimHei" charset="-122"/>
                    <a:ea typeface="SimHei" charset="-122"/>
                    <a:cs typeface="SimHei" charset="-122"/>
                  </a:rPr>
                  <a:t>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1740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6" grpId="0"/>
      <p:bldP spid="17" grpId="0"/>
      <p:bldP spid="18" grpId="0"/>
      <p:bldP spid="20" grpId="0"/>
      <p:bldP spid="21" grpId="0"/>
      <p:bldP spid="22" grpId="0"/>
      <p:bldP spid="23" grpId="0" animBg="1"/>
      <p:bldP spid="2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24D2585-6306-4260-A2DC-9CEE6E80CFDF}" type="slidenum">
              <a:rPr lang="en-US" altLang="zh-CN" sz="1800">
                <a:solidFill>
                  <a:srgbClr val="0000FF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9699" name="Picture 11" descr="C:\Documents and Settings\Administrator\桌面\5-3_clip_image00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249" y="1956651"/>
            <a:ext cx="5813425" cy="4075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615076" y="322661"/>
            <a:ext cx="5703301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演示实验：</a:t>
            </a:r>
            <a:r>
              <a:rPr lang="zh-CN" altLang="en-US" sz="2800" b="1" dirty="0">
                <a:latin typeface="Times New Roman" panose="02020603050405020304" pitchFamily="18" charset="0"/>
              </a:rPr>
              <a:t>巴克豪森效应</a:t>
            </a:r>
            <a:r>
              <a:rPr lang="en-US" altLang="zh-CN" sz="2800" b="1" dirty="0">
                <a:latin typeface="Times New Roman" panose="02020603050405020304" pitchFamily="18" charset="0"/>
              </a:rPr>
              <a:t>(1919</a:t>
            </a:r>
            <a:r>
              <a:rPr lang="zh-CN" altLang="en-US" sz="2800" b="1" dirty="0">
                <a:latin typeface="Times New Roman" panose="02020603050405020304" pitchFamily="18" charset="0"/>
              </a:rPr>
              <a:t>年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Barkhausen</a:t>
            </a:r>
            <a:r>
              <a:rPr lang="en-US" altLang="zh-CN" sz="2800" b="1" dirty="0">
                <a:latin typeface="Times New Roman" panose="02020603050405020304" pitchFamily="18" charset="0"/>
              </a:rPr>
              <a:t> effect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29701" name="矩形 6"/>
          <p:cNvSpPr>
            <a:spLocks noChangeArrowheads="1"/>
          </p:cNvSpPr>
          <p:nvPr/>
        </p:nvSpPr>
        <p:spPr bwMode="auto">
          <a:xfrm>
            <a:off x="1722986" y="1503794"/>
            <a:ext cx="497077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b="1" dirty="0">
                <a:latin typeface="Times New Roman" panose="02020603050405020304" pitchFamily="18" charset="0"/>
              </a:rPr>
              <a:t>样品</a:t>
            </a:r>
            <a:r>
              <a:rPr lang="en-US" altLang="zh-CN" sz="2800" b="1" dirty="0">
                <a:latin typeface="Times New Roman" panose="02020603050405020304" pitchFamily="18" charset="0"/>
              </a:rPr>
              <a:t>:(</a:t>
            </a:r>
            <a:r>
              <a:rPr lang="zh-CN" altLang="en-US" sz="2800" b="1" dirty="0">
                <a:latin typeface="Times New Roman" panose="02020603050405020304" pitchFamily="18" charset="0"/>
              </a:rPr>
              <a:t>坡</a:t>
            </a:r>
            <a:r>
              <a:rPr lang="zh-CN" altLang="zh-CN" sz="2800" b="1" dirty="0">
                <a:latin typeface="Times New Roman" panose="02020603050405020304" pitchFamily="18" charset="0"/>
              </a:rPr>
              <a:t>莫合金、铜片或铝片</a:t>
            </a:r>
            <a:r>
              <a:rPr lang="en-US" altLang="zh-CN" sz="2800" b="1" dirty="0">
                <a:latin typeface="Times New Roman" panose="02020603050405020304" pitchFamily="18" charset="0"/>
              </a:rPr>
              <a:t>)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18434" name="Picture 2" descr="https://bkimg.cdn.bcebos.com/pic/6a63f6246b600c3393a7de7b1a4c510fd8f9a1a2?x-bce-process=image/resize,m_lfit,w_268,limit_1/format,f_auto">
            <a:extLst>
              <a:ext uri="{FF2B5EF4-FFF2-40B4-BE49-F238E27FC236}">
                <a16:creationId xmlns:a16="http://schemas.microsoft.com/office/drawing/2014/main" id="{BBD20716-EC6D-4A1D-AAEB-E2FF56F35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201" y="1676955"/>
            <a:ext cx="3236550" cy="1985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A6ED4C5-5102-4954-8039-A259D13BA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201" y="3858798"/>
            <a:ext cx="346509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海因里希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巴克豪森 德国物理学家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(1881~1956)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矩形 6">
            <a:extLst>
              <a:ext uri="{FF2B5EF4-FFF2-40B4-BE49-F238E27FC236}">
                <a16:creationId xmlns:a16="http://schemas.microsoft.com/office/drawing/2014/main" id="{30AA921E-90CF-4B0F-B886-9FF713C95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0422" y="5832475"/>
            <a:ext cx="497077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为磁畴的存在提供了直接证据</a:t>
            </a:r>
          </a:p>
        </p:txBody>
      </p:sp>
    </p:spTree>
    <p:extLst>
      <p:ext uri="{BB962C8B-B14F-4D97-AF65-F5344CB8AC3E}">
        <p14:creationId xmlns:p14="http://schemas.microsoft.com/office/powerpoint/2010/main" val="209346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20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9701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AutoShape 2"/>
          <p:cNvSpPr>
            <a:spLocks noChangeArrowheads="1"/>
          </p:cNvSpPr>
          <p:nvPr/>
        </p:nvSpPr>
        <p:spPr bwMode="auto">
          <a:xfrm>
            <a:off x="1887538" y="38100"/>
            <a:ext cx="1460500" cy="852488"/>
          </a:xfrm>
          <a:prstGeom prst="horizontalScroll">
            <a:avLst>
              <a:gd name="adj" fmla="val 12500"/>
            </a:avLst>
          </a:prstGeom>
          <a:solidFill>
            <a:srgbClr val="000099">
              <a:alpha val="30196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endParaRPr kumimoji="1" lang="zh-CN" altLang="en-US" sz="28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2016126" y="2647950"/>
            <a:ext cx="8367713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②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由于材料有杂质和内应力等的作用，当撤掉外磁场时，磁畴的畴壁很难恢复到原来的形状而表现出来。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即表现出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磁滞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</a:rPr>
              <a:t>现象。</a:t>
            </a:r>
            <a:endParaRPr kumimoji="1" lang="zh-CN" altLang="en-US" sz="2800" b="1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2016125" y="862013"/>
            <a:ext cx="8388350" cy="186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当全部磁畴都沿外磁场方向时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铁磁质的磁化就达到饱和状态。饱和磁化强度</a:t>
            </a:r>
            <a:r>
              <a:rPr kumimoji="1" lang="en-US" altLang="en-US" sz="2800" b="1" i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</a:t>
            </a:r>
            <a:r>
              <a:rPr kumimoji="1" lang="en-US" altLang="en-US" sz="2800" b="1" i="1" baseline="-2500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等于每个磁畴中原来的磁化强度，该值很大。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                    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——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这就是铁磁质磁性 </a:t>
            </a:r>
            <a:r>
              <a:rPr kumimoji="1" lang="zh-CN" altLang="en-US" b="1" i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</a:t>
            </a:r>
            <a:r>
              <a:rPr kumimoji="1" lang="en-US" altLang="zh-CN" b="1" i="1" baseline="-25000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大的原因</a:t>
            </a:r>
          </a:p>
        </p:txBody>
      </p:sp>
      <p:sp>
        <p:nvSpPr>
          <p:cNvPr id="81926" name="Text Box 6"/>
          <p:cNvSpPr txBox="1">
            <a:spLocks noChangeArrowheads="1"/>
          </p:cNvSpPr>
          <p:nvPr/>
        </p:nvSpPr>
        <p:spPr bwMode="auto">
          <a:xfrm>
            <a:off x="2025651" y="150814"/>
            <a:ext cx="31908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b="1">
                <a:solidFill>
                  <a:srgbClr val="FF000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说明：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6126" y="3984625"/>
            <a:ext cx="8196263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4572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③</a:t>
            </a:r>
            <a:r>
              <a:rPr kumimoji="1" lang="zh-CN" altLang="en-US" sz="2800" b="1">
                <a:solidFill>
                  <a:prstClr val="black"/>
                </a:solidFill>
                <a:latin typeface="楷体_GB2312" pitchFamily="49" charset="-122"/>
                <a:ea typeface="楷体_GB2312" pitchFamily="49" charset="-122"/>
              </a:rPr>
              <a:t>当温度升高到一定程度时，每种铁磁介质的高磁导率、磁滞、磁致伸缩等特性全部消失，而变为顺磁性。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2201863" y="6167438"/>
            <a:ext cx="783431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如：铁为 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1040K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，钴为 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1390K</a:t>
            </a:r>
            <a:r>
              <a:rPr kumimoji="1" lang="zh-CN" altLang="en-US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，镍为 </a:t>
            </a:r>
            <a:r>
              <a:rPr kumimoji="1" lang="en-US" altLang="zh-CN" sz="2800" b="1" dirty="0">
                <a:solidFill>
                  <a:prstClr val="black"/>
                </a:solidFill>
                <a:latin typeface="Times New Roman" panose="02020603050405020304" pitchFamily="18" charset="0"/>
                <a:ea typeface="楷体_GB2312" pitchFamily="49" charset="-122"/>
                <a:cs typeface="Times New Roman" pitchFamily="18" charset="0"/>
              </a:rPr>
              <a:t>630K</a:t>
            </a:r>
            <a:endParaRPr kumimoji="1" lang="en-US" altLang="zh-CN" sz="2800" b="1" dirty="0">
              <a:solidFill>
                <a:prstClr val="black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174876" y="5262563"/>
            <a:ext cx="78851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不同铁磁质具有不同的转变温度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相变温度</a:t>
            </a:r>
            <a:r>
              <a:rPr kumimoji="1" lang="en-US" altLang="zh-CN" sz="2800" b="1" i="1">
                <a:solidFill>
                  <a:prstClr val="black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i="1" baseline="-25000">
                <a:solidFill>
                  <a:prstClr val="black"/>
                </a:solidFill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1" lang="en-US" altLang="zh-CN" sz="2800" b="1">
                <a:solidFill>
                  <a:prstClr val="black"/>
                </a:solidFill>
                <a:latin typeface="Times New Roman" panose="02020603050405020304" pitchFamily="18" charset="0"/>
              </a:rPr>
              <a:t>        ——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这个转变温度叫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临界温度</a:t>
            </a:r>
            <a:r>
              <a:rPr kumimoji="1" lang="zh-CN" altLang="en-US" sz="2800" b="1">
                <a:solidFill>
                  <a:prstClr val="black"/>
                </a:solidFill>
                <a:latin typeface="Times New Roman" panose="02020603050405020304" pitchFamily="18" charset="0"/>
              </a:rPr>
              <a:t>或称</a:t>
            </a:r>
            <a:r>
              <a:rPr kumimoji="1"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居里点</a:t>
            </a:r>
          </a:p>
        </p:txBody>
      </p:sp>
      <p:sp>
        <p:nvSpPr>
          <p:cNvPr id="3687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</a:pPr>
            <a:fld id="{D84DDCAC-6907-4BF7-8C33-8A01ADCB558C}" type="slidenum">
              <a:rPr kumimoji="1" lang="zh-CN" altLang="en-US" sz="1800">
                <a:solidFill>
                  <a:srgbClr val="0000FF"/>
                </a:solidFill>
                <a:latin typeface="Times New Roman" panose="02020603050405020304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buNone/>
              </a:pPr>
              <a:t>28</a:t>
            </a:fld>
            <a:endParaRPr kumimoji="1" lang="en-US" altLang="zh-CN" sz="18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53809"/>
      </p:ext>
    </p:extLst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8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9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1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animBg="1"/>
      <p:bldP spid="81923" grpId="0" autoUpdateAnimBg="0"/>
      <p:bldP spid="81925" grpId="0" autoUpdateAnimBg="0"/>
      <p:bldP spid="81926" grpId="0"/>
      <p:bldP spid="7" grpId="0" autoUpdateAnimBg="0"/>
      <p:bldP spid="8" grpId="0" autoUpdateAnimBg="0"/>
      <p:bldP spid="9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16369" y="35443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顺磁质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16369" y="1402746"/>
            <a:ext cx="1476103" cy="7053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 flipV="1">
            <a:off x="704400" y="1180679"/>
            <a:ext cx="2512063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704399" y="2317817"/>
            <a:ext cx="2512063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4532473" y="1402746"/>
            <a:ext cx="1476103" cy="705395"/>
          </a:xfrm>
          <a:prstGeom prst="rect">
            <a:avLst/>
          </a:prstGeom>
          <a:solidFill>
            <a:srgbClr val="66FF99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4120504" y="1180679"/>
            <a:ext cx="2512063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V="1">
            <a:off x="4120503" y="2317817"/>
            <a:ext cx="2512063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2855888" y="1338260"/>
                <a:ext cx="61119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888" y="1338260"/>
                <a:ext cx="611193" cy="48314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接箭头连接符 23"/>
          <p:cNvCxnSpPr/>
          <p:nvPr/>
        </p:nvCxnSpPr>
        <p:spPr>
          <a:xfrm flipH="1">
            <a:off x="4720788" y="1954430"/>
            <a:ext cx="10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5163985" y="1489743"/>
                <a:ext cx="45685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985" y="1489743"/>
                <a:ext cx="456855" cy="41408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接箭头连接符 25"/>
          <p:cNvCxnSpPr/>
          <p:nvPr/>
        </p:nvCxnSpPr>
        <p:spPr>
          <a:xfrm>
            <a:off x="1308329" y="1954430"/>
            <a:ext cx="1080000" cy="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1684399" y="1495506"/>
                <a:ext cx="45685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4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99" y="1495506"/>
                <a:ext cx="456855" cy="41408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/>
              <p:cNvSpPr txBox="1"/>
              <p:nvPr/>
            </p:nvSpPr>
            <p:spPr>
              <a:xfrm>
                <a:off x="6301345" y="1338260"/>
                <a:ext cx="611193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8" name="文本框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345" y="1338260"/>
                <a:ext cx="611193" cy="483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4742291" y="2518646"/>
                <a:ext cx="133972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&lt;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2291" y="2518646"/>
                <a:ext cx="1339726" cy="483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218541" y="2534340"/>
                <a:ext cx="133972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 smtClean="0">
                          <a:solidFill>
                            <a:schemeClr val="tx1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&gt;</m:t>
                      </m:r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chemeClr val="tx1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chemeClr val="tx1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541" y="2534340"/>
                <a:ext cx="1339726" cy="4831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4630338" y="348927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抗磁质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8688472" y="348927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铁磁质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26220" y="962904"/>
            <a:ext cx="306846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自发排列磁畴，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将在后面单独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讨论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542936" y="3264198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引入相对磁导率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/>
              <p:cNvSpPr txBox="1"/>
              <p:nvPr/>
            </p:nvSpPr>
            <p:spPr>
              <a:xfrm>
                <a:off x="3852151" y="3116688"/>
                <a:ext cx="1370247" cy="8791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𝐵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6" name="文本框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2151" y="3116688"/>
                <a:ext cx="1370247" cy="879151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/>
          <p:cNvSpPr txBox="1"/>
          <p:nvPr/>
        </p:nvSpPr>
        <p:spPr>
          <a:xfrm>
            <a:off x="6165934" y="3041855"/>
            <a:ext cx="306846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注意和相对介电</a:t>
            </a:r>
            <a:endParaRPr lang="en-US" altLang="zh-CN" sz="3200" b="1" dirty="0">
              <a:solidFill>
                <a:srgbClr val="C00000"/>
              </a:solidFill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常数的区别：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/>
              <p:cNvSpPr txBox="1"/>
              <p:nvPr/>
            </p:nvSpPr>
            <p:spPr>
              <a:xfrm>
                <a:off x="9580435" y="3041855"/>
                <a:ext cx="1315552" cy="8038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𝜀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solidFill>
                            <a:srgbClr val="C00000"/>
                          </a:solidFill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f>
                        <m:fPr>
                          <m:ctrlP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C0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𝐸</m:t>
                          </m:r>
                        </m:den>
                      </m:f>
                    </m:oMath>
                  </m:oMathPara>
                </a14:m>
                <a:endParaRPr lang="zh-CN" altLang="en-US" sz="2800" dirty="0">
                  <a:solidFill>
                    <a:srgbClr val="C0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8" name="文本框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0435" y="3041855"/>
                <a:ext cx="1315552" cy="80381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1375237" y="4100218"/>
                <a:ext cx="1190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&gt;1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237" y="4100218"/>
                <a:ext cx="1190006" cy="430887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4897440" y="4100217"/>
                <a:ext cx="11900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&lt;1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40" y="4100217"/>
                <a:ext cx="1190006" cy="430887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8885705" y="4110485"/>
                <a:ext cx="124130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zh-CN" altLang="en-US" sz="280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𝜇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𝑟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≫1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5705" y="4110485"/>
                <a:ext cx="1241301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本框 41"/>
          <p:cNvSpPr txBox="1"/>
          <p:nvPr/>
        </p:nvSpPr>
        <p:spPr>
          <a:xfrm>
            <a:off x="538091" y="4568787"/>
            <a:ext cx="307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如：氧，铝，钨，</a:t>
            </a:r>
            <a:endParaRPr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    铂，铬等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4111091" y="4568786"/>
            <a:ext cx="30700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如：氮，水，铜，</a:t>
            </a:r>
            <a:endParaRPr lang="en-US" altLang="zh-CN" sz="28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en-US" altLang="zh-CN" sz="2800" b="1" dirty="0">
                <a:latin typeface="SimHei" charset="-122"/>
                <a:ea typeface="SimHei" charset="-122"/>
                <a:cs typeface="SimHei" charset="-122"/>
              </a:rPr>
              <a:t>    </a:t>
            </a:r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银，金等</a:t>
            </a:r>
          </a:p>
        </p:txBody>
      </p:sp>
      <p:sp>
        <p:nvSpPr>
          <p:cNvPr id="44" name="AutoShape 2"/>
          <p:cNvSpPr>
            <a:spLocks/>
          </p:cNvSpPr>
          <p:nvPr/>
        </p:nvSpPr>
        <p:spPr bwMode="auto">
          <a:xfrm rot="5400000" flipH="1">
            <a:off x="3487255" y="3996068"/>
            <a:ext cx="425935" cy="3479585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592472" y="6010736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弱磁性材料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8160242" y="4611712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SimHei" charset="-122"/>
                <a:ea typeface="SimHei" charset="-122"/>
                <a:cs typeface="SimHei" charset="-122"/>
              </a:rPr>
              <a:t>如：铁，钴，镍等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8544878" y="5670508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强磁性材料</a:t>
            </a:r>
          </a:p>
        </p:txBody>
      </p:sp>
    </p:spTree>
    <p:extLst>
      <p:ext uri="{BB962C8B-B14F-4D97-AF65-F5344CB8AC3E}">
        <p14:creationId xmlns:p14="http://schemas.microsoft.com/office/powerpoint/2010/main" val="3512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3" grpId="0"/>
      <p:bldP spid="25" grpId="0"/>
      <p:bldP spid="27" grpId="0"/>
      <p:bldP spid="28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94575" y="333371"/>
            <a:ext cx="28632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二 介质的磁化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94575" y="918146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物质磁性的起源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94575" y="1502921"/>
            <a:ext cx="6165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(1).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电子绕核的运动：轨道磁矩</a:t>
            </a:r>
          </a:p>
        </p:txBody>
      </p:sp>
      <p:sp>
        <p:nvSpPr>
          <p:cNvPr id="5" name="流程图: 或者 4"/>
          <p:cNvSpPr/>
          <p:nvPr/>
        </p:nvSpPr>
        <p:spPr>
          <a:xfrm>
            <a:off x="9172134" y="1893781"/>
            <a:ext cx="432000" cy="432000"/>
          </a:xfrm>
          <a:prstGeom prst="flowChartOr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7903989" y="1554105"/>
            <a:ext cx="2984401" cy="1132821"/>
          </a:xfrm>
          <a:prstGeom prst="ellipse">
            <a:avLst/>
          </a:prstGeom>
          <a:noFill/>
          <a:ln w="50800">
            <a:solidFill>
              <a:srgbClr val="CC00CC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9537896" y="2655169"/>
            <a:ext cx="379068" cy="36000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H="1" flipV="1">
            <a:off x="9383151" y="675247"/>
            <a:ext cx="0" cy="1204466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9558777" y="675247"/>
                <a:ext cx="38632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2800" b="1" i="1" smtClean="0">
                              <a:latin typeface="Cambria Math" panose="02040503050406030204" pitchFamily="18" charset="0"/>
                            </a:rPr>
                            <m:t>𝝎</m:t>
                          </m:r>
                        </m:e>
                      </m:acc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8777" y="675247"/>
                <a:ext cx="386323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接箭头连接符 15"/>
          <p:cNvCxnSpPr/>
          <p:nvPr/>
        </p:nvCxnSpPr>
        <p:spPr>
          <a:xfrm>
            <a:off x="9398829" y="2353917"/>
            <a:ext cx="0" cy="1015958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9519036" y="2923823"/>
                <a:ext cx="5294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9036" y="2923823"/>
                <a:ext cx="5294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2928869" y="2161950"/>
                <a:ext cx="163525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𝐼𝑆</m:t>
                      </m:r>
                      <m:acc>
                        <m:accPr>
                          <m:chr m:val="⃗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𝒏</m:t>
                          </m:r>
                        </m:e>
                      </m:acc>
                    </m:oMath>
                  </m:oMathPara>
                </a14:m>
                <a:endParaRPr lang="zh-CN" altLang="en-US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869" y="2161950"/>
                <a:ext cx="1635255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375980" y="3694407"/>
                <a:ext cx="520719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(2).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电子自旋：自旋磁矩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zh-CN" sz="3200" b="0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𝑆</m:t>
                        </m:r>
                      </m:sub>
                    </m:sSub>
                  </m:oMath>
                </a14:m>
                <a:endParaRPr lang="zh-CN" altLang="en-US" sz="32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80" y="3694407"/>
                <a:ext cx="5207195" cy="584775"/>
              </a:xfrm>
              <a:prstGeom prst="rect">
                <a:avLst/>
              </a:prstGeom>
              <a:blipFill rotWithShape="0">
                <a:blip r:embed="rId5"/>
                <a:stretch>
                  <a:fillRect l="-3044" t="-1666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接箭头连接符 22"/>
          <p:cNvCxnSpPr/>
          <p:nvPr/>
        </p:nvCxnSpPr>
        <p:spPr>
          <a:xfrm flipV="1">
            <a:off x="10595077" y="1879713"/>
            <a:ext cx="0" cy="1043724"/>
          </a:xfrm>
          <a:prstGeom prst="straightConnector1">
            <a:avLst/>
          </a:prstGeom>
          <a:ln w="508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10466362" y="2297645"/>
            <a:ext cx="288000" cy="28800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减号 25"/>
          <p:cNvSpPr/>
          <p:nvPr/>
        </p:nvSpPr>
        <p:spPr>
          <a:xfrm>
            <a:off x="10451077" y="2329897"/>
            <a:ext cx="288000" cy="216000"/>
          </a:xfrm>
          <a:prstGeom prst="mathMin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/>
              <p:cNvSpPr txBox="1"/>
              <p:nvPr/>
            </p:nvSpPr>
            <p:spPr>
              <a:xfrm>
                <a:off x="10770327" y="2418245"/>
                <a:ext cx="48615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0327" y="2418245"/>
                <a:ext cx="4861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394575" y="4355693"/>
            <a:ext cx="43059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分子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(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原子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)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的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固有磁矩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939320" y="4432636"/>
                <a:ext cx="234012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𝑂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320" y="4432636"/>
                <a:ext cx="234012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/>
          <p:cNvSpPr txBox="1"/>
          <p:nvPr/>
        </p:nvSpPr>
        <p:spPr>
          <a:xfrm>
            <a:off x="380507" y="2591728"/>
            <a:ext cx="80121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轨道磁矩和轨道角动量方向相反，因为电子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带</a:t>
            </a:r>
            <a:r>
              <a:rPr lang="zh-CN" altLang="en-US" sz="3200" b="1" dirty="0">
                <a:solidFill>
                  <a:srgbClr val="FF0000"/>
                </a:solidFill>
                <a:latin typeface="SimHei" charset="-122"/>
                <a:ea typeface="SimHei" charset="-122"/>
                <a:cs typeface="SimHei" charset="-122"/>
              </a:rPr>
              <a:t>负电荷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。</a:t>
            </a:r>
          </a:p>
        </p:txBody>
      </p:sp>
      <p:sp>
        <p:nvSpPr>
          <p:cNvPr id="33" name="AutoShape 2"/>
          <p:cNvSpPr>
            <a:spLocks/>
          </p:cNvSpPr>
          <p:nvPr/>
        </p:nvSpPr>
        <p:spPr bwMode="auto">
          <a:xfrm>
            <a:off x="1218044" y="5163688"/>
            <a:ext cx="259065" cy="1000672"/>
          </a:xfrm>
          <a:prstGeom prst="leftBrace">
            <a:avLst>
              <a:gd name="adj1" fmla="val 36821"/>
              <a:gd name="adj2" fmla="val 50000"/>
            </a:avLst>
          </a:prstGeom>
          <a:noFill/>
          <a:ln w="3810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/>
            <a:endParaRPr lang="zh-CN" altLang="zh-CN" sz="320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697089" y="5051753"/>
                <a:ext cx="1307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7089" y="5051753"/>
                <a:ext cx="1307345" cy="430887"/>
              </a:xfrm>
              <a:prstGeom prst="rect">
                <a:avLst/>
              </a:prstGeom>
              <a:blipFill rotWithShape="0">
                <a:blip r:embed="rId8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1670269" y="5761609"/>
                <a:ext cx="1307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269" y="5761609"/>
                <a:ext cx="1307345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/>
          <p:cNvSpPr txBox="1"/>
          <p:nvPr/>
        </p:nvSpPr>
        <p:spPr>
          <a:xfrm>
            <a:off x="3063985" y="4940468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抗磁质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063985" y="5617572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顺磁质或者铁磁质</a:t>
            </a:r>
            <a:endParaRPr lang="zh-CN" altLang="en-US" sz="3200" b="1" dirty="0">
              <a:solidFill>
                <a:srgbClr val="FF0000"/>
              </a:solidFill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274739" y="4326740"/>
            <a:ext cx="2658790" cy="944839"/>
          </a:xfrm>
          <a:prstGeom prst="ellipse">
            <a:avLst/>
          </a:prstGeom>
          <a:solidFill>
            <a:srgbClr val="66FF99"/>
          </a:solidFill>
          <a:ln w="508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/>
          <p:nvPr/>
        </p:nvCxnSpPr>
        <p:spPr>
          <a:xfrm flipV="1">
            <a:off x="9748152" y="5228872"/>
            <a:ext cx="379068" cy="36000"/>
          </a:xfrm>
          <a:prstGeom prst="straightConnector1">
            <a:avLst/>
          </a:prstGeom>
          <a:ln w="508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H="1" flipV="1">
            <a:off x="9604134" y="3698770"/>
            <a:ext cx="0" cy="1080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9727483" y="3708815"/>
                <a:ext cx="58522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483" y="3708815"/>
                <a:ext cx="58522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10969606" y="4714528"/>
                <a:ext cx="2564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CC00CC"/>
                          </a:solidFill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zh-CN" altLang="en-US" sz="2800" b="1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69606" y="4714528"/>
                <a:ext cx="256480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/>
          <p:cNvSpPr txBox="1"/>
          <p:nvPr/>
        </p:nvSpPr>
        <p:spPr>
          <a:xfrm>
            <a:off x="8687857" y="5458412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分子电流</a:t>
            </a:r>
          </a:p>
        </p:txBody>
      </p:sp>
    </p:spTree>
    <p:extLst>
      <p:ext uri="{BB962C8B-B14F-4D97-AF65-F5344CB8AC3E}">
        <p14:creationId xmlns:p14="http://schemas.microsoft.com/office/powerpoint/2010/main" val="2055736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15" grpId="0"/>
      <p:bldP spid="18" grpId="0"/>
      <p:bldP spid="19" grpId="0"/>
      <p:bldP spid="20" grpId="0"/>
      <p:bldP spid="25" grpId="0" animBg="1"/>
      <p:bldP spid="26" grpId="0" animBg="1"/>
      <p:bldP spid="29" grpId="0"/>
      <p:bldP spid="30" grpId="0"/>
      <p:bldP spid="31" grpId="0"/>
      <p:bldP spid="32" grpId="0"/>
      <p:bldP spid="33" grpId="0" animBg="1"/>
      <p:bldP spid="34" grpId="0"/>
      <p:bldP spid="35" grpId="0"/>
      <p:bldP spid="36" grpId="0"/>
      <p:bldP spid="37" grpId="0"/>
      <p:bldP spid="38" grpId="0" animBg="1"/>
      <p:bldP spid="41" grpId="0"/>
      <p:bldP spid="42" grpId="0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36778" y="2831351"/>
            <a:ext cx="430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无磁场情况下的磁介质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36778" y="3416126"/>
            <a:ext cx="51283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分子磁矩之间的相互作用：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436777" y="4000901"/>
            <a:ext cx="1007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顺磁质和抗磁质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：电流环之间的磁性相互作用很微弱。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436777" y="4585676"/>
            <a:ext cx="100719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磁矩指向：受热噪声影响，指向四面八方，净和为零。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436777" y="5170451"/>
                <a:ext cx="10071988" cy="10883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solidFill>
                      <a:srgbClr val="C00000"/>
                    </a:solidFill>
                    <a:latin typeface="SimHei" charset="-122"/>
                    <a:ea typeface="SimHei" charset="-122"/>
                    <a:cs typeface="SimHei" charset="-122"/>
                  </a:rPr>
                  <a:t>铁磁质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：交换相互作用，比顺磁质中的磁性相互作用强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𝟑</m:t>
                        </m:r>
                      </m:sup>
                    </m:sSup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~</m:t>
                    </m:r>
                    <m:sSup>
                      <m:sSupPr>
                        <m:ctrlPr>
                          <a:rPr lang="en-US" altLang="zh-CN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p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𝟒</m:t>
                        </m:r>
                      </m:sup>
                    </m:sSup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倍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(</a:t>
                </a:r>
                <a:r>
                  <a:rPr lang="zh-CN" altLang="en-US" sz="3200" b="1" dirty="0">
                    <a:solidFill>
                      <a:srgbClr val="0000FF"/>
                    </a:solidFill>
                    <a:latin typeface="SimHei" charset="-122"/>
                    <a:ea typeface="SimHei" charset="-122"/>
                    <a:cs typeface="SimHei" charset="-122"/>
                  </a:rPr>
                  <a:t>量子力学效应</a:t>
                </a:r>
                <a:r>
                  <a:rPr lang="en-US" altLang="zh-CN" sz="3200" b="1" dirty="0">
                    <a:latin typeface="SimHei" charset="-122"/>
                    <a:ea typeface="SimHei" charset="-122"/>
                    <a:cs typeface="SimHei" charset="-122"/>
                  </a:rPr>
                  <a:t>)</a:t>
                </a:r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777" y="5170451"/>
                <a:ext cx="10071988" cy="1088375"/>
              </a:xfrm>
              <a:prstGeom prst="rect">
                <a:avLst/>
              </a:prstGeom>
              <a:blipFill rotWithShape="0">
                <a:blip r:embed="rId2"/>
                <a:stretch>
                  <a:fillRect l="-1574" t="-7263" r="-363" b="-15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/>
        </p:nvSpPr>
        <p:spPr>
          <a:xfrm>
            <a:off x="436777" y="409363"/>
            <a:ext cx="1422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核磁矩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36777" y="953550"/>
            <a:ext cx="92480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原子核也存在磁矩，由质子磁矩和中子磁矩组成。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436777" y="1538325"/>
            <a:ext cx="108991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核磁矩比电子磁矩要小</a:t>
            </a:r>
            <a:r>
              <a:rPr lang="en-US" altLang="zh-CN" sz="3200" b="1" dirty="0">
                <a:latin typeface="SimHei" charset="-122"/>
                <a:ea typeface="SimHei" charset="-122"/>
                <a:cs typeface="SimHei" charset="-122"/>
              </a:rPr>
              <a:t>1000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倍左右，在存在净余电子磁矩的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分子中其影响可以忽略不计。</a:t>
            </a:r>
          </a:p>
        </p:txBody>
      </p:sp>
    </p:spTree>
    <p:extLst>
      <p:ext uri="{BB962C8B-B14F-4D97-AF65-F5344CB8AC3E}">
        <p14:creationId xmlns:p14="http://schemas.microsoft.com/office/powerpoint/2010/main" val="204674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椭圆 20"/>
          <p:cNvSpPr/>
          <p:nvPr/>
        </p:nvSpPr>
        <p:spPr>
          <a:xfrm>
            <a:off x="1955410" y="1536382"/>
            <a:ext cx="1523486" cy="576492"/>
          </a:xfrm>
          <a:prstGeom prst="ellipse">
            <a:avLst/>
          </a:prstGeom>
          <a:solidFill>
            <a:srgbClr val="99FF99"/>
          </a:solidFill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2142136" y="2845790"/>
            <a:ext cx="597600" cy="80280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436777" y="409363"/>
            <a:ext cx="30684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分子的附加磁矩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7613707" y="554059"/>
                <a:ext cx="1972911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𝑴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  <m:r>
                        <a:rPr lang="en-US" altLang="zh-CN" sz="28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3707" y="554059"/>
                <a:ext cx="1972911" cy="483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箭头连接符 3"/>
          <p:cNvCxnSpPr/>
          <p:nvPr/>
        </p:nvCxnSpPr>
        <p:spPr>
          <a:xfrm flipH="1">
            <a:off x="1645925" y="1253852"/>
            <a:ext cx="1015" cy="252000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3205355" y="3340678"/>
                <a:ext cx="524118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355" y="3340678"/>
                <a:ext cx="524118" cy="41408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椭圆 7"/>
          <p:cNvSpPr/>
          <p:nvPr/>
        </p:nvSpPr>
        <p:spPr>
          <a:xfrm rot="1976134">
            <a:off x="2256149" y="2640710"/>
            <a:ext cx="910903" cy="4101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>
            <a:off x="2475915" y="2926082"/>
            <a:ext cx="288000" cy="194400"/>
          </a:xfrm>
          <a:prstGeom prst="straightConnector1">
            <a:avLst/>
          </a:prstGeom>
          <a:ln w="381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flipV="1">
            <a:off x="2725668" y="1812718"/>
            <a:ext cx="796855" cy="1044619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3134801" y="2415654"/>
                <a:ext cx="32861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801" y="2415654"/>
                <a:ext cx="328615" cy="414088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43947" y="3469842"/>
                <a:ext cx="565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947" y="3469842"/>
                <a:ext cx="565796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543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/>
          <p:cNvCxnSpPr/>
          <p:nvPr/>
        </p:nvCxnSpPr>
        <p:spPr>
          <a:xfrm flipH="1">
            <a:off x="3711655" y="1253852"/>
            <a:ext cx="1015" cy="252000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2507146" y="2106472"/>
            <a:ext cx="28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>
                <a:off x="2789084" y="1058944"/>
                <a:ext cx="6155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9084" y="1058944"/>
                <a:ext cx="615553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椭圆 26"/>
          <p:cNvSpPr/>
          <p:nvPr/>
        </p:nvSpPr>
        <p:spPr>
          <a:xfrm>
            <a:off x="1894172" y="5747066"/>
            <a:ext cx="1523486" cy="576492"/>
          </a:xfrm>
          <a:prstGeom prst="ellipse">
            <a:avLst/>
          </a:prstGeom>
          <a:solidFill>
            <a:srgbClr val="99FF99"/>
          </a:solidFill>
          <a:ln w="38100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898932" y="4944670"/>
            <a:ext cx="795600" cy="1044000"/>
          </a:xfrm>
          <a:prstGeom prst="straightConnector1">
            <a:avLst/>
          </a:prstGeom>
          <a:ln w="508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 flipH="1">
            <a:off x="1664600" y="4087020"/>
            <a:ext cx="1015" cy="252000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3224030" y="6173846"/>
                <a:ext cx="455189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030" y="6173846"/>
                <a:ext cx="455189" cy="414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椭圆 30"/>
          <p:cNvSpPr/>
          <p:nvPr/>
        </p:nvSpPr>
        <p:spPr>
          <a:xfrm rot="1976134">
            <a:off x="2251138" y="4739690"/>
            <a:ext cx="910903" cy="41016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CC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 flipH="1" flipV="1">
            <a:off x="2424093" y="4988980"/>
            <a:ext cx="288000" cy="194400"/>
          </a:xfrm>
          <a:prstGeom prst="straightConnector1">
            <a:avLst/>
          </a:prstGeom>
          <a:ln w="38100">
            <a:solidFill>
              <a:srgbClr val="CC00CC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 flipV="1">
            <a:off x="2722001" y="4141616"/>
            <a:ext cx="597600" cy="802800"/>
          </a:xfrm>
          <a:prstGeom prst="straightConnector1">
            <a:avLst/>
          </a:prstGeom>
          <a:ln w="508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866243" y="5204822"/>
                <a:ext cx="328615" cy="4140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4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𝑳</m:t>
                          </m:r>
                        </m:e>
                      </m:acc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243" y="5204822"/>
                <a:ext cx="328615" cy="414088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128544" y="4410308"/>
                <a:ext cx="5657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zh-CN" altLang="en-US" sz="2400" b="1" dirty="0">
                  <a:solidFill>
                    <a:srgbClr val="FF0000"/>
                  </a:solidFill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544" y="4410308"/>
                <a:ext cx="565796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5376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/>
          <p:nvPr/>
        </p:nvCxnSpPr>
        <p:spPr>
          <a:xfrm flipH="1">
            <a:off x="3730330" y="4087020"/>
            <a:ext cx="1015" cy="252000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H="1">
            <a:off x="2454041" y="6316626"/>
            <a:ext cx="28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 flipV="1">
            <a:off x="2650362" y="5534876"/>
            <a:ext cx="0" cy="504000"/>
          </a:xfrm>
          <a:prstGeom prst="straightConnector1">
            <a:avLst/>
          </a:prstGeom>
          <a:ln w="508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/>
              <p:cNvSpPr txBox="1"/>
              <p:nvPr/>
            </p:nvSpPr>
            <p:spPr>
              <a:xfrm>
                <a:off x="2794445" y="5310985"/>
                <a:ext cx="6155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𝒑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9" name="文本框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445" y="5310985"/>
                <a:ext cx="615553" cy="430887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直接箭头连接符 41"/>
          <p:cNvCxnSpPr/>
          <p:nvPr/>
        </p:nvCxnSpPr>
        <p:spPr>
          <a:xfrm flipV="1">
            <a:off x="2734770" y="1310124"/>
            <a:ext cx="0" cy="504000"/>
          </a:xfrm>
          <a:prstGeom prst="straightConnector1">
            <a:avLst/>
          </a:prstGeom>
          <a:ln w="50800">
            <a:solidFill>
              <a:srgbClr val="7030A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3"/>
          <p:cNvGrpSpPr>
            <a:grpSpLocks/>
          </p:cNvGrpSpPr>
          <p:nvPr/>
        </p:nvGrpSpPr>
        <p:grpSpPr bwMode="auto">
          <a:xfrm>
            <a:off x="7480100" y="1257545"/>
            <a:ext cx="2679700" cy="2306637"/>
            <a:chOff x="528" y="2723"/>
            <a:chExt cx="1688" cy="1453"/>
          </a:xfrm>
        </p:grpSpPr>
        <p:sp>
          <p:nvSpPr>
            <p:cNvPr id="45" name="AutoShape 4" descr="深色木质"/>
            <p:cNvSpPr>
              <a:spLocks noChangeArrowheads="1"/>
            </p:cNvSpPr>
            <p:nvPr/>
          </p:nvSpPr>
          <p:spPr bwMode="auto">
            <a:xfrm rot="2178065">
              <a:off x="1316" y="3680"/>
              <a:ext cx="373" cy="485"/>
            </a:xfrm>
            <a:prstGeom prst="flowChartMerge">
              <a:avLst/>
            </a:prstGeom>
            <a:blipFill dpi="0" rotWithShape="0">
              <a:blip r:embed="rId13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6" name="Oval 5" descr="编织物"/>
            <p:cNvSpPr>
              <a:spLocks noChangeArrowheads="1"/>
            </p:cNvSpPr>
            <p:nvPr/>
          </p:nvSpPr>
          <p:spPr bwMode="auto">
            <a:xfrm rot="1971762">
              <a:off x="1443" y="3635"/>
              <a:ext cx="412" cy="173"/>
            </a:xfrm>
            <a:prstGeom prst="ellipse">
              <a:avLst/>
            </a:prstGeom>
            <a:blipFill dpi="0" rotWithShape="0">
              <a:blip r:embed="rId14"/>
              <a:srcRect/>
              <a:tile tx="0" ty="0" sx="100000" sy="100000" flip="none" algn="tl"/>
            </a:blipFill>
            <a:ln w="38100">
              <a:solidFill>
                <a:schemeClr val="tx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47" name="Line 6"/>
            <p:cNvSpPr>
              <a:spLocks noChangeShapeType="1"/>
            </p:cNvSpPr>
            <p:nvPr/>
          </p:nvSpPr>
          <p:spPr bwMode="auto">
            <a:xfrm flipV="1">
              <a:off x="1680" y="3216"/>
              <a:ext cx="456" cy="507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grpSp>
          <p:nvGrpSpPr>
            <p:cNvPr id="48" name="Group 7"/>
            <p:cNvGrpSpPr>
              <a:grpSpLocks/>
            </p:cNvGrpSpPr>
            <p:nvPr/>
          </p:nvGrpSpPr>
          <p:grpSpPr bwMode="auto">
            <a:xfrm>
              <a:off x="1606" y="3542"/>
              <a:ext cx="499" cy="235"/>
              <a:chOff x="4268" y="2126"/>
              <a:chExt cx="577" cy="327"/>
            </a:xfrm>
          </p:grpSpPr>
          <p:sp>
            <p:nvSpPr>
              <p:cNvPr id="61" name="Arc 8"/>
              <p:cNvSpPr>
                <a:spLocks/>
              </p:cNvSpPr>
              <p:nvPr/>
            </p:nvSpPr>
            <p:spPr bwMode="auto">
              <a:xfrm rot="1893941">
                <a:off x="4268" y="2126"/>
                <a:ext cx="577" cy="174"/>
              </a:xfrm>
              <a:custGeom>
                <a:avLst/>
                <a:gdLst>
                  <a:gd name="T0" fmla="*/ 473 w 21600"/>
                  <a:gd name="T1" fmla="*/ 174 h 30753"/>
                  <a:gd name="T2" fmla="*/ 59 w 21600"/>
                  <a:gd name="T3" fmla="*/ 0 h 30753"/>
                  <a:gd name="T4" fmla="*/ 577 w 21600"/>
                  <a:gd name="T5" fmla="*/ 54 h 30753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600" h="30753" fill="none" extrusionOk="0">
                    <a:moveTo>
                      <a:pt x="17725" y="30752"/>
                    </a:moveTo>
                    <a:cubicBezTo>
                      <a:pt x="7459" y="28880"/>
                      <a:pt x="0" y="19937"/>
                      <a:pt x="0" y="9503"/>
                    </a:cubicBezTo>
                    <a:cubicBezTo>
                      <a:pt x="0" y="6208"/>
                      <a:pt x="753" y="2958"/>
                      <a:pt x="2202" y="-1"/>
                    </a:cubicBezTo>
                  </a:path>
                  <a:path w="21600" h="30753" stroke="0" extrusionOk="0">
                    <a:moveTo>
                      <a:pt x="17725" y="30752"/>
                    </a:moveTo>
                    <a:cubicBezTo>
                      <a:pt x="7459" y="28880"/>
                      <a:pt x="0" y="19937"/>
                      <a:pt x="0" y="9503"/>
                    </a:cubicBezTo>
                    <a:cubicBezTo>
                      <a:pt x="0" y="6208"/>
                      <a:pt x="753" y="2958"/>
                      <a:pt x="2202" y="-1"/>
                    </a:cubicBezTo>
                    <a:lnTo>
                      <a:pt x="21600" y="9503"/>
                    </a:lnTo>
                    <a:lnTo>
                      <a:pt x="17725" y="30752"/>
                    </a:lnTo>
                    <a:close/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2" name="AutoShape 9"/>
              <p:cNvSpPr>
                <a:spLocks noChangeArrowheads="1"/>
              </p:cNvSpPr>
              <p:nvPr/>
            </p:nvSpPr>
            <p:spPr bwMode="auto">
              <a:xfrm rot="7212430">
                <a:off x="4634" y="2309"/>
                <a:ext cx="144" cy="144"/>
              </a:xfrm>
              <a:prstGeom prst="triangle">
                <a:avLst>
                  <a:gd name="adj" fmla="val 50000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sp>
          <p:nvSpPr>
            <p:cNvPr id="49" name="Rectangle 10"/>
            <p:cNvSpPr>
              <a:spLocks noChangeArrowheads="1"/>
            </p:cNvSpPr>
            <p:nvPr/>
          </p:nvSpPr>
          <p:spPr bwMode="auto">
            <a:xfrm>
              <a:off x="2070" y="3639"/>
              <a:ext cx="12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latin typeface="SimHei" charset="-122"/>
                  <a:ea typeface="SimHei" charset="-122"/>
                  <a:cs typeface="SimHei" charset="-122"/>
                </a:rPr>
                <a:t>w</a:t>
              </a:r>
              <a:endParaRPr lang="en-US" altLang="zh-CN" i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0" name="Line 11"/>
            <p:cNvSpPr>
              <a:spLocks noChangeShapeType="1"/>
            </p:cNvSpPr>
            <p:nvPr/>
          </p:nvSpPr>
          <p:spPr bwMode="auto">
            <a:xfrm flipH="1">
              <a:off x="694" y="4176"/>
              <a:ext cx="13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1" name="Oval 12"/>
            <p:cNvSpPr>
              <a:spLocks noChangeArrowheads="1"/>
            </p:cNvSpPr>
            <p:nvPr/>
          </p:nvSpPr>
          <p:spPr bwMode="auto">
            <a:xfrm>
              <a:off x="528" y="3069"/>
              <a:ext cx="1584" cy="291"/>
            </a:xfrm>
            <a:prstGeom prst="ellipse">
              <a:avLst/>
            </a:prstGeom>
            <a:solidFill>
              <a:srgbClr val="FFFF00"/>
            </a:solidFill>
            <a:ln w="38100">
              <a:solidFill>
                <a:schemeClr val="tx2"/>
              </a:solidFill>
              <a:prstDash val="sysDot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2" name="Line 13"/>
            <p:cNvSpPr>
              <a:spLocks noChangeShapeType="1"/>
            </p:cNvSpPr>
            <p:nvPr/>
          </p:nvSpPr>
          <p:spPr bwMode="auto">
            <a:xfrm flipV="1">
              <a:off x="1316" y="2723"/>
              <a:ext cx="0" cy="53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3" name="Line 14"/>
            <p:cNvSpPr>
              <a:spLocks noChangeShapeType="1"/>
            </p:cNvSpPr>
            <p:nvPr/>
          </p:nvSpPr>
          <p:spPr bwMode="auto">
            <a:xfrm>
              <a:off x="1606" y="3853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4" name="Rectangle 15"/>
            <p:cNvSpPr>
              <a:spLocks noChangeArrowheads="1"/>
            </p:cNvSpPr>
            <p:nvPr/>
          </p:nvSpPr>
          <p:spPr bwMode="auto">
            <a:xfrm>
              <a:off x="1399" y="2736"/>
              <a:ext cx="113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latin typeface="SimHei" charset="-122"/>
                  <a:ea typeface="SimHei" charset="-122"/>
                  <a:cs typeface="SimHei" charset="-122"/>
                </a:rPr>
                <a:t>z</a:t>
              </a:r>
              <a:endParaRPr lang="en-US" altLang="zh-CN">
                <a:latin typeface="SimHei" charset="-122"/>
                <a:ea typeface="SimHei" charset="-122"/>
                <a:cs typeface="SimHei" charset="-122"/>
              </a:endParaRPr>
            </a:p>
          </p:txBody>
        </p:sp>
        <p:graphicFrame>
          <p:nvGraphicFramePr>
            <p:cNvPr id="55" name="Object 16"/>
            <p:cNvGraphicFramePr>
              <a:graphicFrameLocks noChangeAspect="1"/>
            </p:cNvGraphicFramePr>
            <p:nvPr/>
          </p:nvGraphicFramePr>
          <p:xfrm>
            <a:off x="2016" y="3360"/>
            <a:ext cx="200" cy="2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66700" imgH="371475" progId="Equation.3">
                    <p:embed/>
                  </p:oleObj>
                </mc:Choice>
                <mc:Fallback>
                  <p:oleObj name="Equation" r:id="rId15" imgW="266700" imgH="37147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360"/>
                          <a:ext cx="200" cy="2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6" name="Line 17"/>
            <p:cNvSpPr>
              <a:spLocks noChangeShapeType="1"/>
            </p:cNvSpPr>
            <p:nvPr/>
          </p:nvSpPr>
          <p:spPr bwMode="auto">
            <a:xfrm flipH="1">
              <a:off x="1316" y="3240"/>
              <a:ext cx="788" cy="88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7" name="AutoShape 18"/>
            <p:cNvSpPr>
              <a:spLocks noChangeArrowheads="1"/>
            </p:cNvSpPr>
            <p:nvPr/>
          </p:nvSpPr>
          <p:spPr bwMode="auto">
            <a:xfrm rot="-4687758">
              <a:off x="1823" y="3003"/>
              <a:ext cx="69" cy="208"/>
            </a:xfrm>
            <a:prstGeom prst="triangle">
              <a:avLst>
                <a:gd name="adj" fmla="val 43750"/>
              </a:avLst>
            </a:prstGeom>
            <a:solidFill>
              <a:srgbClr val="FF3300"/>
            </a:solidFill>
            <a:ln w="38100">
              <a:solidFill>
                <a:srgbClr val="FF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8" name="Arc 19"/>
            <p:cNvSpPr>
              <a:spLocks/>
            </p:cNvSpPr>
            <p:nvPr/>
          </p:nvSpPr>
          <p:spPr bwMode="auto">
            <a:xfrm>
              <a:off x="1584" y="3104"/>
              <a:ext cx="497" cy="68"/>
            </a:xfrm>
            <a:custGeom>
              <a:avLst/>
              <a:gdLst>
                <a:gd name="T0" fmla="*/ 239 w 21574"/>
                <a:gd name="T1" fmla="*/ 0 h 18940"/>
                <a:gd name="T2" fmla="*/ 497 w 21574"/>
                <a:gd name="T3" fmla="*/ 64 h 18940"/>
                <a:gd name="T4" fmla="*/ 0 w 21574"/>
                <a:gd name="T5" fmla="*/ 68 h 189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74" h="18940" fill="none" extrusionOk="0">
                  <a:moveTo>
                    <a:pt x="10384" y="-1"/>
                  </a:moveTo>
                  <a:cubicBezTo>
                    <a:pt x="16968" y="3609"/>
                    <a:pt x="21205" y="10380"/>
                    <a:pt x="21574" y="17880"/>
                  </a:cubicBezTo>
                </a:path>
                <a:path w="21574" h="18940" stroke="0" extrusionOk="0">
                  <a:moveTo>
                    <a:pt x="10384" y="-1"/>
                  </a:moveTo>
                  <a:cubicBezTo>
                    <a:pt x="16968" y="3609"/>
                    <a:pt x="21205" y="10380"/>
                    <a:pt x="21574" y="17880"/>
                  </a:cubicBezTo>
                  <a:lnTo>
                    <a:pt x="0" y="18940"/>
                  </a:lnTo>
                  <a:lnTo>
                    <a:pt x="10384" y="-1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59" name="Rectangle 20"/>
            <p:cNvSpPr>
              <a:spLocks noChangeArrowheads="1"/>
            </p:cNvSpPr>
            <p:nvPr/>
          </p:nvSpPr>
          <p:spPr bwMode="auto">
            <a:xfrm>
              <a:off x="1578" y="2784"/>
              <a:ext cx="4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 i="1">
                  <a:latin typeface="SimHei" charset="-122"/>
                  <a:ea typeface="SimHei" charset="-122"/>
                  <a:cs typeface="SimHei" charset="-122"/>
                </a:rPr>
                <a:t>W</a:t>
              </a:r>
              <a:endParaRPr lang="en-US" altLang="zh-CN" i="1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60" name="Line 21"/>
            <p:cNvSpPr>
              <a:spLocks noChangeShapeType="1"/>
            </p:cNvSpPr>
            <p:nvPr/>
          </p:nvSpPr>
          <p:spPr bwMode="auto">
            <a:xfrm>
              <a:off x="1316" y="3311"/>
              <a:ext cx="0" cy="86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5122006" y="1736320"/>
            <a:ext cx="18325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类比于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陀螺进动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6492875" y="4909854"/>
            <a:ext cx="24529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---</a:t>
            </a:r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附加磁矩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6019014" y="4347073"/>
                <a:ext cx="199420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zh-CN" altLang="en-US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𝒑</m:t>
                          </m:r>
                        </m:e>
                      </m:acc>
                      <m:r>
                        <a:rPr lang="en-US" altLang="zh-CN" sz="28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014" y="4347073"/>
                <a:ext cx="1994200" cy="430887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本框 65"/>
          <p:cNvSpPr txBox="1"/>
          <p:nvPr/>
        </p:nvSpPr>
        <p:spPr>
          <a:xfrm>
            <a:off x="5064914" y="3770414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电子的进动</a:t>
            </a:r>
          </a:p>
        </p:txBody>
      </p:sp>
    </p:spTree>
    <p:extLst>
      <p:ext uri="{BB962C8B-B14F-4D97-AF65-F5344CB8AC3E}">
        <p14:creationId xmlns:p14="http://schemas.microsoft.com/office/powerpoint/2010/main" val="67615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4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9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2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5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" grpId="0"/>
      <p:bldP spid="3" grpId="0"/>
      <p:bldP spid="6" grpId="0"/>
      <p:bldP spid="8" grpId="0" animBg="1"/>
      <p:bldP spid="17" grpId="0"/>
      <p:bldP spid="18" grpId="0"/>
      <p:bldP spid="26" grpId="0"/>
      <p:bldP spid="27" grpId="0" animBg="1"/>
      <p:bldP spid="30" grpId="0"/>
      <p:bldP spid="31" grpId="0" animBg="1"/>
      <p:bldP spid="34" grpId="0"/>
      <p:bldP spid="35" grpId="0"/>
      <p:bldP spid="39" grpId="0"/>
      <p:bldP spid="63" grpId="0"/>
      <p:bldP spid="64" grpId="0"/>
      <p:bldP spid="65" grpId="0"/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50846" y="292845"/>
            <a:ext cx="4716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7030A0"/>
                </a:solidFill>
                <a:latin typeface="SimHei" charset="-122"/>
                <a:ea typeface="SimHei" charset="-122"/>
                <a:cs typeface="SimHei" charset="-122"/>
              </a:rPr>
              <a:t>有磁场情况下的磁介质：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50846" y="3811228"/>
            <a:ext cx="108959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抗磁性的起源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：附加磁矩产生与外加磁场反向的附加磁场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50846" y="1172191"/>
            <a:ext cx="80121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顺磁性的起源</a:t>
            </a:r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：磁矩沿着磁场指向能量最低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3282822" y="4664658"/>
            <a:ext cx="801213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电流环会由于进动产生一个与外加磁场反向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的附加磁矩。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82822" y="1972913"/>
            <a:ext cx="80121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电流环在不断的热碰撞中会逐渐改变指向，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趋向于处在与外加磁场同向的，能量较低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的指向状态上。</a:t>
            </a:r>
          </a:p>
        </p:txBody>
      </p:sp>
    </p:spTree>
    <p:extLst>
      <p:ext uri="{BB962C8B-B14F-4D97-AF65-F5344CB8AC3E}">
        <p14:creationId xmlns:p14="http://schemas.microsoft.com/office/powerpoint/2010/main" val="387733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标注 182"/>
          <p:cNvSpPr/>
          <p:nvPr/>
        </p:nvSpPr>
        <p:spPr>
          <a:xfrm>
            <a:off x="8327324" y="2160049"/>
            <a:ext cx="2326319" cy="736868"/>
          </a:xfrm>
          <a:prstGeom prst="wedgeRectCallout">
            <a:avLst>
              <a:gd name="adj1" fmla="val 332"/>
              <a:gd name="adj2" fmla="val 136956"/>
            </a:avLst>
          </a:prstGeom>
          <a:solidFill>
            <a:srgbClr val="FFFF66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9662" y="3273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顺磁质：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52215" y="404243"/>
                <a:ext cx="1307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≠0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15" y="404243"/>
                <a:ext cx="1307345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4359323" y="327300"/>
            <a:ext cx="1008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且：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5536008" y="404242"/>
                <a:ext cx="149771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28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zh-CN" sz="28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𝑚</m:t>
                        </m:r>
                      </m:sub>
                    </m:sSub>
                    <m:r>
                      <a:rPr lang="en-US" altLang="zh-CN" sz="2800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≫</m:t>
                    </m:r>
                  </m:oMath>
                </a14:m>
                <a:r>
                  <a:rPr lang="zh-CN" altLang="en-US" sz="2800" b="1" dirty="0">
                    <a:latin typeface="SimHei" charset="-122"/>
                    <a:ea typeface="SimHei" charset="-122"/>
                    <a:cs typeface="SimHei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b="1" i="1">
                        <a:latin typeface="Cambria Math" charset="0"/>
                        <a:ea typeface="SimHei" charset="-122"/>
                        <a:cs typeface="SimHei" charset="-122"/>
                      </a:rPr>
                      <m:t>∆</m:t>
                    </m:r>
                    <m:acc>
                      <m:accPr>
                        <m:chr m:val="⃗"/>
                        <m:ctrlPr>
                          <a:rPr lang="zh-CN" altLang="en-US" sz="2800" b="1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28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𝒑</m:t>
                        </m:r>
                      </m:e>
                    </m:acc>
                  </m:oMath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008" y="404242"/>
                <a:ext cx="1497718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19661" y="883937"/>
            <a:ext cx="7188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顺磁抗磁两机制同时存在，顺磁占上风</a:t>
            </a:r>
          </a:p>
        </p:txBody>
      </p:sp>
      <p:sp>
        <p:nvSpPr>
          <p:cNvPr id="59" name="Rectangle 4" descr="信纸"/>
          <p:cNvSpPr>
            <a:spLocks noChangeArrowheads="1"/>
          </p:cNvSpPr>
          <p:nvPr/>
        </p:nvSpPr>
        <p:spPr bwMode="auto">
          <a:xfrm>
            <a:off x="1070516" y="2151601"/>
            <a:ext cx="1600200" cy="609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rgbClr val="000099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0" name="Rectangle 7" descr="信纸"/>
          <p:cNvSpPr>
            <a:spLocks noChangeArrowheads="1"/>
          </p:cNvSpPr>
          <p:nvPr/>
        </p:nvSpPr>
        <p:spPr bwMode="auto">
          <a:xfrm>
            <a:off x="3280316" y="2146838"/>
            <a:ext cx="1600200" cy="609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61" name="Rectangle 8" descr="信纸"/>
          <p:cNvSpPr>
            <a:spLocks noChangeArrowheads="1"/>
          </p:cNvSpPr>
          <p:nvPr/>
        </p:nvSpPr>
        <p:spPr bwMode="auto">
          <a:xfrm>
            <a:off x="5642516" y="2138901"/>
            <a:ext cx="1676400" cy="609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62" name="Group 13"/>
          <p:cNvGrpSpPr>
            <a:grpSpLocks/>
          </p:cNvGrpSpPr>
          <p:nvPr/>
        </p:nvGrpSpPr>
        <p:grpSpPr bwMode="auto">
          <a:xfrm>
            <a:off x="1146716" y="2151601"/>
            <a:ext cx="1417638" cy="628650"/>
            <a:chOff x="628" y="1008"/>
            <a:chExt cx="768" cy="384"/>
          </a:xfrm>
        </p:grpSpPr>
        <p:grpSp>
          <p:nvGrpSpPr>
            <p:cNvPr id="63" name="Group 14"/>
            <p:cNvGrpSpPr>
              <a:grpSpLocks/>
            </p:cNvGrpSpPr>
            <p:nvPr/>
          </p:nvGrpSpPr>
          <p:grpSpPr bwMode="auto">
            <a:xfrm>
              <a:off x="628" y="1008"/>
              <a:ext cx="144" cy="148"/>
              <a:chOff x="717" y="1826"/>
              <a:chExt cx="194" cy="196"/>
            </a:xfrm>
          </p:grpSpPr>
          <p:sp>
            <p:nvSpPr>
              <p:cNvPr id="88" name="Oval 15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9" name="Line 16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64" name="Group 17"/>
            <p:cNvGrpSpPr>
              <a:grpSpLocks/>
            </p:cNvGrpSpPr>
            <p:nvPr/>
          </p:nvGrpSpPr>
          <p:grpSpPr bwMode="auto">
            <a:xfrm rot="5403686">
              <a:off x="653" y="1174"/>
              <a:ext cx="97" cy="148"/>
              <a:chOff x="717" y="1826"/>
              <a:chExt cx="194" cy="196"/>
            </a:xfrm>
          </p:grpSpPr>
          <p:sp>
            <p:nvSpPr>
              <p:cNvPr id="86" name="Oval 18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7" name="Line 19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65" name="Group 20"/>
            <p:cNvGrpSpPr>
              <a:grpSpLocks/>
            </p:cNvGrpSpPr>
            <p:nvPr/>
          </p:nvGrpSpPr>
          <p:grpSpPr bwMode="auto">
            <a:xfrm rot="5403686">
              <a:off x="841" y="1031"/>
              <a:ext cx="97" cy="148"/>
              <a:chOff x="717" y="1826"/>
              <a:chExt cx="194" cy="196"/>
            </a:xfrm>
          </p:grpSpPr>
          <p:sp>
            <p:nvSpPr>
              <p:cNvPr id="84" name="Oval 21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5" name="Line 22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66" name="Group 23"/>
            <p:cNvGrpSpPr>
              <a:grpSpLocks/>
            </p:cNvGrpSpPr>
            <p:nvPr/>
          </p:nvGrpSpPr>
          <p:grpSpPr bwMode="auto">
            <a:xfrm rot="-6954240">
              <a:off x="749" y="1270"/>
              <a:ext cx="97" cy="148"/>
              <a:chOff x="717" y="1826"/>
              <a:chExt cx="194" cy="196"/>
            </a:xfrm>
          </p:grpSpPr>
          <p:sp>
            <p:nvSpPr>
              <p:cNvPr id="82" name="Oval 24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3" name="Line 25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67" name="Group 26"/>
            <p:cNvGrpSpPr>
              <a:grpSpLocks/>
            </p:cNvGrpSpPr>
            <p:nvPr/>
          </p:nvGrpSpPr>
          <p:grpSpPr bwMode="auto">
            <a:xfrm rot="5299120">
              <a:off x="937" y="1174"/>
              <a:ext cx="97" cy="148"/>
              <a:chOff x="717" y="1826"/>
              <a:chExt cx="194" cy="196"/>
            </a:xfrm>
          </p:grpSpPr>
          <p:sp>
            <p:nvSpPr>
              <p:cNvPr id="80" name="Oval 27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81" name="Line 28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68" name="Group 29"/>
            <p:cNvGrpSpPr>
              <a:grpSpLocks/>
            </p:cNvGrpSpPr>
            <p:nvPr/>
          </p:nvGrpSpPr>
          <p:grpSpPr bwMode="auto">
            <a:xfrm rot="-6954240">
              <a:off x="985" y="1079"/>
              <a:ext cx="97" cy="148"/>
              <a:chOff x="717" y="1826"/>
              <a:chExt cx="194" cy="196"/>
            </a:xfrm>
          </p:grpSpPr>
          <p:sp>
            <p:nvSpPr>
              <p:cNvPr id="78" name="Oval 30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9" name="Line 31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69" name="Group 32"/>
            <p:cNvGrpSpPr>
              <a:grpSpLocks/>
            </p:cNvGrpSpPr>
            <p:nvPr/>
          </p:nvGrpSpPr>
          <p:grpSpPr bwMode="auto">
            <a:xfrm rot="-6954240">
              <a:off x="1273" y="1223"/>
              <a:ext cx="97" cy="148"/>
              <a:chOff x="717" y="1826"/>
              <a:chExt cx="194" cy="196"/>
            </a:xfrm>
          </p:grpSpPr>
          <p:sp>
            <p:nvSpPr>
              <p:cNvPr id="76" name="Oval 33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7" name="Line 34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70" name="Group 35"/>
            <p:cNvGrpSpPr>
              <a:grpSpLocks/>
            </p:cNvGrpSpPr>
            <p:nvPr/>
          </p:nvGrpSpPr>
          <p:grpSpPr bwMode="auto">
            <a:xfrm>
              <a:off x="1060" y="1196"/>
              <a:ext cx="144" cy="148"/>
              <a:chOff x="717" y="1826"/>
              <a:chExt cx="194" cy="196"/>
            </a:xfrm>
          </p:grpSpPr>
          <p:sp>
            <p:nvSpPr>
              <p:cNvPr id="74" name="Oval 36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5" name="Line 37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71" name="Group 38"/>
            <p:cNvGrpSpPr>
              <a:grpSpLocks/>
            </p:cNvGrpSpPr>
            <p:nvPr/>
          </p:nvGrpSpPr>
          <p:grpSpPr bwMode="auto">
            <a:xfrm rot="5403686">
              <a:off x="1177" y="1031"/>
              <a:ext cx="97" cy="148"/>
              <a:chOff x="717" y="1826"/>
              <a:chExt cx="194" cy="196"/>
            </a:xfrm>
          </p:grpSpPr>
          <p:sp>
            <p:nvSpPr>
              <p:cNvPr id="72" name="Oval 39"/>
              <p:cNvSpPr>
                <a:spLocks noChangeArrowheads="1"/>
              </p:cNvSpPr>
              <p:nvPr/>
            </p:nvSpPr>
            <p:spPr bwMode="auto">
              <a:xfrm rot="1288722">
                <a:off x="717" y="1974"/>
                <a:ext cx="194" cy="48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73" name="Line 40"/>
              <p:cNvSpPr>
                <a:spLocks noChangeShapeType="1"/>
              </p:cNvSpPr>
              <p:nvPr/>
            </p:nvSpPr>
            <p:spPr bwMode="auto">
              <a:xfrm rot="1288722" flipV="1">
                <a:off x="841" y="1826"/>
                <a:ext cx="2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grpSp>
        <p:nvGrpSpPr>
          <p:cNvPr id="90" name="Group 41"/>
          <p:cNvGrpSpPr>
            <a:grpSpLocks/>
          </p:cNvGrpSpPr>
          <p:nvPr/>
        </p:nvGrpSpPr>
        <p:grpSpPr bwMode="auto">
          <a:xfrm>
            <a:off x="3731166" y="2224626"/>
            <a:ext cx="457200" cy="336550"/>
            <a:chOff x="3452" y="672"/>
            <a:chExt cx="240" cy="212"/>
          </a:xfrm>
        </p:grpSpPr>
        <p:sp>
          <p:nvSpPr>
            <p:cNvPr id="91" name="Oval 42"/>
            <p:cNvSpPr>
              <a:spLocks noChangeArrowheads="1"/>
            </p:cNvSpPr>
            <p:nvPr/>
          </p:nvSpPr>
          <p:spPr bwMode="auto">
            <a:xfrm rot="1288722">
              <a:off x="3452" y="792"/>
              <a:ext cx="240" cy="92"/>
            </a:xfrm>
            <a:prstGeom prst="ellipse">
              <a:avLst/>
            </a:prstGeom>
            <a:noFill/>
            <a:ln w="28575">
              <a:solidFill>
                <a:srgbClr val="004B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92" name="Line 43"/>
            <p:cNvSpPr>
              <a:spLocks noChangeShapeType="1"/>
            </p:cNvSpPr>
            <p:nvPr/>
          </p:nvSpPr>
          <p:spPr bwMode="auto">
            <a:xfrm rot="1288722" flipV="1">
              <a:off x="3600" y="672"/>
              <a:ext cx="40" cy="175"/>
            </a:xfrm>
            <a:prstGeom prst="line">
              <a:avLst/>
            </a:prstGeom>
            <a:noFill/>
            <a:ln w="28575">
              <a:solidFill>
                <a:srgbClr val="004B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93" name="Group 44"/>
          <p:cNvGrpSpPr>
            <a:grpSpLocks/>
          </p:cNvGrpSpPr>
          <p:nvPr/>
        </p:nvGrpSpPr>
        <p:grpSpPr bwMode="auto">
          <a:xfrm>
            <a:off x="5848891" y="2189701"/>
            <a:ext cx="1235075" cy="482600"/>
            <a:chOff x="3518" y="1040"/>
            <a:chExt cx="778" cy="304"/>
          </a:xfrm>
        </p:grpSpPr>
        <p:grpSp>
          <p:nvGrpSpPr>
            <p:cNvPr id="94" name="Group 45"/>
            <p:cNvGrpSpPr>
              <a:grpSpLocks/>
            </p:cNvGrpSpPr>
            <p:nvPr/>
          </p:nvGrpSpPr>
          <p:grpSpPr bwMode="auto">
            <a:xfrm rot="2970333">
              <a:off x="3560" y="1008"/>
              <a:ext cx="126" cy="190"/>
              <a:chOff x="3452" y="672"/>
              <a:chExt cx="240" cy="212"/>
            </a:xfrm>
          </p:grpSpPr>
          <p:sp>
            <p:nvSpPr>
              <p:cNvPr id="110" name="Oval 46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11" name="Line 47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95" name="Group 48"/>
            <p:cNvGrpSpPr>
              <a:grpSpLocks/>
            </p:cNvGrpSpPr>
            <p:nvPr/>
          </p:nvGrpSpPr>
          <p:grpSpPr bwMode="auto">
            <a:xfrm rot="5868898">
              <a:off x="3542" y="1176"/>
              <a:ext cx="144" cy="192"/>
              <a:chOff x="3452" y="672"/>
              <a:chExt cx="240" cy="212"/>
            </a:xfrm>
          </p:grpSpPr>
          <p:sp>
            <p:nvSpPr>
              <p:cNvPr id="108" name="Oval 49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9" name="Line 50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96" name="Group 51"/>
            <p:cNvGrpSpPr>
              <a:grpSpLocks/>
            </p:cNvGrpSpPr>
            <p:nvPr/>
          </p:nvGrpSpPr>
          <p:grpSpPr bwMode="auto">
            <a:xfrm rot="2565710">
              <a:off x="3786" y="1154"/>
              <a:ext cx="126" cy="190"/>
              <a:chOff x="3452" y="672"/>
              <a:chExt cx="240" cy="212"/>
            </a:xfrm>
          </p:grpSpPr>
          <p:sp>
            <p:nvSpPr>
              <p:cNvPr id="106" name="Oval 52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7" name="Line 53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97" name="Group 54"/>
            <p:cNvGrpSpPr>
              <a:grpSpLocks/>
            </p:cNvGrpSpPr>
            <p:nvPr/>
          </p:nvGrpSpPr>
          <p:grpSpPr bwMode="auto">
            <a:xfrm rot="4893287">
              <a:off x="3792" y="1032"/>
              <a:ext cx="144" cy="192"/>
              <a:chOff x="3452" y="672"/>
              <a:chExt cx="240" cy="212"/>
            </a:xfrm>
          </p:grpSpPr>
          <p:sp>
            <p:nvSpPr>
              <p:cNvPr id="104" name="Oval 55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5" name="Line 56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98" name="Group 57"/>
            <p:cNvGrpSpPr>
              <a:grpSpLocks/>
            </p:cNvGrpSpPr>
            <p:nvPr/>
          </p:nvGrpSpPr>
          <p:grpSpPr bwMode="auto">
            <a:xfrm rot="2970333">
              <a:off x="4042" y="1024"/>
              <a:ext cx="126" cy="190"/>
              <a:chOff x="3452" y="672"/>
              <a:chExt cx="240" cy="212"/>
            </a:xfrm>
          </p:grpSpPr>
          <p:sp>
            <p:nvSpPr>
              <p:cNvPr id="102" name="Oval 5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3" name="Line 5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99" name="Group 60"/>
            <p:cNvGrpSpPr>
              <a:grpSpLocks/>
            </p:cNvGrpSpPr>
            <p:nvPr/>
          </p:nvGrpSpPr>
          <p:grpSpPr bwMode="auto">
            <a:xfrm rot="5868898">
              <a:off x="4128" y="1176"/>
              <a:ext cx="144" cy="192"/>
              <a:chOff x="3452" y="672"/>
              <a:chExt cx="240" cy="212"/>
            </a:xfrm>
          </p:grpSpPr>
          <p:sp>
            <p:nvSpPr>
              <p:cNvPr id="100" name="Oval 61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01" name="Line 62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grpSp>
        <p:nvGrpSpPr>
          <p:cNvPr id="112" name="Group 115"/>
          <p:cNvGrpSpPr>
            <a:grpSpLocks/>
          </p:cNvGrpSpPr>
          <p:nvPr/>
        </p:nvGrpSpPr>
        <p:grpSpPr bwMode="auto">
          <a:xfrm>
            <a:off x="3350166" y="2103979"/>
            <a:ext cx="1277938" cy="649288"/>
            <a:chOff x="2688" y="2304"/>
            <a:chExt cx="805" cy="409"/>
          </a:xfrm>
        </p:grpSpPr>
        <p:sp>
          <p:nvSpPr>
            <p:cNvPr id="113" name="Text Box 116"/>
            <p:cNvSpPr txBox="1">
              <a:spLocks noChangeArrowheads="1"/>
            </p:cNvSpPr>
            <p:nvPr/>
          </p:nvSpPr>
          <p:spPr bwMode="auto">
            <a:xfrm>
              <a:off x="3280" y="2304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SimHei" charset="-122"/>
                  <a:ea typeface="SimHei" charset="-122"/>
                  <a:cs typeface="SimHei" charset="-122"/>
                </a:rPr>
                <a:t>N</a:t>
              </a:r>
            </a:p>
          </p:txBody>
        </p:sp>
        <p:sp>
          <p:nvSpPr>
            <p:cNvPr id="114" name="Text Box 117"/>
            <p:cNvSpPr txBox="1">
              <a:spLocks noChangeArrowheads="1"/>
            </p:cNvSpPr>
            <p:nvPr/>
          </p:nvSpPr>
          <p:spPr bwMode="auto">
            <a:xfrm>
              <a:off x="2688" y="2422"/>
              <a:ext cx="213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 b="1">
                  <a:latin typeface="SimHei" charset="-122"/>
                  <a:ea typeface="SimHei" charset="-122"/>
                  <a:cs typeface="SimHei" charset="-122"/>
                </a:rPr>
                <a:t>S</a:t>
              </a:r>
            </a:p>
          </p:txBody>
        </p:sp>
        <p:sp>
          <p:nvSpPr>
            <p:cNvPr id="115" name="AutoShape 118"/>
            <p:cNvSpPr>
              <a:spLocks noChangeArrowheads="1"/>
            </p:cNvSpPr>
            <p:nvPr/>
          </p:nvSpPr>
          <p:spPr bwMode="auto">
            <a:xfrm rot="3962881">
              <a:off x="3160" y="2376"/>
              <a:ext cx="96" cy="240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16" name="AutoShape 119"/>
            <p:cNvSpPr>
              <a:spLocks noChangeArrowheads="1"/>
            </p:cNvSpPr>
            <p:nvPr/>
          </p:nvSpPr>
          <p:spPr bwMode="auto">
            <a:xfrm rot="3962881" flipH="1" flipV="1">
              <a:off x="2935" y="2472"/>
              <a:ext cx="96" cy="240"/>
            </a:xfrm>
            <a:prstGeom prst="triangle">
              <a:avLst>
                <a:gd name="adj" fmla="val 50000"/>
              </a:avLst>
            </a:prstGeom>
            <a:solidFill>
              <a:srgbClr val="00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/>
              <p:cNvSpPr txBox="1"/>
              <p:nvPr/>
            </p:nvSpPr>
            <p:spPr>
              <a:xfrm>
                <a:off x="1362382" y="1472180"/>
                <a:ext cx="126598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7" name="文本框 1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382" y="1472180"/>
                <a:ext cx="1265988" cy="48314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文本框 117"/>
              <p:cNvSpPr txBox="1"/>
              <p:nvPr/>
            </p:nvSpPr>
            <p:spPr>
              <a:xfrm>
                <a:off x="3603600" y="1469434"/>
                <a:ext cx="126598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≠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8" name="文本框 1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600" y="1469434"/>
                <a:ext cx="1265988" cy="48314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/>
              <p:cNvSpPr txBox="1"/>
              <p:nvPr/>
            </p:nvSpPr>
            <p:spPr>
              <a:xfrm>
                <a:off x="5856198" y="1467092"/>
                <a:ext cx="126598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≠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19" name="文本框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198" y="1467092"/>
                <a:ext cx="1265988" cy="483146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直接箭头连接符 119"/>
          <p:cNvCxnSpPr/>
          <p:nvPr/>
        </p:nvCxnSpPr>
        <p:spPr>
          <a:xfrm flipV="1">
            <a:off x="3172657" y="2019570"/>
            <a:ext cx="1944000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接箭头连接符 120"/>
          <p:cNvCxnSpPr/>
          <p:nvPr/>
        </p:nvCxnSpPr>
        <p:spPr>
          <a:xfrm flipV="1">
            <a:off x="3180546" y="2903490"/>
            <a:ext cx="1944000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/>
          <p:nvPr/>
        </p:nvCxnSpPr>
        <p:spPr>
          <a:xfrm flipV="1">
            <a:off x="5561071" y="2019570"/>
            <a:ext cx="1944000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/>
          <p:nvPr/>
        </p:nvCxnSpPr>
        <p:spPr>
          <a:xfrm flipV="1">
            <a:off x="5568960" y="2903490"/>
            <a:ext cx="1944000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/>
              <p:cNvSpPr txBox="1"/>
              <p:nvPr/>
            </p:nvSpPr>
            <p:spPr>
              <a:xfrm>
                <a:off x="1277967" y="3001060"/>
                <a:ext cx="145193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∑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𝟎</m:t>
                      </m:r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4" name="文本框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967" y="3001060"/>
                <a:ext cx="1451936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/>
              <p:cNvSpPr txBox="1"/>
              <p:nvPr/>
            </p:nvSpPr>
            <p:spPr>
              <a:xfrm>
                <a:off x="3127253" y="2959520"/>
                <a:ext cx="193969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𝑴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𝒊</m:t>
                          </m:r>
                        </m:sub>
                      </m:sSub>
                      <m:r>
                        <a:rPr lang="en-US" altLang="zh-CN" sz="2800" b="1" i="1">
                          <a:latin typeface="Cambria Math" charset="0"/>
                          <a:ea typeface="SimHei" charset="-122"/>
                          <a:cs typeface="SimHei" charset="-122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</m:oMath>
                  </m:oMathPara>
                </a14:m>
                <a:endParaRPr lang="zh-CN" altLang="en-US" sz="28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25" name="文本框 1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7253" y="2959520"/>
                <a:ext cx="1939698" cy="483146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AutoShape 100" descr="信纸"/>
          <p:cNvSpPr>
            <a:spLocks noChangeArrowheads="1"/>
          </p:cNvSpPr>
          <p:nvPr/>
        </p:nvSpPr>
        <p:spPr bwMode="auto">
          <a:xfrm rot="5377698">
            <a:off x="2654953" y="2907855"/>
            <a:ext cx="933450" cy="2449513"/>
          </a:xfrm>
          <a:prstGeom prst="can">
            <a:avLst>
              <a:gd name="adj" fmla="val 23459"/>
            </a:avLst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28" name="Group 127"/>
          <p:cNvGrpSpPr>
            <a:grpSpLocks/>
          </p:cNvGrpSpPr>
          <p:nvPr/>
        </p:nvGrpSpPr>
        <p:grpSpPr bwMode="auto">
          <a:xfrm>
            <a:off x="2095359" y="3643662"/>
            <a:ext cx="2684462" cy="957263"/>
            <a:chOff x="248" y="2061"/>
            <a:chExt cx="1969" cy="731"/>
          </a:xfrm>
        </p:grpSpPr>
        <p:sp>
          <p:nvSpPr>
            <p:cNvPr id="129" name="Arc 128"/>
            <p:cNvSpPr>
              <a:spLocks/>
            </p:cNvSpPr>
            <p:nvPr/>
          </p:nvSpPr>
          <p:spPr bwMode="auto">
            <a:xfrm flipV="1">
              <a:off x="1401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0" name="Arc 129"/>
            <p:cNvSpPr>
              <a:spLocks/>
            </p:cNvSpPr>
            <p:nvPr/>
          </p:nvSpPr>
          <p:spPr bwMode="auto">
            <a:xfrm flipV="1">
              <a:off x="1593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1" name="Arc 130"/>
            <p:cNvSpPr>
              <a:spLocks/>
            </p:cNvSpPr>
            <p:nvPr/>
          </p:nvSpPr>
          <p:spPr bwMode="auto">
            <a:xfrm flipV="1">
              <a:off x="248" y="2061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2" name="Arc 131"/>
            <p:cNvSpPr>
              <a:spLocks/>
            </p:cNvSpPr>
            <p:nvPr/>
          </p:nvSpPr>
          <p:spPr bwMode="auto">
            <a:xfrm flipV="1">
              <a:off x="438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3" name="Arc 132"/>
            <p:cNvSpPr>
              <a:spLocks/>
            </p:cNvSpPr>
            <p:nvPr/>
          </p:nvSpPr>
          <p:spPr bwMode="auto">
            <a:xfrm flipV="1">
              <a:off x="630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4" name="Arc 133"/>
            <p:cNvSpPr>
              <a:spLocks/>
            </p:cNvSpPr>
            <p:nvPr/>
          </p:nvSpPr>
          <p:spPr bwMode="auto">
            <a:xfrm flipV="1">
              <a:off x="823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5" name="Arc 134"/>
            <p:cNvSpPr>
              <a:spLocks/>
            </p:cNvSpPr>
            <p:nvPr/>
          </p:nvSpPr>
          <p:spPr bwMode="auto">
            <a:xfrm flipV="1">
              <a:off x="1015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36" name="Arc 135"/>
            <p:cNvSpPr>
              <a:spLocks/>
            </p:cNvSpPr>
            <p:nvPr/>
          </p:nvSpPr>
          <p:spPr bwMode="auto">
            <a:xfrm flipV="1">
              <a:off x="1207" y="20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cxnSp>
        <p:nvCxnSpPr>
          <p:cNvPr id="137" name="直接箭头连接符 136"/>
          <p:cNvCxnSpPr/>
          <p:nvPr/>
        </p:nvCxnSpPr>
        <p:spPr>
          <a:xfrm flipV="1">
            <a:off x="1704229" y="3559123"/>
            <a:ext cx="2922381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接箭头连接符 138"/>
          <p:cNvCxnSpPr/>
          <p:nvPr/>
        </p:nvCxnSpPr>
        <p:spPr>
          <a:xfrm flipV="1">
            <a:off x="1704229" y="4711125"/>
            <a:ext cx="2922381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文本框 139"/>
              <p:cNvSpPr txBox="1"/>
              <p:nvPr/>
            </p:nvSpPr>
            <p:spPr>
              <a:xfrm>
                <a:off x="2983960" y="3929356"/>
                <a:ext cx="368691" cy="369332"/>
              </a:xfrm>
              <a:prstGeom prst="rect">
                <a:avLst/>
              </a:prstGeom>
              <a:blipFill>
                <a:blip r:embed="rId4"/>
                <a:tile tx="0" ty="0" sx="100000" sy="100000" flip="none" algn="tl"/>
              </a:blip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0" name="文本框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3960" y="3929356"/>
                <a:ext cx="368691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9836" r="-1147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/>
              <p:cNvSpPr txBox="1"/>
              <p:nvPr/>
            </p:nvSpPr>
            <p:spPr>
              <a:xfrm>
                <a:off x="4662052" y="4399212"/>
                <a:ext cx="599972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1" name="文本框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2052" y="4399212"/>
                <a:ext cx="599972" cy="48314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直接箭头连接符 141"/>
          <p:cNvCxnSpPr/>
          <p:nvPr/>
        </p:nvCxnSpPr>
        <p:spPr>
          <a:xfrm flipV="1">
            <a:off x="4253563" y="4150061"/>
            <a:ext cx="693244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文本框 143"/>
              <p:cNvSpPr txBox="1"/>
              <p:nvPr/>
            </p:nvSpPr>
            <p:spPr>
              <a:xfrm>
                <a:off x="5038073" y="3894383"/>
                <a:ext cx="1318886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′∥</m:t>
                          </m:r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44" name="文本框 1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73" y="3894383"/>
                <a:ext cx="1318886" cy="4831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Oval 64" descr="信纸"/>
          <p:cNvSpPr>
            <a:spLocks noChangeArrowheads="1"/>
          </p:cNvSpPr>
          <p:nvPr/>
        </p:nvSpPr>
        <p:spPr bwMode="auto">
          <a:xfrm>
            <a:off x="7452560" y="3546049"/>
            <a:ext cx="1181100" cy="1181100"/>
          </a:xfrm>
          <a:prstGeom prst="ellipse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41275">
            <a:solidFill>
              <a:srgbClr val="0066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sp>
        <p:nvSpPr>
          <p:cNvPr id="146" name="Oval 65"/>
          <p:cNvSpPr>
            <a:spLocks noChangeArrowheads="1"/>
          </p:cNvSpPr>
          <p:nvPr/>
        </p:nvSpPr>
        <p:spPr bwMode="auto">
          <a:xfrm>
            <a:off x="8998835" y="3546049"/>
            <a:ext cx="1181100" cy="1181100"/>
          </a:xfrm>
          <a:prstGeom prst="ellipse">
            <a:avLst/>
          </a:prstGeom>
          <a:noFill/>
          <a:ln w="41275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47" name="Group 66"/>
          <p:cNvGrpSpPr>
            <a:grpSpLocks/>
          </p:cNvGrpSpPr>
          <p:nvPr/>
        </p:nvGrpSpPr>
        <p:grpSpPr bwMode="auto">
          <a:xfrm>
            <a:off x="7528760" y="3850849"/>
            <a:ext cx="304800" cy="304800"/>
            <a:chOff x="1584" y="2400"/>
            <a:chExt cx="192" cy="192"/>
          </a:xfrm>
        </p:grpSpPr>
        <p:sp>
          <p:nvSpPr>
            <p:cNvPr id="148" name="Oval 67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49" name="Line 68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50" name="Group 69"/>
          <p:cNvGrpSpPr>
            <a:grpSpLocks/>
          </p:cNvGrpSpPr>
          <p:nvPr/>
        </p:nvGrpSpPr>
        <p:grpSpPr bwMode="auto">
          <a:xfrm>
            <a:off x="7528760" y="4155649"/>
            <a:ext cx="304800" cy="304800"/>
            <a:chOff x="1584" y="2400"/>
            <a:chExt cx="192" cy="192"/>
          </a:xfrm>
        </p:grpSpPr>
        <p:sp>
          <p:nvSpPr>
            <p:cNvPr id="151" name="Oval 70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2" name="Line 71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53" name="Group 72"/>
          <p:cNvGrpSpPr>
            <a:grpSpLocks/>
          </p:cNvGrpSpPr>
          <p:nvPr/>
        </p:nvGrpSpPr>
        <p:grpSpPr bwMode="auto">
          <a:xfrm>
            <a:off x="7757360" y="4384249"/>
            <a:ext cx="304800" cy="304800"/>
            <a:chOff x="1584" y="2400"/>
            <a:chExt cx="192" cy="192"/>
          </a:xfrm>
        </p:grpSpPr>
        <p:sp>
          <p:nvSpPr>
            <p:cNvPr id="154" name="Oval 73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5" name="Line 74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56" name="Group 75"/>
          <p:cNvGrpSpPr>
            <a:grpSpLocks/>
          </p:cNvGrpSpPr>
          <p:nvPr/>
        </p:nvGrpSpPr>
        <p:grpSpPr bwMode="auto">
          <a:xfrm>
            <a:off x="8062160" y="4384249"/>
            <a:ext cx="304800" cy="304800"/>
            <a:chOff x="1584" y="2400"/>
            <a:chExt cx="192" cy="192"/>
          </a:xfrm>
        </p:grpSpPr>
        <p:sp>
          <p:nvSpPr>
            <p:cNvPr id="157" name="Oval 76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58" name="Line 77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59" name="Group 78"/>
          <p:cNvGrpSpPr>
            <a:grpSpLocks/>
          </p:cNvGrpSpPr>
          <p:nvPr/>
        </p:nvGrpSpPr>
        <p:grpSpPr bwMode="auto">
          <a:xfrm>
            <a:off x="8290760" y="4155649"/>
            <a:ext cx="304800" cy="304800"/>
            <a:chOff x="1584" y="2400"/>
            <a:chExt cx="192" cy="192"/>
          </a:xfrm>
        </p:grpSpPr>
        <p:sp>
          <p:nvSpPr>
            <p:cNvPr id="160" name="Oval 79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62" name="Group 81"/>
          <p:cNvGrpSpPr>
            <a:grpSpLocks/>
          </p:cNvGrpSpPr>
          <p:nvPr/>
        </p:nvGrpSpPr>
        <p:grpSpPr bwMode="auto">
          <a:xfrm>
            <a:off x="8290760" y="3850849"/>
            <a:ext cx="304800" cy="304800"/>
            <a:chOff x="1584" y="2400"/>
            <a:chExt cx="192" cy="192"/>
          </a:xfrm>
        </p:grpSpPr>
        <p:sp>
          <p:nvSpPr>
            <p:cNvPr id="163" name="Oval 82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4" name="Line 83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65" name="Group 84"/>
          <p:cNvGrpSpPr>
            <a:grpSpLocks/>
          </p:cNvGrpSpPr>
          <p:nvPr/>
        </p:nvGrpSpPr>
        <p:grpSpPr bwMode="auto">
          <a:xfrm>
            <a:off x="8084385" y="3601612"/>
            <a:ext cx="304800" cy="304800"/>
            <a:chOff x="1584" y="2400"/>
            <a:chExt cx="192" cy="192"/>
          </a:xfrm>
        </p:grpSpPr>
        <p:sp>
          <p:nvSpPr>
            <p:cNvPr id="166" name="Oval 85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67" name="Line 86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68" name="Group 87"/>
          <p:cNvGrpSpPr>
            <a:grpSpLocks/>
          </p:cNvGrpSpPr>
          <p:nvPr/>
        </p:nvGrpSpPr>
        <p:grpSpPr bwMode="auto">
          <a:xfrm>
            <a:off x="7741485" y="3582562"/>
            <a:ext cx="304800" cy="304800"/>
            <a:chOff x="1584" y="2400"/>
            <a:chExt cx="192" cy="192"/>
          </a:xfrm>
        </p:grpSpPr>
        <p:sp>
          <p:nvSpPr>
            <p:cNvPr id="169" name="Oval 88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0" name="Line 89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 type="none" w="med" len="lg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71" name="Group 90"/>
          <p:cNvGrpSpPr>
            <a:grpSpLocks/>
          </p:cNvGrpSpPr>
          <p:nvPr/>
        </p:nvGrpSpPr>
        <p:grpSpPr bwMode="auto">
          <a:xfrm>
            <a:off x="7833560" y="3869899"/>
            <a:ext cx="304800" cy="304800"/>
            <a:chOff x="1584" y="2400"/>
            <a:chExt cx="192" cy="192"/>
          </a:xfrm>
        </p:grpSpPr>
        <p:sp>
          <p:nvSpPr>
            <p:cNvPr id="172" name="Oval 91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3" name="Line 92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74" name="Group 93"/>
          <p:cNvGrpSpPr>
            <a:grpSpLocks/>
          </p:cNvGrpSpPr>
          <p:nvPr/>
        </p:nvGrpSpPr>
        <p:grpSpPr bwMode="auto">
          <a:xfrm>
            <a:off x="7985960" y="4155649"/>
            <a:ext cx="304800" cy="304800"/>
            <a:chOff x="1584" y="2400"/>
            <a:chExt cx="192" cy="192"/>
          </a:xfrm>
        </p:grpSpPr>
        <p:sp>
          <p:nvSpPr>
            <p:cNvPr id="175" name="Oval 94"/>
            <p:cNvSpPr>
              <a:spLocks noChangeArrowheads="1"/>
            </p:cNvSpPr>
            <p:nvPr/>
          </p:nvSpPr>
          <p:spPr bwMode="auto">
            <a:xfrm>
              <a:off x="1584" y="2400"/>
              <a:ext cx="192" cy="192"/>
            </a:xfrm>
            <a:prstGeom prst="ellipse">
              <a:avLst/>
            </a:prstGeom>
            <a:gradFill rotWithShape="1">
              <a:gsLst>
                <a:gs pos="0">
                  <a:srgbClr val="FFCC00"/>
                </a:gs>
                <a:gs pos="100000">
                  <a:srgbClr val="765E00"/>
                </a:gs>
              </a:gsLst>
              <a:path path="shape">
                <a:fillToRect l="50000" t="50000" r="50000" b="50000"/>
              </a:path>
            </a:gradFill>
            <a:ln w="190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76" name="Line 95"/>
            <p:cNvSpPr>
              <a:spLocks noChangeShapeType="1"/>
            </p:cNvSpPr>
            <p:nvPr/>
          </p:nvSpPr>
          <p:spPr bwMode="auto">
            <a:xfrm>
              <a:off x="1584" y="2448"/>
              <a:ext cx="0" cy="9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pSp>
        <p:nvGrpSpPr>
          <p:cNvPr id="177" name="Group 96"/>
          <p:cNvGrpSpPr>
            <a:grpSpLocks/>
          </p:cNvGrpSpPr>
          <p:nvPr/>
        </p:nvGrpSpPr>
        <p:grpSpPr bwMode="auto">
          <a:xfrm>
            <a:off x="9063923" y="3622249"/>
            <a:ext cx="1039812" cy="1009650"/>
            <a:chOff x="4649" y="2049"/>
            <a:chExt cx="655" cy="636"/>
          </a:xfrm>
        </p:grpSpPr>
        <p:sp>
          <p:nvSpPr>
            <p:cNvPr id="178" name="Oval 97"/>
            <p:cNvSpPr>
              <a:spLocks noChangeArrowheads="1"/>
            </p:cNvSpPr>
            <p:nvPr/>
          </p:nvSpPr>
          <p:spPr bwMode="auto">
            <a:xfrm>
              <a:off x="4649" y="2049"/>
              <a:ext cx="655" cy="636"/>
            </a:xfrm>
            <a:prstGeom prst="ellipse">
              <a:avLst/>
            </a:prstGeom>
            <a:noFill/>
            <a:ln w="4127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180" name="Line 99"/>
            <p:cNvSpPr>
              <a:spLocks noChangeShapeType="1"/>
            </p:cNvSpPr>
            <p:nvPr/>
          </p:nvSpPr>
          <p:spPr bwMode="auto">
            <a:xfrm>
              <a:off x="4649" y="2334"/>
              <a:ext cx="0" cy="14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文本框 180"/>
              <p:cNvSpPr txBox="1"/>
              <p:nvPr/>
            </p:nvSpPr>
            <p:spPr>
              <a:xfrm>
                <a:off x="9180855" y="3953245"/>
                <a:ext cx="3686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𝑰</m:t>
                      </m:r>
                      <m:r>
                        <a:rPr lang="en-US" altLang="zh-CN" sz="24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400" b="1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181" name="文本框 1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855" y="3953245"/>
                <a:ext cx="368691" cy="369332"/>
              </a:xfrm>
              <a:prstGeom prst="rect">
                <a:avLst/>
              </a:prstGeom>
              <a:blipFill rotWithShape="0">
                <a:blip r:embed="rId13"/>
                <a:stretch>
                  <a:fillRect l="-9836" r="-11475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2" name="文本框 181"/>
          <p:cNvSpPr txBox="1"/>
          <p:nvPr/>
        </p:nvSpPr>
        <p:spPr>
          <a:xfrm>
            <a:off x="8358353" y="2221853"/>
            <a:ext cx="22445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latin typeface="SimHei" charset="-122"/>
                <a:ea typeface="SimHei" charset="-122"/>
                <a:cs typeface="SimHei" charset="-122"/>
              </a:rPr>
              <a:t>磁化面电流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" name="文本框 183"/>
              <p:cNvSpPr txBox="1"/>
              <p:nvPr/>
            </p:nvSpPr>
            <p:spPr>
              <a:xfrm>
                <a:off x="619661" y="4888061"/>
                <a:ext cx="973548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分子的固有磁矩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𝒑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是顺磁质产生磁效应的主要原因。</a:t>
                </a:r>
              </a:p>
            </p:txBody>
          </p:sp>
        </mc:Choice>
        <mc:Fallback xmlns="">
          <p:sp>
            <p:nvSpPr>
              <p:cNvPr id="184" name="文本框 1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1" y="4888061"/>
                <a:ext cx="9735486" cy="584775"/>
              </a:xfrm>
              <a:prstGeom prst="rect">
                <a:avLst/>
              </a:prstGeom>
              <a:blipFill rotWithShape="0">
                <a:blip r:embed="rId14"/>
                <a:stretch>
                  <a:fillRect l="-1628" t="-16667" r="-877" b="-302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5" name="文本框 184"/>
              <p:cNvSpPr txBox="1"/>
              <p:nvPr/>
            </p:nvSpPr>
            <p:spPr>
              <a:xfrm>
                <a:off x="619661" y="5450404"/>
                <a:ext cx="9322809" cy="11371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外磁场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越强，温度越低，固有磁矩排列越整齐，</a:t>
                </a:r>
                <a:endParaRPr lang="en-US" altLang="zh-CN" sz="3200" b="1" dirty="0">
                  <a:latin typeface="SimHei" charset="-122"/>
                  <a:ea typeface="SimHei" charset="-122"/>
                  <a:cs typeface="SimHei" charset="-122"/>
                </a:endParaRPr>
              </a:p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磁化面电流越大，磁化程度越高。</a:t>
                </a:r>
              </a:p>
            </p:txBody>
          </p:sp>
        </mc:Choice>
        <mc:Fallback xmlns="">
          <p:sp>
            <p:nvSpPr>
              <p:cNvPr id="185" name="文本框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1" y="5450404"/>
                <a:ext cx="9322809" cy="1137106"/>
              </a:xfrm>
              <a:prstGeom prst="rect">
                <a:avLst/>
              </a:prstGeom>
              <a:blipFill rotWithShape="0">
                <a:blip r:embed="rId15"/>
                <a:stretch>
                  <a:fillRect l="-1700" t="-3743" r="-458" b="-16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430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6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0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4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6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500"/>
                            </p:stCondLst>
                            <p:childTnLst>
                              <p:par>
                                <p:cTn id="148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0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3000"/>
                            </p:stCondLst>
                            <p:childTnLst>
                              <p:par>
                                <p:cTn id="152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3500"/>
                            </p:stCondLst>
                            <p:childTnLst>
                              <p:par>
                                <p:cTn id="15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4000"/>
                            </p:stCondLst>
                            <p:childTnLst>
                              <p:par>
                                <p:cTn id="160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2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4500"/>
                            </p:stCondLst>
                            <p:childTnLst>
                              <p:par>
                                <p:cTn id="16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6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6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1" dur="2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4" dur="2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7" dur="2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" grpId="0" animBg="1"/>
      <p:bldP spid="2" grpId="0"/>
      <p:bldP spid="3" grpId="0"/>
      <p:bldP spid="4" grpId="0"/>
      <p:bldP spid="5" grpId="0"/>
      <p:bldP spid="6" grpId="0"/>
      <p:bldP spid="59" grpId="0" animBg="1"/>
      <p:bldP spid="60" grpId="0" animBg="1"/>
      <p:bldP spid="61" grpId="0" animBg="1"/>
      <p:bldP spid="117" grpId="0"/>
      <p:bldP spid="118" grpId="0"/>
      <p:bldP spid="119" grpId="0"/>
      <p:bldP spid="124" grpId="0"/>
      <p:bldP spid="125" grpId="0"/>
      <p:bldP spid="127" grpId="0" animBg="1"/>
      <p:bldP spid="140" grpId="0" animBg="1"/>
      <p:bldP spid="141" grpId="0"/>
      <p:bldP spid="144" grpId="0"/>
      <p:bldP spid="145" grpId="0" animBg="1"/>
      <p:bldP spid="146" grpId="0" animBg="1"/>
      <p:bldP spid="181" grpId="0"/>
      <p:bldP spid="182" grpId="0"/>
      <p:bldP spid="184" grpId="0"/>
      <p:bldP spid="1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接箭头连接符 87"/>
          <p:cNvCxnSpPr/>
          <p:nvPr/>
        </p:nvCxnSpPr>
        <p:spPr>
          <a:xfrm flipH="1">
            <a:off x="6237898" y="3694616"/>
            <a:ext cx="776776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619662" y="327300"/>
            <a:ext cx="18325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抗磁质：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52215" y="404243"/>
                <a:ext cx="1307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2215" y="404243"/>
                <a:ext cx="1307345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/>
        </p:nvSpPr>
        <p:spPr>
          <a:xfrm>
            <a:off x="619662" y="912073"/>
            <a:ext cx="67762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没有外磁场时，电子磁矩完全抵消，</a:t>
            </a:r>
            <a:endParaRPr lang="en-US" altLang="zh-CN" sz="3200" b="1" dirty="0">
              <a:latin typeface="SimHei" charset="-122"/>
              <a:ea typeface="SimHei" charset="-122"/>
              <a:cs typeface="SimHei" charset="-122"/>
            </a:endParaRPr>
          </a:p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固有磁矩为零。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169952" y="912073"/>
                <a:ext cx="1265988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9952" y="912073"/>
                <a:ext cx="1265988" cy="48314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9229622" y="1445860"/>
                <a:ext cx="130734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r>
                        <a:rPr lang="en-US" altLang="zh-CN" sz="2800" b="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0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9622" y="1445860"/>
                <a:ext cx="1307345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619662" y="1904883"/>
            <a:ext cx="6574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SimHei" charset="-122"/>
                <a:ea typeface="SimHei" charset="-122"/>
                <a:cs typeface="SimHei" charset="-122"/>
              </a:rPr>
              <a:t>当有外磁场时，电子附加一个磁矩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478004" y="2537144"/>
                <a:ext cx="19866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𝒑</m:t>
                          </m:r>
                        </m:e>
                      </m:acc>
                      <m:r>
                        <a:rPr lang="en-US" altLang="zh-CN" sz="2800" i="1">
                          <a:latin typeface="Cambria Math" charset="0"/>
                          <a:ea typeface="SimHei" charset="-122"/>
                          <a:cs typeface="SimHei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∑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∆</m:t>
                      </m:r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𝒑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8004" y="2537144"/>
                <a:ext cx="1986698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 descr="粉色面巾纸"/>
          <p:cNvSpPr>
            <a:spLocks noChangeArrowheads="1"/>
          </p:cNvSpPr>
          <p:nvPr/>
        </p:nvSpPr>
        <p:spPr bwMode="auto">
          <a:xfrm>
            <a:off x="2060747" y="3285521"/>
            <a:ext cx="2133600" cy="990600"/>
          </a:xfrm>
          <a:prstGeom prst="rect">
            <a:avLst/>
          </a:prstGeom>
          <a:blipFill dpi="0" rotWithShape="1">
            <a:blip r:embed="rId7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10" name="Group 37"/>
          <p:cNvGrpSpPr>
            <a:grpSpLocks/>
          </p:cNvGrpSpPr>
          <p:nvPr/>
        </p:nvGrpSpPr>
        <p:grpSpPr bwMode="auto">
          <a:xfrm>
            <a:off x="2130597" y="3285521"/>
            <a:ext cx="387350" cy="838200"/>
            <a:chOff x="1244" y="1872"/>
            <a:chExt cx="244" cy="528"/>
          </a:xfrm>
        </p:grpSpPr>
        <p:grpSp>
          <p:nvGrpSpPr>
            <p:cNvPr id="11" name="Group 38"/>
            <p:cNvGrpSpPr>
              <a:grpSpLocks/>
            </p:cNvGrpSpPr>
            <p:nvPr/>
          </p:nvGrpSpPr>
          <p:grpSpPr bwMode="auto">
            <a:xfrm>
              <a:off x="1244" y="1872"/>
              <a:ext cx="240" cy="336"/>
              <a:chOff x="3692" y="3792"/>
              <a:chExt cx="240" cy="336"/>
            </a:xfrm>
          </p:grpSpPr>
          <p:grpSp>
            <p:nvGrpSpPr>
              <p:cNvPr id="15" name="Group 39"/>
              <p:cNvGrpSpPr>
                <a:grpSpLocks/>
              </p:cNvGrpSpPr>
              <p:nvPr/>
            </p:nvGrpSpPr>
            <p:grpSpPr bwMode="auto">
              <a:xfrm rot="17894606" flipH="1">
                <a:off x="3764" y="3960"/>
                <a:ext cx="144" cy="192"/>
                <a:chOff x="3452" y="672"/>
                <a:chExt cx="240" cy="212"/>
              </a:xfrm>
            </p:grpSpPr>
            <p:sp>
              <p:nvSpPr>
                <p:cNvPr id="19" name="Oval 40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20" name="Line 41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16" name="Group 42"/>
              <p:cNvGrpSpPr>
                <a:grpSpLocks/>
              </p:cNvGrpSpPr>
              <p:nvPr/>
            </p:nvGrpSpPr>
            <p:grpSpPr bwMode="auto">
              <a:xfrm rot="17894606" flipH="1">
                <a:off x="3716" y="3768"/>
                <a:ext cx="144" cy="192"/>
                <a:chOff x="3452" y="672"/>
                <a:chExt cx="240" cy="212"/>
              </a:xfrm>
            </p:grpSpPr>
            <p:sp>
              <p:nvSpPr>
                <p:cNvPr id="17" name="Oval 43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18" name="Line 44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  <p:grpSp>
          <p:nvGrpSpPr>
            <p:cNvPr id="12" name="Group 45"/>
            <p:cNvGrpSpPr>
              <a:grpSpLocks/>
            </p:cNvGrpSpPr>
            <p:nvPr/>
          </p:nvGrpSpPr>
          <p:grpSpPr bwMode="auto">
            <a:xfrm rot="17894606" flipH="1">
              <a:off x="1320" y="2232"/>
              <a:ext cx="144" cy="192"/>
              <a:chOff x="3452" y="672"/>
              <a:chExt cx="240" cy="212"/>
            </a:xfrm>
          </p:grpSpPr>
          <p:sp>
            <p:nvSpPr>
              <p:cNvPr id="13" name="Oval 46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14" name="Line 47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grpSp>
        <p:nvGrpSpPr>
          <p:cNvPr id="21" name="Group 48"/>
          <p:cNvGrpSpPr>
            <a:grpSpLocks/>
          </p:cNvGrpSpPr>
          <p:nvPr/>
        </p:nvGrpSpPr>
        <p:grpSpPr bwMode="auto">
          <a:xfrm>
            <a:off x="2511597" y="3285521"/>
            <a:ext cx="387350" cy="838200"/>
            <a:chOff x="1484" y="1872"/>
            <a:chExt cx="244" cy="528"/>
          </a:xfrm>
        </p:grpSpPr>
        <p:grpSp>
          <p:nvGrpSpPr>
            <p:cNvPr id="22" name="Group 49"/>
            <p:cNvGrpSpPr>
              <a:grpSpLocks/>
            </p:cNvGrpSpPr>
            <p:nvPr/>
          </p:nvGrpSpPr>
          <p:grpSpPr bwMode="auto">
            <a:xfrm>
              <a:off x="1484" y="1872"/>
              <a:ext cx="240" cy="336"/>
              <a:chOff x="3932" y="3792"/>
              <a:chExt cx="240" cy="336"/>
            </a:xfrm>
          </p:grpSpPr>
          <p:grpSp>
            <p:nvGrpSpPr>
              <p:cNvPr id="26" name="Group 50"/>
              <p:cNvGrpSpPr>
                <a:grpSpLocks/>
              </p:cNvGrpSpPr>
              <p:nvPr/>
            </p:nvGrpSpPr>
            <p:grpSpPr bwMode="auto">
              <a:xfrm rot="17894606" flipH="1">
                <a:off x="3956" y="3768"/>
                <a:ext cx="144" cy="192"/>
                <a:chOff x="3452" y="672"/>
                <a:chExt cx="240" cy="212"/>
              </a:xfrm>
            </p:grpSpPr>
            <p:sp>
              <p:nvSpPr>
                <p:cNvPr id="30" name="Oval 51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31" name="Line 52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27" name="Group 53"/>
              <p:cNvGrpSpPr>
                <a:grpSpLocks/>
              </p:cNvGrpSpPr>
              <p:nvPr/>
            </p:nvGrpSpPr>
            <p:grpSpPr bwMode="auto">
              <a:xfrm rot="17894606" flipH="1">
                <a:off x="4004" y="3960"/>
                <a:ext cx="144" cy="192"/>
                <a:chOff x="3452" y="672"/>
                <a:chExt cx="240" cy="212"/>
              </a:xfrm>
            </p:grpSpPr>
            <p:sp>
              <p:nvSpPr>
                <p:cNvPr id="28" name="Oval 54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29" name="Line 55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  <p:grpSp>
          <p:nvGrpSpPr>
            <p:cNvPr id="23" name="Group 56"/>
            <p:cNvGrpSpPr>
              <a:grpSpLocks/>
            </p:cNvGrpSpPr>
            <p:nvPr/>
          </p:nvGrpSpPr>
          <p:grpSpPr bwMode="auto">
            <a:xfrm rot="17894606" flipH="1">
              <a:off x="1560" y="2232"/>
              <a:ext cx="144" cy="192"/>
              <a:chOff x="3452" y="672"/>
              <a:chExt cx="240" cy="212"/>
            </a:xfrm>
          </p:grpSpPr>
          <p:sp>
            <p:nvSpPr>
              <p:cNvPr id="24" name="Oval 57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25" name="Line 58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grpSp>
        <p:nvGrpSpPr>
          <p:cNvPr id="32" name="Group 59"/>
          <p:cNvGrpSpPr>
            <a:grpSpLocks/>
          </p:cNvGrpSpPr>
          <p:nvPr/>
        </p:nvGrpSpPr>
        <p:grpSpPr bwMode="auto">
          <a:xfrm>
            <a:off x="3273597" y="3285521"/>
            <a:ext cx="387350" cy="838200"/>
            <a:chOff x="1964" y="1872"/>
            <a:chExt cx="244" cy="528"/>
          </a:xfrm>
        </p:grpSpPr>
        <p:grpSp>
          <p:nvGrpSpPr>
            <p:cNvPr id="33" name="Group 60"/>
            <p:cNvGrpSpPr>
              <a:grpSpLocks/>
            </p:cNvGrpSpPr>
            <p:nvPr/>
          </p:nvGrpSpPr>
          <p:grpSpPr bwMode="auto">
            <a:xfrm>
              <a:off x="1964" y="1872"/>
              <a:ext cx="240" cy="336"/>
              <a:chOff x="4316" y="3792"/>
              <a:chExt cx="240" cy="336"/>
            </a:xfrm>
          </p:grpSpPr>
          <p:grpSp>
            <p:nvGrpSpPr>
              <p:cNvPr id="37" name="Group 61"/>
              <p:cNvGrpSpPr>
                <a:grpSpLocks/>
              </p:cNvGrpSpPr>
              <p:nvPr/>
            </p:nvGrpSpPr>
            <p:grpSpPr bwMode="auto">
              <a:xfrm rot="17894606" flipH="1">
                <a:off x="4340" y="3768"/>
                <a:ext cx="144" cy="192"/>
                <a:chOff x="3452" y="672"/>
                <a:chExt cx="240" cy="212"/>
              </a:xfrm>
            </p:grpSpPr>
            <p:sp>
              <p:nvSpPr>
                <p:cNvPr id="41" name="Oval 62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2" name="Line 63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38" name="Group 64"/>
              <p:cNvGrpSpPr>
                <a:grpSpLocks/>
              </p:cNvGrpSpPr>
              <p:nvPr/>
            </p:nvGrpSpPr>
            <p:grpSpPr bwMode="auto">
              <a:xfrm rot="17894606" flipH="1">
                <a:off x="4388" y="3960"/>
                <a:ext cx="144" cy="192"/>
                <a:chOff x="3452" y="672"/>
                <a:chExt cx="240" cy="212"/>
              </a:xfrm>
            </p:grpSpPr>
            <p:sp>
              <p:nvSpPr>
                <p:cNvPr id="39" name="Oval 65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40" name="Line 66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  <p:grpSp>
          <p:nvGrpSpPr>
            <p:cNvPr id="34" name="Group 67"/>
            <p:cNvGrpSpPr>
              <a:grpSpLocks/>
            </p:cNvGrpSpPr>
            <p:nvPr/>
          </p:nvGrpSpPr>
          <p:grpSpPr bwMode="auto">
            <a:xfrm rot="17894606" flipH="1">
              <a:off x="2040" y="2232"/>
              <a:ext cx="144" cy="192"/>
              <a:chOff x="3452" y="672"/>
              <a:chExt cx="240" cy="212"/>
            </a:xfrm>
          </p:grpSpPr>
          <p:sp>
            <p:nvSpPr>
              <p:cNvPr id="35" name="Oval 68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36" name="Line 69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grpSp>
        <p:nvGrpSpPr>
          <p:cNvPr id="43" name="Group 70"/>
          <p:cNvGrpSpPr>
            <a:grpSpLocks/>
          </p:cNvGrpSpPr>
          <p:nvPr/>
        </p:nvGrpSpPr>
        <p:grpSpPr bwMode="auto">
          <a:xfrm>
            <a:off x="2898947" y="3285521"/>
            <a:ext cx="381000" cy="838200"/>
            <a:chOff x="1728" y="1872"/>
            <a:chExt cx="240" cy="528"/>
          </a:xfrm>
        </p:grpSpPr>
        <p:grpSp>
          <p:nvGrpSpPr>
            <p:cNvPr id="44" name="Group 71"/>
            <p:cNvGrpSpPr>
              <a:grpSpLocks/>
            </p:cNvGrpSpPr>
            <p:nvPr/>
          </p:nvGrpSpPr>
          <p:grpSpPr bwMode="auto">
            <a:xfrm>
              <a:off x="1728" y="1872"/>
              <a:ext cx="240" cy="336"/>
              <a:chOff x="4124" y="3792"/>
              <a:chExt cx="240" cy="336"/>
            </a:xfrm>
          </p:grpSpPr>
          <p:grpSp>
            <p:nvGrpSpPr>
              <p:cNvPr id="48" name="Group 72"/>
              <p:cNvGrpSpPr>
                <a:grpSpLocks/>
              </p:cNvGrpSpPr>
              <p:nvPr/>
            </p:nvGrpSpPr>
            <p:grpSpPr bwMode="auto">
              <a:xfrm rot="17894606" flipH="1">
                <a:off x="4148" y="3768"/>
                <a:ext cx="144" cy="192"/>
                <a:chOff x="3452" y="672"/>
                <a:chExt cx="240" cy="212"/>
              </a:xfrm>
            </p:grpSpPr>
            <p:sp>
              <p:nvSpPr>
                <p:cNvPr id="52" name="Oval 73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53" name="Line 74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49" name="Group 75"/>
              <p:cNvGrpSpPr>
                <a:grpSpLocks/>
              </p:cNvGrpSpPr>
              <p:nvPr/>
            </p:nvGrpSpPr>
            <p:grpSpPr bwMode="auto">
              <a:xfrm rot="17894606" flipH="1">
                <a:off x="4196" y="3960"/>
                <a:ext cx="144" cy="192"/>
                <a:chOff x="3452" y="672"/>
                <a:chExt cx="240" cy="212"/>
              </a:xfrm>
            </p:grpSpPr>
            <p:sp>
              <p:nvSpPr>
                <p:cNvPr id="50" name="Oval 76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51" name="Line 77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  <p:grpSp>
          <p:nvGrpSpPr>
            <p:cNvPr id="45" name="Group 78"/>
            <p:cNvGrpSpPr>
              <a:grpSpLocks/>
            </p:cNvGrpSpPr>
            <p:nvPr/>
          </p:nvGrpSpPr>
          <p:grpSpPr bwMode="auto">
            <a:xfrm rot="17894606" flipH="1">
              <a:off x="1800" y="2232"/>
              <a:ext cx="144" cy="192"/>
              <a:chOff x="3452" y="672"/>
              <a:chExt cx="240" cy="212"/>
            </a:xfrm>
          </p:grpSpPr>
          <p:sp>
            <p:nvSpPr>
              <p:cNvPr id="46" name="Oval 79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47" name="Line 80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</p:grpSp>
      <p:grpSp>
        <p:nvGrpSpPr>
          <p:cNvPr id="54" name="Group 81"/>
          <p:cNvGrpSpPr>
            <a:grpSpLocks/>
          </p:cNvGrpSpPr>
          <p:nvPr/>
        </p:nvGrpSpPr>
        <p:grpSpPr bwMode="auto">
          <a:xfrm>
            <a:off x="3660947" y="3285521"/>
            <a:ext cx="381000" cy="838200"/>
            <a:chOff x="2208" y="1872"/>
            <a:chExt cx="240" cy="528"/>
          </a:xfrm>
        </p:grpSpPr>
        <p:grpSp>
          <p:nvGrpSpPr>
            <p:cNvPr id="55" name="Group 82"/>
            <p:cNvGrpSpPr>
              <a:grpSpLocks/>
            </p:cNvGrpSpPr>
            <p:nvPr/>
          </p:nvGrpSpPr>
          <p:grpSpPr bwMode="auto">
            <a:xfrm rot="17894606" flipH="1">
              <a:off x="2280" y="2232"/>
              <a:ext cx="144" cy="192"/>
              <a:chOff x="3452" y="672"/>
              <a:chExt cx="240" cy="212"/>
            </a:xfrm>
          </p:grpSpPr>
          <p:sp>
            <p:nvSpPr>
              <p:cNvPr id="63" name="Oval 83"/>
              <p:cNvSpPr>
                <a:spLocks noChangeArrowheads="1"/>
              </p:cNvSpPr>
              <p:nvPr/>
            </p:nvSpPr>
            <p:spPr bwMode="auto">
              <a:xfrm rot="1288722">
                <a:off x="3452" y="792"/>
                <a:ext cx="240" cy="92"/>
              </a:xfrm>
              <a:prstGeom prst="ellips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  <p:sp>
            <p:nvSpPr>
              <p:cNvPr id="64" name="Line 84"/>
              <p:cNvSpPr>
                <a:spLocks noChangeShapeType="1"/>
              </p:cNvSpPr>
              <p:nvPr/>
            </p:nvSpPr>
            <p:spPr bwMode="auto">
              <a:xfrm rot="1288722" flipV="1">
                <a:off x="3600" y="672"/>
                <a:ext cx="40" cy="175"/>
              </a:xfrm>
              <a:prstGeom prst="line">
                <a:avLst/>
              </a:prstGeom>
              <a:noFill/>
              <a:ln w="28575">
                <a:solidFill>
                  <a:srgbClr val="004B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p:grpSp>
        <p:grpSp>
          <p:nvGrpSpPr>
            <p:cNvPr id="56" name="Group 85"/>
            <p:cNvGrpSpPr>
              <a:grpSpLocks/>
            </p:cNvGrpSpPr>
            <p:nvPr/>
          </p:nvGrpSpPr>
          <p:grpSpPr bwMode="auto">
            <a:xfrm>
              <a:off x="2208" y="1872"/>
              <a:ext cx="240" cy="336"/>
              <a:chOff x="4316" y="3792"/>
              <a:chExt cx="240" cy="336"/>
            </a:xfrm>
          </p:grpSpPr>
          <p:grpSp>
            <p:nvGrpSpPr>
              <p:cNvPr id="57" name="Group 86"/>
              <p:cNvGrpSpPr>
                <a:grpSpLocks/>
              </p:cNvGrpSpPr>
              <p:nvPr/>
            </p:nvGrpSpPr>
            <p:grpSpPr bwMode="auto">
              <a:xfrm rot="17894606" flipH="1">
                <a:off x="4340" y="3768"/>
                <a:ext cx="144" cy="192"/>
                <a:chOff x="3452" y="672"/>
                <a:chExt cx="240" cy="212"/>
              </a:xfrm>
            </p:grpSpPr>
            <p:sp>
              <p:nvSpPr>
                <p:cNvPr id="61" name="Oval 87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62" name="Line 88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  <p:grpSp>
            <p:nvGrpSpPr>
              <p:cNvPr id="58" name="Group 89"/>
              <p:cNvGrpSpPr>
                <a:grpSpLocks/>
              </p:cNvGrpSpPr>
              <p:nvPr/>
            </p:nvGrpSpPr>
            <p:grpSpPr bwMode="auto">
              <a:xfrm rot="17894606" flipH="1">
                <a:off x="4388" y="3960"/>
                <a:ext cx="144" cy="192"/>
                <a:chOff x="3452" y="672"/>
                <a:chExt cx="240" cy="212"/>
              </a:xfrm>
            </p:grpSpPr>
            <p:sp>
              <p:nvSpPr>
                <p:cNvPr id="59" name="Oval 90"/>
                <p:cNvSpPr>
                  <a:spLocks noChangeArrowheads="1"/>
                </p:cNvSpPr>
                <p:nvPr/>
              </p:nvSpPr>
              <p:spPr bwMode="auto">
                <a:xfrm rot="1288722">
                  <a:off x="3452" y="792"/>
                  <a:ext cx="240" cy="92"/>
                </a:xfrm>
                <a:prstGeom prst="ellips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8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  <p:sp>
              <p:nvSpPr>
                <p:cNvPr id="60" name="Line 91"/>
                <p:cNvSpPr>
                  <a:spLocks noChangeShapeType="1"/>
                </p:cNvSpPr>
                <p:nvPr/>
              </p:nvSpPr>
              <p:spPr bwMode="auto">
                <a:xfrm rot="1288722" flipV="1">
                  <a:off x="3600" y="672"/>
                  <a:ext cx="40" cy="175"/>
                </a:xfrm>
                <a:prstGeom prst="line">
                  <a:avLst/>
                </a:prstGeom>
                <a:noFill/>
                <a:ln w="28575">
                  <a:solidFill>
                    <a:srgbClr val="004B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>
                    <a:latin typeface="SimHei" charset="-122"/>
                    <a:ea typeface="SimHei" charset="-122"/>
                    <a:cs typeface="SimHei" charset="-122"/>
                  </a:endParaRPr>
                </a:p>
              </p:txBody>
            </p:sp>
          </p:grpSp>
        </p:grpSp>
      </p:grpSp>
      <p:sp>
        <p:nvSpPr>
          <p:cNvPr id="71" name="AutoShape 25" descr="粉色面巾纸"/>
          <p:cNvSpPr>
            <a:spLocks noChangeArrowheads="1"/>
          </p:cNvSpPr>
          <p:nvPr/>
        </p:nvSpPr>
        <p:spPr bwMode="auto">
          <a:xfrm rot="5400000">
            <a:off x="7747660" y="2142938"/>
            <a:ext cx="1143000" cy="3048000"/>
          </a:xfrm>
          <a:prstGeom prst="can">
            <a:avLst>
              <a:gd name="adj" fmla="val 28469"/>
            </a:avLst>
          </a:prstGeom>
          <a:blipFill dpi="0" rotWithShape="1">
            <a:blip r:embed="rId7"/>
            <a:srcRect/>
            <a:tile tx="0" ty="0" sx="100000" sy="100000" flip="none" algn="tl"/>
          </a:blipFill>
          <a:ln w="12700">
            <a:solidFill>
              <a:schemeClr val="tx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latin typeface="SimHei" charset="-122"/>
              <a:ea typeface="SimHei" charset="-122"/>
              <a:cs typeface="SimHei" charset="-122"/>
            </a:endParaRPr>
          </a:p>
        </p:txBody>
      </p:sp>
      <p:grpSp>
        <p:nvGrpSpPr>
          <p:cNvPr id="72" name="Group 26"/>
          <p:cNvGrpSpPr>
            <a:grpSpLocks/>
          </p:cNvGrpSpPr>
          <p:nvPr/>
        </p:nvGrpSpPr>
        <p:grpSpPr bwMode="auto">
          <a:xfrm>
            <a:off x="7042810" y="3060513"/>
            <a:ext cx="3124200" cy="1160462"/>
            <a:chOff x="3923" y="3172"/>
            <a:chExt cx="1968" cy="731"/>
          </a:xfrm>
        </p:grpSpPr>
        <p:sp>
          <p:nvSpPr>
            <p:cNvPr id="73" name="Arc 27"/>
            <p:cNvSpPr>
              <a:spLocks/>
            </p:cNvSpPr>
            <p:nvPr/>
          </p:nvSpPr>
          <p:spPr bwMode="auto">
            <a:xfrm flipV="1">
              <a:off x="5075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4" name="Arc 28"/>
            <p:cNvSpPr>
              <a:spLocks/>
            </p:cNvSpPr>
            <p:nvPr/>
          </p:nvSpPr>
          <p:spPr bwMode="auto">
            <a:xfrm flipV="1">
              <a:off x="5267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5" name="Arc 29"/>
            <p:cNvSpPr>
              <a:spLocks/>
            </p:cNvSpPr>
            <p:nvPr/>
          </p:nvSpPr>
          <p:spPr bwMode="auto">
            <a:xfrm flipV="1">
              <a:off x="3923" y="3172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6" name="Arc 30"/>
            <p:cNvSpPr>
              <a:spLocks/>
            </p:cNvSpPr>
            <p:nvPr/>
          </p:nvSpPr>
          <p:spPr bwMode="auto">
            <a:xfrm flipV="1">
              <a:off x="4113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7" name="Arc 31"/>
            <p:cNvSpPr>
              <a:spLocks/>
            </p:cNvSpPr>
            <p:nvPr/>
          </p:nvSpPr>
          <p:spPr bwMode="auto">
            <a:xfrm flipV="1">
              <a:off x="4305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8" name="Arc 32"/>
            <p:cNvSpPr>
              <a:spLocks/>
            </p:cNvSpPr>
            <p:nvPr/>
          </p:nvSpPr>
          <p:spPr bwMode="auto">
            <a:xfrm flipV="1">
              <a:off x="4497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79" name="Arc 33"/>
            <p:cNvSpPr>
              <a:spLocks/>
            </p:cNvSpPr>
            <p:nvPr/>
          </p:nvSpPr>
          <p:spPr bwMode="auto">
            <a:xfrm flipV="1">
              <a:off x="4689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  <p:sp>
          <p:nvSpPr>
            <p:cNvPr id="80" name="Arc 34"/>
            <p:cNvSpPr>
              <a:spLocks/>
            </p:cNvSpPr>
            <p:nvPr/>
          </p:nvSpPr>
          <p:spPr bwMode="auto">
            <a:xfrm flipV="1">
              <a:off x="4881" y="3183"/>
              <a:ext cx="624" cy="720"/>
            </a:xfrm>
            <a:custGeom>
              <a:avLst/>
              <a:gdLst>
                <a:gd name="T0" fmla="*/ 125 w 21600"/>
                <a:gd name="T1" fmla="*/ 720 h 25303"/>
                <a:gd name="T2" fmla="*/ 112 w 21600"/>
                <a:gd name="T3" fmla="*/ 0 h 25303"/>
                <a:gd name="T4" fmla="*/ 624 w 21600"/>
                <a:gd name="T5" fmla="*/ 351 h 25303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00" h="25303" fill="none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</a:path>
                <a:path w="21600" h="25303" stroke="0" extrusionOk="0">
                  <a:moveTo>
                    <a:pt x="4328" y="25302"/>
                  </a:moveTo>
                  <a:cubicBezTo>
                    <a:pt x="1518" y="21562"/>
                    <a:pt x="0" y="17010"/>
                    <a:pt x="0" y="12332"/>
                  </a:cubicBezTo>
                  <a:cubicBezTo>
                    <a:pt x="0" y="7922"/>
                    <a:pt x="1349" y="3619"/>
                    <a:pt x="3866" y="-1"/>
                  </a:cubicBezTo>
                  <a:lnTo>
                    <a:pt x="21600" y="12332"/>
                  </a:lnTo>
                  <a:lnTo>
                    <a:pt x="4328" y="25302"/>
                  </a:lnTo>
                  <a:close/>
                </a:path>
              </a:pathLst>
            </a:custGeom>
            <a:noFill/>
            <a:ln w="38100">
              <a:solidFill>
                <a:srgbClr val="004B00"/>
              </a:solidFill>
              <a:round/>
              <a:headEnd type="triangle" w="med" len="lg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mHei" charset="-122"/>
                <a:ea typeface="SimHei" charset="-122"/>
                <a:cs typeface="SimHei" charset="-122"/>
              </a:endParaRPr>
            </a:p>
          </p:txBody>
        </p:sp>
      </p:grpSp>
      <p:graphicFrame>
        <p:nvGraphicFramePr>
          <p:cNvPr id="81" name="Object 35" descr="粉色面巾纸"/>
          <p:cNvGraphicFramePr>
            <a:graphicFrameLocks noChangeAspect="1"/>
          </p:cNvGraphicFramePr>
          <p:nvPr/>
        </p:nvGraphicFramePr>
        <p:xfrm>
          <a:off x="8379485" y="3527238"/>
          <a:ext cx="38100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85885" imgH="304890" progId="Equation.3">
                  <p:embed/>
                </p:oleObj>
              </mc:Choice>
              <mc:Fallback>
                <p:oleObj name="Equation" r:id="rId8" imgW="285885" imgH="30489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9485" y="3527238"/>
                        <a:ext cx="381000" cy="366712"/>
                      </a:xfrm>
                      <a:prstGeom prst="rect">
                        <a:avLst/>
                      </a:prstGeom>
                      <a:blipFill dpi="0" rotWithShape="1">
                        <a:blip r:embed="rId7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4B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2" name="直接箭头连接符 81"/>
          <p:cNvCxnSpPr/>
          <p:nvPr/>
        </p:nvCxnSpPr>
        <p:spPr>
          <a:xfrm flipV="1">
            <a:off x="1688140" y="3177354"/>
            <a:ext cx="2922381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 flipV="1">
            <a:off x="1688140" y="4413764"/>
            <a:ext cx="2922381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本框 83"/>
              <p:cNvSpPr txBox="1"/>
              <p:nvPr/>
            </p:nvSpPr>
            <p:spPr>
              <a:xfrm>
                <a:off x="4645963" y="4101851"/>
                <a:ext cx="599972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4" name="文本框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5963" y="4101851"/>
                <a:ext cx="599972" cy="483146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直接箭头连接符 84"/>
          <p:cNvCxnSpPr/>
          <p:nvPr/>
        </p:nvCxnSpPr>
        <p:spPr>
          <a:xfrm flipV="1">
            <a:off x="6794468" y="2977286"/>
            <a:ext cx="3283200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/>
          <p:nvPr/>
        </p:nvCxnSpPr>
        <p:spPr>
          <a:xfrm flipV="1">
            <a:off x="6794468" y="4368444"/>
            <a:ext cx="3283200" cy="0"/>
          </a:xfrm>
          <a:prstGeom prst="straightConnector1">
            <a:avLst/>
          </a:prstGeom>
          <a:ln w="50800">
            <a:solidFill>
              <a:srgbClr val="0000FF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/>
              <p:cNvSpPr txBox="1"/>
              <p:nvPr/>
            </p:nvSpPr>
            <p:spPr>
              <a:xfrm>
                <a:off x="10163077" y="4051954"/>
                <a:ext cx="599972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SimHei" charset="-122"/>
                                  <a:cs typeface="SimHei" charset="-122"/>
                                </a:rPr>
                              </m:ctrlPr>
                            </m:accPr>
                            <m:e>
                              <m:r>
                                <a:rPr lang="en-US" altLang="zh-CN" sz="2800" b="1" i="1" smtClean="0">
                                  <a:latin typeface="Cambria Math" charset="0"/>
                                  <a:ea typeface="SimHei" charset="-122"/>
                                  <a:cs typeface="SimHei" charset="-122"/>
                                </a:rPr>
                                <m:t>𝑩</m:t>
                              </m:r>
                            </m:e>
                          </m:acc>
                        </m:e>
                        <m:sub>
                          <m:r>
                            <a:rPr lang="en-US" altLang="zh-CN" sz="2800" b="0" i="1" smtClean="0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7" name="文本框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3077" y="4051954"/>
                <a:ext cx="599972" cy="48314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本框 88"/>
              <p:cNvSpPr txBox="1"/>
              <p:nvPr/>
            </p:nvSpPr>
            <p:spPr>
              <a:xfrm>
                <a:off x="6195050" y="3808670"/>
                <a:ext cx="532197" cy="4831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SimHei" charset="-122"/>
                              <a:cs typeface="SimHei" charset="-122"/>
                            </a:rPr>
                          </m:ctrlPr>
                        </m:accPr>
                        <m:e>
                          <m:r>
                            <a:rPr lang="en-US" altLang="zh-CN" sz="2800" b="1" i="1">
                              <a:latin typeface="Cambria Math" charset="0"/>
                              <a:ea typeface="SimHei" charset="-122"/>
                              <a:cs typeface="SimHei" charset="-122"/>
                            </a:rPr>
                            <m:t>𝑩</m:t>
                          </m:r>
                        </m:e>
                      </m:acc>
                      <m:r>
                        <a:rPr lang="en-US" altLang="zh-CN" sz="2800" b="1" i="1" smtClean="0">
                          <a:latin typeface="Cambria Math" charset="0"/>
                          <a:ea typeface="SimHei" charset="-122"/>
                          <a:cs typeface="SimHei" charset="-122"/>
                        </a:rPr>
                        <m:t>′</m:t>
                      </m:r>
                    </m:oMath>
                  </m:oMathPara>
                </a14:m>
                <a:endParaRPr lang="zh-CN" altLang="en-US" sz="2800" dirty="0">
                  <a:latin typeface="SimHei" charset="-122"/>
                  <a:ea typeface="SimHei" charset="-122"/>
                  <a:cs typeface="SimHei" charset="-122"/>
                </a:endParaRPr>
              </a:p>
            </p:txBody>
          </p:sp>
        </mc:Choice>
        <mc:Fallback xmlns="">
          <p:sp>
            <p:nvSpPr>
              <p:cNvPr id="89" name="文本框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5050" y="3808670"/>
                <a:ext cx="532197" cy="483146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/>
              <p:cNvSpPr txBox="1"/>
              <p:nvPr/>
            </p:nvSpPr>
            <p:spPr>
              <a:xfrm>
                <a:off x="619662" y="4589479"/>
                <a:ext cx="6527171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附加磁矩</a:t>
                </a:r>
                <a14:m>
                  <m:oMath xmlns:m="http://schemas.openxmlformats.org/officeDocument/2006/math">
                    <m:r>
                      <a:rPr lang="en-US" altLang="zh-CN" sz="3200" i="1">
                        <a:latin typeface="Cambria Math" charset="0"/>
                        <a:ea typeface="SimHei" charset="-122"/>
                        <a:cs typeface="SimHei" charset="-122"/>
                      </a:rPr>
                      <m:t>∆</m:t>
                    </m:r>
                    <m:acc>
                      <m:accPr>
                        <m:chr m:val="⃗"/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𝒑</m:t>
                        </m:r>
                      </m:e>
                    </m:acc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的方向与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永远相反。</a:t>
                </a:r>
              </a:p>
            </p:txBody>
          </p:sp>
        </mc:Choice>
        <mc:Fallback xmlns="">
          <p:sp>
            <p:nvSpPr>
              <p:cNvPr id="91" name="文本框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2" y="4589479"/>
                <a:ext cx="6527171" cy="644664"/>
              </a:xfrm>
              <a:prstGeom prst="rect">
                <a:avLst/>
              </a:prstGeom>
              <a:blipFill rotWithShape="0">
                <a:blip r:embed="rId13"/>
                <a:stretch>
                  <a:fillRect l="-2430" t="-6604" r="-1308" b="-2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/>
              <p:cNvSpPr txBox="1"/>
              <p:nvPr/>
            </p:nvSpPr>
            <p:spPr>
              <a:xfrm>
                <a:off x="619661" y="5217707"/>
                <a:ext cx="8572411" cy="644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3200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  <m:r>
                      <a:rPr lang="en-US" altLang="zh-CN" sz="3200" b="1" i="1">
                        <a:latin typeface="Cambria Math" charset="0"/>
                        <a:ea typeface="SimHei" charset="-122"/>
                        <a:cs typeface="SimHei" charset="-122"/>
                      </a:rPr>
                      <m:t>′</m:t>
                    </m:r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的方向与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也相反，所以抗磁体内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zh-CN" altLang="en-US" sz="3200" b="1" i="1" smtClean="0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accPr>
                      <m:e>
                        <m:r>
                          <a:rPr lang="en-US" altLang="zh-CN" sz="3200" b="1" i="1" smtClean="0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𝑩</m:t>
                        </m:r>
                      </m:e>
                    </m:acc>
                    <m:r>
                      <a:rPr lang="en-US" altLang="zh-CN" sz="3200" b="1" i="1" smtClean="0">
                        <a:latin typeface="Cambria Math" charset="0"/>
                        <a:ea typeface="SimHei" charset="-122"/>
                        <a:cs typeface="SimHei" charset="-122"/>
                      </a:rPr>
                      <m:t>&lt;</m:t>
                    </m:r>
                    <m:sSub>
                      <m:sSubPr>
                        <m:ctrlPr>
                          <a:rPr lang="en-US" altLang="zh-CN" sz="3200" i="1">
                            <a:latin typeface="Cambria Math" panose="02040503050406030204" pitchFamily="18" charset="0"/>
                            <a:ea typeface="SimHei" charset="-122"/>
                            <a:cs typeface="SimHei" charset="-122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altLang="zh-CN" sz="3200" i="1">
                                <a:latin typeface="Cambria Math" panose="02040503050406030204" pitchFamily="18" charset="0"/>
                                <a:ea typeface="SimHei" charset="-122"/>
                                <a:cs typeface="SimHei" charset="-122"/>
                              </a:rPr>
                            </m:ctrlPr>
                          </m:accPr>
                          <m:e>
                            <m:r>
                              <a:rPr lang="en-US" altLang="zh-CN" sz="3200" b="1" i="1">
                                <a:latin typeface="Cambria Math" charset="0"/>
                                <a:ea typeface="SimHei" charset="-122"/>
                                <a:cs typeface="SimHei" charset="-122"/>
                              </a:rPr>
                              <m:t>𝑩</m:t>
                            </m:r>
                          </m:e>
                        </m:acc>
                      </m:e>
                      <m:sub>
                        <m:r>
                          <a:rPr lang="en-US" altLang="zh-CN" sz="3200" i="1">
                            <a:latin typeface="Cambria Math" charset="0"/>
                            <a:ea typeface="SimHei" charset="-122"/>
                            <a:cs typeface="SimHei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3200" b="1" dirty="0">
                    <a:latin typeface="SimHei" charset="-122"/>
                    <a:ea typeface="SimHei" charset="-122"/>
                    <a:cs typeface="SimHei" charset="-122"/>
                  </a:rPr>
                  <a:t>。</a:t>
                </a:r>
              </a:p>
            </p:txBody>
          </p:sp>
        </mc:Choice>
        <mc:Fallback xmlns="">
          <p:sp>
            <p:nvSpPr>
              <p:cNvPr id="92" name="文本框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61" y="5217707"/>
                <a:ext cx="8572411" cy="644664"/>
              </a:xfrm>
              <a:prstGeom prst="rect">
                <a:avLst/>
              </a:prstGeom>
              <a:blipFill rotWithShape="0">
                <a:blip r:embed="rId14"/>
                <a:stretch>
                  <a:fillRect t="-6604" r="-569" b="-26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文本框 92"/>
          <p:cNvSpPr txBox="1"/>
          <p:nvPr/>
        </p:nvSpPr>
        <p:spPr>
          <a:xfrm>
            <a:off x="619661" y="5898862"/>
            <a:ext cx="80121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C00000"/>
                </a:solidFill>
                <a:latin typeface="SimHei" charset="-122"/>
                <a:ea typeface="SimHei" charset="-122"/>
                <a:cs typeface="SimHei" charset="-122"/>
              </a:rPr>
              <a:t>磁化面电流：不是自由电荷定向运动形成。</a:t>
            </a:r>
          </a:p>
        </p:txBody>
      </p:sp>
    </p:spTree>
    <p:extLst>
      <p:ext uri="{BB962C8B-B14F-4D97-AF65-F5344CB8AC3E}">
        <p14:creationId xmlns:p14="http://schemas.microsoft.com/office/powerpoint/2010/main" val="61465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 animBg="1"/>
      <p:bldP spid="71" grpId="0" animBg="1"/>
      <p:bldP spid="84" grpId="0"/>
      <p:bldP spid="87" grpId="0"/>
      <p:bldP spid="89" grpId="0"/>
      <p:bldP spid="91" grpId="0"/>
      <p:bldP spid="92" grpId="0"/>
      <p:bldP spid="9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4449</TotalTime>
  <Words>2439</Words>
  <Application>Microsoft Office PowerPoint</Application>
  <PresentationFormat>宽屏</PresentationFormat>
  <Paragraphs>444</Paragraphs>
  <Slides>28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DengXian</vt:lpstr>
      <vt:lpstr>DengXian</vt:lpstr>
      <vt:lpstr>等线 Light</vt:lpstr>
      <vt:lpstr>SimHei</vt:lpstr>
      <vt:lpstr>楷体_GB2312</vt:lpstr>
      <vt:lpstr>Arial</vt:lpstr>
      <vt:lpstr>Calibri</vt:lpstr>
      <vt:lpstr>Cambria Math</vt:lpstr>
      <vt:lpstr>Times New Roman</vt:lpstr>
      <vt:lpstr>Office 主题​​</vt:lpstr>
      <vt:lpstr>Office Theme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SHAOLIANG ZHANG</dc:creator>
  <cp:lastModifiedBy>Le'novo</cp:lastModifiedBy>
  <cp:revision>205</cp:revision>
  <cp:lastPrinted>2018-05-23T01:18:11Z</cp:lastPrinted>
  <dcterms:created xsi:type="dcterms:W3CDTF">2017-02-13T13:22:36Z</dcterms:created>
  <dcterms:modified xsi:type="dcterms:W3CDTF">2023-08-29T09:49:19Z</dcterms:modified>
</cp:coreProperties>
</file>