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7" r:id="rId14"/>
    <p:sldId id="322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5050"/>
    <a:srgbClr val="008000"/>
    <a:srgbClr val="CCFFCC"/>
    <a:srgbClr val="FF9900"/>
    <a:srgbClr val="FFCC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88084"/>
  </p:normalViewPr>
  <p:slideViewPr>
    <p:cSldViewPr snapToGrid="0">
      <p:cViewPr varScale="1">
        <p:scale>
          <a:sx n="60" d="100"/>
          <a:sy n="60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png"/><Relationship Id="rId1" Type="http://schemas.openxmlformats.org/officeDocument/2006/relationships/image" Target="../media/image172.png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FC6CD-410A-904F-B14E-176AAA7D9253}" type="datetimeFigureOut">
              <a:rPr kumimoji="1" lang="zh-CN" altLang="en-US" smtClean="0"/>
              <a:t>2022/9/19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1055F-3F61-764D-AA74-1FE252EFE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8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利用微积分学的</a:t>
            </a:r>
            <a:r>
              <a:rPr kumimoji="1" lang="en-US" altLang="zh-CN" dirty="0" smtClean="0"/>
              <a:t>Gauss</a:t>
            </a:r>
            <a:r>
              <a:rPr kumimoji="1" lang="zh-CN" altLang="en-US" dirty="0" smtClean="0"/>
              <a:t>公式以及</a:t>
            </a:r>
            <a:r>
              <a:rPr kumimoji="1" lang="en-US" altLang="zh-CN" dirty="0" smtClean="0"/>
              <a:t>Stokes</a:t>
            </a:r>
            <a:r>
              <a:rPr kumimoji="1" lang="zh-CN" altLang="en-US" dirty="0" smtClean="0"/>
              <a:t>公式。麦克斯韦方程组加上麦克斯韦方程组天生满足</a:t>
            </a:r>
            <a:r>
              <a:rPr kumimoji="1" lang="en-US" altLang="zh-CN" dirty="0" smtClean="0"/>
              <a:t>Lorentz</a:t>
            </a:r>
            <a:r>
              <a:rPr kumimoji="1" lang="zh-CN" altLang="en-US" dirty="0" smtClean="0"/>
              <a:t>变化。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055F-3F61-764D-AA74-1FE252EFE5CB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39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EB6-304F-4AD1-9596-2810A5B33CFB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93.png"/><Relationship Id="rId18" Type="http://schemas.openxmlformats.org/officeDocument/2006/relationships/image" Target="../media/image105.png"/><Relationship Id="rId3" Type="http://schemas.openxmlformats.org/officeDocument/2006/relationships/image" Target="../media/image8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04.png"/><Relationship Id="rId2" Type="http://schemas.openxmlformats.org/officeDocument/2006/relationships/image" Target="../media/image87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138.png"/><Relationship Id="rId5" Type="http://schemas.openxmlformats.org/officeDocument/2006/relationships/image" Target="../media/image91.png"/><Relationship Id="rId15" Type="http://schemas.openxmlformats.org/officeDocument/2006/relationships/image" Target="../media/image95.png"/><Relationship Id="rId10" Type="http://schemas.openxmlformats.org/officeDocument/2006/relationships/image" Target="../media/image137.png"/><Relationship Id="rId19" Type="http://schemas.openxmlformats.org/officeDocument/2006/relationships/image" Target="../media/image106.png"/><Relationship Id="rId4" Type="http://schemas.openxmlformats.org/officeDocument/2006/relationships/image" Target="../media/image90.png"/><Relationship Id="rId9" Type="http://schemas.openxmlformats.org/officeDocument/2006/relationships/image" Target="../media/image136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3" Type="http://schemas.openxmlformats.org/officeDocument/2006/relationships/image" Target="../media/image1100.png"/><Relationship Id="rId21" Type="http://schemas.openxmlformats.org/officeDocument/2006/relationships/image" Target="../media/image166.png"/><Relationship Id="rId7" Type="http://schemas.openxmlformats.org/officeDocument/2006/relationships/image" Target="../media/image114.png"/><Relationship Id="rId12" Type="http://schemas.openxmlformats.org/officeDocument/2006/relationships/image" Target="../media/image124.png"/><Relationship Id="rId17" Type="http://schemas.openxmlformats.org/officeDocument/2006/relationships/image" Target="../media/image162.png"/><Relationship Id="rId2" Type="http://schemas.openxmlformats.org/officeDocument/2006/relationships/image" Target="../media/image1090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0.png"/><Relationship Id="rId15" Type="http://schemas.openxmlformats.org/officeDocument/2006/relationships/image" Target="../media/image160.png"/><Relationship Id="rId10" Type="http://schemas.openxmlformats.org/officeDocument/2006/relationships/image" Target="../media/image117.png"/><Relationship Id="rId19" Type="http://schemas.openxmlformats.org/officeDocument/2006/relationships/image" Target="../media/image164.png"/><Relationship Id="rId4" Type="http://schemas.openxmlformats.org/officeDocument/2006/relationships/image" Target="../media/image1110.png"/><Relationship Id="rId9" Type="http://schemas.openxmlformats.org/officeDocument/2006/relationships/image" Target="../media/image116.png"/><Relationship Id="rId22" Type="http://schemas.openxmlformats.org/officeDocument/2006/relationships/image" Target="../media/image1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110.png"/><Relationship Id="rId7" Type="http://schemas.openxmlformats.org/officeDocument/2006/relationships/image" Target="../media/image1410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image" Target="../media/image168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11" Type="http://schemas.openxmlformats.org/officeDocument/2006/relationships/image" Target="../media/image181.png"/><Relationship Id="rId5" Type="http://schemas.openxmlformats.org/officeDocument/2006/relationships/image" Target="../media/image113.png"/><Relationship Id="rId15" Type="http://schemas.openxmlformats.org/officeDocument/2006/relationships/image" Target="../media/image144.png"/><Relationship Id="rId10" Type="http://schemas.openxmlformats.org/officeDocument/2006/relationships/image" Target="../media/image140.png"/><Relationship Id="rId19" Type="http://schemas.openxmlformats.org/officeDocument/2006/relationships/image" Target="../media/image148.png"/><Relationship Id="rId4" Type="http://schemas.openxmlformats.org/officeDocument/2006/relationships/image" Target="../media/image131.png"/><Relationship Id="rId9" Type="http://schemas.openxmlformats.org/officeDocument/2006/relationships/image" Target="../media/image133.png"/><Relationship Id="rId14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11" Type="http://schemas.openxmlformats.org/officeDocument/2006/relationships/image" Target="../media/image110.png"/><Relationship Id="rId5" Type="http://schemas.openxmlformats.org/officeDocument/2006/relationships/image" Target="../media/image411.png"/><Relationship Id="rId15" Type="http://schemas.openxmlformats.org/officeDocument/2006/relationships/image" Target="../media/image159.png"/><Relationship Id="rId10" Type="http://schemas.openxmlformats.org/officeDocument/2006/relationships/image" Target="../media/image10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7" Type="http://schemas.openxmlformats.org/officeDocument/2006/relationships/image" Target="../media/image171.png"/><Relationship Id="rId2" Type="http://schemas.openxmlformats.org/officeDocument/2006/relationships/image" Target="../media/image15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2" Type="http://schemas.openxmlformats.org/officeDocument/2006/relationships/image" Target="../media/image16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175.png"/><Relationship Id="rId7" Type="http://schemas.openxmlformats.org/officeDocument/2006/relationships/image" Target="../media/image230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178.png"/><Relationship Id="rId5" Type="http://schemas.openxmlformats.org/officeDocument/2006/relationships/image" Target="../media/image177.png"/><Relationship Id="rId10" Type="http://schemas.openxmlformats.org/officeDocument/2006/relationships/image" Target="../media/image261.png"/><Relationship Id="rId4" Type="http://schemas.openxmlformats.org/officeDocument/2006/relationships/image" Target="../media/image176.png"/><Relationship Id="rId9" Type="http://schemas.openxmlformats.org/officeDocument/2006/relationships/image" Target="../media/image2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80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86.png"/><Relationship Id="rId21" Type="http://schemas.openxmlformats.org/officeDocument/2006/relationships/image" Target="../media/image184.wmf"/><Relationship Id="rId7" Type="http://schemas.openxmlformats.org/officeDocument/2006/relationships/image" Target="../media/image470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82.wmf"/><Relationship Id="rId25" Type="http://schemas.openxmlformats.org/officeDocument/2006/relationships/image" Target="../media/image191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0.png"/><Relationship Id="rId11" Type="http://schemas.openxmlformats.org/officeDocument/2006/relationships/image" Target="../media/image179.png"/><Relationship Id="rId24" Type="http://schemas.openxmlformats.org/officeDocument/2006/relationships/image" Target="../media/image190.png"/><Relationship Id="rId5" Type="http://schemas.openxmlformats.org/officeDocument/2006/relationships/image" Target="../media/image450.png"/><Relationship Id="rId15" Type="http://schemas.openxmlformats.org/officeDocument/2006/relationships/image" Target="../media/image181.wmf"/><Relationship Id="rId23" Type="http://schemas.openxmlformats.org/officeDocument/2006/relationships/image" Target="../media/image189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83.wmf"/><Relationship Id="rId4" Type="http://schemas.openxmlformats.org/officeDocument/2006/relationships/image" Target="../media/image187.png"/><Relationship Id="rId9" Type="http://schemas.openxmlformats.org/officeDocument/2006/relationships/image" Target="../media/image172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11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11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3.png"/><Relationship Id="rId7" Type="http://schemas.openxmlformats.org/officeDocument/2006/relationships/image" Target="../media/image196.png"/><Relationship Id="rId12" Type="http://schemas.openxmlformats.org/officeDocument/2006/relationships/image" Target="../media/image200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5.png"/><Relationship Id="rId11" Type="http://schemas.openxmlformats.org/officeDocument/2006/relationships/image" Target="../media/image630.png"/><Relationship Id="rId5" Type="http://schemas.openxmlformats.org/officeDocument/2006/relationships/image" Target="../media/image550.png"/><Relationship Id="rId10" Type="http://schemas.openxmlformats.org/officeDocument/2006/relationships/image" Target="../media/image199.png"/><Relationship Id="rId4" Type="http://schemas.openxmlformats.org/officeDocument/2006/relationships/image" Target="../media/image194.png"/><Relationship Id="rId9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71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image" Target="../media/image56.png"/><Relationship Id="rId7" Type="http://schemas.openxmlformats.org/officeDocument/2006/relationships/image" Target="../media/image26.png"/><Relationship Id="rId12" Type="http://schemas.openxmlformats.org/officeDocument/2006/relationships/image" Target="../media/image811.png"/><Relationship Id="rId17" Type="http://schemas.openxmlformats.org/officeDocument/2006/relationships/image" Target="../media/image52.png"/><Relationship Id="rId2" Type="http://schemas.openxmlformats.org/officeDocument/2006/relationships/image" Target="../media/image4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0.png"/><Relationship Id="rId18" Type="http://schemas.openxmlformats.org/officeDocument/2006/relationships/image" Target="../media/image66.png"/><Relationship Id="rId26" Type="http://schemas.openxmlformats.org/officeDocument/2006/relationships/image" Target="../media/image900.png"/><Relationship Id="rId3" Type="http://schemas.openxmlformats.org/officeDocument/2006/relationships/image" Target="../media/image58.png"/><Relationship Id="rId21" Type="http://schemas.openxmlformats.org/officeDocument/2006/relationships/image" Target="../media/image850.png"/><Relationship Id="rId7" Type="http://schemas.openxmlformats.org/officeDocument/2006/relationships/image" Target="../media/image62.png"/><Relationship Id="rId12" Type="http://schemas.openxmlformats.org/officeDocument/2006/relationships/image" Target="../media/image760.png"/><Relationship Id="rId17" Type="http://schemas.openxmlformats.org/officeDocument/2006/relationships/image" Target="../media/image812.png"/><Relationship Id="rId25" Type="http://schemas.openxmlformats.org/officeDocument/2006/relationships/image" Target="../media/image89.png"/><Relationship Id="rId2" Type="http://schemas.openxmlformats.org/officeDocument/2006/relationships/image" Target="../media/image57.png"/><Relationship Id="rId16" Type="http://schemas.openxmlformats.org/officeDocument/2006/relationships/image" Target="../media/image65.png"/><Relationship Id="rId20" Type="http://schemas.openxmlformats.org/officeDocument/2006/relationships/image" Target="../media/image8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750.png"/><Relationship Id="rId24" Type="http://schemas.openxmlformats.org/officeDocument/2006/relationships/image" Target="../media/image880.png"/><Relationship Id="rId5" Type="http://schemas.openxmlformats.org/officeDocument/2006/relationships/image" Target="../media/image60.png"/><Relationship Id="rId15" Type="http://schemas.openxmlformats.org/officeDocument/2006/relationships/image" Target="../media/image790.png"/><Relationship Id="rId10" Type="http://schemas.openxmlformats.org/officeDocument/2006/relationships/image" Target="../media/image63.png"/><Relationship Id="rId19" Type="http://schemas.openxmlformats.org/officeDocument/2006/relationships/image" Target="../media/image830.png"/><Relationship Id="rId4" Type="http://schemas.openxmlformats.org/officeDocument/2006/relationships/image" Target="../media/image59.png"/><Relationship Id="rId9" Type="http://schemas.openxmlformats.org/officeDocument/2006/relationships/image" Target="../media/image730.png"/><Relationship Id="rId14" Type="http://schemas.openxmlformats.org/officeDocument/2006/relationships/image" Target="../media/image64.png"/><Relationship Id="rId22" Type="http://schemas.openxmlformats.org/officeDocument/2006/relationships/image" Target="../media/image8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51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74.png"/><Relationship Id="rId5" Type="http://schemas.openxmlformats.org/officeDocument/2006/relationships/image" Target="../media/image99.png"/><Relationship Id="rId15" Type="http://schemas.openxmlformats.org/officeDocument/2006/relationships/image" Target="../media/image410.png"/><Relationship Id="rId10" Type="http://schemas.openxmlformats.org/officeDocument/2006/relationships/image" Target="../media/image73.png"/><Relationship Id="rId4" Type="http://schemas.openxmlformats.org/officeDocument/2006/relationships/image" Target="../media/image98.png"/><Relationship Id="rId9" Type="http://schemas.openxmlformats.org/officeDocument/2006/relationships/image" Target="../media/image72.png"/><Relationship Id="rId14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10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9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831009" y="291952"/>
            <a:ext cx="504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第五节 麦克斯韦方程组</a:t>
            </a:r>
            <a:endParaRPr lang="zh-CN" altLang="en-US" sz="36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59922" y="177731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静电场：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3229781" y="2095104"/>
                <a:ext cx="1909112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81" y="2095104"/>
                <a:ext cx="1909112" cy="860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823716" y="453385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稳恒磁场：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9" name="AutoShape 2"/>
          <p:cNvSpPr>
            <a:spLocks/>
          </p:cNvSpPr>
          <p:nvPr/>
        </p:nvSpPr>
        <p:spPr bwMode="auto">
          <a:xfrm>
            <a:off x="2797664" y="1511360"/>
            <a:ext cx="278720" cy="1317115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3229781" y="1238701"/>
                <a:ext cx="2632837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781" y="1238701"/>
                <a:ext cx="2632837" cy="862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273003" y="4804358"/>
                <a:ext cx="2610395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03" y="4804358"/>
                <a:ext cx="2610395" cy="860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utoShape 2"/>
          <p:cNvSpPr>
            <a:spLocks/>
          </p:cNvSpPr>
          <p:nvPr/>
        </p:nvSpPr>
        <p:spPr bwMode="auto">
          <a:xfrm>
            <a:off x="2851206" y="4223243"/>
            <a:ext cx="278720" cy="1317115"/>
          </a:xfrm>
          <a:prstGeom prst="leftBrace">
            <a:avLst>
              <a:gd name="adj1" fmla="val 6962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3273003" y="3959444"/>
                <a:ext cx="1990866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03" y="3959444"/>
                <a:ext cx="1990866" cy="862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/>
          <p:cNvSpPr/>
          <p:nvPr/>
        </p:nvSpPr>
        <p:spPr>
          <a:xfrm>
            <a:off x="7493833" y="4119179"/>
            <a:ext cx="648393" cy="653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14162" y="411891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电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8314021" y="4307277"/>
            <a:ext cx="720437" cy="277091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209949" y="4118911"/>
            <a:ext cx="628073" cy="653557"/>
          </a:xfrm>
          <a:prstGeom prst="rect">
            <a:avLst/>
          </a:prstGeom>
          <a:solidFill>
            <a:srgbClr val="CCFFCC"/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206253" y="4118910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磁</a:t>
            </a:r>
            <a:endParaRPr lang="zh-CN" altLang="en-US" sz="3200" b="1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7050814" y="2144694"/>
                <a:ext cx="3584507" cy="8717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𝑩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zh-CN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814" y="2144694"/>
                <a:ext cx="3584507" cy="8717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/>
          <p:cNvSpPr/>
          <p:nvPr/>
        </p:nvSpPr>
        <p:spPr>
          <a:xfrm>
            <a:off x="9223076" y="571597"/>
            <a:ext cx="648393" cy="65328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243405" y="571329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电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8316042" y="760114"/>
            <a:ext cx="720437" cy="277091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01372" y="571330"/>
            <a:ext cx="628073" cy="653557"/>
          </a:xfrm>
          <a:prstGeom prst="rect">
            <a:avLst/>
          </a:prstGeom>
          <a:solidFill>
            <a:srgbClr val="CCFFCC"/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497676" y="571329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磁</a:t>
            </a:r>
            <a:endParaRPr lang="zh-CN" altLang="en-US" sz="3200" b="1" dirty="0">
              <a:solidFill>
                <a:srgbClr val="00206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11082" y="137612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变化磁场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947879" y="137612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感应电场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9" name="右箭头 68"/>
          <p:cNvSpPr/>
          <p:nvPr/>
        </p:nvSpPr>
        <p:spPr>
          <a:xfrm>
            <a:off x="8449363" y="1603859"/>
            <a:ext cx="480044" cy="126306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78929" y="509078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2060"/>
                </a:solidFill>
                <a:latin typeface="SimHei" charset="-122"/>
                <a:ea typeface="SimHei" charset="-122"/>
                <a:cs typeface="SimHei" charset="-122"/>
              </a:rPr>
              <a:t>感应磁场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842132" y="509078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变化</a:t>
            </a:r>
            <a:r>
              <a:rPr lang="zh-CN" altLang="en-US" sz="32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电场</a:t>
            </a:r>
            <a:endParaRPr lang="zh-CN" altLang="en-US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8674685" y="5308332"/>
            <a:ext cx="480044" cy="203617"/>
          </a:xfrm>
          <a:prstGeom prst="rightArrow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8584929" y="4868938"/>
            <a:ext cx="8803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5400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？</a:t>
            </a:r>
            <a:endParaRPr lang="zh-CN" altLang="en-US" sz="32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8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 animBg="1"/>
      <p:bldP spid="51" grpId="0"/>
      <p:bldP spid="52" grpId="0"/>
      <p:bldP spid="54" grpId="0" animBg="1"/>
      <p:bldP spid="56" grpId="0"/>
      <p:bldP spid="40" grpId="0" animBg="1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/>
      <p:bldP spid="69" grpId="0" animBg="1"/>
      <p:bldP spid="70" grpId="0"/>
      <p:bldP spid="71" grpId="0"/>
      <p:bldP spid="72" grpId="0" animBg="1"/>
      <p:bldP spid="7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10158161" y="2451665"/>
            <a:ext cx="0" cy="358773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9003085" y="2358258"/>
            <a:ext cx="0" cy="3074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82757" y="29914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极板间的磁感应强度为：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75900" y="785415"/>
                <a:ext cx="1097993" cy="8008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𝑟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00" y="785415"/>
                <a:ext cx="1097993" cy="8008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375900" y="1555600"/>
                <a:ext cx="1288494" cy="87280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00" y="1555600"/>
                <a:ext cx="1288494" cy="872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61360" y="1487013"/>
                <a:ext cx="1889235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60" y="1487013"/>
                <a:ext cx="188923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/>
          <p:cNvSpPr>
            <a:spLocks/>
          </p:cNvSpPr>
          <p:nvPr/>
        </p:nvSpPr>
        <p:spPr bwMode="auto">
          <a:xfrm>
            <a:off x="3065500" y="1120179"/>
            <a:ext cx="210918" cy="1166400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947699" y="1000709"/>
                <a:ext cx="13349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&lt;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99" y="1000709"/>
                <a:ext cx="133498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47699" y="1797829"/>
                <a:ext cx="13349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&gt;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699" y="1797829"/>
                <a:ext cx="133498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62791" y="715830"/>
                <a:ext cx="2592568" cy="8094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791" y="715830"/>
                <a:ext cx="2592568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柱形 12"/>
          <p:cNvSpPr/>
          <p:nvPr/>
        </p:nvSpPr>
        <p:spPr>
          <a:xfrm>
            <a:off x="8940060" y="3372619"/>
            <a:ext cx="144000" cy="720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871363" y="3020750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871364" y="2109919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5" idx="6"/>
          </p:cNvCxnSpPr>
          <p:nvPr/>
        </p:nvCxnSpPr>
        <p:spPr>
          <a:xfrm flipV="1">
            <a:off x="9007436" y="2451665"/>
            <a:ext cx="1152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柱形 16"/>
          <p:cNvSpPr/>
          <p:nvPr/>
        </p:nvSpPr>
        <p:spPr>
          <a:xfrm>
            <a:off x="8935436" y="1899425"/>
            <a:ext cx="144000" cy="576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352954" y="2100805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954" y="2100805"/>
                <a:ext cx="275717" cy="369332"/>
              </a:xfrm>
              <a:prstGeom prst="rect">
                <a:avLst/>
              </a:prstGeom>
              <a:blipFill>
                <a:blip r:embed="rId8"/>
                <a:stretch>
                  <a:fillRect l="-13043" r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 flipV="1">
            <a:off x="9014784" y="4221110"/>
            <a:ext cx="0" cy="1831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009222" y="6042640"/>
            <a:ext cx="2480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8704444" y="4295343"/>
                <a:ext cx="295209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𝐵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44" y="4295343"/>
                <a:ext cx="295209" cy="369332"/>
              </a:xfrm>
              <a:prstGeom prst="rect">
                <a:avLst/>
              </a:prstGeom>
              <a:blipFill>
                <a:blip r:embed="rId9"/>
                <a:stretch>
                  <a:fillRect l="-22917" r="-18750" b="-66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839605" y="6023759"/>
                <a:ext cx="300852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605" y="6023759"/>
                <a:ext cx="300852" cy="369332"/>
              </a:xfrm>
              <a:prstGeom prst="rect">
                <a:avLst/>
              </a:prstGeom>
              <a:blipFill>
                <a:blip r:embed="rId10"/>
                <a:stretch>
                  <a:fillRect l="-20408" r="-20408" b="-65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026207" y="6003330"/>
                <a:ext cx="263983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07" y="6003330"/>
                <a:ext cx="263983" cy="369332"/>
              </a:xfrm>
              <a:prstGeom prst="rect">
                <a:avLst/>
              </a:prstGeom>
              <a:blipFill>
                <a:blip r:embed="rId11"/>
                <a:stretch>
                  <a:fillRect l="-13953" r="-930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1127042" y="6010610"/>
                <a:ext cx="237566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042" y="6010610"/>
                <a:ext cx="237566" cy="369332"/>
              </a:xfrm>
              <a:prstGeom prst="rect">
                <a:avLst/>
              </a:prstGeom>
              <a:blipFill>
                <a:blip r:embed="rId12"/>
                <a:stretch>
                  <a:fillRect l="-12821" r="-128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 flipV="1">
            <a:off x="9008503" y="4645890"/>
            <a:ext cx="1152000" cy="1387105"/>
          </a:xfrm>
          <a:prstGeom prst="line">
            <a:avLst/>
          </a:prstGeom>
          <a:ln w="5080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10161502" y="4627418"/>
            <a:ext cx="1219200" cy="1191493"/>
          </a:xfrm>
          <a:custGeom>
            <a:avLst/>
            <a:gdLst>
              <a:gd name="connsiteX0" fmla="*/ 0 w 1219200"/>
              <a:gd name="connsiteY0" fmla="*/ 0 h 1071418"/>
              <a:gd name="connsiteX1" fmla="*/ 424873 w 1219200"/>
              <a:gd name="connsiteY1" fmla="*/ 803564 h 1071418"/>
              <a:gd name="connsiteX2" fmla="*/ 1219200 w 1219200"/>
              <a:gd name="connsiteY2" fmla="*/ 1071418 h 1071418"/>
              <a:gd name="connsiteX3" fmla="*/ 1219200 w 1219200"/>
              <a:gd name="connsiteY3" fmla="*/ 1071418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1071418">
                <a:moveTo>
                  <a:pt x="0" y="0"/>
                </a:moveTo>
                <a:cubicBezTo>
                  <a:pt x="110836" y="312497"/>
                  <a:pt x="221673" y="624994"/>
                  <a:pt x="424873" y="803564"/>
                </a:cubicBezTo>
                <a:cubicBezTo>
                  <a:pt x="628073" y="982134"/>
                  <a:pt x="1219200" y="1071418"/>
                  <a:pt x="1219200" y="1071418"/>
                </a:cubicBezTo>
                <a:lnTo>
                  <a:pt x="1219200" y="1071418"/>
                </a:lnTo>
              </a:path>
            </a:pathLst>
          </a:custGeom>
          <a:noFill/>
          <a:ln w="508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82757" y="2558932"/>
                <a:ext cx="179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时：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7" y="2558932"/>
                <a:ext cx="1790042" cy="523220"/>
              </a:xfrm>
              <a:prstGeom prst="rect">
                <a:avLst/>
              </a:prstGeom>
              <a:blipFill rotWithShape="0">
                <a:blip r:embed="rId13"/>
                <a:stretch>
                  <a:fillRect t="-15116" r="-544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108396" y="2391135"/>
                <a:ext cx="4092531" cy="80945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max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96" y="2391135"/>
                <a:ext cx="4092531" cy="8094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482757" y="324202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一般变化电场产生的磁场都很小。</a:t>
            </a:r>
            <a:endParaRPr lang="zh-CN" altLang="en-US" sz="28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2757" y="3724900"/>
                <a:ext cx="5606022" cy="720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=5</m:t>
                    </m:r>
                    <m:r>
                      <a:rPr lang="en-US" altLang="zh-CN" sz="2800" b="0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𝑐𝑚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𝑑𝐸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𝑑𝑡</m:t>
                        </m:r>
                      </m:den>
                    </m:f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12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/</m:t>
                    </m:r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𝑚</m:t>
                    </m:r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∙</m:t>
                    </m:r>
                    <m:r>
                      <a:rPr lang="en-US" altLang="zh-CN" sz="2800" b="0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𝑠</m:t>
                    </m:r>
                  </m:oMath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7" y="3724900"/>
                <a:ext cx="5606022" cy="720903"/>
              </a:xfrm>
              <a:prstGeom prst="rect">
                <a:avLst/>
              </a:prstGeom>
              <a:blipFill rotWithShape="0">
                <a:blip r:embed="rId15"/>
                <a:stretch>
                  <a:fillRect l="-2174" b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066799" y="4479600"/>
                <a:ext cx="1922770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num>
                        <m:den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479600"/>
                <a:ext cx="1922770" cy="81926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44735" y="4550677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∵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35" y="4550677"/>
                <a:ext cx="605935" cy="67710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140680" y="4556953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80" y="4556953"/>
                <a:ext cx="605935" cy="67710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97214" y="4720615"/>
                <a:ext cx="2768835" cy="4385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max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=3×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−7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𝑇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14" y="4720615"/>
                <a:ext cx="2768835" cy="43858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4512587" y="5192409"/>
            <a:ext cx="289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28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当时无法验证</a:t>
            </a:r>
            <a:endParaRPr lang="zh-CN" altLang="en-US" sz="28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9017" y="5677369"/>
            <a:ext cx="7580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极板间的磁感应强度是由位移电流和传导电流</a:t>
            </a:r>
            <a:endParaRPr lang="en-US" altLang="zh-CN" sz="2800" b="1" dirty="0" smtClean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共同产生的。</a:t>
            </a:r>
            <a:endParaRPr lang="zh-CN" altLang="en-US" sz="28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32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/>
      <p:bldP spid="23" grpId="0"/>
      <p:bldP spid="24" grpId="0"/>
      <p:bldP spid="25" grpId="0"/>
      <p:bldP spid="26" grpId="0"/>
      <p:bldP spid="28" grpId="0" animBg="1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0462" y="234939"/>
                <a:ext cx="1125737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</a:t>
                </a:r>
                <a:r>
                  <a:rPr lang="en-US" altLang="zh-CN" sz="2800" b="1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2</a:t>
                </a:r>
                <a:r>
                  <a:rPr lang="zh-CN" altLang="en-US" sz="2800" b="1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：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如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图所示，点电荷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𝒒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以速度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𝒗</m:t>
                    </m:r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𝒗</m:t>
                    </m:r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≪</m:t>
                    </m:r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𝒄</m:t>
                    </m:r>
                  </m:oMath>
                </a14:m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向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𝑶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点运动，在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𝑶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点作一半径</a:t>
                </a:r>
                <a:endParaRPr lang="en-US" altLang="zh-CN" sz="2800" b="1" dirty="0" smtClean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的圆，圆面与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𝒗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垂直。当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𝒒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𝑶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距离为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时，求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(1)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通过此圆面的位移</a:t>
                </a:r>
                <a:endParaRPr lang="en-US" altLang="zh-CN" sz="2800" b="1" dirty="0" smtClean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电流；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(2)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此圆面边缘上一点的磁场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𝑩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2" y="234939"/>
                <a:ext cx="11257377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138" t="-5727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0462" y="155485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8466" y="1555282"/>
                <a:ext cx="597227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(1)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𝒗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≪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𝒄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，运动电荷产生的电场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可以近似用瞬时的静电场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描述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。与点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电荷相距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</m:oMath>
                </a14:m>
                <a:r>
                  <a:rPr lang="zh-CN" altLang="en-US" sz="28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处的电位移矢量为：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66" y="1555282"/>
                <a:ext cx="5972276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2041" t="-5286" r="-306" b="-10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9651165" y="1828694"/>
            <a:ext cx="942946" cy="23115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148946" y="2983350"/>
            <a:ext cx="2952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962405" y="3108984"/>
                <a:ext cx="2869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𝒂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405" y="3108984"/>
                <a:ext cx="286938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2128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086395" y="2758205"/>
                <a:ext cx="3157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𝑶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395" y="2758205"/>
                <a:ext cx="31579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7843" r="-11765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7118254" y="2982858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687405" y="2936183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405" y="2936183"/>
                <a:ext cx="282129" cy="307777"/>
              </a:xfrm>
              <a:prstGeom prst="rect">
                <a:avLst/>
              </a:prstGeom>
              <a:blipFill rotWithShape="0">
                <a:blip r:embed="rId6"/>
                <a:stretch>
                  <a:fillRect r="-2174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同心圆 18"/>
          <p:cNvSpPr/>
          <p:nvPr/>
        </p:nvSpPr>
        <p:spPr>
          <a:xfrm>
            <a:off x="9798804" y="2022766"/>
            <a:ext cx="607743" cy="1948872"/>
          </a:xfrm>
          <a:prstGeom prst="donut">
            <a:avLst>
              <a:gd name="adj" fmla="val 14695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0091710" y="2974114"/>
            <a:ext cx="355074" cy="818337"/>
          </a:xfrm>
          <a:prstGeom prst="straightConnector1">
            <a:avLst/>
          </a:prstGeom>
          <a:ln w="317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0094134" y="2124362"/>
            <a:ext cx="0" cy="864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855319" y="2404397"/>
                <a:ext cx="3061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19" y="2404397"/>
                <a:ext cx="3061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000" r="-8000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H="1">
            <a:off x="10098336" y="1653203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658217" y="1928714"/>
                <a:ext cx="4712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𝒅𝑹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217" y="1928714"/>
                <a:ext cx="471283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5128" r="-641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10080066" y="1822200"/>
            <a:ext cx="926619" cy="273236"/>
          </a:xfrm>
          <a:prstGeom prst="straightConnector1">
            <a:avLst/>
          </a:prstGeom>
          <a:ln w="44450">
            <a:solidFill>
              <a:srgbClr val="CC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109018" y="2087418"/>
            <a:ext cx="2984422" cy="885600"/>
          </a:xfrm>
          <a:prstGeom prst="line">
            <a:avLst/>
          </a:prstGeom>
          <a:ln w="31750">
            <a:solidFill>
              <a:srgbClr val="CC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766921" y="1963551"/>
                <a:ext cx="320601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C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CC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921" y="1963551"/>
                <a:ext cx="320601" cy="345159"/>
              </a:xfrm>
              <a:prstGeom prst="rect">
                <a:avLst/>
              </a:prstGeom>
              <a:blipFill rotWithShape="0">
                <a:blip r:embed="rId9"/>
                <a:stretch>
                  <a:fillRect l="-5660" r="-9434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/>
          <p:cNvSpPr/>
          <p:nvPr/>
        </p:nvSpPr>
        <p:spPr>
          <a:xfrm>
            <a:off x="7084290" y="2945914"/>
            <a:ext cx="86400" cy="86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677684" y="2182025"/>
                <a:ext cx="266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C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4" y="2182025"/>
                <a:ext cx="266098" cy="307777"/>
              </a:xfrm>
              <a:prstGeom prst="rect">
                <a:avLst/>
              </a:prstGeom>
              <a:blipFill rotWithShape="0">
                <a:blip r:embed="rId10"/>
                <a:stretch>
                  <a:fillRect r="-4651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/>
          <p:cNvCxnSpPr/>
          <p:nvPr/>
        </p:nvCxnSpPr>
        <p:spPr>
          <a:xfrm flipH="1" flipV="1">
            <a:off x="7125652" y="1660238"/>
            <a:ext cx="0" cy="12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7139710" y="1773278"/>
            <a:ext cx="294276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8477577" y="1602995"/>
                <a:ext cx="27571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77" y="1602995"/>
                <a:ext cx="275717" cy="307777"/>
              </a:xfrm>
              <a:prstGeom prst="rect">
                <a:avLst/>
              </a:prstGeom>
              <a:blipFill rotWithShape="0">
                <a:blip r:embed="rId11"/>
                <a:stretch>
                  <a:fillRect r="-222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2768538" y="2952148"/>
                <a:ext cx="2088199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38" y="2952148"/>
                <a:ext cx="2088199" cy="73795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020482" y="3742119"/>
                <a:ext cx="6538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计算通过半径为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的圆面的电位移通量</a:t>
                </a:r>
                <a:r>
                  <a:rPr lang="zh-CN" altLang="en-US" sz="2800" b="1" dirty="0" smtClean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82" y="3742119"/>
                <a:ext cx="6538970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864" t="-15116" r="-9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756827" y="4250174"/>
                <a:ext cx="2511649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7" y="4250174"/>
                <a:ext cx="2511649" cy="100707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3265270" y="4250583"/>
                <a:ext cx="2934521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270" y="4250583"/>
                <a:ext cx="2934521" cy="10070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6180754" y="4249936"/>
                <a:ext cx="2776273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54" y="4249936"/>
                <a:ext cx="2776273" cy="100707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任意多边形 54"/>
          <p:cNvSpPr/>
          <p:nvPr/>
        </p:nvSpPr>
        <p:spPr>
          <a:xfrm>
            <a:off x="7767783" y="2789382"/>
            <a:ext cx="43200" cy="193963"/>
          </a:xfrm>
          <a:custGeom>
            <a:avLst/>
            <a:gdLst>
              <a:gd name="connsiteX0" fmla="*/ 0 w 64655"/>
              <a:gd name="connsiteY0" fmla="*/ 0 h 193963"/>
              <a:gd name="connsiteX1" fmla="*/ 46182 w 64655"/>
              <a:gd name="connsiteY1" fmla="*/ 83127 h 193963"/>
              <a:gd name="connsiteX2" fmla="*/ 64655 w 64655"/>
              <a:gd name="connsiteY2" fmla="*/ 193963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55" h="193963">
                <a:moveTo>
                  <a:pt x="0" y="0"/>
                </a:moveTo>
                <a:cubicBezTo>
                  <a:pt x="17703" y="25400"/>
                  <a:pt x="35406" y="50800"/>
                  <a:pt x="46182" y="83127"/>
                </a:cubicBezTo>
                <a:cubicBezTo>
                  <a:pt x="56958" y="115454"/>
                  <a:pt x="60806" y="154708"/>
                  <a:pt x="64655" y="193963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7823366" y="2703001"/>
                <a:ext cx="2885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𝜽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66" y="2703001"/>
                <a:ext cx="288541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8333" r="-8333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utoShape 2"/>
          <p:cNvSpPr>
            <a:spLocks/>
          </p:cNvSpPr>
          <p:nvPr/>
        </p:nvSpPr>
        <p:spPr bwMode="auto">
          <a:xfrm>
            <a:off x="9404735" y="4772873"/>
            <a:ext cx="126338" cy="889596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9592601" y="4405304"/>
                <a:ext cx="1542345" cy="735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601" y="4405304"/>
                <a:ext cx="1542345" cy="7351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9578232" y="5207426"/>
                <a:ext cx="2252155" cy="533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232" y="5207426"/>
                <a:ext cx="2252155" cy="5337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1296823" y="5340718"/>
                <a:ext cx="4570738" cy="933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𝑅𝑑𝑅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23" y="5340718"/>
                <a:ext cx="4570738" cy="93371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5820780" y="5318169"/>
                <a:ext cx="3184974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780" y="5318169"/>
                <a:ext cx="3184974" cy="9681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12" grpId="0"/>
      <p:bldP spid="13" grpId="0"/>
      <p:bldP spid="18" grpId="0"/>
      <p:bldP spid="19" grpId="0" animBg="1"/>
      <p:bldP spid="24" grpId="0"/>
      <p:bldP spid="27" grpId="0"/>
      <p:bldP spid="33" grpId="0"/>
      <p:bldP spid="42" grpId="0" animBg="1"/>
      <p:bldP spid="43" grpId="0"/>
      <p:bldP spid="48" grpId="0" animBg="1"/>
      <p:bldP spid="49" grpId="0"/>
      <p:bldP spid="50" grpId="0"/>
      <p:bldP spid="51" grpId="0"/>
      <p:bldP spid="52" grpId="0"/>
      <p:bldP spid="53" grpId="0"/>
      <p:bldP spid="55" grpId="0" animBg="1"/>
      <p:bldP spid="56" grpId="0"/>
      <p:bldP spid="57" grpId="0" animBg="1"/>
      <p:bldP spid="58" grpId="0"/>
      <p:bldP spid="59" grpId="0"/>
      <p:bldP spid="60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7035" y="358242"/>
                <a:ext cx="3748077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35" y="358242"/>
                <a:ext cx="3748077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9694573" y="794221"/>
            <a:ext cx="942946" cy="23115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192354" y="1948877"/>
            <a:ext cx="2952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005813" y="2074511"/>
                <a:ext cx="2869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𝒂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813" y="2074511"/>
                <a:ext cx="286938" cy="307777"/>
              </a:xfrm>
              <a:prstGeom prst="rect">
                <a:avLst/>
              </a:prstGeom>
              <a:blipFill rotWithShape="0">
                <a:blip r:embed="rId3"/>
                <a:stretch>
                  <a:fillRect r="-212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129803" y="1723732"/>
                <a:ext cx="3157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𝑶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803" y="1723732"/>
                <a:ext cx="315792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7692" r="-9615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>
            <a:off x="7161662" y="1948385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730813" y="1901710"/>
                <a:ext cx="2821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𝒗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13" y="1901710"/>
                <a:ext cx="282129" cy="307777"/>
              </a:xfrm>
              <a:prstGeom prst="rect">
                <a:avLst/>
              </a:prstGeom>
              <a:blipFill rotWithShape="0">
                <a:blip r:embed="rId5"/>
                <a:stretch>
                  <a:fillRect r="-2174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同心圆 8"/>
          <p:cNvSpPr/>
          <p:nvPr/>
        </p:nvSpPr>
        <p:spPr>
          <a:xfrm>
            <a:off x="9842212" y="988293"/>
            <a:ext cx="607743" cy="1948872"/>
          </a:xfrm>
          <a:prstGeom prst="donut">
            <a:avLst>
              <a:gd name="adj" fmla="val 14695"/>
            </a:avLst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135118" y="1939641"/>
            <a:ext cx="355074" cy="818337"/>
          </a:xfrm>
          <a:prstGeom prst="straightConnector1">
            <a:avLst/>
          </a:prstGeom>
          <a:ln w="317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0137542" y="1089889"/>
            <a:ext cx="0" cy="864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898727" y="1369924"/>
                <a:ext cx="3061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727" y="1369924"/>
                <a:ext cx="3061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8000" r="-8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H="1">
            <a:off x="10141744" y="618730"/>
            <a:ext cx="0" cy="36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701625" y="894241"/>
                <a:ext cx="4135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𝒅𝑹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625" y="894241"/>
                <a:ext cx="413575" cy="307777"/>
              </a:xfrm>
              <a:prstGeom prst="rect">
                <a:avLst/>
              </a:prstGeom>
              <a:blipFill>
                <a:blip r:embed="rId7"/>
                <a:stretch>
                  <a:fillRect l="-13235" r="-13235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 flipV="1">
            <a:off x="10123474" y="787727"/>
            <a:ext cx="926619" cy="273236"/>
          </a:xfrm>
          <a:prstGeom prst="straightConnector1">
            <a:avLst/>
          </a:prstGeom>
          <a:ln w="44450">
            <a:solidFill>
              <a:srgbClr val="CC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152426" y="1052945"/>
            <a:ext cx="2984422" cy="885600"/>
          </a:xfrm>
          <a:prstGeom prst="line">
            <a:avLst/>
          </a:prstGeom>
          <a:ln w="31750">
            <a:solidFill>
              <a:srgbClr val="CC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810329" y="929078"/>
                <a:ext cx="26289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C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CC00FF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29" y="929078"/>
                <a:ext cx="262892" cy="345159"/>
              </a:xfrm>
              <a:prstGeom prst="rect">
                <a:avLst/>
              </a:prstGeom>
              <a:blipFill>
                <a:blip r:embed="rId8"/>
                <a:stretch>
                  <a:fillRect l="-18605" r="-2325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>
            <a:endCxn id="3" idx="4"/>
          </p:cNvCxnSpPr>
          <p:nvPr/>
        </p:nvCxnSpPr>
        <p:spPr>
          <a:xfrm>
            <a:off x="7173791" y="1960659"/>
            <a:ext cx="2992255" cy="1145067"/>
          </a:xfrm>
          <a:prstGeom prst="line">
            <a:avLst/>
          </a:prstGeom>
          <a:ln w="31750">
            <a:solidFill>
              <a:srgbClr val="CC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9503291" y="2685042"/>
            <a:ext cx="644283" cy="414317"/>
          </a:xfrm>
          <a:prstGeom prst="straightConnector1">
            <a:avLst/>
          </a:prstGeom>
          <a:ln w="4445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471913" y="2978740"/>
                <a:ext cx="330219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913" y="2978740"/>
                <a:ext cx="330219" cy="345159"/>
              </a:xfrm>
              <a:prstGeom prst="rect">
                <a:avLst/>
              </a:prstGeom>
              <a:blipFill rotWithShape="0">
                <a:blip r:embed="rId9"/>
                <a:stretch>
                  <a:fillRect l="-7407" r="-7407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/>
          <p:cNvSpPr/>
          <p:nvPr/>
        </p:nvSpPr>
        <p:spPr>
          <a:xfrm>
            <a:off x="7127698" y="1911441"/>
            <a:ext cx="86400" cy="86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721092" y="1147552"/>
                <a:ext cx="266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𝒓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C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92" y="1147552"/>
                <a:ext cx="266098" cy="307777"/>
              </a:xfrm>
              <a:prstGeom prst="rect">
                <a:avLst/>
              </a:prstGeom>
              <a:blipFill rotWithShape="0">
                <a:blip r:embed="rId10"/>
                <a:stretch>
                  <a:fillRect r="-465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/>
          <p:cNvCxnSpPr/>
          <p:nvPr/>
        </p:nvCxnSpPr>
        <p:spPr>
          <a:xfrm flipH="1" flipV="1">
            <a:off x="7169060" y="625765"/>
            <a:ext cx="0" cy="1260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183118" y="738805"/>
            <a:ext cx="2942764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520985" y="568522"/>
                <a:ext cx="21800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985" y="568522"/>
                <a:ext cx="218008" cy="307777"/>
              </a:xfrm>
              <a:prstGeom prst="rect">
                <a:avLst/>
              </a:prstGeom>
              <a:blipFill>
                <a:blip r:embed="rId11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任意多边形 25"/>
          <p:cNvSpPr/>
          <p:nvPr/>
        </p:nvSpPr>
        <p:spPr>
          <a:xfrm>
            <a:off x="7811191" y="1754909"/>
            <a:ext cx="43200" cy="193963"/>
          </a:xfrm>
          <a:custGeom>
            <a:avLst/>
            <a:gdLst>
              <a:gd name="connsiteX0" fmla="*/ 0 w 64655"/>
              <a:gd name="connsiteY0" fmla="*/ 0 h 193963"/>
              <a:gd name="connsiteX1" fmla="*/ 46182 w 64655"/>
              <a:gd name="connsiteY1" fmla="*/ 83127 h 193963"/>
              <a:gd name="connsiteX2" fmla="*/ 64655 w 64655"/>
              <a:gd name="connsiteY2" fmla="*/ 193963 h 19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55" h="193963">
                <a:moveTo>
                  <a:pt x="0" y="0"/>
                </a:moveTo>
                <a:cubicBezTo>
                  <a:pt x="17703" y="25400"/>
                  <a:pt x="35406" y="50800"/>
                  <a:pt x="46182" y="83127"/>
                </a:cubicBezTo>
                <a:cubicBezTo>
                  <a:pt x="56958" y="115454"/>
                  <a:pt x="60806" y="154708"/>
                  <a:pt x="64655" y="193963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7866774" y="1668528"/>
                <a:ext cx="2885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𝜽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774" y="1668528"/>
                <a:ext cx="288541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8333" r="-8333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411218" y="1354100"/>
                <a:ext cx="652294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点电荷移动的过程中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𝒙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发生变化，电位移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通量随之变化，位移电流为：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18" y="1354100"/>
                <a:ext cx="6522940" cy="954107"/>
              </a:xfrm>
              <a:prstGeom prst="rect">
                <a:avLst/>
              </a:prstGeom>
              <a:blipFill rotWithShape="0">
                <a:blip r:embed="rId13"/>
                <a:stretch>
                  <a:fillRect l="-1869" t="-7643" r="-187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20942" y="2299105"/>
                <a:ext cx="4210960" cy="941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l-GR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𝑞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42" y="2299105"/>
                <a:ext cx="4210960" cy="9419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11218" y="3253212"/>
            <a:ext cx="77588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由对称性，磁场线是与圆面同心的圆周线</a:t>
            </a:r>
            <a:r>
              <a:rPr lang="zh-CN" altLang="en-US" sz="28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，</a:t>
            </a:r>
            <a:endParaRPr lang="en-US" altLang="zh-CN" sz="2800" b="1" dirty="0" smtClean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且同一圆周上磁场大小相等。根据全电流定理：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744919" y="4194255"/>
                <a:ext cx="3987951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∙2</m:t>
                      </m:r>
                      <m:r>
                        <a:rPr lang="zh-CN" altLang="en-US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𝑎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19" y="4194255"/>
                <a:ext cx="3987951" cy="100424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4752357" y="4629019"/>
            <a:ext cx="563419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06749" y="4361870"/>
                <a:ext cx="3239477" cy="8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𝑞</m:t>
                          </m:r>
                          <m:r>
                            <a:rPr lang="en-US" altLang="zh-CN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49" y="4361870"/>
                <a:ext cx="3239477" cy="80496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18896" y="5385059"/>
                <a:ext cx="4309898" cy="8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𝑞</m:t>
                          </m:r>
                          <m:r>
                            <a:rPr lang="en-US" altLang="zh-CN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96" y="5385059"/>
                <a:ext cx="4309898" cy="80496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8428506" y="2571441"/>
                <a:ext cx="3318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rgbClr val="CC00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000" b="1" dirty="0">
                  <a:solidFill>
                    <a:srgbClr val="CC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506" y="2571441"/>
                <a:ext cx="331822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11111" r="-12963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 flipH="1">
            <a:off x="10628283" y="1832305"/>
            <a:ext cx="0" cy="288000"/>
          </a:xfrm>
          <a:prstGeom prst="straightConnector1">
            <a:avLst/>
          </a:prstGeom>
          <a:ln w="4445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003336" y="5330621"/>
                <a:ext cx="2225866" cy="87857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𝒗</m:t>
                              </m:r>
                            </m:e>
                          </m:acc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𝒓</m:t>
                              </m:r>
                            </m:e>
                          </m:acc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4</m:t>
                          </m:r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36" y="5330621"/>
                <a:ext cx="2225866" cy="87857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698957" y="5321385"/>
            <a:ext cx="2348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运动电荷</a:t>
            </a:r>
            <a:endParaRPr lang="en-US" altLang="zh-CN" sz="2800" b="1" dirty="0" smtClean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激发的磁场：</a:t>
            </a:r>
            <a:endParaRPr lang="zh-CN" altLang="en-US" sz="28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151218" y="2505113"/>
                <a:ext cx="29241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方向与速度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𝒗</m:t>
                    </m:r>
                  </m:oMath>
                </a14:m>
                <a:r>
                  <a:rPr lang="zh-CN" altLang="en-US" sz="28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相同</a:t>
                </a:r>
                <a:endParaRPr lang="zh-CN" altLang="en-US" sz="28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218" y="2505113"/>
                <a:ext cx="2924198" cy="523220"/>
              </a:xfrm>
              <a:prstGeom prst="rect">
                <a:avLst/>
              </a:prstGeom>
              <a:blipFill rotWithShape="0">
                <a:blip r:embed="rId20"/>
                <a:stretch>
                  <a:fillRect l="-4167" t="-15116" r="-2500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7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0" grpId="0"/>
      <p:bldP spid="31" grpId="0"/>
      <p:bldP spid="32" grpId="0" animBg="1"/>
      <p:bldP spid="33" grpId="0"/>
      <p:bldP spid="34" grpId="0"/>
      <p:bldP spid="35" grpId="0"/>
      <p:bldP spid="41" grpId="0" animBg="1"/>
      <p:bldP spid="42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" y="299597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三 麦克斯韦方程组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705" y="884372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1. 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积分形式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51707" y="2661749"/>
                <a:ext cx="1909112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07" y="2661749"/>
                <a:ext cx="1909112" cy="860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707" y="1585522"/>
                <a:ext cx="2632837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07" y="1585522"/>
                <a:ext cx="2632837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51707" y="4824256"/>
                <a:ext cx="2610395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07" y="4824256"/>
                <a:ext cx="2610395" cy="8608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51707" y="3775737"/>
                <a:ext cx="1990866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07" y="3775737"/>
                <a:ext cx="1990866" cy="8625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2"/>
          <p:cNvSpPr>
            <a:spLocks/>
          </p:cNvSpPr>
          <p:nvPr/>
        </p:nvSpPr>
        <p:spPr bwMode="auto">
          <a:xfrm>
            <a:off x="1252167" y="1817184"/>
            <a:ext cx="342035" cy="3852093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898" y="2301908"/>
            <a:ext cx="1008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稳恒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情况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的电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磁场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规律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292126" y="2079436"/>
            <a:ext cx="1669028" cy="213236"/>
          </a:xfrm>
          <a:prstGeom prst="rightArrow">
            <a:avLst>
              <a:gd name="adj1" fmla="val 50000"/>
              <a:gd name="adj2" fmla="val 88984"/>
            </a:avLst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09048" y="158459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任意电场</a:t>
            </a:r>
            <a:endParaRPr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183069" y="1585521"/>
                <a:ext cx="2632837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69" y="1585521"/>
                <a:ext cx="2632837" cy="8625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309386" y="2998517"/>
            <a:ext cx="1669028" cy="213236"/>
          </a:xfrm>
          <a:prstGeom prst="rightArrow">
            <a:avLst>
              <a:gd name="adj1" fmla="val 50000"/>
              <a:gd name="adj2" fmla="val 88984"/>
            </a:avLst>
          </a:prstGeom>
          <a:solidFill>
            <a:srgbClr val="FF505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99457" y="465490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变化电场</a:t>
            </a:r>
            <a:endParaRPr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8437" y="530314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产生磁场</a:t>
            </a:r>
            <a:endParaRPr lang="zh-CN" altLang="en-US" sz="28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173835" y="2634041"/>
                <a:ext cx="3488391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𝑩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835" y="2634041"/>
                <a:ext cx="3488391" cy="8715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箭头 16"/>
          <p:cNvSpPr/>
          <p:nvPr/>
        </p:nvSpPr>
        <p:spPr>
          <a:xfrm>
            <a:off x="4275886" y="4253195"/>
            <a:ext cx="1669028" cy="213236"/>
          </a:xfrm>
          <a:prstGeom prst="rightArrow">
            <a:avLst>
              <a:gd name="adj1" fmla="val 50000"/>
              <a:gd name="adj2" fmla="val 88984"/>
            </a:avLst>
          </a:prstGeom>
          <a:solidFill>
            <a:schemeClr val="accent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2808" y="375835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任意磁场</a:t>
            </a:r>
            <a:endParaRPr lang="zh-CN" altLang="en-US" sz="28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293146" y="5144568"/>
            <a:ext cx="1669028" cy="213236"/>
          </a:xfrm>
          <a:prstGeom prst="rightArrow">
            <a:avLst>
              <a:gd name="adj1" fmla="val 50000"/>
              <a:gd name="adj2" fmla="val 88984"/>
            </a:avLst>
          </a:prstGeom>
          <a:solidFill>
            <a:schemeClr val="accent1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10420" y="252017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变化磁场</a:t>
            </a:r>
            <a:endParaRPr lang="zh-CN" altLang="en-US" sz="28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09400" y="316841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产生电场</a:t>
            </a:r>
            <a:endParaRPr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97252" y="4814307"/>
                <a:ext cx="3756669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52" y="4814307"/>
                <a:ext cx="3756669" cy="8715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234196" y="3765788"/>
                <a:ext cx="1990866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196" y="3765788"/>
                <a:ext cx="1990866" cy="8625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utoShape 68"/>
          <p:cNvSpPr>
            <a:spLocks noChangeArrowheads="1"/>
          </p:cNvSpPr>
          <p:nvPr/>
        </p:nvSpPr>
        <p:spPr bwMode="auto">
          <a:xfrm>
            <a:off x="6132554" y="1549833"/>
            <a:ext cx="4923377" cy="4324494"/>
          </a:xfrm>
          <a:prstGeom prst="rightArrowCallout">
            <a:avLst>
              <a:gd name="adj1" fmla="val 8880"/>
              <a:gd name="adj2" fmla="val 23009"/>
              <a:gd name="adj3" fmla="val 8127"/>
              <a:gd name="adj4" fmla="val 88449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1148604" y="1846209"/>
            <a:ext cx="596638" cy="3539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麦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克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斯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韦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方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程</a:t>
            </a:r>
            <a:endParaRPr lang="en-US" altLang="zh-CN" sz="3200" b="1" dirty="0" smtClean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组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88826" y="1717133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①</a:t>
            </a:r>
            <a:endParaRPr lang="zh-CN" altLang="en-US" sz="32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88826" y="2785817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②</a:t>
            </a:r>
            <a:endParaRPr lang="zh-CN" altLang="en-US" sz="32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85906" y="3914621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③</a:t>
            </a:r>
            <a:endParaRPr lang="zh-CN" altLang="en-US" sz="32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85906" y="4983305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④</a:t>
            </a:r>
            <a:endParaRPr lang="zh-CN" altLang="en-US" sz="32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9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5249" y="370251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2. 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微分形式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11570" y="1115389"/>
                <a:ext cx="2644057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0" y="1115389"/>
                <a:ext cx="2644057" cy="862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11570" y="2286846"/>
                <a:ext cx="3488391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𝑩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0" y="2286846"/>
                <a:ext cx="3488391" cy="871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611570" y="4638801"/>
                <a:ext cx="3756669" cy="871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nary>
                        <m:nary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sz="24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70" y="4638801"/>
                <a:ext cx="3756669" cy="871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648514" y="3467344"/>
                <a:ext cx="1990866" cy="862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14" y="3467344"/>
                <a:ext cx="1990866" cy="8625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145169" y="1115004"/>
                <a:ext cx="3576364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is-IS" altLang="zh-CN" sz="24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</m:nary>
                      <m:r>
                        <a:rPr lang="en-US" altLang="zh-CN" sz="24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𝑑𝑉</m:t>
                      </m:r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is-IS" altLang="zh-CN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s-IS" altLang="zh-C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r>
                            <a:rPr lang="is-IS" altLang="zh-C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is-IS" altLang="zh-CN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𝑑𝑉</m:t>
                      </m:r>
                    </m:oMath>
                  </m:oMathPara>
                </a14:m>
                <a:endParaRPr lang="zh-CN" altLang="en-US" sz="2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169" y="1115004"/>
                <a:ext cx="3576364" cy="8629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440554" y="3442753"/>
                <a:ext cx="2007665" cy="862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is-IS" altLang="zh-CN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s-IS" altLang="zh-C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r>
                            <a:rPr lang="is-IS" altLang="zh-CN" sz="2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is-IS" altLang="zh-CN" sz="24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𝑑𝑉</m:t>
                      </m:r>
                    </m:oMath>
                  </m:oMathPara>
                </a14:m>
                <a:endParaRPr lang="zh-CN" altLang="en-US" sz="2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54" y="3442753"/>
                <a:ext cx="2007665" cy="8629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106892" y="2277805"/>
                <a:ext cx="2386486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is-IS" altLang="zh-CN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(</m:t>
                          </m:r>
                          <m:r>
                            <a:rPr lang="is-IS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r>
                            <a:rPr lang="is-IS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92" y="2277805"/>
                <a:ext cx="2386486" cy="8631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362524" y="4621104"/>
                <a:ext cx="2408929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is-IS" altLang="zh-CN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(</m:t>
                          </m:r>
                          <m:r>
                            <a:rPr lang="is-IS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  <m:r>
                            <a:rPr lang="is-IS" altLang="zh-CN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is-IS" altLang="zh-CN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𝑯</m:t>
                              </m:r>
                            </m:e>
                          </m:acc>
                          <m:r>
                            <a:rPr lang="en-US" altLang="zh-CN" sz="24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24" y="4621104"/>
                <a:ext cx="2408929" cy="8631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6908800" y="2423891"/>
            <a:ext cx="986971" cy="1897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8489907" y="1325043"/>
                <a:ext cx="1613455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is-I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s-I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07" y="1325043"/>
                <a:ext cx="1613455" cy="48314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489907" y="3677191"/>
                <a:ext cx="1596271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s-I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07" y="3677191"/>
                <a:ext cx="1596271" cy="4831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8480407" y="2286846"/>
                <a:ext cx="2199769" cy="91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is-I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mr-IN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407" y="2286846"/>
                <a:ext cx="2199769" cy="9181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8489907" y="4490808"/>
                <a:ext cx="2462982" cy="91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is-I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is-I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𝑯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𝒋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mr-IN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𝑫</m:t>
                              </m:r>
                            </m:e>
                          </m:acc>
                        </m:num>
                        <m:den>
                          <m:r>
                            <a:rPr lang="mr-IN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07" y="4490808"/>
                <a:ext cx="2462982" cy="91813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8051667" y="36232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电磁学基本规律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119193" y="1115004"/>
            <a:ext cx="3158407" cy="5272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334961" y="5802447"/>
                <a:ext cx="277287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s-I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𝑭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𝒗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961" y="5802447"/>
                <a:ext cx="2772874" cy="48314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5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24" grpId="0" animBg="1"/>
      <p:bldP spid="42" grpId="0"/>
      <p:bldP spid="43" grpId="0"/>
      <p:bldP spid="44" grpId="0"/>
      <p:bldP spid="45" grpId="0"/>
      <p:bldP spid="47" grpId="0"/>
      <p:bldP spid="48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44705" y="1653134"/>
                <a:ext cx="7090403" cy="1489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b).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麦克斯韦方程组中的物理量：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</m:acc>
                    <m:r>
                      <a:rPr lang="en-US" altLang="zh-CN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不仅是空间的函数而且是时间的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   函数。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1653134"/>
                <a:ext cx="7090403" cy="1489510"/>
              </a:xfrm>
              <a:prstGeom prst="rect">
                <a:avLst/>
              </a:prstGeom>
              <a:blipFill rotWithShape="0">
                <a:blip r:embed="rId2"/>
                <a:stretch>
                  <a:fillRect l="-1806" t="-1633" r="-344" b="-10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4705" y="280091"/>
                <a:ext cx="7276351" cy="1437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a).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方程①中的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包含了静电场和感应电场，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   而方程③中的磁场是由传导电流和位移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   电流激发的。</a:t>
                </a:r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280091"/>
                <a:ext cx="7276351" cy="1437253"/>
              </a:xfrm>
              <a:prstGeom prst="rect">
                <a:avLst/>
              </a:prstGeom>
              <a:blipFill rotWithShape="0">
                <a:blip r:embed="rId3"/>
                <a:stretch>
                  <a:fillRect l="-1759" t="-2119" r="-251" b="-1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44705" y="311363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c). </a:t>
            </a:r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麦克斯韦方程组的微分形式才是最常用的。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705" y="3680111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d). </a:t>
            </a:r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麦克斯韦电磁理论是物理学史上的一次重大突破。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1329696" y="4669721"/>
            <a:ext cx="253359" cy="1376975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3055" y="44999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解释了一切宏观电磁现象；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3056" y="50574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预言了电磁波的存在；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3056" y="558137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指出光波就是一种电磁波。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auto">
          <a:xfrm>
            <a:off x="6983471" y="4404638"/>
            <a:ext cx="3581400" cy="1828800"/>
          </a:xfrm>
          <a:prstGeom prst="cloudCallout">
            <a:avLst>
              <a:gd name="adj1" fmla="val 67551"/>
              <a:gd name="adj2" fmla="val -49741"/>
            </a:avLst>
          </a:prstGeom>
          <a:gradFill rotWithShape="0">
            <a:gsLst>
              <a:gs pos="0">
                <a:srgbClr val="FFFFFF"/>
              </a:gs>
              <a:gs pos="100000">
                <a:srgbClr val="FFCCCC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800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99"/>
                </a:solidFill>
                <a:latin typeface="SimHei" charset="-122"/>
                <a:ea typeface="SimHei" charset="-122"/>
                <a:cs typeface="SimHei" charset="-122"/>
              </a:rPr>
              <a:t>麦克斯韦方程</a:t>
            </a:r>
            <a:r>
              <a:rPr lang="zh-CN" altLang="en-US" dirty="0">
                <a:solidFill>
                  <a:srgbClr val="000099"/>
                </a:solidFill>
                <a:latin typeface="SimHei" charset="-122"/>
                <a:ea typeface="SimHei" charset="-122"/>
                <a:cs typeface="SimHei" charset="-122"/>
              </a:rPr>
              <a:t>并非完全对称</a:t>
            </a:r>
            <a:endParaRPr lang="en-US" altLang="zh-CN" sz="2400" b="0" dirty="0">
              <a:solidFill>
                <a:srgbClr val="000099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270947" y="438221"/>
                <a:ext cx="1985415" cy="646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47" y="438221"/>
                <a:ext cx="1985415" cy="6469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045518" y="1209976"/>
                <a:ext cx="2635465" cy="653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</m:nary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𝑩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18" y="1209976"/>
                <a:ext cx="2635465" cy="6538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045518" y="2744458"/>
                <a:ext cx="2837443" cy="653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nary>
                        <m:nary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18" y="2744458"/>
                <a:ext cx="2837443" cy="653833"/>
              </a:xfrm>
              <a:prstGeom prst="rect">
                <a:avLst/>
              </a:prstGeom>
              <a:blipFill rotWithShape="0">
                <a:blip r:embed="rId6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473641" y="1986263"/>
                <a:ext cx="1503168" cy="646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641" y="1986263"/>
                <a:ext cx="1503168" cy="6469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0954458" y="5308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①</a:t>
            </a:r>
            <a:endParaRPr lang="zh-CN" altLang="en-US" sz="24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954457" y="12794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②</a:t>
            </a:r>
            <a:endParaRPr lang="zh-CN" altLang="en-US" sz="24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54456" y="20628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③</a:t>
            </a:r>
            <a:endParaRPr lang="zh-CN" altLang="en-US" sz="24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54455" y="28156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C00FF"/>
                </a:solidFill>
                <a:latin typeface="SimHei" charset="-122"/>
                <a:ea typeface="SimHei" charset="-122"/>
                <a:cs typeface="SimHei" charset="-122"/>
              </a:rPr>
              <a:t>④</a:t>
            </a:r>
            <a:endParaRPr lang="zh-CN" altLang="en-US" sz="2400" b="1" dirty="0">
              <a:solidFill>
                <a:srgbClr val="CC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58433" y="336622"/>
            <a:ext cx="3551395" cy="3227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82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" y="299597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四 电磁场的物质性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7323" y="867637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电磁场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客观存在的一种物质形态。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4705" y="1426443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电磁场的能量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705" y="1994477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1)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能量密度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3287" y="199447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静电场的能量密度：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3287" y="2821127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稳恒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磁场的能量密度：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315842" y="1791093"/>
                <a:ext cx="205024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42" y="1791093"/>
                <a:ext cx="2050241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315842" y="2678935"/>
                <a:ext cx="217719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42" y="2678935"/>
                <a:ext cx="2177199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44705" y="3490181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变化的电磁场同时具有电场能和磁场能：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43119" y="4127110"/>
                <a:ext cx="516192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19" y="4127110"/>
                <a:ext cx="5161926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44704" y="5069016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通常情况下，电磁场的能量密度是空间和时间的函数：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612609" y="5789066"/>
                <a:ext cx="26328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𝑤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609" y="5789066"/>
                <a:ext cx="26328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632" y="438151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电磁场的能量可以通过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电磁波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的形式传播。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9501" y="1207653"/>
                <a:ext cx="43829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波源：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𝑳𝑪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回路电磁振荡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1" y="1207653"/>
                <a:ext cx="4382931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616" t="-16667" r="-264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49501" y="1894284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传播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：不需要媒介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9501" y="2608113"/>
            <a:ext cx="7601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机制：变化的电场和变化的磁场互相激发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AutoShape 2"/>
          <p:cNvSpPr>
            <a:spLocks/>
          </p:cNvSpPr>
          <p:nvPr/>
        </p:nvSpPr>
        <p:spPr bwMode="auto">
          <a:xfrm>
            <a:off x="496141" y="1354881"/>
            <a:ext cx="253360" cy="1853024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6" name="Arc 4"/>
          <p:cNvSpPr>
            <a:spLocks/>
          </p:cNvSpPr>
          <p:nvPr/>
        </p:nvSpPr>
        <p:spPr bwMode="auto">
          <a:xfrm>
            <a:off x="1719137" y="3623228"/>
            <a:ext cx="608012" cy="1674812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86" y="22365"/>
                </a:moveTo>
                <a:cubicBezTo>
                  <a:pt x="42774" y="33989"/>
                  <a:pt x="3323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43186" y="22365"/>
                </a:moveTo>
                <a:cubicBezTo>
                  <a:pt x="42774" y="33989"/>
                  <a:pt x="3323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43186" y="22365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Arc 5"/>
          <p:cNvSpPr>
            <a:spLocks/>
          </p:cNvSpPr>
          <p:nvPr/>
        </p:nvSpPr>
        <p:spPr bwMode="auto">
          <a:xfrm>
            <a:off x="1949324" y="4310615"/>
            <a:ext cx="1676400" cy="533400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0890" y="2842"/>
                </a:moveTo>
                <a:cubicBezTo>
                  <a:pt x="14152" y="979"/>
                  <a:pt x="1784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929"/>
                  <a:pt x="3081" y="8633"/>
                  <a:pt x="8349" y="4542"/>
                </a:cubicBezTo>
              </a:path>
              <a:path w="43200" h="43200" stroke="0" extrusionOk="0">
                <a:moveTo>
                  <a:pt x="10890" y="2842"/>
                </a:moveTo>
                <a:cubicBezTo>
                  <a:pt x="14152" y="979"/>
                  <a:pt x="17843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4929"/>
                  <a:pt x="3081" y="8633"/>
                  <a:pt x="8349" y="4542"/>
                </a:cubicBezTo>
                <a:lnTo>
                  <a:pt x="21600" y="21600"/>
                </a:lnTo>
                <a:lnTo>
                  <a:pt x="10890" y="2842"/>
                </a:lnTo>
                <a:close/>
              </a:path>
            </a:pathLst>
          </a:custGeom>
          <a:noFill/>
          <a:ln w="571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Arc 6"/>
          <p:cNvSpPr>
            <a:spLocks/>
          </p:cNvSpPr>
          <p:nvPr/>
        </p:nvSpPr>
        <p:spPr bwMode="auto">
          <a:xfrm flipH="1">
            <a:off x="3393949" y="3621640"/>
            <a:ext cx="608013" cy="1674813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1276" y="30511"/>
                </a:moveTo>
                <a:cubicBezTo>
                  <a:pt x="37777" y="38236"/>
                  <a:pt x="3008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72"/>
                  <a:pt x="43049" y="24541"/>
                  <a:pt x="42750" y="25984"/>
                </a:cubicBezTo>
              </a:path>
              <a:path w="43200" h="43200" stroke="0" extrusionOk="0">
                <a:moveTo>
                  <a:pt x="41276" y="30511"/>
                </a:moveTo>
                <a:cubicBezTo>
                  <a:pt x="37777" y="38236"/>
                  <a:pt x="3008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072"/>
                  <a:pt x="43049" y="24541"/>
                  <a:pt x="42750" y="25984"/>
                </a:cubicBezTo>
                <a:lnTo>
                  <a:pt x="21600" y="21600"/>
                </a:lnTo>
                <a:lnTo>
                  <a:pt x="41276" y="30511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9" name="Arc 7"/>
          <p:cNvSpPr>
            <a:spLocks/>
          </p:cNvSpPr>
          <p:nvPr/>
        </p:nvSpPr>
        <p:spPr bwMode="auto">
          <a:xfrm>
            <a:off x="3865437" y="4321728"/>
            <a:ext cx="1676400" cy="533400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5181" y="7565"/>
                </a:moveTo>
                <a:cubicBezTo>
                  <a:pt x="9284" y="2764"/>
                  <a:pt x="1528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003"/>
                  <a:pt x="897" y="14464"/>
                  <a:pt x="2612" y="11303"/>
                </a:cubicBezTo>
              </a:path>
              <a:path w="43200" h="43200" stroke="0" extrusionOk="0">
                <a:moveTo>
                  <a:pt x="5181" y="7565"/>
                </a:moveTo>
                <a:cubicBezTo>
                  <a:pt x="9284" y="2764"/>
                  <a:pt x="1528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8003"/>
                  <a:pt x="897" y="14464"/>
                  <a:pt x="2612" y="11303"/>
                </a:cubicBezTo>
                <a:lnTo>
                  <a:pt x="21600" y="21600"/>
                </a:lnTo>
                <a:lnTo>
                  <a:pt x="5181" y="7565"/>
                </a:lnTo>
                <a:close/>
              </a:path>
            </a:pathLst>
          </a:custGeom>
          <a:noFill/>
          <a:ln w="571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Arc 8"/>
          <p:cNvSpPr>
            <a:spLocks/>
          </p:cNvSpPr>
          <p:nvPr/>
        </p:nvSpPr>
        <p:spPr bwMode="auto">
          <a:xfrm flipH="1">
            <a:off x="5375149" y="3621640"/>
            <a:ext cx="608013" cy="1674813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0974" y="31150"/>
                </a:moveTo>
                <a:cubicBezTo>
                  <a:pt x="37337" y="38528"/>
                  <a:pt x="298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32"/>
                  <a:pt x="43014" y="24860"/>
                  <a:pt x="42647" y="26451"/>
                </a:cubicBezTo>
              </a:path>
              <a:path w="43200" h="43200" stroke="0" extrusionOk="0">
                <a:moveTo>
                  <a:pt x="40974" y="31150"/>
                </a:moveTo>
                <a:cubicBezTo>
                  <a:pt x="37337" y="38528"/>
                  <a:pt x="29825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32"/>
                  <a:pt x="43014" y="24860"/>
                  <a:pt x="42647" y="26451"/>
                </a:cubicBezTo>
                <a:lnTo>
                  <a:pt x="21600" y="21600"/>
                </a:lnTo>
                <a:lnTo>
                  <a:pt x="40974" y="31150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631949" y="486624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H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260349" y="456144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  <a:latin typeface="SimHei" charset="-122"/>
                <a:ea typeface="SimHei" charset="-122"/>
                <a:cs typeface="SimHei" charset="-122"/>
              </a:rPr>
              <a:t>E</a:t>
            </a:r>
          </a:p>
        </p:txBody>
      </p:sp>
      <p:graphicFrame>
        <p:nvGraphicFramePr>
          <p:cNvPr id="4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02187"/>
              </p:ext>
            </p:extLst>
          </p:nvPr>
        </p:nvGraphicFramePr>
        <p:xfrm>
          <a:off x="7889749" y="4386815"/>
          <a:ext cx="1447800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公式" r:id="rId4" imgW="583947" imgH="101556" progId="Equation.3">
                  <p:embed/>
                </p:oleObj>
              </mc:Choice>
              <mc:Fallback>
                <p:oleObj name="公式" r:id="rId4" imgW="583947" imgH="101556" progId="Equation.3">
                  <p:embed/>
                  <p:pic>
                    <p:nvPicPr>
                      <p:cNvPr id="4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749" y="4386815"/>
                        <a:ext cx="1447800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17"/>
          <p:cNvSpPr>
            <a:spLocks noChangeShapeType="1"/>
          </p:cNvSpPr>
          <p:nvPr/>
        </p:nvSpPr>
        <p:spPr bwMode="auto">
          <a:xfrm flipH="1" flipV="1">
            <a:off x="1641349" y="4078840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H="1">
            <a:off x="2403349" y="4917040"/>
            <a:ext cx="4572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6" name="Arc 21"/>
          <p:cNvSpPr>
            <a:spLocks/>
          </p:cNvSpPr>
          <p:nvPr/>
        </p:nvSpPr>
        <p:spPr bwMode="auto">
          <a:xfrm>
            <a:off x="5838699" y="4313790"/>
            <a:ext cx="1676400" cy="533400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869" y="7938"/>
                </a:moveTo>
                <a:cubicBezTo>
                  <a:pt x="8971" y="2914"/>
                  <a:pt x="1511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821"/>
                  <a:pt x="991" y="14108"/>
                  <a:pt x="2875" y="10832"/>
                </a:cubicBezTo>
              </a:path>
              <a:path w="43200" h="43200" stroke="0" extrusionOk="0">
                <a:moveTo>
                  <a:pt x="4869" y="7938"/>
                </a:moveTo>
                <a:cubicBezTo>
                  <a:pt x="8971" y="2914"/>
                  <a:pt x="1511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821"/>
                  <a:pt x="991" y="14108"/>
                  <a:pt x="2875" y="10832"/>
                </a:cubicBezTo>
                <a:lnTo>
                  <a:pt x="21600" y="21600"/>
                </a:lnTo>
                <a:lnTo>
                  <a:pt x="4869" y="7938"/>
                </a:lnTo>
                <a:close/>
              </a:path>
            </a:pathLst>
          </a:custGeom>
          <a:noFill/>
          <a:ln w="5715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7" name="Arc 22"/>
          <p:cNvSpPr>
            <a:spLocks/>
          </p:cNvSpPr>
          <p:nvPr/>
        </p:nvSpPr>
        <p:spPr bwMode="auto">
          <a:xfrm flipH="1">
            <a:off x="7203949" y="3621640"/>
            <a:ext cx="608013" cy="1674813"/>
          </a:xfrm>
          <a:custGeom>
            <a:avLst/>
            <a:gdLst>
              <a:gd name="T0" fmla="*/ 2147483647 w 43200"/>
              <a:gd name="T1" fmla="*/ 2147483647 h 43200"/>
              <a:gd name="T2" fmla="*/ 2147483647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0794" y="31505"/>
                </a:moveTo>
                <a:cubicBezTo>
                  <a:pt x="37088" y="38687"/>
                  <a:pt x="296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48"/>
                  <a:pt x="43011" y="24891"/>
                  <a:pt x="42637" y="26496"/>
                </a:cubicBezTo>
              </a:path>
              <a:path w="43200" h="43200" stroke="0" extrusionOk="0">
                <a:moveTo>
                  <a:pt x="40794" y="31505"/>
                </a:moveTo>
                <a:cubicBezTo>
                  <a:pt x="37088" y="38687"/>
                  <a:pt x="296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248"/>
                  <a:pt x="43011" y="24891"/>
                  <a:pt x="42637" y="26496"/>
                </a:cubicBezTo>
                <a:lnTo>
                  <a:pt x="21600" y="21600"/>
                </a:lnTo>
                <a:lnTo>
                  <a:pt x="40794" y="31505"/>
                </a:lnTo>
                <a:close/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0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 animBg="1"/>
      <p:bldP spid="41" grpId="0" autoUpdateAnimBg="0"/>
      <p:bldP spid="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43500" y="2706688"/>
                <a:ext cx="2373534" cy="985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𝜇𝜀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00" y="2706688"/>
                <a:ext cx="2373534" cy="9856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79870" y="290994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同理可得：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349791" y="2706686"/>
                <a:ext cx="2325444" cy="985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𝜇𝜀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791" y="2706686"/>
                <a:ext cx="2325444" cy="9856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6959" y="3847439"/>
                <a:ext cx="6078908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的运动方程就是波动方程。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9" y="3847439"/>
                <a:ext cx="6078908" cy="644664"/>
              </a:xfrm>
              <a:prstGeom prst="rect">
                <a:avLst/>
              </a:prstGeom>
              <a:blipFill rotWithShape="0">
                <a:blip r:embed="rId4"/>
                <a:stretch>
                  <a:fillRect t="-6604" r="-2106"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82307" y="4648199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电磁波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电磁场以波动的形式运动。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307" y="553745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波速：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49910" y="5438948"/>
                <a:ext cx="4726101" cy="9084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=299792458 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𝑚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𝑠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10" y="5438948"/>
                <a:ext cx="4726101" cy="9084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306946" y="363213"/>
                <a:ext cx="2226572" cy="91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946" y="363213"/>
                <a:ext cx="2226572" cy="918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134635" y="363213"/>
                <a:ext cx="2348272" cy="91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𝜇𝜀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35" y="363213"/>
                <a:ext cx="2348272" cy="918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49501" y="1483045"/>
                <a:ext cx="2610202" cy="94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01" y="1483045"/>
                <a:ext cx="2610202" cy="94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92280" y="1589112"/>
                <a:ext cx="2772554" cy="876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𝜇𝜀</m:t>
                          </m:r>
                        </m:den>
                      </m:f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80" y="1589112"/>
                <a:ext cx="2772554" cy="8769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90903" y="1589112"/>
                <a:ext cx="1889043" cy="876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𝜇𝜀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03" y="1589112"/>
                <a:ext cx="1889043" cy="8769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804619" y="5452323"/>
                <a:ext cx="3568990" cy="907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𝑢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𝜇𝜀</m:t>
                              </m:r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19" y="5452323"/>
                <a:ext cx="3568990" cy="90742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" y="299597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平面电磁波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2668" y="88437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波动方程：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59136" y="1469147"/>
                <a:ext cx="2314608" cy="87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36" y="1469147"/>
                <a:ext cx="2314608" cy="8756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59135" y="2582129"/>
                <a:ext cx="2381293" cy="8756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35" y="2582129"/>
                <a:ext cx="2381293" cy="8756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4125293" y="1831546"/>
            <a:ext cx="692727" cy="30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49274" y="1597150"/>
                <a:ext cx="3664336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4" y="1597150"/>
                <a:ext cx="3664336" cy="7378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4125293" y="2943227"/>
            <a:ext cx="692727" cy="306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49274" y="2708831"/>
                <a:ext cx="3706720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4" y="2708831"/>
                <a:ext cx="3706720" cy="7378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167091" y="445886"/>
                <a:ext cx="1320170" cy="87697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091" y="445886"/>
                <a:ext cx="1320170" cy="8769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89497" y="353059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性质</a:t>
            </a:r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：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12" name="Object 89"/>
          <p:cNvGraphicFramePr>
            <a:graphicFrameLocks noChangeAspect="1"/>
          </p:cNvGraphicFramePr>
          <p:nvPr>
            <p:extLst/>
          </p:nvPr>
        </p:nvGraphicFramePr>
        <p:xfrm>
          <a:off x="7703127" y="4265899"/>
          <a:ext cx="328295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BMP 图象" r:id="rId8" imgW="3161905" imgH="914286" progId="PBrush">
                  <p:embed/>
                </p:oleObj>
              </mc:Choice>
              <mc:Fallback>
                <p:oleObj name="BMP 图象" r:id="rId8" imgW="3161905" imgH="914286" progId="PBrush">
                  <p:embed/>
                  <p:pic>
                    <p:nvPicPr>
                      <p:cNvPr id="12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127" y="4265899"/>
                        <a:ext cx="328295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0"/>
          <p:cNvGraphicFramePr>
            <a:graphicFrameLocks noChangeAspect="1"/>
          </p:cNvGraphicFramePr>
          <p:nvPr>
            <p:extLst/>
          </p:nvPr>
        </p:nvGraphicFramePr>
        <p:xfrm>
          <a:off x="7779327" y="4397661"/>
          <a:ext cx="2990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" name="BMP 图象" r:id="rId10" imgW="3495238" imgH="819048" progId="PBrush">
                  <p:embed/>
                </p:oleObj>
              </mc:Choice>
              <mc:Fallback>
                <p:oleObj name="BMP 图象" r:id="rId10" imgW="3495238" imgH="819048" progId="PBrush">
                  <p:embed/>
                  <p:pic>
                    <p:nvPicPr>
                      <p:cNvPr id="13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327" y="4397661"/>
                        <a:ext cx="29908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7693602" y="4875499"/>
            <a:ext cx="3286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92"/>
          <p:cNvSpPr>
            <a:spLocks noChangeShapeType="1"/>
          </p:cNvSpPr>
          <p:nvPr/>
        </p:nvSpPr>
        <p:spPr bwMode="auto">
          <a:xfrm flipH="1">
            <a:off x="7703127" y="4875499"/>
            <a:ext cx="577850" cy="727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3"/>
          <p:cNvSpPr>
            <a:spLocks noChangeShapeType="1"/>
          </p:cNvSpPr>
          <p:nvPr/>
        </p:nvSpPr>
        <p:spPr bwMode="auto">
          <a:xfrm flipV="1">
            <a:off x="8312727" y="4037299"/>
            <a:ext cx="0" cy="846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94"/>
          <p:cNvSpPr>
            <a:spLocks noChangeShapeType="1"/>
          </p:cNvSpPr>
          <p:nvPr/>
        </p:nvSpPr>
        <p:spPr bwMode="auto">
          <a:xfrm flipH="1">
            <a:off x="8039677" y="4913599"/>
            <a:ext cx="241300" cy="3016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5"/>
          <p:cNvSpPr>
            <a:spLocks noChangeShapeType="1"/>
          </p:cNvSpPr>
          <p:nvPr/>
        </p:nvSpPr>
        <p:spPr bwMode="auto">
          <a:xfrm flipV="1">
            <a:off x="8906452" y="4610386"/>
            <a:ext cx="241300" cy="3032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96"/>
          <p:cNvSpPr>
            <a:spLocks noChangeShapeType="1"/>
          </p:cNvSpPr>
          <p:nvPr/>
        </p:nvSpPr>
        <p:spPr bwMode="auto">
          <a:xfrm flipV="1">
            <a:off x="10217727" y="4570699"/>
            <a:ext cx="228600" cy="31750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97"/>
          <p:cNvSpPr>
            <a:spLocks noChangeShapeType="1"/>
          </p:cNvSpPr>
          <p:nvPr/>
        </p:nvSpPr>
        <p:spPr bwMode="auto">
          <a:xfrm flipH="1" flipV="1">
            <a:off x="8280977" y="4550061"/>
            <a:ext cx="0" cy="363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98"/>
          <p:cNvSpPr>
            <a:spLocks noChangeShapeType="1"/>
          </p:cNvSpPr>
          <p:nvPr/>
        </p:nvSpPr>
        <p:spPr bwMode="auto">
          <a:xfrm flipH="1" flipV="1">
            <a:off x="9535102" y="4550061"/>
            <a:ext cx="0" cy="3635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99"/>
          <p:cNvSpPr>
            <a:spLocks noChangeShapeType="1"/>
          </p:cNvSpPr>
          <p:nvPr/>
        </p:nvSpPr>
        <p:spPr bwMode="auto">
          <a:xfrm flipH="1">
            <a:off x="8906452" y="4913599"/>
            <a:ext cx="0" cy="301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00"/>
          <p:cNvSpPr>
            <a:spLocks noChangeShapeType="1"/>
          </p:cNvSpPr>
          <p:nvPr/>
        </p:nvSpPr>
        <p:spPr bwMode="auto">
          <a:xfrm flipH="1">
            <a:off x="10217727" y="4875499"/>
            <a:ext cx="0" cy="301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101"/>
          <p:cNvGraphicFramePr>
            <a:graphicFrameLocks noChangeAspect="1"/>
          </p:cNvGraphicFramePr>
          <p:nvPr>
            <p:extLst/>
          </p:nvPr>
        </p:nvGraphicFramePr>
        <p:xfrm>
          <a:off x="10628890" y="4969161"/>
          <a:ext cx="2651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" name="Equation" r:id="rId12" imgW="177492" imgH="164814" progId="Equation.3">
                  <p:embed/>
                </p:oleObj>
              </mc:Choice>
              <mc:Fallback>
                <p:oleObj name="Equation" r:id="rId12" imgW="177492" imgH="164814" progId="Equation.3">
                  <p:embed/>
                  <p:pic>
                    <p:nvPicPr>
                      <p:cNvPr id="24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8890" y="4969161"/>
                        <a:ext cx="2651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2"/>
          <p:cNvGraphicFramePr>
            <a:graphicFrameLocks noChangeAspect="1"/>
          </p:cNvGraphicFramePr>
          <p:nvPr>
            <p:extLst/>
          </p:nvPr>
        </p:nvGraphicFramePr>
        <p:xfrm>
          <a:off x="8007927" y="3961099"/>
          <a:ext cx="15240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" name="公式" r:id="rId14" imgW="241091" imgH="266469" progId="Equation.3">
                  <p:embed/>
                </p:oleObj>
              </mc:Choice>
              <mc:Fallback>
                <p:oleObj name="公式" r:id="rId14" imgW="241091" imgH="266469" progId="Equation.3">
                  <p:embed/>
                  <p:pic>
                    <p:nvPicPr>
                      <p:cNvPr id="25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927" y="3961099"/>
                        <a:ext cx="15240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17360"/>
              </p:ext>
            </p:extLst>
          </p:nvPr>
        </p:nvGraphicFramePr>
        <p:xfrm>
          <a:off x="7474527" y="5273961"/>
          <a:ext cx="168275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公式" r:id="rId16" imgW="266353" imgH="266353" progId="Equation.3">
                  <p:embed/>
                </p:oleObj>
              </mc:Choice>
              <mc:Fallback>
                <p:oleObj name="公式" r:id="rId16" imgW="266353" imgH="266353" progId="Equation.3">
                  <p:embed/>
                  <p:pic>
                    <p:nvPicPr>
                      <p:cNvPr id="26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527" y="5273961"/>
                        <a:ext cx="168275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4"/>
          <p:cNvGraphicFramePr>
            <a:graphicFrameLocks noChangeAspect="1"/>
          </p:cNvGraphicFramePr>
          <p:nvPr>
            <p:extLst/>
          </p:nvPr>
        </p:nvGraphicFramePr>
        <p:xfrm>
          <a:off x="8084127" y="4646899"/>
          <a:ext cx="16827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公式" r:id="rId18" imgW="266584" imgH="279279" progId="Equation.3">
                  <p:embed/>
                </p:oleObj>
              </mc:Choice>
              <mc:Fallback>
                <p:oleObj name="公式" r:id="rId18" imgW="266584" imgH="279279" progId="Equation.3">
                  <p:embed/>
                  <p:pic>
                    <p:nvPicPr>
                      <p:cNvPr id="27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127" y="4646899"/>
                        <a:ext cx="168275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105"/>
          <p:cNvSpPr>
            <a:spLocks noChangeShapeType="1"/>
          </p:cNvSpPr>
          <p:nvPr/>
        </p:nvSpPr>
        <p:spPr bwMode="auto">
          <a:xfrm flipH="1">
            <a:off x="9341427" y="4913599"/>
            <a:ext cx="193675" cy="30162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06"/>
          <p:cNvSpPr>
            <a:spLocks noChangeShapeType="1"/>
          </p:cNvSpPr>
          <p:nvPr/>
        </p:nvSpPr>
        <p:spPr bwMode="auto">
          <a:xfrm>
            <a:off x="9227127" y="4265899"/>
            <a:ext cx="685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107"/>
          <p:cNvGraphicFramePr>
            <a:graphicFrameLocks noChangeAspect="1"/>
          </p:cNvGraphicFramePr>
          <p:nvPr>
            <p:extLst/>
          </p:nvPr>
        </p:nvGraphicFramePr>
        <p:xfrm>
          <a:off x="9379527" y="3884899"/>
          <a:ext cx="312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公式" r:id="rId20" imgW="139579" imgH="177646" progId="Equation.3">
                  <p:embed/>
                </p:oleObj>
              </mc:Choice>
              <mc:Fallback>
                <p:oleObj name="公式" r:id="rId20" imgW="139579" imgH="177646" progId="Equation.3">
                  <p:embed/>
                  <p:pic>
                    <p:nvPicPr>
                      <p:cNvPr id="3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9527" y="3884899"/>
                        <a:ext cx="3127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08"/>
          <p:cNvSpPr txBox="1">
            <a:spLocks noChangeArrowheads="1"/>
          </p:cNvSpPr>
          <p:nvPr/>
        </p:nvSpPr>
        <p:spPr bwMode="auto">
          <a:xfrm>
            <a:off x="8017163" y="50948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H</a:t>
            </a:r>
            <a:endParaRPr lang="en-US" altLang="zh-CN" sz="2400" dirty="0"/>
          </a:p>
        </p:txBody>
      </p:sp>
      <p:grpSp>
        <p:nvGrpSpPr>
          <p:cNvPr id="32" name="Group 109"/>
          <p:cNvGrpSpPr>
            <a:grpSpLocks/>
          </p:cNvGrpSpPr>
          <p:nvPr/>
        </p:nvGrpSpPr>
        <p:grpSpPr bwMode="auto">
          <a:xfrm>
            <a:off x="8312727" y="4207161"/>
            <a:ext cx="387350" cy="457200"/>
            <a:chOff x="3840" y="1376"/>
            <a:chExt cx="244" cy="288"/>
          </a:xfrm>
        </p:grpSpPr>
        <p:sp>
          <p:nvSpPr>
            <p:cNvPr id="33" name="Text Box 110"/>
            <p:cNvSpPr txBox="1">
              <a:spLocks noChangeArrowheads="1"/>
            </p:cNvSpPr>
            <p:nvPr/>
          </p:nvSpPr>
          <p:spPr bwMode="auto">
            <a:xfrm>
              <a:off x="3840" y="137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</a:rPr>
                <a:t>E</a:t>
              </a:r>
              <a:endParaRPr lang="en-US" altLang="zh-CN" sz="2800"/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3888" y="1392"/>
              <a:ext cx="14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Line 112"/>
          <p:cNvSpPr>
            <a:spLocks noChangeShapeType="1"/>
          </p:cNvSpPr>
          <p:nvPr/>
        </p:nvSpPr>
        <p:spPr bwMode="auto">
          <a:xfrm>
            <a:off x="8084127" y="5180299"/>
            <a:ext cx="304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741592" y="4096327"/>
                <a:ext cx="5994333" cy="1137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a)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</m:acc>
                    <m:r>
                      <a:rPr lang="zh-CN" altLang="en-US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⊥</m:t>
                    </m:r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</m:acc>
                    <m:r>
                      <a:rPr lang="zh-CN" altLang="en-US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，</m:t>
                    </m:r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  <m:r>
                      <a:rPr lang="zh-CN" altLang="en-US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，</m:t>
                    </m:r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𝒖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满足右手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   螺旋法则；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92" y="4096327"/>
                <a:ext cx="5994333" cy="1137106"/>
              </a:xfrm>
              <a:prstGeom prst="rect">
                <a:avLst/>
              </a:prstGeom>
              <a:blipFill rotWithShape="0">
                <a:blip r:embed="rId22"/>
                <a:stretch>
                  <a:fillRect l="-2645" t="-3743" r="-2543" b="-1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741591" y="5208175"/>
                <a:ext cx="3430747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b)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𝑬</m:t>
                        </m:r>
                      </m:e>
                    </m:acc>
                    <m:r>
                      <m:rPr>
                        <m:nor/>
                      </m:rPr>
                      <a:rPr lang="zh-CN" altLang="en-US" sz="3200" b="1" dirty="0">
                        <a:latin typeface="SimHei" charset="-122"/>
                        <a:ea typeface="SimHei" charset="-122"/>
                        <a:cs typeface="SimHei" charset="-122"/>
                      </a:rPr>
                      <m:t>和</m:t>
                    </m:r>
                    <m:acc>
                      <m:accPr>
                        <m:chr m:val="⃗"/>
                        <m:ctrlPr>
                          <a:rPr lang="zh-CN" altLang="en-US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同相位；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91" y="5208175"/>
                <a:ext cx="3430747" cy="644664"/>
              </a:xfrm>
              <a:prstGeom prst="rect">
                <a:avLst/>
              </a:prstGeom>
              <a:blipFill rotWithShape="0">
                <a:blip r:embed="rId23"/>
                <a:stretch>
                  <a:fillRect l="-4626" t="-6604" r="-4270"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741591" y="5816564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c)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3368603" y="5969041"/>
                <a:ext cx="2650918" cy="4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𝑢𝐸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𝜇𝜀</m:t>
                          </m:r>
                        </m:e>
                      </m:ra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603" y="5969041"/>
                <a:ext cx="2650918" cy="43229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297200" y="5951175"/>
                <a:ext cx="2010422" cy="450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</m:ra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𝜀</m:t>
                          </m:r>
                        </m:e>
                      </m:ra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𝐸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00" y="5951175"/>
                <a:ext cx="2010422" cy="45006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4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9" grpId="0"/>
      <p:bldP spid="11" grpId="0"/>
      <p:bldP spid="31" grpId="0" autoUpdateAnimBg="0"/>
      <p:bldP spid="36" grpId="0"/>
      <p:bldP spid="37" grpId="0"/>
      <p:bldP spid="38" grpId="0"/>
      <p:bldP spid="39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/>
          <p:cNvCxnSpPr/>
          <p:nvPr/>
        </p:nvCxnSpPr>
        <p:spPr>
          <a:xfrm flipH="1">
            <a:off x="8644908" y="4171278"/>
            <a:ext cx="9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8592056" y="2646832"/>
            <a:ext cx="190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10099963" y="2646221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4705" y="299597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位移电流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705" y="782776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latin typeface="SimHei" charset="-122"/>
                <a:ea typeface="SimHei" charset="-122"/>
                <a:cs typeface="SimHei" charset="-122"/>
              </a:rPr>
              <a:t>1. 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位移电流的引入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41696" y="482439"/>
                <a:ext cx="2610395" cy="86081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96" y="482439"/>
                <a:ext cx="2610395" cy="860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44705" y="1275191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在电容器充放电的过程中：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75490" y="2030478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32916" y="2030478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十字形 8"/>
          <p:cNvSpPr/>
          <p:nvPr/>
        </p:nvSpPr>
        <p:spPr>
          <a:xfrm>
            <a:off x="8827171" y="2066053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减号 9"/>
          <p:cNvSpPr/>
          <p:nvPr/>
        </p:nvSpPr>
        <p:spPr>
          <a:xfrm>
            <a:off x="9866597" y="2102053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8841237" y="2537179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减号 11"/>
          <p:cNvSpPr/>
          <p:nvPr/>
        </p:nvSpPr>
        <p:spPr>
          <a:xfrm>
            <a:off x="9880663" y="2573179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十字形 12"/>
          <p:cNvSpPr/>
          <p:nvPr/>
        </p:nvSpPr>
        <p:spPr>
          <a:xfrm>
            <a:off x="8841234" y="3014748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9880660" y="3050748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7884113" y="4179454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0123936" y="4174839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875261" y="2654693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0711780" y="2627179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591602" y="4046587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8518195" y="3912661"/>
            <a:ext cx="0" cy="5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8644907" y="4037353"/>
            <a:ext cx="0" cy="28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8421518" y="4365920"/>
                <a:ext cx="312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𝜺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18" y="4365920"/>
                <a:ext cx="31258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9707888" y="4303552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888" y="4303552"/>
                <a:ext cx="3686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667" r="-8333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 flipV="1">
            <a:off x="7874338" y="3194748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7922500" y="3254536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500" y="3254536"/>
                <a:ext cx="28854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511" r="-1063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441405" y="1825620"/>
                <a:ext cx="724108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以左极板边缘取为积分回路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3333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𝑳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，并以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3333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𝑳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为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边界做两曲面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组成闭合曲面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𝑺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05" y="1825620"/>
                <a:ext cx="7241085" cy="1077218"/>
              </a:xfrm>
              <a:prstGeom prst="rect">
                <a:avLst/>
              </a:prstGeom>
              <a:blipFill rotWithShape="0">
                <a:blip r:embed="rId6"/>
                <a:stretch>
                  <a:fillRect l="-2104" t="-9040" r="-1178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/>
          <p:cNvSpPr/>
          <p:nvPr/>
        </p:nvSpPr>
        <p:spPr>
          <a:xfrm>
            <a:off x="8458100" y="1835423"/>
            <a:ext cx="274492" cy="1618977"/>
          </a:xfrm>
          <a:prstGeom prst="ellipse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8050644" y="1864761"/>
                <a:ext cx="476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644" y="1864761"/>
                <a:ext cx="47602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41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9265742" y="1824059"/>
                <a:ext cx="476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742" y="1824059"/>
                <a:ext cx="4760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41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8714876" y="3436991"/>
                <a:ext cx="328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𝑳</m:t>
                      </m:r>
                    </m:oMath>
                  </m:oMathPara>
                </a14:m>
                <a:endParaRPr lang="zh-CN" altLang="en-US" sz="2400" b="1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876" y="3436991"/>
                <a:ext cx="32861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407" r="-740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41405" y="2976863"/>
                <a:ext cx="1849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面：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05" y="2976863"/>
                <a:ext cx="1849609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8224" t="-16667" r="-7566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2231022" y="2745591"/>
                <a:ext cx="2218235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22" y="2745591"/>
                <a:ext cx="2218235" cy="100424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5280087" y="587799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稳恒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磁场：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430800" y="3912178"/>
                <a:ext cx="1849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面：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00" y="3912178"/>
                <a:ext cx="1849609" cy="584775"/>
              </a:xfrm>
              <a:prstGeom prst="rect">
                <a:avLst/>
              </a:prstGeom>
              <a:blipFill rotWithShape="0">
                <a:blip r:embed="rId12"/>
                <a:stretch>
                  <a:fillRect l="-8581" t="-16667" r="-759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2220417" y="3680906"/>
                <a:ext cx="2259914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417" y="3680906"/>
                <a:ext cx="2259914" cy="10042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utoShape 2"/>
          <p:cNvSpPr>
            <a:spLocks/>
          </p:cNvSpPr>
          <p:nvPr/>
        </p:nvSpPr>
        <p:spPr bwMode="auto">
          <a:xfrm flipH="1">
            <a:off x="4448216" y="3187682"/>
            <a:ext cx="247270" cy="1124315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799505" y="3427701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矛盾！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447359" y="4635630"/>
            <a:ext cx="6776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安培环路定理对非稳恒磁场不适用。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2428" y="5189742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麦克斯韦分析矛盾后，提出：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59705" y="6029840"/>
                <a:ext cx="3366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05" y="6029840"/>
                <a:ext cx="33663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/>
          <p:cNvCxnSpPr/>
          <p:nvPr/>
        </p:nvCxnSpPr>
        <p:spPr>
          <a:xfrm flipV="1">
            <a:off x="1117601" y="6245283"/>
            <a:ext cx="1162808" cy="3734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092755" y="5735934"/>
                <a:ext cx="1125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SimHei" charset="-122"/>
                    <a:ea typeface="SimHei" charset="-122"/>
                    <a:cs typeface="SimHei" charset="-122"/>
                  </a:rPr>
                  <a:t>穿过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55" y="5735934"/>
                <a:ext cx="11255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81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2296170" y="59375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极板</a:t>
            </a:r>
            <a:endParaRPr lang="zh-CN" altLang="en-US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59669" y="6243957"/>
            <a:ext cx="715401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3925759" y="5983673"/>
                <a:ext cx="8446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𝒒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59" y="5983673"/>
                <a:ext cx="844655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/>
          <p:cNvCxnSpPr/>
          <p:nvPr/>
        </p:nvCxnSpPr>
        <p:spPr>
          <a:xfrm>
            <a:off x="4722603" y="6239245"/>
            <a:ext cx="715401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5488693" y="5978961"/>
                <a:ext cx="854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𝝈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93" y="5978961"/>
                <a:ext cx="854273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7029163" y="5918847"/>
                <a:ext cx="1984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极板间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𝑫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𝒕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)</m:t>
                    </m:r>
                  </m:oMath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3" y="5918847"/>
                <a:ext cx="1984839" cy="523220"/>
              </a:xfrm>
              <a:prstGeom prst="rect">
                <a:avLst/>
              </a:prstGeom>
              <a:blipFill rotWithShape="0">
                <a:blip r:embed="rId18"/>
                <a:stretch>
                  <a:fillRect l="-6135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/>
          <p:cNvCxnSpPr/>
          <p:nvPr/>
        </p:nvCxnSpPr>
        <p:spPr>
          <a:xfrm>
            <a:off x="6304012" y="6243769"/>
            <a:ext cx="715401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8992241" y="6239245"/>
            <a:ext cx="1176995" cy="0"/>
          </a:xfrm>
          <a:prstGeom prst="straightConnector1">
            <a:avLst/>
          </a:prstGeom>
          <a:ln w="3810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8993740" y="5718792"/>
                <a:ext cx="1125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latin typeface="SimHei" charset="-122"/>
                    <a:ea typeface="SimHei" charset="-122"/>
                    <a:cs typeface="SimHei" charset="-122"/>
                  </a:rPr>
                  <a:t>穿过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740" y="5718792"/>
                <a:ext cx="1125565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81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10262592" y="5978389"/>
                <a:ext cx="1136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𝜱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592" y="5978389"/>
                <a:ext cx="1136850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9334768" y="3282404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𝑪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768" y="3282404"/>
                <a:ext cx="346249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7018" r="-8772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任意多边形 5"/>
          <p:cNvSpPr/>
          <p:nvPr/>
        </p:nvSpPr>
        <p:spPr>
          <a:xfrm>
            <a:off x="8595356" y="1828801"/>
            <a:ext cx="882972" cy="1625599"/>
          </a:xfrm>
          <a:custGeom>
            <a:avLst/>
            <a:gdLst>
              <a:gd name="connsiteX0" fmla="*/ 8313 w 825436"/>
              <a:gd name="connsiteY0" fmla="*/ 0 h 1679171"/>
              <a:gd name="connsiteX1" fmla="*/ 432262 w 825436"/>
              <a:gd name="connsiteY1" fmla="*/ 116378 h 1679171"/>
              <a:gd name="connsiteX2" fmla="*/ 773084 w 825436"/>
              <a:gd name="connsiteY2" fmla="*/ 581891 h 1679171"/>
              <a:gd name="connsiteX3" fmla="*/ 798022 w 825436"/>
              <a:gd name="connsiteY3" fmla="*/ 1122218 h 1679171"/>
              <a:gd name="connsiteX4" fmla="*/ 515390 w 825436"/>
              <a:gd name="connsiteY4" fmla="*/ 1521229 h 1679171"/>
              <a:gd name="connsiteX5" fmla="*/ 0 w 825436"/>
              <a:gd name="connsiteY5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36" h="1679171">
                <a:moveTo>
                  <a:pt x="8313" y="0"/>
                </a:moveTo>
                <a:cubicBezTo>
                  <a:pt x="156556" y="9698"/>
                  <a:pt x="304800" y="19396"/>
                  <a:pt x="432262" y="116378"/>
                </a:cubicBezTo>
                <a:cubicBezTo>
                  <a:pt x="559724" y="213360"/>
                  <a:pt x="712124" y="414251"/>
                  <a:pt x="773084" y="581891"/>
                </a:cubicBezTo>
                <a:cubicBezTo>
                  <a:pt x="834044" y="749531"/>
                  <a:pt x="840971" y="965662"/>
                  <a:pt x="798022" y="1122218"/>
                </a:cubicBezTo>
                <a:cubicBezTo>
                  <a:pt x="755073" y="1278774"/>
                  <a:pt x="648394" y="1428404"/>
                  <a:pt x="515390" y="1521229"/>
                </a:cubicBezTo>
                <a:cubicBezTo>
                  <a:pt x="382386" y="1614054"/>
                  <a:pt x="191193" y="1646612"/>
                  <a:pt x="0" y="1679171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66253" y="1849903"/>
            <a:ext cx="274492" cy="1618977"/>
          </a:xfrm>
          <a:prstGeom prst="ellipse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H="1">
            <a:off x="7872454" y="2649188"/>
            <a:ext cx="719155" cy="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7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0" grpId="0" animBg="1"/>
      <p:bldP spid="48" grpId="0"/>
      <p:bldP spid="49" grpId="0"/>
      <p:bldP spid="55" grpId="0"/>
      <p:bldP spid="56" grpId="0"/>
      <p:bldP spid="57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8" grpId="0"/>
      <p:bldP spid="80" grpId="0"/>
      <p:bldP spid="83" grpId="0"/>
      <p:bldP spid="85" grpId="0"/>
      <p:bldP spid="86" grpId="0"/>
      <p:bldP spid="91" grpId="0"/>
      <p:bldP spid="92" grpId="0"/>
      <p:bldP spid="93" grpId="0"/>
      <p:bldP spid="6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" y="299597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电磁波的能量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126" y="884372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电场能量密度：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13663" y="747384"/>
                <a:ext cx="33502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𝜀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63" y="747384"/>
                <a:ext cx="3350211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67483" y="1625990"/>
                <a:ext cx="354238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𝜇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83" y="1625990"/>
                <a:ext cx="3542380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54126" y="174615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磁场能量密度：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4125" y="269105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总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能量密度：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0718" y="2574936"/>
                <a:ext cx="481882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𝑤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𝜀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𝜇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18" y="2574936"/>
                <a:ext cx="4818820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171801" y="718401"/>
                <a:ext cx="2575962" cy="4322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𝑢𝐸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𝜇𝜀</m:t>
                          </m:r>
                        </m:e>
                      </m:ra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01" y="718401"/>
                <a:ext cx="2575962" cy="432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639775" y="3648384"/>
                <a:ext cx="2227726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zh-CN" altLang="en-US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𝜀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zh-CN" altLang="en-US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𝜇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775" y="3648384"/>
                <a:ext cx="2227726" cy="4406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787227" y="3427747"/>
                <a:ext cx="2614626" cy="806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𝜇𝜀</m:t>
                          </m:r>
                        </m:e>
                      </m:rad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𝐸𝐻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𝐸𝐻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27" y="3427747"/>
                <a:ext cx="2614626" cy="8065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28757" y="427879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能流密度：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119889" y="4347545"/>
                <a:ext cx="2678682" cy="48596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𝑤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𝒖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89" y="4347545"/>
                <a:ext cx="2678682" cy="4859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404503" y="4248737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玻印亭矢量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17423" y="4987455"/>
                <a:ext cx="3664336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3" y="4987455"/>
                <a:ext cx="3664336" cy="7378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729051" y="4987455"/>
                <a:ext cx="3706720" cy="73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51" y="4987455"/>
                <a:ext cx="3706720" cy="7378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8924943" y="5113418"/>
                <a:ext cx="1258999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943" y="5113418"/>
                <a:ext cx="1258999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28756" y="583927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平均能流密度：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66843" y="5700634"/>
                <a:ext cx="2284600" cy="8066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43" y="5700634"/>
                <a:ext cx="2284600" cy="8066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8828" y="349888"/>
            <a:ext cx="4304383" cy="58477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变化的电场产生磁场！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8728041" y="2841242"/>
            <a:ext cx="9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8675189" y="1316796"/>
            <a:ext cx="190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10183096" y="1316185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8858623" y="700442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916049" y="700442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7" name="十字形 86"/>
          <p:cNvSpPr/>
          <p:nvPr/>
        </p:nvSpPr>
        <p:spPr>
          <a:xfrm>
            <a:off x="8910304" y="719391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8" name="减号 87"/>
          <p:cNvSpPr/>
          <p:nvPr/>
        </p:nvSpPr>
        <p:spPr>
          <a:xfrm>
            <a:off x="9949730" y="755391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9" name="十字形 88"/>
          <p:cNvSpPr/>
          <p:nvPr/>
        </p:nvSpPr>
        <p:spPr>
          <a:xfrm>
            <a:off x="8924370" y="1207143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0" name="减号 89"/>
          <p:cNvSpPr/>
          <p:nvPr/>
        </p:nvSpPr>
        <p:spPr>
          <a:xfrm>
            <a:off x="9963796" y="1243143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1" name="十字形 90"/>
          <p:cNvSpPr/>
          <p:nvPr/>
        </p:nvSpPr>
        <p:spPr>
          <a:xfrm>
            <a:off x="8924367" y="1684712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2" name="减号 91"/>
          <p:cNvSpPr/>
          <p:nvPr/>
        </p:nvSpPr>
        <p:spPr>
          <a:xfrm>
            <a:off x="9963793" y="1720712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 flipH="1" flipV="1">
            <a:off x="7967246" y="2849418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10207069" y="2844803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7958394" y="1324657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0794913" y="1297143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9674735" y="2716551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8601328" y="2582625"/>
            <a:ext cx="0" cy="5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8728040" y="2707317"/>
            <a:ext cx="0" cy="28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8504651" y="3035884"/>
                <a:ext cx="312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𝜺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651" y="3035884"/>
                <a:ext cx="312585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961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9791021" y="2973516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021" y="2973516"/>
                <a:ext cx="3686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557" r="-655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接箭头连接符 101"/>
          <p:cNvCxnSpPr/>
          <p:nvPr/>
        </p:nvCxnSpPr>
        <p:spPr>
          <a:xfrm flipV="1">
            <a:off x="7957471" y="1864712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8005633" y="192450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633" y="1924500"/>
                <a:ext cx="28854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333" r="-8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椭圆 103"/>
          <p:cNvSpPr/>
          <p:nvPr/>
        </p:nvSpPr>
        <p:spPr>
          <a:xfrm>
            <a:off x="8541233" y="505387"/>
            <a:ext cx="274492" cy="1618977"/>
          </a:xfrm>
          <a:prstGeom prst="ellipse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8133777" y="534725"/>
                <a:ext cx="476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777" y="534725"/>
                <a:ext cx="4760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12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9348875" y="494023"/>
                <a:ext cx="476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8875" y="494023"/>
                <a:ext cx="47602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41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/>
              <p:cNvSpPr txBox="1"/>
              <p:nvPr/>
            </p:nvSpPr>
            <p:spPr>
              <a:xfrm>
                <a:off x="8798009" y="2106955"/>
                <a:ext cx="328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𝑳</m:t>
                      </m:r>
                    </m:oMath>
                  </m:oMathPara>
                </a14:m>
                <a:endParaRPr lang="zh-CN" altLang="en-US" sz="2400" b="1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009" y="2106955"/>
                <a:ext cx="32861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407" r="-740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/>
              <p:cNvSpPr txBox="1"/>
              <p:nvPr/>
            </p:nvSpPr>
            <p:spPr>
              <a:xfrm>
                <a:off x="9417901" y="1952368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𝑪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8" name="文本框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01" y="1952368"/>
                <a:ext cx="3462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772" r="-701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任意多边形 108"/>
          <p:cNvSpPr/>
          <p:nvPr/>
        </p:nvSpPr>
        <p:spPr>
          <a:xfrm>
            <a:off x="8678489" y="498765"/>
            <a:ext cx="882972" cy="1625599"/>
          </a:xfrm>
          <a:custGeom>
            <a:avLst/>
            <a:gdLst>
              <a:gd name="connsiteX0" fmla="*/ 8313 w 825436"/>
              <a:gd name="connsiteY0" fmla="*/ 0 h 1679171"/>
              <a:gd name="connsiteX1" fmla="*/ 432262 w 825436"/>
              <a:gd name="connsiteY1" fmla="*/ 116378 h 1679171"/>
              <a:gd name="connsiteX2" fmla="*/ 773084 w 825436"/>
              <a:gd name="connsiteY2" fmla="*/ 581891 h 1679171"/>
              <a:gd name="connsiteX3" fmla="*/ 798022 w 825436"/>
              <a:gd name="connsiteY3" fmla="*/ 1122218 h 1679171"/>
              <a:gd name="connsiteX4" fmla="*/ 515390 w 825436"/>
              <a:gd name="connsiteY4" fmla="*/ 1521229 h 1679171"/>
              <a:gd name="connsiteX5" fmla="*/ 0 w 825436"/>
              <a:gd name="connsiteY5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36" h="1679171">
                <a:moveTo>
                  <a:pt x="8313" y="0"/>
                </a:moveTo>
                <a:cubicBezTo>
                  <a:pt x="156556" y="9698"/>
                  <a:pt x="304800" y="19396"/>
                  <a:pt x="432262" y="116378"/>
                </a:cubicBezTo>
                <a:cubicBezTo>
                  <a:pt x="559724" y="213360"/>
                  <a:pt x="712124" y="414251"/>
                  <a:pt x="773084" y="581891"/>
                </a:cubicBezTo>
                <a:cubicBezTo>
                  <a:pt x="834044" y="749531"/>
                  <a:pt x="840971" y="965662"/>
                  <a:pt x="798022" y="1122218"/>
                </a:cubicBezTo>
                <a:cubicBezTo>
                  <a:pt x="755073" y="1278774"/>
                  <a:pt x="648394" y="1428404"/>
                  <a:pt x="515390" y="1521229"/>
                </a:cubicBezTo>
                <a:cubicBezTo>
                  <a:pt x="382386" y="1614054"/>
                  <a:pt x="191193" y="1646612"/>
                  <a:pt x="0" y="1679171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8540703" y="504350"/>
            <a:ext cx="274492" cy="1618977"/>
          </a:xfrm>
          <a:prstGeom prst="ellipse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H="1">
            <a:off x="7955587" y="1319152"/>
            <a:ext cx="719155" cy="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389287" y="950755"/>
                <a:ext cx="659667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充电过程中，流入闭合曲面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𝑺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的传导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电流为</a:t>
                </a:r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: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7" y="950755"/>
                <a:ext cx="6596678" cy="1077218"/>
              </a:xfrm>
              <a:prstGeom prst="rect">
                <a:avLst/>
              </a:prstGeom>
              <a:blipFill rotWithShape="0">
                <a:blip r:embed="rId9"/>
                <a:stretch>
                  <a:fillRect l="-2403" t="-9040" r="-1294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2153901" y="1578420"/>
                <a:ext cx="2462597" cy="100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</m:nary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01" y="1578420"/>
                <a:ext cx="2462597" cy="10064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/>
              <p:cNvSpPr txBox="1"/>
              <p:nvPr/>
            </p:nvSpPr>
            <p:spPr>
              <a:xfrm>
                <a:off x="4551304" y="1658243"/>
                <a:ext cx="161794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4" name="文本框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304" y="1658243"/>
                <a:ext cx="1617942" cy="8180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/>
              <p:cNvSpPr txBox="1"/>
              <p:nvPr/>
            </p:nvSpPr>
            <p:spPr>
              <a:xfrm>
                <a:off x="389287" y="2598741"/>
                <a:ext cx="6184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以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曲面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𝑺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高斯面，根据高斯定理：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7" y="2598741"/>
                <a:ext cx="6184706" cy="584775"/>
              </a:xfrm>
              <a:prstGeom prst="rect">
                <a:avLst/>
              </a:prstGeom>
              <a:blipFill rotWithShape="0">
                <a:blip r:embed="rId12"/>
                <a:stretch>
                  <a:fillRect l="-2564" t="-16667" r="-1479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/>
              <p:cNvSpPr txBox="1"/>
              <p:nvPr/>
            </p:nvSpPr>
            <p:spPr>
              <a:xfrm>
                <a:off x="2106552" y="3045120"/>
                <a:ext cx="2770117" cy="100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552" y="3045120"/>
                <a:ext cx="2770117" cy="100642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611616" y="4144551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6" y="4144551"/>
                <a:ext cx="605935" cy="67710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1135494" y="3995034"/>
                <a:ext cx="4203458" cy="100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</m:nary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zh-CN" altLang="en-US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94" y="3995034"/>
                <a:ext cx="4203458" cy="100642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5268236" y="3981379"/>
                <a:ext cx="2614305" cy="1017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=−</m:t>
                      </m:r>
                      <m:nary>
                        <m:naryPr>
                          <m:chr m:val="∮"/>
                          <m:ctrlPr>
                            <a:rPr lang="zh-CN" altLang="en-US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236" y="3981379"/>
                <a:ext cx="2614305" cy="10170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右箭头 119"/>
          <p:cNvSpPr/>
          <p:nvPr/>
        </p:nvSpPr>
        <p:spPr>
          <a:xfrm>
            <a:off x="839932" y="5615709"/>
            <a:ext cx="665598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/>
              <p:cNvSpPr txBox="1"/>
              <p:nvPr/>
            </p:nvSpPr>
            <p:spPr>
              <a:xfrm>
                <a:off x="1697435" y="5268519"/>
                <a:ext cx="3390352" cy="10170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3" name="文本框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35" y="5268519"/>
                <a:ext cx="3390352" cy="10170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5141841" y="4853722"/>
                <a:ext cx="6607130" cy="1697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对于非稳恒电流，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𝒋</m:t>
                        </m:r>
                      </m:e>
                    </m:acc>
                    <m:r>
                      <m:rPr>
                        <m:brk m:alnAt="15"/>
                      </m:rPr>
                      <a:rPr lang="en-US" altLang="zh-CN" sz="3200" i="1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𝑫</m:t>
                            </m:r>
                          </m:e>
                        </m:acc>
                      </m:num>
                      <m:den>
                        <m:r>
                          <a:rPr lang="zh-CN" altLang="en-US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𝜕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是连续的，</a:t>
                </a:r>
                <a:endParaRPr lang="en-US" altLang="zh-CN" sz="3200" b="1" dirty="0" smtClean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传导电流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𝒋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中断处由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fPr>
                      <m:num>
                        <m:r>
                          <a:rPr lang="zh-CN" altLang="en-US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altLang="zh-CN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𝑫</m:t>
                            </m:r>
                          </m:e>
                        </m:acc>
                      </m:num>
                      <m:den>
                        <m:r>
                          <a:rPr lang="zh-CN" altLang="en-US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𝜕</m:t>
                        </m:r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连接。</a:t>
                </a:r>
                <a:endParaRPr lang="zh-CN" altLang="en-US" sz="32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41" y="4853722"/>
                <a:ext cx="6607130" cy="1697003"/>
              </a:xfrm>
              <a:prstGeom prst="rect">
                <a:avLst/>
              </a:prstGeom>
              <a:blipFill rotWithShape="0">
                <a:blip r:embed="rId18"/>
                <a:stretch>
                  <a:fillRect l="-2306" r="-1107" b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8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3" grpId="0" animBg="1"/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 flipH="1">
            <a:off x="800399" y="3524415"/>
            <a:ext cx="654975" cy="1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479397" y="373012"/>
                <a:ext cx="3390352" cy="10170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97" y="373012"/>
                <a:ext cx="3390352" cy="10170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8523" y="313445"/>
            <a:ext cx="677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定义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位移电流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：变化的电场可以等效</a:t>
            </a:r>
            <a:endParaRPr lang="en-US" altLang="zh-CN" sz="3200" b="1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的视为一种“</a:t>
            </a:r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电流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”。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523" y="147260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位移电流密度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69397" y="1241275"/>
                <a:ext cx="1468735" cy="91813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397" y="1241275"/>
                <a:ext cx="1468735" cy="918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98523" y="2157511"/>
                <a:ext cx="6184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通过空间任一曲面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𝑺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位移电流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3" y="2157511"/>
                <a:ext cx="6184706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2463" t="-16667" r="-1478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365181" y="1867184"/>
                <a:ext cx="2705484" cy="10170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181" y="1867184"/>
                <a:ext cx="2705484" cy="10170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>
            <a:stCxn id="24" idx="1"/>
          </p:cNvCxnSpPr>
          <p:nvPr/>
        </p:nvCxnSpPr>
        <p:spPr>
          <a:xfrm flipH="1">
            <a:off x="1582087" y="4791622"/>
            <a:ext cx="752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2843181" y="3515943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07874" y="2900200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6134" y="2900200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十字形 13"/>
          <p:cNvSpPr/>
          <p:nvPr/>
        </p:nvSpPr>
        <p:spPr>
          <a:xfrm>
            <a:off x="1459555" y="2919149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减号 14"/>
          <p:cNvSpPr/>
          <p:nvPr/>
        </p:nvSpPr>
        <p:spPr>
          <a:xfrm>
            <a:off x="2609815" y="2955149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十字形 15"/>
          <p:cNvSpPr/>
          <p:nvPr/>
        </p:nvSpPr>
        <p:spPr>
          <a:xfrm>
            <a:off x="1473621" y="3406901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减号 16"/>
          <p:cNvSpPr/>
          <p:nvPr/>
        </p:nvSpPr>
        <p:spPr>
          <a:xfrm>
            <a:off x="2623881" y="3442901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十字形 17"/>
          <p:cNvSpPr/>
          <p:nvPr/>
        </p:nvSpPr>
        <p:spPr>
          <a:xfrm>
            <a:off x="1473618" y="3884470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减号 18"/>
          <p:cNvSpPr/>
          <p:nvPr/>
        </p:nvSpPr>
        <p:spPr>
          <a:xfrm>
            <a:off x="2623878" y="3920470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 flipV="1">
            <a:off x="821292" y="4799798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2848682" y="4795183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2440" y="3524415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34820" y="4666931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1446138" y="4533005"/>
            <a:ext cx="0" cy="5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582086" y="4657697"/>
            <a:ext cx="0" cy="28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441821" y="4893901"/>
                <a:ext cx="3125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𝜺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21" y="4893901"/>
                <a:ext cx="312585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961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451106" y="4923896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6" y="4923896"/>
                <a:ext cx="368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6557" r="-655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811517" y="4064470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59679" y="4124258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79" y="4124258"/>
                <a:ext cx="28854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11" r="-1063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985823" y="4180667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𝑪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3" y="4180667"/>
                <a:ext cx="346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772" r="-701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/>
          <p:nvPr/>
        </p:nvCxnSpPr>
        <p:spPr>
          <a:xfrm>
            <a:off x="1815681" y="3366491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958453" y="2926974"/>
                <a:ext cx="384721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53" y="2926974"/>
                <a:ext cx="384721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/>
          <p:nvPr/>
        </p:nvCxnSpPr>
        <p:spPr>
          <a:xfrm>
            <a:off x="1815681" y="3602021"/>
            <a:ext cx="648000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954845" y="3634472"/>
                <a:ext cx="448969" cy="4180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845" y="3634472"/>
                <a:ext cx="448969" cy="4180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连接符 49"/>
          <p:cNvCxnSpPr/>
          <p:nvPr/>
        </p:nvCxnSpPr>
        <p:spPr>
          <a:xfrm flipH="1">
            <a:off x="4987020" y="3518370"/>
            <a:ext cx="654975" cy="1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 flipV="1">
            <a:off x="7029802" y="3509898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594495" y="2894155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62755" y="2894155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5" name="十字形 54"/>
          <p:cNvSpPr/>
          <p:nvPr/>
        </p:nvSpPr>
        <p:spPr>
          <a:xfrm>
            <a:off x="5646176" y="2913104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6" name="减号 55"/>
          <p:cNvSpPr/>
          <p:nvPr/>
        </p:nvSpPr>
        <p:spPr>
          <a:xfrm>
            <a:off x="6796436" y="2949104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7" name="十字形 56"/>
          <p:cNvSpPr/>
          <p:nvPr/>
        </p:nvSpPr>
        <p:spPr>
          <a:xfrm>
            <a:off x="5660242" y="3400856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8" name="减号 57"/>
          <p:cNvSpPr/>
          <p:nvPr/>
        </p:nvSpPr>
        <p:spPr>
          <a:xfrm>
            <a:off x="6810502" y="3436856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9" name="十字形 58"/>
          <p:cNvSpPr/>
          <p:nvPr/>
        </p:nvSpPr>
        <p:spPr>
          <a:xfrm>
            <a:off x="5660239" y="3878425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减号 59"/>
          <p:cNvSpPr/>
          <p:nvPr/>
        </p:nvSpPr>
        <p:spPr>
          <a:xfrm>
            <a:off x="6810499" y="3914425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4990366" y="4794813"/>
            <a:ext cx="1522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7044539" y="4789138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637727" y="4917851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𝑹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27" y="4917851"/>
                <a:ext cx="36869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667" r="-8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6172444" y="4174622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𝑪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44" y="4174622"/>
                <a:ext cx="34624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929" r="-892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/>
          <p:cNvCxnSpPr/>
          <p:nvPr/>
        </p:nvCxnSpPr>
        <p:spPr>
          <a:xfrm>
            <a:off x="6002302" y="3360446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6145074" y="2920929"/>
                <a:ext cx="384721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074" y="2920929"/>
                <a:ext cx="384721" cy="41408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/>
          <p:cNvCxnSpPr/>
          <p:nvPr/>
        </p:nvCxnSpPr>
        <p:spPr>
          <a:xfrm flipH="1">
            <a:off x="5988261" y="3592389"/>
            <a:ext cx="648000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6141466" y="3628427"/>
                <a:ext cx="448969" cy="4180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3333FF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3333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66" y="3628427"/>
                <a:ext cx="448969" cy="4180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/>
          <p:cNvSpPr/>
          <p:nvPr/>
        </p:nvSpPr>
        <p:spPr>
          <a:xfrm>
            <a:off x="6521441" y="4660886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45462" y="3813093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充电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662452" y="3813092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SimHei" charset="-122"/>
                <a:ea typeface="SimHei" charset="-122"/>
                <a:cs typeface="SimHei" charset="-122"/>
              </a:rPr>
              <a:t>放电</a:t>
            </a:r>
            <a:endParaRPr lang="zh-CN" altLang="en-US" sz="3200" b="1" dirty="0">
              <a:solidFill>
                <a:srgbClr val="3333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27292" y="524004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电容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充电：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3445462" y="3527507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001722" y="3503615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7634744" y="3506707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5007073" y="4106811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5055536" y="4118213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536" y="4118213"/>
                <a:ext cx="28854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333" r="-8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/>
              <p:cNvSpPr txBox="1"/>
              <p:nvPr/>
            </p:nvSpPr>
            <p:spPr>
              <a:xfrm>
                <a:off x="2512804" y="5289566"/>
                <a:ext cx="1936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𝒒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𝒕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)↑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𝑫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↑</m:t>
                      </m:r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04" y="5289566"/>
                <a:ext cx="1936299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4513813" y="5291223"/>
                <a:ext cx="181363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𝜕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𝑡</m:t>
                      </m:r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813" y="5291223"/>
                <a:ext cx="1813638" cy="48314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/>
              <p:cNvSpPr txBox="1"/>
              <p:nvPr/>
            </p:nvSpPr>
            <p:spPr>
              <a:xfrm>
                <a:off x="6658217" y="5258520"/>
                <a:ext cx="1681614" cy="487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∥</m:t>
                      </m:r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17" y="5258520"/>
                <a:ext cx="1681614" cy="48776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/>
          <p:cNvSpPr txBox="1"/>
          <p:nvPr/>
        </p:nvSpPr>
        <p:spPr>
          <a:xfrm>
            <a:off x="418440" y="5909842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电容放电：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/>
              <p:cNvSpPr txBox="1"/>
              <p:nvPr/>
            </p:nvSpPr>
            <p:spPr>
              <a:xfrm>
                <a:off x="2503952" y="5950124"/>
                <a:ext cx="1936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𝒒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(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𝒕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)↓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𝑫</m:t>
                      </m:r>
                      <m:r>
                        <a:rPr lang="en-US" altLang="zh-CN" sz="2800" b="1" i="1" dirty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↓</m:t>
                      </m:r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9" name="文本框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952" y="5950124"/>
                <a:ext cx="1936299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/>
              <p:cNvSpPr txBox="1"/>
              <p:nvPr/>
            </p:nvSpPr>
            <p:spPr>
              <a:xfrm>
                <a:off x="4495725" y="5961017"/>
                <a:ext cx="198355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𝜕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b="0" i="0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/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𝜕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𝑡</m:t>
                      </m:r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↑↓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25" y="5961017"/>
                <a:ext cx="1983556" cy="4831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/>
              <p:cNvSpPr txBox="1"/>
              <p:nvPr/>
            </p:nvSpPr>
            <p:spPr>
              <a:xfrm>
                <a:off x="6621655" y="5937550"/>
                <a:ext cx="2021451" cy="487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↑↓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𝑫</m:t>
                          </m:r>
                        </m:e>
                      </m:acc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↑↓</m:t>
                      </m:r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55" y="5937550"/>
                <a:ext cx="2021451" cy="48776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utoShape 2"/>
          <p:cNvSpPr>
            <a:spLocks/>
          </p:cNvSpPr>
          <p:nvPr/>
        </p:nvSpPr>
        <p:spPr bwMode="auto">
          <a:xfrm flipH="1">
            <a:off x="8688395" y="5333693"/>
            <a:ext cx="229800" cy="1026474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9158580" y="5569077"/>
                <a:ext cx="1046056" cy="487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∥</m:t>
                      </m:r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580" y="5569077"/>
                <a:ext cx="1046056" cy="48776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7" grpId="0"/>
      <p:bldP spid="28" grpId="0"/>
      <p:bldP spid="30" grpId="0"/>
      <p:bldP spid="44" grpId="0"/>
      <p:bldP spid="47" grpId="0"/>
      <p:bldP spid="49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9" grpId="0"/>
      <p:bldP spid="72" grpId="0"/>
      <p:bldP spid="74" grpId="0"/>
      <p:bldP spid="76" grpId="0"/>
      <p:bldP spid="81" grpId="0" animBg="1"/>
      <p:bldP spid="85" grpId="0"/>
      <p:bldP spid="86" grpId="0"/>
      <p:bldP spid="87" grpId="0"/>
      <p:bldP spid="93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下箭头 78"/>
          <p:cNvSpPr/>
          <p:nvPr/>
        </p:nvSpPr>
        <p:spPr>
          <a:xfrm>
            <a:off x="6534010" y="5556397"/>
            <a:ext cx="216000" cy="756000"/>
          </a:xfrm>
          <a:prstGeom prst="downArrow">
            <a:avLst>
              <a:gd name="adj1" fmla="val 50000"/>
              <a:gd name="adj2" fmla="val 91273"/>
            </a:avLst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490602" y="5496354"/>
            <a:ext cx="111600" cy="572655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1764147" y="5458690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31040" y="5648036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3137623" y="5464168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130857" y="5307882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2746225" y="5303265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618934" y="988289"/>
            <a:ext cx="349623" cy="48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44705" y="311722"/>
                <a:ext cx="41611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2. 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位移电流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的性质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311722"/>
                <a:ext cx="4161139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807" t="-16667" r="-1318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4705" y="896497"/>
                <a:ext cx="47286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a).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的实质是变化电场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896497"/>
                <a:ext cx="472860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351" t="-16667" r="-206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69349" y="604109"/>
                <a:ext cx="1324337" cy="918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𝑫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349" y="604109"/>
                <a:ext cx="1324337" cy="918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33542" y="934437"/>
                <a:ext cx="1188723" cy="487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≠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42" y="934437"/>
                <a:ext cx="1188723" cy="4877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41302" y="1644350"/>
                <a:ext cx="34894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不产生焦耳热！</a:t>
                </a:r>
                <a:endParaRPr lang="zh-CN" altLang="en-US" sz="32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02" y="1644350"/>
                <a:ext cx="3489481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6667" r="-349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44705" y="2229125"/>
                <a:ext cx="77919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b).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在激发磁场方面和传导电流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等效。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2229125"/>
                <a:ext cx="7791941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2034" t="-16667" r="-78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H="1">
            <a:off x="8310357" y="1267003"/>
            <a:ext cx="654975" cy="1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2" idx="1"/>
          </p:cNvCxnSpPr>
          <p:nvPr/>
        </p:nvCxnSpPr>
        <p:spPr>
          <a:xfrm flipH="1">
            <a:off x="9092045" y="2534210"/>
            <a:ext cx="752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10353139" y="1258531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7832" y="642788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6092" y="642788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8969513" y="661737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减号 13"/>
          <p:cNvSpPr/>
          <p:nvPr/>
        </p:nvSpPr>
        <p:spPr>
          <a:xfrm>
            <a:off x="10119773" y="697737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8983579" y="1149489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减号 15"/>
          <p:cNvSpPr/>
          <p:nvPr/>
        </p:nvSpPr>
        <p:spPr>
          <a:xfrm>
            <a:off x="10133839" y="1185489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形 16"/>
          <p:cNvSpPr/>
          <p:nvPr/>
        </p:nvSpPr>
        <p:spPr>
          <a:xfrm>
            <a:off x="8983576" y="1627058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减号 17"/>
          <p:cNvSpPr/>
          <p:nvPr/>
        </p:nvSpPr>
        <p:spPr>
          <a:xfrm>
            <a:off x="10133836" y="1663058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8331250" y="2542386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10358640" y="2537771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322398" y="1267003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844778" y="2409519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956096" y="2275593"/>
            <a:ext cx="0" cy="5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092044" y="2400285"/>
            <a:ext cx="0" cy="28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51779" y="2636489"/>
                <a:ext cx="24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779" y="2636489"/>
                <a:ext cx="243656" cy="369332"/>
              </a:xfrm>
              <a:prstGeom prst="rect">
                <a:avLst/>
              </a:prstGeom>
              <a:blipFill>
                <a:blip r:embed="rId8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961064" y="2666484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064" y="2666484"/>
                <a:ext cx="299761" cy="369332"/>
              </a:xfrm>
              <a:prstGeom prst="rect">
                <a:avLst/>
              </a:prstGeom>
              <a:blipFill>
                <a:blip r:embed="rId9"/>
                <a:stretch>
                  <a:fillRect l="-20408" r="-2244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 flipV="1">
            <a:off x="8313162" y="1807058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369637" y="1866846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37" y="1866846"/>
                <a:ext cx="28854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11" r="-1063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495781" y="1923255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781" y="1923255"/>
                <a:ext cx="277320" cy="369332"/>
              </a:xfrm>
              <a:prstGeom prst="rect">
                <a:avLst/>
              </a:prstGeom>
              <a:blipFill>
                <a:blip r:embed="rId11"/>
                <a:stretch>
                  <a:fillRect l="-24444" r="-2222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9325639" y="1109079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477647" y="752686"/>
                <a:ext cx="26289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647" y="752686"/>
                <a:ext cx="262892" cy="345159"/>
              </a:xfrm>
              <a:prstGeom prst="rect">
                <a:avLst/>
              </a:prstGeom>
              <a:blipFill>
                <a:blip r:embed="rId12"/>
                <a:stretch>
                  <a:fillRect l="-20930" r="-20930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>
            <a:off x="9325639" y="1243013"/>
            <a:ext cx="648000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464803" y="1247756"/>
                <a:ext cx="319767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1247756"/>
                <a:ext cx="319767" cy="307777"/>
              </a:xfrm>
              <a:prstGeom prst="rect">
                <a:avLst/>
              </a:prstGeom>
              <a:blipFill>
                <a:blip r:embed="rId13"/>
                <a:stretch>
                  <a:fillRect l="-23077" t="-42000" r="-55769" b="-26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10955420" y="1270095"/>
            <a:ext cx="0" cy="1277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202263" y="2788829"/>
                <a:ext cx="59522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3333FF"/>
                    </a:solidFill>
                    <a:latin typeface="SimHei" charset="-122"/>
                    <a:ea typeface="SimHei" charset="-122"/>
                    <a:cs typeface="SimHei" charset="-122"/>
                  </a:rPr>
                  <a:t>电容器两极板间没有传导电流，</a:t>
                </a:r>
                <a:endParaRPr lang="en-US" altLang="zh-CN" sz="3200" b="1" dirty="0" smtClean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solidFill>
                      <a:srgbClr val="3333FF"/>
                    </a:solidFill>
                    <a:latin typeface="SimHei" charset="-122"/>
                    <a:ea typeface="SimHei" charset="-122"/>
                    <a:cs typeface="SimHei" charset="-122"/>
                  </a:rPr>
                  <a:t>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solidFill>
                      <a:srgbClr val="3333FF"/>
                    </a:solidFill>
                    <a:latin typeface="SimHei" charset="-122"/>
                    <a:ea typeface="SimHei" charset="-122"/>
                    <a:cs typeface="SimHei" charset="-122"/>
                  </a:rPr>
                  <a:t>仍然可以激发磁场。</a:t>
                </a:r>
                <a:endParaRPr lang="zh-CN" altLang="en-US" sz="3200" b="1" dirty="0">
                  <a:solidFill>
                    <a:srgbClr val="3333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3" y="2788829"/>
                <a:ext cx="5952270" cy="1077218"/>
              </a:xfrm>
              <a:prstGeom prst="rect">
                <a:avLst/>
              </a:prstGeom>
              <a:blipFill rotWithShape="0">
                <a:blip r:embed="rId14"/>
                <a:stretch>
                  <a:fillRect l="-2559" t="-7345" r="-1535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930350" y="2777199"/>
                <a:ext cx="2316275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350" y="2777199"/>
                <a:ext cx="2316275" cy="10042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44705" y="3906829"/>
                <a:ext cx="802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 smtClean="0">
                    <a:latin typeface="SimHei" charset="-122"/>
                    <a:ea typeface="SimHei" charset="-122"/>
                    <a:cs typeface="SimHei" charset="-122"/>
                  </a:rPr>
                  <a:t>c).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激发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磁场与其满足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右手螺旋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关系。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3906829"/>
                <a:ext cx="8024376" cy="584775"/>
              </a:xfrm>
              <a:prstGeom prst="rect">
                <a:avLst/>
              </a:prstGeom>
              <a:blipFill rotWithShape="0">
                <a:blip r:embed="rId16"/>
                <a:stretch>
                  <a:fillRect l="-1976" t="-16667" r="-76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1370731" y="5144655"/>
            <a:ext cx="2157562" cy="7573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1764146" y="4879103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431039" y="5068449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137622" y="4884581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2130856" y="4728295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2746224" y="4723678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下箭头 57"/>
          <p:cNvSpPr/>
          <p:nvPr/>
        </p:nvSpPr>
        <p:spPr>
          <a:xfrm flipV="1">
            <a:off x="2440276" y="4837537"/>
            <a:ext cx="216000" cy="676569"/>
          </a:xfrm>
          <a:prstGeom prst="downArrow">
            <a:avLst>
              <a:gd name="adj1" fmla="val 50000"/>
              <a:gd name="adj2" fmla="val 91273"/>
            </a:avLst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262912" y="5902036"/>
            <a:ext cx="389079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1421335" y="4808729"/>
                <a:ext cx="25286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35" y="4808729"/>
                <a:ext cx="252862" cy="345159"/>
              </a:xfrm>
              <a:prstGeom prst="rect">
                <a:avLst/>
              </a:prstGeom>
              <a:blipFill>
                <a:blip r:embed="rId17"/>
                <a:stretch>
                  <a:fillRect l="-21429" r="-23810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2220805" y="4550183"/>
                <a:ext cx="386451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805" y="4550183"/>
                <a:ext cx="386451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688" b="-196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325757" y="5782681"/>
                <a:ext cx="25286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57" y="5782681"/>
                <a:ext cx="252862" cy="345159"/>
              </a:xfrm>
              <a:prstGeom prst="rect">
                <a:avLst/>
              </a:prstGeom>
              <a:blipFill>
                <a:blip r:embed="rId19"/>
                <a:stretch>
                  <a:fillRect l="-21951" r="-21951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836565" y="4703618"/>
                <a:ext cx="1065227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65" y="4703618"/>
                <a:ext cx="1065227" cy="78694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922714" y="5641559"/>
                <a:ext cx="945131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714" y="5641559"/>
                <a:ext cx="945131" cy="4140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H="1">
            <a:off x="5836664" y="5463307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503557" y="5652653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7210140" y="5468785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6203374" y="5312499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6818742" y="5307882"/>
            <a:ext cx="0" cy="7204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5443248" y="5149272"/>
            <a:ext cx="2157562" cy="757381"/>
          </a:xfrm>
          <a:prstGeom prst="ellipse">
            <a:avLst/>
          </a:prstGeom>
          <a:solidFill>
            <a:schemeClr val="bg1"/>
          </a:solid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5836663" y="4883720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6503556" y="5073066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7210139" y="4889198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203373" y="4732912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6818741" y="4728295"/>
            <a:ext cx="0" cy="64800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6320857" y="5902036"/>
            <a:ext cx="396000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5493852" y="4813346"/>
                <a:ext cx="25286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852" y="4813346"/>
                <a:ext cx="252862" cy="345159"/>
              </a:xfrm>
              <a:prstGeom prst="rect">
                <a:avLst/>
              </a:prstGeom>
              <a:blipFill>
                <a:blip r:embed="rId22"/>
                <a:stretch>
                  <a:fillRect l="-21429" r="-23810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6293322" y="4554800"/>
                <a:ext cx="386451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322" y="4554800"/>
                <a:ext cx="386451" cy="307777"/>
              </a:xfrm>
              <a:prstGeom prst="rect">
                <a:avLst/>
              </a:prstGeom>
              <a:blipFill rotWithShape="0">
                <a:blip r:embed="rId18"/>
                <a:stretch>
                  <a:fillRect l="-4688" b="-196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7398274" y="5787298"/>
                <a:ext cx="252862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274" y="5787298"/>
                <a:ext cx="252862" cy="345159"/>
              </a:xfrm>
              <a:prstGeom prst="rect">
                <a:avLst/>
              </a:prstGeom>
              <a:blipFill>
                <a:blip r:embed="rId24"/>
                <a:stretch>
                  <a:fillRect l="-21951" r="-21951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7909082" y="4708235"/>
                <a:ext cx="1065227" cy="78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82" y="4708235"/>
                <a:ext cx="1065227" cy="78694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7967523" y="5646176"/>
                <a:ext cx="1091004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↑↓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23" y="5646176"/>
                <a:ext cx="1091004" cy="4140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/>
          <p:cNvSpPr/>
          <p:nvPr/>
        </p:nvSpPr>
        <p:spPr>
          <a:xfrm>
            <a:off x="6581144" y="5004520"/>
            <a:ext cx="111600" cy="572655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59" grpId="0" animBg="1"/>
      <p:bldP spid="2" grpId="0"/>
      <p:bldP spid="3" grpId="0"/>
      <p:bldP spid="4" grpId="0"/>
      <p:bldP spid="5" grpId="0"/>
      <p:bldP spid="6" grpId="0"/>
      <p:bldP spid="7" grpId="0"/>
      <p:bldP spid="35" grpId="0"/>
      <p:bldP spid="43" grpId="0"/>
      <p:bldP spid="44" grpId="0"/>
      <p:bldP spid="45" grpId="0" animBg="1"/>
      <p:bldP spid="58" grpId="0" animBg="1"/>
      <p:bldP spid="62" grpId="0"/>
      <p:bldP spid="63" grpId="0"/>
      <p:bldP spid="64" grpId="0"/>
      <p:bldP spid="65" grpId="0"/>
      <p:bldP spid="66" grpId="0"/>
      <p:bldP spid="73" grpId="0" animBg="1"/>
      <p:bldP spid="81" grpId="0"/>
      <p:bldP spid="82" grpId="0"/>
      <p:bldP spid="83" grpId="0"/>
      <p:bldP spid="84" grpId="0"/>
      <p:bldP spid="85" grpId="0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705" y="299597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zh-CN" altLang="en-US" sz="3200" b="1" dirty="0" smtClean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 全电流定理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502269" y="865900"/>
                <a:ext cx="53287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传导电流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+</m:t>
                    </m:r>
                  </m:oMath>
                </a14:m>
                <a:r>
                  <a:rPr lang="zh-CN" altLang="en-US" sz="3200" b="1" dirty="0" smtClean="0">
                    <a:solidFill>
                      <a:srgbClr val="3333FF"/>
                    </a:solidFill>
                    <a:latin typeface="SimHei" charset="-122"/>
                    <a:ea typeface="SimHei" charset="-122"/>
                    <a:cs typeface="SimHei" charset="-122"/>
                  </a:rPr>
                  <a:t>位移电流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</m:oMath>
                </a14:m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全电流</a:t>
                </a:r>
                <a:endParaRPr lang="zh-CN" altLang="en-US" sz="32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69" y="865900"/>
                <a:ext cx="5328703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857" t="-16667" r="-194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44705" y="1413731"/>
                <a:ext cx="1108450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在非稳恒情况下，往往是传导电流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和位移电流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3333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同时存在，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两者之和的电流总是闭合的。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5" y="1413731"/>
                <a:ext cx="11084509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430" t="-9040" r="-220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44704" y="2407825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一般情况下的安培环路定理：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56449" y="3052167"/>
                <a:ext cx="4375813" cy="101701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449" y="3052167"/>
                <a:ext cx="4375813" cy="10170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862295" y="3287076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全电流定理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8261" y="4223665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或者</a:t>
            </a:r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：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30701" y="4069818"/>
                <a:ext cx="2958694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701" y="4069818"/>
                <a:ext cx="2958694" cy="10042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44704" y="5104136"/>
                <a:ext cx="10395795" cy="1137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沿任意闭合回路的积分等于穿过此回路的</a:t>
                </a:r>
                <a:r>
                  <a:rPr lang="zh-CN" altLang="en-US" sz="3200" b="1" dirty="0" smtClean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全电流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，或者</a:t>
                </a:r>
                <a:endParaRPr lang="en-US" altLang="zh-CN" sz="32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等于穿过此回路的</a:t>
                </a:r>
                <a:r>
                  <a:rPr lang="zh-CN" altLang="en-US" sz="3200" b="1" dirty="0" smtClean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传导电流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和</a:t>
                </a:r>
                <a:r>
                  <a:rPr lang="zh-CN" altLang="en-US" sz="3200" b="1" dirty="0" smtClean="0">
                    <a:solidFill>
                      <a:srgbClr val="3333FF"/>
                    </a:solidFill>
                    <a:latin typeface="SimHei" charset="-122"/>
                    <a:ea typeface="SimHei" charset="-122"/>
                    <a:cs typeface="SimHei" charset="-122"/>
                  </a:rPr>
                  <a:t>位移电流</a:t>
                </a:r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的代数和。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04" y="5104136"/>
                <a:ext cx="10395795" cy="1137106"/>
              </a:xfrm>
              <a:prstGeom prst="rect">
                <a:avLst/>
              </a:prstGeom>
              <a:blipFill rotWithShape="0">
                <a:blip r:embed="rId6"/>
                <a:stretch>
                  <a:fillRect l="-1525" t="-3743" r="-352" b="-1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4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8524835" y="3792588"/>
            <a:ext cx="9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8471983" y="2268142"/>
            <a:ext cx="190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9979890" y="2267531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655417" y="1651788"/>
            <a:ext cx="311690" cy="1232707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712843" y="1651788"/>
            <a:ext cx="311690" cy="12327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8707098" y="1670737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减号 7"/>
          <p:cNvSpPr/>
          <p:nvPr/>
        </p:nvSpPr>
        <p:spPr>
          <a:xfrm>
            <a:off x="9746524" y="1706737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8721164" y="2158489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减号 9"/>
          <p:cNvSpPr/>
          <p:nvPr/>
        </p:nvSpPr>
        <p:spPr>
          <a:xfrm>
            <a:off x="9760590" y="2194489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十字形 10"/>
          <p:cNvSpPr/>
          <p:nvPr/>
        </p:nvSpPr>
        <p:spPr>
          <a:xfrm>
            <a:off x="8721161" y="2636058"/>
            <a:ext cx="180000" cy="180000"/>
          </a:xfrm>
          <a:prstGeom prst="plus">
            <a:avLst>
              <a:gd name="adj" fmla="val 4732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减号 11"/>
          <p:cNvSpPr/>
          <p:nvPr/>
        </p:nvSpPr>
        <p:spPr>
          <a:xfrm>
            <a:off x="9760587" y="2672058"/>
            <a:ext cx="216000" cy="1440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7764040" y="3800764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0003863" y="3796149"/>
            <a:ext cx="6105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755188" y="2276003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591707" y="2248489"/>
            <a:ext cx="0" cy="15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471529" y="3667897"/>
            <a:ext cx="532334" cy="2493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8398122" y="3533971"/>
            <a:ext cx="0" cy="5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524834" y="3658663"/>
            <a:ext cx="0" cy="28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301445" y="3987230"/>
                <a:ext cx="2436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45" y="3987230"/>
                <a:ext cx="243656" cy="369332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587815" y="3924862"/>
                <a:ext cx="2997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15" y="3924862"/>
                <a:ext cx="299761" cy="369332"/>
              </a:xfrm>
              <a:prstGeom prst="rect">
                <a:avLst/>
              </a:prstGeom>
              <a:blipFill>
                <a:blip r:embed="rId3"/>
                <a:stretch>
                  <a:fillRect l="-22449" r="-2040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7745952" y="2816058"/>
            <a:ext cx="0" cy="43200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7802427" y="2875846"/>
                <a:ext cx="2196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27" y="2875846"/>
                <a:ext cx="219612" cy="369332"/>
              </a:xfrm>
              <a:prstGeom prst="rect">
                <a:avLst/>
              </a:prstGeom>
              <a:blipFill>
                <a:blip r:embed="rId4"/>
                <a:stretch>
                  <a:fillRect l="-30556" r="-2777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>
          <a:xfrm>
            <a:off x="8338027" y="1456733"/>
            <a:ext cx="274492" cy="1618977"/>
          </a:xfrm>
          <a:prstGeom prst="ellipse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930571" y="1486071"/>
                <a:ext cx="4070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571" y="1486071"/>
                <a:ext cx="407099" cy="369332"/>
              </a:xfrm>
              <a:prstGeom prst="rect">
                <a:avLst/>
              </a:prstGeom>
              <a:blipFill>
                <a:blip r:embed="rId5"/>
                <a:stretch>
                  <a:fillRect l="-16418" r="-447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145669" y="1445369"/>
                <a:ext cx="4070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669" y="1445369"/>
                <a:ext cx="407099" cy="369332"/>
              </a:xfrm>
              <a:prstGeom prst="rect">
                <a:avLst/>
              </a:prstGeom>
              <a:blipFill>
                <a:blip r:embed="rId6"/>
                <a:stretch>
                  <a:fillRect l="-14925" r="-44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594803" y="3058301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zh-CN" altLang="en-US" sz="24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03" y="3058301"/>
                <a:ext cx="259686" cy="369332"/>
              </a:xfrm>
              <a:prstGeom prst="rect">
                <a:avLst/>
              </a:prstGeom>
              <a:blipFill>
                <a:blip r:embed="rId7"/>
                <a:stretch>
                  <a:fillRect l="-25581" r="-2093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9214695" y="2903714"/>
                <a:ext cx="277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695" y="2903714"/>
                <a:ext cx="277320" cy="369332"/>
              </a:xfrm>
              <a:prstGeom prst="rect">
                <a:avLst/>
              </a:prstGeom>
              <a:blipFill>
                <a:blip r:embed="rId8"/>
                <a:stretch>
                  <a:fillRect l="-24444" r="-2222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任意多边形 28"/>
          <p:cNvSpPr/>
          <p:nvPr/>
        </p:nvSpPr>
        <p:spPr>
          <a:xfrm>
            <a:off x="8475283" y="1450111"/>
            <a:ext cx="895270" cy="1625599"/>
          </a:xfrm>
          <a:custGeom>
            <a:avLst/>
            <a:gdLst>
              <a:gd name="connsiteX0" fmla="*/ 8313 w 825436"/>
              <a:gd name="connsiteY0" fmla="*/ 0 h 1679171"/>
              <a:gd name="connsiteX1" fmla="*/ 432262 w 825436"/>
              <a:gd name="connsiteY1" fmla="*/ 116378 h 1679171"/>
              <a:gd name="connsiteX2" fmla="*/ 773084 w 825436"/>
              <a:gd name="connsiteY2" fmla="*/ 581891 h 1679171"/>
              <a:gd name="connsiteX3" fmla="*/ 798022 w 825436"/>
              <a:gd name="connsiteY3" fmla="*/ 1122218 h 1679171"/>
              <a:gd name="connsiteX4" fmla="*/ 515390 w 825436"/>
              <a:gd name="connsiteY4" fmla="*/ 1521229 h 1679171"/>
              <a:gd name="connsiteX5" fmla="*/ 0 w 825436"/>
              <a:gd name="connsiteY5" fmla="*/ 1679171 h 167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36" h="1679171">
                <a:moveTo>
                  <a:pt x="8313" y="0"/>
                </a:moveTo>
                <a:cubicBezTo>
                  <a:pt x="156556" y="9698"/>
                  <a:pt x="304800" y="19396"/>
                  <a:pt x="432262" y="116378"/>
                </a:cubicBezTo>
                <a:cubicBezTo>
                  <a:pt x="559724" y="213360"/>
                  <a:pt x="712124" y="414251"/>
                  <a:pt x="773084" y="581891"/>
                </a:cubicBezTo>
                <a:cubicBezTo>
                  <a:pt x="834044" y="749531"/>
                  <a:pt x="840971" y="965662"/>
                  <a:pt x="798022" y="1122218"/>
                </a:cubicBezTo>
                <a:cubicBezTo>
                  <a:pt x="755073" y="1278774"/>
                  <a:pt x="648394" y="1428404"/>
                  <a:pt x="515390" y="1521229"/>
                </a:cubicBezTo>
                <a:cubicBezTo>
                  <a:pt x="382386" y="1614054"/>
                  <a:pt x="191193" y="1646612"/>
                  <a:pt x="0" y="1679171"/>
                </a:cubicBez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8337497" y="1455696"/>
            <a:ext cx="274492" cy="1618977"/>
          </a:xfrm>
          <a:prstGeom prst="ellipse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7752381" y="2270498"/>
            <a:ext cx="719155" cy="39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10959" y="610172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重新讨论电容器的充电过程：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21564" y="1511924"/>
                <a:ext cx="1849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面：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4" y="1511924"/>
                <a:ext cx="1849609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8581" t="-16667" r="-759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411181" y="1280652"/>
                <a:ext cx="2218235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181" y="1280652"/>
                <a:ext cx="2218235" cy="100424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10959" y="2788979"/>
                <a:ext cx="1849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8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3200" b="1" dirty="0" smtClean="0">
                    <a:latin typeface="SimHei" charset="-122"/>
                    <a:ea typeface="SimHei" charset="-122"/>
                    <a:cs typeface="SimHei" charset="-122"/>
                  </a:rPr>
                  <a:t>面：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9" y="2788979"/>
                <a:ext cx="1849609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8224" t="-16842" r="-7566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400576" y="2557707"/>
                <a:ext cx="4593117" cy="10682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76" y="2557707"/>
                <a:ext cx="4593117" cy="10682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>
            <a:off x="9020408" y="2242520"/>
            <a:ext cx="648000" cy="0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983933" y="1896699"/>
                <a:ext cx="26289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933" y="1896699"/>
                <a:ext cx="262892" cy="345159"/>
              </a:xfrm>
              <a:prstGeom prst="rect">
                <a:avLst/>
              </a:prstGeom>
              <a:blipFill>
                <a:blip r:embed="rId13"/>
                <a:stretch>
                  <a:fillRect l="-20930" r="-20930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/>
          <p:nvPr/>
        </p:nvCxnSpPr>
        <p:spPr>
          <a:xfrm>
            <a:off x="9020408" y="2376454"/>
            <a:ext cx="648000" cy="0"/>
          </a:xfrm>
          <a:prstGeom prst="straightConnector1">
            <a:avLst/>
          </a:prstGeom>
          <a:ln w="38100">
            <a:solidFill>
              <a:srgbClr val="3333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9344268" y="2463012"/>
                <a:ext cx="319767" cy="3077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68" y="2463012"/>
                <a:ext cx="319767" cy="307777"/>
              </a:xfrm>
              <a:prstGeom prst="rect">
                <a:avLst/>
              </a:prstGeom>
              <a:blipFill>
                <a:blip r:embed="rId14"/>
                <a:stretch>
                  <a:fillRect l="-23077" t="-39216" r="-55769" b="-2549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3288745" y="4597785"/>
                <a:ext cx="1246944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45" y="4597785"/>
                <a:ext cx="1246944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610959" y="3819147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SimHei" charset="-122"/>
                <a:ea typeface="SimHei" charset="-122"/>
                <a:cs typeface="SimHei" charset="-122"/>
              </a:rPr>
              <a:t>根据全电流定理：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39" grpId="0"/>
      <p:bldP spid="40" grpId="0"/>
      <p:bldP spid="41" grpId="0"/>
      <p:bldP spid="43" grpId="0"/>
      <p:bldP spid="45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柱形 7"/>
          <p:cNvSpPr/>
          <p:nvPr/>
        </p:nvSpPr>
        <p:spPr>
          <a:xfrm>
            <a:off x="9834002" y="3063793"/>
            <a:ext cx="144000" cy="720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65305" y="2711924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0462" y="234939"/>
                <a:ext cx="1140889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1</a:t>
                </a:r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：一圆形平行板电容器，两极板的半径为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，设其正在充放电，电荷</a:t>
                </a:r>
                <a:endParaRPr lang="en-US" altLang="zh-CN" sz="2800" b="1" dirty="0" smtClean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按规律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sin</m:t>
                        </m:r>
                      </m:fName>
                      <m:e>
                        <m:r>
                          <a:rPr lang="zh-CN" altLang="en-US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变化，忽略边缘效应，求两极板间任意点的位移</a:t>
                </a:r>
                <a:endParaRPr lang="en-US" altLang="zh-CN" sz="2800" b="1" dirty="0" smtClean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电流和磁场。</a:t>
                </a:r>
                <a:endParaRPr lang="zh-CN" altLang="en-US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2" y="234939"/>
                <a:ext cx="11408892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122" t="-5727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0462" y="155485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8466" y="1555282"/>
            <a:ext cx="5777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SimHei" charset="-122"/>
                <a:ea typeface="SimHei" charset="-122"/>
                <a:cs typeface="SimHei" charset="-122"/>
              </a:rPr>
              <a:t>(1)</a:t>
            </a:r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两极板间的电位移矢量大小为：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765306" y="1801093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" name="直接箭头连接符 9"/>
          <p:cNvCxnSpPr>
            <a:endCxn id="5" idx="6"/>
          </p:cNvCxnSpPr>
          <p:nvPr/>
        </p:nvCxnSpPr>
        <p:spPr>
          <a:xfrm flipV="1">
            <a:off x="9901378" y="2142839"/>
            <a:ext cx="1152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柱形 11"/>
          <p:cNvSpPr/>
          <p:nvPr/>
        </p:nvSpPr>
        <p:spPr>
          <a:xfrm>
            <a:off x="9829378" y="1590599"/>
            <a:ext cx="144000" cy="576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246896" y="1791979"/>
                <a:ext cx="344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𝒂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896" y="1791979"/>
                <a:ext cx="344645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78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>
          <a:xfrm>
            <a:off x="8945962" y="4163370"/>
            <a:ext cx="1944000" cy="19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305962" y="4524350"/>
            <a:ext cx="1224000" cy="1224000"/>
          </a:xfrm>
          <a:prstGeom prst="ellipse">
            <a:avLst/>
          </a:prstGeom>
          <a:noFill/>
          <a:ln w="381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68798" y="3986208"/>
            <a:ext cx="2304000" cy="2304000"/>
          </a:xfrm>
          <a:prstGeom prst="ellipse">
            <a:avLst/>
          </a:prstGeom>
          <a:noFill/>
          <a:ln w="381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接箭头连接符 20"/>
          <p:cNvCxnSpPr>
            <a:endCxn id="19" idx="5"/>
          </p:cNvCxnSpPr>
          <p:nvPr/>
        </p:nvCxnSpPr>
        <p:spPr>
          <a:xfrm>
            <a:off x="9919850" y="5144656"/>
            <a:ext cx="430861" cy="424443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100643" y="4989311"/>
                <a:ext cx="31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8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𝒓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643" y="4989311"/>
                <a:ext cx="31899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923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663427" y="2022658"/>
                <a:ext cx="1844351" cy="809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𝐷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𝜎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427" y="2022658"/>
                <a:ext cx="1844351" cy="8096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1018466" y="2767647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SimHei" charset="-122"/>
                <a:ea typeface="SimHei" charset="-122"/>
                <a:cs typeface="SimHei" charset="-122"/>
              </a:rPr>
              <a:t>位移电流密度为：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1818625" y="3322193"/>
                <a:ext cx="142744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num>
                        <m:den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625" y="3322193"/>
                <a:ext cx="1427442" cy="8192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044859" y="4174709"/>
                <a:ext cx="73639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𝑗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均匀的分布在横截面上，与传导电流同向。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9" y="4174709"/>
                <a:ext cx="736393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949194" y="4702990"/>
                <a:ext cx="633057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latin typeface="SimHei" charset="-122"/>
                    <a:ea typeface="SimHei" charset="-122"/>
                    <a:cs typeface="SimHei" charset="-122"/>
                  </a:rPr>
                  <a:t>(2)</a:t>
                </a:r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在两极板间取半径为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的同心圆环为</a:t>
                </a:r>
                <a:endParaRPr lang="en-US" altLang="zh-CN" sz="2800" b="1" dirty="0" smtClean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闭合回路，根据全电流定理：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94" y="4702990"/>
                <a:ext cx="6330579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2023" t="-764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2896206" y="5627659"/>
                <a:ext cx="2958694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6" y="5627659"/>
                <a:ext cx="2958694" cy="10042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>
            <a:off x="4726828" y="5929745"/>
            <a:ext cx="399354" cy="4802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165953" y="3315807"/>
                <a:ext cx="1258550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den>
                      </m:f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𝑄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𝜕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953" y="3315807"/>
                <a:ext cx="1258550" cy="8194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354287" y="3328293"/>
                <a:ext cx="2241703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87" y="3328293"/>
                <a:ext cx="2241703" cy="8094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3" grpId="0"/>
      <p:bldP spid="4" grpId="0"/>
      <p:bldP spid="5" grpId="0" animBg="1"/>
      <p:bldP spid="12" grpId="0" animBg="1"/>
      <p:bldP spid="13" grpId="0"/>
      <p:bldP spid="18" grpId="0" animBg="1"/>
      <p:bldP spid="19" grpId="0" animBg="1"/>
      <p:bldP spid="20" grpId="0" animBg="1"/>
      <p:bldP spid="22" grpId="0"/>
      <p:bldP spid="34" grpId="0"/>
      <p:bldP spid="43" grpId="0"/>
      <p:bldP spid="44" grpId="0"/>
      <p:bldP spid="45" grpId="0"/>
      <p:bldP spid="46" grpId="0"/>
      <p:bldP spid="47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4284" y="326845"/>
                <a:ext cx="179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&lt;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时：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4" y="326845"/>
                <a:ext cx="1790042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5294" r="-5782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50241" y="326845"/>
                <a:ext cx="3115918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41" y="326845"/>
                <a:ext cx="3115918" cy="1004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85099" y="1331094"/>
                <a:ext cx="4082656" cy="10070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099" y="1331094"/>
                <a:ext cx="4082656" cy="1007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/>
          <p:cNvSpPr>
            <a:spLocks/>
          </p:cNvSpPr>
          <p:nvPr/>
        </p:nvSpPr>
        <p:spPr bwMode="auto">
          <a:xfrm flipH="1">
            <a:off x="5456953" y="785413"/>
            <a:ext cx="189210" cy="1166400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85245" y="1191491"/>
            <a:ext cx="476793" cy="28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447301" y="875821"/>
                <a:ext cx="1402500" cy="8008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301" y="875821"/>
                <a:ext cx="1402500" cy="800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33520" y="2475949"/>
                <a:ext cx="4218334" cy="80945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20" y="2475949"/>
                <a:ext cx="4218334" cy="8094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8404152" y="588455"/>
                <a:ext cx="2592568" cy="80945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152" y="588455"/>
                <a:ext cx="2592568" cy="809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4284" y="3388695"/>
                <a:ext cx="1790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&gt;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 smtClean="0">
                    <a:latin typeface="SimHei" charset="-122"/>
                    <a:ea typeface="SimHei" charset="-122"/>
                    <a:cs typeface="SimHei" charset="-122"/>
                  </a:rPr>
                  <a:t>时：</a:t>
                </a:r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4" y="3388695"/>
                <a:ext cx="1790042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5116" r="-578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50241" y="3388695"/>
                <a:ext cx="3115918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41" y="3388695"/>
                <a:ext cx="3115918" cy="1004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85099" y="4392944"/>
                <a:ext cx="4082656" cy="100707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099" y="4392944"/>
                <a:ext cx="4082656" cy="10070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utoShape 2"/>
          <p:cNvSpPr>
            <a:spLocks/>
          </p:cNvSpPr>
          <p:nvPr/>
        </p:nvSpPr>
        <p:spPr bwMode="auto">
          <a:xfrm flipH="1">
            <a:off x="5456953" y="3847263"/>
            <a:ext cx="189210" cy="1166400"/>
          </a:xfrm>
          <a:prstGeom prst="leftBrace">
            <a:avLst>
              <a:gd name="adj1" fmla="val 81558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785245" y="4253341"/>
            <a:ext cx="476793" cy="28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447301" y="3882255"/>
                <a:ext cx="1599412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301" y="3882255"/>
                <a:ext cx="1599412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833520" y="5537799"/>
                <a:ext cx="3979103" cy="80945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20" y="5537799"/>
                <a:ext cx="3979103" cy="8094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柱形 16"/>
          <p:cNvSpPr/>
          <p:nvPr/>
        </p:nvSpPr>
        <p:spPr>
          <a:xfrm>
            <a:off x="9634496" y="3196797"/>
            <a:ext cx="144000" cy="720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565799" y="2844928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565800" y="1934097"/>
            <a:ext cx="2290618" cy="6834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9" idx="6"/>
          </p:cNvCxnSpPr>
          <p:nvPr/>
        </p:nvCxnSpPr>
        <p:spPr>
          <a:xfrm flipV="1">
            <a:off x="9701872" y="2275843"/>
            <a:ext cx="1152000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629872" y="1723603"/>
            <a:ext cx="144000" cy="576000"/>
          </a:xfrm>
          <a:prstGeom prst="can">
            <a:avLst>
              <a:gd name="adj" fmla="val 57911"/>
            </a:avLst>
          </a:prstGeom>
          <a:solidFill>
            <a:srgbClr val="CCFF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047390" y="1924983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7390" y="1924983"/>
                <a:ext cx="275717" cy="369332"/>
              </a:xfrm>
              <a:prstGeom prst="rect">
                <a:avLst/>
              </a:prstGeom>
              <a:blipFill>
                <a:blip r:embed="rId13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8746456" y="4296374"/>
            <a:ext cx="1944000" cy="1944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106456" y="4657354"/>
            <a:ext cx="1224000" cy="1224000"/>
          </a:xfrm>
          <a:prstGeom prst="ellipse">
            <a:avLst/>
          </a:prstGeom>
          <a:noFill/>
          <a:ln w="381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569292" y="4119212"/>
            <a:ext cx="2304000" cy="2304000"/>
          </a:xfrm>
          <a:prstGeom prst="ellipse">
            <a:avLst/>
          </a:prstGeom>
          <a:noFill/>
          <a:ln w="381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endCxn id="24" idx="5"/>
          </p:cNvCxnSpPr>
          <p:nvPr/>
        </p:nvCxnSpPr>
        <p:spPr>
          <a:xfrm>
            <a:off x="9720344" y="5277660"/>
            <a:ext cx="430861" cy="424443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9901137" y="5122315"/>
                <a:ext cx="2500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137" y="5122315"/>
                <a:ext cx="250068" cy="369332"/>
              </a:xfrm>
              <a:prstGeom prst="rect">
                <a:avLst/>
              </a:prstGeom>
              <a:blipFill>
                <a:blip r:embed="rId14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/>
      <p:bldP spid="8" grpId="0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1052</Words>
  <Application>Microsoft Office PowerPoint</Application>
  <PresentationFormat>宽屏</PresentationFormat>
  <Paragraphs>383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等线</vt:lpstr>
      <vt:lpstr>等线 Light</vt:lpstr>
      <vt:lpstr>SimHei</vt:lpstr>
      <vt:lpstr>宋体</vt:lpstr>
      <vt:lpstr>仿宋</vt:lpstr>
      <vt:lpstr>Arial</vt:lpstr>
      <vt:lpstr>Cambria Math</vt:lpstr>
      <vt:lpstr>Times New Roman</vt:lpstr>
      <vt:lpstr>Office 主题​​</vt:lpstr>
      <vt:lpstr>公式</vt:lpstr>
      <vt:lpstr>BMP 图象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SHAOLIANG ZHANG</dc:creator>
  <cp:lastModifiedBy>Chengzhi Qin</cp:lastModifiedBy>
  <cp:revision>313</cp:revision>
  <dcterms:created xsi:type="dcterms:W3CDTF">2017-02-13T13:22:36Z</dcterms:created>
  <dcterms:modified xsi:type="dcterms:W3CDTF">2022-09-19T14:31:37Z</dcterms:modified>
</cp:coreProperties>
</file>