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6600"/>
    <a:srgbClr val="DDE3FE"/>
    <a:srgbClr val="CCCCFF"/>
    <a:srgbClr val="FFF4FF"/>
    <a:srgbClr val="FFCCFF"/>
    <a:srgbClr val="FF6600"/>
    <a:srgbClr val="FF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1554" autoAdjust="0"/>
  </p:normalViewPr>
  <p:slideViewPr>
    <p:cSldViewPr snapToGrid="0">
      <p:cViewPr>
        <p:scale>
          <a:sx n="80" d="100"/>
          <a:sy n="80" d="100"/>
        </p:scale>
        <p:origin x="15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14D1D-8CF6-4526-B92B-47056382E42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C5DA-2517-4037-9400-61791541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0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石墨是导体，金刚石是绝缘体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2C5DA-2517-4037-9400-6179154145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EB6-304F-4AD1-9596-2810A5B33CF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30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Relationship Id="rId10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11" Type="http://schemas.openxmlformats.org/officeDocument/2006/relationships/oleObject" Target="../embeddings/oleObject12.bin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7.wmf"/><Relationship Id="rId14" Type="http://schemas.openxmlformats.org/officeDocument/2006/relationships/oleObject" Target="../embeddings/oleObject14.bin"/><Relationship Id="rId15" Type="http://schemas.openxmlformats.org/officeDocument/2006/relationships/image" Target="../media/image8.wmf"/><Relationship Id="rId16" Type="http://schemas.openxmlformats.org/officeDocument/2006/relationships/oleObject" Target="../embeddings/oleObject15.bin"/><Relationship Id="rId17" Type="http://schemas.openxmlformats.org/officeDocument/2006/relationships/image" Target="../media/image9.wmf"/><Relationship Id="rId18" Type="http://schemas.openxmlformats.org/officeDocument/2006/relationships/oleObject" Target="../embeddings/oleObject16.bin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4" Type="http://schemas.openxmlformats.org/officeDocument/2006/relationships/image" Target="../media/image3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3.emf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5.emf"/><Relationship Id="rId9" Type="http://schemas.openxmlformats.org/officeDocument/2006/relationships/image" Target="../media/image51.png"/><Relationship Id="rId10" Type="http://schemas.openxmlformats.org/officeDocument/2006/relationships/image" Target="../media/image54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81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9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4" Type="http://schemas.openxmlformats.org/officeDocument/2006/relationships/image" Target="../media/image310.png"/><Relationship Id="rId5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10.png"/><Relationship Id="rId12" Type="http://schemas.openxmlformats.org/officeDocument/2006/relationships/image" Target="../media/image12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0.png"/><Relationship Id="rId3" Type="http://schemas.openxmlformats.org/officeDocument/2006/relationships/image" Target="../media/image210.png"/><Relationship Id="rId4" Type="http://schemas.openxmlformats.org/officeDocument/2006/relationships/image" Target="../media/image510.png"/><Relationship Id="rId5" Type="http://schemas.openxmlformats.org/officeDocument/2006/relationships/image" Target="../media/image160.png"/><Relationship Id="rId6" Type="http://schemas.openxmlformats.org/officeDocument/2006/relationships/image" Target="../media/image410.png"/><Relationship Id="rId7" Type="http://schemas.openxmlformats.org/officeDocument/2006/relationships/image" Target="../media/image710.png"/><Relationship Id="rId8" Type="http://schemas.openxmlformats.org/officeDocument/2006/relationships/image" Target="../media/image810.png"/><Relationship Id="rId9" Type="http://schemas.openxmlformats.org/officeDocument/2006/relationships/image" Target="../media/image90.png"/><Relationship Id="rId10" Type="http://schemas.openxmlformats.org/officeDocument/2006/relationships/image" Target="../media/image10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4" Type="http://schemas.openxmlformats.org/officeDocument/2006/relationships/image" Target="../media/image1510.png"/><Relationship Id="rId5" Type="http://schemas.openxmlformats.org/officeDocument/2006/relationships/image" Target="../media/image163.png"/><Relationship Id="rId6" Type="http://schemas.openxmlformats.org/officeDocument/2006/relationships/image" Target="../media/image170.png"/><Relationship Id="rId7" Type="http://schemas.openxmlformats.org/officeDocument/2006/relationships/image" Target="../media/image180.png"/><Relationship Id="rId8" Type="http://schemas.openxmlformats.org/officeDocument/2006/relationships/image" Target="../media/image190.png"/><Relationship Id="rId9" Type="http://schemas.openxmlformats.org/officeDocument/2006/relationships/image" Target="../media/image200.png"/><Relationship Id="rId10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0.png"/><Relationship Id="rId12" Type="http://schemas.openxmlformats.org/officeDocument/2006/relationships/image" Target="../media/image280.png"/><Relationship Id="rId13" Type="http://schemas.openxmlformats.org/officeDocument/2006/relationships/image" Target="../media/image29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1122362"/>
            <a:ext cx="9144000" cy="3658643"/>
          </a:xfrm>
        </p:spPr>
        <p:txBody>
          <a:bodyPr>
            <a:noAutofit/>
          </a:bodyPr>
          <a:lstStyle/>
          <a:p>
            <a:r>
              <a:rPr lang="zh-CN" altLang="en-US" sz="115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第十六章</a:t>
            </a:r>
            <a:r>
              <a:rPr lang="en-US" altLang="zh-CN" sz="115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115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15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半导体与激光</a:t>
            </a:r>
            <a:endParaRPr lang="zh-CN" altLang="en-US" sz="115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1521883"/>
                <a:ext cx="10280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氦原子击打氖原子：氖原子从基态跃迁到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𝟓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亚稳态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1521883"/>
                <a:ext cx="10280378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542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7" y="340534"/>
                <a:ext cx="97962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电子击打氖原子：氖原子从基态跃迁到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𝒑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𝟒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endParaRPr lang="en-US" altLang="zh-CN" sz="3200" b="1" dirty="0" smtClean="0">
                  <a:ea typeface="SimHei" charset="-122"/>
                  <a:cs typeface="SimHei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𝟒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𝒑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𝟓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等能级上。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340534"/>
                <a:ext cx="979627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618" t="-10169" r="-685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7" y="2250425"/>
                <a:ext cx="7612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从基态到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𝟓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：和电子碰撞，和氦原子碰撞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2250425"/>
                <a:ext cx="7612982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2082" t="-16667" r="-120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8187" y="2835200"/>
                <a:ext cx="64299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从基态到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𝒑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：只能通过和电子碰撞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2835200"/>
                <a:ext cx="6429965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2464" t="-16667" r="-161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8187" y="3470518"/>
                <a:ext cx="82285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实现粒子数</a:t>
                </a:r>
                <a:r>
                  <a:rPr lang="zh-CN" altLang="en-US" sz="3200" b="1" smtClean="0">
                    <a:latin typeface="SimHei" charset="-122"/>
                    <a:ea typeface="SimHei" charset="-122"/>
                    <a:cs typeface="SimHei" charset="-122"/>
                  </a:rPr>
                  <a:t>反转：氖原子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𝟓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上布局数占优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3470518"/>
                <a:ext cx="8228535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926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/>
          <p:cNvCxnSpPr/>
          <p:nvPr/>
        </p:nvCxnSpPr>
        <p:spPr>
          <a:xfrm>
            <a:off x="2256986" y="4589250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662853" y="5873894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770853" y="4729318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273483" y="5985100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188330" y="6247789"/>
                <a:ext cx="141000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𝐇𝐞</m:t>
                      </m:r>
                      <m:r>
                        <a:rPr kumimoji="1" lang="en-US" altLang="zh-CN" sz="2400" b="1" i="1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𝟏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330" y="6247789"/>
                <a:ext cx="1410001" cy="377667"/>
              </a:xfrm>
              <a:prstGeom prst="rect">
                <a:avLst/>
              </a:prstGeom>
              <a:blipFill rotWithShape="0">
                <a:blip r:embed="rId7"/>
                <a:stretch>
                  <a:fillRect l="-3463" t="-3226" r="-866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>
          <a:xfrm>
            <a:off x="3662853" y="446241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36665" y="5776238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65" y="5776238"/>
                <a:ext cx="130580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06" r="-467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6664" y="4414756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64" y="4414756"/>
                <a:ext cx="130580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206" r="-467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2652028" y="5873894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60028" y="4729318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652028" y="446241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64270" y="5871950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3272270" y="4727374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164270" y="4460471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88805" y="5319259"/>
            <a:ext cx="1434900" cy="2515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93195" y="48945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电子碰撞</a:t>
            </a:r>
            <a:endParaRPr lang="zh-CN" altLang="en-US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561610" y="5323245"/>
            <a:ext cx="1434900" cy="25155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66000" y="48985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碰撞转移</a:t>
            </a:r>
            <a:endParaRPr lang="zh-CN" altLang="en-US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7681107" y="5032799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697603" y="6207037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260785" y="5998175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85" y="5998175"/>
                <a:ext cx="130580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06" r="-467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260785" y="4844017"/>
                <a:ext cx="1342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85" y="4844017"/>
                <a:ext cx="134267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91" r="-6818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/>
          <p:cNvSpPr/>
          <p:nvPr/>
        </p:nvSpPr>
        <p:spPr>
          <a:xfrm>
            <a:off x="8091138" y="6095831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199138" y="4347457"/>
            <a:ext cx="0" cy="1718394"/>
          </a:xfrm>
          <a:prstGeom prst="straightConnector1">
            <a:avLst/>
          </a:prstGeom>
          <a:ln w="4826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7697603" y="4217197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103469" y="4097358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92644" y="4097358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604886" y="4095414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082207" y="4919484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583624" y="4917540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022752" y="6325061"/>
                <a:ext cx="238930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0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𝐍𝐞</m:t>
                      </m:r>
                      <m:r>
                        <a:rPr kumimoji="1" lang="en-US" altLang="zh-CN" sz="2400" b="1" i="1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𝟏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𝟐</m:t>
                      </m:r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𝟐</m:t>
                      </m:r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𝒑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52" y="6325061"/>
                <a:ext cx="2389307" cy="377667"/>
              </a:xfrm>
              <a:prstGeom prst="rect">
                <a:avLst/>
              </a:prstGeom>
              <a:blipFill rotWithShape="0">
                <a:blip r:embed="rId11"/>
                <a:stretch>
                  <a:fillRect l="-2041" t="-3226" r="-510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260784" y="4053657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𝟓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84" y="4053657"/>
                <a:ext cx="130580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206" r="-467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9735791" y="3915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亚稳态</a:t>
            </a:r>
            <a:endParaRPr lang="zh-CN" altLang="en-US" sz="24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8689646" y="4347457"/>
            <a:ext cx="0" cy="540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形状 56"/>
          <p:cNvSpPr/>
          <p:nvPr/>
        </p:nvSpPr>
        <p:spPr>
          <a:xfrm>
            <a:off x="9430788" y="4539242"/>
            <a:ext cx="955288" cy="151518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9826945" y="4755950"/>
                <a:ext cx="1014701" cy="387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𝟔𝟑𝟐𝟖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Å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45" y="4755950"/>
                <a:ext cx="1014701" cy="387670"/>
              </a:xfrm>
              <a:prstGeom prst="rect">
                <a:avLst/>
              </a:prstGeom>
              <a:blipFill rotWithShape="0">
                <a:blip r:embed="rId13"/>
                <a:stretch>
                  <a:fillRect l="-5422" t="-10938" r="-9639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 flipH="1">
            <a:off x="9203046" y="4346427"/>
            <a:ext cx="0" cy="540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8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光放大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2462748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传播方向：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腔内受激发的光子，沿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腔轴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来回反射，凡是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传播方向偏离腔轴方向的光子逸出腔外被淘汰。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82683" y="431274"/>
            <a:ext cx="8258175" cy="1906587"/>
            <a:chOff x="430" y="2468"/>
            <a:chExt cx="5202" cy="1201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992" y="2564"/>
              <a:ext cx="96" cy="7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4448" y="2564"/>
              <a:ext cx="96" cy="7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1472" y="2612"/>
              <a:ext cx="2688" cy="576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1136" y="2900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664" y="2852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664" y="2948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2288" y="304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2288" y="2756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288" y="2852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2288" y="2948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2288" y="2756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912" y="2756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912" y="280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912" y="2852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2912" y="2900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912" y="2948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2912" y="2996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2912" y="3044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2912" y="3092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2912" y="2708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 flipV="1">
              <a:off x="1088" y="2660"/>
              <a:ext cx="52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V="1">
              <a:off x="1088" y="2516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 flipH="1" flipV="1">
              <a:off x="2096" y="2468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2000" y="3092"/>
              <a:ext cx="33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2816" y="2516"/>
              <a:ext cx="28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 flipH="1">
              <a:off x="2864" y="3044"/>
              <a:ext cx="14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 flipV="1">
              <a:off x="3824" y="2660"/>
              <a:ext cx="6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H="1" flipV="1">
              <a:off x="4256" y="261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3824" y="2996"/>
              <a:ext cx="62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 flipH="1">
              <a:off x="4064" y="3140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430" y="3342"/>
              <a:ext cx="1106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ea typeface="楷体_GB2312" charset="0"/>
                </a:rPr>
                <a:t>全反射镜</a:t>
              </a:r>
              <a:endParaRPr lang="zh-CN" altLang="en-US">
                <a:ea typeface="楷体_GB2312" charset="0"/>
              </a:endParaRPr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3869" y="3321"/>
              <a:ext cx="1315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ea typeface="楷体_GB2312" charset="0"/>
                </a:rPr>
                <a:t>部分反射镜</a:t>
              </a:r>
              <a:endParaRPr lang="zh-CN" altLang="en-US" dirty="0">
                <a:ea typeface="楷体_GB2312" charset="0"/>
              </a:endParaRPr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4704" y="2553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F0000"/>
                  </a:solidFill>
                </a:rPr>
                <a:t>激光</a:t>
              </a:r>
              <a:endParaRPr lang="zh-CN" altLang="en-US"/>
            </a:p>
          </p:txBody>
        </p:sp>
        <p:sp>
          <p:nvSpPr>
            <p:cNvPr id="38" name="AutoShape 52"/>
            <p:cNvSpPr>
              <a:spLocks noChangeArrowheads="1"/>
            </p:cNvSpPr>
            <p:nvPr/>
          </p:nvSpPr>
          <p:spPr bwMode="auto">
            <a:xfrm>
              <a:off x="4608" y="2880"/>
              <a:ext cx="76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143992" y="13864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光学谐振腔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8188" y="3644175"/>
            <a:ext cx="10033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腔的长度使所需频率的光满足驻波条件，自相干涉得到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加强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。不符合频率条件的光经过多次反射，自相干涉得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到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抑制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8188" y="5318044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反射镜有多层膜，使所需波长的光反射干涉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加强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，两端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装有布儒斯特窗，得到所需的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偏振态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总结</a:t>
            </a:r>
            <a:r>
              <a:rPr lang="zh-CN" altLang="en-US" sz="3200" b="1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：激光的产生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工作物质粒子数反转；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88" y="1629395"/>
            <a:ext cx="10238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原子开始自发辐射，出射的光子又作用在别的原子上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形成受激辐射；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8" y="2863776"/>
            <a:ext cx="10238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(3)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光学腔对这些光子进行反射，只有那些频率，传播方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向，相位和偏振都符合要求的光子被保留在光腔内，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其余的全部被淘汰；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8" y="4590599"/>
            <a:ext cx="10238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(4)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留在光腔内部的光子，又继续去刺激工作物质，受激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辐射出光，而出射的光和留在腔内的那些光一样，如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此光强不断增大直至达到饱和。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光学谐振腔的作用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产生与维持光的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振荡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使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光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得到加强；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88" y="1472232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使激光具有极好的方向性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沿轴线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8" y="2057007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(3)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使激光具有极好的单色性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选择频率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；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8" y="264178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光学谐振腔对光放大实行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选择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控制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增强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的作用。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188" y="351894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产生激光的必要条件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187" y="4103719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激励能源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使原子激发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186" y="4688494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激活物质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有合适的亚稳态实现粒子数反转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186" y="5273268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(3)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光学谐振腔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方向性，放大性，单色性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1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激光的特性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极好的相干性：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受激辐射产生的光子是全同光子，相干长度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        超过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400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千米。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7" y="2010841"/>
                <a:ext cx="9212778" cy="111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极好的单色性：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氦氖激光器所发射的激光波长范围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             是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𝟕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Å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2010841"/>
                <a:ext cx="9212778" cy="1119409"/>
              </a:xfrm>
              <a:prstGeom prst="rect">
                <a:avLst/>
              </a:prstGeom>
              <a:blipFill rotWithShape="0">
                <a:blip r:embed="rId2"/>
                <a:stretch>
                  <a:fillRect l="-1721" t="-7104" r="-927"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8187" y="3176416"/>
                <a:ext cx="791857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极好的方向性：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发散角在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𝐫𝐚𝐝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范围内。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3176416"/>
                <a:ext cx="7918578" cy="593624"/>
              </a:xfrm>
              <a:prstGeom prst="rect">
                <a:avLst/>
              </a:prstGeom>
              <a:blipFill rotWithShape="0">
                <a:blip r:embed="rId3"/>
                <a:stretch>
                  <a:fillRect l="-2002" t="-15464" r="-1155" b="-29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8187" y="3816206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极好的亮度：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能量在极小的方向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上高度集中。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187" y="4682981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类比：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普通光好比百万人各自为阵，一盘散沙，激光好比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百万大军合众为一，步伐整齐。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第二节 半导体</a:t>
            </a:r>
            <a:r>
              <a:rPr lang="en-US" altLang="zh-CN" sz="36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(Semiconductor)</a:t>
            </a:r>
            <a:endParaRPr lang="zh-CN" altLang="en-US" sz="36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949013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量子力学应用于固体系统，产生了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能带理论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，从而实现了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半导体的大规模应用。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86010" y="2233613"/>
            <a:ext cx="1979613" cy="2047876"/>
            <a:chOff x="144" y="1344"/>
            <a:chExt cx="1247" cy="129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44" y="2304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SimHei" charset="-122"/>
                  <a:ea typeface="SimHei" charset="-122"/>
                  <a:cs typeface="SimHei" charset="-122"/>
                </a:rPr>
                <a:t>晶体二级</a:t>
              </a:r>
              <a:r>
                <a:rPr lang="zh-CN" altLang="en-US" sz="2800" dirty="0" smtClean="0">
                  <a:latin typeface="SimHei" charset="-122"/>
                  <a:ea typeface="SimHei" charset="-122"/>
                  <a:cs typeface="SimHei" charset="-122"/>
                </a:rPr>
                <a:t>管</a:t>
              </a:r>
              <a:endParaRPr lang="zh-CN" altLang="en-US" sz="2800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912" y="1344"/>
              <a:ext cx="288" cy="880"/>
              <a:chOff x="2592" y="2688"/>
              <a:chExt cx="320" cy="880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2592" y="2688"/>
                <a:ext cx="320" cy="880"/>
                <a:chOff x="2592" y="2688"/>
                <a:chExt cx="320" cy="880"/>
              </a:xfrm>
            </p:grpSpPr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2656" y="3120"/>
                  <a:ext cx="0" cy="4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2848" y="3120"/>
                  <a:ext cx="0" cy="4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28" name="Oval 1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20" cy="256"/>
                </a:xfrm>
                <a:prstGeom prst="ellipse">
                  <a:avLst/>
                </a:prstGeom>
                <a:solidFill>
                  <a:srgbClr val="669900"/>
                </a:solidFill>
                <a:ln w="9525">
                  <a:round/>
                  <a:headEnd/>
                  <a:tailEnd/>
                </a:ln>
                <a:effectLst/>
                <a:scene3d>
                  <a:camera prst="legacyPerspectiveBottom">
                    <a:rot lat="18000000" lon="0" rev="0"/>
                  </a:camera>
                  <a:lightRig rig="legacyFlat1" dir="t"/>
                </a:scene3d>
                <a:sp3d extrusionH="557200" contourW="12700" prstMaterial="legacyMatte">
                  <a:bevelT w="13500" h="13500" prst="angle"/>
                  <a:bevelB w="13500" h="13500" prst="angle"/>
                  <a:extrusionClr>
                    <a:srgbClr val="669900"/>
                  </a:extrusionClr>
                  <a:contourClr>
                    <a:srgbClr val="669900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 rot="-5400000">
                <a:off x="2616" y="2952"/>
                <a:ext cx="288" cy="144"/>
                <a:chOff x="3360" y="3504"/>
                <a:chExt cx="384" cy="192"/>
              </a:xfrm>
            </p:grpSpPr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3456" y="3504"/>
                  <a:ext cx="192" cy="192"/>
                  <a:chOff x="3456" y="3600"/>
                  <a:chExt cx="144" cy="144"/>
                </a:xfrm>
              </p:grpSpPr>
              <p:sp>
                <p:nvSpPr>
                  <p:cNvPr id="24" name="AutoShape 1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456" y="3600"/>
                    <a:ext cx="144" cy="14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2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60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</p:grp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>
                  <a:off x="3360" y="36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6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32" y="1440"/>
              <a:ext cx="288" cy="720"/>
              <a:chOff x="1296" y="2736"/>
              <a:chExt cx="336" cy="768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296" y="2736"/>
                <a:ext cx="336" cy="768"/>
                <a:chOff x="1584" y="2736"/>
                <a:chExt cx="336" cy="768"/>
              </a:xfrm>
            </p:grpSpPr>
            <p:sp>
              <p:nvSpPr>
                <p:cNvPr id="16" name="Oval 22"/>
                <p:cNvSpPr>
                  <a:spLocks noChangeArrowheads="1"/>
                </p:cNvSpPr>
                <p:nvPr/>
              </p:nvSpPr>
              <p:spPr bwMode="auto">
                <a:xfrm>
                  <a:off x="1584" y="2736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00"/>
                    </a:gs>
                    <a:gs pos="100000">
                      <a:srgbClr val="4465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7" name="Freeform 23"/>
                <p:cNvSpPr>
                  <a:spLocks/>
                </p:cNvSpPr>
                <p:nvPr/>
              </p:nvSpPr>
              <p:spPr bwMode="auto">
                <a:xfrm>
                  <a:off x="1632" y="3072"/>
                  <a:ext cx="56" cy="384"/>
                </a:xfrm>
                <a:custGeom>
                  <a:avLst/>
                  <a:gdLst>
                    <a:gd name="T0" fmla="*/ 48 w 56"/>
                    <a:gd name="T1" fmla="*/ 0 h 384"/>
                    <a:gd name="T2" fmla="*/ 48 w 56"/>
                    <a:gd name="T3" fmla="*/ 240 h 384"/>
                    <a:gd name="T4" fmla="*/ 0 w 56"/>
                    <a:gd name="T5" fmla="*/ 384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6" h="384">
                      <a:moveTo>
                        <a:pt x="48" y="0"/>
                      </a:moveTo>
                      <a:cubicBezTo>
                        <a:pt x="52" y="88"/>
                        <a:pt x="56" y="176"/>
                        <a:pt x="48" y="240"/>
                      </a:cubicBezTo>
                      <a:cubicBezTo>
                        <a:pt x="40" y="304"/>
                        <a:pt x="8" y="352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8" name="Freeform 24"/>
                <p:cNvSpPr>
                  <a:spLocks/>
                </p:cNvSpPr>
                <p:nvPr/>
              </p:nvSpPr>
              <p:spPr bwMode="auto">
                <a:xfrm>
                  <a:off x="1824" y="3072"/>
                  <a:ext cx="1" cy="432"/>
                </a:xfrm>
                <a:custGeom>
                  <a:avLst/>
                  <a:gdLst>
                    <a:gd name="T0" fmla="*/ 0 w 1"/>
                    <a:gd name="T1" fmla="*/ 0 h 432"/>
                    <a:gd name="T2" fmla="*/ 0 w 1"/>
                    <a:gd name="T3" fmla="*/ 288 h 432"/>
                    <a:gd name="T4" fmla="*/ 0 w 1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" h="432">
                      <a:moveTo>
                        <a:pt x="0" y="0"/>
                      </a:moveTo>
                      <a:cubicBezTo>
                        <a:pt x="0" y="108"/>
                        <a:pt x="0" y="216"/>
                        <a:pt x="0" y="288"/>
                      </a:cubicBezTo>
                      <a:cubicBezTo>
                        <a:pt x="0" y="360"/>
                        <a:pt x="0" y="408"/>
                        <a:pt x="0" y="4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320" y="2832"/>
                <a:ext cx="288" cy="144"/>
                <a:chOff x="3360" y="3504"/>
                <a:chExt cx="384" cy="192"/>
              </a:xfrm>
            </p:grpSpPr>
            <p:grpSp>
              <p:nvGrpSpPr>
                <p:cNvPr id="11" name="Group 26"/>
                <p:cNvGrpSpPr>
                  <a:grpSpLocks/>
                </p:cNvGrpSpPr>
                <p:nvPr/>
              </p:nvGrpSpPr>
              <p:grpSpPr bwMode="auto">
                <a:xfrm>
                  <a:off x="3456" y="3504"/>
                  <a:ext cx="192" cy="192"/>
                  <a:chOff x="3456" y="3600"/>
                  <a:chExt cx="144" cy="144"/>
                </a:xfrm>
              </p:grpSpPr>
              <p:sp>
                <p:nvSpPr>
                  <p:cNvPr id="14" name="AutoShape 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456" y="3600"/>
                    <a:ext cx="144" cy="14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15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360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</p:grpSp>
            <p:sp>
              <p:nvSpPr>
                <p:cNvPr id="12" name="Line 29"/>
                <p:cNvSpPr>
                  <a:spLocks noChangeShapeType="1"/>
                </p:cNvSpPr>
                <p:nvPr/>
              </p:nvSpPr>
              <p:spPr bwMode="auto">
                <a:xfrm>
                  <a:off x="3360" y="36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" name="Line 30"/>
                <p:cNvSpPr>
                  <a:spLocks noChangeShapeType="1"/>
                </p:cNvSpPr>
                <p:nvPr/>
              </p:nvSpPr>
              <p:spPr bwMode="auto">
                <a:xfrm>
                  <a:off x="3648" y="36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</p:grp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3557586" y="2081212"/>
            <a:ext cx="1250950" cy="2195513"/>
            <a:chOff x="1728" y="1248"/>
            <a:chExt cx="788" cy="1383"/>
          </a:xfrm>
        </p:grpSpPr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1728" y="230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SimHei" charset="-122"/>
                  <a:ea typeface="SimHei" charset="-122"/>
                  <a:cs typeface="SimHei" charset="-122"/>
                </a:rPr>
                <a:t>三级管</a:t>
              </a:r>
            </a:p>
          </p:txBody>
        </p: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1920" y="1248"/>
              <a:ext cx="370" cy="1104"/>
              <a:chOff x="2016" y="1440"/>
              <a:chExt cx="370" cy="1104"/>
            </a:xfrm>
          </p:grpSpPr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2246" y="2114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zh-CN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3" name="Freeform 35"/>
              <p:cNvSpPr>
                <a:spLocks/>
              </p:cNvSpPr>
              <p:nvPr/>
            </p:nvSpPr>
            <p:spPr bwMode="auto">
              <a:xfrm flipV="1">
                <a:off x="2019" y="2016"/>
                <a:ext cx="367" cy="103"/>
              </a:xfrm>
              <a:custGeom>
                <a:avLst/>
                <a:gdLst>
                  <a:gd name="T0" fmla="*/ 446 w 344"/>
                  <a:gd name="T1" fmla="*/ 0 h 82"/>
                  <a:gd name="T2" fmla="*/ 403 w 344"/>
                  <a:gd name="T3" fmla="*/ 139 h 82"/>
                  <a:gd name="T4" fmla="*/ 303 w 344"/>
                  <a:gd name="T5" fmla="*/ 195 h 82"/>
                  <a:gd name="T6" fmla="*/ 187 w 344"/>
                  <a:gd name="T7" fmla="*/ 195 h 82"/>
                  <a:gd name="T8" fmla="*/ 42 w 344"/>
                  <a:gd name="T9" fmla="*/ 139 h 82"/>
                  <a:gd name="T10" fmla="*/ 0 w 344"/>
                  <a:gd name="T11" fmla="*/ 0 h 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4" h="82">
                    <a:moveTo>
                      <a:pt x="344" y="0"/>
                    </a:moveTo>
                    <a:cubicBezTo>
                      <a:pt x="339" y="9"/>
                      <a:pt x="329" y="43"/>
                      <a:pt x="311" y="56"/>
                    </a:cubicBezTo>
                    <a:cubicBezTo>
                      <a:pt x="293" y="69"/>
                      <a:pt x="261" y="74"/>
                      <a:pt x="233" y="78"/>
                    </a:cubicBezTo>
                    <a:cubicBezTo>
                      <a:pt x="205" y="82"/>
                      <a:pt x="177" y="82"/>
                      <a:pt x="144" y="78"/>
                    </a:cubicBezTo>
                    <a:cubicBezTo>
                      <a:pt x="111" y="74"/>
                      <a:pt x="57" y="69"/>
                      <a:pt x="33" y="56"/>
                    </a:cubicBezTo>
                    <a:cubicBezTo>
                      <a:pt x="9" y="43"/>
                      <a:pt x="7" y="12"/>
                      <a:pt x="0" y="0"/>
                    </a:cubicBezTo>
                  </a:path>
                </a:pathLst>
              </a:custGeom>
              <a:noFill/>
              <a:ln w="57150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H="1">
                <a:off x="2190" y="2022"/>
                <a:ext cx="0" cy="5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2086" y="1969"/>
                <a:ext cx="0" cy="4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2304" y="2017"/>
                <a:ext cx="0" cy="4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2027" y="1440"/>
                <a:ext cx="341" cy="274"/>
              </a:xfrm>
              <a:prstGeom prst="ellipse">
                <a:avLst/>
              </a:prstGeom>
              <a:solidFill>
                <a:srgbClr val="669900"/>
              </a:solidFill>
              <a:ln w="9525">
                <a:round/>
                <a:headEnd/>
                <a:tailEnd/>
              </a:ln>
              <a:effectLst/>
              <a:scene3d>
                <a:camera prst="legacyPerspectiveBottom">
                  <a:rot lat="18000000" lon="0" rev="0"/>
                </a:camera>
                <a:lightRig rig="legacyFlat1" dir="t"/>
              </a:scene3d>
              <a:sp3d extrusionH="938200" contourW="12700" prstMaterial="legacyMatte">
                <a:bevelT w="13500" h="13500" prst="angle"/>
                <a:bevelB w="13500" h="13500" prst="angle"/>
                <a:extrusionClr>
                  <a:srgbClr val="669900"/>
                </a:extrusionClr>
                <a:contourClr>
                  <a:srgbClr val="6699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8" name="Freeform 40"/>
              <p:cNvSpPr>
                <a:spLocks/>
              </p:cNvSpPr>
              <p:nvPr/>
            </p:nvSpPr>
            <p:spPr bwMode="auto">
              <a:xfrm>
                <a:off x="2016" y="2079"/>
                <a:ext cx="367" cy="88"/>
              </a:xfrm>
              <a:custGeom>
                <a:avLst/>
                <a:gdLst>
                  <a:gd name="T0" fmla="*/ 446 w 344"/>
                  <a:gd name="T1" fmla="*/ 0 h 82"/>
                  <a:gd name="T2" fmla="*/ 403 w 344"/>
                  <a:gd name="T3" fmla="*/ 74 h 82"/>
                  <a:gd name="T4" fmla="*/ 303 w 344"/>
                  <a:gd name="T5" fmla="*/ 104 h 82"/>
                  <a:gd name="T6" fmla="*/ 187 w 344"/>
                  <a:gd name="T7" fmla="*/ 104 h 82"/>
                  <a:gd name="T8" fmla="*/ 42 w 344"/>
                  <a:gd name="T9" fmla="*/ 74 h 82"/>
                  <a:gd name="T10" fmla="*/ 0 w 344"/>
                  <a:gd name="T11" fmla="*/ 0 h 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4" h="82">
                    <a:moveTo>
                      <a:pt x="344" y="0"/>
                    </a:moveTo>
                    <a:cubicBezTo>
                      <a:pt x="339" y="9"/>
                      <a:pt x="329" y="43"/>
                      <a:pt x="311" y="56"/>
                    </a:cubicBezTo>
                    <a:cubicBezTo>
                      <a:pt x="293" y="69"/>
                      <a:pt x="261" y="74"/>
                      <a:pt x="233" y="78"/>
                    </a:cubicBezTo>
                    <a:cubicBezTo>
                      <a:pt x="205" y="82"/>
                      <a:pt x="177" y="82"/>
                      <a:pt x="144" y="78"/>
                    </a:cubicBezTo>
                    <a:cubicBezTo>
                      <a:pt x="111" y="74"/>
                      <a:pt x="57" y="69"/>
                      <a:pt x="33" y="56"/>
                    </a:cubicBezTo>
                    <a:cubicBezTo>
                      <a:pt x="9" y="43"/>
                      <a:pt x="7" y="12"/>
                      <a:pt x="0" y="0"/>
                    </a:cubicBezTo>
                  </a:path>
                </a:pathLst>
              </a:custGeom>
              <a:noFill/>
              <a:ln w="57150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grpSp>
            <p:nvGrpSpPr>
              <p:cNvPr id="39" name="Group 41"/>
              <p:cNvGrpSpPr>
                <a:grpSpLocks/>
              </p:cNvGrpSpPr>
              <p:nvPr/>
            </p:nvGrpSpPr>
            <p:grpSpPr bwMode="auto">
              <a:xfrm>
                <a:off x="2050" y="1682"/>
                <a:ext cx="244" cy="244"/>
                <a:chOff x="4320" y="3120"/>
                <a:chExt cx="384" cy="384"/>
              </a:xfrm>
            </p:grpSpPr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512" y="32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1" name="Oval 43"/>
                <p:cNvSpPr>
                  <a:spLocks noChangeArrowheads="1"/>
                </p:cNvSpPr>
                <p:nvPr/>
              </p:nvSpPr>
              <p:spPr bwMode="auto">
                <a:xfrm>
                  <a:off x="4416" y="3168"/>
                  <a:ext cx="288" cy="288"/>
                </a:xfrm>
                <a:prstGeom prst="ellips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3312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512" y="3216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320" y="331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656" y="3120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656" y="3408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5695958" y="2538412"/>
            <a:ext cx="1981200" cy="1784350"/>
            <a:chOff x="2832" y="1536"/>
            <a:chExt cx="1248" cy="1124"/>
          </a:xfrm>
        </p:grpSpPr>
        <p:grpSp>
          <p:nvGrpSpPr>
            <p:cNvPr id="48" name="Group 50"/>
            <p:cNvGrpSpPr>
              <a:grpSpLocks/>
            </p:cNvGrpSpPr>
            <p:nvPr/>
          </p:nvGrpSpPr>
          <p:grpSpPr bwMode="auto">
            <a:xfrm>
              <a:off x="2832" y="1536"/>
              <a:ext cx="1248" cy="340"/>
              <a:chOff x="3120" y="1676"/>
              <a:chExt cx="1248" cy="340"/>
            </a:xfrm>
          </p:grpSpPr>
          <p:grpSp>
            <p:nvGrpSpPr>
              <p:cNvPr id="50" name="Group 51"/>
              <p:cNvGrpSpPr>
                <a:grpSpLocks/>
              </p:cNvGrpSpPr>
              <p:nvPr/>
            </p:nvGrpSpPr>
            <p:grpSpPr bwMode="auto">
              <a:xfrm>
                <a:off x="3120" y="1676"/>
                <a:ext cx="1248" cy="340"/>
                <a:chOff x="3552" y="2928"/>
                <a:chExt cx="1056" cy="288"/>
              </a:xfrm>
            </p:grpSpPr>
            <p:grpSp>
              <p:nvGrpSpPr>
                <p:cNvPr id="52" name="Group 52"/>
                <p:cNvGrpSpPr>
                  <a:grpSpLocks/>
                </p:cNvGrpSpPr>
                <p:nvPr/>
              </p:nvGrpSpPr>
              <p:grpSpPr bwMode="auto">
                <a:xfrm>
                  <a:off x="3717" y="2928"/>
                  <a:ext cx="891" cy="61"/>
                  <a:chOff x="3573" y="3168"/>
                  <a:chExt cx="891" cy="96"/>
                </a:xfrm>
              </p:grpSpPr>
              <p:sp>
                <p:nvSpPr>
                  <p:cNvPr id="65" name="AutoShape 53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573" y="3168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6" name="AutoShape 54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669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7" name="AutoShape 55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764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8" name="AutoShape 56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861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9" name="AutoShape 57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956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70" name="AutoShape 58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053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71" name="AutoShape 59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148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72" name="AutoShape 60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245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73" name="AutoShape 61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341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</p:grpSp>
            <p:sp>
              <p:nvSpPr>
                <p:cNvPr id="53" name="Line 62"/>
                <p:cNvSpPr>
                  <a:spLocks noChangeShapeType="1"/>
                </p:cNvSpPr>
                <p:nvPr/>
              </p:nvSpPr>
              <p:spPr bwMode="auto">
                <a:xfrm>
                  <a:off x="3639" y="3072"/>
                  <a:ext cx="921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5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32"/>
                  <a:ext cx="972" cy="53"/>
                </a:xfrm>
                <a:prstGeom prst="rect">
                  <a:avLst/>
                </a:prstGeom>
                <a:solidFill>
                  <a:srgbClr val="669900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>
                    <a:rot lat="600000" lon="0" rev="0"/>
                  </a:camera>
                  <a:lightRig rig="legacyFlat2" dir="t"/>
                </a:scene3d>
                <a:sp3d extrusionH="430200" contourW="12700" prstMaterial="legacyMatte">
                  <a:bevelT w="13500" h="13500" prst="angle"/>
                  <a:bevelB w="13500" h="13500" prst="angle"/>
                  <a:extrusionClr>
                    <a:srgbClr val="669900"/>
                  </a:extrusionClr>
                  <a:contourClr>
                    <a:srgbClr val="669900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grpSp>
              <p:nvGrpSpPr>
                <p:cNvPr id="55" name="Group 64"/>
                <p:cNvGrpSpPr>
                  <a:grpSpLocks/>
                </p:cNvGrpSpPr>
                <p:nvPr/>
              </p:nvGrpSpPr>
              <p:grpSpPr bwMode="auto">
                <a:xfrm>
                  <a:off x="3573" y="3155"/>
                  <a:ext cx="891" cy="61"/>
                  <a:chOff x="3573" y="3168"/>
                  <a:chExt cx="891" cy="96"/>
                </a:xfrm>
              </p:grpSpPr>
              <p:sp>
                <p:nvSpPr>
                  <p:cNvPr id="56" name="AutoShape 65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573" y="3168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57" name="AutoShape 66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669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58" name="AutoShape 67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764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59" name="AutoShape 68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861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0" name="AutoShape 69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3956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1" name="AutoShape 70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053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2" name="AutoShape 71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148" y="3170"/>
                    <a:ext cx="124" cy="94"/>
                  </a:xfrm>
                  <a:prstGeom prst="parallelogram">
                    <a:avLst>
                      <a:gd name="adj" fmla="val 79485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3" name="AutoShape 72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245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  <p:sp>
                <p:nvSpPr>
                  <p:cNvPr id="64" name="AutoShape 73"/>
                  <p:cNvSpPr>
                    <a:spLocks noChangeArrowheads="1"/>
                  </p:cNvSpPr>
                  <p:nvPr/>
                </p:nvSpPr>
                <p:spPr bwMode="auto">
                  <a:xfrm rot="-37816">
                    <a:off x="4341" y="3170"/>
                    <a:ext cx="123" cy="94"/>
                  </a:xfrm>
                  <a:prstGeom prst="parallelogram">
                    <a:avLst>
                      <a:gd name="adj" fmla="val 78844"/>
                    </a:avLst>
                  </a:prstGeom>
                  <a:solidFill>
                    <a:schemeClr val="bg1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PerspectiveBottom"/>
                    <a:lightRig rig="legacyFlat3" dir="t"/>
                  </a:scene3d>
                  <a:sp3d extrusionH="252400" contourW="12700" prstMaterial="legacyMatte">
                    <a:bevelT w="13500" h="13500" prst="angle"/>
                    <a:bevelB w="13500" h="13500" prst="angle"/>
                    <a:extrusionClr>
                      <a:schemeClr val="bg1"/>
                    </a:extrusionClr>
                    <a:contourClr>
                      <a:schemeClr val="bg1"/>
                    </a:contour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latin typeface="SimHei" charset="-122"/>
                      <a:ea typeface="SimHei" charset="-122"/>
                      <a:cs typeface="SimHei" charset="-122"/>
                    </a:endParaRPr>
                  </a:p>
                </p:txBody>
              </p:sp>
            </p:grpSp>
          </p:grpSp>
          <p:sp>
            <p:nvSpPr>
              <p:cNvPr id="51" name="Text Box 74"/>
              <p:cNvSpPr txBox="1">
                <a:spLocks noChangeArrowheads="1"/>
              </p:cNvSpPr>
              <p:nvPr/>
            </p:nvSpPr>
            <p:spPr bwMode="auto">
              <a:xfrm>
                <a:off x="3418" y="1718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SimHei" charset="-122"/>
                    <a:ea typeface="SimHei" charset="-122"/>
                    <a:cs typeface="SimHei" charset="-122"/>
                  </a:rPr>
                  <a:t>dY8087</a:t>
                </a:r>
              </a:p>
            </p:txBody>
          </p:sp>
        </p:grp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3024" y="2064"/>
              <a:ext cx="10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SimHei" charset="-122"/>
                  <a:ea typeface="SimHei" charset="-122"/>
                  <a:cs typeface="SimHei" charset="-122"/>
                </a:rPr>
                <a:t>大规模集</a:t>
              </a:r>
            </a:p>
            <a:p>
              <a:pPr eaLnBrk="1" hangingPunct="1"/>
              <a:r>
                <a:rPr lang="zh-CN" altLang="en-US" sz="2800" dirty="0">
                  <a:latin typeface="SimHei" charset="-122"/>
                  <a:ea typeface="SimHei" charset="-122"/>
                  <a:cs typeface="SimHei" charset="-122"/>
                </a:rPr>
                <a:t>成电路</a:t>
              </a:r>
            </a:p>
          </p:txBody>
        </p:sp>
      </p:grp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8679937" y="3706813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latin typeface="SimHei" charset="-122"/>
                <a:ea typeface="SimHei" charset="-122"/>
                <a:cs typeface="SimHei" charset="-122"/>
              </a:rPr>
              <a:t>信息时代</a:t>
            </a:r>
          </a:p>
        </p:txBody>
      </p:sp>
      <p:grpSp>
        <p:nvGrpSpPr>
          <p:cNvPr id="78" name="Group 82"/>
          <p:cNvGrpSpPr>
            <a:grpSpLocks/>
          </p:cNvGrpSpPr>
          <p:nvPr/>
        </p:nvGrpSpPr>
        <p:grpSpPr bwMode="auto">
          <a:xfrm>
            <a:off x="8732325" y="1801813"/>
            <a:ext cx="1846262" cy="1930400"/>
            <a:chOff x="4357" y="1056"/>
            <a:chExt cx="1163" cy="1216"/>
          </a:xfrm>
        </p:grpSpPr>
        <p:graphicFrame>
          <p:nvGraphicFramePr>
            <p:cNvPr id="79" name="Object 83"/>
            <p:cNvGraphicFramePr>
              <a:graphicFrameLocks noChangeAspect="1"/>
            </p:cNvGraphicFramePr>
            <p:nvPr/>
          </p:nvGraphicFramePr>
          <p:xfrm>
            <a:off x="4357" y="1056"/>
            <a:ext cx="1163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剪辑" r:id="rId4" imgW="2466953" imgH="2581404" progId="MS_ClipArt_Gallery.2">
                    <p:embed/>
                  </p:oleObj>
                </mc:Choice>
                <mc:Fallback>
                  <p:oleObj name="剪辑" r:id="rId4" imgW="2466953" imgH="258140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1056"/>
                          <a:ext cx="1163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AutoShape 84"/>
            <p:cNvSpPr>
              <a:spLocks noChangeArrowheads="1"/>
            </p:cNvSpPr>
            <p:nvPr/>
          </p:nvSpPr>
          <p:spPr bwMode="auto">
            <a:xfrm>
              <a:off x="4656" y="1104"/>
              <a:ext cx="528" cy="43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81" name="右箭头 80"/>
          <p:cNvSpPr/>
          <p:nvPr/>
        </p:nvSpPr>
        <p:spPr>
          <a:xfrm>
            <a:off x="2813060" y="2962574"/>
            <a:ext cx="732400" cy="19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右箭头 81"/>
          <p:cNvSpPr/>
          <p:nvPr/>
        </p:nvSpPr>
        <p:spPr>
          <a:xfrm>
            <a:off x="4690520" y="2924174"/>
            <a:ext cx="732400" cy="19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右箭头 82"/>
          <p:cNvSpPr/>
          <p:nvPr/>
        </p:nvSpPr>
        <p:spPr>
          <a:xfrm>
            <a:off x="7927976" y="2901950"/>
            <a:ext cx="732400" cy="19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68187" y="4443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能带的概念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68187" y="50434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物体导电性能的能带解释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68187" y="56531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半导体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4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1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78148" y="953049"/>
            <a:ext cx="8621714" cy="5357812"/>
            <a:chOff x="432" y="1008"/>
            <a:chExt cx="4896" cy="2976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32" y="1008"/>
              <a:ext cx="4896" cy="2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905" y="2503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905" y="1687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905" y="187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2249" y="2263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29" name="Equation" r:id="rId3" imgW="152202" imgH="177569" progId="Equation.3">
                    <p:embed/>
                  </p:oleObj>
                </mc:Choice>
                <mc:Fallback>
                  <p:oleObj name="Equation" r:id="rId3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2263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2249" y="1735"/>
            <a:ext cx="34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0" name="Equation" r:id="rId5" imgW="177492" imgH="177492" progId="Equation.3">
                    <p:embed/>
                  </p:oleObj>
                </mc:Choice>
                <mc:Fallback>
                  <p:oleObj name="Equation" r:id="rId5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735"/>
                          <a:ext cx="34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249" y="1440"/>
            <a:ext cx="34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1" name="Equation" r:id="rId7" imgW="203024" imgH="203024" progId="Equation.3">
                    <p:embed/>
                  </p:oleObj>
                </mc:Choice>
                <mc:Fallback>
                  <p:oleObj name="Equation" r:id="rId7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440"/>
                          <a:ext cx="34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32" y="1008"/>
              <a:ext cx="489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>
                  <a:latin typeface="SimHei" charset="-122"/>
                  <a:ea typeface="SimHei" charset="-122"/>
                  <a:cs typeface="SimHei" charset="-122"/>
                </a:rPr>
                <a:t>完 全 分 离 的 两 个 氢 原 子 能 级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168" y="2503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68" y="1687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168" y="187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4512" y="2256"/>
            <a:ext cx="33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2" name="Equation" r:id="rId9" imgW="152202" imgH="177569" progId="Equation.3">
                    <p:embed/>
                  </p:oleObj>
                </mc:Choice>
                <mc:Fallback>
                  <p:oleObj name="Equation" r:id="rId9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256"/>
                          <a:ext cx="33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4512" y="1735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3" name="Equation" r:id="rId10" imgW="177492" imgH="177492" progId="Equation.3">
                    <p:embed/>
                  </p:oleObj>
                </mc:Choice>
                <mc:Fallback>
                  <p:oleObj name="Equation" r:id="rId10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35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4512" y="144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4" name="Equation" r:id="rId11" imgW="203024" imgH="203024" progId="Equation.3">
                    <p:embed/>
                  </p:oleObj>
                </mc:Choice>
                <mc:Fallback>
                  <p:oleObj name="Equation" r:id="rId11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44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672" y="2880"/>
              <a:ext cx="1772" cy="912"/>
              <a:chOff x="768" y="2592"/>
              <a:chExt cx="1772" cy="912"/>
            </a:xfrm>
          </p:grpSpPr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1200" y="2592"/>
                <a:ext cx="912" cy="91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1920" y="268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9" name="Object 21"/>
              <p:cNvGraphicFramePr>
                <a:graphicFrameLocks noChangeAspect="1"/>
              </p:cNvGraphicFramePr>
              <p:nvPr/>
            </p:nvGraphicFramePr>
            <p:xfrm>
              <a:off x="2064" y="2592"/>
              <a:ext cx="47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5" name="公式" r:id="rId12" imgW="330057" imgH="190417" progId="Equation.3">
                      <p:embed/>
                    </p:oleObj>
                  </mc:Choice>
                  <mc:Fallback>
                    <p:oleObj name="公式" r:id="rId12" imgW="330057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592"/>
                            <a:ext cx="476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2"/>
              <p:cNvGraphicFramePr>
                <a:graphicFrameLocks noChangeAspect="1"/>
              </p:cNvGraphicFramePr>
              <p:nvPr/>
            </p:nvGraphicFramePr>
            <p:xfrm>
              <a:off x="1440" y="3148"/>
              <a:ext cx="44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6" name="公式" r:id="rId14" imgW="342751" imgH="203112" progId="Equation.3">
                      <p:embed/>
                    </p:oleObj>
                  </mc:Choice>
                  <mc:Fallback>
                    <p:oleObj name="公式" r:id="rId14" imgW="34275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48"/>
                            <a:ext cx="441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Group 23"/>
              <p:cNvGrpSpPr>
                <a:grpSpLocks/>
              </p:cNvGrpSpPr>
              <p:nvPr/>
            </p:nvGrpSpPr>
            <p:grpSpPr bwMode="auto">
              <a:xfrm>
                <a:off x="1551" y="2928"/>
                <a:ext cx="225" cy="288"/>
                <a:chOff x="4416" y="1536"/>
                <a:chExt cx="225" cy="288"/>
              </a:xfrm>
            </p:grpSpPr>
            <p:sp>
              <p:nvSpPr>
                <p:cNvPr id="33" name="Oval 24"/>
                <p:cNvSpPr>
                  <a:spLocks noChangeArrowheads="1"/>
                </p:cNvSpPr>
                <p:nvPr/>
              </p:nvSpPr>
              <p:spPr bwMode="auto">
                <a:xfrm>
                  <a:off x="4423" y="1584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16" y="1536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sz="2400"/>
                    <a:t>+</a:t>
                  </a:r>
                </a:p>
              </p:txBody>
            </p:sp>
          </p:grpSp>
          <p:graphicFrame>
            <p:nvGraphicFramePr>
              <p:cNvPr id="32" name="Object 26"/>
              <p:cNvGraphicFramePr>
                <a:graphicFrameLocks noChangeAspect="1"/>
              </p:cNvGraphicFramePr>
              <p:nvPr/>
            </p:nvGraphicFramePr>
            <p:xfrm>
              <a:off x="768" y="2880"/>
              <a:ext cx="35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7" name="Equation" r:id="rId16" imgW="152268" imgH="164957" progId="Equation.3">
                      <p:embed/>
                    </p:oleObj>
                  </mc:Choice>
                  <mc:Fallback>
                    <p:oleObj name="Equation" r:id="rId16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880"/>
                            <a:ext cx="358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3312" y="2880"/>
              <a:ext cx="1373" cy="912"/>
              <a:chOff x="3463" y="2592"/>
              <a:chExt cx="1373" cy="912"/>
            </a:xfrm>
          </p:grpSpPr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3463" y="2592"/>
                <a:ext cx="912" cy="91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4183" y="268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1" name="Object 30"/>
              <p:cNvGraphicFramePr>
                <a:graphicFrameLocks noChangeAspect="1"/>
              </p:cNvGraphicFramePr>
              <p:nvPr/>
            </p:nvGraphicFramePr>
            <p:xfrm>
              <a:off x="4327" y="2592"/>
              <a:ext cx="47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8" name="公式" r:id="rId18" imgW="330057" imgH="190417" progId="Equation.3">
                      <p:embed/>
                    </p:oleObj>
                  </mc:Choice>
                  <mc:Fallback>
                    <p:oleObj name="公式" r:id="rId18" imgW="330057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7" y="2592"/>
                            <a:ext cx="476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31"/>
              <p:cNvGraphicFramePr>
                <a:graphicFrameLocks noChangeAspect="1"/>
              </p:cNvGraphicFramePr>
              <p:nvPr/>
            </p:nvGraphicFramePr>
            <p:xfrm>
              <a:off x="3703" y="3148"/>
              <a:ext cx="44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9" name="公式" r:id="rId19" imgW="342751" imgH="203112" progId="Equation.3">
                      <p:embed/>
                    </p:oleObj>
                  </mc:Choice>
                  <mc:Fallback>
                    <p:oleObj name="公式" r:id="rId19" imgW="34275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3" y="3148"/>
                            <a:ext cx="441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" name="Group 32"/>
              <p:cNvGrpSpPr>
                <a:grpSpLocks/>
              </p:cNvGrpSpPr>
              <p:nvPr/>
            </p:nvGrpSpPr>
            <p:grpSpPr bwMode="auto">
              <a:xfrm>
                <a:off x="3814" y="2928"/>
                <a:ext cx="225" cy="288"/>
                <a:chOff x="4416" y="1536"/>
                <a:chExt cx="225" cy="288"/>
              </a:xfrm>
            </p:grpSpPr>
            <p:sp>
              <p:nvSpPr>
                <p:cNvPr id="25" name="Oval 33"/>
                <p:cNvSpPr>
                  <a:spLocks noChangeArrowheads="1"/>
                </p:cNvSpPr>
                <p:nvPr/>
              </p:nvSpPr>
              <p:spPr bwMode="auto">
                <a:xfrm>
                  <a:off x="4423" y="1584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416" y="1536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sz="2400"/>
                    <a:t>+</a:t>
                  </a:r>
                </a:p>
              </p:txBody>
            </p:sp>
          </p:grpSp>
          <p:graphicFrame>
            <p:nvGraphicFramePr>
              <p:cNvPr id="24" name="Object 35"/>
              <p:cNvGraphicFramePr>
                <a:graphicFrameLocks noChangeAspect="1"/>
              </p:cNvGraphicFramePr>
              <p:nvPr/>
            </p:nvGraphicFramePr>
            <p:xfrm>
              <a:off x="4478" y="2873"/>
              <a:ext cx="35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40" name="Equation" r:id="rId20" imgW="152268" imgH="164957" progId="Equation.3">
                      <p:embed/>
                    </p:oleObj>
                  </mc:Choice>
                  <mc:Fallback>
                    <p:oleObj name="Equation" r:id="rId20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8" y="2873"/>
                            <a:ext cx="358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" name="文本框 34"/>
          <p:cNvSpPr txBox="1"/>
          <p:nvPr/>
        </p:nvSpPr>
        <p:spPr>
          <a:xfrm>
            <a:off x="468188" y="30268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固体能带理论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3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连接符 46"/>
          <p:cNvCxnSpPr/>
          <p:nvPr/>
        </p:nvCxnSpPr>
        <p:spPr>
          <a:xfrm>
            <a:off x="5899418" y="869854"/>
            <a:ext cx="5040000" cy="0"/>
          </a:xfrm>
          <a:prstGeom prst="line">
            <a:avLst/>
          </a:prstGeom>
          <a:ln w="254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8188" y="30268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电子共有化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9" y="1000260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固体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：大量分子，原子有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规则排列的点阵结构。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5900727" y="1114564"/>
            <a:ext cx="942982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/>
        </p:nvSpPr>
        <p:spPr>
          <a:xfrm flipH="1">
            <a:off x="5973405" y="1114564"/>
            <a:ext cx="941744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6900856" y="1116083"/>
            <a:ext cx="942982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 flipH="1">
            <a:off x="6973534" y="1116083"/>
            <a:ext cx="941744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 flipH="1">
            <a:off x="7986718" y="1116083"/>
            <a:ext cx="941744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8928462" y="1114564"/>
            <a:ext cx="942982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/>
        </p:nvSpPr>
        <p:spPr>
          <a:xfrm flipH="1">
            <a:off x="9001140" y="1114564"/>
            <a:ext cx="941744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/>
          <p:cNvSpPr/>
          <p:nvPr/>
        </p:nvSpPr>
        <p:spPr>
          <a:xfrm>
            <a:off x="7899763" y="1114564"/>
            <a:ext cx="942982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/>
        </p:nvSpPr>
        <p:spPr>
          <a:xfrm>
            <a:off x="9942884" y="1114564"/>
            <a:ext cx="942982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 flipH="1">
            <a:off x="10015562" y="1114564"/>
            <a:ext cx="941744" cy="1440000"/>
          </a:xfrm>
          <a:custGeom>
            <a:avLst/>
            <a:gdLst>
              <a:gd name="connsiteX0" fmla="*/ 0 w 1157288"/>
              <a:gd name="connsiteY0" fmla="*/ 0 h 1857375"/>
              <a:gd name="connsiteX1" fmla="*/ 885825 w 1157288"/>
              <a:gd name="connsiteY1" fmla="*/ 500062 h 1857375"/>
              <a:gd name="connsiteX2" fmla="*/ 1157288 w 1157288"/>
              <a:gd name="connsiteY2" fmla="*/ 1857375 h 1857375"/>
              <a:gd name="connsiteX3" fmla="*/ 1157288 w 1157288"/>
              <a:gd name="connsiteY3" fmla="*/ 1857375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288" h="1857375">
                <a:moveTo>
                  <a:pt x="0" y="0"/>
                </a:moveTo>
                <a:cubicBezTo>
                  <a:pt x="346472" y="95250"/>
                  <a:pt x="692944" y="190500"/>
                  <a:pt x="885825" y="500062"/>
                </a:cubicBezTo>
                <a:cubicBezTo>
                  <a:pt x="1078706" y="809625"/>
                  <a:pt x="1157288" y="1857375"/>
                  <a:pt x="1157288" y="1857375"/>
                </a:cubicBezTo>
                <a:lnTo>
                  <a:pt x="1157288" y="1857375"/>
                </a:ln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6057900" y="1500182"/>
            <a:ext cx="700088" cy="1471614"/>
          </a:xfrm>
          <a:custGeom>
            <a:avLst/>
            <a:gdLst>
              <a:gd name="connsiteX0" fmla="*/ 0 w 700088"/>
              <a:gd name="connsiteY0" fmla="*/ 1028700 h 1028700"/>
              <a:gd name="connsiteX1" fmla="*/ 357188 w 700088"/>
              <a:gd name="connsiteY1" fmla="*/ 0 h 1028700"/>
              <a:gd name="connsiteX2" fmla="*/ 700088 w 700088"/>
              <a:gd name="connsiteY2" fmla="*/ 1028700 h 1028700"/>
              <a:gd name="connsiteX3" fmla="*/ 700088 w 7000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1028700">
                <a:moveTo>
                  <a:pt x="0" y="1028700"/>
                </a:moveTo>
                <a:cubicBezTo>
                  <a:pt x="120253" y="514350"/>
                  <a:pt x="240507" y="0"/>
                  <a:pt x="357188" y="0"/>
                </a:cubicBezTo>
                <a:cubicBezTo>
                  <a:pt x="473869" y="0"/>
                  <a:pt x="700088" y="1028700"/>
                  <a:pt x="700088" y="1028700"/>
                </a:cubicBezTo>
                <a:lnTo>
                  <a:pt x="700088" y="1028700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31"/>
          <p:cNvSpPr/>
          <p:nvPr/>
        </p:nvSpPr>
        <p:spPr>
          <a:xfrm>
            <a:off x="7057412" y="1500182"/>
            <a:ext cx="700088" cy="1471614"/>
          </a:xfrm>
          <a:custGeom>
            <a:avLst/>
            <a:gdLst>
              <a:gd name="connsiteX0" fmla="*/ 0 w 700088"/>
              <a:gd name="connsiteY0" fmla="*/ 1028700 h 1028700"/>
              <a:gd name="connsiteX1" fmla="*/ 357188 w 700088"/>
              <a:gd name="connsiteY1" fmla="*/ 0 h 1028700"/>
              <a:gd name="connsiteX2" fmla="*/ 700088 w 700088"/>
              <a:gd name="connsiteY2" fmla="*/ 1028700 h 1028700"/>
              <a:gd name="connsiteX3" fmla="*/ 700088 w 7000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1028700">
                <a:moveTo>
                  <a:pt x="0" y="1028700"/>
                </a:moveTo>
                <a:cubicBezTo>
                  <a:pt x="120253" y="514350"/>
                  <a:pt x="240507" y="0"/>
                  <a:pt x="357188" y="0"/>
                </a:cubicBezTo>
                <a:cubicBezTo>
                  <a:pt x="473869" y="0"/>
                  <a:pt x="700088" y="1028700"/>
                  <a:pt x="700088" y="1028700"/>
                </a:cubicBezTo>
                <a:lnTo>
                  <a:pt x="700088" y="1028700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任意形状 32"/>
          <p:cNvSpPr/>
          <p:nvPr/>
        </p:nvSpPr>
        <p:spPr>
          <a:xfrm>
            <a:off x="8069374" y="1500182"/>
            <a:ext cx="700088" cy="1471614"/>
          </a:xfrm>
          <a:custGeom>
            <a:avLst/>
            <a:gdLst>
              <a:gd name="connsiteX0" fmla="*/ 0 w 700088"/>
              <a:gd name="connsiteY0" fmla="*/ 1028700 h 1028700"/>
              <a:gd name="connsiteX1" fmla="*/ 357188 w 700088"/>
              <a:gd name="connsiteY1" fmla="*/ 0 h 1028700"/>
              <a:gd name="connsiteX2" fmla="*/ 700088 w 700088"/>
              <a:gd name="connsiteY2" fmla="*/ 1028700 h 1028700"/>
              <a:gd name="connsiteX3" fmla="*/ 700088 w 7000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1028700">
                <a:moveTo>
                  <a:pt x="0" y="1028700"/>
                </a:moveTo>
                <a:cubicBezTo>
                  <a:pt x="120253" y="514350"/>
                  <a:pt x="240507" y="0"/>
                  <a:pt x="357188" y="0"/>
                </a:cubicBezTo>
                <a:cubicBezTo>
                  <a:pt x="473869" y="0"/>
                  <a:pt x="700088" y="1028700"/>
                  <a:pt x="700088" y="1028700"/>
                </a:cubicBezTo>
                <a:lnTo>
                  <a:pt x="700088" y="1028700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/>
          <p:cNvSpPr/>
          <p:nvPr/>
        </p:nvSpPr>
        <p:spPr>
          <a:xfrm>
            <a:off x="9068886" y="1500182"/>
            <a:ext cx="700088" cy="1471614"/>
          </a:xfrm>
          <a:custGeom>
            <a:avLst/>
            <a:gdLst>
              <a:gd name="connsiteX0" fmla="*/ 0 w 700088"/>
              <a:gd name="connsiteY0" fmla="*/ 1028700 h 1028700"/>
              <a:gd name="connsiteX1" fmla="*/ 357188 w 700088"/>
              <a:gd name="connsiteY1" fmla="*/ 0 h 1028700"/>
              <a:gd name="connsiteX2" fmla="*/ 700088 w 700088"/>
              <a:gd name="connsiteY2" fmla="*/ 1028700 h 1028700"/>
              <a:gd name="connsiteX3" fmla="*/ 700088 w 7000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1028700">
                <a:moveTo>
                  <a:pt x="0" y="1028700"/>
                </a:moveTo>
                <a:cubicBezTo>
                  <a:pt x="120253" y="514350"/>
                  <a:pt x="240507" y="0"/>
                  <a:pt x="357188" y="0"/>
                </a:cubicBezTo>
                <a:cubicBezTo>
                  <a:pt x="473869" y="0"/>
                  <a:pt x="700088" y="1028700"/>
                  <a:pt x="700088" y="1028700"/>
                </a:cubicBezTo>
                <a:lnTo>
                  <a:pt x="700088" y="1028700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/>
          <p:cNvSpPr/>
          <p:nvPr/>
        </p:nvSpPr>
        <p:spPr>
          <a:xfrm>
            <a:off x="10107814" y="1500182"/>
            <a:ext cx="700088" cy="1471614"/>
          </a:xfrm>
          <a:custGeom>
            <a:avLst/>
            <a:gdLst>
              <a:gd name="connsiteX0" fmla="*/ 0 w 700088"/>
              <a:gd name="connsiteY0" fmla="*/ 1028700 h 1028700"/>
              <a:gd name="connsiteX1" fmla="*/ 357188 w 700088"/>
              <a:gd name="connsiteY1" fmla="*/ 0 h 1028700"/>
              <a:gd name="connsiteX2" fmla="*/ 700088 w 700088"/>
              <a:gd name="connsiteY2" fmla="*/ 1028700 h 1028700"/>
              <a:gd name="connsiteX3" fmla="*/ 700088 w 700088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088" h="1028700">
                <a:moveTo>
                  <a:pt x="0" y="1028700"/>
                </a:moveTo>
                <a:cubicBezTo>
                  <a:pt x="120253" y="514350"/>
                  <a:pt x="240507" y="0"/>
                  <a:pt x="357188" y="0"/>
                </a:cubicBezTo>
                <a:cubicBezTo>
                  <a:pt x="473869" y="0"/>
                  <a:pt x="700088" y="1028700"/>
                  <a:pt x="700088" y="1028700"/>
                </a:cubicBezTo>
                <a:lnTo>
                  <a:pt x="700088" y="1028700"/>
                </a:ln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68189" y="225735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电子</a:t>
            </a:r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受到周期势场的作用。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8189" y="3030828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由于相邻原子靠的很近，使不同原子的电子的内外各层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“轨道”在空间上有不同程度的重叠。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8188" y="4296749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高能级的外层电子，不再局限于某一个原子，电子可以</a:t>
            </a:r>
            <a:endParaRPr lang="en-US" altLang="zh-CN" sz="3200" b="1" dirty="0" smtClean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在整个固体中运动而称为共有化电子。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188" y="5562670"/>
            <a:ext cx="9623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原子的内层电子与原子核结合较紧，一般不是共有化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电子。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5900732" y="1777412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5899418" y="1834564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5899418" y="1964179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5899418" y="2257350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5899418" y="2695501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757988" y="723660"/>
            <a:ext cx="288000" cy="288000"/>
          </a:xfrm>
          <a:prstGeom prst="ellipse">
            <a:avLst/>
          </a:prstGeom>
          <a:solidFill>
            <a:srgbClr val="CC00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728312" y="731092"/>
            <a:ext cx="288000" cy="288000"/>
          </a:xfrm>
          <a:prstGeom prst="ellipse">
            <a:avLst/>
          </a:prstGeom>
          <a:solidFill>
            <a:srgbClr val="CC00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770486" y="732710"/>
            <a:ext cx="288000" cy="288000"/>
          </a:xfrm>
          <a:prstGeom prst="ellipse">
            <a:avLst/>
          </a:prstGeom>
          <a:solidFill>
            <a:srgbClr val="CC00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755098" y="740142"/>
            <a:ext cx="288000" cy="288000"/>
          </a:xfrm>
          <a:prstGeom prst="ellipse">
            <a:avLst/>
          </a:prstGeom>
          <a:solidFill>
            <a:srgbClr val="CC00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/>
          <p:nvPr/>
        </p:nvCxnSpPr>
        <p:spPr>
          <a:xfrm flipV="1">
            <a:off x="7872312" y="359834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8899886" y="359834"/>
            <a:ext cx="0" cy="28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7899763" y="514350"/>
            <a:ext cx="972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245194" y="302689"/>
                <a:ext cx="2757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94" y="302689"/>
                <a:ext cx="2757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6" grpId="0" animBg="1"/>
      <p:bldP spid="48" grpId="0" animBg="1"/>
      <p:bldP spid="49" grpId="0" animBg="1"/>
      <p:bldP spid="50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能带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8" y="998005"/>
                <a:ext cx="1044388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量子力学计算表明，固体中若有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𝑵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个原子，由于各原子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间的相互作用，对应于原来孤立原子的每一个能级，变成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charset="0"/>
                        <a:ea typeface="SimHei" charset="-122"/>
                        <a:cs typeface="SimHei" charset="-122"/>
                      </a:rPr>
                      <m:t>𝑵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条靠的很近的能级，被称为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能带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998005"/>
                <a:ext cx="10443885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518" t="-6226" r="-701" b="-10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g（固）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8" y="3132137"/>
            <a:ext cx="4918200" cy="287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75828" y="2739733"/>
                <a:ext cx="3571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能带的宽度记为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𝑬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28" y="2739733"/>
                <a:ext cx="3571812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4437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75828" y="3324508"/>
                <a:ext cx="31245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数量级为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𝑬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𝐞𝐕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28" y="3324508"/>
                <a:ext cx="3124573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507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75828" y="4076983"/>
                <a:ext cx="592386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晶体中的原子数目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𝑵</m:t>
                    </m:r>
                    <m:r>
                      <a:rPr lang="en-US" altLang="zh-CN" sz="3200" b="1" i="0" smtClean="0">
                        <a:solidFill>
                          <a:srgbClr val="0000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𝒄𝒎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28" y="4076983"/>
                <a:ext cx="5923866" cy="595932"/>
              </a:xfrm>
              <a:prstGeom prst="rect">
                <a:avLst/>
              </a:prstGeom>
              <a:blipFill rotWithShape="0">
                <a:blip r:embed="rId6"/>
                <a:stretch>
                  <a:fillRect l="-2678" t="-1530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75828" y="4840615"/>
                <a:ext cx="5042791" cy="1580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能带中两相邻能级间距约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𝟐𝟑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00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𝐞𝐕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，非常小，可以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认为能带近似连续。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28" y="4840615"/>
                <a:ext cx="5042791" cy="1580817"/>
              </a:xfrm>
              <a:prstGeom prst="rect">
                <a:avLst/>
              </a:prstGeom>
              <a:blipFill rotWithShape="0">
                <a:blip r:embed="rId7"/>
                <a:stretch>
                  <a:fillRect l="-3144" t="-5019" r="-2418" b="-1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91250" y="442914"/>
            <a:ext cx="4430713" cy="5867400"/>
            <a:chOff x="2784" y="144"/>
            <a:chExt cx="2791" cy="3696"/>
          </a:xfrm>
        </p:grpSpPr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2784" y="144"/>
            <a:ext cx="2791" cy="3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7" name="文档" r:id="rId3" imgW="2400300" imgH="3190939" progId="Word.Document.8">
                    <p:embed/>
                  </p:oleObj>
                </mc:Choice>
                <mc:Fallback>
                  <p:oleObj name="文档" r:id="rId3" imgW="2400300" imgH="319093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4"/>
                          <a:ext cx="2791" cy="36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V="1">
              <a:off x="2880" y="144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2880" y="2928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880" y="2688"/>
              <a:ext cx="2640" cy="28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288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880" y="2928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880" y="2928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656" y="2976"/>
              <a:ext cx="888" cy="28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SimHei" charset="-122"/>
                  <a:ea typeface="SimHei" charset="-122"/>
                  <a:cs typeface="SimHei" charset="-122"/>
                </a:rPr>
                <a:t>离子间距</a:t>
              </a:r>
              <a:endParaRPr lang="zh-CN" altLang="en-US" sz="280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792" y="2928"/>
              <a:ext cx="228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/>
                <a:t>a</a:t>
              </a:r>
              <a:endParaRPr lang="en-US" altLang="zh-CN" sz="2800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744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936" y="25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800" y="864"/>
              <a:ext cx="365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2P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800" y="1296"/>
              <a:ext cx="353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2S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800" y="2160"/>
              <a:ext cx="353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1S</a:t>
              </a: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176" y="235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4176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12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080" y="1488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128" y="10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928" y="153"/>
              <a:ext cx="265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/>
                <a:t>E</a:t>
              </a:r>
              <a:endParaRPr lang="en-US" altLang="zh-CN" sz="2800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2784" y="2976"/>
              <a:ext cx="228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0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784" y="3456"/>
              <a:ext cx="2784" cy="365"/>
            </a:xfrm>
            <a:prstGeom prst="rect">
              <a:avLst/>
            </a:prstGeom>
            <a:solidFill>
              <a:srgbClr val="E2E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dirty="0"/>
                <a:t>能带重叠示意图</a:t>
              </a:r>
              <a:endParaRPr lang="zh-CN" altLang="en-US" sz="2800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1636" y="75819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能带来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源于原子能级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1636" y="1835023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带宽来源于原子间的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相互作用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1636" y="3404296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两个能带之间可能有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间距，也可能有重叠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3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第一节 激光</a:t>
            </a:r>
            <a:endParaRPr lang="zh-CN" altLang="en-US" sz="36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7" y="949013"/>
            <a:ext cx="1064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激光又名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镭射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Laser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，全称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是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“辐射的受激发射光放大”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87" y="1533788"/>
            <a:ext cx="1148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ight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mplification by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timulated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mission of </a:t>
            </a:r>
            <a:r>
              <a:rPr lang="en-US" altLang="zh-CN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3200" b="1" dirty="0" smtClean="0">
                <a:latin typeface="Arial" charset="0"/>
                <a:ea typeface="Arial" charset="0"/>
                <a:cs typeface="Arial" charset="0"/>
              </a:rPr>
              <a:t>adiation)</a:t>
            </a:r>
            <a:endParaRPr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7" y="211856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激光的种类：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7" y="270333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按工作物质分类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5298" y="270333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按工作方式分类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842963" y="3373841"/>
            <a:ext cx="242888" cy="2036704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85867" y="3288113"/>
                <a:ext cx="3656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固体</a:t>
                </a:r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如红宝石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𝐀𝐥</m:t>
                        </m:r>
                      </m:e>
                      <m:sub>
                        <m:r>
                          <a:rPr lang="en-US" altLang="zh-CN" sz="2800" b="1" i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𝐎</m:t>
                        </m:r>
                      </m:e>
                      <m:sub>
                        <m:r>
                          <a:rPr lang="en-US" altLang="zh-CN" sz="2800" b="1" i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7" y="3288113"/>
                <a:ext cx="365606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506" t="-13953" r="-217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85867" y="38443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液体</a:t>
            </a:r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如某些染料</a:t>
            </a:r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85867" y="4400511"/>
                <a:ext cx="3702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气体</a:t>
                </a:r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𝐇𝐞</m:t>
                    </m:r>
                    <m:r>
                      <m:rPr>
                        <m:nor/>
                      </m:rPr>
                      <a:rPr lang="en-US" altLang="zh-CN" sz="2800" b="1"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28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𝐍𝐞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𝐂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0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𝐎</m:t>
                        </m:r>
                      </m:e>
                      <m:sub>
                        <m:r>
                          <a:rPr lang="en-US" altLang="zh-CN" sz="2800" b="1" i="0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7" y="4400511"/>
                <a:ext cx="370210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460" t="-15116" r="-214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85867" y="4946701"/>
                <a:ext cx="3937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半导体</a:t>
                </a:r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如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砷化镓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𝐆𝐚𝐀𝐬</m:t>
                    </m:r>
                  </m:oMath>
                </a14:m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7" y="4946701"/>
                <a:ext cx="393729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256" t="-13953" r="-1085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utoShape 2"/>
          <p:cNvSpPr>
            <a:spLocks/>
          </p:cNvSpPr>
          <p:nvPr/>
        </p:nvSpPr>
        <p:spPr bwMode="auto">
          <a:xfrm>
            <a:off x="6081702" y="3606864"/>
            <a:ext cx="161925" cy="1010034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10304" y="3492560"/>
                <a:ext cx="4011483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连续式</a:t>
                </a:r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功率可达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𝟒</m:t>
                        </m:r>
                      </m:sup>
                    </m:sSup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𝑾</m:t>
                    </m:r>
                  </m:oMath>
                </a14:m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04" y="3492560"/>
                <a:ext cx="4011483" cy="531812"/>
              </a:xfrm>
              <a:prstGeom prst="rect">
                <a:avLst/>
              </a:prstGeom>
              <a:blipFill rotWithShape="0">
                <a:blip r:embed="rId5"/>
                <a:stretch>
                  <a:fillRect l="-3040" t="-13793" r="-1824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10304" y="4210205"/>
                <a:ext cx="488672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脉冲式</a:t>
                </a:r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瞬时功率可达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𝟒</m:t>
                        </m:r>
                      </m:sup>
                    </m:sSup>
                    <m:r>
                      <a:rPr lang="en-US" altLang="zh-CN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𝑾</m:t>
                    </m:r>
                  </m:oMath>
                </a14:m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04" y="4210205"/>
                <a:ext cx="4886722" cy="532966"/>
              </a:xfrm>
              <a:prstGeom prst="rect">
                <a:avLst/>
              </a:prstGeom>
              <a:blipFill rotWithShape="0">
                <a:blip r:embed="rId6"/>
                <a:stretch>
                  <a:fillRect l="-2494" t="-13793" r="-1247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68187" y="55435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激光的波长：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8203" y="5543539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极紫外</a:t>
            </a:r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可见光</a:t>
            </a:r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亚毫米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57913" y="6144780"/>
                <a:ext cx="1607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1" i="1">
                          <a:latin typeface="Cambria Math" charset="0"/>
                        </a:rPr>
                        <m:t>𝟏𝟎𝟎</m:t>
                      </m:r>
                      <m:r>
                        <a:rPr kumimoji="1" lang="en-US" altLang="zh-CN" sz="2800" b="1" i="1">
                          <a:latin typeface="Cambria Math" charset="0"/>
                        </a:rPr>
                        <m:t>𝒏𝒎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13" y="6144780"/>
                <a:ext cx="16078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600906" y="6144779"/>
                <a:ext cx="18423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1" i="1">
                          <a:latin typeface="Cambria Math" charset="0"/>
                        </a:rPr>
                        <m:t>𝟏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𝟐𝟐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𝒎𝒎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906" y="6144779"/>
                <a:ext cx="184236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(3)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能带中电子的排布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1031857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一个电子只能处在某个能带中的某一能级上。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87" y="172139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电子排布原则：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7" y="23828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服从泡利不相容原理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7" y="299571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服从能量最小原理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8188" y="3733753"/>
                <a:ext cx="89829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孤立原子的一个能级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𝒏𝒍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最多能容纳的电子数目：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733753"/>
                <a:ext cx="898297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765" t="-16667" r="-95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42219" y="4388164"/>
                <a:ext cx="18286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𝒍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kumimoji="1" lang="en-US" altLang="zh-CN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19" y="4388164"/>
                <a:ext cx="182864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8188" y="4963279"/>
                <a:ext cx="929555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能级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𝒏𝒍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分裂成由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𝑵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条能级组成的能带后，能带最多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能够容纳</a:t>
                </a:r>
                <a14:m>
                  <m:oMath xmlns:m="http://schemas.openxmlformats.org/officeDocument/2006/math">
                    <m:r>
                      <a:rPr kumimoji="1" lang="en-US" altLang="zh-CN" sz="3200" b="1" i="1">
                        <a:solidFill>
                          <a:srgbClr val="FF0000"/>
                        </a:solidFill>
                        <a:latin typeface="Cambria Math" charset="0"/>
                      </a:rPr>
                      <m:t>𝟐</m:t>
                    </m:r>
                    <m:d>
                      <m:dPr>
                        <m:ctrlPr>
                          <a:rPr kumimoji="1"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  <m:r>
                          <a:rPr kumimoji="1"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𝒍</m:t>
                        </m:r>
                        <m:r>
                          <a:rPr kumimoji="1"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e>
                    </m:d>
                    <m:r>
                      <a:rPr kumimoji="1"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𝑵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个电子。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4963279"/>
                <a:ext cx="9295558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1705" t="-9040" r="-852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各能带具有的电子数目的多少构成不同的能带。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10459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875" y="16588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各能级完全被电子占据的能带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Picture 16" descr="g（固）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22" y="1202788"/>
            <a:ext cx="4366846" cy="29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69264" y="227174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导带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8951" y="288465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能带中只有一部分能级上有电子占据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188" y="35362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4978" y="35347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没有电子占据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188" y="416969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禁带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94978" y="41681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不能排电子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9162516" y="2672052"/>
            <a:ext cx="122150" cy="450977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38007" y="26538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禁</a:t>
            </a:r>
            <a:r>
              <a:rPr lang="zh-CN" altLang="en-US" sz="24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带</a:t>
            </a:r>
            <a:endParaRPr lang="zh-CN" altLang="en-US" sz="24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188" y="4799243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量子力学证明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：如果一个能带完全被电子填满，那么在外加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电场时，这个能带上的电子不会产生净余电流，也就是说，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满带不导电！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0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直线连接符 202"/>
          <p:cNvCxnSpPr/>
          <p:nvPr/>
        </p:nvCxnSpPr>
        <p:spPr>
          <a:xfrm flipV="1">
            <a:off x="4407084" y="386705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连接符 203"/>
          <p:cNvCxnSpPr/>
          <p:nvPr/>
        </p:nvCxnSpPr>
        <p:spPr>
          <a:xfrm flipV="1">
            <a:off x="4407084" y="403352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/>
          <p:nvPr/>
        </p:nvCxnSpPr>
        <p:spPr>
          <a:xfrm flipV="1">
            <a:off x="4407084" y="420233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连接符 205"/>
          <p:cNvCxnSpPr/>
          <p:nvPr/>
        </p:nvCxnSpPr>
        <p:spPr>
          <a:xfrm flipV="1">
            <a:off x="4407084" y="436880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连接符 206"/>
          <p:cNvCxnSpPr/>
          <p:nvPr/>
        </p:nvCxnSpPr>
        <p:spPr>
          <a:xfrm flipV="1">
            <a:off x="4407084" y="452589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/>
          <p:cNvCxnSpPr/>
          <p:nvPr/>
        </p:nvCxnSpPr>
        <p:spPr>
          <a:xfrm flipV="1">
            <a:off x="4407084" y="4692363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连接符 208"/>
          <p:cNvCxnSpPr/>
          <p:nvPr/>
        </p:nvCxnSpPr>
        <p:spPr>
          <a:xfrm flipV="1">
            <a:off x="4407084" y="486117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连接符 209"/>
          <p:cNvCxnSpPr/>
          <p:nvPr/>
        </p:nvCxnSpPr>
        <p:spPr>
          <a:xfrm flipV="1">
            <a:off x="4407084" y="5027643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8188" y="330818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满带无导电作用，半满带可以导电，若满带中的电子被</a:t>
            </a:r>
            <a:endParaRPr lang="en-US" altLang="zh-CN" sz="3200" b="1" dirty="0" smtClean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激发到上邻空带，均有导电性。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1610978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(4)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导体，半导体，绝缘体的能带结构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796" y="2315033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导体：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具有半满带或上空能带与满带相连或重叠的能带。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36" name="直线连接符 135"/>
          <p:cNvCxnSpPr/>
          <p:nvPr/>
        </p:nvCxnSpPr>
        <p:spPr>
          <a:xfrm flipV="1">
            <a:off x="801858" y="335663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/>
          <p:cNvCxnSpPr/>
          <p:nvPr/>
        </p:nvCxnSpPr>
        <p:spPr>
          <a:xfrm flipV="1">
            <a:off x="801858" y="352310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/>
          <p:nvPr/>
        </p:nvCxnSpPr>
        <p:spPr>
          <a:xfrm flipV="1">
            <a:off x="801858" y="369191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 flipV="1">
            <a:off x="801858" y="385838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/>
          <p:nvPr/>
        </p:nvCxnSpPr>
        <p:spPr>
          <a:xfrm flipV="1">
            <a:off x="801858" y="401547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/>
          <p:cNvCxnSpPr/>
          <p:nvPr/>
        </p:nvCxnSpPr>
        <p:spPr>
          <a:xfrm flipV="1">
            <a:off x="801858" y="4181943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/>
          <p:cNvCxnSpPr/>
          <p:nvPr/>
        </p:nvCxnSpPr>
        <p:spPr>
          <a:xfrm flipV="1">
            <a:off x="801858" y="4350756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/>
          <p:cNvCxnSpPr/>
          <p:nvPr/>
        </p:nvCxnSpPr>
        <p:spPr>
          <a:xfrm flipV="1">
            <a:off x="801858" y="4517223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 flipV="1">
            <a:off x="801858" y="5154961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/>
          <p:cNvCxnSpPr/>
          <p:nvPr/>
        </p:nvCxnSpPr>
        <p:spPr>
          <a:xfrm flipV="1">
            <a:off x="801858" y="5321428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V="1">
            <a:off x="801858" y="5490241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/>
          <p:nvPr/>
        </p:nvCxnSpPr>
        <p:spPr>
          <a:xfrm flipV="1">
            <a:off x="801858" y="5656708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/>
          <p:cNvCxnSpPr/>
          <p:nvPr/>
        </p:nvCxnSpPr>
        <p:spPr>
          <a:xfrm flipV="1">
            <a:off x="801858" y="5813798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/>
          <p:cNvCxnSpPr/>
          <p:nvPr/>
        </p:nvCxnSpPr>
        <p:spPr>
          <a:xfrm flipV="1">
            <a:off x="801858" y="5980265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/>
          <p:cNvCxnSpPr/>
          <p:nvPr/>
        </p:nvCxnSpPr>
        <p:spPr>
          <a:xfrm flipV="1">
            <a:off x="801858" y="6149078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/>
          <p:cNvCxnSpPr/>
          <p:nvPr/>
        </p:nvCxnSpPr>
        <p:spPr>
          <a:xfrm flipV="1">
            <a:off x="801858" y="6315545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773943" y="355363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半满带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54899" y="54798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589650" y="508961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896796" y="508726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1587302" y="525608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1894448" y="526780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1587302" y="542490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1894448" y="542255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1584954" y="560543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906168" y="560308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1599022" y="576018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1906168" y="575783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1596674" y="592665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1903820" y="592430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596674" y="610953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1903820" y="609311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1594326" y="627600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1901472" y="627365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1596674" y="392904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1903820" y="392669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1594326" y="409551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1901472" y="409316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1594326" y="427839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1901472" y="426198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1591978" y="444486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899124" y="444251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8" name="直线连接符 177"/>
          <p:cNvCxnSpPr/>
          <p:nvPr/>
        </p:nvCxnSpPr>
        <p:spPr>
          <a:xfrm flipV="1">
            <a:off x="4407084" y="4595459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连接符 178"/>
          <p:cNvCxnSpPr/>
          <p:nvPr/>
        </p:nvCxnSpPr>
        <p:spPr>
          <a:xfrm flipV="1">
            <a:off x="4407084" y="4761926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/>
          <p:cNvCxnSpPr/>
          <p:nvPr/>
        </p:nvCxnSpPr>
        <p:spPr>
          <a:xfrm flipV="1">
            <a:off x="4407084" y="4930739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/>
          <p:cNvCxnSpPr/>
          <p:nvPr/>
        </p:nvCxnSpPr>
        <p:spPr>
          <a:xfrm flipV="1">
            <a:off x="4407084" y="5097206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/>
          <p:cNvCxnSpPr/>
          <p:nvPr/>
        </p:nvCxnSpPr>
        <p:spPr>
          <a:xfrm flipV="1">
            <a:off x="4407084" y="5254296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/>
          <p:cNvCxnSpPr/>
          <p:nvPr/>
        </p:nvCxnSpPr>
        <p:spPr>
          <a:xfrm flipV="1">
            <a:off x="4407084" y="5420763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/>
          <p:cNvCxnSpPr/>
          <p:nvPr/>
        </p:nvCxnSpPr>
        <p:spPr>
          <a:xfrm flipV="1">
            <a:off x="4407084" y="5589576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/>
          <p:cNvCxnSpPr/>
          <p:nvPr/>
        </p:nvCxnSpPr>
        <p:spPr>
          <a:xfrm flipV="1">
            <a:off x="4407084" y="5756043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6560125" y="49203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5194876" y="453011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502022" y="452776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192528" y="469658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99674" y="470830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192528" y="486539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499674" y="486305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190180" y="504593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511394" y="504358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204248" y="520068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511394" y="519833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201900" y="536715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509046" y="536480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201900" y="555003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509046" y="553361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199552" y="571650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506698" y="571415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文本框 218"/>
          <p:cNvSpPr txBox="1"/>
          <p:nvPr/>
        </p:nvSpPr>
        <p:spPr>
          <a:xfrm>
            <a:off x="6567084" y="40803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20" name="直线连接符 219"/>
          <p:cNvCxnSpPr/>
          <p:nvPr/>
        </p:nvCxnSpPr>
        <p:spPr>
          <a:xfrm flipV="1">
            <a:off x="7909751" y="3409974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/>
          <p:nvPr/>
        </p:nvCxnSpPr>
        <p:spPr>
          <a:xfrm flipV="1">
            <a:off x="7909751" y="3576441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/>
          <p:nvPr/>
        </p:nvCxnSpPr>
        <p:spPr>
          <a:xfrm flipV="1">
            <a:off x="7909751" y="3745254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/>
          <p:cNvCxnSpPr/>
          <p:nvPr/>
        </p:nvCxnSpPr>
        <p:spPr>
          <a:xfrm flipV="1">
            <a:off x="7909751" y="3911721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/>
          <p:cNvCxnSpPr/>
          <p:nvPr/>
        </p:nvCxnSpPr>
        <p:spPr>
          <a:xfrm flipV="1">
            <a:off x="7909751" y="4068811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/>
          <p:cNvCxnSpPr/>
          <p:nvPr/>
        </p:nvCxnSpPr>
        <p:spPr>
          <a:xfrm flipV="1">
            <a:off x="7909751" y="4235278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/>
          <p:cNvCxnSpPr/>
          <p:nvPr/>
        </p:nvCxnSpPr>
        <p:spPr>
          <a:xfrm flipV="1">
            <a:off x="7909751" y="4404091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/>
          <p:cNvCxnSpPr/>
          <p:nvPr/>
        </p:nvCxnSpPr>
        <p:spPr>
          <a:xfrm flipV="1">
            <a:off x="7909751" y="4570558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/>
          <p:cNvCxnSpPr/>
          <p:nvPr/>
        </p:nvCxnSpPr>
        <p:spPr>
          <a:xfrm flipV="1">
            <a:off x="7909751" y="474934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/>
          <p:cNvCxnSpPr/>
          <p:nvPr/>
        </p:nvCxnSpPr>
        <p:spPr>
          <a:xfrm flipV="1">
            <a:off x="7909751" y="491580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/>
          <p:nvPr/>
        </p:nvCxnSpPr>
        <p:spPr>
          <a:xfrm flipV="1">
            <a:off x="7909751" y="508462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连接符 230"/>
          <p:cNvCxnSpPr/>
          <p:nvPr/>
        </p:nvCxnSpPr>
        <p:spPr>
          <a:xfrm flipV="1">
            <a:off x="7909751" y="525108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/>
          <p:cNvCxnSpPr/>
          <p:nvPr/>
        </p:nvCxnSpPr>
        <p:spPr>
          <a:xfrm flipV="1">
            <a:off x="7909751" y="540817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/>
          <p:cNvCxnSpPr/>
          <p:nvPr/>
        </p:nvCxnSpPr>
        <p:spPr>
          <a:xfrm flipV="1">
            <a:off x="7909751" y="5574644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/>
          <p:cNvCxnSpPr/>
          <p:nvPr/>
        </p:nvCxnSpPr>
        <p:spPr>
          <a:xfrm flipV="1">
            <a:off x="7909751" y="574345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/>
          <p:cNvCxnSpPr/>
          <p:nvPr/>
        </p:nvCxnSpPr>
        <p:spPr>
          <a:xfrm flipV="1">
            <a:off x="7909751" y="5909924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/>
          <p:cNvSpPr txBox="1"/>
          <p:nvPr/>
        </p:nvSpPr>
        <p:spPr>
          <a:xfrm>
            <a:off x="10069751" y="3593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10062792" y="50742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8697543" y="46839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9004689" y="468164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8695195" y="48504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9002341" y="486218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8695195" y="501927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9002341" y="501693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8692847" y="519981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9014061" y="519746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8706915" y="53545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9014061" y="535221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8704567" y="552103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9011713" y="551868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8704567" y="570391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9011713" y="568749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8702219" y="587038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9009365" y="586803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4894754" y="60248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重叠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402642" y="60231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相连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2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6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19" grpId="0"/>
      <p:bldP spid="236" grpId="0"/>
      <p:bldP spid="237" grpId="0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62" grpId="0"/>
      <p:bldP spid="2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3081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绝缘体：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只有满带和空带，且禁带宽度较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大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730322" y="1190215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V="1">
            <a:off x="1730322" y="135668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1730322" y="1525495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1730322" y="169196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730322" y="184905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730322" y="201551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1730322" y="218433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1730322" y="235079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1730322" y="3269893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1730322" y="343636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1730322" y="3605173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730322" y="377164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1730322" y="392873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1730322" y="409519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1730322" y="426401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1730322" y="443047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83363" y="35948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518114" y="320454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25260" y="320220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15766" y="337101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22912" y="338273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515766" y="353983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22912" y="353748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513418" y="372036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34632" y="371802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27486" y="387511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834632" y="387276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25138" y="404158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2284" y="403923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25138" y="422446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832284" y="420805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522790" y="439093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829936" y="438858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883362" y="14079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6" name="直线连接符 45"/>
          <p:cNvCxnSpPr/>
          <p:nvPr/>
        </p:nvCxnSpPr>
        <p:spPr>
          <a:xfrm flipH="1">
            <a:off x="1294230" y="2350799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>
            <a:off x="1294230" y="3269893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477110" y="2350799"/>
            <a:ext cx="0" cy="919094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39504" y="2574841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04" y="2574841"/>
                <a:ext cx="634726" cy="404278"/>
              </a:xfrm>
              <a:prstGeom prst="rect">
                <a:avLst/>
              </a:prstGeom>
              <a:blipFill rotWithShape="0">
                <a:blip r:embed="rId2"/>
                <a:stretch>
                  <a:fillRect l="-10577" r="-3846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/>
          <p:cNvSpPr txBox="1"/>
          <p:nvPr/>
        </p:nvSpPr>
        <p:spPr>
          <a:xfrm>
            <a:off x="2265416" y="24896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禁带</a:t>
            </a:r>
            <a:endParaRPr lang="zh-CN" altLang="en-US" sz="3200" b="1" dirty="0">
              <a:solidFill>
                <a:srgbClr val="0066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1474230" y="4671966"/>
                <a:ext cx="2543132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zh-CN" sz="32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3~6</m:t>
                      </m:r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eV</m:t>
                      </m:r>
                    </m:oMath>
                  </m:oMathPara>
                </a14:m>
                <a:endParaRPr kumimoji="1"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30" y="4671966"/>
                <a:ext cx="2543132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utoShape 2"/>
          <p:cNvSpPr>
            <a:spLocks/>
          </p:cNvSpPr>
          <p:nvPr/>
        </p:nvSpPr>
        <p:spPr bwMode="auto">
          <a:xfrm flipH="1">
            <a:off x="3947017" y="2391652"/>
            <a:ext cx="140689" cy="836683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225756" y="2594549"/>
                <a:ext cx="121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𝟑</m:t>
                      </m:r>
                      <m:r>
                        <a:rPr kumimoji="1" lang="en-US" altLang="zh-CN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kumimoji="1" lang="en-US" altLang="zh-CN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𝟔</m:t>
                      </m:r>
                      <m:r>
                        <a:rPr kumimoji="1" lang="en-US" altLang="zh-CN" sz="2800" b="1" i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𝐞𝐕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56" y="2594549"/>
                <a:ext cx="12134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/>
          <p:cNvCxnSpPr/>
          <p:nvPr/>
        </p:nvCxnSpPr>
        <p:spPr>
          <a:xfrm flipV="1">
            <a:off x="6872638" y="1525495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V="1">
            <a:off x="6872638" y="169196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V="1">
            <a:off x="6872638" y="1860775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 flipV="1">
            <a:off x="6872638" y="202724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V="1">
            <a:off x="6872638" y="218433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 flipV="1">
            <a:off x="6872638" y="235079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6872638" y="2519612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 flipV="1">
            <a:off x="6872638" y="2686079"/>
            <a:ext cx="216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 flipV="1">
            <a:off x="6872638" y="314442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V="1">
            <a:off x="6872638" y="331088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6872638" y="3479700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 flipV="1">
            <a:off x="6872638" y="364616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 flipV="1">
            <a:off x="6872638" y="380325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V="1">
            <a:off x="6872638" y="3969724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V="1">
            <a:off x="6872638" y="4138537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V="1">
            <a:off x="6872638" y="4305004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025679" y="34693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660430" y="307907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967576" y="307672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658082" y="32455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965228" y="32572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658082" y="341435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965228" y="34120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655734" y="35948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976948" y="359254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69802" y="37496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976948" y="37472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667454" y="39161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974600" y="39137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667454" y="409899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974600" y="408257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7665106" y="426546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7972252" y="426311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025678" y="17432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9" name="直线连接符 88"/>
          <p:cNvCxnSpPr/>
          <p:nvPr/>
        </p:nvCxnSpPr>
        <p:spPr>
          <a:xfrm flipH="1">
            <a:off x="6436546" y="2686079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 flipH="1">
            <a:off x="6436546" y="3136674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/>
          <p:nvPr/>
        </p:nvCxnSpPr>
        <p:spPr>
          <a:xfrm flipH="1">
            <a:off x="6615430" y="2686079"/>
            <a:ext cx="0" cy="432000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5932319" y="2686079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19" y="2686079"/>
                <a:ext cx="634726" cy="404278"/>
              </a:xfrm>
              <a:prstGeom prst="rect">
                <a:avLst/>
              </a:prstGeom>
              <a:blipFill rotWithShape="0">
                <a:blip r:embed="rId5"/>
                <a:stretch>
                  <a:fillRect l="-9615" r="-4808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/>
          <p:cNvSpPr txBox="1"/>
          <p:nvPr/>
        </p:nvSpPr>
        <p:spPr>
          <a:xfrm>
            <a:off x="7443769" y="26157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禁带</a:t>
            </a:r>
            <a:endParaRPr lang="zh-CN" altLang="en-US" sz="2800" b="1" dirty="0">
              <a:solidFill>
                <a:srgbClr val="0066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6619510" y="4643228"/>
                <a:ext cx="2831481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zh-CN" sz="32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0.1~2</m:t>
                      </m:r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eV</m:t>
                      </m:r>
                    </m:oMath>
                  </m:oMathPara>
                </a14:m>
                <a:endParaRPr kumimoji="1"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10" y="4643228"/>
                <a:ext cx="2831481" cy="5324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utoShape 2"/>
          <p:cNvSpPr>
            <a:spLocks/>
          </p:cNvSpPr>
          <p:nvPr/>
        </p:nvSpPr>
        <p:spPr bwMode="auto">
          <a:xfrm flipH="1">
            <a:off x="9089332" y="2698797"/>
            <a:ext cx="117595" cy="417488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9339385" y="2704119"/>
                <a:ext cx="1383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800" b="1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0.1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kumimoji="1" lang="en-US" altLang="zh-CN" sz="2800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𝐞𝐕</m:t>
                    </m:r>
                  </m:oMath>
                </a14:m>
                <a:endParaRPr kumimoji="1"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85" y="2704119"/>
                <a:ext cx="1383392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419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/>
          <p:cNvSpPr txBox="1"/>
          <p:nvPr/>
        </p:nvSpPr>
        <p:spPr>
          <a:xfrm>
            <a:off x="468188" y="5320609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半导体：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只有满带和空带，但禁带宽度较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小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/>
      <p:bldP spid="50" grpId="0"/>
      <p:bldP spid="51" grpId="0"/>
      <p:bldP spid="52" grpId="0"/>
      <p:bldP spid="53" grpId="0" animBg="1"/>
      <p:bldP spid="54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92" grpId="0"/>
      <p:bldP spid="93" grpId="0"/>
      <p:bldP spid="94" grpId="0"/>
      <p:bldP spid="95" grpId="0" animBg="1"/>
      <p:bldP spid="96" grpId="0"/>
      <p:bldP spid="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 半导体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7" y="887457"/>
                <a:ext cx="1085425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半导体的性质与所含杂质有关，根据不同掺杂情况，可分为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本征半导体，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型半导体和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型半导体。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887457"/>
                <a:ext cx="10854253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61" t="-7386" r="-618" b="-16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68187" y="19646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本征半导体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7" y="254945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纯净的半导体，如硅，锗等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45191" y="3387445"/>
            <a:ext cx="2715065" cy="604911"/>
          </a:xfrm>
          <a:prstGeom prst="rect">
            <a:avLst/>
          </a:prstGeom>
          <a:pattFill prst="dkHorz">
            <a:fgClr>
              <a:srgbClr val="CCCCFF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45191" y="2197759"/>
            <a:ext cx="2715065" cy="604911"/>
          </a:xfrm>
          <a:prstGeom prst="rect">
            <a:avLst/>
          </a:prstGeom>
          <a:solidFill>
            <a:srgbClr val="FFF4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8145191" y="1688356"/>
            <a:ext cx="0" cy="230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145191" y="5982941"/>
            <a:ext cx="2715065" cy="604911"/>
          </a:xfrm>
          <a:prstGeom prst="rect">
            <a:avLst/>
          </a:prstGeom>
          <a:pattFill prst="dkHorz">
            <a:fgClr>
              <a:srgbClr val="CCCCFF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45191" y="4793255"/>
            <a:ext cx="2715065" cy="604911"/>
          </a:xfrm>
          <a:prstGeom prst="rect">
            <a:avLst/>
          </a:prstGeom>
          <a:solidFill>
            <a:srgbClr val="FFF4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8145191" y="4283852"/>
            <a:ext cx="0" cy="230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771058" y="1665132"/>
                <a:ext cx="286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𝑬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58" y="1665132"/>
                <a:ext cx="2869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77" r="-2127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771058" y="4287051"/>
                <a:ext cx="286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𝑬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58" y="4287051"/>
                <a:ext cx="2869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77" r="-2127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501754" y="1780009"/>
                <a:ext cx="8586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𝑻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54" y="1780009"/>
                <a:ext cx="8586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092" r="-6383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501753" y="4392465"/>
                <a:ext cx="8586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𝑻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53" y="4392465"/>
                <a:ext cx="8586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092" r="-709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8145190" y="22613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57614" y="3459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017390" y="349997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324536" y="349762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648093" y="349762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955239" y="350934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278790" y="350934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585936" y="350699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15042" y="376491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322188" y="377663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645745" y="377663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966959" y="377428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76442" y="377428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83588" y="377194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11000935" y="4434669"/>
            <a:ext cx="168812" cy="201599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1169747" y="476179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外</a:t>
            </a:r>
            <a:endParaRPr lang="en-US" altLang="zh-CN" sz="24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场</a:t>
            </a:r>
            <a:endParaRPr lang="zh-CN" altLang="en-US" sz="24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958770" y="6072016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265916" y="6083736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575405" y="6083736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896619" y="6081388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220170" y="6081388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527316" y="6079040"/>
            <a:ext cx="125999" cy="125999"/>
          </a:xfrm>
          <a:prstGeom prst="ellipse">
            <a:avLst/>
          </a:prstGeom>
          <a:solidFill>
            <a:srgbClr val="DDE3FE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956422" y="633695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263568" y="634867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587125" y="634867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08339" y="634633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217822" y="634633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524968" y="634398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956422" y="515526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277636" y="515292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587125" y="515292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894271" y="515057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217822" y="515057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524968" y="514822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箭头连接符 60"/>
          <p:cNvCxnSpPr/>
          <p:nvPr/>
        </p:nvCxnSpPr>
        <p:spPr>
          <a:xfrm flipV="1">
            <a:off x="9015042" y="5323472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9340635" y="5326155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9655434" y="5334857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V="1">
            <a:off x="9966959" y="5337540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10269411" y="5332174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flipV="1">
            <a:off x="10595004" y="5334857"/>
            <a:ext cx="0" cy="701673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65341" y="3313165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半导体禁带宽度窄，在外场的作用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下，导带中的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电子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，满带中的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空穴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同时参与导电。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63285" y="4876626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本征导电性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5341" y="564654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电子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空穴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本征载流子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矩形 481"/>
          <p:cNvSpPr/>
          <p:nvPr/>
        </p:nvSpPr>
        <p:spPr>
          <a:xfrm>
            <a:off x="758482" y="3072669"/>
            <a:ext cx="4446563" cy="370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188" y="302682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杂质半导体 </a:t>
            </a:r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含有少量杂质的半导体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7" y="887457"/>
                <a:ext cx="6037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1).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型半导体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施主杂质半导体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887457"/>
                <a:ext cx="603723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626" t="-16667" r="-1414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68187" y="1472232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在纯净半导体中掺入少量可以提供导电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电子</a:t>
            </a:r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的杂质所</a:t>
            </a:r>
            <a:endParaRPr lang="en-US" altLang="zh-CN" sz="3200" b="1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形成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的半导体。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8187" y="2493178"/>
                <a:ext cx="107452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例如在四价锗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𝐆𝐞</m:t>
                    </m:r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元素半导体中掺入五价砷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𝐀𝐬</m:t>
                    </m:r>
                  </m:oMath>
                </a14:m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所形成的半导体。</a:t>
                </a:r>
                <a:endParaRPr lang="zh-CN" altLang="en-US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2493178"/>
                <a:ext cx="1074524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192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7"/>
          <p:cNvGrpSpPr>
            <a:grpSpLocks/>
          </p:cNvGrpSpPr>
          <p:nvPr/>
        </p:nvGrpSpPr>
        <p:grpSpPr bwMode="auto">
          <a:xfrm>
            <a:off x="758482" y="3049817"/>
            <a:ext cx="4343400" cy="3657600"/>
            <a:chOff x="336" y="1872"/>
            <a:chExt cx="2736" cy="2304"/>
          </a:xfrm>
        </p:grpSpPr>
        <p:grpSp>
          <p:nvGrpSpPr>
            <p:cNvPr id="237" name="Group 8"/>
            <p:cNvGrpSpPr>
              <a:grpSpLocks/>
            </p:cNvGrpSpPr>
            <p:nvPr/>
          </p:nvGrpSpPr>
          <p:grpSpPr bwMode="auto">
            <a:xfrm>
              <a:off x="528" y="1968"/>
              <a:ext cx="2544" cy="2208"/>
              <a:chOff x="528" y="1968"/>
              <a:chExt cx="2544" cy="2208"/>
            </a:xfrm>
          </p:grpSpPr>
          <p:grpSp>
            <p:nvGrpSpPr>
              <p:cNvPr id="241" name="Group 9"/>
              <p:cNvGrpSpPr>
                <a:grpSpLocks/>
              </p:cNvGrpSpPr>
              <p:nvPr/>
            </p:nvGrpSpPr>
            <p:grpSpPr bwMode="auto">
              <a:xfrm>
                <a:off x="1776" y="1968"/>
                <a:ext cx="48" cy="2208"/>
                <a:chOff x="1152" y="2016"/>
                <a:chExt cx="48" cy="2208"/>
              </a:xfrm>
            </p:grpSpPr>
            <p:grpSp>
              <p:nvGrpSpPr>
                <p:cNvPr id="451" name="Group 10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464" name="Line 1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Line 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2" name="Group 13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462" name="Line 1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Line 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3" name="Group 16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460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Line 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4" name="Group 19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458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5" name="Group 22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456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2" name="Group 25"/>
              <p:cNvGrpSpPr>
                <a:grpSpLocks/>
              </p:cNvGrpSpPr>
              <p:nvPr/>
            </p:nvGrpSpPr>
            <p:grpSpPr bwMode="auto">
              <a:xfrm>
                <a:off x="2256" y="1968"/>
                <a:ext cx="48" cy="2208"/>
                <a:chOff x="1152" y="2016"/>
                <a:chExt cx="48" cy="2208"/>
              </a:xfrm>
            </p:grpSpPr>
            <p:grpSp>
              <p:nvGrpSpPr>
                <p:cNvPr id="436" name="Group 26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449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7" name="Group 29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447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8" name="Group 32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445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9" name="Group 35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443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0" name="Group 38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441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Group 41"/>
              <p:cNvGrpSpPr>
                <a:grpSpLocks/>
              </p:cNvGrpSpPr>
              <p:nvPr/>
            </p:nvGrpSpPr>
            <p:grpSpPr bwMode="auto">
              <a:xfrm>
                <a:off x="2736" y="1968"/>
                <a:ext cx="48" cy="2208"/>
                <a:chOff x="1152" y="2016"/>
                <a:chExt cx="48" cy="2208"/>
              </a:xfrm>
            </p:grpSpPr>
            <p:grpSp>
              <p:nvGrpSpPr>
                <p:cNvPr id="421" name="Group 42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434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2" name="Group 45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432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3" name="Group 48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430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4" name="Group 51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428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5" name="Group 54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426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4" name="Group 57"/>
              <p:cNvGrpSpPr>
                <a:grpSpLocks/>
              </p:cNvGrpSpPr>
              <p:nvPr/>
            </p:nvGrpSpPr>
            <p:grpSpPr bwMode="auto">
              <a:xfrm>
                <a:off x="816" y="1968"/>
                <a:ext cx="48" cy="2208"/>
                <a:chOff x="1152" y="2016"/>
                <a:chExt cx="48" cy="2208"/>
              </a:xfrm>
            </p:grpSpPr>
            <p:grpSp>
              <p:nvGrpSpPr>
                <p:cNvPr id="406" name="Group 58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419" name="Line 5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Line 6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7" name="Group 61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417" name="Line 6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Line 6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8" name="Group 64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415" name="Line 6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Line 6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9" name="Group 67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413" name="Line 6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0" name="Group 70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411" name="Line 7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Line 7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5" name="Group 73"/>
              <p:cNvGrpSpPr>
                <a:grpSpLocks/>
              </p:cNvGrpSpPr>
              <p:nvPr/>
            </p:nvGrpSpPr>
            <p:grpSpPr bwMode="auto">
              <a:xfrm>
                <a:off x="1296" y="1968"/>
                <a:ext cx="48" cy="2208"/>
                <a:chOff x="1152" y="2016"/>
                <a:chExt cx="48" cy="2208"/>
              </a:xfrm>
            </p:grpSpPr>
            <p:grpSp>
              <p:nvGrpSpPr>
                <p:cNvPr id="391" name="Group 74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404" name="Line 7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2" name="Group 77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402" name="Line 7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Line 7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3" name="Group 80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400" name="Line 8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Line 8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4" name="Group 83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398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5" name="Group 86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396" name="Line 8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Line 8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" name="Group 89"/>
              <p:cNvGrpSpPr>
                <a:grpSpLocks/>
              </p:cNvGrpSpPr>
              <p:nvPr/>
            </p:nvGrpSpPr>
            <p:grpSpPr bwMode="auto">
              <a:xfrm>
                <a:off x="528" y="2304"/>
                <a:ext cx="2544" cy="48"/>
                <a:chOff x="336" y="2352"/>
                <a:chExt cx="2544" cy="48"/>
              </a:xfrm>
            </p:grpSpPr>
            <p:grpSp>
              <p:nvGrpSpPr>
                <p:cNvPr id="372" name="Group 9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376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89" name="Line 9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" name="Line 9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7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87" name="Line 9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" name="Line 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85" name="Line 9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6" name="Line 9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9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83" name="Line 10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4" name="Line 10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0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81" name="Line 10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Line 10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73" name="Group 10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37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7" name="Group 109"/>
              <p:cNvGrpSpPr>
                <a:grpSpLocks/>
              </p:cNvGrpSpPr>
              <p:nvPr/>
            </p:nvGrpSpPr>
            <p:grpSpPr bwMode="auto">
              <a:xfrm>
                <a:off x="528" y="2784"/>
                <a:ext cx="2544" cy="48"/>
                <a:chOff x="336" y="2352"/>
                <a:chExt cx="2544" cy="48"/>
              </a:xfrm>
            </p:grpSpPr>
            <p:grpSp>
              <p:nvGrpSpPr>
                <p:cNvPr id="353" name="Group 11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357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70" name="Line 11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" name="Line 11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58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68" name="Line 11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" name="Line 11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59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66" name="Line 11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" name="Line 11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0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64" name="Line 12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5" name="Line 1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62" name="Line 12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3" name="Line 12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54" name="Group 12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35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8" name="Group 129"/>
              <p:cNvGrpSpPr>
                <a:grpSpLocks/>
              </p:cNvGrpSpPr>
              <p:nvPr/>
            </p:nvGrpSpPr>
            <p:grpSpPr bwMode="auto">
              <a:xfrm>
                <a:off x="528" y="3312"/>
                <a:ext cx="2544" cy="48"/>
                <a:chOff x="336" y="2352"/>
                <a:chExt cx="2544" cy="48"/>
              </a:xfrm>
            </p:grpSpPr>
            <p:grpSp>
              <p:nvGrpSpPr>
                <p:cNvPr id="334" name="Group 13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338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51" name="Line 13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2" name="Line 13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49" name="Line 13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0" name="Line 13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0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47" name="Line 13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8" name="Line 1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1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45" name="Line 14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6" name="Line 14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2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43" name="Line 14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Line 14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35" name="Group 14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336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9" name="Group 149"/>
              <p:cNvGrpSpPr>
                <a:grpSpLocks/>
              </p:cNvGrpSpPr>
              <p:nvPr/>
            </p:nvGrpSpPr>
            <p:grpSpPr bwMode="auto">
              <a:xfrm>
                <a:off x="528" y="3840"/>
                <a:ext cx="2544" cy="48"/>
                <a:chOff x="336" y="2352"/>
                <a:chExt cx="2544" cy="48"/>
              </a:xfrm>
            </p:grpSpPr>
            <p:grpSp>
              <p:nvGrpSpPr>
                <p:cNvPr id="315" name="Group 15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319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32" name="Line 15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3" name="Line 1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0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30" name="Line 15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1" name="Line 1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1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28" name="Line 15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9" name="Line 15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2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26" name="Line 1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7" name="Line 16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3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324" name="Line 16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5" name="Line 16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6" name="Group 16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317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0" name="Group 169"/>
              <p:cNvGrpSpPr>
                <a:grpSpLocks/>
              </p:cNvGrpSpPr>
              <p:nvPr/>
            </p:nvGrpSpPr>
            <p:grpSpPr bwMode="auto">
              <a:xfrm>
                <a:off x="1180" y="2176"/>
                <a:ext cx="260" cy="1799"/>
                <a:chOff x="1180" y="2176"/>
                <a:chExt cx="260" cy="1799"/>
              </a:xfrm>
            </p:grpSpPr>
            <p:grpSp>
              <p:nvGrpSpPr>
                <p:cNvPr id="303" name="Group 170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313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4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04" name="Group 173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311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2" name="Text 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05" name="Group 176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309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0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06" name="Group 179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307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08" name="Text Box 1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51" name="Group 182"/>
              <p:cNvGrpSpPr>
                <a:grpSpLocks/>
              </p:cNvGrpSpPr>
              <p:nvPr/>
            </p:nvGrpSpPr>
            <p:grpSpPr bwMode="auto">
              <a:xfrm>
                <a:off x="700" y="2160"/>
                <a:ext cx="260" cy="1799"/>
                <a:chOff x="1180" y="2176"/>
                <a:chExt cx="260" cy="1799"/>
              </a:xfrm>
            </p:grpSpPr>
            <p:grpSp>
              <p:nvGrpSpPr>
                <p:cNvPr id="291" name="Group 183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301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02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92" name="Group 186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299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00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93" name="Group 189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97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94" name="Group 192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95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6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52" name="Group 195"/>
              <p:cNvGrpSpPr>
                <a:grpSpLocks/>
              </p:cNvGrpSpPr>
              <p:nvPr/>
            </p:nvGrpSpPr>
            <p:grpSpPr bwMode="auto">
              <a:xfrm>
                <a:off x="1660" y="2160"/>
                <a:ext cx="260" cy="1799"/>
                <a:chOff x="1180" y="2176"/>
                <a:chExt cx="260" cy="1799"/>
              </a:xfrm>
            </p:grpSpPr>
            <p:grpSp>
              <p:nvGrpSpPr>
                <p:cNvPr id="279" name="Group 196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289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0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80" name="Group 199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287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81" name="Group 202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85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6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82" name="Group 205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83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4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53" name="Group 208"/>
              <p:cNvGrpSpPr>
                <a:grpSpLocks/>
              </p:cNvGrpSpPr>
              <p:nvPr/>
            </p:nvGrpSpPr>
            <p:grpSpPr bwMode="auto">
              <a:xfrm>
                <a:off x="2140" y="2160"/>
                <a:ext cx="260" cy="1799"/>
                <a:chOff x="1180" y="2176"/>
                <a:chExt cx="260" cy="1799"/>
              </a:xfrm>
            </p:grpSpPr>
            <p:grpSp>
              <p:nvGrpSpPr>
                <p:cNvPr id="267" name="Group 209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277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8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68" name="Group 212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275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6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69" name="Group 215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73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4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70" name="Group 218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71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2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54" name="Group 221"/>
              <p:cNvGrpSpPr>
                <a:grpSpLocks/>
              </p:cNvGrpSpPr>
              <p:nvPr/>
            </p:nvGrpSpPr>
            <p:grpSpPr bwMode="auto">
              <a:xfrm>
                <a:off x="2592" y="2160"/>
                <a:ext cx="260" cy="1799"/>
                <a:chOff x="1180" y="2176"/>
                <a:chExt cx="260" cy="1799"/>
              </a:xfrm>
            </p:grpSpPr>
            <p:grpSp>
              <p:nvGrpSpPr>
                <p:cNvPr id="255" name="Group 222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265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6" name="Group 225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263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4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 dirty="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 dirty="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7" name="Group 228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61" name="Oval 22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2" name="Text 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8" name="Group 231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59" name="Oval 23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0" name="Text Box 2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38" name="Group 234"/>
            <p:cNvGrpSpPr>
              <a:grpSpLocks/>
            </p:cNvGrpSpPr>
            <p:nvPr/>
          </p:nvGrpSpPr>
          <p:grpSpPr bwMode="auto">
            <a:xfrm>
              <a:off x="336" y="1872"/>
              <a:ext cx="442" cy="336"/>
              <a:chOff x="3936" y="2880"/>
              <a:chExt cx="442" cy="336"/>
            </a:xfrm>
          </p:grpSpPr>
          <p:sp>
            <p:nvSpPr>
              <p:cNvPr id="239" name="Rectangle 235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336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0" name="Text Box 236"/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G</a:t>
                </a:r>
                <a:r>
                  <a:rPr lang="en-US" altLang="zh-CN" sz="2800" baseline="-25000">
                    <a:solidFill>
                      <a:srgbClr val="FFFF00"/>
                    </a:solidFill>
                  </a:rPr>
                  <a:t>e</a:t>
                </a:r>
                <a:endParaRPr lang="en-US" altLang="zh-CN" sz="280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466" name="Group 237"/>
          <p:cNvGrpSpPr>
            <a:grpSpLocks/>
          </p:cNvGrpSpPr>
          <p:nvPr/>
        </p:nvGrpSpPr>
        <p:grpSpPr bwMode="auto">
          <a:xfrm>
            <a:off x="1672882" y="3735617"/>
            <a:ext cx="2514600" cy="1981200"/>
            <a:chOff x="912" y="2304"/>
            <a:chExt cx="1584" cy="1248"/>
          </a:xfrm>
        </p:grpSpPr>
        <p:sp>
          <p:nvSpPr>
            <p:cNvPr id="467" name="Text Box 238"/>
            <p:cNvSpPr txBox="1">
              <a:spLocks noChangeArrowheads="1"/>
            </p:cNvSpPr>
            <p:nvPr/>
          </p:nvSpPr>
          <p:spPr bwMode="auto">
            <a:xfrm>
              <a:off x="1872" y="2304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FF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FF00"/>
                  </a:solidFill>
                </a:rPr>
                <a:t>S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  <p:sp>
          <p:nvSpPr>
            <p:cNvPr id="468" name="Text Box 239"/>
            <p:cNvSpPr txBox="1">
              <a:spLocks noChangeArrowheads="1"/>
            </p:cNvSpPr>
            <p:nvPr/>
          </p:nvSpPr>
          <p:spPr bwMode="auto">
            <a:xfrm>
              <a:off x="912" y="2803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A</a:t>
              </a:r>
              <a:r>
                <a:rPr lang="en-US" altLang="zh-CN" baseline="-25000">
                  <a:solidFill>
                    <a:srgbClr val="FFFF00"/>
                  </a:solidFill>
                </a:rPr>
                <a:t>S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grpSp>
          <p:nvGrpSpPr>
            <p:cNvPr id="469" name="Group 240"/>
            <p:cNvGrpSpPr>
              <a:grpSpLocks/>
            </p:cNvGrpSpPr>
            <p:nvPr/>
          </p:nvGrpSpPr>
          <p:grpSpPr bwMode="auto">
            <a:xfrm>
              <a:off x="1056" y="2592"/>
              <a:ext cx="1440" cy="960"/>
              <a:chOff x="1056" y="2592"/>
              <a:chExt cx="1440" cy="960"/>
            </a:xfrm>
          </p:grpSpPr>
          <p:grpSp>
            <p:nvGrpSpPr>
              <p:cNvPr id="470" name="Group 241"/>
              <p:cNvGrpSpPr>
                <a:grpSpLocks/>
              </p:cNvGrpSpPr>
              <p:nvPr/>
            </p:nvGrpSpPr>
            <p:grpSpPr bwMode="auto">
              <a:xfrm>
                <a:off x="1056" y="3120"/>
                <a:ext cx="480" cy="432"/>
                <a:chOff x="3936" y="3024"/>
                <a:chExt cx="480" cy="432"/>
              </a:xfrm>
            </p:grpSpPr>
            <p:grpSp>
              <p:nvGrpSpPr>
                <p:cNvPr id="477" name="Group 242"/>
                <p:cNvGrpSpPr>
                  <a:grpSpLocks/>
                </p:cNvGrpSpPr>
                <p:nvPr/>
              </p:nvGrpSpPr>
              <p:grpSpPr bwMode="auto">
                <a:xfrm>
                  <a:off x="4032" y="3072"/>
                  <a:ext cx="308" cy="288"/>
                  <a:chOff x="3590" y="2880"/>
                  <a:chExt cx="308" cy="288"/>
                </a:xfrm>
              </p:grpSpPr>
              <p:sp>
                <p:nvSpPr>
                  <p:cNvPr id="480" name="Oval 243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928"/>
                    <a:ext cx="240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99FF"/>
                      </a:gs>
                      <a:gs pos="100000">
                        <a:srgbClr val="39568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81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0" y="2880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+5</a:t>
                    </a:r>
                  </a:p>
                </p:txBody>
              </p:sp>
            </p:grpSp>
            <p:sp>
              <p:nvSpPr>
                <p:cNvPr id="478" name="Oval 245"/>
                <p:cNvSpPr>
                  <a:spLocks noChangeArrowheads="1"/>
                </p:cNvSpPr>
                <p:nvPr/>
              </p:nvSpPr>
              <p:spPr bwMode="auto">
                <a:xfrm>
                  <a:off x="3984" y="3024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9" name="Oval 246"/>
                <p:cNvSpPr>
                  <a:spLocks noChangeArrowheads="1"/>
                </p:cNvSpPr>
                <p:nvPr/>
              </p:nvSpPr>
              <p:spPr bwMode="auto">
                <a:xfrm>
                  <a:off x="3936" y="3072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98F1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71" name="Group 247"/>
              <p:cNvGrpSpPr>
                <a:grpSpLocks/>
              </p:cNvGrpSpPr>
              <p:nvPr/>
            </p:nvGrpSpPr>
            <p:grpSpPr bwMode="auto">
              <a:xfrm>
                <a:off x="2016" y="2592"/>
                <a:ext cx="480" cy="432"/>
                <a:chOff x="3936" y="3024"/>
                <a:chExt cx="480" cy="432"/>
              </a:xfrm>
            </p:grpSpPr>
            <p:grpSp>
              <p:nvGrpSpPr>
                <p:cNvPr id="472" name="Group 248"/>
                <p:cNvGrpSpPr>
                  <a:grpSpLocks/>
                </p:cNvGrpSpPr>
                <p:nvPr/>
              </p:nvGrpSpPr>
              <p:grpSpPr bwMode="auto">
                <a:xfrm>
                  <a:off x="4032" y="3072"/>
                  <a:ext cx="308" cy="288"/>
                  <a:chOff x="3590" y="2880"/>
                  <a:chExt cx="308" cy="288"/>
                </a:xfrm>
              </p:grpSpPr>
              <p:sp>
                <p:nvSpPr>
                  <p:cNvPr id="475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928"/>
                    <a:ext cx="240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99FF"/>
                      </a:gs>
                      <a:gs pos="100000">
                        <a:srgbClr val="39568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6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0" y="2880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dirty="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+5</a:t>
                    </a:r>
                  </a:p>
                </p:txBody>
              </p:sp>
            </p:grpSp>
            <p:sp>
              <p:nvSpPr>
                <p:cNvPr id="473" name="Oval 251"/>
                <p:cNvSpPr>
                  <a:spLocks noChangeArrowheads="1"/>
                </p:cNvSpPr>
                <p:nvPr/>
              </p:nvSpPr>
              <p:spPr bwMode="auto">
                <a:xfrm>
                  <a:off x="3984" y="3024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4" name="Oval 252"/>
                <p:cNvSpPr>
                  <a:spLocks noChangeArrowheads="1"/>
                </p:cNvSpPr>
                <p:nvPr/>
              </p:nvSpPr>
              <p:spPr bwMode="auto">
                <a:xfrm>
                  <a:off x="3936" y="3072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98F1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/>
              <p:cNvSpPr txBox="1"/>
              <p:nvPr/>
            </p:nvSpPr>
            <p:spPr>
              <a:xfrm>
                <a:off x="5535100" y="3583276"/>
                <a:ext cx="5581977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掺入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𝐀𝐬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以后，五个价电子中，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有四个电子与周围的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𝐆𝐞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组成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共价键晶体，还多余一个电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子，此电子处于特殊的能级。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83" name="文本框 4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00" y="3583276"/>
                <a:ext cx="5581977" cy="2062103"/>
              </a:xfrm>
              <a:prstGeom prst="rect">
                <a:avLst/>
              </a:prstGeom>
              <a:blipFill rotWithShape="0">
                <a:blip r:embed="rId4"/>
                <a:stretch>
                  <a:fillRect l="-2838" t="-4734" r="-2074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3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animBg="1"/>
      <p:bldP spid="3" grpId="0"/>
      <p:bldP spid="4" grpId="0"/>
      <p:bldP spid="5" grpId="0"/>
      <p:bldP spid="4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344" y="1502616"/>
            <a:ext cx="4446563" cy="370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70344" y="1479764"/>
            <a:ext cx="4343400" cy="3657600"/>
            <a:chOff x="336" y="1872"/>
            <a:chExt cx="2736" cy="2304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1968"/>
              <a:ext cx="2544" cy="2208"/>
              <a:chOff x="528" y="1968"/>
              <a:chExt cx="2544" cy="2208"/>
            </a:xfrm>
          </p:grpSpPr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1776" y="1968"/>
                <a:ext cx="48" cy="2208"/>
                <a:chOff x="1152" y="2016"/>
                <a:chExt cx="48" cy="2208"/>
              </a:xfrm>
            </p:grpSpPr>
            <p:grpSp>
              <p:nvGrpSpPr>
                <p:cNvPr id="218" name="Group 10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31" name="Line 1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Line 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9" name="Group 13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29" name="Line 1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Line 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0" name="Group 16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27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Line 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1" name="Group 19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25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" name="Group 22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23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256" y="1968"/>
                <a:ext cx="48" cy="2208"/>
                <a:chOff x="1152" y="2016"/>
                <a:chExt cx="48" cy="2208"/>
              </a:xfrm>
            </p:grpSpPr>
            <p:grpSp>
              <p:nvGrpSpPr>
                <p:cNvPr id="203" name="Group 26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16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4" name="Group 29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14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" name="Group 32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12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" name="Group 35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10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7" name="Group 38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08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2736" y="1968"/>
                <a:ext cx="48" cy="2208"/>
                <a:chOff x="1152" y="2016"/>
                <a:chExt cx="48" cy="2208"/>
              </a:xfrm>
            </p:grpSpPr>
            <p:grpSp>
              <p:nvGrpSpPr>
                <p:cNvPr id="188" name="Group 42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01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9" name="Group 45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99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0" name="Group 48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97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" name="Group 51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95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2" name="Group 54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93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57"/>
              <p:cNvGrpSpPr>
                <a:grpSpLocks/>
              </p:cNvGrpSpPr>
              <p:nvPr/>
            </p:nvGrpSpPr>
            <p:grpSpPr bwMode="auto">
              <a:xfrm>
                <a:off x="816" y="1968"/>
                <a:ext cx="48" cy="2208"/>
                <a:chOff x="1152" y="2016"/>
                <a:chExt cx="48" cy="2208"/>
              </a:xfrm>
            </p:grpSpPr>
            <p:grpSp>
              <p:nvGrpSpPr>
                <p:cNvPr id="173" name="Group 58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86" name="Line 5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Line 6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" name="Group 61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84" name="Line 6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6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" name="Group 64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82" name="Line 6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6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67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80" name="Line 6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70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78" name="Line 7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Line 7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1296" y="1968"/>
                <a:ext cx="48" cy="2208"/>
                <a:chOff x="1152" y="2016"/>
                <a:chExt cx="48" cy="2208"/>
              </a:xfrm>
            </p:grpSpPr>
            <p:grpSp>
              <p:nvGrpSpPr>
                <p:cNvPr id="158" name="Group 74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71" name="Line 7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9" name="Group 77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69" name="Line 7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Line 7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0" name="Group 80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67" name="Line 8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Line 8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" name="Group 83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65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" name="Group 86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63" name="Line 8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Line 8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28" y="2304"/>
                <a:ext cx="2544" cy="48"/>
                <a:chOff x="336" y="2352"/>
                <a:chExt cx="2544" cy="48"/>
              </a:xfrm>
            </p:grpSpPr>
            <p:grpSp>
              <p:nvGrpSpPr>
                <p:cNvPr id="139" name="Group 9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43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6" name="Line 9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9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4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4" name="Line 9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2" name="Line 9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" name="Line 9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0" name="Line 10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1" name="Line 10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7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48" name="Line 10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9" name="Line 10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0" name="Group 10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4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" name="Group 109"/>
              <p:cNvGrpSpPr>
                <a:grpSpLocks/>
              </p:cNvGrpSpPr>
              <p:nvPr/>
            </p:nvGrpSpPr>
            <p:grpSpPr bwMode="auto">
              <a:xfrm>
                <a:off x="528" y="2784"/>
                <a:ext cx="2544" cy="48"/>
                <a:chOff x="336" y="2352"/>
                <a:chExt cx="2544" cy="48"/>
              </a:xfrm>
            </p:grpSpPr>
            <p:grpSp>
              <p:nvGrpSpPr>
                <p:cNvPr id="120" name="Group 11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24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7" name="Line 11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Line 11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5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5" name="Line 11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11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6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3" name="Line 11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Line 11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7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1" name="Line 12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29" name="Line 12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Line 12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1" name="Group 12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2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Group 129"/>
              <p:cNvGrpSpPr>
                <a:grpSpLocks/>
              </p:cNvGrpSpPr>
              <p:nvPr/>
            </p:nvGrpSpPr>
            <p:grpSpPr bwMode="auto">
              <a:xfrm>
                <a:off x="528" y="3312"/>
                <a:ext cx="2544" cy="48"/>
                <a:chOff x="336" y="2352"/>
                <a:chExt cx="2544" cy="48"/>
              </a:xfrm>
            </p:grpSpPr>
            <p:grpSp>
              <p:nvGrpSpPr>
                <p:cNvPr id="101" name="Group 13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05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8" name="Line 13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Line 13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6" name="Line 13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13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7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4" name="Line 13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" name="Line 1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2" name="Line 14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4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9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0" name="Line 14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Line 14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" name="Group 14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03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" name="Group 149"/>
              <p:cNvGrpSpPr>
                <a:grpSpLocks/>
              </p:cNvGrpSpPr>
              <p:nvPr/>
            </p:nvGrpSpPr>
            <p:grpSpPr bwMode="auto">
              <a:xfrm>
                <a:off x="528" y="3840"/>
                <a:ext cx="2544" cy="48"/>
                <a:chOff x="336" y="2352"/>
                <a:chExt cx="2544" cy="48"/>
              </a:xfrm>
            </p:grpSpPr>
            <p:grpSp>
              <p:nvGrpSpPr>
                <p:cNvPr id="82" name="Group 150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86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9" name="Line 15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1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7" name="Line 15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Line 1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8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5" name="Line 15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15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9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3" name="Line 1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Line 16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0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1" name="Line 16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Line 165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3" name="Group 166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84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" name="Group 169"/>
              <p:cNvGrpSpPr>
                <a:grpSpLocks/>
              </p:cNvGrpSpPr>
              <p:nvPr/>
            </p:nvGrpSpPr>
            <p:grpSpPr bwMode="auto">
              <a:xfrm>
                <a:off x="1180" y="2176"/>
                <a:ext cx="260" cy="1799"/>
                <a:chOff x="1180" y="2176"/>
                <a:chExt cx="260" cy="1799"/>
              </a:xfrm>
            </p:grpSpPr>
            <p:grpSp>
              <p:nvGrpSpPr>
                <p:cNvPr id="70" name="Group 170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80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1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1" name="Group 173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78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9" name="Text 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2" name="Group 176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76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7" name="Text Box 1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3" name="Group 179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7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5" name="Text Box 1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18" name="Group 182"/>
              <p:cNvGrpSpPr>
                <a:grpSpLocks/>
              </p:cNvGrpSpPr>
              <p:nvPr/>
            </p:nvGrpSpPr>
            <p:grpSpPr bwMode="auto">
              <a:xfrm>
                <a:off x="700" y="2160"/>
                <a:ext cx="260" cy="1799"/>
                <a:chOff x="1180" y="2176"/>
                <a:chExt cx="260" cy="1799"/>
              </a:xfrm>
            </p:grpSpPr>
            <p:grpSp>
              <p:nvGrpSpPr>
                <p:cNvPr id="58" name="Group 183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68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59" name="Group 186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66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7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0" name="Group 189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64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1" name="Group 192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62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3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19" name="Group 195"/>
              <p:cNvGrpSpPr>
                <a:grpSpLocks/>
              </p:cNvGrpSpPr>
              <p:nvPr/>
            </p:nvGrpSpPr>
            <p:grpSpPr bwMode="auto">
              <a:xfrm>
                <a:off x="1660" y="2160"/>
                <a:ext cx="260" cy="1799"/>
                <a:chOff x="1180" y="2176"/>
                <a:chExt cx="260" cy="1799"/>
              </a:xfrm>
            </p:grpSpPr>
            <p:grpSp>
              <p:nvGrpSpPr>
                <p:cNvPr id="46" name="Group 196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56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7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7" name="Group 199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54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5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8" name="Group 202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52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3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9" name="Group 205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50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208"/>
              <p:cNvGrpSpPr>
                <a:grpSpLocks/>
              </p:cNvGrpSpPr>
              <p:nvPr/>
            </p:nvGrpSpPr>
            <p:grpSpPr bwMode="auto">
              <a:xfrm>
                <a:off x="2140" y="2160"/>
                <a:ext cx="260" cy="1799"/>
                <a:chOff x="1180" y="2176"/>
                <a:chExt cx="260" cy="1799"/>
              </a:xfrm>
            </p:grpSpPr>
            <p:grpSp>
              <p:nvGrpSpPr>
                <p:cNvPr id="34" name="Group 209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44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5" name="Group 212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42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3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6" name="Group 215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40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7" name="Group 218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38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9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1" name="Group 221"/>
              <p:cNvGrpSpPr>
                <a:grpSpLocks/>
              </p:cNvGrpSpPr>
              <p:nvPr/>
            </p:nvGrpSpPr>
            <p:grpSpPr bwMode="auto">
              <a:xfrm>
                <a:off x="2592" y="2160"/>
                <a:ext cx="260" cy="1799"/>
                <a:chOff x="1180" y="2176"/>
                <a:chExt cx="260" cy="1799"/>
              </a:xfrm>
            </p:grpSpPr>
            <p:grpSp>
              <p:nvGrpSpPr>
                <p:cNvPr id="22" name="Group 222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32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3" name="Group 225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30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 dirty="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 dirty="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4" name="Group 228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8" name="Oval 22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" name="Text 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" name="Group 231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6" name="Oval 23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" name="Text Box 2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" name="Group 234"/>
            <p:cNvGrpSpPr>
              <a:grpSpLocks/>
            </p:cNvGrpSpPr>
            <p:nvPr/>
          </p:nvGrpSpPr>
          <p:grpSpPr bwMode="auto">
            <a:xfrm>
              <a:off x="336" y="1872"/>
              <a:ext cx="442" cy="336"/>
              <a:chOff x="3936" y="2880"/>
              <a:chExt cx="442" cy="336"/>
            </a:xfrm>
          </p:grpSpPr>
          <p:sp>
            <p:nvSpPr>
              <p:cNvPr id="6" name="Rectangle 235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336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" name="Text Box 236"/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G</a:t>
                </a:r>
                <a:r>
                  <a:rPr lang="en-US" altLang="zh-CN" sz="2800" baseline="-25000">
                    <a:solidFill>
                      <a:srgbClr val="FFFF00"/>
                    </a:solidFill>
                  </a:rPr>
                  <a:t>e</a:t>
                </a:r>
                <a:endParaRPr lang="en-US" altLang="zh-CN" sz="280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233" name="Group 237"/>
          <p:cNvGrpSpPr>
            <a:grpSpLocks/>
          </p:cNvGrpSpPr>
          <p:nvPr/>
        </p:nvGrpSpPr>
        <p:grpSpPr bwMode="auto">
          <a:xfrm>
            <a:off x="1684744" y="2165564"/>
            <a:ext cx="2514600" cy="1981200"/>
            <a:chOff x="912" y="2304"/>
            <a:chExt cx="1584" cy="1248"/>
          </a:xfrm>
        </p:grpSpPr>
        <p:sp>
          <p:nvSpPr>
            <p:cNvPr id="234" name="Text Box 238"/>
            <p:cNvSpPr txBox="1">
              <a:spLocks noChangeArrowheads="1"/>
            </p:cNvSpPr>
            <p:nvPr/>
          </p:nvSpPr>
          <p:spPr bwMode="auto">
            <a:xfrm>
              <a:off x="1872" y="2304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FF0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FFFF00"/>
                  </a:solidFill>
                </a:rPr>
                <a:t>S</a:t>
              </a:r>
              <a:endParaRPr lang="en-US" altLang="zh-CN" dirty="0">
                <a:solidFill>
                  <a:srgbClr val="FFFF00"/>
                </a:solidFill>
              </a:endParaRPr>
            </a:p>
          </p:txBody>
        </p:sp>
        <p:sp>
          <p:nvSpPr>
            <p:cNvPr id="235" name="Text Box 239"/>
            <p:cNvSpPr txBox="1">
              <a:spLocks noChangeArrowheads="1"/>
            </p:cNvSpPr>
            <p:nvPr/>
          </p:nvSpPr>
          <p:spPr bwMode="auto">
            <a:xfrm>
              <a:off x="912" y="2803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A</a:t>
              </a:r>
              <a:r>
                <a:rPr lang="en-US" altLang="zh-CN" baseline="-25000">
                  <a:solidFill>
                    <a:srgbClr val="FFFF00"/>
                  </a:solidFill>
                </a:rPr>
                <a:t>S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grpSp>
          <p:nvGrpSpPr>
            <p:cNvPr id="236" name="Group 240"/>
            <p:cNvGrpSpPr>
              <a:grpSpLocks/>
            </p:cNvGrpSpPr>
            <p:nvPr/>
          </p:nvGrpSpPr>
          <p:grpSpPr bwMode="auto">
            <a:xfrm>
              <a:off x="1056" y="2592"/>
              <a:ext cx="1440" cy="960"/>
              <a:chOff x="1056" y="2592"/>
              <a:chExt cx="1440" cy="960"/>
            </a:xfrm>
          </p:grpSpPr>
          <p:grpSp>
            <p:nvGrpSpPr>
              <p:cNvPr id="237" name="Group 241"/>
              <p:cNvGrpSpPr>
                <a:grpSpLocks/>
              </p:cNvGrpSpPr>
              <p:nvPr/>
            </p:nvGrpSpPr>
            <p:grpSpPr bwMode="auto">
              <a:xfrm>
                <a:off x="1056" y="3120"/>
                <a:ext cx="480" cy="432"/>
                <a:chOff x="3936" y="3024"/>
                <a:chExt cx="480" cy="432"/>
              </a:xfrm>
            </p:grpSpPr>
            <p:grpSp>
              <p:nvGrpSpPr>
                <p:cNvPr id="244" name="Group 242"/>
                <p:cNvGrpSpPr>
                  <a:grpSpLocks/>
                </p:cNvGrpSpPr>
                <p:nvPr/>
              </p:nvGrpSpPr>
              <p:grpSpPr bwMode="auto">
                <a:xfrm>
                  <a:off x="4032" y="3072"/>
                  <a:ext cx="308" cy="288"/>
                  <a:chOff x="3590" y="2880"/>
                  <a:chExt cx="308" cy="288"/>
                </a:xfrm>
              </p:grpSpPr>
              <p:sp>
                <p:nvSpPr>
                  <p:cNvPr id="247" name="Oval 243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928"/>
                    <a:ext cx="240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99FF"/>
                      </a:gs>
                      <a:gs pos="100000">
                        <a:srgbClr val="39568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8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0" y="2880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+5</a:t>
                    </a:r>
                  </a:p>
                </p:txBody>
              </p:sp>
            </p:grpSp>
            <p:sp>
              <p:nvSpPr>
                <p:cNvPr id="245" name="Oval 245"/>
                <p:cNvSpPr>
                  <a:spLocks noChangeArrowheads="1"/>
                </p:cNvSpPr>
                <p:nvPr/>
              </p:nvSpPr>
              <p:spPr bwMode="auto">
                <a:xfrm>
                  <a:off x="3984" y="3024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" name="Oval 246"/>
                <p:cNvSpPr>
                  <a:spLocks noChangeArrowheads="1"/>
                </p:cNvSpPr>
                <p:nvPr/>
              </p:nvSpPr>
              <p:spPr bwMode="auto">
                <a:xfrm>
                  <a:off x="3936" y="3072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98F1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38" name="Group 247"/>
              <p:cNvGrpSpPr>
                <a:grpSpLocks/>
              </p:cNvGrpSpPr>
              <p:nvPr/>
            </p:nvGrpSpPr>
            <p:grpSpPr bwMode="auto">
              <a:xfrm>
                <a:off x="2016" y="2592"/>
                <a:ext cx="480" cy="432"/>
                <a:chOff x="3936" y="3024"/>
                <a:chExt cx="480" cy="432"/>
              </a:xfrm>
            </p:grpSpPr>
            <p:grpSp>
              <p:nvGrpSpPr>
                <p:cNvPr id="239" name="Group 248"/>
                <p:cNvGrpSpPr>
                  <a:grpSpLocks/>
                </p:cNvGrpSpPr>
                <p:nvPr/>
              </p:nvGrpSpPr>
              <p:grpSpPr bwMode="auto">
                <a:xfrm>
                  <a:off x="4032" y="3072"/>
                  <a:ext cx="308" cy="288"/>
                  <a:chOff x="3590" y="2880"/>
                  <a:chExt cx="308" cy="288"/>
                </a:xfrm>
              </p:grpSpPr>
              <p:sp>
                <p:nvSpPr>
                  <p:cNvPr id="242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928"/>
                    <a:ext cx="240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6699FF"/>
                      </a:gs>
                      <a:gs pos="100000">
                        <a:srgbClr val="39568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3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0" y="2880"/>
                    <a:ext cx="30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dirty="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+5</a:t>
                    </a:r>
                  </a:p>
                </p:txBody>
              </p:sp>
            </p:grpSp>
            <p:sp>
              <p:nvSpPr>
                <p:cNvPr id="240" name="Oval 251"/>
                <p:cNvSpPr>
                  <a:spLocks noChangeArrowheads="1"/>
                </p:cNvSpPr>
                <p:nvPr/>
              </p:nvSpPr>
              <p:spPr bwMode="auto">
                <a:xfrm>
                  <a:off x="3984" y="3024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1" name="Oval 252"/>
                <p:cNvSpPr>
                  <a:spLocks noChangeArrowheads="1"/>
                </p:cNvSpPr>
                <p:nvPr/>
              </p:nvSpPr>
              <p:spPr bwMode="auto">
                <a:xfrm>
                  <a:off x="3936" y="3072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98F1D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249" name="文本框 248"/>
          <p:cNvSpPr txBox="1"/>
          <p:nvPr/>
        </p:nvSpPr>
        <p:spPr>
          <a:xfrm>
            <a:off x="6105376" y="635441"/>
            <a:ext cx="4288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理论证明：掺入这种</a:t>
            </a:r>
            <a:endParaRPr lang="en-US" altLang="zh-CN" sz="3200" b="1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杂质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后电子处于靠近空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带下沿处的一个能级中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“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施主能级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”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50" name="直线连接符 249"/>
          <p:cNvCxnSpPr/>
          <p:nvPr/>
        </p:nvCxnSpPr>
        <p:spPr>
          <a:xfrm flipV="1">
            <a:off x="6431697" y="317754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/>
          <p:cNvCxnSpPr/>
          <p:nvPr/>
        </p:nvCxnSpPr>
        <p:spPr>
          <a:xfrm flipV="1">
            <a:off x="6431697" y="334401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连接符 251"/>
          <p:cNvCxnSpPr/>
          <p:nvPr/>
        </p:nvCxnSpPr>
        <p:spPr>
          <a:xfrm flipV="1">
            <a:off x="6431697" y="351282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连接符 252"/>
          <p:cNvCxnSpPr/>
          <p:nvPr/>
        </p:nvCxnSpPr>
        <p:spPr>
          <a:xfrm flipV="1">
            <a:off x="6431697" y="367929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/>
          <p:cNvCxnSpPr/>
          <p:nvPr/>
        </p:nvCxnSpPr>
        <p:spPr>
          <a:xfrm flipV="1">
            <a:off x="6431697" y="383638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连接符 254"/>
          <p:cNvCxnSpPr/>
          <p:nvPr/>
        </p:nvCxnSpPr>
        <p:spPr>
          <a:xfrm flipV="1">
            <a:off x="6431697" y="400285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连接符 255"/>
          <p:cNvCxnSpPr/>
          <p:nvPr/>
        </p:nvCxnSpPr>
        <p:spPr>
          <a:xfrm flipV="1">
            <a:off x="6431697" y="417166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/>
          <p:cNvCxnSpPr/>
          <p:nvPr/>
        </p:nvCxnSpPr>
        <p:spPr>
          <a:xfrm flipV="1">
            <a:off x="6431697" y="433813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/>
          <p:cNvCxnSpPr/>
          <p:nvPr/>
        </p:nvCxnSpPr>
        <p:spPr>
          <a:xfrm flipV="1">
            <a:off x="6431697" y="517282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/>
          <p:cNvCxnSpPr/>
          <p:nvPr/>
        </p:nvCxnSpPr>
        <p:spPr>
          <a:xfrm flipV="1">
            <a:off x="6431697" y="533928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/>
          <p:cNvCxnSpPr/>
          <p:nvPr/>
        </p:nvCxnSpPr>
        <p:spPr>
          <a:xfrm flipV="1">
            <a:off x="6431697" y="550810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/>
          <p:cNvCxnSpPr/>
          <p:nvPr/>
        </p:nvCxnSpPr>
        <p:spPr>
          <a:xfrm flipV="1">
            <a:off x="6431697" y="567456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/>
          <p:cNvCxnSpPr/>
          <p:nvPr/>
        </p:nvCxnSpPr>
        <p:spPr>
          <a:xfrm flipV="1">
            <a:off x="6431697" y="583165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/>
          <p:cNvCxnSpPr/>
          <p:nvPr/>
        </p:nvCxnSpPr>
        <p:spPr>
          <a:xfrm flipV="1">
            <a:off x="6431697" y="599812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/>
          <p:cNvCxnSpPr/>
          <p:nvPr/>
        </p:nvCxnSpPr>
        <p:spPr>
          <a:xfrm flipV="1">
            <a:off x="6431697" y="616693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/>
          <p:cNvCxnSpPr/>
          <p:nvPr/>
        </p:nvCxnSpPr>
        <p:spPr>
          <a:xfrm flipV="1">
            <a:off x="6431697" y="633340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9403510" y="3386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385757" y="54665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7205421" y="510747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203073" y="52739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203073" y="544275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200725" y="56232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214793" y="57780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212445" y="59445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212445" y="612739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210097" y="629386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8426954" y="510512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8424606" y="52715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8424606" y="54404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8422258" y="562094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8436326" y="57756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8433978" y="59421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8433978" y="612504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8431630" y="629151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0" name="直线连接符 299"/>
          <p:cNvCxnSpPr/>
          <p:nvPr/>
        </p:nvCxnSpPr>
        <p:spPr>
          <a:xfrm flipH="1">
            <a:off x="5989851" y="4348414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线连接符 300"/>
          <p:cNvCxnSpPr/>
          <p:nvPr/>
        </p:nvCxnSpPr>
        <p:spPr>
          <a:xfrm flipH="1">
            <a:off x="5989851" y="5183100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线箭头连接符 301"/>
          <p:cNvCxnSpPr/>
          <p:nvPr/>
        </p:nvCxnSpPr>
        <p:spPr>
          <a:xfrm>
            <a:off x="6169851" y="4366267"/>
            <a:ext cx="0" cy="792000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/>
              <p:cNvSpPr txBox="1"/>
              <p:nvPr/>
            </p:nvSpPr>
            <p:spPr>
              <a:xfrm>
                <a:off x="5535125" y="4586524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03" name="文本框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25" y="4586524"/>
                <a:ext cx="634726" cy="404278"/>
              </a:xfrm>
              <a:prstGeom prst="rect">
                <a:avLst/>
              </a:prstGeom>
              <a:blipFill rotWithShape="0">
                <a:blip r:embed="rId2"/>
                <a:stretch>
                  <a:fillRect l="-10577" r="-3846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线连接符 304"/>
          <p:cNvCxnSpPr/>
          <p:nvPr/>
        </p:nvCxnSpPr>
        <p:spPr>
          <a:xfrm flipV="1">
            <a:off x="6431697" y="4586524"/>
            <a:ext cx="28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6907660" y="452600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649694" y="452600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801357" y="452366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文本框 308"/>
          <p:cNvSpPr txBox="1"/>
          <p:nvPr/>
        </p:nvSpPr>
        <p:spPr>
          <a:xfrm>
            <a:off x="9313114" y="42443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施主能级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66" grpId="0"/>
      <p:bldP spid="267" grpId="0"/>
      <p:bldP spid="268" grpId="0" animBg="1"/>
      <p:bldP spid="270" grpId="0" animBg="1"/>
      <p:bldP spid="272" grpId="0" animBg="1"/>
      <p:bldP spid="274" grpId="0" animBg="1"/>
      <p:bldP spid="276" grpId="0" animBg="1"/>
      <p:bldP spid="278" grpId="0" animBg="1"/>
      <p:bldP spid="280" grpId="0" animBg="1"/>
      <p:bldP spid="282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3" grpId="0"/>
      <p:bldP spid="306" grpId="0" animBg="1"/>
      <p:bldP spid="307" grpId="0" animBg="1"/>
      <p:bldP spid="308" grpId="0" animBg="1"/>
      <p:bldP spid="3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导电机制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5348489" y="575025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V="1">
            <a:off x="5348489" y="741492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5348489" y="910305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5348489" y="1076772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5348489" y="1233862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5348489" y="1400329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5348489" y="1569142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348489" y="1735609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348489" y="2570299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5348489" y="2736766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5348489" y="2905579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5348489" y="3072046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5348489" y="3229136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5348489" y="3395603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5348489" y="3564416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348489" y="3730883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20302" y="784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2549" y="28640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119865" y="267142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119865" y="2840238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117517" y="302077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131585" y="317552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29237" y="334199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29237" y="352487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126889" y="369134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343746" y="250260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341398" y="266907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41398" y="283789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339050" y="301842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353118" y="317317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50770" y="333964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350770" y="352252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348422" y="368899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/>
          <p:cNvCxnSpPr/>
          <p:nvPr/>
        </p:nvCxnSpPr>
        <p:spPr>
          <a:xfrm flipH="1">
            <a:off x="4906643" y="1745893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4906643" y="2580579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086643" y="1763746"/>
            <a:ext cx="0" cy="792000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51917" y="1984003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17" y="1984003"/>
                <a:ext cx="634726" cy="404278"/>
              </a:xfrm>
              <a:prstGeom prst="rect">
                <a:avLst/>
              </a:prstGeom>
              <a:blipFill rotWithShape="0">
                <a:blip r:embed="rId2"/>
                <a:stretch>
                  <a:fillRect l="-9615" r="-4808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线连接符 40"/>
          <p:cNvCxnSpPr/>
          <p:nvPr/>
        </p:nvCxnSpPr>
        <p:spPr>
          <a:xfrm flipV="1">
            <a:off x="5348489" y="1984003"/>
            <a:ext cx="28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824452" y="1923482"/>
            <a:ext cx="125999" cy="125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66486" y="1923482"/>
            <a:ext cx="125999" cy="125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18149" y="1921148"/>
            <a:ext cx="125999" cy="125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229906" y="16418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施主能级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68892" y="151316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10926" y="151316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63819" y="136975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118916" y="25031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/>
          <p:nvPr/>
        </p:nvCxnSpPr>
        <p:spPr>
          <a:xfrm flipH="1" flipV="1">
            <a:off x="5676439" y="1648845"/>
            <a:ext cx="166465" cy="2844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H="1" flipV="1">
            <a:off x="7446683" y="1663068"/>
            <a:ext cx="166465" cy="2844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 flipV="1">
            <a:off x="6540887" y="1509824"/>
            <a:ext cx="254330" cy="423822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50705" y="1385153"/>
            <a:ext cx="3057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这种杂质可提供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导电电子故称为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施主杂质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68188" y="3997876"/>
            <a:ext cx="9623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施主能级中的空穴不能移动，故在常温下，能导电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的空穴数远小于电子数，导电作用主要靠跃入空带中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的电子。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电子多数是载流子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68188" y="5796681"/>
                <a:ext cx="6242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型半导体又称为电子型半导体。</a:t>
                </a:r>
                <a:endParaRPr lang="zh-CN" altLang="en-US" sz="32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5796681"/>
                <a:ext cx="6242415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6667" r="-127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7" grpId="0"/>
      <p:bldP spid="58" grpId="0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/>
          <p:cNvSpPr/>
          <p:nvPr/>
        </p:nvSpPr>
        <p:spPr>
          <a:xfrm>
            <a:off x="878674" y="2711547"/>
            <a:ext cx="4446563" cy="370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6009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2).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型半导体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受主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杂质半导体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6009979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637" t="-16667" r="-142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68188" y="887457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在纯净半导体中掺入少量可以提供导电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空穴</a:t>
            </a:r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的杂质所</a:t>
            </a:r>
            <a:endParaRPr lang="en-US" altLang="zh-CN" sz="3200" b="1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形成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的半导体。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8" y="1964675"/>
                <a:ext cx="1055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例如在四价锗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𝐆𝐞</m:t>
                    </m:r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元素半导体中掺入三价硼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𝐁</m:t>
                    </m:r>
                  </m:oMath>
                </a14:m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所形成的半导体。</a:t>
                </a:r>
                <a:endParaRPr lang="zh-CN" altLang="en-US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1964675"/>
                <a:ext cx="1055128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213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46118" y="2697479"/>
            <a:ext cx="4343400" cy="3657600"/>
            <a:chOff x="336" y="1872"/>
            <a:chExt cx="2736" cy="2304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528" y="1968"/>
              <a:ext cx="2544" cy="2208"/>
              <a:chOff x="528" y="1968"/>
              <a:chExt cx="2544" cy="2208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1776" y="1968"/>
                <a:ext cx="48" cy="2208"/>
                <a:chOff x="1152" y="2016"/>
                <a:chExt cx="48" cy="2208"/>
              </a:xfrm>
            </p:grpSpPr>
            <p:grpSp>
              <p:nvGrpSpPr>
                <p:cNvPr id="220" name="Group 8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33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Line 1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1" name="Group 11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31" name="Line 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Line 1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" name="Group 14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29" name="Line 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Line 1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3" name="Group 17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27" name="Line 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4" name="Group 20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25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2256" y="1968"/>
                <a:ext cx="48" cy="2208"/>
                <a:chOff x="1152" y="2016"/>
                <a:chExt cx="48" cy="2208"/>
              </a:xfrm>
            </p:grpSpPr>
            <p:grpSp>
              <p:nvGrpSpPr>
                <p:cNvPr id="205" name="Group 24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18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" name="Group 27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16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7" name="Group 30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14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8" name="Group 33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1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9" name="Group 36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10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736" y="1968"/>
                <a:ext cx="48" cy="2208"/>
                <a:chOff x="1152" y="2016"/>
                <a:chExt cx="48" cy="2208"/>
              </a:xfrm>
            </p:grpSpPr>
            <p:grpSp>
              <p:nvGrpSpPr>
                <p:cNvPr id="190" name="Group 40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03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" name="Group 43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01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2" name="Group 46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99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3" name="Group 49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97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" name="Group 52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95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816" y="1968"/>
                <a:ext cx="48" cy="2208"/>
                <a:chOff x="1152" y="2016"/>
                <a:chExt cx="48" cy="2208"/>
              </a:xfrm>
            </p:grpSpPr>
            <p:grpSp>
              <p:nvGrpSpPr>
                <p:cNvPr id="175" name="Group 56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88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Line 5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59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86" name="Line 6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Line 6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62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84" name="Line 6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6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8" name="Group 65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82" name="Line 6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6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9" name="Group 68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80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Line 7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1296" y="1968"/>
                <a:ext cx="48" cy="2208"/>
                <a:chOff x="1152" y="2016"/>
                <a:chExt cx="48" cy="2208"/>
              </a:xfrm>
            </p:grpSpPr>
            <p:grpSp>
              <p:nvGrpSpPr>
                <p:cNvPr id="160" name="Group 72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73" name="Line 7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Line 7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" name="Group 75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71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" name="Group 78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69" name="Line 7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Line 8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3" name="Group 81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67" name="Line 8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Line 8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" name="Group 84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65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8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Group 87"/>
              <p:cNvGrpSpPr>
                <a:grpSpLocks/>
              </p:cNvGrpSpPr>
              <p:nvPr/>
            </p:nvGrpSpPr>
            <p:grpSpPr bwMode="auto">
              <a:xfrm>
                <a:off x="528" y="2304"/>
                <a:ext cx="2544" cy="48"/>
                <a:chOff x="336" y="2352"/>
                <a:chExt cx="2544" cy="48"/>
              </a:xfrm>
            </p:grpSpPr>
            <p:grpSp>
              <p:nvGrpSpPr>
                <p:cNvPr id="141" name="Group 8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4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8" name="Line 9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9" name="Line 9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6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6" name="Line 9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9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4" name="Line 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9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2" name="Line 9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" name="Line 10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0" name="Line 10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1" name="Line 10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Group 10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43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" name="Group 107"/>
              <p:cNvGrpSpPr>
                <a:grpSpLocks/>
              </p:cNvGrpSpPr>
              <p:nvPr/>
            </p:nvGrpSpPr>
            <p:grpSpPr bwMode="auto">
              <a:xfrm>
                <a:off x="528" y="2784"/>
                <a:ext cx="2544" cy="48"/>
                <a:chOff x="336" y="2352"/>
                <a:chExt cx="2544" cy="48"/>
              </a:xfrm>
            </p:grpSpPr>
            <p:grpSp>
              <p:nvGrpSpPr>
                <p:cNvPr id="122" name="Group 10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26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9" name="Line 11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Line 11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7" name="Line 11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Line 11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8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5" name="Line 11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11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9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3" name="Line 11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Line 12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1" name="Line 1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2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" name="Group 12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24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" name="Group 127"/>
              <p:cNvGrpSpPr>
                <a:grpSpLocks/>
              </p:cNvGrpSpPr>
              <p:nvPr/>
            </p:nvGrpSpPr>
            <p:grpSpPr bwMode="auto">
              <a:xfrm>
                <a:off x="528" y="3312"/>
                <a:ext cx="2544" cy="48"/>
                <a:chOff x="336" y="2352"/>
                <a:chExt cx="2544" cy="48"/>
              </a:xfrm>
            </p:grpSpPr>
            <p:grpSp>
              <p:nvGrpSpPr>
                <p:cNvPr id="103" name="Group 12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07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20" name="Line 13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" name="Line 13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8" name="Line 13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Line 1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9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6" name="Line 13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13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4" name="Line 1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" name="Line 14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1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2" name="Line 14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4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4" name="Group 14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0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" name="Group 147"/>
              <p:cNvGrpSpPr>
                <a:grpSpLocks/>
              </p:cNvGrpSpPr>
              <p:nvPr/>
            </p:nvGrpSpPr>
            <p:grpSpPr bwMode="auto">
              <a:xfrm>
                <a:off x="528" y="3840"/>
                <a:ext cx="2544" cy="48"/>
                <a:chOff x="336" y="2352"/>
                <a:chExt cx="2544" cy="48"/>
              </a:xfrm>
            </p:grpSpPr>
            <p:grpSp>
              <p:nvGrpSpPr>
                <p:cNvPr id="84" name="Group 14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88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01" name="Line 15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Line 15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9" name="Line 1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15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0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7" name="Line 1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Line 15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1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5" name="Line 15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16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3" name="Line 16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Line 16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Group 16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8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Group 167"/>
              <p:cNvGrpSpPr>
                <a:grpSpLocks/>
              </p:cNvGrpSpPr>
              <p:nvPr/>
            </p:nvGrpSpPr>
            <p:grpSpPr bwMode="auto">
              <a:xfrm>
                <a:off x="1180" y="2176"/>
                <a:ext cx="260" cy="1799"/>
                <a:chOff x="1180" y="2176"/>
                <a:chExt cx="260" cy="1799"/>
              </a:xfrm>
            </p:grpSpPr>
            <p:grpSp>
              <p:nvGrpSpPr>
                <p:cNvPr id="72" name="Group 168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82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3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3" name="Group 171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80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1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4" name="Group 174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78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9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5" name="Group 177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7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7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180"/>
              <p:cNvGrpSpPr>
                <a:grpSpLocks/>
              </p:cNvGrpSpPr>
              <p:nvPr/>
            </p:nvGrpSpPr>
            <p:grpSpPr bwMode="auto">
              <a:xfrm>
                <a:off x="700" y="2160"/>
                <a:ext cx="260" cy="1799"/>
                <a:chOff x="1180" y="2176"/>
                <a:chExt cx="260" cy="1799"/>
              </a:xfrm>
            </p:grpSpPr>
            <p:grpSp>
              <p:nvGrpSpPr>
                <p:cNvPr id="60" name="Group 181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70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1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1" name="Group 184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68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2" name="Group 187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66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7" name="Text Box 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3" name="Group 190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64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5" name="Text Box 1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1" name="Group 193"/>
              <p:cNvGrpSpPr>
                <a:grpSpLocks/>
              </p:cNvGrpSpPr>
              <p:nvPr/>
            </p:nvGrpSpPr>
            <p:grpSpPr bwMode="auto">
              <a:xfrm>
                <a:off x="1660" y="2160"/>
                <a:ext cx="260" cy="1799"/>
                <a:chOff x="1180" y="2176"/>
                <a:chExt cx="260" cy="1799"/>
              </a:xfrm>
            </p:grpSpPr>
            <p:grpSp>
              <p:nvGrpSpPr>
                <p:cNvPr id="48" name="Group 194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58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9" name="Text Box 1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9" name="Group 197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56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7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50" name="Group 200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54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5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51" name="Group 203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52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3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2" name="Group 206"/>
              <p:cNvGrpSpPr>
                <a:grpSpLocks/>
              </p:cNvGrpSpPr>
              <p:nvPr/>
            </p:nvGrpSpPr>
            <p:grpSpPr bwMode="auto">
              <a:xfrm>
                <a:off x="2140" y="2160"/>
                <a:ext cx="260" cy="1799"/>
                <a:chOff x="1180" y="2176"/>
                <a:chExt cx="260" cy="1799"/>
              </a:xfrm>
            </p:grpSpPr>
            <p:grpSp>
              <p:nvGrpSpPr>
                <p:cNvPr id="36" name="Group 207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46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7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7" name="Group 210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44" name="Oval 21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8" name="Group 213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42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3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9" name="Group 216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40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3" name="Group 219"/>
              <p:cNvGrpSpPr>
                <a:grpSpLocks/>
              </p:cNvGrpSpPr>
              <p:nvPr/>
            </p:nvGrpSpPr>
            <p:grpSpPr bwMode="auto">
              <a:xfrm>
                <a:off x="2592" y="2160"/>
                <a:ext cx="260" cy="1799"/>
                <a:chOff x="1180" y="2176"/>
                <a:chExt cx="260" cy="1799"/>
              </a:xfrm>
            </p:grpSpPr>
            <p:grpSp>
              <p:nvGrpSpPr>
                <p:cNvPr id="24" name="Group 220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34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5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" name="Group 223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32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6" name="Group 226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30" name="Oval 22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7" name="Group 229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8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" name="Group 232"/>
            <p:cNvGrpSpPr>
              <a:grpSpLocks/>
            </p:cNvGrpSpPr>
            <p:nvPr/>
          </p:nvGrpSpPr>
          <p:grpSpPr bwMode="auto">
            <a:xfrm>
              <a:off x="336" y="1872"/>
              <a:ext cx="442" cy="336"/>
              <a:chOff x="3936" y="2880"/>
              <a:chExt cx="442" cy="336"/>
            </a:xfrm>
          </p:grpSpPr>
          <p:sp>
            <p:nvSpPr>
              <p:cNvPr id="8" name="Rectangle 233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336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Text Box 234"/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G</a:t>
                </a:r>
                <a:r>
                  <a:rPr lang="en-US" altLang="zh-CN" sz="2800" baseline="-25000">
                    <a:solidFill>
                      <a:srgbClr val="FFFF00"/>
                    </a:solidFill>
                  </a:rPr>
                  <a:t>e</a:t>
                </a:r>
                <a:endParaRPr lang="en-US" altLang="zh-CN" sz="280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235" name="Group 236"/>
          <p:cNvGrpSpPr>
            <a:grpSpLocks/>
          </p:cNvGrpSpPr>
          <p:nvPr/>
        </p:nvGrpSpPr>
        <p:grpSpPr bwMode="auto">
          <a:xfrm>
            <a:off x="1684318" y="3383279"/>
            <a:ext cx="2514600" cy="1981200"/>
            <a:chOff x="768" y="2016"/>
            <a:chExt cx="1584" cy="1248"/>
          </a:xfrm>
        </p:grpSpPr>
        <p:grpSp>
          <p:nvGrpSpPr>
            <p:cNvPr id="236" name="Group 237"/>
            <p:cNvGrpSpPr>
              <a:grpSpLocks/>
            </p:cNvGrpSpPr>
            <p:nvPr/>
          </p:nvGrpSpPr>
          <p:grpSpPr bwMode="auto">
            <a:xfrm>
              <a:off x="768" y="2016"/>
              <a:ext cx="1584" cy="1248"/>
              <a:chOff x="3504" y="2352"/>
              <a:chExt cx="1584" cy="1248"/>
            </a:xfrm>
          </p:grpSpPr>
          <p:sp>
            <p:nvSpPr>
              <p:cNvPr id="239" name="Text Box 238"/>
              <p:cNvSpPr txBox="1">
                <a:spLocks noChangeArrowheads="1"/>
              </p:cNvSpPr>
              <p:nvPr/>
            </p:nvSpPr>
            <p:spPr bwMode="auto">
              <a:xfrm>
                <a:off x="4464" y="235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00"/>
                    </a:solidFill>
                  </a:rPr>
                  <a:t>B</a:t>
                </a:r>
              </a:p>
            </p:txBody>
          </p:sp>
          <p:sp>
            <p:nvSpPr>
              <p:cNvPr id="240" name="Text Box 239"/>
              <p:cNvSpPr txBox="1">
                <a:spLocks noChangeArrowheads="1"/>
              </p:cNvSpPr>
              <p:nvPr/>
            </p:nvSpPr>
            <p:spPr bwMode="auto">
              <a:xfrm>
                <a:off x="3504" y="2851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00"/>
                    </a:solidFill>
                  </a:rPr>
                  <a:t>B</a:t>
                </a:r>
              </a:p>
            </p:txBody>
          </p:sp>
          <p:grpSp>
            <p:nvGrpSpPr>
              <p:cNvPr id="241" name="Group 240"/>
              <p:cNvGrpSpPr>
                <a:grpSpLocks/>
              </p:cNvGrpSpPr>
              <p:nvPr/>
            </p:nvGrpSpPr>
            <p:grpSpPr bwMode="auto">
              <a:xfrm>
                <a:off x="3744" y="3216"/>
                <a:ext cx="308" cy="288"/>
                <a:chOff x="3590" y="2880"/>
                <a:chExt cx="308" cy="288"/>
              </a:xfrm>
            </p:grpSpPr>
            <p:sp>
              <p:nvSpPr>
                <p:cNvPr id="249" name="Oval 241"/>
                <p:cNvSpPr>
                  <a:spLocks noChangeArrowheads="1"/>
                </p:cNvSpPr>
                <p:nvPr/>
              </p:nvSpPr>
              <p:spPr bwMode="auto">
                <a:xfrm>
                  <a:off x="3648" y="2928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9568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0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3590" y="288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FF00"/>
                      </a:solidFill>
                      <a:latin typeface="幼圆" charset="0"/>
                      <a:ea typeface="幼圆" charset="0"/>
                    </a:rPr>
                    <a:t>+3</a:t>
                  </a:r>
                </a:p>
              </p:txBody>
            </p:sp>
          </p:grpSp>
          <p:sp>
            <p:nvSpPr>
              <p:cNvPr id="242" name="Oval 243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432" cy="432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3" name="Oval 244"/>
              <p:cNvSpPr>
                <a:spLocks noChangeArrowheads="1"/>
              </p:cNvSpPr>
              <p:nvPr/>
            </p:nvSpPr>
            <p:spPr bwMode="auto">
              <a:xfrm>
                <a:off x="3648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44" name="Group 245"/>
              <p:cNvGrpSpPr>
                <a:grpSpLocks/>
              </p:cNvGrpSpPr>
              <p:nvPr/>
            </p:nvGrpSpPr>
            <p:grpSpPr bwMode="auto">
              <a:xfrm>
                <a:off x="4704" y="2688"/>
                <a:ext cx="308" cy="288"/>
                <a:chOff x="3590" y="2880"/>
                <a:chExt cx="308" cy="288"/>
              </a:xfrm>
            </p:grpSpPr>
            <p:sp>
              <p:nvSpPr>
                <p:cNvPr id="247" name="Oval 246"/>
                <p:cNvSpPr>
                  <a:spLocks noChangeArrowheads="1"/>
                </p:cNvSpPr>
                <p:nvPr/>
              </p:nvSpPr>
              <p:spPr bwMode="auto">
                <a:xfrm>
                  <a:off x="3648" y="2928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9568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8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3590" y="288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FF00"/>
                      </a:solidFill>
                      <a:latin typeface="幼圆" charset="0"/>
                      <a:ea typeface="幼圆" charset="0"/>
                    </a:rPr>
                    <a:t>+3</a:t>
                  </a:r>
                </a:p>
              </p:txBody>
            </p:sp>
          </p:grpSp>
          <p:sp>
            <p:nvSpPr>
              <p:cNvPr id="245" name="Oval 248"/>
              <p:cNvSpPr>
                <a:spLocks noChangeArrowheads="1"/>
              </p:cNvSpPr>
              <p:nvPr/>
            </p:nvSpPr>
            <p:spPr bwMode="auto">
              <a:xfrm>
                <a:off x="4656" y="2640"/>
                <a:ext cx="432" cy="432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" name="Oval 249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398F1D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37" name="Line 250"/>
            <p:cNvSpPr>
              <a:spLocks noChangeShapeType="1"/>
            </p:cNvSpPr>
            <p:nvPr/>
          </p:nvSpPr>
          <p:spPr bwMode="auto">
            <a:xfrm flipV="1">
              <a:off x="864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251"/>
            <p:cNvSpPr>
              <a:spLocks noChangeShapeType="1"/>
            </p:cNvSpPr>
            <p:nvPr/>
          </p:nvSpPr>
          <p:spPr bwMode="auto">
            <a:xfrm flipV="1">
              <a:off x="18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5989302" y="3140611"/>
                <a:ext cx="4698722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掺入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𝐁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以后，</a:t>
                </a:r>
                <a:r>
                  <a:rPr lang="en-US" altLang="zh-CN" sz="3200" b="1" dirty="0"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𝐁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是三价，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与周围的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𝐆𝐞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组成共价键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晶体，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还缺少一个电子，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从而形成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一个空穴，此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空穴处于特殊的能级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02" y="3140611"/>
                <a:ext cx="4698722" cy="2554545"/>
              </a:xfrm>
              <a:prstGeom prst="rect">
                <a:avLst/>
              </a:prstGeom>
              <a:blipFill rotWithShape="0">
                <a:blip r:embed="rId4"/>
                <a:stretch>
                  <a:fillRect l="-3243" t="-4296" r="-2724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3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3" grpId="0"/>
      <p:bldP spid="4" grpId="0"/>
      <p:bldP spid="2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268" y="1501726"/>
            <a:ext cx="4446563" cy="370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61712" y="1487658"/>
            <a:ext cx="4343400" cy="3657600"/>
            <a:chOff x="336" y="1872"/>
            <a:chExt cx="2736" cy="2304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28" y="1968"/>
              <a:ext cx="2544" cy="2208"/>
              <a:chOff x="528" y="1968"/>
              <a:chExt cx="2544" cy="2208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1776" y="1968"/>
                <a:ext cx="48" cy="2208"/>
                <a:chOff x="1152" y="2016"/>
                <a:chExt cx="48" cy="2208"/>
              </a:xfrm>
            </p:grpSpPr>
            <p:grpSp>
              <p:nvGrpSpPr>
                <p:cNvPr id="218" name="Group 8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31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Line 1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9" name="Group 11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29" name="Line 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Line 1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0" name="Group 14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27" name="Line 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Line 1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1" name="Group 17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25" name="Line 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" name="Group 20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23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2256" y="1968"/>
                <a:ext cx="48" cy="2208"/>
                <a:chOff x="1152" y="2016"/>
                <a:chExt cx="48" cy="2208"/>
              </a:xfrm>
            </p:grpSpPr>
            <p:grpSp>
              <p:nvGrpSpPr>
                <p:cNvPr id="203" name="Group 24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16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4" name="Group 27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214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" name="Group 30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212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" name="Group 33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210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7" name="Group 36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208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2736" y="1968"/>
                <a:ext cx="48" cy="2208"/>
                <a:chOff x="1152" y="2016"/>
                <a:chExt cx="48" cy="2208"/>
              </a:xfrm>
            </p:grpSpPr>
            <p:grpSp>
              <p:nvGrpSpPr>
                <p:cNvPr id="188" name="Group 40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201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9" name="Group 43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99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0" name="Group 46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97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1" name="Group 49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95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2" name="Group 52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93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816" y="1968"/>
                <a:ext cx="48" cy="2208"/>
                <a:chOff x="1152" y="2016"/>
                <a:chExt cx="48" cy="2208"/>
              </a:xfrm>
            </p:grpSpPr>
            <p:grpSp>
              <p:nvGrpSpPr>
                <p:cNvPr id="173" name="Group 56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86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Line 5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" name="Group 59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84" name="Line 6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Line 6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" name="Group 62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82" name="Line 6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6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65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80" name="Line 6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Line 6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68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78" name="Line 6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Line 7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71"/>
              <p:cNvGrpSpPr>
                <a:grpSpLocks/>
              </p:cNvGrpSpPr>
              <p:nvPr/>
            </p:nvGrpSpPr>
            <p:grpSpPr bwMode="auto">
              <a:xfrm>
                <a:off x="1296" y="1968"/>
                <a:ext cx="48" cy="2208"/>
                <a:chOff x="1152" y="2016"/>
                <a:chExt cx="48" cy="2208"/>
              </a:xfrm>
            </p:grpSpPr>
            <p:grpSp>
              <p:nvGrpSpPr>
                <p:cNvPr id="158" name="Group 72"/>
                <p:cNvGrpSpPr>
                  <a:grpSpLocks/>
                </p:cNvGrpSpPr>
                <p:nvPr/>
              </p:nvGrpSpPr>
              <p:grpSpPr bwMode="auto">
                <a:xfrm>
                  <a:off x="1152" y="2496"/>
                  <a:ext cx="48" cy="192"/>
                  <a:chOff x="1104" y="2496"/>
                  <a:chExt cx="48" cy="192"/>
                </a:xfrm>
              </p:grpSpPr>
              <p:sp>
                <p:nvSpPr>
                  <p:cNvPr id="171" name="Line 7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Line 7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9" name="Group 75"/>
                <p:cNvGrpSpPr>
                  <a:grpSpLocks/>
                </p:cNvGrpSpPr>
                <p:nvPr/>
              </p:nvGrpSpPr>
              <p:grpSpPr bwMode="auto">
                <a:xfrm>
                  <a:off x="1152" y="3024"/>
                  <a:ext cx="48" cy="192"/>
                  <a:chOff x="1104" y="2496"/>
                  <a:chExt cx="48" cy="192"/>
                </a:xfrm>
              </p:grpSpPr>
              <p:sp>
                <p:nvSpPr>
                  <p:cNvPr id="169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0" name="Group 78"/>
                <p:cNvGrpSpPr>
                  <a:grpSpLocks/>
                </p:cNvGrpSpPr>
                <p:nvPr/>
              </p:nvGrpSpPr>
              <p:grpSpPr bwMode="auto">
                <a:xfrm>
                  <a:off x="1152" y="3552"/>
                  <a:ext cx="48" cy="192"/>
                  <a:chOff x="1104" y="2496"/>
                  <a:chExt cx="48" cy="192"/>
                </a:xfrm>
              </p:grpSpPr>
              <p:sp>
                <p:nvSpPr>
                  <p:cNvPr id="167" name="Line 7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Line 8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" name="Group 81"/>
                <p:cNvGrpSpPr>
                  <a:grpSpLocks/>
                </p:cNvGrpSpPr>
                <p:nvPr/>
              </p:nvGrpSpPr>
              <p:grpSpPr bwMode="auto">
                <a:xfrm>
                  <a:off x="1152" y="4032"/>
                  <a:ext cx="48" cy="192"/>
                  <a:chOff x="1104" y="2496"/>
                  <a:chExt cx="48" cy="192"/>
                </a:xfrm>
              </p:grpSpPr>
              <p:sp>
                <p:nvSpPr>
                  <p:cNvPr id="165" name="Line 8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8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" name="Group 84"/>
                <p:cNvGrpSpPr>
                  <a:grpSpLocks/>
                </p:cNvGrpSpPr>
                <p:nvPr/>
              </p:nvGrpSpPr>
              <p:grpSpPr bwMode="auto">
                <a:xfrm>
                  <a:off x="1152" y="2016"/>
                  <a:ext cx="48" cy="192"/>
                  <a:chOff x="1104" y="2496"/>
                  <a:chExt cx="48" cy="192"/>
                </a:xfrm>
              </p:grpSpPr>
              <p:sp>
                <p:nvSpPr>
                  <p:cNvPr id="163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56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Line 8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08" y="259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" name="Group 87"/>
              <p:cNvGrpSpPr>
                <a:grpSpLocks/>
              </p:cNvGrpSpPr>
              <p:nvPr/>
            </p:nvGrpSpPr>
            <p:grpSpPr bwMode="auto">
              <a:xfrm>
                <a:off x="528" y="2304"/>
                <a:ext cx="2544" cy="48"/>
                <a:chOff x="336" y="2352"/>
                <a:chExt cx="2544" cy="48"/>
              </a:xfrm>
            </p:grpSpPr>
            <p:grpSp>
              <p:nvGrpSpPr>
                <p:cNvPr id="139" name="Group 8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43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6" name="Line 9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9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4" name="Line 9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9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2" name="Line 9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" name="Line 9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50" name="Line 9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1" name="Line 10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48" name="Line 10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9" name="Line 10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0" name="Group 10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4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" name="Group 107"/>
              <p:cNvGrpSpPr>
                <a:grpSpLocks/>
              </p:cNvGrpSpPr>
              <p:nvPr/>
            </p:nvGrpSpPr>
            <p:grpSpPr bwMode="auto">
              <a:xfrm>
                <a:off x="528" y="2784"/>
                <a:ext cx="2544" cy="48"/>
                <a:chOff x="336" y="2352"/>
                <a:chExt cx="2544" cy="48"/>
              </a:xfrm>
            </p:grpSpPr>
            <p:grpSp>
              <p:nvGrpSpPr>
                <p:cNvPr id="120" name="Group 10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24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7" name="Line 11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Line 11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5" name="Line 11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11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6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3" name="Line 11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Line 11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7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31" name="Line 11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2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8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29" name="Line 1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Line 12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1" name="Group 12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22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Group 127"/>
              <p:cNvGrpSpPr>
                <a:grpSpLocks/>
              </p:cNvGrpSpPr>
              <p:nvPr/>
            </p:nvGrpSpPr>
            <p:grpSpPr bwMode="auto">
              <a:xfrm>
                <a:off x="528" y="3312"/>
                <a:ext cx="2544" cy="48"/>
                <a:chOff x="336" y="2352"/>
                <a:chExt cx="2544" cy="48"/>
              </a:xfrm>
            </p:grpSpPr>
            <p:grpSp>
              <p:nvGrpSpPr>
                <p:cNvPr id="101" name="Group 12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10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8" name="Line 13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Line 13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6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6" name="Line 13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1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7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4" name="Line 13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" name="Line 13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2" name="Line 1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4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110" name="Line 14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Line 14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2" name="Group 14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10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" name="Group 147"/>
              <p:cNvGrpSpPr>
                <a:grpSpLocks/>
              </p:cNvGrpSpPr>
              <p:nvPr/>
            </p:nvGrpSpPr>
            <p:grpSpPr bwMode="auto">
              <a:xfrm>
                <a:off x="528" y="3840"/>
                <a:ext cx="2544" cy="48"/>
                <a:chOff x="336" y="2352"/>
                <a:chExt cx="2544" cy="48"/>
              </a:xfrm>
            </p:grpSpPr>
            <p:grpSp>
              <p:nvGrpSpPr>
                <p:cNvPr id="82" name="Group 148"/>
                <p:cNvGrpSpPr>
                  <a:grpSpLocks/>
                </p:cNvGrpSpPr>
                <p:nvPr/>
              </p:nvGrpSpPr>
              <p:grpSpPr bwMode="auto">
                <a:xfrm rot="5400000">
                  <a:off x="1344" y="1344"/>
                  <a:ext cx="48" cy="2064"/>
                  <a:chOff x="1152" y="2016"/>
                  <a:chExt cx="48" cy="2208"/>
                </a:xfrm>
              </p:grpSpPr>
              <p:grpSp>
                <p:nvGrpSpPr>
                  <p:cNvPr id="86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152" y="249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9" name="Line 15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Line 15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7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1152" y="3024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7" name="Line 15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Line 15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8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152" y="355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5" name="Line 156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Line 15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9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1152" y="4032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3" name="Line 15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Line 16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0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152" y="2016"/>
                    <a:ext cx="48" cy="192"/>
                    <a:chOff x="1104" y="2496"/>
                    <a:chExt cx="48" cy="192"/>
                  </a:xfrm>
                </p:grpSpPr>
                <p:sp>
                  <p:nvSpPr>
                    <p:cNvPr id="91" name="Line 16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56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Line 16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008" y="259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3" name="Group 164"/>
                <p:cNvGrpSpPr>
                  <a:grpSpLocks/>
                </p:cNvGrpSpPr>
                <p:nvPr/>
              </p:nvGrpSpPr>
              <p:grpSpPr bwMode="auto">
                <a:xfrm>
                  <a:off x="2688" y="2352"/>
                  <a:ext cx="192" cy="48"/>
                  <a:chOff x="2688" y="2352"/>
                  <a:chExt cx="144" cy="48"/>
                </a:xfrm>
              </p:grpSpPr>
              <p:sp>
                <p:nvSpPr>
                  <p:cNvPr id="8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35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" name="Group 167"/>
              <p:cNvGrpSpPr>
                <a:grpSpLocks/>
              </p:cNvGrpSpPr>
              <p:nvPr/>
            </p:nvGrpSpPr>
            <p:grpSpPr bwMode="auto">
              <a:xfrm>
                <a:off x="1180" y="2176"/>
                <a:ext cx="260" cy="1799"/>
                <a:chOff x="1180" y="2176"/>
                <a:chExt cx="260" cy="1799"/>
              </a:xfrm>
            </p:grpSpPr>
            <p:grpSp>
              <p:nvGrpSpPr>
                <p:cNvPr id="70" name="Group 168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80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1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1" name="Group 171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78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2" name="Group 174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76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7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73" name="Group 177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7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5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18" name="Group 180"/>
              <p:cNvGrpSpPr>
                <a:grpSpLocks/>
              </p:cNvGrpSpPr>
              <p:nvPr/>
            </p:nvGrpSpPr>
            <p:grpSpPr bwMode="auto">
              <a:xfrm>
                <a:off x="700" y="2160"/>
                <a:ext cx="260" cy="1799"/>
                <a:chOff x="1180" y="2176"/>
                <a:chExt cx="260" cy="1799"/>
              </a:xfrm>
            </p:grpSpPr>
            <p:grpSp>
              <p:nvGrpSpPr>
                <p:cNvPr id="58" name="Group 181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68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9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59" name="Group 184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66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7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0" name="Group 187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64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5" name="Text Box 1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61" name="Group 190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62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63" name="Text Box 1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19" name="Group 193"/>
              <p:cNvGrpSpPr>
                <a:grpSpLocks/>
              </p:cNvGrpSpPr>
              <p:nvPr/>
            </p:nvGrpSpPr>
            <p:grpSpPr bwMode="auto">
              <a:xfrm>
                <a:off x="1660" y="2160"/>
                <a:ext cx="260" cy="1799"/>
                <a:chOff x="1180" y="2176"/>
                <a:chExt cx="260" cy="1799"/>
              </a:xfrm>
            </p:grpSpPr>
            <p:grpSp>
              <p:nvGrpSpPr>
                <p:cNvPr id="46" name="Group 194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56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7" name="Text Box 1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7" name="Group 197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54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5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8" name="Group 200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52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3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49" name="Group 203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50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206"/>
              <p:cNvGrpSpPr>
                <a:grpSpLocks/>
              </p:cNvGrpSpPr>
              <p:nvPr/>
            </p:nvGrpSpPr>
            <p:grpSpPr bwMode="auto">
              <a:xfrm>
                <a:off x="2140" y="2160"/>
                <a:ext cx="260" cy="1799"/>
                <a:chOff x="1180" y="2176"/>
                <a:chExt cx="260" cy="1799"/>
              </a:xfrm>
            </p:grpSpPr>
            <p:grpSp>
              <p:nvGrpSpPr>
                <p:cNvPr id="34" name="Group 207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44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5" name="Group 210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42" name="Oval 21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3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6" name="Group 213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40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37" name="Group 216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38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9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  <p:grpSp>
            <p:nvGrpSpPr>
              <p:cNvPr id="21" name="Group 219"/>
              <p:cNvGrpSpPr>
                <a:grpSpLocks/>
              </p:cNvGrpSpPr>
              <p:nvPr/>
            </p:nvGrpSpPr>
            <p:grpSpPr bwMode="auto">
              <a:xfrm>
                <a:off x="2592" y="2160"/>
                <a:ext cx="260" cy="1799"/>
                <a:chOff x="1180" y="2176"/>
                <a:chExt cx="260" cy="1799"/>
              </a:xfrm>
            </p:grpSpPr>
            <p:grpSp>
              <p:nvGrpSpPr>
                <p:cNvPr id="22" name="Group 220"/>
                <p:cNvGrpSpPr>
                  <a:grpSpLocks/>
                </p:cNvGrpSpPr>
                <p:nvPr/>
              </p:nvGrpSpPr>
              <p:grpSpPr bwMode="auto">
                <a:xfrm>
                  <a:off x="1180" y="2176"/>
                  <a:ext cx="260" cy="231"/>
                  <a:chOff x="1180" y="2176"/>
                  <a:chExt cx="260" cy="231"/>
                </a:xfrm>
              </p:grpSpPr>
              <p:sp>
                <p:nvSpPr>
                  <p:cNvPr id="32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3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3" name="Group 223"/>
                <p:cNvGrpSpPr>
                  <a:grpSpLocks/>
                </p:cNvGrpSpPr>
                <p:nvPr/>
              </p:nvGrpSpPr>
              <p:grpSpPr bwMode="auto">
                <a:xfrm>
                  <a:off x="1180" y="2688"/>
                  <a:ext cx="260" cy="231"/>
                  <a:chOff x="1180" y="2176"/>
                  <a:chExt cx="260" cy="231"/>
                </a:xfrm>
              </p:grpSpPr>
              <p:sp>
                <p:nvSpPr>
                  <p:cNvPr id="3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4" name="Group 226"/>
                <p:cNvGrpSpPr>
                  <a:grpSpLocks/>
                </p:cNvGrpSpPr>
                <p:nvPr/>
              </p:nvGrpSpPr>
              <p:grpSpPr bwMode="auto">
                <a:xfrm>
                  <a:off x="1180" y="3216"/>
                  <a:ext cx="260" cy="231"/>
                  <a:chOff x="1180" y="2176"/>
                  <a:chExt cx="260" cy="231"/>
                </a:xfrm>
              </p:grpSpPr>
              <p:sp>
                <p:nvSpPr>
                  <p:cNvPr id="28" name="Oval 227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5" name="Group 229"/>
                <p:cNvGrpSpPr>
                  <a:grpSpLocks/>
                </p:cNvGrpSpPr>
                <p:nvPr/>
              </p:nvGrpSpPr>
              <p:grpSpPr bwMode="auto">
                <a:xfrm>
                  <a:off x="1180" y="3744"/>
                  <a:ext cx="260" cy="231"/>
                  <a:chOff x="1180" y="2176"/>
                  <a:chExt cx="260" cy="231"/>
                </a:xfrm>
              </p:grpSpPr>
              <p:sp>
                <p:nvSpPr>
                  <p:cNvPr id="26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1222" y="220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A92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0" y="2176"/>
                    <a:ext cx="26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 eaLnBrk="0" hangingPunct="0"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200" b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800">
                        <a:solidFill>
                          <a:srgbClr val="FFFF00"/>
                        </a:solidFill>
                        <a:latin typeface="幼圆" charset="0"/>
                        <a:ea typeface="幼圆" charset="0"/>
                      </a:rPr>
                      <a:t>+4</a:t>
                    </a:r>
                    <a:endParaRPr lang="en-US" altLang="zh-CN" sz="1800">
                      <a:solidFill>
                        <a:srgbClr val="FFFF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" name="Group 232"/>
            <p:cNvGrpSpPr>
              <a:grpSpLocks/>
            </p:cNvGrpSpPr>
            <p:nvPr/>
          </p:nvGrpSpPr>
          <p:grpSpPr bwMode="auto">
            <a:xfrm>
              <a:off x="336" y="1872"/>
              <a:ext cx="442" cy="336"/>
              <a:chOff x="3936" y="2880"/>
              <a:chExt cx="442" cy="336"/>
            </a:xfrm>
          </p:grpSpPr>
          <p:sp>
            <p:nvSpPr>
              <p:cNvPr id="6" name="Rectangle 233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336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" name="Text Box 234"/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G</a:t>
                </a:r>
                <a:r>
                  <a:rPr lang="en-US" altLang="zh-CN" sz="2800" baseline="-25000">
                    <a:solidFill>
                      <a:srgbClr val="FFFF00"/>
                    </a:solidFill>
                  </a:rPr>
                  <a:t>e</a:t>
                </a:r>
                <a:endParaRPr lang="en-US" altLang="zh-CN" sz="280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233" name="Group 236"/>
          <p:cNvGrpSpPr>
            <a:grpSpLocks/>
          </p:cNvGrpSpPr>
          <p:nvPr/>
        </p:nvGrpSpPr>
        <p:grpSpPr bwMode="auto">
          <a:xfrm>
            <a:off x="1599912" y="2173458"/>
            <a:ext cx="2514600" cy="1981200"/>
            <a:chOff x="768" y="2016"/>
            <a:chExt cx="1584" cy="1248"/>
          </a:xfrm>
        </p:grpSpPr>
        <p:grpSp>
          <p:nvGrpSpPr>
            <p:cNvPr id="234" name="Group 237"/>
            <p:cNvGrpSpPr>
              <a:grpSpLocks/>
            </p:cNvGrpSpPr>
            <p:nvPr/>
          </p:nvGrpSpPr>
          <p:grpSpPr bwMode="auto">
            <a:xfrm>
              <a:off x="768" y="2016"/>
              <a:ext cx="1584" cy="1248"/>
              <a:chOff x="3504" y="2352"/>
              <a:chExt cx="1584" cy="1248"/>
            </a:xfrm>
          </p:grpSpPr>
          <p:sp>
            <p:nvSpPr>
              <p:cNvPr id="237" name="Text Box 238"/>
              <p:cNvSpPr txBox="1">
                <a:spLocks noChangeArrowheads="1"/>
              </p:cNvSpPr>
              <p:nvPr/>
            </p:nvSpPr>
            <p:spPr bwMode="auto">
              <a:xfrm>
                <a:off x="4464" y="235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00"/>
                    </a:solidFill>
                  </a:rPr>
                  <a:t>B</a:t>
                </a:r>
              </a:p>
            </p:txBody>
          </p:sp>
          <p:sp>
            <p:nvSpPr>
              <p:cNvPr id="238" name="Text Box 239"/>
              <p:cNvSpPr txBox="1">
                <a:spLocks noChangeArrowheads="1"/>
              </p:cNvSpPr>
              <p:nvPr/>
            </p:nvSpPr>
            <p:spPr bwMode="auto">
              <a:xfrm>
                <a:off x="3504" y="2851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00"/>
                    </a:solidFill>
                  </a:rPr>
                  <a:t>B</a:t>
                </a:r>
              </a:p>
            </p:txBody>
          </p:sp>
          <p:grpSp>
            <p:nvGrpSpPr>
              <p:cNvPr id="239" name="Group 240"/>
              <p:cNvGrpSpPr>
                <a:grpSpLocks/>
              </p:cNvGrpSpPr>
              <p:nvPr/>
            </p:nvGrpSpPr>
            <p:grpSpPr bwMode="auto">
              <a:xfrm>
                <a:off x="3744" y="3216"/>
                <a:ext cx="308" cy="288"/>
                <a:chOff x="3590" y="2880"/>
                <a:chExt cx="308" cy="288"/>
              </a:xfrm>
            </p:grpSpPr>
            <p:sp>
              <p:nvSpPr>
                <p:cNvPr id="247" name="Oval 241"/>
                <p:cNvSpPr>
                  <a:spLocks noChangeArrowheads="1"/>
                </p:cNvSpPr>
                <p:nvPr/>
              </p:nvSpPr>
              <p:spPr bwMode="auto">
                <a:xfrm>
                  <a:off x="3648" y="2928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9568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8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3590" y="288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FF00"/>
                      </a:solidFill>
                      <a:latin typeface="幼圆" charset="0"/>
                      <a:ea typeface="幼圆" charset="0"/>
                    </a:rPr>
                    <a:t>+3</a:t>
                  </a:r>
                </a:p>
              </p:txBody>
            </p:sp>
          </p:grpSp>
          <p:sp>
            <p:nvSpPr>
              <p:cNvPr id="240" name="Oval 243"/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432" cy="432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1" name="Oval 244"/>
              <p:cNvSpPr>
                <a:spLocks noChangeArrowheads="1"/>
              </p:cNvSpPr>
              <p:nvPr/>
            </p:nvSpPr>
            <p:spPr bwMode="auto">
              <a:xfrm>
                <a:off x="3648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42" name="Group 245"/>
              <p:cNvGrpSpPr>
                <a:grpSpLocks/>
              </p:cNvGrpSpPr>
              <p:nvPr/>
            </p:nvGrpSpPr>
            <p:grpSpPr bwMode="auto">
              <a:xfrm>
                <a:off x="4704" y="2688"/>
                <a:ext cx="308" cy="288"/>
                <a:chOff x="3590" y="2880"/>
                <a:chExt cx="308" cy="288"/>
              </a:xfrm>
            </p:grpSpPr>
            <p:sp>
              <p:nvSpPr>
                <p:cNvPr id="245" name="Oval 246"/>
                <p:cNvSpPr>
                  <a:spLocks noChangeArrowheads="1"/>
                </p:cNvSpPr>
                <p:nvPr/>
              </p:nvSpPr>
              <p:spPr bwMode="auto">
                <a:xfrm>
                  <a:off x="3648" y="2928"/>
                  <a:ext cx="240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9568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3590" y="2880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solidFill>
                        <a:srgbClr val="FFFF00"/>
                      </a:solidFill>
                      <a:latin typeface="幼圆" charset="0"/>
                      <a:ea typeface="幼圆" charset="0"/>
                    </a:rPr>
                    <a:t>+3</a:t>
                  </a:r>
                </a:p>
              </p:txBody>
            </p:sp>
          </p:grpSp>
          <p:sp>
            <p:nvSpPr>
              <p:cNvPr id="243" name="Oval 248"/>
              <p:cNvSpPr>
                <a:spLocks noChangeArrowheads="1"/>
              </p:cNvSpPr>
              <p:nvPr/>
            </p:nvSpPr>
            <p:spPr bwMode="auto">
              <a:xfrm>
                <a:off x="4656" y="2640"/>
                <a:ext cx="432" cy="432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4" name="Oval 249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33"/>
                        </a:gs>
                        <a:gs pos="100000">
                          <a:srgbClr val="398F1D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35" name="Line 250"/>
            <p:cNvSpPr>
              <a:spLocks noChangeShapeType="1"/>
            </p:cNvSpPr>
            <p:nvPr/>
          </p:nvSpPr>
          <p:spPr bwMode="auto">
            <a:xfrm flipV="1">
              <a:off x="864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251"/>
            <p:cNvSpPr>
              <a:spLocks noChangeShapeType="1"/>
            </p:cNvSpPr>
            <p:nvPr/>
          </p:nvSpPr>
          <p:spPr bwMode="auto">
            <a:xfrm flipV="1">
              <a:off x="18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" name="文本框 248"/>
          <p:cNvSpPr txBox="1"/>
          <p:nvPr/>
        </p:nvSpPr>
        <p:spPr>
          <a:xfrm>
            <a:off x="6105376" y="635441"/>
            <a:ext cx="42883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  理论证明：掺入这种</a:t>
            </a:r>
            <a:endParaRPr lang="en-US" altLang="zh-CN" sz="3200" b="1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杂质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后空穴处于靠近满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带上沿处的一个能级中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“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受主能级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”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50" name="直线连接符 249"/>
          <p:cNvCxnSpPr/>
          <p:nvPr/>
        </p:nvCxnSpPr>
        <p:spPr>
          <a:xfrm flipV="1">
            <a:off x="6431697" y="317754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/>
          <p:cNvCxnSpPr/>
          <p:nvPr/>
        </p:nvCxnSpPr>
        <p:spPr>
          <a:xfrm flipV="1">
            <a:off x="6431697" y="334401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连接符 251"/>
          <p:cNvCxnSpPr/>
          <p:nvPr/>
        </p:nvCxnSpPr>
        <p:spPr>
          <a:xfrm flipV="1">
            <a:off x="6431697" y="351282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连接符 252"/>
          <p:cNvCxnSpPr/>
          <p:nvPr/>
        </p:nvCxnSpPr>
        <p:spPr>
          <a:xfrm flipV="1">
            <a:off x="6431697" y="367929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/>
          <p:cNvCxnSpPr/>
          <p:nvPr/>
        </p:nvCxnSpPr>
        <p:spPr>
          <a:xfrm flipV="1">
            <a:off x="6431697" y="383638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连接符 254"/>
          <p:cNvCxnSpPr/>
          <p:nvPr/>
        </p:nvCxnSpPr>
        <p:spPr>
          <a:xfrm flipV="1">
            <a:off x="6431697" y="400285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连接符 255"/>
          <p:cNvCxnSpPr/>
          <p:nvPr/>
        </p:nvCxnSpPr>
        <p:spPr>
          <a:xfrm flipV="1">
            <a:off x="6431697" y="417166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/>
          <p:cNvCxnSpPr/>
          <p:nvPr/>
        </p:nvCxnSpPr>
        <p:spPr>
          <a:xfrm flipV="1">
            <a:off x="6431697" y="433813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/>
          <p:cNvCxnSpPr/>
          <p:nvPr/>
        </p:nvCxnSpPr>
        <p:spPr>
          <a:xfrm flipV="1">
            <a:off x="6431697" y="517282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/>
          <p:cNvCxnSpPr/>
          <p:nvPr/>
        </p:nvCxnSpPr>
        <p:spPr>
          <a:xfrm flipV="1">
            <a:off x="6431697" y="533928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/>
          <p:cNvCxnSpPr/>
          <p:nvPr/>
        </p:nvCxnSpPr>
        <p:spPr>
          <a:xfrm flipV="1">
            <a:off x="6431697" y="550810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/>
          <p:cNvCxnSpPr/>
          <p:nvPr/>
        </p:nvCxnSpPr>
        <p:spPr>
          <a:xfrm flipV="1">
            <a:off x="6431697" y="567456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/>
          <p:cNvCxnSpPr/>
          <p:nvPr/>
        </p:nvCxnSpPr>
        <p:spPr>
          <a:xfrm flipV="1">
            <a:off x="6431697" y="583165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/>
          <p:cNvCxnSpPr/>
          <p:nvPr/>
        </p:nvCxnSpPr>
        <p:spPr>
          <a:xfrm flipV="1">
            <a:off x="6431697" y="599812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/>
          <p:cNvCxnSpPr/>
          <p:nvPr/>
        </p:nvCxnSpPr>
        <p:spPr>
          <a:xfrm flipV="1">
            <a:off x="6431697" y="616693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/>
          <p:cNvCxnSpPr/>
          <p:nvPr/>
        </p:nvCxnSpPr>
        <p:spPr>
          <a:xfrm flipV="1">
            <a:off x="6431697" y="633340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9403510" y="3386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385757" y="54665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7205421" y="510747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203073" y="52739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203073" y="544275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200725" y="56232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214793" y="577804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212445" y="59445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212445" y="612739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210097" y="629386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8426954" y="510512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8424606" y="52715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8424606" y="544041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8422258" y="562094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8436326" y="577569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8433978" y="594216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8433978" y="612504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8431630" y="629151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4" name="直线连接符 283"/>
          <p:cNvCxnSpPr/>
          <p:nvPr/>
        </p:nvCxnSpPr>
        <p:spPr>
          <a:xfrm flipH="1">
            <a:off x="5989851" y="4348414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连接符 284"/>
          <p:cNvCxnSpPr/>
          <p:nvPr/>
        </p:nvCxnSpPr>
        <p:spPr>
          <a:xfrm flipH="1">
            <a:off x="5989851" y="5183100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>
            <a:off x="6169851" y="4366267"/>
            <a:ext cx="0" cy="792000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/>
              <p:cNvSpPr txBox="1"/>
              <p:nvPr/>
            </p:nvSpPr>
            <p:spPr>
              <a:xfrm>
                <a:off x="5535125" y="4586524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87" name="文本框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25" y="4586524"/>
                <a:ext cx="634726" cy="404278"/>
              </a:xfrm>
              <a:prstGeom prst="rect">
                <a:avLst/>
              </a:prstGeom>
              <a:blipFill rotWithShape="0">
                <a:blip r:embed="rId2"/>
                <a:stretch>
                  <a:fillRect l="-10577" r="-3846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直线连接符 287"/>
          <p:cNvCxnSpPr/>
          <p:nvPr/>
        </p:nvCxnSpPr>
        <p:spPr>
          <a:xfrm flipV="1">
            <a:off x="6450077" y="4980413"/>
            <a:ext cx="28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6926040" y="4919892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8668074" y="4919892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819737" y="4917558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文本框 291"/>
          <p:cNvSpPr txBox="1"/>
          <p:nvPr/>
        </p:nvSpPr>
        <p:spPr>
          <a:xfrm>
            <a:off x="9309141" y="46653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受主能级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9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光和原子相互作用的机制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116124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自发辐射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5743137" y="699210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851174" y="490713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74" y="490713"/>
                <a:ext cx="4455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699" r="-13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6657701" y="581447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6765701" y="874113"/>
            <a:ext cx="0" cy="689729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/>
          <p:cNvSpPr/>
          <p:nvPr/>
        </p:nvSpPr>
        <p:spPr>
          <a:xfrm>
            <a:off x="6981528" y="1024760"/>
            <a:ext cx="1116715" cy="259225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5759634" y="1737873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797698" y="1592865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698" y="1592865"/>
                <a:ext cx="434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85" r="-845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6655675" y="162644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8188" y="2016653"/>
            <a:ext cx="8802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处于高能级的原子，受到扰动会跃迁至低能级，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并同时放出光子。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188" y="3372650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光子特性：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各原子所发出光子的相位，方向，偏振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    都是随机的。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098243" y="946017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243" y="946017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667" r="-666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8" grpId="0" animBg="1"/>
      <p:bldP spid="12" grpId="0"/>
      <p:bldP spid="13" grpId="0" animBg="1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导电机制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705" y="1385153"/>
            <a:ext cx="3057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这种杂质可提供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导电空穴故称为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受主杂质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V="1">
            <a:off x="5629838" y="37807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5629838" y="54454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5629838" y="713356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5629838" y="87982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5629838" y="103691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5629838" y="120338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629838" y="1372193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5629838" y="1538660"/>
            <a:ext cx="2880000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5629838" y="237335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5629838" y="253981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5629838" y="2708630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5629838" y="287509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5629838" y="303218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5629838" y="319865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629838" y="3367467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629838" y="3533934"/>
            <a:ext cx="28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01651" y="5874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空带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83898" y="26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满带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403562" y="2308005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01214" y="2474473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401214" y="2643289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98866" y="282382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412934" y="297857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10586" y="314504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410586" y="332792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408238" y="3494392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25095" y="2305657"/>
            <a:ext cx="125999" cy="125999"/>
          </a:xfrm>
          <a:prstGeom prst="ellipse">
            <a:avLst/>
          </a:prstGeom>
          <a:solidFill>
            <a:srgbClr val="DDE3F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22747" y="247212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22747" y="2640941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620399" y="2821477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634467" y="2976225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32119" y="3142693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32119" y="332557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29771" y="3492044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/>
          <p:cNvCxnSpPr/>
          <p:nvPr/>
        </p:nvCxnSpPr>
        <p:spPr>
          <a:xfrm flipH="1">
            <a:off x="5187992" y="1548944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5187992" y="2383630"/>
            <a:ext cx="360000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5367992" y="1566797"/>
            <a:ext cx="0" cy="792000"/>
          </a:xfrm>
          <a:prstGeom prst="straightConnector1">
            <a:avLst/>
          </a:prstGeom>
          <a:ln w="381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733266" y="1787054"/>
                <a:ext cx="634726" cy="404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66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66" y="1787054"/>
                <a:ext cx="634726" cy="404278"/>
              </a:xfrm>
              <a:prstGeom prst="rect">
                <a:avLst/>
              </a:prstGeom>
              <a:blipFill rotWithShape="0">
                <a:blip r:embed="rId2"/>
                <a:stretch>
                  <a:fillRect l="-9524" r="-381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41"/>
          <p:cNvCxnSpPr/>
          <p:nvPr/>
        </p:nvCxnSpPr>
        <p:spPr>
          <a:xfrm flipV="1">
            <a:off x="5648218" y="2124671"/>
            <a:ext cx="28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997569" y="206415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35029" y="2064150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017878" y="2061816"/>
            <a:ext cx="125999" cy="125999"/>
          </a:xfrm>
          <a:prstGeom prst="ellipse">
            <a:avLst/>
          </a:prstGeom>
          <a:solidFill>
            <a:srgbClr val="0066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507282" y="17955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受主能级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8" name="直线箭头连接符 47"/>
          <p:cNvCxnSpPr/>
          <p:nvPr/>
        </p:nvCxnSpPr>
        <p:spPr>
          <a:xfrm flipV="1">
            <a:off x="7760778" y="2183421"/>
            <a:ext cx="274252" cy="1620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6128547" y="2176708"/>
            <a:ext cx="292779" cy="1524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V="1">
            <a:off x="6517455" y="2183431"/>
            <a:ext cx="518875" cy="340282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68188" y="3758720"/>
            <a:ext cx="96231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满带中的空穴数等于空带及受主能级中的电子数之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和，由于受主能级中的电子不能移动，故在常温下，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能导电的空穴数远大于电子数，导电作用主要靠满带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中的空穴。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空穴是主要载流子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468188" y="5947823"/>
                <a:ext cx="61879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型半导体又称为空穴型半导体。</a:t>
                </a:r>
                <a:endParaRPr lang="zh-CN" altLang="en-US" sz="32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5947823"/>
                <a:ext cx="6187912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6667" r="-177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/>
      <p:bldP spid="43" grpId="0" animBg="1"/>
      <p:bldP spid="44" grpId="0" animBg="1"/>
      <p:bldP spid="45" grpId="0" animBg="1"/>
      <p:bldP spid="46" grpId="0"/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19591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3).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rgbClr val="0000FF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结</a:t>
                </a:r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1959191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8100" t="-16667" r="-7788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8" y="887457"/>
                <a:ext cx="442140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形成：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型与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型半导体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     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密切接触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887457"/>
                <a:ext cx="4421403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3586" t="-9091" r="-289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/>
          <p:cNvSpPr>
            <a:spLocks/>
          </p:cNvSpPr>
          <p:nvPr/>
        </p:nvSpPr>
        <p:spPr bwMode="auto">
          <a:xfrm>
            <a:off x="649478" y="2262757"/>
            <a:ext cx="148740" cy="836683"/>
          </a:xfrm>
          <a:prstGeom prst="leftBrace">
            <a:avLst>
              <a:gd name="adj1" fmla="val 88271"/>
              <a:gd name="adj2" fmla="val 50344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4830" y="2066343"/>
                <a:ext cx="4421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型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中的空穴向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型扩散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" y="2066343"/>
                <a:ext cx="4421403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6667" r="-289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0761" y="2651118"/>
                <a:ext cx="4421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型中的空穴向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型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扩散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1" y="2651118"/>
                <a:ext cx="4421403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6667" r="-289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160245" y="443115"/>
            <a:ext cx="4724400" cy="2435573"/>
            <a:chOff x="3360" y="360"/>
            <a:chExt cx="2304" cy="1080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60" y="672"/>
              <a:ext cx="230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4464" y="6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 flipV="1">
              <a:off x="4368" y="720"/>
              <a:ext cx="14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368" y="1056"/>
              <a:ext cx="14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 flipV="1">
              <a:off x="4368" y="91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4416" y="1248"/>
              <a:ext cx="14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16" y="1344"/>
              <a:ext cx="192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368" y="1200"/>
              <a:ext cx="1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16" y="960"/>
              <a:ext cx="144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368" y="768"/>
              <a:ext cx="192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815" y="389"/>
              <a:ext cx="39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SimHei" charset="-122"/>
                  <a:ea typeface="SimHei" charset="-122"/>
                  <a:cs typeface="SimHei" charset="-122"/>
                </a:rPr>
                <a:t>n</a:t>
              </a:r>
              <a:r>
                <a:rPr lang="zh-CN" altLang="zh-CN" dirty="0">
                  <a:latin typeface="SimHei" charset="-122"/>
                  <a:ea typeface="SimHei" charset="-122"/>
                  <a:cs typeface="SimHei" charset="-122"/>
                </a:rPr>
                <a:t>型</a:t>
              </a:r>
              <a:endParaRPr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75" y="360"/>
              <a:ext cx="39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SimHei" charset="-122"/>
                  <a:ea typeface="SimHei" charset="-122"/>
                  <a:cs typeface="SimHei" charset="-122"/>
                </a:rPr>
                <a:t>p</a:t>
              </a:r>
              <a:r>
                <a:rPr lang="zh-CN" altLang="en-US">
                  <a:latin typeface="SimHei" charset="-122"/>
                  <a:ea typeface="SimHei" charset="-122"/>
                  <a:cs typeface="SimHei" charset="-122"/>
                </a:rPr>
                <a:t>型</a:t>
              </a:r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3408" y="720"/>
              <a:ext cx="1008" cy="672"/>
              <a:chOff x="3072" y="1152"/>
              <a:chExt cx="1008" cy="672"/>
            </a:xfrm>
          </p:grpSpPr>
          <p:sp>
            <p:nvSpPr>
              <p:cNvPr id="56" name="Oval 2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auto">
              <a:xfrm>
                <a:off x="3120" y="153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Oval 26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" name="Oval 29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4" name="Oval 30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Oval 3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Oval 33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Oval 36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" name="Oval 37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72" name="Group 38"/>
              <p:cNvGrpSpPr>
                <a:grpSpLocks/>
              </p:cNvGrpSpPr>
              <p:nvPr/>
            </p:nvGrpSpPr>
            <p:grpSpPr bwMode="auto">
              <a:xfrm>
                <a:off x="3072" y="1248"/>
                <a:ext cx="96" cy="96"/>
                <a:chOff x="2928" y="336"/>
                <a:chExt cx="96" cy="96"/>
              </a:xfrm>
            </p:grpSpPr>
            <p:sp>
              <p:nvSpPr>
                <p:cNvPr id="118" name="Line 39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Line 40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41"/>
              <p:cNvGrpSpPr>
                <a:grpSpLocks/>
              </p:cNvGrpSpPr>
              <p:nvPr/>
            </p:nvGrpSpPr>
            <p:grpSpPr bwMode="auto">
              <a:xfrm>
                <a:off x="3120" y="1536"/>
                <a:ext cx="96" cy="96"/>
                <a:chOff x="2928" y="336"/>
                <a:chExt cx="96" cy="96"/>
              </a:xfrm>
            </p:grpSpPr>
            <p:sp>
              <p:nvSpPr>
                <p:cNvPr id="11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4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Group 44"/>
              <p:cNvGrpSpPr>
                <a:grpSpLocks/>
              </p:cNvGrpSpPr>
              <p:nvPr/>
            </p:nvGrpSpPr>
            <p:grpSpPr bwMode="auto">
              <a:xfrm>
                <a:off x="3168" y="1680"/>
                <a:ext cx="96" cy="96"/>
                <a:chOff x="2928" y="336"/>
                <a:chExt cx="96" cy="96"/>
              </a:xfrm>
            </p:grpSpPr>
            <p:sp>
              <p:nvSpPr>
                <p:cNvPr id="114" name="Line 4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4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47"/>
              <p:cNvGrpSpPr>
                <a:grpSpLocks/>
              </p:cNvGrpSpPr>
              <p:nvPr/>
            </p:nvGrpSpPr>
            <p:grpSpPr bwMode="auto">
              <a:xfrm>
                <a:off x="3360" y="1632"/>
                <a:ext cx="96" cy="96"/>
                <a:chOff x="2928" y="336"/>
                <a:chExt cx="96" cy="96"/>
              </a:xfrm>
            </p:grpSpPr>
            <p:sp>
              <p:nvSpPr>
                <p:cNvPr id="112" name="Line 4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Group 50"/>
              <p:cNvGrpSpPr>
                <a:grpSpLocks/>
              </p:cNvGrpSpPr>
              <p:nvPr/>
            </p:nvGrpSpPr>
            <p:grpSpPr bwMode="auto">
              <a:xfrm>
                <a:off x="3648" y="1680"/>
                <a:ext cx="96" cy="96"/>
                <a:chOff x="2928" y="336"/>
                <a:chExt cx="96" cy="96"/>
              </a:xfrm>
            </p:grpSpPr>
            <p:sp>
              <p:nvSpPr>
                <p:cNvPr id="110" name="Line 51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52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53"/>
              <p:cNvGrpSpPr>
                <a:grpSpLocks/>
              </p:cNvGrpSpPr>
              <p:nvPr/>
            </p:nvGrpSpPr>
            <p:grpSpPr bwMode="auto">
              <a:xfrm>
                <a:off x="3504" y="1632"/>
                <a:ext cx="96" cy="96"/>
                <a:chOff x="2928" y="336"/>
                <a:chExt cx="96" cy="96"/>
              </a:xfrm>
            </p:grpSpPr>
            <p:sp>
              <p:nvSpPr>
                <p:cNvPr id="108" name="Line 54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Line 55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" name="Group 56"/>
              <p:cNvGrpSpPr>
                <a:grpSpLocks/>
              </p:cNvGrpSpPr>
              <p:nvPr/>
            </p:nvGrpSpPr>
            <p:grpSpPr bwMode="auto">
              <a:xfrm>
                <a:off x="3696" y="1488"/>
                <a:ext cx="96" cy="96"/>
                <a:chOff x="2928" y="336"/>
                <a:chExt cx="96" cy="96"/>
              </a:xfrm>
            </p:grpSpPr>
            <p:sp>
              <p:nvSpPr>
                <p:cNvPr id="106" name="Line 57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" name="Group 59"/>
              <p:cNvGrpSpPr>
                <a:grpSpLocks/>
              </p:cNvGrpSpPr>
              <p:nvPr/>
            </p:nvGrpSpPr>
            <p:grpSpPr bwMode="auto">
              <a:xfrm>
                <a:off x="3552" y="1440"/>
                <a:ext cx="96" cy="96"/>
                <a:chOff x="2928" y="336"/>
                <a:chExt cx="96" cy="96"/>
              </a:xfrm>
            </p:grpSpPr>
            <p:sp>
              <p:nvSpPr>
                <p:cNvPr id="104" name="Line 60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61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Group 62"/>
              <p:cNvGrpSpPr>
                <a:grpSpLocks/>
              </p:cNvGrpSpPr>
              <p:nvPr/>
            </p:nvGrpSpPr>
            <p:grpSpPr bwMode="auto">
              <a:xfrm>
                <a:off x="3312" y="1488"/>
                <a:ext cx="96" cy="96"/>
                <a:chOff x="2928" y="336"/>
                <a:chExt cx="96" cy="96"/>
              </a:xfrm>
            </p:grpSpPr>
            <p:sp>
              <p:nvSpPr>
                <p:cNvPr id="102" name="Line 63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" name="Group 65"/>
              <p:cNvGrpSpPr>
                <a:grpSpLocks/>
              </p:cNvGrpSpPr>
              <p:nvPr/>
            </p:nvGrpSpPr>
            <p:grpSpPr bwMode="auto">
              <a:xfrm>
                <a:off x="3264" y="1296"/>
                <a:ext cx="96" cy="96"/>
                <a:chOff x="2928" y="336"/>
                <a:chExt cx="96" cy="96"/>
              </a:xfrm>
            </p:grpSpPr>
            <p:sp>
              <p:nvSpPr>
                <p:cNvPr id="100" name="Line 66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Line 67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" name="Group 68"/>
              <p:cNvGrpSpPr>
                <a:grpSpLocks/>
              </p:cNvGrpSpPr>
              <p:nvPr/>
            </p:nvGrpSpPr>
            <p:grpSpPr bwMode="auto">
              <a:xfrm>
                <a:off x="3408" y="1200"/>
                <a:ext cx="96" cy="96"/>
                <a:chOff x="2928" y="336"/>
                <a:chExt cx="96" cy="96"/>
              </a:xfrm>
            </p:grpSpPr>
            <p:sp>
              <p:nvSpPr>
                <p:cNvPr id="98" name="Line 69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Line 70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Group 71"/>
              <p:cNvGrpSpPr>
                <a:grpSpLocks/>
              </p:cNvGrpSpPr>
              <p:nvPr/>
            </p:nvGrpSpPr>
            <p:grpSpPr bwMode="auto">
              <a:xfrm>
                <a:off x="3600" y="1248"/>
                <a:ext cx="96" cy="96"/>
                <a:chOff x="2928" y="336"/>
                <a:chExt cx="96" cy="96"/>
              </a:xfrm>
            </p:grpSpPr>
            <p:sp>
              <p:nvSpPr>
                <p:cNvPr id="96" name="Line 7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7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Group 74"/>
              <p:cNvGrpSpPr>
                <a:grpSpLocks/>
              </p:cNvGrpSpPr>
              <p:nvPr/>
            </p:nvGrpSpPr>
            <p:grpSpPr bwMode="auto">
              <a:xfrm>
                <a:off x="3936" y="1152"/>
                <a:ext cx="96" cy="96"/>
                <a:chOff x="2928" y="336"/>
                <a:chExt cx="96" cy="96"/>
              </a:xfrm>
            </p:grpSpPr>
            <p:sp>
              <p:nvSpPr>
                <p:cNvPr id="94" name="Line 7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Line 7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" name="Group 77"/>
              <p:cNvGrpSpPr>
                <a:grpSpLocks/>
              </p:cNvGrpSpPr>
              <p:nvPr/>
            </p:nvGrpSpPr>
            <p:grpSpPr bwMode="auto">
              <a:xfrm>
                <a:off x="3984" y="1344"/>
                <a:ext cx="96" cy="96"/>
                <a:chOff x="2928" y="336"/>
                <a:chExt cx="96" cy="96"/>
              </a:xfrm>
            </p:grpSpPr>
            <p:sp>
              <p:nvSpPr>
                <p:cNvPr id="92" name="Line 7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Line 7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" name="Group 80"/>
              <p:cNvGrpSpPr>
                <a:grpSpLocks/>
              </p:cNvGrpSpPr>
              <p:nvPr/>
            </p:nvGrpSpPr>
            <p:grpSpPr bwMode="auto">
              <a:xfrm>
                <a:off x="3936" y="1584"/>
                <a:ext cx="96" cy="96"/>
                <a:chOff x="2928" y="336"/>
                <a:chExt cx="96" cy="96"/>
              </a:xfrm>
            </p:grpSpPr>
            <p:sp>
              <p:nvSpPr>
                <p:cNvPr id="90" name="Line 81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82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" name="Group 83"/>
              <p:cNvGrpSpPr>
                <a:grpSpLocks/>
              </p:cNvGrpSpPr>
              <p:nvPr/>
            </p:nvGrpSpPr>
            <p:grpSpPr bwMode="auto">
              <a:xfrm>
                <a:off x="3984" y="1728"/>
                <a:ext cx="96" cy="96"/>
                <a:chOff x="2928" y="336"/>
                <a:chExt cx="96" cy="96"/>
              </a:xfrm>
            </p:grpSpPr>
            <p:sp>
              <p:nvSpPr>
                <p:cNvPr id="88" name="Line 84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85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4512" y="720"/>
              <a:ext cx="1056" cy="624"/>
              <a:chOff x="4176" y="1152"/>
              <a:chExt cx="1056" cy="624"/>
            </a:xfrm>
          </p:grpSpPr>
          <p:sp>
            <p:nvSpPr>
              <p:cNvPr id="22" name="Oval 87"/>
              <p:cNvSpPr>
                <a:spLocks noChangeArrowheads="1"/>
              </p:cNvSpPr>
              <p:nvPr/>
            </p:nvSpPr>
            <p:spPr bwMode="auto">
              <a:xfrm>
                <a:off x="4224" y="129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88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89"/>
              <p:cNvSpPr>
                <a:spLocks noChangeArrowheads="1"/>
              </p:cNvSpPr>
              <p:nvPr/>
            </p:nvSpPr>
            <p:spPr bwMode="auto">
              <a:xfrm>
                <a:off x="4176" y="148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9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Line 91"/>
              <p:cNvSpPr>
                <a:spLocks noChangeShapeType="1"/>
              </p:cNvSpPr>
              <p:nvPr/>
            </p:nvSpPr>
            <p:spPr bwMode="auto">
              <a:xfrm>
                <a:off x="4176" y="12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92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94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" name="Group 95"/>
              <p:cNvGrpSpPr>
                <a:grpSpLocks/>
              </p:cNvGrpSpPr>
              <p:nvPr/>
            </p:nvGrpSpPr>
            <p:grpSpPr bwMode="auto">
              <a:xfrm>
                <a:off x="4512" y="1200"/>
                <a:ext cx="720" cy="576"/>
                <a:chOff x="4512" y="1200"/>
                <a:chExt cx="720" cy="576"/>
              </a:xfrm>
            </p:grpSpPr>
            <p:sp>
              <p:nvSpPr>
                <p:cNvPr id="31" name="Oval 96"/>
                <p:cNvSpPr>
                  <a:spLocks noChangeArrowheads="1"/>
                </p:cNvSpPr>
                <p:nvPr/>
              </p:nvSpPr>
              <p:spPr bwMode="auto">
                <a:xfrm>
                  <a:off x="5040" y="139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" name="Oval 97"/>
                <p:cNvSpPr>
                  <a:spLocks noChangeArrowheads="1"/>
                </p:cNvSpPr>
                <p:nvPr/>
              </p:nvSpPr>
              <p:spPr bwMode="auto">
                <a:xfrm>
                  <a:off x="4848" y="153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" name="Oval 98"/>
                <p:cNvSpPr>
                  <a:spLocks noChangeArrowheads="1"/>
                </p:cNvSpPr>
                <p:nvPr/>
              </p:nvSpPr>
              <p:spPr bwMode="auto">
                <a:xfrm>
                  <a:off x="4752" y="134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" name="Oval 99"/>
                <p:cNvSpPr>
                  <a:spLocks noChangeArrowheads="1"/>
                </p:cNvSpPr>
                <p:nvPr/>
              </p:nvSpPr>
              <p:spPr bwMode="auto">
                <a:xfrm>
                  <a:off x="4512" y="124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Oval 100"/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Oval 101"/>
                <p:cNvSpPr>
                  <a:spLocks noChangeArrowheads="1"/>
                </p:cNvSpPr>
                <p:nvPr/>
              </p:nvSpPr>
              <p:spPr bwMode="auto">
                <a:xfrm>
                  <a:off x="4656" y="16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Oval 102"/>
                <p:cNvSpPr>
                  <a:spLocks noChangeArrowheads="1"/>
                </p:cNvSpPr>
                <p:nvPr/>
              </p:nvSpPr>
              <p:spPr bwMode="auto">
                <a:xfrm>
                  <a:off x="5088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8" name="Oval 103"/>
                <p:cNvSpPr>
                  <a:spLocks noChangeArrowheads="1"/>
                </p:cNvSpPr>
                <p:nvPr/>
              </p:nvSpPr>
              <p:spPr bwMode="auto">
                <a:xfrm>
                  <a:off x="513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9" name="Oval 104"/>
                <p:cNvSpPr>
                  <a:spLocks noChangeArrowheads="1"/>
                </p:cNvSpPr>
                <p:nvPr/>
              </p:nvSpPr>
              <p:spPr bwMode="auto">
                <a:xfrm>
                  <a:off x="5136" y="148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Oval 105"/>
                <p:cNvSpPr>
                  <a:spLocks noChangeArrowheads="1"/>
                </p:cNvSpPr>
                <p:nvPr/>
              </p:nvSpPr>
              <p:spPr bwMode="auto">
                <a:xfrm>
                  <a:off x="4848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Oval 106"/>
                <p:cNvSpPr>
                  <a:spLocks noChangeArrowheads="1"/>
                </p:cNvSpPr>
                <p:nvPr/>
              </p:nvSpPr>
              <p:spPr bwMode="auto">
                <a:xfrm>
                  <a:off x="4512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Oval 107"/>
                <p:cNvSpPr>
                  <a:spLocks noChangeArrowheads="1"/>
                </p:cNvSpPr>
                <p:nvPr/>
              </p:nvSpPr>
              <p:spPr bwMode="auto">
                <a:xfrm>
                  <a:off x="4752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" name="Oval 108"/>
                <p:cNvSpPr>
                  <a:spLocks noChangeArrowheads="1"/>
                </p:cNvSpPr>
                <p:nvPr/>
              </p:nvSpPr>
              <p:spPr bwMode="auto">
                <a:xfrm>
                  <a:off x="4512" y="124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" name="Line 109"/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10"/>
                <p:cNvSpPr>
                  <a:spLocks noChangeShapeType="1"/>
                </p:cNvSpPr>
                <p:nvPr/>
              </p:nvSpPr>
              <p:spPr bwMode="auto">
                <a:xfrm>
                  <a:off x="4512" y="153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111"/>
                <p:cNvSpPr>
                  <a:spLocks noChangeShapeType="1"/>
                </p:cNvSpPr>
                <p:nvPr/>
              </p:nvSpPr>
              <p:spPr bwMode="auto">
                <a:xfrm>
                  <a:off x="4512" y="12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12"/>
                <p:cNvSpPr>
                  <a:spLocks noChangeShapeType="1"/>
                </p:cNvSpPr>
                <p:nvPr/>
              </p:nvSpPr>
              <p:spPr bwMode="auto">
                <a:xfrm>
                  <a:off x="4752" y="12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113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14"/>
                <p:cNvSpPr>
                  <a:spLocks noChangeShapeType="1"/>
                </p:cNvSpPr>
                <p:nvPr/>
              </p:nvSpPr>
              <p:spPr bwMode="auto">
                <a:xfrm>
                  <a:off x="4656" y="16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115"/>
                <p:cNvSpPr>
                  <a:spLocks noChangeShapeType="1"/>
                </p:cNvSpPr>
                <p:nvPr/>
              </p:nvSpPr>
              <p:spPr bwMode="auto">
                <a:xfrm>
                  <a:off x="484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116"/>
                <p:cNvSpPr>
                  <a:spLocks noChangeShapeType="1"/>
                </p:cNvSpPr>
                <p:nvPr/>
              </p:nvSpPr>
              <p:spPr bwMode="auto">
                <a:xfrm>
                  <a:off x="4848" y="15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11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118"/>
                <p:cNvSpPr>
                  <a:spLocks noChangeShapeType="1"/>
                </p:cNvSpPr>
                <p:nvPr/>
              </p:nvSpPr>
              <p:spPr bwMode="auto">
                <a:xfrm>
                  <a:off x="5136" y="12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119"/>
                <p:cNvSpPr>
                  <a:spLocks noChangeShapeType="1"/>
                </p:cNvSpPr>
                <p:nvPr/>
              </p:nvSpPr>
              <p:spPr bwMode="auto">
                <a:xfrm>
                  <a:off x="5136" y="153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20"/>
                <p:cNvSpPr>
                  <a:spLocks noChangeShapeType="1"/>
                </p:cNvSpPr>
                <p:nvPr/>
              </p:nvSpPr>
              <p:spPr bwMode="auto">
                <a:xfrm>
                  <a:off x="508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0" name="Group 121"/>
          <p:cNvGrpSpPr>
            <a:grpSpLocks/>
          </p:cNvGrpSpPr>
          <p:nvPr/>
        </p:nvGrpSpPr>
        <p:grpSpPr bwMode="auto">
          <a:xfrm>
            <a:off x="6331390" y="3070898"/>
            <a:ext cx="4384541" cy="3164939"/>
            <a:chOff x="3024" y="2160"/>
            <a:chExt cx="2304" cy="1709"/>
          </a:xfrm>
        </p:grpSpPr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3024" y="2688"/>
              <a:ext cx="230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Text Box 123"/>
            <p:cNvSpPr txBox="1">
              <a:spLocks noChangeArrowheads="1"/>
            </p:cNvSpPr>
            <p:nvPr/>
          </p:nvSpPr>
          <p:spPr bwMode="auto">
            <a:xfrm>
              <a:off x="3696" y="3504"/>
              <a:ext cx="864" cy="365"/>
            </a:xfrm>
            <a:prstGeom prst="rect">
              <a:avLst/>
            </a:prstGeom>
            <a:solidFill>
              <a:srgbClr val="DDE3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P-N</a:t>
              </a:r>
              <a:r>
                <a:rPr lang="zh-CN" altLang="zh-CN"/>
                <a:t>结</a:t>
              </a:r>
              <a:endParaRPr lang="zh-CN" altLang="en-US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 flipH="1">
              <a:off x="3888" y="2592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" name="Object 125"/>
            <p:cNvGraphicFramePr>
              <a:graphicFrameLocks noChangeAspect="1"/>
            </p:cNvGraphicFramePr>
            <p:nvPr/>
          </p:nvGraphicFramePr>
          <p:xfrm>
            <a:off x="3936" y="2160"/>
            <a:ext cx="42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7" imgW="228561" imgH="218946" progId="Equation.3">
                    <p:embed/>
                  </p:oleObj>
                </mc:Choice>
                <mc:Fallback>
                  <p:oleObj name="公式" r:id="rId7" imgW="22856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60"/>
                          <a:ext cx="42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>
              <a:off x="4368" y="24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27"/>
            <p:cNvSpPr>
              <a:spLocks noChangeShapeType="1"/>
            </p:cNvSpPr>
            <p:nvPr/>
          </p:nvSpPr>
          <p:spPr bwMode="auto">
            <a:xfrm>
              <a:off x="3888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" name="Group 128"/>
            <p:cNvGrpSpPr>
              <a:grpSpLocks/>
            </p:cNvGrpSpPr>
            <p:nvPr/>
          </p:nvGrpSpPr>
          <p:grpSpPr bwMode="auto">
            <a:xfrm>
              <a:off x="3072" y="2736"/>
              <a:ext cx="960" cy="672"/>
              <a:chOff x="3072" y="2736"/>
              <a:chExt cx="960" cy="672"/>
            </a:xfrm>
          </p:grpSpPr>
          <p:sp>
            <p:nvSpPr>
              <p:cNvPr id="184" name="Oval 129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" name="Oval 13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6" name="Oval 131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7" name="Oval 132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8" name="Oval 133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9" name="Oval 134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135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136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13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3" name="Oval 138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" name="Oval 139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" name="Oval 140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6" name="Oval 141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7" name="Oval 142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8" name="Oval 143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9" name="Oval 144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0" name="Line 145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Line 146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" name="Line 147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148"/>
              <p:cNvSpPr>
                <a:spLocks noChangeShapeType="1"/>
              </p:cNvSpPr>
              <p:nvPr/>
            </p:nvSpPr>
            <p:spPr bwMode="auto">
              <a:xfrm>
                <a:off x="3936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4" name="Group 149"/>
              <p:cNvGrpSpPr>
                <a:grpSpLocks/>
              </p:cNvGrpSpPr>
              <p:nvPr/>
            </p:nvGrpSpPr>
            <p:grpSpPr bwMode="auto">
              <a:xfrm>
                <a:off x="3648" y="2736"/>
                <a:ext cx="96" cy="96"/>
                <a:chOff x="2928" y="336"/>
                <a:chExt cx="96" cy="96"/>
              </a:xfrm>
            </p:grpSpPr>
            <p:sp>
              <p:nvSpPr>
                <p:cNvPr id="242" name="Line 150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151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152"/>
              <p:cNvGrpSpPr>
                <a:grpSpLocks/>
              </p:cNvGrpSpPr>
              <p:nvPr/>
            </p:nvGrpSpPr>
            <p:grpSpPr bwMode="auto">
              <a:xfrm>
                <a:off x="3408" y="2784"/>
                <a:ext cx="96" cy="96"/>
                <a:chOff x="2928" y="336"/>
                <a:chExt cx="96" cy="96"/>
              </a:xfrm>
            </p:grpSpPr>
            <p:sp>
              <p:nvSpPr>
                <p:cNvPr id="240" name="Line 153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154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" name="Group 155"/>
              <p:cNvGrpSpPr>
                <a:grpSpLocks/>
              </p:cNvGrpSpPr>
              <p:nvPr/>
            </p:nvGrpSpPr>
            <p:grpSpPr bwMode="auto">
              <a:xfrm>
                <a:off x="3168" y="2784"/>
                <a:ext cx="96" cy="96"/>
                <a:chOff x="2928" y="336"/>
                <a:chExt cx="96" cy="96"/>
              </a:xfrm>
            </p:grpSpPr>
            <p:sp>
              <p:nvSpPr>
                <p:cNvPr id="238" name="Line 156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Line 157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" name="Group 158"/>
              <p:cNvGrpSpPr>
                <a:grpSpLocks/>
              </p:cNvGrpSpPr>
              <p:nvPr/>
            </p:nvGrpSpPr>
            <p:grpSpPr bwMode="auto">
              <a:xfrm>
                <a:off x="3072" y="3024"/>
                <a:ext cx="96" cy="96"/>
                <a:chOff x="2928" y="336"/>
                <a:chExt cx="96" cy="96"/>
              </a:xfrm>
            </p:grpSpPr>
            <p:sp>
              <p:nvSpPr>
                <p:cNvPr id="236" name="Line 159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Line 160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" name="Group 161"/>
              <p:cNvGrpSpPr>
                <a:grpSpLocks/>
              </p:cNvGrpSpPr>
              <p:nvPr/>
            </p:nvGrpSpPr>
            <p:grpSpPr bwMode="auto">
              <a:xfrm>
                <a:off x="3264" y="2976"/>
                <a:ext cx="96" cy="96"/>
                <a:chOff x="2928" y="336"/>
                <a:chExt cx="96" cy="96"/>
              </a:xfrm>
            </p:grpSpPr>
            <p:sp>
              <p:nvSpPr>
                <p:cNvPr id="234" name="Line 16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16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" name="Group 164"/>
              <p:cNvGrpSpPr>
                <a:grpSpLocks/>
              </p:cNvGrpSpPr>
              <p:nvPr/>
            </p:nvGrpSpPr>
            <p:grpSpPr bwMode="auto">
              <a:xfrm>
                <a:off x="3408" y="2928"/>
                <a:ext cx="96" cy="96"/>
                <a:chOff x="2928" y="336"/>
                <a:chExt cx="96" cy="96"/>
              </a:xfrm>
            </p:grpSpPr>
            <p:sp>
              <p:nvSpPr>
                <p:cNvPr id="232" name="Line 16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16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" name="Group 167"/>
              <p:cNvGrpSpPr>
                <a:grpSpLocks/>
              </p:cNvGrpSpPr>
              <p:nvPr/>
            </p:nvGrpSpPr>
            <p:grpSpPr bwMode="auto">
              <a:xfrm>
                <a:off x="3600" y="2976"/>
                <a:ext cx="96" cy="96"/>
                <a:chOff x="2928" y="336"/>
                <a:chExt cx="96" cy="96"/>
              </a:xfrm>
            </p:grpSpPr>
            <p:sp>
              <p:nvSpPr>
                <p:cNvPr id="230" name="Line 16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Line 16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170"/>
              <p:cNvGrpSpPr>
                <a:grpSpLocks/>
              </p:cNvGrpSpPr>
              <p:nvPr/>
            </p:nvGrpSpPr>
            <p:grpSpPr bwMode="auto">
              <a:xfrm>
                <a:off x="3648" y="3168"/>
                <a:ext cx="96" cy="96"/>
                <a:chOff x="2928" y="336"/>
                <a:chExt cx="96" cy="96"/>
              </a:xfrm>
            </p:grpSpPr>
            <p:sp>
              <p:nvSpPr>
                <p:cNvPr id="228" name="Line 171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9" name="Line 172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173"/>
              <p:cNvGrpSpPr>
                <a:grpSpLocks/>
              </p:cNvGrpSpPr>
              <p:nvPr/>
            </p:nvGrpSpPr>
            <p:grpSpPr bwMode="auto">
              <a:xfrm>
                <a:off x="3696" y="3312"/>
                <a:ext cx="96" cy="96"/>
                <a:chOff x="2928" y="336"/>
                <a:chExt cx="96" cy="96"/>
              </a:xfrm>
            </p:grpSpPr>
            <p:sp>
              <p:nvSpPr>
                <p:cNvPr id="226" name="Line 174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Line 175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176"/>
              <p:cNvGrpSpPr>
                <a:grpSpLocks/>
              </p:cNvGrpSpPr>
              <p:nvPr/>
            </p:nvGrpSpPr>
            <p:grpSpPr bwMode="auto">
              <a:xfrm>
                <a:off x="3408" y="3168"/>
                <a:ext cx="96" cy="96"/>
                <a:chOff x="2928" y="336"/>
                <a:chExt cx="96" cy="96"/>
              </a:xfrm>
            </p:grpSpPr>
            <p:sp>
              <p:nvSpPr>
                <p:cNvPr id="224" name="Line 177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Line 178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179"/>
              <p:cNvGrpSpPr>
                <a:grpSpLocks/>
              </p:cNvGrpSpPr>
              <p:nvPr/>
            </p:nvGrpSpPr>
            <p:grpSpPr bwMode="auto">
              <a:xfrm>
                <a:off x="3504" y="3312"/>
                <a:ext cx="96" cy="96"/>
                <a:chOff x="2928" y="336"/>
                <a:chExt cx="96" cy="96"/>
              </a:xfrm>
            </p:grpSpPr>
            <p:sp>
              <p:nvSpPr>
                <p:cNvPr id="222" name="Line 180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181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182"/>
              <p:cNvGrpSpPr>
                <a:grpSpLocks/>
              </p:cNvGrpSpPr>
              <p:nvPr/>
            </p:nvGrpSpPr>
            <p:grpSpPr bwMode="auto">
              <a:xfrm>
                <a:off x="3216" y="3264"/>
                <a:ext cx="96" cy="96"/>
                <a:chOff x="2928" y="336"/>
                <a:chExt cx="96" cy="96"/>
              </a:xfrm>
            </p:grpSpPr>
            <p:sp>
              <p:nvSpPr>
                <p:cNvPr id="220" name="Line 183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Line 184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" name="Line 185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186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187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" name="Line 188"/>
              <p:cNvSpPr>
                <a:spLocks noChangeShapeType="1"/>
              </p:cNvSpPr>
              <p:nvPr/>
            </p:nvSpPr>
            <p:spPr bwMode="auto">
              <a:xfrm>
                <a:off x="3936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" name="Group 189"/>
            <p:cNvGrpSpPr>
              <a:grpSpLocks/>
            </p:cNvGrpSpPr>
            <p:nvPr/>
          </p:nvGrpSpPr>
          <p:grpSpPr bwMode="auto">
            <a:xfrm>
              <a:off x="4224" y="2736"/>
              <a:ext cx="1008" cy="672"/>
              <a:chOff x="4224" y="2736"/>
              <a:chExt cx="1008" cy="672"/>
            </a:xfrm>
          </p:grpSpPr>
          <p:sp>
            <p:nvSpPr>
              <p:cNvPr id="129" name="Oval 190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Oval 191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Oval 192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2" name="Oval 193"/>
              <p:cNvSpPr>
                <a:spLocks noChangeArrowheads="1"/>
              </p:cNvSpPr>
              <p:nvPr/>
            </p:nvSpPr>
            <p:spPr bwMode="auto">
              <a:xfrm>
                <a:off x="489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" name="Oval 194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" name="Oval 195"/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5" name="Oval 196"/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6" name="Oval 197"/>
              <p:cNvSpPr>
                <a:spLocks noChangeArrowheads="1"/>
              </p:cNvSpPr>
              <p:nvPr/>
            </p:nvSpPr>
            <p:spPr bwMode="auto">
              <a:xfrm>
                <a:off x="5136" y="29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7" name="Oval 198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8" name="Oval 199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9" name="Oval 200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0" name="Oval 201"/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" name="Oval 202"/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2" name="Oval 203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" name="Oval 204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44" name="Group 205"/>
              <p:cNvGrpSpPr>
                <a:grpSpLocks/>
              </p:cNvGrpSpPr>
              <p:nvPr/>
            </p:nvGrpSpPr>
            <p:grpSpPr bwMode="auto">
              <a:xfrm>
                <a:off x="4224" y="2736"/>
                <a:ext cx="96" cy="96"/>
                <a:chOff x="1776" y="2160"/>
                <a:chExt cx="96" cy="96"/>
              </a:xfrm>
            </p:grpSpPr>
            <p:sp>
              <p:nvSpPr>
                <p:cNvPr id="181" name="Oval 206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2" name="Line 207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208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Group 209"/>
              <p:cNvGrpSpPr>
                <a:grpSpLocks/>
              </p:cNvGrpSpPr>
              <p:nvPr/>
            </p:nvGrpSpPr>
            <p:grpSpPr bwMode="auto">
              <a:xfrm>
                <a:off x="4224" y="2928"/>
                <a:ext cx="96" cy="96"/>
                <a:chOff x="1776" y="2160"/>
                <a:chExt cx="96" cy="96"/>
              </a:xfrm>
            </p:grpSpPr>
            <p:sp>
              <p:nvSpPr>
                <p:cNvPr id="178" name="Oval 210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9" name="Line 211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212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Group 213"/>
              <p:cNvGrpSpPr>
                <a:grpSpLocks/>
              </p:cNvGrpSpPr>
              <p:nvPr/>
            </p:nvGrpSpPr>
            <p:grpSpPr bwMode="auto">
              <a:xfrm>
                <a:off x="4224" y="3120"/>
                <a:ext cx="96" cy="96"/>
                <a:chOff x="1776" y="2160"/>
                <a:chExt cx="96" cy="96"/>
              </a:xfrm>
            </p:grpSpPr>
            <p:sp>
              <p:nvSpPr>
                <p:cNvPr id="175" name="Oval 214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6" name="Line 215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216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" name="Group 217"/>
              <p:cNvGrpSpPr>
                <a:grpSpLocks/>
              </p:cNvGrpSpPr>
              <p:nvPr/>
            </p:nvGrpSpPr>
            <p:grpSpPr bwMode="auto">
              <a:xfrm>
                <a:off x="4224" y="3312"/>
                <a:ext cx="96" cy="96"/>
                <a:chOff x="1776" y="2160"/>
                <a:chExt cx="96" cy="96"/>
              </a:xfrm>
            </p:grpSpPr>
            <p:sp>
              <p:nvSpPr>
                <p:cNvPr id="172" name="Oval 218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3" name="Line 219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Line 220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8" name="Group 221"/>
              <p:cNvGrpSpPr>
                <a:grpSpLocks/>
              </p:cNvGrpSpPr>
              <p:nvPr/>
            </p:nvGrpSpPr>
            <p:grpSpPr bwMode="auto">
              <a:xfrm>
                <a:off x="4224" y="2736"/>
                <a:ext cx="96" cy="96"/>
                <a:chOff x="2928" y="336"/>
                <a:chExt cx="96" cy="96"/>
              </a:xfrm>
            </p:grpSpPr>
            <p:sp>
              <p:nvSpPr>
                <p:cNvPr id="170" name="Line 22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Line 22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" name="Group 224"/>
              <p:cNvGrpSpPr>
                <a:grpSpLocks/>
              </p:cNvGrpSpPr>
              <p:nvPr/>
            </p:nvGrpSpPr>
            <p:grpSpPr bwMode="auto">
              <a:xfrm>
                <a:off x="4224" y="2928"/>
                <a:ext cx="96" cy="96"/>
                <a:chOff x="2928" y="336"/>
                <a:chExt cx="96" cy="96"/>
              </a:xfrm>
            </p:grpSpPr>
            <p:sp>
              <p:nvSpPr>
                <p:cNvPr id="168" name="Line 22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22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0" name="Group 227"/>
              <p:cNvGrpSpPr>
                <a:grpSpLocks/>
              </p:cNvGrpSpPr>
              <p:nvPr/>
            </p:nvGrpSpPr>
            <p:grpSpPr bwMode="auto">
              <a:xfrm>
                <a:off x="4224" y="3120"/>
                <a:ext cx="96" cy="96"/>
                <a:chOff x="2928" y="336"/>
                <a:chExt cx="96" cy="96"/>
              </a:xfrm>
            </p:grpSpPr>
            <p:sp>
              <p:nvSpPr>
                <p:cNvPr id="166" name="Line 22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22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" name="Group 230"/>
              <p:cNvGrpSpPr>
                <a:grpSpLocks/>
              </p:cNvGrpSpPr>
              <p:nvPr/>
            </p:nvGrpSpPr>
            <p:grpSpPr bwMode="auto">
              <a:xfrm>
                <a:off x="4224" y="3312"/>
                <a:ext cx="96" cy="96"/>
                <a:chOff x="2928" y="336"/>
                <a:chExt cx="96" cy="96"/>
              </a:xfrm>
            </p:grpSpPr>
            <p:sp>
              <p:nvSpPr>
                <p:cNvPr id="164" name="Line 231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" name="Line 232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" name="Line 233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234"/>
              <p:cNvSpPr>
                <a:spLocks noChangeShapeType="1"/>
              </p:cNvSpPr>
              <p:nvPr/>
            </p:nvSpPr>
            <p:spPr bwMode="auto">
              <a:xfrm>
                <a:off x="4464" y="31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Line 235"/>
              <p:cNvSpPr>
                <a:spLocks noChangeShapeType="1"/>
              </p:cNvSpPr>
              <p:nvPr/>
            </p:nvSpPr>
            <p:spPr bwMode="auto">
              <a:xfrm>
                <a:off x="4608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Line 236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237"/>
              <p:cNvSpPr>
                <a:spLocks noChangeShapeType="1"/>
              </p:cNvSpPr>
              <p:nvPr/>
            </p:nvSpPr>
            <p:spPr bwMode="auto">
              <a:xfrm>
                <a:off x="4560" y="32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238"/>
              <p:cNvSpPr>
                <a:spLocks noChangeShapeType="1"/>
              </p:cNvSpPr>
              <p:nvPr/>
            </p:nvSpPr>
            <p:spPr bwMode="auto">
              <a:xfrm>
                <a:off x="4704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239"/>
              <p:cNvSpPr>
                <a:spLocks noChangeShapeType="1"/>
              </p:cNvSpPr>
              <p:nvPr/>
            </p:nvSpPr>
            <p:spPr bwMode="auto">
              <a:xfrm>
                <a:off x="4704" y="33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Line 240"/>
              <p:cNvSpPr>
                <a:spLocks noChangeShapeType="1"/>
              </p:cNvSpPr>
              <p:nvPr/>
            </p:nvSpPr>
            <p:spPr bwMode="auto">
              <a:xfrm>
                <a:off x="4896" y="32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Line 241"/>
              <p:cNvSpPr>
                <a:spLocks noChangeShapeType="1"/>
              </p:cNvSpPr>
              <p:nvPr/>
            </p:nvSpPr>
            <p:spPr bwMode="auto">
              <a:xfrm>
                <a:off x="4992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Line 242"/>
              <p:cNvSpPr>
                <a:spLocks noChangeShapeType="1"/>
              </p:cNvSpPr>
              <p:nvPr/>
            </p:nvSpPr>
            <p:spPr bwMode="auto">
              <a:xfrm>
                <a:off x="489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Line 243"/>
              <p:cNvSpPr>
                <a:spLocks noChangeShapeType="1"/>
              </p:cNvSpPr>
              <p:nvPr/>
            </p:nvSpPr>
            <p:spPr bwMode="auto">
              <a:xfrm>
                <a:off x="4992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Line 244"/>
              <p:cNvSpPr>
                <a:spLocks noChangeShapeType="1"/>
              </p:cNvSpPr>
              <p:nvPr/>
            </p:nvSpPr>
            <p:spPr bwMode="auto">
              <a:xfrm>
                <a:off x="5136" y="302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/>
              <p:cNvSpPr txBox="1"/>
              <p:nvPr/>
            </p:nvSpPr>
            <p:spPr>
              <a:xfrm>
                <a:off x="464906" y="3517627"/>
                <a:ext cx="469872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结果：交界处出现正，负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电偶层，阻挡继续扩散达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到平衡。形成</a:t>
                </a: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结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44" name="文本框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6" y="3517627"/>
                <a:ext cx="4698722" cy="1569660"/>
              </a:xfrm>
              <a:prstGeom prst="rect">
                <a:avLst/>
              </a:prstGeom>
              <a:blipFill rotWithShape="0">
                <a:blip r:embed="rId9"/>
                <a:stretch>
                  <a:fillRect l="-3243" t="-5039" r="-2724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/>
              <p:cNvSpPr txBox="1"/>
              <p:nvPr/>
            </p:nvSpPr>
            <p:spPr>
              <a:xfrm>
                <a:off x="1282129" y="5340885"/>
                <a:ext cx="22904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约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𝝁</m:t>
                    </m:r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厚</a:t>
                </a:r>
                <a:endParaRPr lang="en-US" altLang="zh-CN" sz="3200" b="1" dirty="0" smtClean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45" name="文本框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129" y="5340885"/>
                <a:ext cx="2290499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6649" t="-16667" r="-611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0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244" grpId="0"/>
      <p:bldP spid="2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8" y="302682"/>
                <a:ext cx="2985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rgbClr val="0000FF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结的电势差</a:t>
                </a:r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2985113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6667" r="-470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8" y="1093030"/>
                <a:ext cx="3805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结处存在电势差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1093030"/>
                <a:ext cx="3805850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6667" r="-3526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839260" y="2159830"/>
            <a:ext cx="3505200" cy="1676400"/>
            <a:chOff x="3024" y="1200"/>
            <a:chExt cx="2208" cy="1056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3024" y="2256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024" y="2256"/>
              <a:ext cx="76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Arc 11"/>
            <p:cNvSpPr>
              <a:spLocks/>
            </p:cNvSpPr>
            <p:nvPr/>
          </p:nvSpPr>
          <p:spPr bwMode="auto">
            <a:xfrm flipV="1">
              <a:off x="3792" y="1627"/>
              <a:ext cx="240" cy="629"/>
            </a:xfrm>
            <a:custGeom>
              <a:avLst/>
              <a:gdLst>
                <a:gd name="T0" fmla="*/ 0 w 21600"/>
                <a:gd name="T1" fmla="*/ 0 h 23587"/>
                <a:gd name="T2" fmla="*/ 0 w 21600"/>
                <a:gd name="T3" fmla="*/ 0 h 23587"/>
                <a:gd name="T4" fmla="*/ 0 w 21600"/>
                <a:gd name="T5" fmla="*/ 0 h 235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58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63"/>
                    <a:pt x="21569" y="22926"/>
                    <a:pt x="21508" y="23587"/>
                  </a:cubicBezTo>
                </a:path>
                <a:path w="21600" h="2358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263"/>
                    <a:pt x="21569" y="22926"/>
                    <a:pt x="21508" y="2358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5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Arc 12"/>
            <p:cNvSpPr>
              <a:spLocks/>
            </p:cNvSpPr>
            <p:nvPr/>
          </p:nvSpPr>
          <p:spPr bwMode="auto">
            <a:xfrm flipH="1">
              <a:off x="4032" y="1584"/>
              <a:ext cx="48" cy="48"/>
            </a:xfrm>
            <a:custGeom>
              <a:avLst/>
              <a:gdLst>
                <a:gd name="T0" fmla="*/ 0 w 21600"/>
                <a:gd name="T1" fmla="*/ 0 h 21404"/>
                <a:gd name="T2" fmla="*/ 0 w 21600"/>
                <a:gd name="T3" fmla="*/ 0 h 21404"/>
                <a:gd name="T4" fmla="*/ 0 w 21600"/>
                <a:gd name="T5" fmla="*/ 0 h 21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04" fill="none" extrusionOk="0">
                  <a:moveTo>
                    <a:pt x="2906" y="0"/>
                  </a:moveTo>
                  <a:cubicBezTo>
                    <a:pt x="13614" y="1454"/>
                    <a:pt x="21600" y="10598"/>
                    <a:pt x="21600" y="21404"/>
                  </a:cubicBezTo>
                </a:path>
                <a:path w="21600" h="21404" stroke="0" extrusionOk="0">
                  <a:moveTo>
                    <a:pt x="2906" y="0"/>
                  </a:moveTo>
                  <a:cubicBezTo>
                    <a:pt x="13614" y="1454"/>
                    <a:pt x="21600" y="10598"/>
                    <a:pt x="21600" y="21404"/>
                  </a:cubicBezTo>
                  <a:lnTo>
                    <a:pt x="0" y="21404"/>
                  </a:lnTo>
                  <a:lnTo>
                    <a:pt x="2906" y="0"/>
                  </a:lnTo>
                  <a:close/>
                </a:path>
              </a:pathLst>
            </a:custGeom>
            <a:noFill/>
            <a:ln w="38100">
              <a:solidFill>
                <a:srgbClr val="005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080" y="1584"/>
              <a:ext cx="528" cy="0"/>
            </a:xfrm>
            <a:prstGeom prst="line">
              <a:avLst/>
            </a:prstGeom>
            <a:noFill/>
            <a:ln w="38100">
              <a:solidFill>
                <a:srgbClr val="005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407" y="1746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i="1">
                  <a:solidFill>
                    <a:srgbClr val="005000"/>
                  </a:solidFill>
                  <a:latin typeface="SimHei" charset="-122"/>
                  <a:ea typeface="SimHei" charset="-122"/>
                  <a:cs typeface="SimHei" charset="-122"/>
                </a:rPr>
                <a:t>U</a:t>
              </a:r>
              <a:r>
                <a:rPr lang="en-US" altLang="zh-CN" sz="2800" i="1" baseline="-25000">
                  <a:solidFill>
                    <a:srgbClr val="005000"/>
                  </a:solidFill>
                  <a:latin typeface="SimHei" charset="-122"/>
                  <a:ea typeface="SimHei" charset="-122"/>
                  <a:cs typeface="SimHei" charset="-122"/>
                </a:rPr>
                <a:t>0</a:t>
              </a:r>
              <a:endParaRPr lang="en-US" altLang="zh-CN" sz="2800" i="1">
                <a:solidFill>
                  <a:srgbClr val="005000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320" y="158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032" y="12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005000"/>
                  </a:solidFill>
                  <a:latin typeface="SimHei" charset="-122"/>
                  <a:ea typeface="SimHei" charset="-122"/>
                  <a:cs typeface="SimHei" charset="-122"/>
                </a:rPr>
                <a:t>电势曲线</a:t>
              </a:r>
              <a:endParaRPr lang="zh-CN" altLang="en-US">
                <a:solidFill>
                  <a:srgbClr val="005000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4" name="Group 153"/>
          <p:cNvGrpSpPr>
            <a:grpSpLocks/>
          </p:cNvGrpSpPr>
          <p:nvPr/>
        </p:nvGrpSpPr>
        <p:grpSpPr bwMode="auto">
          <a:xfrm>
            <a:off x="6686860" y="4038600"/>
            <a:ext cx="3956050" cy="2628900"/>
            <a:chOff x="2928" y="2544"/>
            <a:chExt cx="2492" cy="1656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550" y="3835"/>
              <a:ext cx="1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3072" y="288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3072" y="2880"/>
              <a:ext cx="76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Arc 21"/>
            <p:cNvSpPr>
              <a:spLocks/>
            </p:cNvSpPr>
            <p:nvPr/>
          </p:nvSpPr>
          <p:spPr bwMode="auto">
            <a:xfrm flipH="1" flipV="1">
              <a:off x="4032" y="3792"/>
              <a:ext cx="48" cy="48"/>
            </a:xfrm>
            <a:custGeom>
              <a:avLst/>
              <a:gdLst>
                <a:gd name="T0" fmla="*/ 0 w 21600"/>
                <a:gd name="T1" fmla="*/ 0 h 21404"/>
                <a:gd name="T2" fmla="*/ 0 w 21600"/>
                <a:gd name="T3" fmla="*/ 0 h 21404"/>
                <a:gd name="T4" fmla="*/ 0 w 21600"/>
                <a:gd name="T5" fmla="*/ 0 h 21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04" fill="none" extrusionOk="0">
                  <a:moveTo>
                    <a:pt x="2906" y="0"/>
                  </a:moveTo>
                  <a:cubicBezTo>
                    <a:pt x="13614" y="1454"/>
                    <a:pt x="21600" y="10598"/>
                    <a:pt x="21600" y="21404"/>
                  </a:cubicBezTo>
                </a:path>
                <a:path w="21600" h="21404" stroke="0" extrusionOk="0">
                  <a:moveTo>
                    <a:pt x="2906" y="0"/>
                  </a:moveTo>
                  <a:cubicBezTo>
                    <a:pt x="13614" y="1454"/>
                    <a:pt x="21600" y="10598"/>
                    <a:pt x="21600" y="21404"/>
                  </a:cubicBezTo>
                  <a:lnTo>
                    <a:pt x="0" y="21404"/>
                  </a:lnTo>
                  <a:lnTo>
                    <a:pt x="2906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4080" y="3840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Arc 23"/>
            <p:cNvSpPr>
              <a:spLocks/>
            </p:cNvSpPr>
            <p:nvPr/>
          </p:nvSpPr>
          <p:spPr bwMode="auto">
            <a:xfrm>
              <a:off x="3792" y="2881"/>
              <a:ext cx="239" cy="1008"/>
            </a:xfrm>
            <a:custGeom>
              <a:avLst/>
              <a:gdLst>
                <a:gd name="T0" fmla="*/ 0 w 21536"/>
                <a:gd name="T1" fmla="*/ 0 h 21600"/>
                <a:gd name="T2" fmla="*/ 0 w 21536"/>
                <a:gd name="T3" fmla="*/ 0 h 21600"/>
                <a:gd name="T4" fmla="*/ 0 w 2153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36" h="21600" fill="none" extrusionOk="0">
                  <a:moveTo>
                    <a:pt x="0" y="0"/>
                  </a:moveTo>
                  <a:cubicBezTo>
                    <a:pt x="11283" y="0"/>
                    <a:pt x="20665" y="8684"/>
                    <a:pt x="21535" y="19934"/>
                  </a:cubicBezTo>
                </a:path>
                <a:path w="21536" h="21600" stroke="0" extrusionOk="0">
                  <a:moveTo>
                    <a:pt x="0" y="0"/>
                  </a:moveTo>
                  <a:cubicBezTo>
                    <a:pt x="11283" y="0"/>
                    <a:pt x="20665" y="8684"/>
                    <a:pt x="21535" y="19934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320" y="288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4416" y="3216"/>
            <a:ext cx="76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公式" r:id="rId5" imgW="444114" imgH="253780" progId="Equation.3">
                    <p:embed/>
                  </p:oleObj>
                </mc:Choice>
                <mc:Fallback>
                  <p:oleObj name="公式" r:id="rId5" imgW="44411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16"/>
                          <a:ext cx="768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928" y="2544"/>
              <a:ext cx="1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SimHei" charset="-122"/>
                  <a:ea typeface="SimHei" charset="-122"/>
                  <a:cs typeface="SimHei" charset="-122"/>
                </a:rPr>
                <a:t>电子能级</a:t>
              </a:r>
              <a:endParaRPr lang="zh-CN" altLang="en-US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358" y="3888"/>
              <a:ext cx="20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3300"/>
                  </a:solidFill>
                  <a:latin typeface="SimHei" charset="-122"/>
                  <a:ea typeface="SimHei" charset="-122"/>
                  <a:cs typeface="SimHei" charset="-122"/>
                </a:rPr>
                <a:t>电子电势能曲线</a:t>
              </a:r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6610660" y="254830"/>
            <a:ext cx="3429000" cy="1981200"/>
            <a:chOff x="2880" y="0"/>
            <a:chExt cx="2160" cy="1248"/>
          </a:xfrm>
        </p:grpSpPr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880" y="384"/>
              <a:ext cx="2160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H="1">
              <a:off x="3744" y="288"/>
              <a:ext cx="28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28" name="Object 32"/>
            <p:cNvGraphicFramePr>
              <a:graphicFrameLocks noChangeAspect="1"/>
            </p:cNvGraphicFramePr>
            <p:nvPr/>
          </p:nvGraphicFramePr>
          <p:xfrm>
            <a:off x="3264" y="0"/>
            <a:ext cx="42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公式" r:id="rId7" imgW="228561" imgH="218946" progId="Equation.3">
                    <p:embed/>
                  </p:oleObj>
                </mc:Choice>
                <mc:Fallback>
                  <p:oleObj name="公式" r:id="rId7" imgW="22856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0"/>
                          <a:ext cx="42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032" y="1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792" y="19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928" y="432"/>
              <a:ext cx="940" cy="672"/>
              <a:chOff x="3072" y="2736"/>
              <a:chExt cx="960" cy="672"/>
            </a:xfrm>
          </p:grpSpPr>
          <p:sp>
            <p:nvSpPr>
              <p:cNvPr id="88" name="Oval 36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9" name="Oval 3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0" name="Oval 38"/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1" name="Oval 3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2" name="Oval 40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5" name="Oval 43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6" name="Oval 44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7" name="Oval 45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8" name="Oval 46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9" name="Oval 47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0" name="Oval 48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1" name="Oval 49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2" name="Oval 50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3" name="Oval 51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4" name="Line 52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5" name="Line 53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6" name="Line 54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7" name="Line 55"/>
              <p:cNvSpPr>
                <a:spLocks noChangeShapeType="1"/>
              </p:cNvSpPr>
              <p:nvPr/>
            </p:nvSpPr>
            <p:spPr bwMode="auto">
              <a:xfrm>
                <a:off x="3936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grpSp>
            <p:nvGrpSpPr>
              <p:cNvPr id="108" name="Group 56"/>
              <p:cNvGrpSpPr>
                <a:grpSpLocks/>
              </p:cNvGrpSpPr>
              <p:nvPr/>
            </p:nvGrpSpPr>
            <p:grpSpPr bwMode="auto">
              <a:xfrm>
                <a:off x="3648" y="2736"/>
                <a:ext cx="96" cy="96"/>
                <a:chOff x="2928" y="336"/>
                <a:chExt cx="96" cy="96"/>
              </a:xfrm>
            </p:grpSpPr>
            <p:sp>
              <p:nvSpPr>
                <p:cNvPr id="146" name="Line 57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47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09" name="Group 59"/>
              <p:cNvGrpSpPr>
                <a:grpSpLocks/>
              </p:cNvGrpSpPr>
              <p:nvPr/>
            </p:nvGrpSpPr>
            <p:grpSpPr bwMode="auto">
              <a:xfrm>
                <a:off x="3408" y="2784"/>
                <a:ext cx="96" cy="96"/>
                <a:chOff x="2928" y="336"/>
                <a:chExt cx="96" cy="96"/>
              </a:xfrm>
            </p:grpSpPr>
            <p:sp>
              <p:nvSpPr>
                <p:cNvPr id="144" name="Line 60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45" name="Line 61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0" name="Group 62"/>
              <p:cNvGrpSpPr>
                <a:grpSpLocks/>
              </p:cNvGrpSpPr>
              <p:nvPr/>
            </p:nvGrpSpPr>
            <p:grpSpPr bwMode="auto">
              <a:xfrm>
                <a:off x="3168" y="2784"/>
                <a:ext cx="96" cy="96"/>
                <a:chOff x="2928" y="336"/>
                <a:chExt cx="96" cy="96"/>
              </a:xfrm>
            </p:grpSpPr>
            <p:sp>
              <p:nvSpPr>
                <p:cNvPr id="142" name="Line 63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43" name="Line 64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1" name="Group 65"/>
              <p:cNvGrpSpPr>
                <a:grpSpLocks/>
              </p:cNvGrpSpPr>
              <p:nvPr/>
            </p:nvGrpSpPr>
            <p:grpSpPr bwMode="auto">
              <a:xfrm>
                <a:off x="3072" y="3024"/>
                <a:ext cx="96" cy="96"/>
                <a:chOff x="2928" y="336"/>
                <a:chExt cx="96" cy="96"/>
              </a:xfrm>
            </p:grpSpPr>
            <p:sp>
              <p:nvSpPr>
                <p:cNvPr id="140" name="Line 66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41" name="Line 67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2" name="Group 68"/>
              <p:cNvGrpSpPr>
                <a:grpSpLocks/>
              </p:cNvGrpSpPr>
              <p:nvPr/>
            </p:nvGrpSpPr>
            <p:grpSpPr bwMode="auto">
              <a:xfrm>
                <a:off x="3264" y="2976"/>
                <a:ext cx="96" cy="96"/>
                <a:chOff x="2928" y="336"/>
                <a:chExt cx="96" cy="96"/>
              </a:xfrm>
            </p:grpSpPr>
            <p:sp>
              <p:nvSpPr>
                <p:cNvPr id="138" name="Line 69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9" name="Line 70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3" name="Group 71"/>
              <p:cNvGrpSpPr>
                <a:grpSpLocks/>
              </p:cNvGrpSpPr>
              <p:nvPr/>
            </p:nvGrpSpPr>
            <p:grpSpPr bwMode="auto">
              <a:xfrm>
                <a:off x="3408" y="2928"/>
                <a:ext cx="96" cy="96"/>
                <a:chOff x="2928" y="336"/>
                <a:chExt cx="96" cy="96"/>
              </a:xfrm>
            </p:grpSpPr>
            <p:sp>
              <p:nvSpPr>
                <p:cNvPr id="136" name="Line 7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7" name="Line 7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4" name="Group 74"/>
              <p:cNvGrpSpPr>
                <a:grpSpLocks/>
              </p:cNvGrpSpPr>
              <p:nvPr/>
            </p:nvGrpSpPr>
            <p:grpSpPr bwMode="auto">
              <a:xfrm>
                <a:off x="3600" y="2976"/>
                <a:ext cx="96" cy="96"/>
                <a:chOff x="2928" y="336"/>
                <a:chExt cx="96" cy="96"/>
              </a:xfrm>
            </p:grpSpPr>
            <p:sp>
              <p:nvSpPr>
                <p:cNvPr id="134" name="Line 7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5" name="Line 7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5" name="Group 77"/>
              <p:cNvGrpSpPr>
                <a:grpSpLocks/>
              </p:cNvGrpSpPr>
              <p:nvPr/>
            </p:nvGrpSpPr>
            <p:grpSpPr bwMode="auto">
              <a:xfrm>
                <a:off x="3648" y="3168"/>
                <a:ext cx="96" cy="96"/>
                <a:chOff x="2928" y="336"/>
                <a:chExt cx="96" cy="96"/>
              </a:xfrm>
            </p:grpSpPr>
            <p:sp>
              <p:nvSpPr>
                <p:cNvPr id="132" name="Line 7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3" name="Line 7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6" name="Group 80"/>
              <p:cNvGrpSpPr>
                <a:grpSpLocks/>
              </p:cNvGrpSpPr>
              <p:nvPr/>
            </p:nvGrpSpPr>
            <p:grpSpPr bwMode="auto">
              <a:xfrm>
                <a:off x="3696" y="3312"/>
                <a:ext cx="96" cy="96"/>
                <a:chOff x="2928" y="336"/>
                <a:chExt cx="96" cy="96"/>
              </a:xfrm>
            </p:grpSpPr>
            <p:sp>
              <p:nvSpPr>
                <p:cNvPr id="130" name="Line 81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31" name="Line 82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7" name="Group 83"/>
              <p:cNvGrpSpPr>
                <a:grpSpLocks/>
              </p:cNvGrpSpPr>
              <p:nvPr/>
            </p:nvGrpSpPr>
            <p:grpSpPr bwMode="auto">
              <a:xfrm>
                <a:off x="3408" y="3168"/>
                <a:ext cx="96" cy="96"/>
                <a:chOff x="2928" y="336"/>
                <a:chExt cx="96" cy="96"/>
              </a:xfrm>
            </p:grpSpPr>
            <p:sp>
              <p:nvSpPr>
                <p:cNvPr id="128" name="Line 84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29" name="Line 85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8" name="Group 86"/>
              <p:cNvGrpSpPr>
                <a:grpSpLocks/>
              </p:cNvGrpSpPr>
              <p:nvPr/>
            </p:nvGrpSpPr>
            <p:grpSpPr bwMode="auto">
              <a:xfrm>
                <a:off x="3504" y="3312"/>
                <a:ext cx="96" cy="96"/>
                <a:chOff x="2928" y="336"/>
                <a:chExt cx="96" cy="96"/>
              </a:xfrm>
            </p:grpSpPr>
            <p:sp>
              <p:nvSpPr>
                <p:cNvPr id="126" name="Line 87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27" name="Line 88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19" name="Group 89"/>
              <p:cNvGrpSpPr>
                <a:grpSpLocks/>
              </p:cNvGrpSpPr>
              <p:nvPr/>
            </p:nvGrpSpPr>
            <p:grpSpPr bwMode="auto">
              <a:xfrm>
                <a:off x="3216" y="3264"/>
                <a:ext cx="96" cy="96"/>
                <a:chOff x="2928" y="336"/>
                <a:chExt cx="96" cy="96"/>
              </a:xfrm>
            </p:grpSpPr>
            <p:sp>
              <p:nvSpPr>
                <p:cNvPr id="124" name="Line 90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sp>
            <p:nvSpPr>
              <p:cNvPr id="120" name="Line 92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1" name="Line 93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2" name="Line 94"/>
              <p:cNvSpPr>
                <a:spLocks noChangeShapeType="1"/>
              </p:cNvSpPr>
              <p:nvPr/>
            </p:nvSpPr>
            <p:spPr bwMode="auto">
              <a:xfrm>
                <a:off x="3936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3" name="Line 95"/>
              <p:cNvSpPr>
                <a:spLocks noChangeShapeType="1"/>
              </p:cNvSpPr>
              <p:nvPr/>
            </p:nvSpPr>
            <p:spPr bwMode="auto">
              <a:xfrm>
                <a:off x="3936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32" name="Group 96"/>
            <p:cNvGrpSpPr>
              <a:grpSpLocks/>
            </p:cNvGrpSpPr>
            <p:nvPr/>
          </p:nvGrpSpPr>
          <p:grpSpPr bwMode="auto">
            <a:xfrm>
              <a:off x="4005" y="432"/>
              <a:ext cx="987" cy="672"/>
              <a:chOff x="4224" y="2736"/>
              <a:chExt cx="1008" cy="672"/>
            </a:xfrm>
          </p:grpSpPr>
          <p:sp>
            <p:nvSpPr>
              <p:cNvPr id="33" name="Oval 97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4" name="Oval 98"/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5" name="Oval 99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6" name="Oval 100"/>
              <p:cNvSpPr>
                <a:spLocks noChangeArrowheads="1"/>
              </p:cNvSpPr>
              <p:nvPr/>
            </p:nvSpPr>
            <p:spPr bwMode="auto">
              <a:xfrm>
                <a:off x="489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7" name="Oval 101"/>
              <p:cNvSpPr>
                <a:spLocks noChangeArrowheads="1"/>
              </p:cNvSpPr>
              <p:nvPr/>
            </p:nvSpPr>
            <p:spPr bwMode="auto">
              <a:xfrm>
                <a:off x="4704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8" name="Oval 102"/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9" name="Oval 103"/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0" name="Oval 104"/>
              <p:cNvSpPr>
                <a:spLocks noChangeArrowheads="1"/>
              </p:cNvSpPr>
              <p:nvPr/>
            </p:nvSpPr>
            <p:spPr bwMode="auto">
              <a:xfrm>
                <a:off x="5136" y="29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1" name="Oval 10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2" name="Oval 106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3" name="Oval 107"/>
              <p:cNvSpPr>
                <a:spLocks noChangeArrowheads="1"/>
              </p:cNvSpPr>
              <p:nvPr/>
            </p:nvSpPr>
            <p:spPr bwMode="auto">
              <a:xfrm>
                <a:off x="4656" y="292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4" name="Oval 108"/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5" name="Oval 109"/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6" name="Oval 110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grpSp>
            <p:nvGrpSpPr>
              <p:cNvPr id="48" name="Group 112"/>
              <p:cNvGrpSpPr>
                <a:grpSpLocks/>
              </p:cNvGrpSpPr>
              <p:nvPr/>
            </p:nvGrpSpPr>
            <p:grpSpPr bwMode="auto">
              <a:xfrm>
                <a:off x="4224" y="2736"/>
                <a:ext cx="96" cy="96"/>
                <a:chOff x="1776" y="2160"/>
                <a:chExt cx="96" cy="96"/>
              </a:xfrm>
            </p:grpSpPr>
            <p:sp>
              <p:nvSpPr>
                <p:cNvPr id="85" name="Oval 113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6" name="Line 114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7" name="Line 115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49" name="Group 116"/>
              <p:cNvGrpSpPr>
                <a:grpSpLocks/>
              </p:cNvGrpSpPr>
              <p:nvPr/>
            </p:nvGrpSpPr>
            <p:grpSpPr bwMode="auto">
              <a:xfrm>
                <a:off x="4224" y="2928"/>
                <a:ext cx="96" cy="96"/>
                <a:chOff x="1776" y="2160"/>
                <a:chExt cx="96" cy="96"/>
              </a:xfrm>
            </p:grpSpPr>
            <p:sp>
              <p:nvSpPr>
                <p:cNvPr id="82" name="Oval 117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3" name="Line 118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4" name="Line 119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0" name="Group 120"/>
              <p:cNvGrpSpPr>
                <a:grpSpLocks/>
              </p:cNvGrpSpPr>
              <p:nvPr/>
            </p:nvGrpSpPr>
            <p:grpSpPr bwMode="auto">
              <a:xfrm>
                <a:off x="4224" y="3120"/>
                <a:ext cx="96" cy="96"/>
                <a:chOff x="1776" y="2160"/>
                <a:chExt cx="96" cy="96"/>
              </a:xfrm>
            </p:grpSpPr>
            <p:sp>
              <p:nvSpPr>
                <p:cNvPr id="79" name="Oval 121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0" name="Line 122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81" name="Line 123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1" name="Group 124"/>
              <p:cNvGrpSpPr>
                <a:grpSpLocks/>
              </p:cNvGrpSpPr>
              <p:nvPr/>
            </p:nvGrpSpPr>
            <p:grpSpPr bwMode="auto">
              <a:xfrm>
                <a:off x="4224" y="3312"/>
                <a:ext cx="96" cy="96"/>
                <a:chOff x="1776" y="2160"/>
                <a:chExt cx="96" cy="96"/>
              </a:xfrm>
            </p:grpSpPr>
            <p:sp>
              <p:nvSpPr>
                <p:cNvPr id="76" name="Oval 125"/>
                <p:cNvSpPr>
                  <a:spLocks noChangeArrowheads="1"/>
                </p:cNvSpPr>
                <p:nvPr/>
              </p:nvSpPr>
              <p:spPr bwMode="auto">
                <a:xfrm>
                  <a:off x="1776" y="21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 b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77" name="Line 126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78" name="Line 127"/>
                <p:cNvSpPr>
                  <a:spLocks noChangeShapeType="1"/>
                </p:cNvSpPr>
                <p:nvPr/>
              </p:nvSpPr>
              <p:spPr bwMode="auto">
                <a:xfrm>
                  <a:off x="18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2" name="Group 128"/>
              <p:cNvGrpSpPr>
                <a:grpSpLocks/>
              </p:cNvGrpSpPr>
              <p:nvPr/>
            </p:nvGrpSpPr>
            <p:grpSpPr bwMode="auto">
              <a:xfrm>
                <a:off x="4224" y="2736"/>
                <a:ext cx="96" cy="96"/>
                <a:chOff x="2928" y="336"/>
                <a:chExt cx="96" cy="96"/>
              </a:xfrm>
            </p:grpSpPr>
            <p:sp>
              <p:nvSpPr>
                <p:cNvPr id="74" name="Line 129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75" name="Line 130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3" name="Group 131"/>
              <p:cNvGrpSpPr>
                <a:grpSpLocks/>
              </p:cNvGrpSpPr>
              <p:nvPr/>
            </p:nvGrpSpPr>
            <p:grpSpPr bwMode="auto">
              <a:xfrm>
                <a:off x="4224" y="2928"/>
                <a:ext cx="96" cy="96"/>
                <a:chOff x="2928" y="336"/>
                <a:chExt cx="96" cy="96"/>
              </a:xfrm>
            </p:grpSpPr>
            <p:sp>
              <p:nvSpPr>
                <p:cNvPr id="72" name="Line 132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73" name="Line 133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4" name="Group 134"/>
              <p:cNvGrpSpPr>
                <a:grpSpLocks/>
              </p:cNvGrpSpPr>
              <p:nvPr/>
            </p:nvGrpSpPr>
            <p:grpSpPr bwMode="auto">
              <a:xfrm>
                <a:off x="4224" y="3120"/>
                <a:ext cx="96" cy="96"/>
                <a:chOff x="2928" y="336"/>
                <a:chExt cx="96" cy="96"/>
              </a:xfrm>
            </p:grpSpPr>
            <p:sp>
              <p:nvSpPr>
                <p:cNvPr id="70" name="Line 135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71" name="Line 136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5" name="Group 137"/>
              <p:cNvGrpSpPr>
                <a:grpSpLocks/>
              </p:cNvGrpSpPr>
              <p:nvPr/>
            </p:nvGrpSpPr>
            <p:grpSpPr bwMode="auto">
              <a:xfrm>
                <a:off x="4224" y="3312"/>
                <a:ext cx="96" cy="96"/>
                <a:chOff x="2928" y="336"/>
                <a:chExt cx="96" cy="96"/>
              </a:xfrm>
            </p:grpSpPr>
            <p:sp>
              <p:nvSpPr>
                <p:cNvPr id="68" name="Line 138"/>
                <p:cNvSpPr>
                  <a:spLocks noChangeShapeType="1"/>
                </p:cNvSpPr>
                <p:nvPr/>
              </p:nvSpPr>
              <p:spPr bwMode="auto">
                <a:xfrm>
                  <a:off x="2928" y="38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69" name="Line 139"/>
                <p:cNvSpPr>
                  <a:spLocks noChangeShapeType="1"/>
                </p:cNvSpPr>
                <p:nvPr/>
              </p:nvSpPr>
              <p:spPr bwMode="auto">
                <a:xfrm>
                  <a:off x="2976" y="33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sp>
            <p:nvSpPr>
              <p:cNvPr id="56" name="Line 140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57" name="Line 141"/>
              <p:cNvSpPr>
                <a:spLocks noChangeShapeType="1"/>
              </p:cNvSpPr>
              <p:nvPr/>
            </p:nvSpPr>
            <p:spPr bwMode="auto">
              <a:xfrm>
                <a:off x="4464" y="31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58" name="Line 142"/>
              <p:cNvSpPr>
                <a:spLocks noChangeShapeType="1"/>
              </p:cNvSpPr>
              <p:nvPr/>
            </p:nvSpPr>
            <p:spPr bwMode="auto">
              <a:xfrm>
                <a:off x="4608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59" name="Line 143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0" name="Line 144"/>
              <p:cNvSpPr>
                <a:spLocks noChangeShapeType="1"/>
              </p:cNvSpPr>
              <p:nvPr/>
            </p:nvSpPr>
            <p:spPr bwMode="auto">
              <a:xfrm>
                <a:off x="4560" y="32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1" name="Line 145"/>
              <p:cNvSpPr>
                <a:spLocks noChangeShapeType="1"/>
              </p:cNvSpPr>
              <p:nvPr/>
            </p:nvSpPr>
            <p:spPr bwMode="auto">
              <a:xfrm>
                <a:off x="4704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2" name="Line 146"/>
              <p:cNvSpPr>
                <a:spLocks noChangeShapeType="1"/>
              </p:cNvSpPr>
              <p:nvPr/>
            </p:nvSpPr>
            <p:spPr bwMode="auto">
              <a:xfrm>
                <a:off x="4704" y="33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3" name="Line 147"/>
              <p:cNvSpPr>
                <a:spLocks noChangeShapeType="1"/>
              </p:cNvSpPr>
              <p:nvPr/>
            </p:nvSpPr>
            <p:spPr bwMode="auto">
              <a:xfrm>
                <a:off x="4896" y="32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4" name="Line 148"/>
              <p:cNvSpPr>
                <a:spLocks noChangeShapeType="1"/>
              </p:cNvSpPr>
              <p:nvPr/>
            </p:nvSpPr>
            <p:spPr bwMode="auto">
              <a:xfrm>
                <a:off x="4992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89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>
                <a:off x="4992" y="283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7" name="Line 151"/>
              <p:cNvSpPr>
                <a:spLocks noChangeShapeType="1"/>
              </p:cNvSpPr>
              <p:nvPr/>
            </p:nvSpPr>
            <p:spPr bwMode="auto">
              <a:xfrm>
                <a:off x="5136" y="302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cxnSp>
        <p:nvCxnSpPr>
          <p:cNvPr id="149" name="直线连接符 148"/>
          <p:cNvCxnSpPr/>
          <p:nvPr/>
        </p:nvCxnSpPr>
        <p:spPr>
          <a:xfrm>
            <a:off x="8058460" y="2293180"/>
            <a:ext cx="0" cy="3886957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/>
          <p:cNvCxnSpPr/>
          <p:nvPr/>
        </p:nvCxnSpPr>
        <p:spPr>
          <a:xfrm>
            <a:off x="8452809" y="2308170"/>
            <a:ext cx="0" cy="3886957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/>
              <p:cNvSpPr txBox="1"/>
              <p:nvPr/>
            </p:nvSpPr>
            <p:spPr>
              <a:xfrm>
                <a:off x="468188" y="2388430"/>
                <a:ext cx="454643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它阻止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区带正电的空穴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进一步往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区扩散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2388430"/>
                <a:ext cx="4546437" cy="1077218"/>
              </a:xfrm>
              <a:prstGeom prst="rect">
                <a:avLst/>
              </a:prstGeom>
              <a:blipFill rotWithShape="0">
                <a:blip r:embed="rId9"/>
                <a:stretch>
                  <a:fillRect l="-3485" t="-9040" r="-2815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/>
              <p:cNvSpPr txBox="1"/>
              <p:nvPr/>
            </p:nvSpPr>
            <p:spPr>
              <a:xfrm>
                <a:off x="468187" y="3698049"/>
                <a:ext cx="475162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同时也阻止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区带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负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电的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电子进一步往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区扩散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3698049"/>
                <a:ext cx="4751622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3338" t="-9091" b="-16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1" grpId="0"/>
      <p:bldP spid="1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5036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应用：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rgbClr val="0000FF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结的单向导电性</a:t>
                </a:r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503695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148" t="-16667" r="-254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756062" y="261080"/>
            <a:ext cx="3684587" cy="2590800"/>
            <a:chOff x="2170" y="1056"/>
            <a:chExt cx="3158" cy="192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840" y="1488"/>
              <a:ext cx="96" cy="672"/>
              <a:chOff x="3840" y="1488"/>
              <a:chExt cx="96" cy="672"/>
            </a:xfrm>
          </p:grpSpPr>
          <p:grpSp>
            <p:nvGrpSpPr>
              <p:cNvPr id="35" name="Group 8"/>
              <p:cNvGrpSpPr>
                <a:grpSpLocks/>
              </p:cNvGrpSpPr>
              <p:nvPr/>
            </p:nvGrpSpPr>
            <p:grpSpPr bwMode="auto">
              <a:xfrm>
                <a:off x="3840" y="1488"/>
                <a:ext cx="96" cy="96"/>
                <a:chOff x="4128" y="3600"/>
                <a:chExt cx="96" cy="96"/>
              </a:xfrm>
            </p:grpSpPr>
            <p:sp>
              <p:nvSpPr>
                <p:cNvPr id="48" name="Line 9"/>
                <p:cNvSpPr>
                  <a:spLocks noChangeShapeType="1"/>
                </p:cNvSpPr>
                <p:nvPr/>
              </p:nvSpPr>
              <p:spPr bwMode="auto">
                <a:xfrm>
                  <a:off x="4128" y="36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0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11"/>
              <p:cNvGrpSpPr>
                <a:grpSpLocks/>
              </p:cNvGrpSpPr>
              <p:nvPr/>
            </p:nvGrpSpPr>
            <p:grpSpPr bwMode="auto">
              <a:xfrm>
                <a:off x="3840" y="1632"/>
                <a:ext cx="96" cy="96"/>
                <a:chOff x="4128" y="3600"/>
                <a:chExt cx="96" cy="96"/>
              </a:xfrm>
            </p:grpSpPr>
            <p:sp>
              <p:nvSpPr>
                <p:cNvPr id="46" name="Line 12"/>
                <p:cNvSpPr>
                  <a:spLocks noChangeShapeType="1"/>
                </p:cNvSpPr>
                <p:nvPr/>
              </p:nvSpPr>
              <p:spPr bwMode="auto">
                <a:xfrm>
                  <a:off x="4128" y="36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3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14"/>
              <p:cNvGrpSpPr>
                <a:grpSpLocks/>
              </p:cNvGrpSpPr>
              <p:nvPr/>
            </p:nvGrpSpPr>
            <p:grpSpPr bwMode="auto">
              <a:xfrm>
                <a:off x="3840" y="1776"/>
                <a:ext cx="96" cy="96"/>
                <a:chOff x="4128" y="3600"/>
                <a:chExt cx="96" cy="96"/>
              </a:xfrm>
            </p:grpSpPr>
            <p:sp>
              <p:nvSpPr>
                <p:cNvPr id="44" name="Line 15"/>
                <p:cNvSpPr>
                  <a:spLocks noChangeShapeType="1"/>
                </p:cNvSpPr>
                <p:nvPr/>
              </p:nvSpPr>
              <p:spPr bwMode="auto">
                <a:xfrm>
                  <a:off x="4128" y="36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>
                <a:off x="3840" y="1920"/>
                <a:ext cx="96" cy="96"/>
                <a:chOff x="4128" y="3600"/>
                <a:chExt cx="96" cy="96"/>
              </a:xfrm>
            </p:grpSpPr>
            <p:sp>
              <p:nvSpPr>
                <p:cNvPr id="42" name="Line 18"/>
                <p:cNvSpPr>
                  <a:spLocks noChangeShapeType="1"/>
                </p:cNvSpPr>
                <p:nvPr/>
              </p:nvSpPr>
              <p:spPr bwMode="auto">
                <a:xfrm>
                  <a:off x="4128" y="36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19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20"/>
              <p:cNvGrpSpPr>
                <a:grpSpLocks/>
              </p:cNvGrpSpPr>
              <p:nvPr/>
            </p:nvGrpSpPr>
            <p:grpSpPr bwMode="auto">
              <a:xfrm>
                <a:off x="3840" y="2064"/>
                <a:ext cx="96" cy="96"/>
                <a:chOff x="4128" y="3600"/>
                <a:chExt cx="96" cy="96"/>
              </a:xfrm>
            </p:grpSpPr>
            <p:sp>
              <p:nvSpPr>
                <p:cNvPr id="40" name="Line 21"/>
                <p:cNvSpPr>
                  <a:spLocks noChangeShapeType="1"/>
                </p:cNvSpPr>
                <p:nvPr/>
              </p:nvSpPr>
              <p:spPr bwMode="auto">
                <a:xfrm>
                  <a:off x="4128" y="364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2"/>
                <p:cNvSpPr>
                  <a:spLocks noChangeShapeType="1"/>
                </p:cNvSpPr>
                <p:nvPr/>
              </p:nvSpPr>
              <p:spPr bwMode="auto">
                <a:xfrm>
                  <a:off x="4176" y="36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600" y="1536"/>
              <a:ext cx="96" cy="576"/>
              <a:chOff x="3648" y="1536"/>
              <a:chExt cx="96" cy="576"/>
            </a:xfrm>
          </p:grpSpPr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3648" y="16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3648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3648" y="21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600" y="1392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30"/>
            <p:cNvGraphicFramePr>
              <a:graphicFrameLocks noChangeAspect="1"/>
            </p:cNvGraphicFramePr>
            <p:nvPr/>
          </p:nvGraphicFramePr>
          <p:xfrm>
            <a:off x="3648" y="1056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公式" r:id="rId4" imgW="123860" imgH="161912" progId="Equation.3">
                    <p:embed/>
                  </p:oleObj>
                </mc:Choice>
                <mc:Fallback>
                  <p:oleObj name="公式" r:id="rId4" imgW="123860" imgH="1619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56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2170" y="1408"/>
              <a:ext cx="3158" cy="1568"/>
              <a:chOff x="2170" y="1408"/>
              <a:chExt cx="3158" cy="1568"/>
            </a:xfrm>
          </p:grpSpPr>
          <p:sp>
            <p:nvSpPr>
              <p:cNvPr id="11" name="Rectangle 32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2496" cy="8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33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5328" y="182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 flipH="1">
                <a:off x="3936" y="2880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H="1">
                <a:off x="2256" y="288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3552" y="2736"/>
                <a:ext cx="384" cy="240"/>
                <a:chOff x="3552" y="2736"/>
                <a:chExt cx="384" cy="240"/>
              </a:xfrm>
            </p:grpSpPr>
            <p:sp>
              <p:nvSpPr>
                <p:cNvPr id="25" name="Line 41"/>
                <p:cNvSpPr>
                  <a:spLocks noChangeShapeType="1"/>
                </p:cNvSpPr>
                <p:nvPr/>
              </p:nvSpPr>
              <p:spPr bwMode="auto">
                <a:xfrm>
                  <a:off x="3552" y="273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42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43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2832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28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>
                <a:off x="5088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48"/>
              <p:cNvSpPr txBox="1">
                <a:spLocks noChangeArrowheads="1"/>
              </p:cNvSpPr>
              <p:nvPr/>
            </p:nvSpPr>
            <p:spPr bwMode="auto">
              <a:xfrm>
                <a:off x="2761" y="1600"/>
                <a:ext cx="702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p</a:t>
                </a:r>
                <a:r>
                  <a:rPr lang="zh-CN" altLang="en-US"/>
                  <a:t>型</a:t>
                </a:r>
              </a:p>
            </p:txBody>
          </p:sp>
          <p:sp>
            <p:nvSpPr>
              <p:cNvPr id="23" name="Text Box 49"/>
              <p:cNvSpPr txBox="1">
                <a:spLocks noChangeArrowheads="1"/>
              </p:cNvSpPr>
              <p:nvPr/>
            </p:nvSpPr>
            <p:spPr bwMode="auto">
              <a:xfrm>
                <a:off x="4072" y="1600"/>
                <a:ext cx="702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n</a:t>
                </a:r>
                <a:r>
                  <a:rPr lang="zh-CN" altLang="en-US"/>
                  <a:t>型</a:t>
                </a:r>
              </a:p>
            </p:txBody>
          </p:sp>
          <p:sp>
            <p:nvSpPr>
              <p:cNvPr id="24" name="Text Box 50"/>
              <p:cNvSpPr txBox="1">
                <a:spLocks noChangeArrowheads="1"/>
              </p:cNvSpPr>
              <p:nvPr/>
            </p:nvSpPr>
            <p:spPr bwMode="auto">
              <a:xfrm>
                <a:off x="2170" y="1408"/>
                <a:ext cx="294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i="1"/>
                  <a:t>I</a:t>
                </a:r>
                <a:endParaRPr lang="en-US" altLang="zh-CN"/>
              </a:p>
            </p:txBody>
          </p:sp>
        </p:grp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flipH="1">
              <a:off x="3504" y="2352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52"/>
            <p:cNvGraphicFramePr>
              <a:graphicFrameLocks noChangeAspect="1"/>
            </p:cNvGraphicFramePr>
            <p:nvPr/>
          </p:nvGraphicFramePr>
          <p:xfrm>
            <a:off x="3618" y="2352"/>
            <a:ext cx="4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公式" r:id="rId6" imgW="238006" imgH="218946" progId="Equation.3">
                    <p:embed/>
                  </p:oleObj>
                </mc:Choice>
                <mc:Fallback>
                  <p:oleObj name="公式" r:id="rId6" imgW="238006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352"/>
                          <a:ext cx="4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6706849" y="2884360"/>
            <a:ext cx="3733800" cy="2819400"/>
            <a:chOff x="624" y="1632"/>
            <a:chExt cx="3031" cy="2016"/>
          </a:xfrm>
        </p:grpSpPr>
        <p:graphicFrame>
          <p:nvGraphicFramePr>
            <p:cNvPr id="51" name="Object 55"/>
            <p:cNvGraphicFramePr>
              <a:graphicFrameLocks noChangeAspect="1"/>
            </p:cNvGraphicFramePr>
            <p:nvPr/>
          </p:nvGraphicFramePr>
          <p:xfrm>
            <a:off x="2007" y="1632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公式" r:id="rId8" imgW="123860" imgH="161912" progId="Equation.3">
                    <p:embed/>
                  </p:oleObj>
                </mc:Choice>
                <mc:Fallback>
                  <p:oleObj name="公式" r:id="rId8" imgW="123860" imgH="1619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632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2496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2112" y="2064"/>
              <a:ext cx="0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2160" y="2112"/>
              <a:ext cx="96" cy="96"/>
              <a:chOff x="4128" y="3600"/>
              <a:chExt cx="96" cy="96"/>
            </a:xfrm>
          </p:grpSpPr>
          <p:sp>
            <p:nvSpPr>
              <p:cNvPr id="91" name="Line 59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60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2160" y="2256"/>
              <a:ext cx="96" cy="96"/>
              <a:chOff x="4128" y="3600"/>
              <a:chExt cx="96" cy="96"/>
            </a:xfrm>
          </p:grpSpPr>
          <p:sp>
            <p:nvSpPr>
              <p:cNvPr id="89" name="Line 62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63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64"/>
            <p:cNvGrpSpPr>
              <a:grpSpLocks/>
            </p:cNvGrpSpPr>
            <p:nvPr/>
          </p:nvGrpSpPr>
          <p:grpSpPr bwMode="auto">
            <a:xfrm>
              <a:off x="2160" y="2400"/>
              <a:ext cx="96" cy="96"/>
              <a:chOff x="4128" y="3600"/>
              <a:chExt cx="96" cy="96"/>
            </a:xfrm>
          </p:grpSpPr>
          <p:sp>
            <p:nvSpPr>
              <p:cNvPr id="87" name="Line 65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66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2160" y="2544"/>
              <a:ext cx="96" cy="96"/>
              <a:chOff x="4128" y="3600"/>
              <a:chExt cx="96" cy="96"/>
            </a:xfrm>
          </p:grpSpPr>
          <p:sp>
            <p:nvSpPr>
              <p:cNvPr id="85" name="Line 68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69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" name="Group 70"/>
            <p:cNvGrpSpPr>
              <a:grpSpLocks/>
            </p:cNvGrpSpPr>
            <p:nvPr/>
          </p:nvGrpSpPr>
          <p:grpSpPr bwMode="auto">
            <a:xfrm>
              <a:off x="2160" y="2688"/>
              <a:ext cx="96" cy="96"/>
              <a:chOff x="4128" y="3600"/>
              <a:chExt cx="96" cy="96"/>
            </a:xfrm>
          </p:grpSpPr>
          <p:sp>
            <p:nvSpPr>
              <p:cNvPr id="83" name="Line 71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72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Line 73"/>
            <p:cNvSpPr>
              <a:spLocks noChangeShapeType="1"/>
            </p:cNvSpPr>
            <p:nvPr/>
          </p:nvSpPr>
          <p:spPr bwMode="auto">
            <a:xfrm>
              <a:off x="1968" y="216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1968" y="2448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76"/>
            <p:cNvSpPr>
              <a:spLocks noChangeShapeType="1"/>
            </p:cNvSpPr>
            <p:nvPr/>
          </p:nvSpPr>
          <p:spPr bwMode="auto">
            <a:xfrm>
              <a:off x="1968" y="2592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77"/>
            <p:cNvSpPr>
              <a:spLocks noChangeShapeType="1"/>
            </p:cNvSpPr>
            <p:nvPr/>
          </p:nvSpPr>
          <p:spPr bwMode="auto">
            <a:xfrm>
              <a:off x="1968" y="2736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78"/>
            <p:cNvSpPr>
              <a:spLocks noChangeShapeType="1"/>
            </p:cNvSpPr>
            <p:nvPr/>
          </p:nvSpPr>
          <p:spPr bwMode="auto">
            <a:xfrm flipH="1">
              <a:off x="1824" y="2976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"/>
            <p:cNvSpPr>
              <a:spLocks noChangeShapeType="1"/>
            </p:cNvSpPr>
            <p:nvPr/>
          </p:nvSpPr>
          <p:spPr bwMode="auto">
            <a:xfrm flipH="1">
              <a:off x="1968" y="196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>
              <a:off x="3600" y="2448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1"/>
            <p:cNvSpPr>
              <a:spLocks noChangeShapeType="1"/>
            </p:cNvSpPr>
            <p:nvPr/>
          </p:nvSpPr>
          <p:spPr bwMode="auto">
            <a:xfrm flipH="1">
              <a:off x="2256" y="350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82"/>
            <p:cNvSpPr>
              <a:spLocks noChangeShapeType="1"/>
            </p:cNvSpPr>
            <p:nvPr/>
          </p:nvSpPr>
          <p:spPr bwMode="auto">
            <a:xfrm flipH="1">
              <a:off x="624" y="24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83"/>
            <p:cNvSpPr>
              <a:spLocks noChangeShapeType="1"/>
            </p:cNvSpPr>
            <p:nvPr/>
          </p:nvSpPr>
          <p:spPr bwMode="auto">
            <a:xfrm>
              <a:off x="624" y="2448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624" y="350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85"/>
            <p:cNvSpPr>
              <a:spLocks noChangeShapeType="1"/>
            </p:cNvSpPr>
            <p:nvPr/>
          </p:nvSpPr>
          <p:spPr bwMode="auto">
            <a:xfrm>
              <a:off x="2256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86"/>
            <p:cNvSpPr>
              <a:spLocks noChangeShapeType="1"/>
            </p:cNvSpPr>
            <p:nvPr/>
          </p:nvSpPr>
          <p:spPr bwMode="auto">
            <a:xfrm>
              <a:off x="1872" y="340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87"/>
            <p:cNvSpPr>
              <a:spLocks noChangeShapeType="1"/>
            </p:cNvSpPr>
            <p:nvPr/>
          </p:nvSpPr>
          <p:spPr bwMode="auto">
            <a:xfrm flipH="1">
              <a:off x="672" y="24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1101" y="2231"/>
              <a:ext cx="66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/>
                <a:t>p</a:t>
              </a:r>
              <a:r>
                <a:rPr lang="zh-CN" altLang="en-US"/>
                <a:t>型</a:t>
              </a:r>
            </a:p>
          </p:txBody>
        </p:sp>
        <p:sp>
          <p:nvSpPr>
            <p:cNvPr id="75" name="Text Box 89"/>
            <p:cNvSpPr txBox="1">
              <a:spLocks noChangeArrowheads="1"/>
            </p:cNvSpPr>
            <p:nvPr/>
          </p:nvSpPr>
          <p:spPr bwMode="auto">
            <a:xfrm>
              <a:off x="2410" y="2231"/>
              <a:ext cx="665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/>
                <a:t>n</a:t>
              </a:r>
              <a:r>
                <a:rPr lang="zh-CN" altLang="en-US"/>
                <a:t>型</a:t>
              </a:r>
            </a:p>
          </p:txBody>
        </p:sp>
        <p:sp>
          <p:nvSpPr>
            <p:cNvPr id="76" name="Text Box 90"/>
            <p:cNvSpPr txBox="1">
              <a:spLocks noChangeArrowheads="1"/>
            </p:cNvSpPr>
            <p:nvPr/>
          </p:nvSpPr>
          <p:spPr bwMode="auto">
            <a:xfrm>
              <a:off x="3377" y="1944"/>
              <a:ext cx="278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I</a:t>
              </a:r>
              <a:endParaRPr lang="en-US" altLang="zh-CN"/>
            </a:p>
          </p:txBody>
        </p:sp>
        <p:graphicFrame>
          <p:nvGraphicFramePr>
            <p:cNvPr id="77" name="Object 91"/>
            <p:cNvGraphicFramePr>
              <a:graphicFrameLocks noChangeAspect="1"/>
            </p:cNvGraphicFramePr>
            <p:nvPr/>
          </p:nvGraphicFramePr>
          <p:xfrm>
            <a:off x="1872" y="2928"/>
            <a:ext cx="510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公式" r:id="rId10" imgW="238006" imgH="218946" progId="Equation.3">
                    <p:embed/>
                  </p:oleObj>
                </mc:Choice>
                <mc:Fallback>
                  <p:oleObj name="公式" r:id="rId10" imgW="238006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510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92"/>
            <p:cNvSpPr>
              <a:spLocks noChangeShapeType="1"/>
            </p:cNvSpPr>
            <p:nvPr/>
          </p:nvSpPr>
          <p:spPr bwMode="auto">
            <a:xfrm>
              <a:off x="19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auto">
            <a:xfrm>
              <a:off x="2160" y="340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94"/>
            <p:cNvSpPr>
              <a:spLocks noChangeShapeType="1"/>
            </p:cNvSpPr>
            <p:nvPr/>
          </p:nvSpPr>
          <p:spPr bwMode="auto">
            <a:xfrm>
              <a:off x="1968" y="35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95"/>
            <p:cNvSpPr>
              <a:spLocks noChangeShapeType="1"/>
            </p:cNvSpPr>
            <p:nvPr/>
          </p:nvSpPr>
          <p:spPr bwMode="auto">
            <a:xfrm flipH="1">
              <a:off x="3360" y="24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96"/>
            <p:cNvSpPr>
              <a:spLocks noChangeShapeType="1"/>
            </p:cNvSpPr>
            <p:nvPr/>
          </p:nvSpPr>
          <p:spPr bwMode="auto">
            <a:xfrm flipH="1">
              <a:off x="3456" y="244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851047" y="9087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正向连接时：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68188" y="1537555"/>
                <a:ext cx="510909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阻挡层势垒被削弱，变窄，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区中的空穴和</a:t>
                </a:r>
                <a14:m>
                  <m:oMath xmlns:m="http://schemas.openxmlformats.org/officeDocument/2006/math">
                    <m:r>
                      <a:rPr lang="en-US" altLang="zh-CN" sz="3200" b="1" i="0" dirty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区中的电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子都易于通过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结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1537555"/>
                <a:ext cx="5109091" cy="1569660"/>
              </a:xfrm>
              <a:prstGeom prst="rect">
                <a:avLst/>
              </a:prstGeom>
              <a:blipFill rotWithShape="0">
                <a:blip r:embed="rId12"/>
                <a:stretch>
                  <a:fillRect l="-3103" t="-5039" r="-2387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/>
          <p:cNvSpPr txBox="1"/>
          <p:nvPr/>
        </p:nvSpPr>
        <p:spPr>
          <a:xfrm>
            <a:off x="851047" y="373977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反向连接时：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468188" y="4338573"/>
                <a:ext cx="483177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阻挡层势垒增大，变宽，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区中的空穴和</a:t>
                </a:r>
                <a14:m>
                  <m:oMath xmlns:m="http://schemas.openxmlformats.org/officeDocument/2006/math">
                    <m:r>
                      <a:rPr lang="en-US" altLang="zh-CN" sz="3200" b="1" i="0" dirty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区中的电</a:t>
                </a:r>
                <a:endParaRPr lang="en-US" altLang="zh-CN" sz="3200" b="1" dirty="0" smtClean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子都难以通过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schemeClr val="tx1"/>
                        </a:solidFill>
                        <a:latin typeface="SimHei" charset="-122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结</a:t>
                </a:r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4338573"/>
                <a:ext cx="4831772" cy="1569660"/>
              </a:xfrm>
              <a:prstGeom prst="rect">
                <a:avLst/>
              </a:prstGeom>
              <a:blipFill rotWithShape="0">
                <a:blip r:embed="rId13"/>
                <a:stretch>
                  <a:fillRect l="-3283" t="-5058" r="-2652" b="-10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70667" y="3120656"/>
                <a:ext cx="58147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形成了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</m:t>
                    </m:r>
                    <m:r>
                      <a:rPr lang="is-I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𝐍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的正向宏观电流。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7" y="3120656"/>
                <a:ext cx="5814797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2621" t="-16667" r="-199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/>
          <p:cNvSpPr txBox="1"/>
          <p:nvPr/>
        </p:nvSpPr>
        <p:spPr>
          <a:xfrm>
            <a:off x="399225" y="595223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没有正向宏观电流。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809811" y="593290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用途：制造二极管整流器和集成电路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受激辐射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处在高能级的原子受到外界光场的刺激，从高能级跃迁至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低能级并且辐射出光子的过程，被称为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受激辐射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2471307" y="2427998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22192" y="2176637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92" y="2176637"/>
                <a:ext cx="4455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699" r="-13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3385871" y="2310235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493871" y="2602901"/>
            <a:ext cx="0" cy="689729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/>
          <p:cNvSpPr/>
          <p:nvPr/>
        </p:nvSpPr>
        <p:spPr>
          <a:xfrm>
            <a:off x="3709698" y="2710684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2487804" y="3466661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25868" y="3307365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68" y="3307365"/>
                <a:ext cx="434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889" r="-694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3383845" y="3355233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32532" y="2720434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32" y="2720434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667" r="-666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任意形状 13"/>
          <p:cNvSpPr/>
          <p:nvPr/>
        </p:nvSpPr>
        <p:spPr>
          <a:xfrm>
            <a:off x="2255152" y="2831190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>
            <a:off x="3709698" y="2972241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877149" y="2542272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49" y="2542272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65" r="-81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858278" y="2879157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278" y="2879157"/>
                <a:ext cx="45365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865" r="-81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68187" y="3728218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光子特点：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受激辐射光与外界光的频率，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偏振，相位及传播方向均相同。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6122693" y="2473673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/>
          <p:cNvSpPr/>
          <p:nvPr/>
        </p:nvSpPr>
        <p:spPr>
          <a:xfrm>
            <a:off x="6122693" y="2735230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/>
        </p:nvSpPr>
        <p:spPr>
          <a:xfrm>
            <a:off x="6122693" y="3042525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6122693" y="3304082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8207341" y="2025084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/>
          <p:cNvSpPr/>
          <p:nvPr/>
        </p:nvSpPr>
        <p:spPr>
          <a:xfrm>
            <a:off x="8207341" y="2286641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8207341" y="2593936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8207341" y="2855493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/>
        </p:nvSpPr>
        <p:spPr>
          <a:xfrm>
            <a:off x="8187671" y="3120047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/>
          <p:cNvSpPr/>
          <p:nvPr/>
        </p:nvSpPr>
        <p:spPr>
          <a:xfrm>
            <a:off x="8187671" y="3381604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/>
        </p:nvSpPr>
        <p:spPr>
          <a:xfrm>
            <a:off x="8187671" y="3688899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8187671" y="3950456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468188" y="4866774"/>
            <a:ext cx="900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光放大：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入射一个光子，辐射出多于一个光子。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68187" y="5548616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链式反应：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辐射出的光子又做为新的入射光子，刺激其它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    的原子。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 animBg="1"/>
      <p:bldP spid="10" grpId="0"/>
      <p:bldP spid="11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60" grpId="0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(3)</a:t>
            </a:r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受激吸收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743137" y="699210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51174" y="490713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74" y="490713"/>
                <a:ext cx="4455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699" r="-13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6663222" y="1626667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6771222" y="860045"/>
            <a:ext cx="0" cy="720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5500754" y="1091104"/>
            <a:ext cx="1116715" cy="259225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5759634" y="1737873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97698" y="1592865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698" y="1592865"/>
                <a:ext cx="434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85" r="-845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6663222" y="57237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188" y="2096753"/>
            <a:ext cx="9623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处在低能级的原子受到外界光场的刺激</a:t>
            </a:r>
            <a:r>
              <a:rPr lang="zh-CN" altLang="en-US" sz="3200" b="1" smtClean="0">
                <a:latin typeface="SimHei" charset="-122"/>
                <a:ea typeface="SimHei" charset="-122"/>
                <a:cs typeface="SimHei" charset="-122"/>
              </a:rPr>
              <a:t>，吸收光子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低能级跃迁至高能级的过程，被称为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受激吸收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8187" y="338997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受激吸收使得光子数减少，能量转移到原子上。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996" y="4186610"/>
            <a:ext cx="1003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激光的目的，是实现光场的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放大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，而不是衰减。还需要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是的出射光不是杂散的而是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相干的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996" y="547569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问题：</a:t>
            </a:r>
            <a:r>
              <a:rPr lang="zh-CN" altLang="en-US" sz="3200" b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如何实现激光？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70228" y="988301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28" y="988301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667" r="-666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0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7" grpId="0" animBg="1"/>
      <p:bldP spid="9" grpId="0"/>
      <p:bldP spid="10" grpId="0" animBg="1"/>
      <p:bldP spid="12" grpId="0"/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8372037" y="613485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480074" y="404988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074" y="404988"/>
                <a:ext cx="4455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699" r="-13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9520725" y="1540942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9628725" y="774320"/>
            <a:ext cx="0" cy="720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8401121" y="1005379"/>
            <a:ext cx="1116715" cy="259225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8388534" y="1652148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426598" y="1507140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598" y="1507140"/>
                <a:ext cx="434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889" r="-694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9520725" y="486650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99171" y="945440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71" y="945440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65" r="-81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885387" y="613485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907696" y="404988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96" y="404988"/>
                <a:ext cx="4455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699" r="-1370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1514194" y="495722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622194" y="788388"/>
            <a:ext cx="0" cy="689729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1766581" y="939035"/>
            <a:ext cx="1116715" cy="259225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901884" y="1652148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54220" y="1507140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220" y="1507140"/>
                <a:ext cx="4343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85" r="-845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1512168" y="1540720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883296" y="860292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96" y="860292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65" r="-81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/>
          <p:cNvCxnSpPr/>
          <p:nvPr/>
        </p:nvCxnSpPr>
        <p:spPr>
          <a:xfrm>
            <a:off x="4559733" y="613485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10618" y="362124"/>
                <a:ext cx="44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618" y="362124"/>
                <a:ext cx="4455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5474297" y="495722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582297" y="788388"/>
            <a:ext cx="0" cy="689729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形状 24"/>
          <p:cNvSpPr/>
          <p:nvPr/>
        </p:nvSpPr>
        <p:spPr>
          <a:xfrm>
            <a:off x="5798124" y="896171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/>
          <p:cNvCxnSpPr/>
          <p:nvPr/>
        </p:nvCxnSpPr>
        <p:spPr>
          <a:xfrm>
            <a:off x="4576230" y="1652148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614294" y="1492852"/>
                <a:ext cx="434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294" y="1492852"/>
                <a:ext cx="43435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085" r="-845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/>
          <p:cNvSpPr/>
          <p:nvPr/>
        </p:nvSpPr>
        <p:spPr>
          <a:xfrm>
            <a:off x="5472271" y="1540720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20958" y="905921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58" y="905921"/>
                <a:ext cx="45365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865" r="-810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任意形状 29"/>
          <p:cNvSpPr/>
          <p:nvPr/>
        </p:nvSpPr>
        <p:spPr>
          <a:xfrm>
            <a:off x="4343578" y="1016677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/>
          <p:cNvSpPr/>
          <p:nvPr/>
        </p:nvSpPr>
        <p:spPr>
          <a:xfrm>
            <a:off x="5798124" y="1157728"/>
            <a:ext cx="1116715" cy="151553"/>
          </a:xfrm>
          <a:custGeom>
            <a:avLst/>
            <a:gdLst>
              <a:gd name="connsiteX0" fmla="*/ 0 w 1400034"/>
              <a:gd name="connsiteY0" fmla="*/ 98474 h 253219"/>
              <a:gd name="connsiteX1" fmla="*/ 56271 w 1400034"/>
              <a:gd name="connsiteY1" fmla="*/ 112542 h 253219"/>
              <a:gd name="connsiteX2" fmla="*/ 126610 w 1400034"/>
              <a:gd name="connsiteY2" fmla="*/ 168813 h 253219"/>
              <a:gd name="connsiteX3" fmla="*/ 140677 w 1400034"/>
              <a:gd name="connsiteY3" fmla="*/ 211016 h 253219"/>
              <a:gd name="connsiteX4" fmla="*/ 211016 w 1400034"/>
              <a:gd name="connsiteY4" fmla="*/ 253219 h 253219"/>
              <a:gd name="connsiteX5" fmla="*/ 253219 w 1400034"/>
              <a:gd name="connsiteY5" fmla="*/ 239151 h 253219"/>
              <a:gd name="connsiteX6" fmla="*/ 281354 w 1400034"/>
              <a:gd name="connsiteY6" fmla="*/ 196948 h 253219"/>
              <a:gd name="connsiteX7" fmla="*/ 323557 w 1400034"/>
              <a:gd name="connsiteY7" fmla="*/ 70339 h 253219"/>
              <a:gd name="connsiteX8" fmla="*/ 337625 w 1400034"/>
              <a:gd name="connsiteY8" fmla="*/ 28136 h 253219"/>
              <a:gd name="connsiteX9" fmla="*/ 365760 w 1400034"/>
              <a:gd name="connsiteY9" fmla="*/ 0 h 253219"/>
              <a:gd name="connsiteX10" fmla="*/ 422031 w 1400034"/>
              <a:gd name="connsiteY10" fmla="*/ 14068 h 253219"/>
              <a:gd name="connsiteX11" fmla="*/ 436099 w 1400034"/>
              <a:gd name="connsiteY11" fmla="*/ 56271 h 253219"/>
              <a:gd name="connsiteX12" fmla="*/ 492370 w 1400034"/>
              <a:gd name="connsiteY12" fmla="*/ 112542 h 253219"/>
              <a:gd name="connsiteX13" fmla="*/ 562708 w 1400034"/>
              <a:gd name="connsiteY13" fmla="*/ 182880 h 253219"/>
              <a:gd name="connsiteX14" fmla="*/ 633047 w 1400034"/>
              <a:gd name="connsiteY14" fmla="*/ 225084 h 253219"/>
              <a:gd name="connsiteX15" fmla="*/ 675250 w 1400034"/>
              <a:gd name="connsiteY15" fmla="*/ 211016 h 253219"/>
              <a:gd name="connsiteX16" fmla="*/ 703385 w 1400034"/>
              <a:gd name="connsiteY16" fmla="*/ 126610 h 253219"/>
              <a:gd name="connsiteX17" fmla="*/ 717453 w 1400034"/>
              <a:gd name="connsiteY17" fmla="*/ 84407 h 253219"/>
              <a:gd name="connsiteX18" fmla="*/ 731520 w 1400034"/>
              <a:gd name="connsiteY18" fmla="*/ 42204 h 253219"/>
              <a:gd name="connsiteX19" fmla="*/ 801859 w 1400034"/>
              <a:gd name="connsiteY19" fmla="*/ 0 h 253219"/>
              <a:gd name="connsiteX20" fmla="*/ 844062 w 1400034"/>
              <a:gd name="connsiteY20" fmla="*/ 84407 h 253219"/>
              <a:gd name="connsiteX21" fmla="*/ 914400 w 1400034"/>
              <a:gd name="connsiteY21" fmla="*/ 211016 h 253219"/>
              <a:gd name="connsiteX22" fmla="*/ 956603 w 1400034"/>
              <a:gd name="connsiteY22" fmla="*/ 225084 h 253219"/>
              <a:gd name="connsiteX23" fmla="*/ 1041010 w 1400034"/>
              <a:gd name="connsiteY23" fmla="*/ 211016 h 253219"/>
              <a:gd name="connsiteX24" fmla="*/ 1097280 w 1400034"/>
              <a:gd name="connsiteY24" fmla="*/ 98474 h 253219"/>
              <a:gd name="connsiteX25" fmla="*/ 1252025 w 1400034"/>
              <a:gd name="connsiteY25" fmla="*/ 84407 h 253219"/>
              <a:gd name="connsiteX26" fmla="*/ 1378634 w 1400034"/>
              <a:gd name="connsiteY26" fmla="*/ 84407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00034" h="253219">
                <a:moveTo>
                  <a:pt x="0" y="98474"/>
                </a:moveTo>
                <a:cubicBezTo>
                  <a:pt x="18757" y="103163"/>
                  <a:pt x="38500" y="104926"/>
                  <a:pt x="56271" y="112542"/>
                </a:cubicBezTo>
                <a:cubicBezTo>
                  <a:pt x="87328" y="125852"/>
                  <a:pt x="103920" y="146123"/>
                  <a:pt x="126610" y="168813"/>
                </a:cubicBezTo>
                <a:cubicBezTo>
                  <a:pt x="131299" y="182881"/>
                  <a:pt x="133048" y="198301"/>
                  <a:pt x="140677" y="211016"/>
                </a:cubicBezTo>
                <a:cubicBezTo>
                  <a:pt x="159987" y="243199"/>
                  <a:pt x="177822" y="242154"/>
                  <a:pt x="211016" y="253219"/>
                </a:cubicBezTo>
                <a:cubicBezTo>
                  <a:pt x="225084" y="248530"/>
                  <a:pt x="241640" y="248414"/>
                  <a:pt x="253219" y="239151"/>
                </a:cubicBezTo>
                <a:cubicBezTo>
                  <a:pt x="266421" y="228589"/>
                  <a:pt x="274487" y="212398"/>
                  <a:pt x="281354" y="196948"/>
                </a:cubicBezTo>
                <a:cubicBezTo>
                  <a:pt x="281365" y="196923"/>
                  <a:pt x="316519" y="91454"/>
                  <a:pt x="323557" y="70339"/>
                </a:cubicBezTo>
                <a:cubicBezTo>
                  <a:pt x="328246" y="56271"/>
                  <a:pt x="327140" y="38622"/>
                  <a:pt x="337625" y="28136"/>
                </a:cubicBezTo>
                <a:lnTo>
                  <a:pt x="365760" y="0"/>
                </a:lnTo>
                <a:cubicBezTo>
                  <a:pt x="384517" y="4689"/>
                  <a:pt x="406933" y="1990"/>
                  <a:pt x="422031" y="14068"/>
                </a:cubicBezTo>
                <a:cubicBezTo>
                  <a:pt x="433610" y="23331"/>
                  <a:pt x="427480" y="44204"/>
                  <a:pt x="436099" y="56271"/>
                </a:cubicBezTo>
                <a:cubicBezTo>
                  <a:pt x="451517" y="77856"/>
                  <a:pt x="477656" y="90471"/>
                  <a:pt x="492370" y="112542"/>
                </a:cubicBezTo>
                <a:cubicBezTo>
                  <a:pt x="540603" y="184892"/>
                  <a:pt x="495718" y="129287"/>
                  <a:pt x="562708" y="182880"/>
                </a:cubicBezTo>
                <a:cubicBezTo>
                  <a:pt x="617882" y="227020"/>
                  <a:pt x="559753" y="200653"/>
                  <a:pt x="633047" y="225084"/>
                </a:cubicBezTo>
                <a:cubicBezTo>
                  <a:pt x="647115" y="220395"/>
                  <a:pt x="666631" y="223083"/>
                  <a:pt x="675250" y="211016"/>
                </a:cubicBezTo>
                <a:cubicBezTo>
                  <a:pt x="692488" y="186883"/>
                  <a:pt x="694007" y="154745"/>
                  <a:pt x="703385" y="126610"/>
                </a:cubicBezTo>
                <a:lnTo>
                  <a:pt x="717453" y="84407"/>
                </a:lnTo>
                <a:cubicBezTo>
                  <a:pt x="722142" y="70339"/>
                  <a:pt x="721035" y="52689"/>
                  <a:pt x="731520" y="42204"/>
                </a:cubicBezTo>
                <a:cubicBezTo>
                  <a:pt x="770141" y="3583"/>
                  <a:pt x="747073" y="18262"/>
                  <a:pt x="801859" y="0"/>
                </a:cubicBezTo>
                <a:cubicBezTo>
                  <a:pt x="837219" y="106079"/>
                  <a:pt x="789522" y="-24673"/>
                  <a:pt x="844062" y="84407"/>
                </a:cubicBezTo>
                <a:cubicBezTo>
                  <a:pt x="863880" y="124044"/>
                  <a:pt x="861176" y="193274"/>
                  <a:pt x="914400" y="211016"/>
                </a:cubicBezTo>
                <a:lnTo>
                  <a:pt x="956603" y="225084"/>
                </a:lnTo>
                <a:cubicBezTo>
                  <a:pt x="984739" y="220395"/>
                  <a:pt x="1019544" y="229799"/>
                  <a:pt x="1041010" y="211016"/>
                </a:cubicBezTo>
                <a:cubicBezTo>
                  <a:pt x="1048866" y="204142"/>
                  <a:pt x="1059120" y="107280"/>
                  <a:pt x="1097280" y="98474"/>
                </a:cubicBezTo>
                <a:cubicBezTo>
                  <a:pt x="1147748" y="86828"/>
                  <a:pt x="1200443" y="89096"/>
                  <a:pt x="1252025" y="84407"/>
                </a:cubicBezTo>
                <a:cubicBezTo>
                  <a:pt x="1399301" y="99134"/>
                  <a:pt x="1426026" y="131796"/>
                  <a:pt x="1378634" y="8440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965575" y="727759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575" y="727759"/>
                <a:ext cx="4536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65" r="-810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946704" y="1064644"/>
                <a:ext cx="453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𝝂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04" y="1064644"/>
                <a:ext cx="45365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865" r="-810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019743" y="1874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自发辐射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24352" y="18727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受激辐射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32760" y="18706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受激吸收</a:t>
            </a:r>
            <a:endParaRPr lang="zh-CN" altLang="en-US" sz="3200" b="1" dirty="0">
              <a:solidFill>
                <a:srgbClr val="0066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0730" y="2569153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光场能量的增减：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受激辐射与受激吸收的竞争。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0730" y="318529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由处在高能级或低能级的原子数决定。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00730" y="3794295"/>
                <a:ext cx="48007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：处在低能级的原子数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0" y="3794295"/>
                <a:ext cx="4800738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6667" r="-2665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616297" y="3789978"/>
                <a:ext cx="481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：处在高能级的原子数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97" y="3789978"/>
                <a:ext cx="4811958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16667" r="-2658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19743" y="4467669"/>
                <a:ext cx="19616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&gt;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3" y="4467669"/>
                <a:ext cx="196162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019742" y="5166747"/>
                <a:ext cx="19616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2" y="5166747"/>
                <a:ext cx="1961627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箭头 43"/>
          <p:cNvSpPr/>
          <p:nvPr/>
        </p:nvSpPr>
        <p:spPr>
          <a:xfrm>
            <a:off x="3317146" y="4468823"/>
            <a:ext cx="1055008" cy="622903"/>
          </a:xfrm>
          <a:prstGeom prst="rightArrow">
            <a:avLst/>
          </a:prstGeom>
          <a:solidFill>
            <a:srgbClr val="0066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4901935" y="4634606"/>
            <a:ext cx="896189" cy="293454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822525" y="5147682"/>
            <a:ext cx="1055008" cy="622903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3336946" y="5312406"/>
            <a:ext cx="896189" cy="293454"/>
          </a:xfrm>
          <a:prstGeom prst="rightArrow">
            <a:avLst/>
          </a:prstGeom>
          <a:solidFill>
            <a:srgbClr val="0066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322193" y="44676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光被吸收</a:t>
            </a:r>
            <a:endParaRPr lang="zh-CN" altLang="en-US" sz="3200" b="1" dirty="0">
              <a:solidFill>
                <a:srgbClr val="0066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22192" y="51667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光被放大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730" y="587940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要使受激辐射占主导地位必须使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粒子数反转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647911" y="5876859"/>
                <a:ext cx="19616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911" y="5876859"/>
                <a:ext cx="1961627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/>
      <p:bldP spid="10" grpId="0" animBg="1"/>
      <p:bldP spid="11" grpId="0"/>
      <p:bldP spid="13" grpId="0"/>
      <p:bldP spid="14" grpId="0" animBg="1"/>
      <p:bldP spid="16" grpId="0" animBg="1"/>
      <p:bldP spid="18" grpId="0"/>
      <p:bldP spid="19" grpId="0" animBg="1"/>
      <p:bldP spid="20" grpId="0"/>
      <p:bldP spid="22" grpId="0"/>
      <p:bldP spid="23" grpId="0" animBg="1"/>
      <p:bldP spid="25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757130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从热力学定律可知，达到热力学平衡时，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处于能量为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𝑬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的能级上的粒子数：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7571303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093" t="-7386" r="-1288" b="-16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880380" y="1379900"/>
                <a:ext cx="1775358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𝑁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80" y="1379900"/>
                <a:ext cx="1775358" cy="7176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10984" y="1576513"/>
                <a:ext cx="691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84" y="1576513"/>
                <a:ext cx="6910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92047" y="1576512"/>
                <a:ext cx="729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𝑁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47" y="1576512"/>
                <a:ext cx="72994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8188" y="2111819"/>
                <a:ext cx="615514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例：氢原子基态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=−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𝟏𝟑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𝟔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𝒆𝑽</m:t>
                    </m:r>
                  </m:oMath>
                </a14:m>
                <a:r>
                  <a:rPr lang="zh-CN" altLang="en-US" sz="32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endParaRPr lang="en-US" altLang="zh-CN" sz="3200" b="1" dirty="0" smtClean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en-US" altLang="zh-CN" sz="32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:r>
                  <a:rPr lang="zh-CN" altLang="en-US" sz="32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第一激发态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=−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𝟒</m:t>
                    </m:r>
                    <m:r>
                      <a:rPr lang="en-US" altLang="zh-CN" sz="3200" b="1" i="1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𝒆𝑽</m:t>
                    </m:r>
                  </m:oMath>
                </a14:m>
                <a:endParaRPr lang="zh-CN" altLang="en-US" sz="32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2111819"/>
                <a:ext cx="6155147" cy="1077218"/>
              </a:xfrm>
              <a:prstGeom prst="rect">
                <a:avLst/>
              </a:prstGeom>
              <a:blipFill rotWithShape="0">
                <a:blip r:embed="rId6"/>
                <a:stretch>
                  <a:fillRect l="-2574" t="-9040" r="-1782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21990" y="2404206"/>
                <a:ext cx="14782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990" y="2404206"/>
                <a:ext cx="147822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8188" y="3189037"/>
                <a:ext cx="40771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在常温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𝑻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𝟑𝟎𝟎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𝑲</m:t>
                    </m:r>
                  </m:oMath>
                </a14:m>
                <a:r>
                  <a:rPr lang="zh-CN" altLang="en-US" sz="32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时，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189037"/>
                <a:ext cx="4077142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3886" t="-16667" r="-299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32604" y="3773812"/>
                <a:ext cx="7310527" cy="1086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10.2×1.6×</m:t>
                              </m:r>
                              <m:sSup>
                                <m:sSup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−19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1.38×</m:t>
                              </m:r>
                              <m:sSup>
                                <m:sSupPr>
                                  <m:ctrlP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C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−23</m:t>
                                  </m:r>
                                </m:sup>
                              </m:sSup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×300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−394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04" y="3773812"/>
                <a:ext cx="7310527" cy="10861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68188" y="495892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可见，处在热平衡状态时氢原子几乎都处在基态上。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857419" y="4099263"/>
                <a:ext cx="755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≈0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419" y="4099263"/>
                <a:ext cx="75520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8187" y="5643894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而想要实现激光就必须把原子泵浦到非平衡的状态上去。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2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粒子数反转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3738" y="30268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产生激光的必要条件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188" y="104087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为保证实现粒子数反转，必须满足：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88" y="1779058"/>
            <a:ext cx="1064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有激励能源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泵浦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光，气体放电，化学，核能等。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8" y="2517246"/>
            <a:ext cx="982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合适的工作物质 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有合适的能级结构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亚稳态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88957" y="3255434"/>
                <a:ext cx="5530488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一般激发态寿命：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𝟖</m:t>
                        </m:r>
                      </m:sup>
                    </m:sSup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57" y="3255434"/>
                <a:ext cx="5530488" cy="595932"/>
              </a:xfrm>
              <a:prstGeom prst="rect">
                <a:avLst/>
              </a:prstGeom>
              <a:blipFill rotWithShape="0">
                <a:blip r:embed="rId2"/>
                <a:stretch>
                  <a:fillRect l="-2756" t="-1530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88957" y="3851366"/>
                <a:ext cx="5423088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亚稳态寿命：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𝒔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57" y="3851366"/>
                <a:ext cx="5423088" cy="595932"/>
              </a:xfrm>
              <a:prstGeom prst="rect">
                <a:avLst/>
              </a:prstGeom>
              <a:blipFill rotWithShape="0">
                <a:blip r:embed="rId3"/>
                <a:stretch>
                  <a:fillRect l="-2809" t="-1530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488957" y="460384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具有亚稳态的物质叫做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激活物质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7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例：氦氖激光器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694541" y="969985"/>
          <a:ext cx="6755044" cy="123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BMP 图象" r:id="rId3" imgW="5847619" imgH="1066667" progId="Paint.Picture">
                  <p:embed/>
                </p:oleObj>
              </mc:Choice>
              <mc:Fallback>
                <p:oleObj name="BMP 图象" r:id="rId3" imgW="5847619" imgH="10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541" y="969985"/>
                        <a:ext cx="6755044" cy="123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1828800" y="2284369"/>
            <a:ext cx="1300163" cy="600075"/>
          </a:xfrm>
          <a:prstGeom prst="wedgeRoundRectCallout">
            <a:avLst>
              <a:gd name="adj1" fmla="val 73672"/>
              <a:gd name="adj2" fmla="val -116072"/>
              <a:gd name="adj3" fmla="val 16667"/>
            </a:avLst>
          </a:prstGeom>
          <a:solidFill>
            <a:srgbClr val="FFEAE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阳极</a:t>
            </a:r>
            <a:endParaRPr kumimoji="1" lang="zh-CN" altLang="en-US" sz="32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5072063" y="1160463"/>
          <a:ext cx="10668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公式" r:id="rId5" imgW="583947" imgH="101556" progId="Equation.3">
                  <p:embed/>
                </p:oleObj>
              </mc:Choice>
              <mc:Fallback>
                <p:oleObj name="公式" r:id="rId5" imgW="583947" imgH="1015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160463"/>
                        <a:ext cx="10668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3852863" y="1312863"/>
          <a:ext cx="1143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7" imgW="583947" imgH="101556" progId="Equation.3">
                  <p:embed/>
                </p:oleObj>
              </mc:Choice>
              <mc:Fallback>
                <p:oleObj name="公式" r:id="rId7" imgW="583947" imgH="1015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312863"/>
                        <a:ext cx="11430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3700463" y="1693863"/>
          <a:ext cx="1219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公式" r:id="rId8" imgW="583947" imgH="101556" progId="Equation.3">
                  <p:embed/>
                </p:oleObj>
              </mc:Choice>
              <mc:Fallback>
                <p:oleObj name="公式" r:id="rId8" imgW="583947" imgH="1015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1693863"/>
                        <a:ext cx="1219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4919663" y="1922463"/>
          <a:ext cx="1143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公式" r:id="rId9" imgW="583947" imgH="101556" progId="Equation.3">
                  <p:embed/>
                </p:oleObj>
              </mc:Choice>
              <mc:Fallback>
                <p:oleObj name="公式" r:id="rId9" imgW="583947" imgH="1015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1922463"/>
                        <a:ext cx="11430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6434146" y="2284368"/>
            <a:ext cx="1300163" cy="600075"/>
          </a:xfrm>
          <a:prstGeom prst="wedgeRoundRectCallout">
            <a:avLst>
              <a:gd name="adj1" fmla="val -66987"/>
              <a:gd name="adj2" fmla="val -116072"/>
              <a:gd name="adj3" fmla="val 16667"/>
            </a:avLst>
          </a:prstGeom>
          <a:solidFill>
            <a:srgbClr val="FFFED6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阴极</a:t>
            </a:r>
            <a:endParaRPr kumimoji="1"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686181" y="2284367"/>
            <a:ext cx="1985957" cy="600075"/>
          </a:xfrm>
          <a:prstGeom prst="wedgeRoundRectCallout">
            <a:avLst>
              <a:gd name="adj1" fmla="val -28138"/>
              <a:gd name="adj2" fmla="val -116072"/>
              <a:gd name="adj3" fmla="val 16667"/>
            </a:avLst>
          </a:prstGeom>
          <a:solidFill>
            <a:srgbClr val="E2EEF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氦氖气体</a:t>
            </a:r>
            <a:endParaRPr kumimoji="1"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8187" y="2965408"/>
                <a:ext cx="59852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混合的氦氖气体 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𝐇𝐞</m:t>
                    </m:r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:</m:t>
                    </m:r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𝐍𝐞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𝟕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: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𝟏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2965408"/>
                <a:ext cx="5985293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264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8187" y="3631147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粒子数反转：高速运动的电子可以击打氦原子和氖原子，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      使得两种原子都发生从低能态到高能态的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          跃迁。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4816" y="545922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电子击打氦原子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343336" y="5003587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749203" y="6288231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8857203" y="5143655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7359833" y="6399437"/>
            <a:ext cx="19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420266" y="6207397"/>
                <a:ext cx="57060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</a:rPr>
                        <m:t>𝟏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66" y="6207397"/>
                <a:ext cx="570605" cy="377667"/>
              </a:xfrm>
              <a:prstGeom prst="rect">
                <a:avLst/>
              </a:prstGeom>
              <a:blipFill rotWithShape="0">
                <a:blip r:embed="rId11"/>
                <a:stretch>
                  <a:fillRect l="-10638" t="-1613" r="-3191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/>
          <p:cNvSpPr/>
          <p:nvPr/>
        </p:nvSpPr>
        <p:spPr>
          <a:xfrm>
            <a:off x="8749203" y="4876752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923015" y="6190575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015" y="6190575"/>
                <a:ext cx="130580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206" r="-420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923014" y="4829093"/>
                <a:ext cx="1305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solidFill>
                            <a:srgbClr val="0000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014" y="4829093"/>
                <a:ext cx="130580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206" r="-420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7738378" y="6288231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7846378" y="5143655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38378" y="4876752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50620" y="6286287"/>
            <a:ext cx="216000" cy="216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 flipV="1">
            <a:off x="8358620" y="5141711"/>
            <a:ext cx="1050" cy="1097954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250620" y="4874808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875155" y="5733596"/>
            <a:ext cx="1434900" cy="2515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879545" y="53089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latin typeface="SimHei" charset="-122"/>
                <a:ea typeface="SimHei" charset="-122"/>
                <a:cs typeface="SimHei" charset="-122"/>
              </a:rPr>
              <a:t>电子碰撞</a:t>
            </a:r>
            <a:endParaRPr lang="zh-CN" altLang="en-US" sz="24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3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/>
      <p:bldP spid="12" grpId="0"/>
      <p:bldP spid="14" grpId="0"/>
      <p:bldP spid="17" grpId="0" animBg="1"/>
      <p:bldP spid="21" grpId="0"/>
      <p:bldP spid="22" grpId="0" animBg="1"/>
      <p:bldP spid="25" grpId="0"/>
      <p:bldP spid="26" grpId="0"/>
      <p:bldP spid="27" grpId="0" animBg="1"/>
      <p:bldP spid="29" grpId="0" animBg="1"/>
      <p:bldP spid="30" grpId="0" animBg="1"/>
      <p:bldP spid="32" grpId="0" animBg="1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3135</Words>
  <Application>Microsoft Macintosh PowerPoint</Application>
  <PresentationFormat>宽屏</PresentationFormat>
  <Paragraphs>481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Cambria Math</vt:lpstr>
      <vt:lpstr>SimHei</vt:lpstr>
      <vt:lpstr>Times New Roman</vt:lpstr>
      <vt:lpstr>等线</vt:lpstr>
      <vt:lpstr>等线 Light</vt:lpstr>
      <vt:lpstr>华文行楷</vt:lpstr>
      <vt:lpstr>楷体_GB2312</vt:lpstr>
      <vt:lpstr>宋体</vt:lpstr>
      <vt:lpstr>幼圆</vt:lpstr>
      <vt:lpstr>Office 主题​​</vt:lpstr>
      <vt:lpstr>BMP 图象</vt:lpstr>
      <vt:lpstr>公式</vt:lpstr>
      <vt:lpstr>剪辑</vt:lpstr>
      <vt:lpstr>Equation</vt:lpstr>
      <vt:lpstr>文档</vt:lpstr>
      <vt:lpstr>第十六章 半导体与激光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SHAOLIANG ZHANG</dc:creator>
  <cp:lastModifiedBy>Microsoft Office 用户</cp:lastModifiedBy>
  <cp:revision>506</cp:revision>
  <dcterms:created xsi:type="dcterms:W3CDTF">2017-02-13T13:22:36Z</dcterms:created>
  <dcterms:modified xsi:type="dcterms:W3CDTF">2019-12-17T09:06:13Z</dcterms:modified>
</cp:coreProperties>
</file>