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4" r:id="rId2"/>
    <p:sldId id="345" r:id="rId3"/>
    <p:sldId id="346" r:id="rId4"/>
    <p:sldId id="347" r:id="rId5"/>
    <p:sldId id="348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2" r:id="rId15"/>
    <p:sldId id="349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006600"/>
    <a:srgbClr val="DDE3FE"/>
    <a:srgbClr val="CCCCFF"/>
    <a:srgbClr val="FFF4FF"/>
    <a:srgbClr val="FFCCFF"/>
    <a:srgbClr val="FF6600"/>
    <a:srgbClr val="FF00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1554" autoAdjust="0"/>
  </p:normalViewPr>
  <p:slideViewPr>
    <p:cSldViewPr snapToGrid="0">
      <p:cViewPr varScale="1">
        <p:scale>
          <a:sx n="73" d="100"/>
          <a:sy n="73" d="100"/>
        </p:scale>
        <p:origin x="7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丁丁丁" userId="7d4bc18f-e4c1-4457-988d-c256acc4dcc2" providerId="ADAL" clId="{021E7A22-15F0-47E1-A8F8-1E8F96D8EE3A}"/>
    <pc:docChg chg="modSld">
      <pc:chgData name="丁丁丁" userId="7d4bc18f-e4c1-4457-988d-c256acc4dcc2" providerId="ADAL" clId="{021E7A22-15F0-47E1-A8F8-1E8F96D8EE3A}" dt="2024-01-05T05:41:22.380" v="0" actId="1076"/>
      <pc:docMkLst>
        <pc:docMk/>
      </pc:docMkLst>
      <pc:sldChg chg="modSp mod">
        <pc:chgData name="丁丁丁" userId="7d4bc18f-e4c1-4457-988d-c256acc4dcc2" providerId="ADAL" clId="{021E7A22-15F0-47E1-A8F8-1E8F96D8EE3A}" dt="2024-01-05T05:41:22.380" v="0" actId="1076"/>
        <pc:sldMkLst>
          <pc:docMk/>
          <pc:sldMk cId="78673632" sldId="330"/>
        </pc:sldMkLst>
        <pc:spChg chg="mod">
          <ac:chgData name="丁丁丁" userId="7d4bc18f-e4c1-4457-988d-c256acc4dcc2" providerId="ADAL" clId="{021E7A22-15F0-47E1-A8F8-1E8F96D8EE3A}" dt="2024-01-05T05:41:22.380" v="0" actId="1076"/>
          <ac:spMkLst>
            <pc:docMk/>
            <pc:sldMk cId="78673632" sldId="330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14D1D-8CF6-4526-B92B-47056382E425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2C5DA-2517-4037-9400-617915414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30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Shanbian</a:t>
            </a:r>
            <a:r>
              <a:rPr kumimoji="1" lang="en-US" altLang="zh-CN" dirty="0"/>
              <a:t>(</a:t>
            </a:r>
            <a:r>
              <a:rPr kumimoji="1" lang="zh-CN" altLang="en-US" dirty="0"/>
              <a:t>四声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2C5DA-2517-4037-9400-61791541450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7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5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1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2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4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8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8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1EB6-304F-4AD1-9596-2810A5B33CF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2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4.jpeg"/><Relationship Id="rId7" Type="http://schemas.openxmlformats.org/officeDocument/2006/relationships/image" Target="../media/image9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62.png"/><Relationship Id="rId4" Type="http://schemas.openxmlformats.org/officeDocument/2006/relationships/image" Target="../media/image15.jpeg"/><Relationship Id="rId9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oleObject" Target="../embeddings/oleObject7.bin"/><Relationship Id="rId3" Type="http://schemas.openxmlformats.org/officeDocument/2006/relationships/image" Target="../media/image105.png"/><Relationship Id="rId7" Type="http://schemas.openxmlformats.org/officeDocument/2006/relationships/image" Target="../media/image17.wmf"/><Relationship Id="rId12" Type="http://schemas.openxmlformats.org/officeDocument/2006/relationships/image" Target="../media/image18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07.png"/><Relationship Id="rId10" Type="http://schemas.openxmlformats.org/officeDocument/2006/relationships/image" Target="../media/image110.png"/><Relationship Id="rId4" Type="http://schemas.openxmlformats.org/officeDocument/2006/relationships/image" Target="../media/image106.png"/><Relationship Id="rId9" Type="http://schemas.openxmlformats.org/officeDocument/2006/relationships/image" Target="../media/image109.png"/><Relationship Id="rId1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300.png"/><Relationship Id="rId3" Type="http://schemas.openxmlformats.org/officeDocument/2006/relationships/image" Target="../media/image111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6.png"/><Relationship Id="rId5" Type="http://schemas.openxmlformats.org/officeDocument/2006/relationships/image" Target="../media/image18.wmf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30.png"/><Relationship Id="rId14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2.wmf"/><Relationship Id="rId9" Type="http://schemas.openxmlformats.org/officeDocument/2006/relationships/image" Target="../media/image1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41.wmf"/><Relationship Id="rId3" Type="http://schemas.openxmlformats.org/officeDocument/2006/relationships/image" Target="../media/image34.e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7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0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oleObject" Target="../embeddings/oleObject14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37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jpeg"/><Relationship Id="rId3" Type="http://schemas.openxmlformats.org/officeDocument/2006/relationships/image" Target="../media/image1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47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12" Type="http://schemas.openxmlformats.org/officeDocument/2006/relationships/image" Target="../media/image5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51.wmf"/><Relationship Id="rId14" Type="http://schemas.openxmlformats.org/officeDocument/2006/relationships/image" Target="../media/image16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8.emf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7.emf"/><Relationship Id="rId2" Type="http://schemas.openxmlformats.org/officeDocument/2006/relationships/image" Target="../media/image20.png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0.emf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41120" y="1122362"/>
            <a:ext cx="9144000" cy="3658643"/>
          </a:xfrm>
        </p:spPr>
        <p:txBody>
          <a:bodyPr>
            <a:noAutofit/>
          </a:bodyPr>
          <a:lstStyle/>
          <a:p>
            <a:r>
              <a:rPr lang="zh-CN" altLang="en-US" sz="115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第十七章</a:t>
            </a:r>
            <a:br>
              <a:rPr lang="en-US" altLang="zh-CN" sz="115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115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原子核物理</a:t>
            </a:r>
          </a:p>
        </p:txBody>
      </p:sp>
    </p:spTree>
    <p:extLst>
      <p:ext uri="{BB962C8B-B14F-4D97-AF65-F5344CB8AC3E}">
        <p14:creationId xmlns:p14="http://schemas.microsoft.com/office/powerpoint/2010/main" val="164406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第二节 原子核的衰变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188" y="965055"/>
            <a:ext cx="3672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一 天然放射性现象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188" y="1549830"/>
            <a:ext cx="6750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Times New Roman" charset="0"/>
                <a:ea typeface="黑体" charset="-122"/>
              </a:rPr>
              <a:t>自然界中有很多</a:t>
            </a:r>
            <a:r>
              <a:rPr lang="zh-CN" altLang="en-US" sz="3200" b="1" dirty="0">
                <a:latin typeface="黑体" charset="-122"/>
                <a:ea typeface="黑体" charset="-122"/>
              </a:rPr>
              <a:t>元素不用人工处理，</a:t>
            </a:r>
            <a:endParaRPr lang="en-US" altLang="zh-CN" sz="3200" b="1" dirty="0">
              <a:latin typeface="黑体" charset="-122"/>
              <a:ea typeface="黑体" charset="-122"/>
            </a:endParaRPr>
          </a:p>
          <a:p>
            <a:r>
              <a:rPr lang="zh-CN" altLang="en-US" sz="3200" b="1" dirty="0">
                <a:latin typeface="黑体" charset="-122"/>
                <a:ea typeface="黑体" charset="-122"/>
              </a:rPr>
              <a:t>就会自发地放出各种射线，故称为</a:t>
            </a:r>
            <a:endParaRPr lang="en-US" altLang="zh-CN" sz="3200" b="1" dirty="0">
              <a:latin typeface="黑体" charset="-122"/>
              <a:ea typeface="黑体" charset="-122"/>
            </a:endParaRPr>
          </a:p>
          <a:p>
            <a:r>
              <a:rPr lang="zh-CN" altLang="en-US" sz="3200" b="1" dirty="0">
                <a:solidFill>
                  <a:srgbClr val="0000FF"/>
                </a:solidFill>
                <a:latin typeface="黑体" charset="-122"/>
                <a:ea typeface="黑体" charset="-122"/>
              </a:rPr>
              <a:t>天然放射性</a:t>
            </a:r>
            <a:r>
              <a:rPr lang="zh-CN" altLang="en-US" sz="3200" b="1" dirty="0">
                <a:latin typeface="黑体" charset="-122"/>
                <a:ea typeface="黑体" charset="-122"/>
              </a:rPr>
              <a:t>。 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315199" y="719063"/>
            <a:ext cx="4203033" cy="2352301"/>
            <a:chOff x="3969" y="572"/>
            <a:chExt cx="1633" cy="960"/>
          </a:xfrm>
        </p:grpSpPr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969" y="572"/>
              <a:ext cx="1633" cy="726"/>
              <a:chOff x="3969" y="618"/>
              <a:chExt cx="1633" cy="726"/>
            </a:xfrm>
          </p:grpSpPr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3970" y="618"/>
                <a:ext cx="1632" cy="725"/>
                <a:chOff x="3742" y="572"/>
                <a:chExt cx="1632" cy="725"/>
              </a:xfrm>
            </p:grpSpPr>
            <p:pic>
              <p:nvPicPr>
                <p:cNvPr id="10" name="Picture 7" descr="1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2" y="572"/>
                  <a:ext cx="544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" name="Picture 8" descr="2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6" y="572"/>
                  <a:ext cx="544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" name="Picture 9" descr="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30" y="572"/>
                  <a:ext cx="544" cy="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3969" y="618"/>
                <a:ext cx="1633" cy="726"/>
              </a:xfrm>
              <a:prstGeom prst="rect">
                <a:avLst/>
              </a:prstGeom>
              <a:noFill/>
              <a:ln w="53975">
                <a:solidFill>
                  <a:srgbClr val="FFCC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4059" y="1344"/>
              <a:ext cx="1451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b="1">
                  <a:latin typeface="SimHei" charset="-122"/>
                  <a:ea typeface="SimHei" charset="-122"/>
                  <a:cs typeface="SimHei" charset="-122"/>
                </a:rPr>
                <a:t>1903</a:t>
              </a:r>
              <a:r>
                <a:rPr lang="zh-CN" altLang="en-US" sz="2400" b="1">
                  <a:latin typeface="SimHei" charset="-122"/>
                  <a:ea typeface="SimHei" charset="-122"/>
                  <a:cs typeface="SimHei" charset="-122"/>
                </a:rPr>
                <a:t>年诺贝尔物理奖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325666" y="3135532"/>
                <a:ext cx="66014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---</a:t>
                </a:r>
                <a:r>
                  <a:rPr lang="zh-CN" altLang="en-US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例如铀</a:t>
                </a:r>
                <a:r>
                  <a:rPr lang="en-US" altLang="zh-CN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𝐔</m:t>
                    </m:r>
                  </m:oMath>
                </a14:m>
                <a:r>
                  <a:rPr lang="en-US" altLang="zh-CN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，镭</a:t>
                </a:r>
                <a:r>
                  <a:rPr lang="en-US" altLang="zh-CN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𝐑𝐚</m:t>
                    </m:r>
                  </m:oMath>
                </a14:m>
                <a:r>
                  <a:rPr lang="en-US" altLang="zh-CN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，钋</a:t>
                </a:r>
                <a:r>
                  <a:rPr lang="en-US" altLang="zh-CN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𝐏𝐨</m:t>
                    </m:r>
                  </m:oMath>
                </a14:m>
                <a:r>
                  <a:rPr lang="en-US" altLang="zh-CN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等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66" y="3135532"/>
                <a:ext cx="6601487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2308" t="-16667" r="-1662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8" descr="0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r="23619" b="6456"/>
          <a:stretch>
            <a:fillRect/>
          </a:stretch>
        </p:blipFill>
        <p:spPr bwMode="auto">
          <a:xfrm>
            <a:off x="8461056" y="3184078"/>
            <a:ext cx="2591955" cy="34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468188" y="3720307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天然放射性元素的衰变方式：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25388" y="4321124"/>
                <a:ext cx="64812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</m:oMath>
                </a14:m>
                <a:r>
                  <a:rPr lang="zh-CN" altLang="en-US" sz="3200" b="1" dirty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衰变 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---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从核中放出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粒子的过程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88" y="4321124"/>
                <a:ext cx="6481261" cy="584775"/>
              </a:xfrm>
              <a:prstGeom prst="rect">
                <a:avLst/>
              </a:prstGeom>
              <a:blipFill rotWithShape="0">
                <a:blip r:embed="rId7"/>
                <a:stretch>
                  <a:fillRect t="-16667" r="-1693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25387" y="4921941"/>
                <a:ext cx="62071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</m:oMath>
                </a14:m>
                <a:r>
                  <a:rPr lang="zh-CN" altLang="en-US" sz="3200" b="1" dirty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衰变 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---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从核中放出电子的过程</a:t>
                </a: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387" y="4921941"/>
                <a:ext cx="6207148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6667" r="-1768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utoShape 2"/>
          <p:cNvSpPr>
            <a:spLocks/>
          </p:cNvSpPr>
          <p:nvPr/>
        </p:nvSpPr>
        <p:spPr bwMode="auto">
          <a:xfrm>
            <a:off x="650452" y="4479668"/>
            <a:ext cx="226809" cy="1547655"/>
          </a:xfrm>
          <a:prstGeom prst="leftBrace">
            <a:avLst>
              <a:gd name="adj1" fmla="val 88271"/>
              <a:gd name="adj2" fmla="val 50000"/>
            </a:avLst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948483" y="5538800"/>
                <a:ext cx="62055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</m:oMath>
                </a14:m>
                <a:r>
                  <a:rPr lang="zh-CN" altLang="en-US" sz="3200" b="1" dirty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衰变 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---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从核中放出光子的过程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83" y="5538800"/>
                <a:ext cx="6205545" cy="584775"/>
              </a:xfrm>
              <a:prstGeom prst="rect">
                <a:avLst/>
              </a:prstGeom>
              <a:blipFill rotWithShape="0">
                <a:blip r:embed="rId9"/>
                <a:stretch>
                  <a:fillRect t="-16667" r="-127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/>
      <p:bldP spid="16" grpId="0"/>
      <p:bldP spid="17" grpId="0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二 原子核衰变的规律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11469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   原子核的放射性及其衰变方式，取决于核的内在性质，与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温度，压强，电场或磁场等外界条件无关。理论和实验证明，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在核衰变的过程中，原子核的数目随时间按指数规律而减少。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188" y="247315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衰变规律：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704698" y="2533407"/>
                <a:ext cx="24248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𝑁𝑑𝑡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698" y="2533407"/>
                <a:ext cx="2424895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623278" y="2521833"/>
                <a:ext cx="2190151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278" y="2521833"/>
                <a:ext cx="2190151" cy="5155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096299" y="2473158"/>
                <a:ext cx="24673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：衰变常数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99" y="2473158"/>
                <a:ext cx="2467342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6667" r="-5926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8188" y="3057933"/>
                <a:ext cx="1126462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放射性活度：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以单位时间内发生核衰变的次数来表示物体放射</a:t>
                </a:r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            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性的强弱，称为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SimHei" charset="-122"/>
                    <a:ea typeface="SimHei" charset="-122"/>
                    <a:cs typeface="SimHei" charset="-122"/>
                  </a:rPr>
                  <a:t>放射性活度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，以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表示。 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3057933"/>
                <a:ext cx="11264622" cy="1077218"/>
              </a:xfrm>
              <a:prstGeom prst="rect">
                <a:avLst/>
              </a:prstGeom>
              <a:blipFill rotWithShape="0">
                <a:blip r:embed="rId5"/>
                <a:stretch>
                  <a:fillRect l="-1407" t="-7386" r="-541" b="-16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03225" y="4135151"/>
                <a:ext cx="6008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单位：贝克勒尔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𝐁𝐪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，居里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𝐂𝐢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25" y="4135151"/>
                <a:ext cx="6008376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2535" t="-16667" r="-192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27037" y="4752010"/>
                <a:ext cx="40400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𝟏𝐁𝐪</m:t>
                    </m:r>
                    <m:r>
                      <a:rPr lang="en-US" altLang="zh-CN" sz="3200" b="1" i="0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一次核衰变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秒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37" y="4752010"/>
                <a:ext cx="4040080" cy="584775"/>
              </a:xfrm>
              <a:prstGeom prst="rect">
                <a:avLst/>
              </a:prstGeom>
              <a:blipFill rotWithShape="0">
                <a:blip r:embed="rId7"/>
                <a:stretch>
                  <a:fillRect t="-16842" r="-3318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332068" y="4735968"/>
                <a:ext cx="4140172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0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𝟏𝐂𝐢</m:t>
                      </m:r>
                      <m:r>
                        <a:rPr lang="en-US" altLang="zh-CN" sz="3200" b="1" i="0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3200" b="1" i="0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𝟑</m:t>
                      </m:r>
                      <m:r>
                        <a:rPr lang="en-US" altLang="zh-CN" sz="3200" b="1" i="0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.</m:t>
                      </m:r>
                      <m:r>
                        <a:rPr lang="en-US" altLang="zh-CN" sz="3200" b="1" i="0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𝟕𝟎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𝟏𝟎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𝟏𝟎</m:t>
                          </m:r>
                        </m:sup>
                      </m:sSup>
                      <m:r>
                        <a:rPr lang="en-US" altLang="zh-CN" sz="3200" b="1" i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𝐁𝐪</m:t>
                      </m:r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068" y="4735968"/>
                <a:ext cx="4140172" cy="5959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680222" y="5384911"/>
                <a:ext cx="3820085" cy="935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𝑑𝑁</m:t>
                          </m:r>
                        </m:num>
                        <m:den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22" y="5384911"/>
                <a:ext cx="3820085" cy="9350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042493" y="5626700"/>
                <a:ext cx="2142510" cy="515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93" y="5626700"/>
                <a:ext cx="2142510" cy="51559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8188" y="302682"/>
                <a:ext cx="10653879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半衰期：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放射性活度减弱为原来的一半时所需要的时间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𝝉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        称为放射性元素的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SimHei" charset="-122"/>
                    <a:ea typeface="SimHei" charset="-122"/>
                    <a:cs typeface="SimHei" charset="-122"/>
                  </a:rPr>
                  <a:t>半衰期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302682"/>
                <a:ext cx="10653879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488" t="-9091" r="-687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689691" y="1395942"/>
                <a:ext cx="2321020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32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𝜆𝜏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691" y="1395942"/>
                <a:ext cx="2321020" cy="9219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795127" y="1395942"/>
                <a:ext cx="3005118" cy="935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𝜏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32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0.693</m:t>
                          </m:r>
                        </m:num>
                        <m:den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27" y="1395942"/>
                <a:ext cx="3005118" cy="9351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68188" y="2460345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黑体" charset="-122"/>
                <a:ea typeface="黑体" charset="-122"/>
              </a:rPr>
              <a:t>各种放射性元素半衰期的长短相差很大。</a:t>
            </a:r>
          </a:p>
        </p:txBody>
      </p:sp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1077746" y="3174331"/>
            <a:ext cx="22669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例如，</a:t>
            </a:r>
          </a:p>
        </p:txBody>
      </p:sp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1816072" y="3843046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铀（    ）</a:t>
            </a: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1816072" y="4628481"/>
            <a:ext cx="27719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镭（    ）</a:t>
            </a:r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1816072" y="5422231"/>
            <a:ext cx="27719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钋（    ）</a:t>
            </a:r>
          </a:p>
        </p:txBody>
      </p:sp>
      <p:graphicFrame>
        <p:nvGraphicFramePr>
          <p:cNvPr id="1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006395"/>
              </p:ext>
            </p:extLst>
          </p:nvPr>
        </p:nvGraphicFramePr>
        <p:xfrm>
          <a:off x="2741446" y="3850606"/>
          <a:ext cx="7223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17225" imgH="241091" progId="Equation.3">
                  <p:embed/>
                </p:oleObj>
              </mc:Choice>
              <mc:Fallback>
                <p:oleObj name="公式" r:id="rId6" imgW="317225" imgH="241091" progId="Equation.3">
                  <p:embed/>
                  <p:pic>
                    <p:nvPicPr>
                      <p:cNvPr id="1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446" y="3850606"/>
                        <a:ext cx="7223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5"/>
              <p:cNvSpPr>
                <a:spLocks noChangeArrowheads="1"/>
              </p:cNvSpPr>
              <p:nvPr/>
            </p:nvSpPr>
            <p:spPr bwMode="auto">
              <a:xfrm>
                <a:off x="3980072" y="3836729"/>
                <a:ext cx="7141995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en-US" sz="3200" b="1" i="1" dirty="0">
                    <a:latin typeface="SimHei" charset="-122"/>
                    <a:ea typeface="SimHei" charset="-122"/>
                    <a:cs typeface="SimHei" charset="-122"/>
                  </a:rPr>
                  <a:t>——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 4.5×10</a:t>
                </a:r>
                <a:r>
                  <a:rPr lang="en-US" altLang="zh-CN" sz="3200" b="1" baseline="30000" dirty="0">
                    <a:latin typeface="SimHei" charset="-122"/>
                    <a:ea typeface="SimHei" charset="-122"/>
                    <a:cs typeface="SimHei" charset="-122"/>
                  </a:rPr>
                  <a:t>9</a:t>
                </a:r>
                <a:r>
                  <a:rPr lang="en-US" altLang="zh-CN" sz="3200" b="1" dirty="0"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表示以年为单位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0072" y="3836729"/>
                <a:ext cx="7141995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2220" t="-16667" b="-302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6"/>
              <p:cNvSpPr>
                <a:spLocks noChangeArrowheads="1"/>
              </p:cNvSpPr>
              <p:nvPr/>
            </p:nvSpPr>
            <p:spPr bwMode="auto">
              <a:xfrm>
                <a:off x="3991225" y="4618956"/>
                <a:ext cx="4746625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en-US" sz="3200" b="1" i="1" dirty="0">
                    <a:latin typeface="SimHei" charset="-122"/>
                    <a:ea typeface="SimHei" charset="-122"/>
                    <a:cs typeface="SimHei" charset="-122"/>
                  </a:rPr>
                  <a:t>——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 1600</a:t>
                </a:r>
                <a:r>
                  <a:rPr lang="en-US" altLang="zh-CN" sz="3200" b="1" dirty="0"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2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1225" y="4618956"/>
                <a:ext cx="4746625" cy="584775"/>
              </a:xfrm>
              <a:prstGeom prst="rect">
                <a:avLst/>
              </a:prstGeom>
              <a:blipFill rotWithShape="0">
                <a:blip r:embed="rId9"/>
                <a:stretch>
                  <a:fillRect l="-3342" t="-16667" b="-302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57"/>
              <p:cNvSpPr>
                <a:spLocks noChangeArrowheads="1"/>
              </p:cNvSpPr>
              <p:nvPr/>
            </p:nvSpPr>
            <p:spPr bwMode="auto">
              <a:xfrm>
                <a:off x="3991225" y="5412706"/>
                <a:ext cx="4746625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en-US" sz="3200" b="1" i="1" dirty="0">
                    <a:latin typeface="SimHei" charset="-122"/>
                    <a:ea typeface="SimHei" charset="-122"/>
                    <a:cs typeface="SimHei" charset="-122"/>
                  </a:rPr>
                  <a:t>——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 3×10</a:t>
                </a:r>
                <a:r>
                  <a:rPr lang="en-US" altLang="zh-CN" sz="3200" b="1" baseline="30000" dirty="0">
                    <a:latin typeface="SimHei" charset="-122"/>
                    <a:ea typeface="SimHei" charset="-122"/>
                    <a:cs typeface="SimHei" charset="-122"/>
                  </a:rPr>
                  <a:t>-7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𝒔</m:t>
                    </m:r>
                  </m:oMath>
                </a14:m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3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1225" y="5412706"/>
                <a:ext cx="4746625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3342" t="-16667" b="-302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642511"/>
              </p:ext>
            </p:extLst>
          </p:nvPr>
        </p:nvGraphicFramePr>
        <p:xfrm>
          <a:off x="2722396" y="4630904"/>
          <a:ext cx="8667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80835" imgH="241195" progId="Equation.3">
                  <p:embed/>
                </p:oleObj>
              </mc:Choice>
              <mc:Fallback>
                <p:oleObj name="公式" r:id="rId11" imgW="380835" imgH="241195" progId="Equation.3">
                  <p:embed/>
                  <p:pic>
                    <p:nvPicPr>
                      <p:cNvPr id="14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396" y="4630904"/>
                        <a:ext cx="8667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955893"/>
              </p:ext>
            </p:extLst>
          </p:nvPr>
        </p:nvGraphicFramePr>
        <p:xfrm>
          <a:off x="2736683" y="5420978"/>
          <a:ext cx="838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68300" imgH="241300" progId="Equation.3">
                  <p:embed/>
                </p:oleObj>
              </mc:Choice>
              <mc:Fallback>
                <p:oleObj name="公式" r:id="rId13" imgW="368300" imgH="241300" progId="Equation.3">
                  <p:embed/>
                  <p:pic>
                    <p:nvPicPr>
                      <p:cNvPr id="1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683" y="5420978"/>
                        <a:ext cx="838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69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8188" y="302682"/>
                <a:ext cx="1091677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例：     的半衰期为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𝟏𝟔𝟎𝟎</m:t>
                    </m:r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𝟏𝟎</m:t>
                    </m:r>
                    <m:r>
                      <a:rPr lang="en-US" altLang="zh-CN" sz="2800" b="1" i="1" dirty="0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𝒈</m:t>
                    </m:r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纯的</a:t>
                </a:r>
                <a:r>
                  <a:rPr lang="en-US" altLang="zh-CN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     </a:t>
                </a:r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活度为多少？这一样品</a:t>
                </a:r>
                <a:endParaRPr lang="en-US" altLang="zh-CN" sz="2800" b="1" dirty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经过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𝟒𝟎𝟎</m:t>
                    </m:r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𝟔𝟎</m:t>
                    </m:r>
                    <m:r>
                      <a:rPr lang="en-US" altLang="zh-CN" sz="2800" b="1" i="1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𝟎𝟎</m:t>
                    </m:r>
                    <m:r>
                      <a:rPr lang="en-US" altLang="zh-CN" sz="2800" b="1" i="1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时的活度又分别是多少？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302682"/>
                <a:ext cx="10916771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173" t="-8333" b="-16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061773"/>
              </p:ext>
            </p:extLst>
          </p:nvPr>
        </p:nvGraphicFramePr>
        <p:xfrm>
          <a:off x="1267407" y="290680"/>
          <a:ext cx="8667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0835" imgH="241195" progId="Equation.3">
                  <p:embed/>
                </p:oleObj>
              </mc:Choice>
              <mc:Fallback>
                <p:oleObj name="公式" r:id="rId4" imgW="380835" imgH="241195" progId="Equation.3">
                  <p:embed/>
                  <p:pic>
                    <p:nvPicPr>
                      <p:cNvPr id="3" name="Object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407" y="290680"/>
                        <a:ext cx="8667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611631"/>
              </p:ext>
            </p:extLst>
          </p:nvPr>
        </p:nvGraphicFramePr>
        <p:xfrm>
          <a:off x="6729742" y="305536"/>
          <a:ext cx="8667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80835" imgH="241195" progId="Equation.3">
                  <p:embed/>
                </p:oleObj>
              </mc:Choice>
              <mc:Fallback>
                <p:oleObj name="公式" r:id="rId6" imgW="380835" imgH="241195" progId="Equation.3">
                  <p:embed/>
                  <p:pic>
                    <p:nvPicPr>
                      <p:cNvPr id="4" name="Object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742" y="305536"/>
                        <a:ext cx="8667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8188" y="12687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解：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31371" y="1272831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根据半衰期公式，可求得衰变系数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93148" y="1812093"/>
                <a:ext cx="3992568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den>
                      </m:f>
                      <m:r>
                        <a:rPr kumimoji="1" lang="en-US" altLang="zh-CN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4.33×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−4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148" y="1812093"/>
                <a:ext cx="3992568" cy="8182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85943" y="2646372"/>
                <a:ext cx="44486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𝟏𝟎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𝒈</m:t>
                    </m:r>
                  </m:oMath>
                </a14:m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镭包含的原子数目为：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43" y="2646372"/>
                <a:ext cx="4448654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3953" r="-1372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134597" y="2439602"/>
                <a:ext cx="5561138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226×1.67×</m:t>
                          </m:r>
                          <m:sSup>
                            <m:sSup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−27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≈2.7×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22</m:t>
                          </m:r>
                        </m:sup>
                      </m:sSup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597" y="2439602"/>
                <a:ext cx="5561138" cy="864596"/>
              </a:xfrm>
              <a:prstGeom prst="rect">
                <a:avLst/>
              </a:prstGeom>
              <a:blipFill>
                <a:blip r:embed="rId9"/>
                <a:stretch>
                  <a:fillRect r="-4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85942" y="3198082"/>
                <a:ext cx="30123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𝟏𝟎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𝒈</m:t>
                    </m:r>
                  </m:oMath>
                </a14:m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镭的活度为：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42" y="3198082"/>
                <a:ext cx="3012363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5294" r="-2632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71467" y="3727109"/>
                <a:ext cx="8981241" cy="864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kumimoji="1" lang="mr-IN" altLang="zh-C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4.33</m:t>
                          </m:r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CN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−4</m:t>
                              </m:r>
                            </m:sup>
                          </m:sSup>
                          <m:r>
                            <a:rPr kumimoji="1" lang="en-US" altLang="zh-CN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2.7×</m:t>
                          </m:r>
                          <m:sSup>
                            <m:sSup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zh-CN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kumimoji="1" lang="zh-CN" altLang="en-US" sz="2800" dirty="0"/>
                            <m:t> 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365×24×3600</m:t>
                          </m:r>
                        </m:den>
                      </m:f>
                      <m:r>
                        <a:rPr kumimoji="1" lang="mr-IN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3.7×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11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Bq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=10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Ci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67" y="3727109"/>
                <a:ext cx="8981241" cy="8645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85942" y="5347982"/>
                <a:ext cx="3565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经过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𝟒𝟎𝟎</m:t>
                    </m:r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时活度为：</a:t>
                </a: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42" y="5347982"/>
                <a:ext cx="3565400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3596" t="-13953" r="-222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00794" y="4647770"/>
                <a:ext cx="5448415" cy="621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𝜏</m:t>
                              </m:r>
                            </m:den>
                          </m:f>
                          <m:func>
                            <m:func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zh-CN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794" y="4647770"/>
                <a:ext cx="5448415" cy="6219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85942" y="5897401"/>
                <a:ext cx="3780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经过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𝟔𝟎</m:t>
                    </m:r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𝟎𝟎</m:t>
                    </m:r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时活度为：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42" y="5897401"/>
                <a:ext cx="3780202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3387" t="-13953" r="-1935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251342" y="5371999"/>
                <a:ext cx="4228273" cy="446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−400/1600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=8.41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Ci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42" y="5371999"/>
                <a:ext cx="4228273" cy="44698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251342" y="5939442"/>
                <a:ext cx="4579331" cy="446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−6000/1600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=0.74</m:t>
                      </m:r>
                      <m:r>
                        <a:rPr kumimoji="1" lang="en-US" altLang="zh-CN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Ci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42" y="5939442"/>
                <a:ext cx="4579331" cy="44698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7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放射性的一个应用：鉴定</a:t>
            </a:r>
            <a:r>
              <a:rPr lang="zh-CN" altLang="en-US" sz="3200" b="1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古物年代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114698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   </a:t>
            </a:r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1934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年，约里奥</a:t>
            </a:r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居里夫妇发现，用粒子轰击各种物质时，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经过核反应所产生的新元素不稳定，是放射性元素。这种用人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为方法产生放射性元素的现象，称为</a:t>
            </a:r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人工放射性现象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。</a:t>
            </a:r>
          </a:p>
        </p:txBody>
      </p:sp>
      <p:pic>
        <p:nvPicPr>
          <p:cNvPr id="4" name="Picture 42" descr="宇宙射线示意图"/>
          <p:cNvPicPr>
            <a:picLocks noChangeAspect="1" noChangeArrowheads="1"/>
          </p:cNvPicPr>
          <p:nvPr/>
        </p:nvPicPr>
        <p:blipFill>
          <a:blip r:embed="rId2">
            <a:lum brigh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159" y="2457117"/>
            <a:ext cx="3893532" cy="26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592264" y="51519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SimHei" charset="-122"/>
                <a:ea typeface="SimHei" charset="-122"/>
                <a:cs typeface="SimHei" charset="-122"/>
              </a:rPr>
              <a:t>宇宙射线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graphicFrame>
        <p:nvGraphicFramePr>
          <p:cNvPr id="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729494"/>
              </p:ext>
            </p:extLst>
          </p:nvPr>
        </p:nvGraphicFramePr>
        <p:xfrm>
          <a:off x="1964070" y="2730501"/>
          <a:ext cx="4053033" cy="79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231366" imgH="241195" progId="Equation.3">
                  <p:embed/>
                </p:oleObj>
              </mc:Choice>
              <mc:Fallback>
                <p:oleObj name="公式" r:id="rId3" imgW="1231366" imgH="241195" progId="Equation.3">
                  <p:embed/>
                  <p:pic>
                    <p:nvPicPr>
                      <p:cNvPr id="6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070" y="2730501"/>
                        <a:ext cx="4053033" cy="798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405651"/>
              </p:ext>
            </p:extLst>
          </p:nvPr>
        </p:nvGraphicFramePr>
        <p:xfrm>
          <a:off x="2129921" y="3724320"/>
          <a:ext cx="3340436" cy="798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16000" imgH="241300" progId="Equation.3">
                  <p:embed/>
                </p:oleObj>
              </mc:Choice>
              <mc:Fallback>
                <p:oleObj name="公式" r:id="rId5" imgW="1016000" imgH="241300" progId="Equation.3">
                  <p:embed/>
                  <p:pic>
                    <p:nvPicPr>
                      <p:cNvPr id="7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921" y="3724320"/>
                        <a:ext cx="3340436" cy="798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8188" y="283721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例如：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68188" y="4675541"/>
                <a:ext cx="6904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baseline="30000" dirty="0"/>
                  <a:t>14</a:t>
                </a:r>
                <a:r>
                  <a:rPr lang="en-US" altLang="zh-CN" sz="3200" b="1" dirty="0"/>
                  <a:t>C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是放射性同位素，半衰期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𝟓𝟕𝟑𝟎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4675541"/>
                <a:ext cx="6904454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1060" t="-18750" r="-1590" b="-3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68188" y="5467867"/>
                <a:ext cx="9361858" cy="111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千万年来，地球大气中的</a:t>
                </a:r>
                <a:r>
                  <a:rPr lang="en-US" altLang="zh-CN" sz="3200" b="1" baseline="30000" dirty="0"/>
                  <a:t>14</a:t>
                </a:r>
                <a:r>
                  <a:rPr lang="en-US" altLang="zh-CN" sz="3200" b="1" dirty="0"/>
                  <a:t>C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已达到了恒定的丰度，</a:t>
                </a:r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约为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𝟏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.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𝟑</m:t>
                    </m:r>
                    <m:r>
                      <a:rPr lang="en-US" altLang="zh-CN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sup>
                    </m:sSup>
                    <m:r>
                      <a:rPr lang="en-US" altLang="zh-CN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%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𝟏</m:t>
                    </m:r>
                    <m:r>
                      <a:rPr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.</m:t>
                    </m:r>
                    <m:r>
                      <a:rPr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𝟑</m:t>
                    </m:r>
                    <m:r>
                      <a:rPr lang="en-US" altLang="zh-CN" sz="3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3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𝟏𝟐</m:t>
                        </m:r>
                      </m:sup>
                    </m:sSup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5467867"/>
                <a:ext cx="9361858" cy="1119409"/>
              </a:xfrm>
              <a:prstGeom prst="rect">
                <a:avLst/>
              </a:prstGeom>
              <a:blipFill rotWithShape="0">
                <a:blip r:embed="rId9"/>
                <a:stretch>
                  <a:fillRect l="-1693" t="-9783" r="-846" b="-11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>
            <a:off x="2129921" y="3708278"/>
            <a:ext cx="805784" cy="7981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35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8188" y="302682"/>
                <a:ext cx="1101391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例：</a:t>
                </a:r>
                <a:r>
                  <a:rPr lang="zh-CN" altLang="en-US" sz="2800" b="1" dirty="0">
                    <a:solidFill>
                      <a:srgbClr val="7030A0"/>
                    </a:solidFill>
                    <a:ea typeface="黑体" charset="-122"/>
                  </a:rPr>
                  <a:t>一古木片在纯氧环境中燃烧后收集了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黑体" charset="-122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黑体" charset="-122"/>
                      </a:rPr>
                      <m:t>.</m:t>
                    </m:r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黑体" charset="-122"/>
                      </a:rPr>
                      <m:t>𝟑</m:t>
                    </m:r>
                    <m:r>
                      <a:rPr lang="en-US" altLang="zh-CN" sz="2800" b="1" i="0" smtClean="0">
                        <a:solidFill>
                          <a:srgbClr val="7030A0"/>
                        </a:solidFill>
                        <a:latin typeface="Cambria Math" charset="0"/>
                        <a:ea typeface="黑体" charset="-122"/>
                      </a:rPr>
                      <m:t>𝐦𝐨𝐥</m:t>
                    </m:r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  <a:ea typeface="黑体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b="1" i="0" dirty="0" smtClean="0">
                        <a:solidFill>
                          <a:srgbClr val="7030A0"/>
                        </a:solidFill>
                        <a:latin typeface="Cambria Math" charset="0"/>
                        <a:ea typeface="黑体" charset="-122"/>
                      </a:rPr>
                      <m:t>𝐂</m:t>
                    </m:r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charset="-122"/>
                          </a:rPr>
                        </m:ctrlPr>
                      </m:sSubPr>
                      <m:e>
                        <m:r>
                          <a:rPr lang="en-US" altLang="zh-CN" sz="2800" b="1" i="0" dirty="0" smtClean="0">
                            <a:solidFill>
                              <a:srgbClr val="7030A0"/>
                            </a:solidFill>
                            <a:latin typeface="Cambria Math" charset="0"/>
                            <a:ea typeface="黑体" charset="-122"/>
                          </a:rPr>
                          <m:t>𝐎</m:t>
                        </m:r>
                      </m:e>
                      <m:sub>
                        <m:r>
                          <a:rPr lang="en-US" altLang="zh-CN" sz="2800" b="1" i="0" dirty="0" smtClean="0">
                            <a:solidFill>
                              <a:srgbClr val="7030A0"/>
                            </a:solidFill>
                            <a:latin typeface="Cambria Math" charset="0"/>
                            <a:ea typeface="黑体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</a:rPr>
                  <a:t>，</a:t>
                </a:r>
                <a:r>
                  <a:rPr lang="zh-CN" altLang="en-US" sz="2800" b="1" dirty="0">
                    <a:solidFill>
                      <a:srgbClr val="7030A0"/>
                    </a:solidFill>
                    <a:ea typeface="黑体" charset="-122"/>
                  </a:rPr>
                  <a:t>此样品由于</a:t>
                </a:r>
                <a:endParaRPr lang="en-US" altLang="zh-CN" sz="2800" b="1" dirty="0">
                  <a:solidFill>
                    <a:srgbClr val="7030A0"/>
                  </a:solidFill>
                  <a:ea typeface="黑体" charset="-122"/>
                </a:endParaRPr>
              </a:p>
              <a:p>
                <a:r>
                  <a:rPr lang="en-US" altLang="zh-CN" sz="2800" b="1" baseline="30000" dirty="0">
                    <a:solidFill>
                      <a:srgbClr val="7030A0"/>
                    </a:solidFill>
                  </a:rPr>
                  <a:t>14</a:t>
                </a:r>
                <a:r>
                  <a:rPr lang="en-US" altLang="zh-CN" sz="2800" b="1" dirty="0">
                    <a:solidFill>
                      <a:srgbClr val="7030A0"/>
                    </a:solidFill>
                  </a:rPr>
                  <a:t>C</a:t>
                </a:r>
                <a:r>
                  <a:rPr lang="zh-CN" altLang="en-US" sz="2800" b="1" dirty="0">
                    <a:solidFill>
                      <a:srgbClr val="7030A0"/>
                    </a:solidFill>
                    <a:ea typeface="黑体" charset="-122"/>
                  </a:rPr>
                  <a:t>的衰变而产生的总活度测得为每分钟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黑体" charset="-122"/>
                      </a:rPr>
                      <m:t>𝟗</m:t>
                    </m:r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  <a:ea typeface="黑体" charset="-122"/>
                  </a:rPr>
                  <a:t>次计数，试由此确定古木片</a:t>
                </a:r>
                <a:endParaRPr lang="en-US" altLang="zh-CN" sz="2800" b="1" dirty="0">
                  <a:solidFill>
                    <a:srgbClr val="7030A0"/>
                  </a:solidFill>
                  <a:ea typeface="黑体" charset="-122"/>
                </a:endParaRPr>
              </a:p>
              <a:p>
                <a:r>
                  <a:rPr lang="zh-CN" altLang="en-US" sz="2800" b="1" dirty="0">
                    <a:solidFill>
                      <a:srgbClr val="7030A0"/>
                    </a:solidFill>
                    <a:ea typeface="黑体" charset="-122"/>
                  </a:rPr>
                  <a:t>的年龄</a:t>
                </a:r>
                <a:r>
                  <a:rPr lang="zh-CN" altLang="en-US" sz="2800" b="1" dirty="0">
                    <a:solidFill>
                      <a:srgbClr val="7030A0"/>
                    </a:solidFill>
                    <a:latin typeface="黑体" charset="-122"/>
                    <a:ea typeface="黑体" charset="-122"/>
                  </a:rPr>
                  <a:t>。</a:t>
                </a:r>
                <a:endParaRPr lang="zh-CN" altLang="en-US" sz="2800" b="1" dirty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302682"/>
                <a:ext cx="11013913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162" t="-6608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68188" y="168767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31371" y="1691717"/>
                <a:ext cx="4782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𝟎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.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𝟑</m:t>
                    </m:r>
                    <m:r>
                      <a:rPr lang="en-US" altLang="zh-CN" sz="28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𝐦𝐨𝐥</m:t>
                    </m:r>
                  </m:oMath>
                </a14:m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新鲜碳中的</a:t>
                </a:r>
                <a:r>
                  <a:rPr lang="en-US" altLang="zh-CN" sz="2800" b="1" baseline="30000" dirty="0"/>
                  <a:t>14</a:t>
                </a:r>
                <a:r>
                  <a:rPr lang="en-US" altLang="zh-CN" sz="2800" b="1" dirty="0"/>
                  <a:t>C</a:t>
                </a:r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核数为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71" y="1691717"/>
                <a:ext cx="478259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7647" r="-764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31371" y="2246356"/>
                <a:ext cx="7530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0.3×6.022×</m:t>
                      </m:r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23</m:t>
                          </m:r>
                        </m:sup>
                      </m:sSup>
                      <m:r>
                        <a:rPr kumimoji="1" lang="en-US" altLang="zh-CN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×1.3×</m:t>
                      </m:r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−12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=2.35</m:t>
                      </m:r>
                      <m:r>
                        <a:rPr kumimoji="1" lang="en-US" altLang="zh-CN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71" y="2246356"/>
                <a:ext cx="753039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31370" y="2708662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这些古木活着的时候活度应当为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662898" y="3263301"/>
                <a:ext cx="4415248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8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=0.9</m:t>
                      </m:r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Bq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98" y="3263301"/>
                <a:ext cx="4415248" cy="8182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231370" y="407516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现在的活度为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943635" y="4520094"/>
                <a:ext cx="4889544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𝜆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zh-CN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60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1" lang="en-US" altLang="zh-CN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Bq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635" y="4520094"/>
                <a:ext cx="4889544" cy="8094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119305" y="5361630"/>
                <a:ext cx="395884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𝜏</m:t>
                      </m:r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log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kumimoji="1" lang="mr-IN" altLang="zh-CN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=1.5×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𝑎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305" y="5361630"/>
                <a:ext cx="3958841" cy="8066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05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第三节 核反应与核能的利用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188" y="949013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一 核反应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188" y="1533788"/>
            <a:ext cx="1126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用高能粒子轰击原子核使原子核发生改变的过程叫做</a:t>
            </a:r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核反应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009" y="2121412"/>
            <a:ext cx="3060067" cy="4771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894" y="2106208"/>
            <a:ext cx="2012383" cy="4771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21014" y="207619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简写成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23966" y="2614617"/>
                <a:ext cx="80089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SimHei" charset="-122"/>
                    <a:ea typeface="SimHei" charset="-122"/>
                    <a:cs typeface="SimHei" charset="-122"/>
                  </a:rPr>
                  <a:t>---</a:t>
                </a:r>
                <a:r>
                  <a:rPr lang="zh-CN" altLang="en-US" sz="2400" b="1" dirty="0">
                    <a:latin typeface="SimHei" charset="-122"/>
                    <a:ea typeface="SimHei" charset="-122"/>
                    <a:cs typeface="SimHei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𝒂</m:t>
                    </m:r>
                  </m:oMath>
                </a14:m>
                <a:r>
                  <a:rPr lang="zh-CN" altLang="en-US" sz="2400" b="1" dirty="0">
                    <a:latin typeface="SimHei" charset="-122"/>
                    <a:ea typeface="SimHei" charset="-122"/>
                    <a:cs typeface="SimHei" charset="-122"/>
                  </a:rPr>
                  <a:t>是入射粒子，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latin typeface="SimHei" charset="-122"/>
                    <a:ea typeface="SimHei" charset="-122"/>
                    <a:cs typeface="SimHei" charset="-122"/>
                  </a:rPr>
                  <a:t>是反应后放出的粒子，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𝑿</m:t>
                    </m:r>
                  </m:oMath>
                </a14:m>
                <a:r>
                  <a:rPr lang="zh-CN" altLang="en-US" sz="2400" b="1" dirty="0">
                    <a:latin typeface="SimHei" charset="-122"/>
                    <a:ea typeface="SimHei" charset="-122"/>
                    <a:cs typeface="SimHei" charset="-122"/>
                  </a:rPr>
                  <a:t>是被轰</a:t>
                </a:r>
                <a:endParaRPr lang="en-US" altLang="zh-CN" sz="24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400" b="1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CN" altLang="en-US" sz="2400" b="1" dirty="0">
                    <a:latin typeface="SimHei" charset="-122"/>
                    <a:ea typeface="SimHei" charset="-122"/>
                    <a:cs typeface="SimHei" charset="-122"/>
                  </a:rPr>
                  <a:t>击的原子核，称为靶核，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𝒀</m:t>
                    </m:r>
                  </m:oMath>
                </a14:m>
                <a:r>
                  <a:rPr lang="zh-CN" altLang="en-US" sz="2400" b="1" dirty="0">
                    <a:latin typeface="SimHei" charset="-122"/>
                    <a:ea typeface="SimHei" charset="-122"/>
                    <a:cs typeface="SimHei" charset="-122"/>
                  </a:rPr>
                  <a:t>是形成的新核，称为反冲核。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966" y="2614617"/>
                <a:ext cx="80089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19" t="-8088" r="-22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1060367" y="4093076"/>
            <a:ext cx="8031163" cy="420688"/>
            <a:chOff x="476" y="2260"/>
            <a:chExt cx="5059" cy="265"/>
          </a:xfrm>
        </p:grpSpPr>
        <p:graphicFrame>
          <p:nvGraphicFramePr>
            <p:cNvPr id="13" name="Object 12"/>
            <p:cNvGraphicFramePr>
              <a:graphicFrameLocks/>
            </p:cNvGraphicFramePr>
            <p:nvPr/>
          </p:nvGraphicFramePr>
          <p:xfrm>
            <a:off x="476" y="2260"/>
            <a:ext cx="226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32000" imgH="241300" progId="Equation.DSMT4">
                    <p:embed/>
                  </p:oleObj>
                </mc:Choice>
                <mc:Fallback>
                  <p:oleObj name="Equation" r:id="rId7" imgW="2032000" imgH="241300" progId="Equation.DSMT4">
                    <p:embed/>
                    <p:pic>
                      <p:nvPicPr>
                        <p:cNvPr id="13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260"/>
                          <a:ext cx="226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2834" y="2273"/>
              <a:ext cx="27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SimHei" charset="-122"/>
                  <a:ea typeface="SimHei" charset="-122"/>
                  <a:cs typeface="SimHei" charset="-122"/>
                </a:rPr>
                <a:t>——1932</a:t>
              </a:r>
              <a:r>
                <a:rPr kumimoji="1" lang="zh-CN" altLang="en-US" b="1">
                  <a:latin typeface="SimHei" charset="-122"/>
                  <a:ea typeface="SimHei" charset="-122"/>
                  <a:cs typeface="SimHei" charset="-122"/>
                </a:rPr>
                <a:t>年查德威克首次发现中子；</a:t>
              </a:r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15" name="Group 37"/>
          <p:cNvGrpSpPr>
            <a:grpSpLocks/>
          </p:cNvGrpSpPr>
          <p:nvPr/>
        </p:nvGrpSpPr>
        <p:grpSpPr bwMode="auto">
          <a:xfrm>
            <a:off x="1060367" y="4582111"/>
            <a:ext cx="8353425" cy="417512"/>
            <a:chOff x="476" y="2659"/>
            <a:chExt cx="5262" cy="263"/>
          </a:xfrm>
        </p:grpSpPr>
        <p:graphicFrame>
          <p:nvGraphicFramePr>
            <p:cNvPr id="16" name="Object 18"/>
            <p:cNvGraphicFramePr>
              <a:graphicFrameLocks/>
            </p:cNvGraphicFramePr>
            <p:nvPr/>
          </p:nvGraphicFramePr>
          <p:xfrm>
            <a:off x="476" y="2659"/>
            <a:ext cx="226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60600" imgH="241300" progId="Equation.DSMT4">
                    <p:embed/>
                  </p:oleObj>
                </mc:Choice>
                <mc:Fallback>
                  <p:oleObj name="Equation" r:id="rId9" imgW="2260600" imgH="241300" progId="Equation.DSMT4">
                    <p:embed/>
                    <p:pic>
                      <p:nvPicPr>
                        <p:cNvPr id="16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659"/>
                          <a:ext cx="226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902" y="2659"/>
              <a:ext cx="28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SimHei" charset="-122"/>
                  <a:ea typeface="SimHei" charset="-122"/>
                  <a:cs typeface="SimHei" charset="-122"/>
                </a:rPr>
                <a:t>——</a:t>
              </a:r>
              <a:r>
                <a:rPr lang="zh-CN" altLang="en-US" b="1">
                  <a:latin typeface="SimHei" charset="-122"/>
                  <a:ea typeface="SimHei" charset="-122"/>
                  <a:cs typeface="SimHei" charset="-122"/>
                </a:rPr>
                <a:t>第一次用加速粒子引发的核反应；</a:t>
              </a:r>
            </a:p>
          </p:txBody>
        </p:sp>
      </p:grpSp>
      <p:grpSp>
        <p:nvGrpSpPr>
          <p:cNvPr id="18" name="Group 41"/>
          <p:cNvGrpSpPr>
            <a:grpSpLocks/>
          </p:cNvGrpSpPr>
          <p:nvPr/>
        </p:nvGrpSpPr>
        <p:grpSpPr bwMode="auto">
          <a:xfrm>
            <a:off x="1060367" y="5092451"/>
            <a:ext cx="8388350" cy="417512"/>
            <a:chOff x="476" y="3031"/>
            <a:chExt cx="5284" cy="263"/>
          </a:xfrm>
        </p:grpSpPr>
        <p:graphicFrame>
          <p:nvGraphicFramePr>
            <p:cNvPr id="19" name="Object 21"/>
            <p:cNvGraphicFramePr>
              <a:graphicFrameLocks/>
            </p:cNvGraphicFramePr>
            <p:nvPr/>
          </p:nvGraphicFramePr>
          <p:xfrm>
            <a:off x="476" y="3031"/>
            <a:ext cx="272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336800" imgH="241300" progId="Equation.DSMT4">
                    <p:embed/>
                  </p:oleObj>
                </mc:Choice>
                <mc:Fallback>
                  <p:oleObj name="Equation" r:id="rId11" imgW="2336800" imgH="241300" progId="Equation.DSMT4">
                    <p:embed/>
                    <p:pic>
                      <p:nvPicPr>
                        <p:cNvPr id="19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031"/>
                          <a:ext cx="272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25"/>
            <p:cNvSpPr txBox="1">
              <a:spLocks noChangeArrowheads="1"/>
            </p:cNvSpPr>
            <p:nvPr/>
          </p:nvSpPr>
          <p:spPr bwMode="auto">
            <a:xfrm>
              <a:off x="3198" y="3044"/>
              <a:ext cx="2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SimHei" charset="-122"/>
                  <a:ea typeface="SimHei" charset="-122"/>
                  <a:cs typeface="SimHei" charset="-122"/>
                </a:rPr>
                <a:t>——</a:t>
              </a:r>
              <a:r>
                <a:rPr kumimoji="1" lang="zh-CN" altLang="en-US" b="1">
                  <a:latin typeface="SimHei" charset="-122"/>
                  <a:ea typeface="SimHei" charset="-122"/>
                  <a:cs typeface="SimHei" charset="-122"/>
                </a:rPr>
                <a:t>首次发现正电子的核反应；</a:t>
              </a:r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21" name="Group 38"/>
          <p:cNvGrpSpPr>
            <a:grpSpLocks/>
          </p:cNvGrpSpPr>
          <p:nvPr/>
        </p:nvGrpSpPr>
        <p:grpSpPr bwMode="auto">
          <a:xfrm>
            <a:off x="1060367" y="5615867"/>
            <a:ext cx="8388350" cy="422275"/>
            <a:chOff x="476" y="3391"/>
            <a:chExt cx="5284" cy="266"/>
          </a:xfrm>
        </p:grpSpPr>
        <p:graphicFrame>
          <p:nvGraphicFramePr>
            <p:cNvPr id="22" name="Object 29"/>
            <p:cNvGraphicFramePr>
              <a:graphicFrameLocks/>
            </p:cNvGraphicFramePr>
            <p:nvPr/>
          </p:nvGraphicFramePr>
          <p:xfrm>
            <a:off x="476" y="3391"/>
            <a:ext cx="272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628900" imgH="241300" progId="Equation.DSMT4">
                    <p:embed/>
                  </p:oleObj>
                </mc:Choice>
                <mc:Fallback>
                  <p:oleObj name="Equation" r:id="rId13" imgW="2628900" imgH="241300" progId="Equation.DSMT4">
                    <p:embed/>
                    <p:pic>
                      <p:nvPicPr>
                        <p:cNvPr id="22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391"/>
                          <a:ext cx="272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3198" y="3407"/>
              <a:ext cx="25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SimHei" charset="-122"/>
                  <a:ea typeface="SimHei" charset="-122"/>
                  <a:cs typeface="SimHei" charset="-122"/>
                </a:rPr>
                <a:t>——</a:t>
              </a:r>
              <a:r>
                <a:rPr kumimoji="1" lang="zh-CN" altLang="en-US" b="1">
                  <a:latin typeface="SimHei" charset="-122"/>
                  <a:ea typeface="SimHei" charset="-122"/>
                  <a:cs typeface="SimHei" charset="-122"/>
                </a:rPr>
                <a:t>一种可能的铀核裂变反应；</a:t>
              </a:r>
            </a:p>
          </p:txBody>
        </p:sp>
      </p:grpSp>
      <p:grpSp>
        <p:nvGrpSpPr>
          <p:cNvPr id="24" name="Group 42"/>
          <p:cNvGrpSpPr>
            <a:grpSpLocks/>
          </p:cNvGrpSpPr>
          <p:nvPr/>
        </p:nvGrpSpPr>
        <p:grpSpPr bwMode="auto">
          <a:xfrm>
            <a:off x="1060367" y="3598778"/>
            <a:ext cx="8359775" cy="431800"/>
            <a:chOff x="476" y="1888"/>
            <a:chExt cx="5266" cy="272"/>
          </a:xfrm>
        </p:grpSpPr>
        <p:graphicFrame>
          <p:nvGraphicFramePr>
            <p:cNvPr id="25" name="Object 10"/>
            <p:cNvGraphicFramePr>
              <a:graphicFrameLocks noChangeAspect="1"/>
            </p:cNvGraphicFramePr>
            <p:nvPr/>
          </p:nvGraphicFramePr>
          <p:xfrm>
            <a:off x="476" y="1898"/>
            <a:ext cx="226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70100" imgH="241300" progId="Equation.DSMT4">
                    <p:embed/>
                  </p:oleObj>
                </mc:Choice>
                <mc:Fallback>
                  <p:oleObj name="Equation" r:id="rId15" imgW="2070100" imgH="241300" progId="Equation.DSMT4">
                    <p:embed/>
                    <p:pic>
                      <p:nvPicPr>
                        <p:cNvPr id="2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898"/>
                          <a:ext cx="226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2849" y="1888"/>
              <a:ext cx="28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hangingPunct="1"/>
              <a:r>
                <a:rPr lang="en-US" altLang="zh-CN" b="1" dirty="0">
                  <a:latin typeface="SimHei" charset="-122"/>
                  <a:ea typeface="SimHei" charset="-122"/>
                  <a:cs typeface="SimHei" charset="-122"/>
                </a:rPr>
                <a:t>——1919</a:t>
              </a:r>
              <a:r>
                <a:rPr lang="zh-CN" altLang="en-US" b="1" dirty="0">
                  <a:latin typeface="SimHei" charset="-122"/>
                  <a:ea typeface="SimHei" charset="-122"/>
                  <a:cs typeface="SimHei" charset="-122"/>
                </a:rPr>
                <a:t>年卢瑟福第一次人工核嬗变； </a:t>
              </a:r>
            </a:p>
          </p:txBody>
        </p:sp>
      </p:grpSp>
      <p:grpSp>
        <p:nvGrpSpPr>
          <p:cNvPr id="27" name="Group 39"/>
          <p:cNvGrpSpPr>
            <a:grpSpLocks/>
          </p:cNvGrpSpPr>
          <p:nvPr/>
        </p:nvGrpSpPr>
        <p:grpSpPr bwMode="auto">
          <a:xfrm>
            <a:off x="1060367" y="6110881"/>
            <a:ext cx="8172450" cy="490538"/>
            <a:chOff x="476" y="3723"/>
            <a:chExt cx="5148" cy="309"/>
          </a:xfrm>
        </p:grpSpPr>
        <p:graphicFrame>
          <p:nvGraphicFramePr>
            <p:cNvPr id="28" name="Object 32"/>
            <p:cNvGraphicFramePr>
              <a:graphicFrameLocks/>
            </p:cNvGraphicFramePr>
            <p:nvPr/>
          </p:nvGraphicFramePr>
          <p:xfrm>
            <a:off x="476" y="3769"/>
            <a:ext cx="226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019300" imgH="241300" progId="Equation.DSMT4">
                    <p:embed/>
                  </p:oleObj>
                </mc:Choice>
                <mc:Fallback>
                  <p:oleObj name="Equation" r:id="rId17" imgW="2019300" imgH="241300" progId="Equation.DSMT4">
                    <p:embed/>
                    <p:pic>
                      <p:nvPicPr>
                        <p:cNvPr id="28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769"/>
                          <a:ext cx="226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3488" y="3723"/>
              <a:ext cx="21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SimHei" charset="-122"/>
                  <a:ea typeface="SimHei" charset="-122"/>
                  <a:cs typeface="SimHei" charset="-122"/>
                </a:rPr>
                <a:t>—— </a:t>
              </a:r>
              <a:r>
                <a:rPr kumimoji="1" lang="zh-CN" altLang="en-US" b="1">
                  <a:latin typeface="SimHei" charset="-122"/>
                  <a:ea typeface="SimHei" charset="-122"/>
                  <a:cs typeface="SimHei" charset="-122"/>
                </a:rPr>
                <a:t>氢弹爆炸的热核反应；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反应截面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8188" y="887457"/>
                <a:ext cx="1111233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    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核反应的</a:t>
                </a:r>
                <a:r>
                  <a:rPr lang="zh-CN" altLang="en-US" sz="3200" b="1" dirty="0">
                    <a:solidFill>
                      <a:srgbClr val="FF0000"/>
                    </a:solidFill>
                    <a:latin typeface="SimHei" charset="-122"/>
                    <a:ea typeface="SimHei" charset="-122"/>
                    <a:cs typeface="SimHei" charset="-122"/>
                  </a:rPr>
                  <a:t>反应截面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𝝈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是单位时间内一个靶粒子的反应次数</a:t>
                </a:r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和入射粒子流强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𝑰</m:t>
                    </m:r>
                  </m:oMath>
                </a14:m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单位时间内通过单位面积的入射粒子数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的</a:t>
                </a:r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比值，即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887457"/>
                <a:ext cx="11112337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426" t="-6226" r="-549" b="-12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41711" y="2408991"/>
                <a:ext cx="1366721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num>
                        <m:den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𝑁𝐼</m:t>
                          </m:r>
                        </m:den>
                      </m:f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711" y="2408991"/>
                <a:ext cx="1366721" cy="9187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22325" y="2425033"/>
                <a:ext cx="743665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SimHei" charset="-122"/>
                    <a:ea typeface="SimHei" charset="-122"/>
                    <a:cs typeface="SimHei" charset="-122"/>
                  </a:rPr>
                  <a:t>---</a:t>
                </a:r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𝑹</m:t>
                    </m:r>
                  </m:oMath>
                </a14:m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是反应速率，即单位时间内的反应</a:t>
                </a:r>
                <a:endParaRPr lang="en-US" altLang="zh-CN" sz="28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   次数，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𝑵</m:t>
                    </m:r>
                  </m:oMath>
                </a14:m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是入射粒子流射中的靶核数。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325" y="2425033"/>
                <a:ext cx="7436651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1639" t="-8333" r="-410" b="-16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68187" y="3379140"/>
            <a:ext cx="104438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注意：反应截面并非核靶的横截面积，因为入射粒子不是</a:t>
            </a:r>
            <a:endParaRPr lang="en-US" altLang="zh-CN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      经典粒子，需要考虑波动性。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68186" y="4507729"/>
                <a:ext cx="66514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反应能：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核反应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𝑿</m:t>
                    </m:r>
                    <m:d>
                      <m:d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d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𝒂</m:t>
                        </m:r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,</m:t>
                        </m:r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𝒃</m:t>
                        </m:r>
                      </m:e>
                    </m:d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𝒀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的反应能为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6" y="4507729"/>
                <a:ext cx="6651436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2383" t="-16667" r="-1650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81258" y="5099661"/>
                <a:ext cx="53707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kumimoji="1" lang="mr-IN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1" lang="mr-IN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258" y="5099661"/>
                <a:ext cx="5370766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/>
          <p:cNvSpPr>
            <a:spLocks/>
          </p:cNvSpPr>
          <p:nvPr/>
        </p:nvSpPr>
        <p:spPr bwMode="auto">
          <a:xfrm>
            <a:off x="7119622" y="4651825"/>
            <a:ext cx="195578" cy="842095"/>
          </a:xfrm>
          <a:prstGeom prst="leftBrace">
            <a:avLst>
              <a:gd name="adj1" fmla="val 88271"/>
              <a:gd name="adj2" fmla="val 50000"/>
            </a:avLst>
          </a:prstGeom>
          <a:noFill/>
          <a:ln w="38100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487220" y="4456358"/>
                <a:ext cx="31137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𝑸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&gt;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𝟎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放能反应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220" y="4456358"/>
                <a:ext cx="3113738" cy="584775"/>
              </a:xfrm>
              <a:prstGeom prst="rect">
                <a:avLst/>
              </a:prstGeom>
              <a:blipFill rotWithShape="0">
                <a:blip r:embed="rId7"/>
                <a:stretch>
                  <a:fillRect t="-16667" r="-4305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487220" y="5007329"/>
                <a:ext cx="31137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𝑸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&lt;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𝟎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吸能反应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220" y="5007329"/>
                <a:ext cx="3113738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6667" r="-4305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8186" y="5638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阈能：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引发吸能反应所需的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      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入射粒子最小能量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182994" y="5692033"/>
                <a:ext cx="3540585" cy="975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𝑡h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3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kumimoji="1" lang="hr-HR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94" y="5692033"/>
                <a:ext cx="3540585" cy="9750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二 核能的开发与利用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187" y="88745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重核的裂变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187" y="1472232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天然放射性元素会自发的进行重核裂变过程，但功率太低且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不易控制。</a:t>
            </a:r>
          </a:p>
        </p:txBody>
      </p:sp>
      <p:pic>
        <p:nvPicPr>
          <p:cNvPr id="5" name="Picture 17" descr="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6807" r="10963" b="14748"/>
          <a:stretch>
            <a:fillRect/>
          </a:stretch>
        </p:blipFill>
        <p:spPr bwMode="auto">
          <a:xfrm>
            <a:off x="7828184" y="3033939"/>
            <a:ext cx="3613840" cy="298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83083" y="2549450"/>
            <a:ext cx="8486410" cy="677361"/>
            <a:chOff x="657" y="3788"/>
            <a:chExt cx="4463" cy="294"/>
          </a:xfrm>
        </p:grpSpPr>
        <p:graphicFrame>
          <p:nvGraphicFramePr>
            <p:cNvPr id="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0351718"/>
                </p:ext>
              </p:extLst>
            </p:nvPr>
          </p:nvGraphicFramePr>
          <p:xfrm>
            <a:off x="657" y="3788"/>
            <a:ext cx="266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866900" imgH="241300" progId="Equation.DSMT4">
                    <p:embed/>
                  </p:oleObj>
                </mc:Choice>
                <mc:Fallback>
                  <p:oleObj name="Equation" r:id="rId3" imgW="1866900" imgH="241300" progId="Equation.DSMT4">
                    <p:embed/>
                    <p:pic>
                      <p:nvPicPr>
                        <p:cNvPr id="7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788"/>
                          <a:ext cx="266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3323" y="3821"/>
              <a:ext cx="179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SimHei" charset="-122"/>
                  <a:ea typeface="SimHei" charset="-122"/>
                  <a:cs typeface="SimHei" charset="-122"/>
                </a:rPr>
                <a:t>（铀裂变方式之一）</a:t>
              </a: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265048" y="3146843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链式反应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8187" y="3731618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临界体积：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能发生链式反应的最小体积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8186" y="435798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临界质量：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临界体积中所含的铀的质量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8186" y="5059955"/>
            <a:ext cx="10854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当几块质量小于临界质量的铀很快的合拢起来而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总质量超过临界质量时</a:t>
            </a:r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, 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就会发生极猛烈的链式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反应而引起爆炸。原子弹的构造就是根据这个原理制成的。</a:t>
            </a:r>
          </a:p>
        </p:txBody>
      </p:sp>
    </p:spTree>
    <p:extLst>
      <p:ext uri="{BB962C8B-B14F-4D97-AF65-F5344CB8AC3E}">
        <p14:creationId xmlns:p14="http://schemas.microsoft.com/office/powerpoint/2010/main" val="124086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轻核的聚变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   在高温下，使轻核聚合而放出大量原子核能的反应称为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热核反应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。</a:t>
            </a:r>
          </a:p>
        </p:txBody>
      </p:sp>
      <p:graphicFrame>
        <p:nvGraphicFramePr>
          <p:cNvPr id="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294582"/>
              </p:ext>
            </p:extLst>
          </p:nvPr>
        </p:nvGraphicFramePr>
        <p:xfrm>
          <a:off x="1716842" y="2028843"/>
          <a:ext cx="3845648" cy="71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449" imgH="241195" progId="Equation.DSMT4">
                  <p:embed/>
                </p:oleObj>
              </mc:Choice>
              <mc:Fallback>
                <p:oleObj name="Equation" r:id="rId2" imgW="1269449" imgH="241195" progId="Equation.DSMT4">
                  <p:embed/>
                  <p:pic>
                    <p:nvPicPr>
                      <p:cNvPr id="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842" y="2028843"/>
                        <a:ext cx="3845648" cy="714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8188" y="2817305"/>
            <a:ext cx="63401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氢弹爆炸是一种不可控制的热核反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应。在人工控制下进行的热核反应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叫做</a:t>
            </a:r>
            <a:r>
              <a:rPr kumimoji="1"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受控热核反应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，它能够根据需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要控制热核反应的速度，使之缓慢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而均匀地进行，以能适应在生产实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践中的应用。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Picture 20" descr="W0200605213911192234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385" y="1740087"/>
            <a:ext cx="4287218" cy="378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500219" y="552114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>
                <a:latin typeface="SimHei" charset="-122"/>
                <a:ea typeface="SimHei" charset="-122"/>
                <a:cs typeface="SimHei" charset="-122"/>
              </a:rPr>
              <a:t>托卡马克装置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49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68188" y="302682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第一节 原子核的结构和基本性质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68188" y="949013"/>
                <a:ext cx="4153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卢瑟福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粒子散射实验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949013"/>
                <a:ext cx="4153701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3818" t="-16667" r="-3231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0" descr="20090718085821-16994571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69" y="3895156"/>
            <a:ext cx="2250282" cy="24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2151395" y="1405452"/>
            <a:ext cx="4217318" cy="2476738"/>
            <a:chOff x="567" y="961"/>
            <a:chExt cx="2451" cy="1337"/>
          </a:xfrm>
        </p:grpSpPr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567" y="1308"/>
              <a:ext cx="1950" cy="741"/>
            </a:xfrm>
            <a:custGeom>
              <a:avLst/>
              <a:gdLst>
                <a:gd name="T0" fmla="*/ 0 w 1950"/>
                <a:gd name="T1" fmla="*/ 15 h 741"/>
                <a:gd name="T2" fmla="*/ 544 w 1950"/>
                <a:gd name="T3" fmla="*/ 15 h 741"/>
                <a:gd name="T4" fmla="*/ 1043 w 1950"/>
                <a:gd name="T5" fmla="*/ 15 h 741"/>
                <a:gd name="T6" fmla="*/ 1497 w 1950"/>
                <a:gd name="T7" fmla="*/ 106 h 741"/>
                <a:gd name="T8" fmla="*/ 1723 w 1950"/>
                <a:gd name="T9" fmla="*/ 332 h 741"/>
                <a:gd name="T10" fmla="*/ 1950 w 1950"/>
                <a:gd name="T11" fmla="*/ 741 h 7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50" h="741">
                  <a:moveTo>
                    <a:pt x="0" y="15"/>
                  </a:moveTo>
                  <a:cubicBezTo>
                    <a:pt x="185" y="15"/>
                    <a:pt x="370" y="15"/>
                    <a:pt x="544" y="15"/>
                  </a:cubicBezTo>
                  <a:cubicBezTo>
                    <a:pt x="718" y="15"/>
                    <a:pt x="884" y="0"/>
                    <a:pt x="1043" y="15"/>
                  </a:cubicBezTo>
                  <a:cubicBezTo>
                    <a:pt x="1202" y="30"/>
                    <a:pt x="1384" y="53"/>
                    <a:pt x="1497" y="106"/>
                  </a:cubicBezTo>
                  <a:cubicBezTo>
                    <a:pt x="1610" y="159"/>
                    <a:pt x="1648" y="226"/>
                    <a:pt x="1723" y="332"/>
                  </a:cubicBezTo>
                  <a:cubicBezTo>
                    <a:pt x="1798" y="438"/>
                    <a:pt x="1874" y="589"/>
                    <a:pt x="1950" y="741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auto">
            <a:xfrm>
              <a:off x="576" y="1052"/>
              <a:ext cx="1792" cy="499"/>
            </a:xfrm>
            <a:custGeom>
              <a:avLst/>
              <a:gdLst>
                <a:gd name="T0" fmla="*/ 0 w 1821"/>
                <a:gd name="T1" fmla="*/ 492 h 726"/>
                <a:gd name="T2" fmla="*/ 1057 w 1821"/>
                <a:gd name="T3" fmla="*/ 492 h 726"/>
                <a:gd name="T4" fmla="*/ 1364 w 1821"/>
                <a:gd name="T5" fmla="*/ 460 h 726"/>
                <a:gd name="T6" fmla="*/ 1524 w 1821"/>
                <a:gd name="T7" fmla="*/ 321 h 726"/>
                <a:gd name="T8" fmla="*/ 1792 w 1821"/>
                <a:gd name="T9" fmla="*/ 0 h 7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1" h="726">
                  <a:moveTo>
                    <a:pt x="0" y="716"/>
                  </a:moveTo>
                  <a:cubicBezTo>
                    <a:pt x="423" y="726"/>
                    <a:pt x="843" y="724"/>
                    <a:pt x="1074" y="716"/>
                  </a:cubicBezTo>
                  <a:cubicBezTo>
                    <a:pt x="1305" y="708"/>
                    <a:pt x="1307" y="710"/>
                    <a:pt x="1386" y="669"/>
                  </a:cubicBezTo>
                  <a:cubicBezTo>
                    <a:pt x="1464" y="626"/>
                    <a:pt x="1477" y="578"/>
                    <a:pt x="1549" y="467"/>
                  </a:cubicBezTo>
                  <a:cubicBezTo>
                    <a:pt x="1621" y="356"/>
                    <a:pt x="1764" y="97"/>
                    <a:pt x="1821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3"/>
            <p:cNvSpPr>
              <a:spLocks/>
            </p:cNvSpPr>
            <p:nvPr/>
          </p:nvSpPr>
          <p:spPr bwMode="auto">
            <a:xfrm>
              <a:off x="576" y="1261"/>
              <a:ext cx="2351" cy="660"/>
            </a:xfrm>
            <a:custGeom>
              <a:avLst/>
              <a:gdLst>
                <a:gd name="T0" fmla="*/ 0 w 2351"/>
                <a:gd name="T1" fmla="*/ 646 h 660"/>
                <a:gd name="T2" fmla="*/ 1113 w 2351"/>
                <a:gd name="T3" fmla="*/ 654 h 660"/>
                <a:gd name="T4" fmla="*/ 1463 w 2351"/>
                <a:gd name="T5" fmla="*/ 607 h 660"/>
                <a:gd name="T6" fmla="*/ 1814 w 2351"/>
                <a:gd name="T7" fmla="*/ 405 h 660"/>
                <a:gd name="T8" fmla="*/ 2156 w 2351"/>
                <a:gd name="T9" fmla="*/ 156 h 660"/>
                <a:gd name="T10" fmla="*/ 2351 w 2351"/>
                <a:gd name="T11" fmla="*/ 0 h 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51" h="660">
                  <a:moveTo>
                    <a:pt x="0" y="646"/>
                  </a:moveTo>
                  <a:cubicBezTo>
                    <a:pt x="438" y="656"/>
                    <a:pt x="869" y="660"/>
                    <a:pt x="1113" y="654"/>
                  </a:cubicBezTo>
                  <a:cubicBezTo>
                    <a:pt x="1357" y="648"/>
                    <a:pt x="1346" y="648"/>
                    <a:pt x="1463" y="607"/>
                  </a:cubicBezTo>
                  <a:cubicBezTo>
                    <a:pt x="1580" y="566"/>
                    <a:pt x="1699" y="480"/>
                    <a:pt x="1814" y="405"/>
                  </a:cubicBezTo>
                  <a:cubicBezTo>
                    <a:pt x="1929" y="330"/>
                    <a:pt x="2067" y="223"/>
                    <a:pt x="2156" y="156"/>
                  </a:cubicBezTo>
                  <a:cubicBezTo>
                    <a:pt x="2245" y="89"/>
                    <a:pt x="2298" y="44"/>
                    <a:pt x="2351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576" y="1658"/>
              <a:ext cx="1026" cy="483"/>
            </a:xfrm>
            <a:custGeom>
              <a:avLst/>
              <a:gdLst>
                <a:gd name="T0" fmla="*/ 0 w 1026"/>
                <a:gd name="T1" fmla="*/ 0 h 483"/>
                <a:gd name="T2" fmla="*/ 856 w 1026"/>
                <a:gd name="T3" fmla="*/ 8 h 483"/>
                <a:gd name="T4" fmla="*/ 1020 w 1026"/>
                <a:gd name="T5" fmla="*/ 31 h 483"/>
                <a:gd name="T6" fmla="*/ 817 w 1026"/>
                <a:gd name="T7" fmla="*/ 140 h 483"/>
                <a:gd name="T8" fmla="*/ 156 w 1026"/>
                <a:gd name="T9" fmla="*/ 483 h 4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6" h="483">
                  <a:moveTo>
                    <a:pt x="0" y="0"/>
                  </a:moveTo>
                  <a:cubicBezTo>
                    <a:pt x="350" y="0"/>
                    <a:pt x="686" y="3"/>
                    <a:pt x="856" y="8"/>
                  </a:cubicBezTo>
                  <a:cubicBezTo>
                    <a:pt x="1026" y="13"/>
                    <a:pt x="1026" y="9"/>
                    <a:pt x="1020" y="31"/>
                  </a:cubicBezTo>
                  <a:cubicBezTo>
                    <a:pt x="1014" y="53"/>
                    <a:pt x="961" y="65"/>
                    <a:pt x="817" y="140"/>
                  </a:cubicBezTo>
                  <a:cubicBezTo>
                    <a:pt x="673" y="215"/>
                    <a:pt x="421" y="348"/>
                    <a:pt x="156" y="48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25"/>
            <p:cNvSpPr>
              <a:spLocks noChangeArrowheads="1"/>
            </p:cNvSpPr>
            <p:nvPr/>
          </p:nvSpPr>
          <p:spPr bwMode="auto">
            <a:xfrm>
              <a:off x="1962" y="1580"/>
              <a:ext cx="78" cy="7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" name="Object 26"/>
            <p:cNvGraphicFramePr>
              <a:graphicFrameLocks noChangeAspect="1"/>
            </p:cNvGraphicFramePr>
            <p:nvPr/>
          </p:nvGraphicFramePr>
          <p:xfrm>
            <a:off x="766" y="2101"/>
            <a:ext cx="19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64885" imgH="164885" progId="Equation.3">
                    <p:embed/>
                  </p:oleObj>
                </mc:Choice>
                <mc:Fallback>
                  <p:oleObj name="公式" r:id="rId5" imgW="164885" imgH="164885" progId="Equation.3">
                    <p:embed/>
                    <p:pic>
                      <p:nvPicPr>
                        <p:cNvPr id="1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2101"/>
                          <a:ext cx="19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7"/>
            <p:cNvGraphicFramePr>
              <a:graphicFrameLocks noChangeAspect="1"/>
            </p:cNvGraphicFramePr>
            <p:nvPr/>
          </p:nvGraphicFramePr>
          <p:xfrm>
            <a:off x="2252" y="1994"/>
            <a:ext cx="19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64885" imgH="164885" progId="Equation.3">
                    <p:embed/>
                  </p:oleObj>
                </mc:Choice>
                <mc:Fallback>
                  <p:oleObj name="公式" r:id="rId7" imgW="164885" imgH="164885" progId="Equation.3">
                    <p:embed/>
                    <p:pic>
                      <p:nvPicPr>
                        <p:cNvPr id="1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2" y="1994"/>
                          <a:ext cx="19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28"/>
            <p:cNvGraphicFramePr>
              <a:graphicFrameLocks noChangeAspect="1"/>
            </p:cNvGraphicFramePr>
            <p:nvPr/>
          </p:nvGraphicFramePr>
          <p:xfrm>
            <a:off x="2821" y="1303"/>
            <a:ext cx="19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64814" imgH="177492" progId="Equation.3">
                    <p:embed/>
                  </p:oleObj>
                </mc:Choice>
                <mc:Fallback>
                  <p:oleObj name="公式" r:id="rId9" imgW="164814" imgH="177492" progId="Equation.3">
                    <p:embed/>
                    <p:pic>
                      <p:nvPicPr>
                        <p:cNvPr id="1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" y="1303"/>
                          <a:ext cx="19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9"/>
            <p:cNvGraphicFramePr>
              <a:graphicFrameLocks noChangeAspect="1"/>
            </p:cNvGraphicFramePr>
            <p:nvPr/>
          </p:nvGraphicFramePr>
          <p:xfrm>
            <a:off x="2346" y="961"/>
            <a:ext cx="19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64885" imgH="164885" progId="Equation.3">
                    <p:embed/>
                  </p:oleObj>
                </mc:Choice>
                <mc:Fallback>
                  <p:oleObj name="公式" r:id="rId11" imgW="164885" imgH="164885" progId="Equation.3">
                    <p:embed/>
                    <p:pic>
                      <p:nvPicPr>
                        <p:cNvPr id="1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961"/>
                          <a:ext cx="19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1735" y="1603"/>
              <a:ext cx="5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黑体" charset="-122"/>
                </a:rPr>
                <a:t>核</a:t>
              </a:r>
            </a:p>
          </p:txBody>
        </p:sp>
      </p:grpSp>
      <p:pic>
        <p:nvPicPr>
          <p:cNvPr id="18" name="Picture 17" descr="m_1415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90" y="1159196"/>
            <a:ext cx="2601913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8356092" y="495649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卢瑟福</a:t>
            </a:r>
          </a:p>
        </p:txBody>
      </p:sp>
    </p:spTree>
    <p:extLst>
      <p:ext uri="{BB962C8B-B14F-4D97-AF65-F5344CB8AC3E}">
        <p14:creationId xmlns:p14="http://schemas.microsoft.com/office/powerpoint/2010/main" val="2039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三 放射性的防护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112646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核辐射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是原子核从一种结构或一种能量状态转变为另一种结构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或另一种能量状态过程中所释放出来的微观粒子流。核辐射可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以使物质引起电离或激发，故称为</a:t>
            </a:r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电离辐射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8188" y="2457117"/>
                <a:ext cx="92833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直接致电离辐射：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粒子，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射线，质子等带电粒子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2457117"/>
                <a:ext cx="9283311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1707" t="-16667" r="-1641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68188" y="3041892"/>
            <a:ext cx="818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间接致电离辐射：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光子，中子等不带电粒子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68188" y="3626667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电磁波的电离作用很弱，称为</a:t>
            </a:r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非电离辐射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8188" y="4351248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就辐射对人体的影响而言，又分为</a:t>
            </a:r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内照射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外照射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875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辐射剂量及其单位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照射剂量：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单位体积或单位质量被照射物质所吸收的能量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68188" y="1472232"/>
                <a:ext cx="1130630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测量照射剂量主要依据在标准状态下干燥空气中测量辐射产生</a:t>
                </a:r>
                <a:endParaRPr kumimoji="1"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的电离效应</a:t>
                </a:r>
                <a:r>
                  <a:rPr kumimoji="1"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即测量</a:t>
                </a:r>
                <a:r>
                  <a:rPr kumimoji="1"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X</a:t>
                </a:r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射线和</a:t>
                </a:r>
                <a14:m>
                  <m:oMath xmlns:m="http://schemas.openxmlformats.org/officeDocument/2006/math">
                    <m:r>
                      <a:rPr kumimoji="1" lang="zh-CN" altLang="en-US" sz="3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</m:oMath>
                </a14:m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射线在单位质量空气中产生的正</a:t>
                </a:r>
                <a:endParaRPr kumimoji="1"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kumimoji="1"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或负</a:t>
                </a:r>
                <a:r>
                  <a:rPr kumimoji="1"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离子电量来表征</a:t>
                </a:r>
                <a:r>
                  <a:rPr kumimoji="1"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X</a:t>
                </a:r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射线和</a:t>
                </a:r>
                <a14:m>
                  <m:oMath xmlns:m="http://schemas.openxmlformats.org/officeDocument/2006/math">
                    <m:r>
                      <a:rPr kumimoji="1" lang="zh-CN" altLang="en-US" sz="32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</m:oMath>
                </a14:m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射线的照射量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1472232"/>
                <a:ext cx="113063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402" t="-5058" r="-539" b="-10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098233" y="3041892"/>
            <a:ext cx="9669462" cy="825500"/>
            <a:chOff x="763" y="2094"/>
            <a:chExt cx="6091" cy="520"/>
          </a:xfrm>
        </p:grpSpPr>
        <p:graphicFrame>
          <p:nvGraphicFramePr>
            <p:cNvPr id="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489022"/>
                </p:ext>
              </p:extLst>
            </p:nvPr>
          </p:nvGraphicFramePr>
          <p:xfrm>
            <a:off x="763" y="2094"/>
            <a:ext cx="106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36280" imgH="406224" progId="Equation.DSMT4">
                    <p:embed/>
                  </p:oleObj>
                </mc:Choice>
                <mc:Fallback>
                  <p:oleObj name="Equation" r:id="rId4" imgW="736280" imgH="406224" progId="Equation.DSMT4">
                    <p:embed/>
                    <p:pic>
                      <p:nvPicPr>
                        <p:cNvPr id="6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2094"/>
                          <a:ext cx="106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1973" y="2205"/>
              <a:ext cx="4881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kumimoji="1" lang="zh-CN" altLang="en-US" sz="2800" b="1" dirty="0">
                  <a:latin typeface="Times New Roman" charset="0"/>
                </a:rPr>
                <a:t>单位：</a:t>
              </a:r>
              <a:r>
                <a:rPr kumimoji="1" lang="en-US" altLang="zh-CN" sz="2800" b="1" dirty="0">
                  <a:latin typeface="Times New Roman" charset="0"/>
                </a:rPr>
                <a:t>C</a:t>
              </a:r>
              <a:r>
                <a:rPr kumimoji="1" lang="en-US" altLang="zh-CN" sz="2800" b="1" dirty="0">
                  <a:latin typeface="Times New Roman" charset="0"/>
                  <a:sym typeface="Symbol" charset="2"/>
                </a:rPr>
                <a:t></a:t>
              </a:r>
              <a:r>
                <a:rPr kumimoji="1" lang="en-US" altLang="zh-CN" sz="2800" b="1" dirty="0">
                  <a:latin typeface="Times New Roman" charset="0"/>
                </a:rPr>
                <a:t>kg</a:t>
              </a:r>
              <a:r>
                <a:rPr kumimoji="1" lang="en-US" altLang="zh-CN" sz="2800" b="1" baseline="30000" dirty="0">
                  <a:latin typeface="Times New Roman" charset="0"/>
                  <a:sym typeface="Symbol" charset="2"/>
                </a:rPr>
                <a:t>1 </a:t>
              </a:r>
              <a:r>
                <a:rPr kumimoji="1" lang="zh-CN" altLang="en-US" sz="2800" b="1" dirty="0">
                  <a:latin typeface="Times New Roman" charset="0"/>
                </a:rPr>
                <a:t>或 伦琴</a:t>
              </a:r>
              <a:r>
                <a:rPr kumimoji="1" lang="en-US" altLang="zh-CN" sz="2800" b="1" dirty="0">
                  <a:latin typeface="Times New Roman" charset="0"/>
                </a:rPr>
                <a:t>(R)</a:t>
              </a:r>
              <a:r>
                <a:rPr kumimoji="1" lang="zh-CN" altLang="en-US" sz="2800" b="1" dirty="0">
                  <a:latin typeface="Times New Roman" charset="0"/>
                </a:rPr>
                <a:t>；</a:t>
              </a:r>
              <a:r>
                <a:rPr kumimoji="1" lang="en-US" altLang="zh-CN" sz="2800" b="1" dirty="0">
                  <a:latin typeface="Times New Roman" charset="0"/>
                </a:rPr>
                <a:t>1R=2.58×10</a:t>
              </a:r>
              <a:r>
                <a:rPr kumimoji="1" lang="zh-CN" altLang="en-US" sz="2800" b="1" baseline="30000" dirty="0">
                  <a:latin typeface="Times New Roman" charset="0"/>
                </a:rPr>
                <a:t>－</a:t>
              </a:r>
              <a:r>
                <a:rPr kumimoji="1" lang="en-US" altLang="zh-CN" sz="2800" b="1" baseline="30000" dirty="0">
                  <a:latin typeface="Times New Roman" charset="0"/>
                </a:rPr>
                <a:t>4</a:t>
              </a:r>
              <a:r>
                <a:rPr kumimoji="1" lang="en-US" altLang="zh-CN" sz="2800" b="1" dirty="0">
                  <a:latin typeface="Times New Roman" charset="0"/>
                </a:rPr>
                <a:t> C</a:t>
              </a:r>
              <a:r>
                <a:rPr kumimoji="1" lang="en-US" altLang="zh-CN" sz="2800" b="1" dirty="0">
                  <a:latin typeface="Times New Roman" charset="0"/>
                  <a:sym typeface="Symbol" charset="2"/>
                </a:rPr>
                <a:t></a:t>
              </a:r>
              <a:r>
                <a:rPr kumimoji="1" lang="en-US" altLang="zh-CN" sz="2800" b="1" dirty="0">
                  <a:latin typeface="Times New Roman" charset="0"/>
                </a:rPr>
                <a:t>kg</a:t>
              </a:r>
              <a:r>
                <a:rPr kumimoji="1" lang="en-US" altLang="zh-CN" sz="2800" b="1" baseline="30000" dirty="0">
                  <a:latin typeface="Times New Roman" charset="0"/>
                  <a:sym typeface="Symbol" charset="2"/>
                </a:rPr>
                <a:t>1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68188" y="3867392"/>
            <a:ext cx="108542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吸收剂量：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被照射物质单位质量所吸收的电离能量。它是衡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量单位质量受照射物质吸收辐射能量多少的物理量。</a:t>
            </a:r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164140" y="5190831"/>
            <a:ext cx="9602787" cy="1206500"/>
            <a:chOff x="703" y="3430"/>
            <a:chExt cx="6049" cy="760"/>
          </a:xfrm>
        </p:grpSpPr>
        <p:graphicFrame>
          <p:nvGraphicFramePr>
            <p:cNvPr id="10" name="Object 24"/>
            <p:cNvGraphicFramePr>
              <a:graphicFrameLocks noChangeAspect="1"/>
            </p:cNvGraphicFramePr>
            <p:nvPr/>
          </p:nvGraphicFramePr>
          <p:xfrm>
            <a:off x="703" y="3430"/>
            <a:ext cx="1043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98197" imgH="406224" progId="Equation.DSMT4">
                    <p:embed/>
                  </p:oleObj>
                </mc:Choice>
                <mc:Fallback>
                  <p:oleObj name="Equation" r:id="rId6" imgW="698197" imgH="406224" progId="Equation.DSMT4">
                    <p:embed/>
                    <p:pic>
                      <p:nvPicPr>
                        <p:cNvPr id="1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430"/>
                          <a:ext cx="1043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1973" y="3521"/>
              <a:ext cx="4779" cy="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 typeface="Wingdings 2" charset="2"/>
                <a:buNone/>
              </a:pPr>
              <a:r>
                <a:rPr lang="zh-CN" altLang="en-US" sz="2800" b="1" dirty="0"/>
                <a:t>单位：</a:t>
              </a:r>
              <a:r>
                <a:rPr lang="en-US" altLang="zh-CN" sz="2800" b="1" dirty="0"/>
                <a:t>J</a:t>
              </a:r>
              <a:r>
                <a:rPr lang="en-US" altLang="zh-CN" sz="2800" b="1" dirty="0">
                  <a:sym typeface="Symbol" charset="2"/>
                </a:rPr>
                <a:t></a:t>
              </a:r>
              <a:r>
                <a:rPr lang="en-US" altLang="zh-CN" sz="2800" b="1" dirty="0"/>
                <a:t>kg</a:t>
              </a:r>
              <a:r>
                <a:rPr lang="en-US" altLang="zh-CN" sz="2800" b="1" baseline="30000" dirty="0">
                  <a:sym typeface="Symbol" charset="2"/>
                </a:rPr>
                <a:t>1 </a:t>
              </a:r>
              <a:r>
                <a:rPr lang="zh-CN" altLang="en-US" sz="2800" b="1" dirty="0"/>
                <a:t>或 戈瑞 </a:t>
              </a:r>
              <a:r>
                <a:rPr lang="en-US" altLang="zh-CN" sz="2800" b="1" dirty="0"/>
                <a:t>(</a:t>
              </a:r>
              <a:r>
                <a:rPr lang="en-US" altLang="zh-CN" sz="2800" b="1" dirty="0" err="1"/>
                <a:t>Gy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；</a:t>
              </a:r>
              <a:r>
                <a:rPr lang="en-US" altLang="zh-CN" sz="2800" b="1" dirty="0"/>
                <a:t>1 </a:t>
              </a:r>
              <a:r>
                <a:rPr lang="en-US" altLang="zh-CN" sz="2800" b="1" dirty="0" err="1"/>
                <a:t>Gy</a:t>
              </a:r>
              <a:r>
                <a:rPr lang="en-US" altLang="zh-CN" sz="2800" b="1" dirty="0"/>
                <a:t> = 1</a:t>
              </a:r>
              <a:r>
                <a:rPr lang="en-US" altLang="zh-CN" sz="2800" b="1" baseline="30000" dirty="0"/>
                <a:t> </a:t>
              </a:r>
              <a:r>
                <a:rPr lang="en-US" altLang="zh-CN" sz="2800" b="1" dirty="0"/>
                <a:t>J</a:t>
              </a:r>
              <a:r>
                <a:rPr lang="en-US" altLang="zh-CN" sz="2800" b="1" dirty="0">
                  <a:sym typeface="Symbol" charset="2"/>
                </a:rPr>
                <a:t></a:t>
              </a:r>
              <a:r>
                <a:rPr lang="en-US" altLang="zh-CN" sz="2800" b="1" dirty="0"/>
                <a:t>kg</a:t>
              </a:r>
              <a:r>
                <a:rPr lang="en-US" altLang="zh-CN" sz="2800" b="1" baseline="30000" dirty="0">
                  <a:sym typeface="Symbol" charset="2"/>
                </a:rPr>
                <a:t>1</a:t>
              </a:r>
              <a:r>
                <a:rPr lang="en-US" altLang="zh-CN" sz="2800" b="1" dirty="0"/>
                <a:t>;</a:t>
              </a:r>
            </a:p>
            <a:p>
              <a:pPr eaLnBrk="1" hangingPunct="1">
                <a:lnSpc>
                  <a:spcPct val="130000"/>
                </a:lnSpc>
                <a:buFont typeface="Wingdings 2" charset="2"/>
                <a:buNone/>
              </a:pPr>
              <a:r>
                <a:rPr lang="en-US" altLang="zh-CN" sz="2800" b="1" dirty="0"/>
                <a:t>           </a:t>
              </a:r>
              <a:r>
                <a:rPr lang="zh-CN" altLang="en-US" sz="2800" b="1" dirty="0"/>
                <a:t>拉德 </a:t>
              </a:r>
              <a:r>
                <a:rPr lang="en-US" altLang="zh-CN" sz="2800" b="1" dirty="0"/>
                <a:t>(rad) </a:t>
              </a:r>
              <a:r>
                <a:rPr lang="zh-CN" altLang="en-US" sz="2800" b="1" dirty="0"/>
                <a:t>：   </a:t>
              </a:r>
              <a:r>
                <a:rPr lang="en-US" altLang="zh-CN" sz="2800" b="1" dirty="0"/>
                <a:t>1 </a:t>
              </a:r>
              <a:r>
                <a:rPr lang="en-US" altLang="zh-CN" sz="2800" b="1" dirty="0" err="1"/>
                <a:t>Gy</a:t>
              </a:r>
              <a:r>
                <a:rPr lang="en-US" altLang="zh-CN" sz="2800" b="1" dirty="0"/>
                <a:t> = 100 rad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9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当量剂量</a:t>
            </a:r>
            <a:endParaRPr lang="zh-CN" altLang="en-US" sz="3200" b="1" dirty="0">
              <a:solidFill>
                <a:srgbClr val="7030A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11469807" cy="117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   生物体内单位质量的组织</a:t>
            </a:r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,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从各种射线中吸收同样多能量，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所产生的生物学效应有很大差别。</a:t>
            </a:r>
          </a:p>
        </p:txBody>
      </p:sp>
      <p:grpSp>
        <p:nvGrpSpPr>
          <p:cNvPr id="4" name="Group 123"/>
          <p:cNvGrpSpPr>
            <a:grpSpLocks/>
          </p:cNvGrpSpPr>
          <p:nvPr/>
        </p:nvGrpSpPr>
        <p:grpSpPr bwMode="auto">
          <a:xfrm>
            <a:off x="1099971" y="1934827"/>
            <a:ext cx="9793287" cy="642938"/>
            <a:chOff x="703" y="1398"/>
            <a:chExt cx="6169" cy="405"/>
          </a:xfrm>
        </p:grpSpPr>
        <p:graphicFrame>
          <p:nvGraphicFramePr>
            <p:cNvPr id="5" name="Object 67"/>
            <p:cNvGraphicFramePr>
              <a:graphicFrameLocks noChangeAspect="1"/>
            </p:cNvGraphicFramePr>
            <p:nvPr/>
          </p:nvGraphicFramePr>
          <p:xfrm>
            <a:off x="703" y="1426"/>
            <a:ext cx="122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02865" imgH="241195" progId="Equation.DSMT4">
                    <p:embed/>
                  </p:oleObj>
                </mc:Choice>
                <mc:Fallback>
                  <p:oleObj name="Equation" r:id="rId2" imgW="1002865" imgH="241195" progId="Equation.DSMT4">
                    <p:embed/>
                    <p:pic>
                      <p:nvPicPr>
                        <p:cNvPr id="5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426"/>
                          <a:ext cx="122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68"/>
            <p:cNvSpPr>
              <a:spLocks noChangeArrowheads="1"/>
            </p:cNvSpPr>
            <p:nvPr/>
          </p:nvSpPr>
          <p:spPr bwMode="auto">
            <a:xfrm>
              <a:off x="2154" y="1398"/>
              <a:ext cx="4718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 typeface="Wingdings 2" charset="2"/>
                <a:buNone/>
              </a:pPr>
              <a:r>
                <a:rPr lang="zh-CN" altLang="en-US" sz="2800" b="1"/>
                <a:t>单位：  西沃特  </a:t>
              </a:r>
              <a:r>
                <a:rPr lang="en-US" altLang="zh-CN" sz="2800" b="1" dirty="0"/>
                <a:t>(</a:t>
              </a:r>
              <a:r>
                <a:rPr lang="en-US" altLang="zh-CN" sz="2800" b="1" dirty="0" err="1"/>
                <a:t>Sv</a:t>
              </a:r>
              <a:r>
                <a:rPr lang="en-US" altLang="zh-CN" sz="2800" b="1" dirty="0"/>
                <a:t>)      1</a:t>
              </a:r>
              <a:r>
                <a:rPr lang="zh-CN" altLang="en-US" sz="2800" b="1" dirty="0"/>
                <a:t>西弗 </a:t>
              </a:r>
              <a:r>
                <a:rPr lang="en-US" altLang="zh-CN" sz="2800" b="1" dirty="0"/>
                <a:t>= 1000 </a:t>
              </a:r>
              <a:r>
                <a:rPr lang="zh-CN" altLang="en-US" sz="2800" b="1" dirty="0"/>
                <a:t>毫西弗</a:t>
              </a:r>
            </a:p>
          </p:txBody>
        </p:sp>
      </p:grpSp>
      <p:grpSp>
        <p:nvGrpSpPr>
          <p:cNvPr id="7" name="Group 126"/>
          <p:cNvGrpSpPr>
            <a:grpSpLocks/>
          </p:cNvGrpSpPr>
          <p:nvPr/>
        </p:nvGrpSpPr>
        <p:grpSpPr bwMode="auto">
          <a:xfrm>
            <a:off x="1614908" y="2609009"/>
            <a:ext cx="7646988" cy="2249488"/>
            <a:chOff x="512" y="1786"/>
            <a:chExt cx="4817" cy="1417"/>
          </a:xfrm>
        </p:grpSpPr>
        <p:sp>
          <p:nvSpPr>
            <p:cNvPr id="8" name="Rectangle 70"/>
            <p:cNvSpPr>
              <a:spLocks noChangeArrowheads="1"/>
            </p:cNvSpPr>
            <p:nvPr/>
          </p:nvSpPr>
          <p:spPr bwMode="auto">
            <a:xfrm>
              <a:off x="1626" y="1786"/>
              <a:ext cx="2663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</a:pPr>
              <a:r>
                <a:rPr kumimoji="1" lang="zh-CN" altLang="en-US" b="1">
                  <a:latin typeface="SimHei" charset="-122"/>
                  <a:ea typeface="SimHei" charset="-122"/>
                  <a:cs typeface="SimHei" charset="-122"/>
                </a:rPr>
                <a:t>表： 射线的辐射权重因子</a:t>
              </a:r>
              <a:endParaRPr kumimoji="1" lang="zh-CN" altLang="en-US" sz="2800" b="1" baseline="-25000">
                <a:latin typeface="SimHei" charset="-122"/>
                <a:ea typeface="SimHei" charset="-122"/>
                <a:cs typeface="SimHei" charset="-122"/>
              </a:endParaRPr>
            </a:p>
          </p:txBody>
        </p:sp>
        <p:graphicFrame>
          <p:nvGraphicFramePr>
            <p:cNvPr id="9" name="Object 71"/>
            <p:cNvGraphicFramePr>
              <a:graphicFrameLocks noChangeAspect="1"/>
            </p:cNvGraphicFramePr>
            <p:nvPr/>
          </p:nvGraphicFramePr>
          <p:xfrm>
            <a:off x="3878" y="1810"/>
            <a:ext cx="29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600" imgH="228600" progId="Equation.DSMT4">
                    <p:embed/>
                  </p:oleObj>
                </mc:Choice>
                <mc:Fallback>
                  <p:oleObj name="Equation" r:id="rId4" imgW="228600" imgH="228600" progId="Equation.DSMT4">
                    <p:embed/>
                    <p:pic>
                      <p:nvPicPr>
                        <p:cNvPr id="9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810"/>
                          <a:ext cx="295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72"/>
            <p:cNvSpPr>
              <a:spLocks noChangeArrowheads="1"/>
            </p:cNvSpPr>
            <p:nvPr/>
          </p:nvSpPr>
          <p:spPr bwMode="auto">
            <a:xfrm>
              <a:off x="2836" y="2969"/>
              <a:ext cx="161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zh-CN" altLang="en-US" sz="1600" b="1">
                  <a:latin typeface="SimHei" charset="-122"/>
                  <a:ea typeface="SimHei" charset="-122"/>
                  <a:cs typeface="SimHei" charset="-122"/>
                </a:rPr>
                <a:t>粒子</a:t>
              </a: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,</a:t>
              </a:r>
              <a:r>
                <a:rPr lang="zh-CN" altLang="en-US" sz="1600" b="1">
                  <a:latin typeface="SimHei" charset="-122"/>
                  <a:ea typeface="SimHei" charset="-122"/>
                  <a:cs typeface="SimHei" charset="-122"/>
                </a:rPr>
                <a:t>重核</a:t>
              </a:r>
            </a:p>
          </p:txBody>
        </p:sp>
        <p:sp>
          <p:nvSpPr>
            <p:cNvPr id="11" name="Rectangle 73"/>
            <p:cNvSpPr>
              <a:spLocks noChangeArrowheads="1"/>
            </p:cNvSpPr>
            <p:nvPr/>
          </p:nvSpPr>
          <p:spPr bwMode="auto">
            <a:xfrm>
              <a:off x="2836" y="2758"/>
              <a:ext cx="16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zh-CN" altLang="en-US" sz="1600" b="1">
                  <a:latin typeface="SimHei" charset="-122"/>
                  <a:ea typeface="SimHei" charset="-122"/>
                  <a:cs typeface="SimHei" charset="-122"/>
                </a:rPr>
                <a:t>质子</a:t>
              </a: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,</a:t>
              </a:r>
              <a:r>
                <a:rPr lang="zh-CN" altLang="en-US" sz="1600" b="1">
                  <a:latin typeface="SimHei" charset="-122"/>
                  <a:ea typeface="SimHei" charset="-122"/>
                  <a:cs typeface="SimHei" charset="-122"/>
                </a:rPr>
                <a:t>能量</a:t>
              </a: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&gt;2MeV</a:t>
              </a:r>
            </a:p>
          </p:txBody>
        </p:sp>
        <p:sp>
          <p:nvSpPr>
            <p:cNvPr id="12" name="Rectangle 74"/>
            <p:cNvSpPr>
              <a:spLocks noChangeArrowheads="1"/>
            </p:cNvSpPr>
            <p:nvPr/>
          </p:nvSpPr>
          <p:spPr bwMode="auto">
            <a:xfrm>
              <a:off x="2836" y="2547"/>
              <a:ext cx="16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&gt; 20MeV</a:t>
              </a:r>
            </a:p>
          </p:txBody>
        </p:sp>
        <p:sp>
          <p:nvSpPr>
            <p:cNvPr id="13" name="Rectangle 75"/>
            <p:cNvSpPr>
              <a:spLocks noChangeArrowheads="1"/>
            </p:cNvSpPr>
            <p:nvPr/>
          </p:nvSpPr>
          <p:spPr bwMode="auto">
            <a:xfrm>
              <a:off x="2836" y="2311"/>
              <a:ext cx="1616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2MeV </a:t>
              </a:r>
              <a:r>
                <a:rPr lang="zh-CN" altLang="en-US" sz="1600" b="1">
                  <a:latin typeface="SimHei" charset="-122"/>
                  <a:ea typeface="SimHei" charset="-122"/>
                  <a:cs typeface="SimHei" charset="-122"/>
                </a:rPr>
                <a:t>～ </a:t>
              </a: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20MeV</a:t>
              </a:r>
            </a:p>
          </p:txBody>
        </p:sp>
        <p:sp>
          <p:nvSpPr>
            <p:cNvPr id="14" name="Rectangle 76"/>
            <p:cNvSpPr>
              <a:spLocks noChangeArrowheads="1"/>
            </p:cNvSpPr>
            <p:nvPr/>
          </p:nvSpPr>
          <p:spPr bwMode="auto">
            <a:xfrm>
              <a:off x="2836" y="2100"/>
              <a:ext cx="161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zh-CN" altLang="en-US" sz="1600" b="1">
                  <a:latin typeface="SimHei" charset="-122"/>
                  <a:ea typeface="SimHei" charset="-122"/>
                  <a:cs typeface="SimHei" charset="-122"/>
                </a:rPr>
                <a:t>射线种类及能量范围</a:t>
              </a:r>
            </a:p>
          </p:txBody>
        </p:sp>
        <p:sp>
          <p:nvSpPr>
            <p:cNvPr id="15" name="Rectangle 77"/>
            <p:cNvSpPr>
              <a:spLocks noChangeArrowheads="1"/>
            </p:cNvSpPr>
            <p:nvPr/>
          </p:nvSpPr>
          <p:spPr bwMode="auto">
            <a:xfrm>
              <a:off x="1976" y="2969"/>
              <a:ext cx="860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20</a:t>
              </a:r>
            </a:p>
          </p:txBody>
        </p:sp>
        <p:sp>
          <p:nvSpPr>
            <p:cNvPr id="16" name="Rectangle 78"/>
            <p:cNvSpPr>
              <a:spLocks noChangeArrowheads="1"/>
            </p:cNvSpPr>
            <p:nvPr/>
          </p:nvSpPr>
          <p:spPr bwMode="auto">
            <a:xfrm>
              <a:off x="1976" y="2758"/>
              <a:ext cx="8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5</a:t>
              </a:r>
            </a:p>
          </p:txBody>
        </p:sp>
        <p:sp>
          <p:nvSpPr>
            <p:cNvPr id="17" name="Rectangle 79"/>
            <p:cNvSpPr>
              <a:spLocks noChangeArrowheads="1"/>
            </p:cNvSpPr>
            <p:nvPr/>
          </p:nvSpPr>
          <p:spPr bwMode="auto">
            <a:xfrm>
              <a:off x="1976" y="2547"/>
              <a:ext cx="8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1</a:t>
              </a:r>
            </a:p>
          </p:txBody>
        </p:sp>
        <p:sp>
          <p:nvSpPr>
            <p:cNvPr id="18" name="Rectangle 80"/>
            <p:cNvSpPr>
              <a:spLocks noChangeArrowheads="1"/>
            </p:cNvSpPr>
            <p:nvPr/>
          </p:nvSpPr>
          <p:spPr bwMode="auto">
            <a:xfrm>
              <a:off x="1976" y="2311"/>
              <a:ext cx="860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1</a:t>
              </a:r>
            </a:p>
          </p:txBody>
        </p:sp>
        <p:sp>
          <p:nvSpPr>
            <p:cNvPr id="19" name="Rectangle 81"/>
            <p:cNvSpPr>
              <a:spLocks noChangeArrowheads="1"/>
            </p:cNvSpPr>
            <p:nvPr/>
          </p:nvSpPr>
          <p:spPr bwMode="auto">
            <a:xfrm>
              <a:off x="1976" y="2100"/>
              <a:ext cx="8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 2" charset="2"/>
                <a:buNone/>
              </a:pPr>
              <a:r>
                <a:rPr lang="zh-CN" altLang="en-US" sz="1600" b="1">
                  <a:latin typeface="SimHei" charset="-122"/>
                  <a:ea typeface="SimHei" charset="-122"/>
                  <a:cs typeface="SimHei" charset="-122"/>
                </a:rPr>
                <a:t>权重因子</a:t>
              </a:r>
            </a:p>
          </p:txBody>
        </p:sp>
        <p:sp>
          <p:nvSpPr>
            <p:cNvPr id="20" name="Rectangle 82"/>
            <p:cNvSpPr>
              <a:spLocks noChangeArrowheads="1"/>
            </p:cNvSpPr>
            <p:nvPr/>
          </p:nvSpPr>
          <p:spPr bwMode="auto">
            <a:xfrm>
              <a:off x="4452" y="2969"/>
              <a:ext cx="87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20</a:t>
              </a:r>
            </a:p>
          </p:txBody>
        </p:sp>
        <p:sp>
          <p:nvSpPr>
            <p:cNvPr id="21" name="Rectangle 83"/>
            <p:cNvSpPr>
              <a:spLocks noChangeArrowheads="1"/>
            </p:cNvSpPr>
            <p:nvPr/>
          </p:nvSpPr>
          <p:spPr bwMode="auto">
            <a:xfrm>
              <a:off x="512" y="2969"/>
              <a:ext cx="1464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100eV</a:t>
              </a:r>
              <a:r>
                <a:rPr lang="zh-CN" altLang="en-US" sz="1600" b="1">
                  <a:latin typeface="SimHei" charset="-122"/>
                  <a:ea typeface="SimHei" charset="-122"/>
                  <a:cs typeface="SimHei" charset="-122"/>
                </a:rPr>
                <a:t>～</a:t>
              </a: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2MeV</a:t>
              </a:r>
            </a:p>
          </p:txBody>
        </p:sp>
        <p:sp>
          <p:nvSpPr>
            <p:cNvPr id="22" name="Rectangle 84"/>
            <p:cNvSpPr>
              <a:spLocks noChangeArrowheads="1"/>
            </p:cNvSpPr>
            <p:nvPr/>
          </p:nvSpPr>
          <p:spPr bwMode="auto">
            <a:xfrm>
              <a:off x="4452" y="2758"/>
              <a:ext cx="87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5</a:t>
              </a:r>
            </a:p>
          </p:txBody>
        </p:sp>
        <p:sp>
          <p:nvSpPr>
            <p:cNvPr id="23" name="Rectangle 85"/>
            <p:cNvSpPr>
              <a:spLocks noChangeArrowheads="1"/>
            </p:cNvSpPr>
            <p:nvPr/>
          </p:nvSpPr>
          <p:spPr bwMode="auto">
            <a:xfrm>
              <a:off x="512" y="2758"/>
              <a:ext cx="146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zh-CN" altLang="en-US" sz="1600" b="1">
                  <a:latin typeface="SimHei" charset="-122"/>
                  <a:ea typeface="SimHei" charset="-122"/>
                  <a:cs typeface="SimHei" charset="-122"/>
                </a:rPr>
                <a:t>中子</a:t>
              </a: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,</a:t>
              </a:r>
              <a:r>
                <a:rPr lang="zh-CN" altLang="en-US" sz="1600" b="1">
                  <a:latin typeface="SimHei" charset="-122"/>
                  <a:ea typeface="SimHei" charset="-122"/>
                  <a:cs typeface="SimHei" charset="-122"/>
                </a:rPr>
                <a:t>能量</a:t>
              </a: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&lt;10eV</a:t>
              </a:r>
            </a:p>
          </p:txBody>
        </p:sp>
        <p:sp>
          <p:nvSpPr>
            <p:cNvPr id="24" name="Rectangle 86"/>
            <p:cNvSpPr>
              <a:spLocks noChangeArrowheads="1"/>
            </p:cNvSpPr>
            <p:nvPr/>
          </p:nvSpPr>
          <p:spPr bwMode="auto">
            <a:xfrm>
              <a:off x="4452" y="2547"/>
              <a:ext cx="87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5</a:t>
              </a:r>
            </a:p>
          </p:txBody>
        </p:sp>
        <p:sp>
          <p:nvSpPr>
            <p:cNvPr id="25" name="Rectangle 87"/>
            <p:cNvSpPr>
              <a:spLocks noChangeArrowheads="1"/>
            </p:cNvSpPr>
            <p:nvPr/>
          </p:nvSpPr>
          <p:spPr bwMode="auto">
            <a:xfrm>
              <a:off x="512" y="2547"/>
              <a:ext cx="146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 2" charset="2"/>
                <a:buNone/>
              </a:pPr>
              <a:r>
                <a:rPr lang="en-US" altLang="zh-CN" sz="1600" b="1" dirty="0">
                  <a:latin typeface="SimHei" charset="-122"/>
                  <a:ea typeface="SimHei" charset="-122"/>
                  <a:cs typeface="SimHei" charset="-122"/>
                </a:rPr>
                <a:t>                       </a:t>
              </a:r>
              <a:endParaRPr lang="zh-CN" altLang="en-US" sz="1600" b="1" dirty="0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4452" y="2311"/>
              <a:ext cx="87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en-US" altLang="zh-CN" sz="1600" b="1">
                  <a:latin typeface="SimHei" charset="-122"/>
                  <a:ea typeface="SimHei" charset="-122"/>
                  <a:cs typeface="SimHei" charset="-122"/>
                </a:rPr>
                <a:t>10</a:t>
              </a:r>
            </a:p>
          </p:txBody>
        </p:sp>
        <p:sp>
          <p:nvSpPr>
            <p:cNvPr id="27" name="Rectangle 89"/>
            <p:cNvSpPr>
              <a:spLocks noChangeArrowheads="1"/>
            </p:cNvSpPr>
            <p:nvPr/>
          </p:nvSpPr>
          <p:spPr bwMode="auto">
            <a:xfrm>
              <a:off x="512" y="2311"/>
              <a:ext cx="1464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en-US" altLang="zh-CN" sz="1800" b="1" dirty="0">
                  <a:latin typeface="SimHei" charset="-122"/>
                  <a:ea typeface="SimHei" charset="-122"/>
                  <a:cs typeface="SimHei" charset="-122"/>
                </a:rPr>
                <a:t>X ( g ) </a:t>
              </a:r>
              <a:r>
                <a:rPr lang="zh-CN" altLang="en-US" sz="1800" b="1" dirty="0">
                  <a:latin typeface="SimHei" charset="-122"/>
                  <a:ea typeface="SimHei" charset="-122"/>
                  <a:cs typeface="SimHei" charset="-122"/>
                </a:rPr>
                <a:t>射线</a:t>
              </a:r>
            </a:p>
          </p:txBody>
        </p:sp>
        <p:sp>
          <p:nvSpPr>
            <p:cNvPr id="28" name="Rectangle 90"/>
            <p:cNvSpPr>
              <a:spLocks noChangeArrowheads="1"/>
            </p:cNvSpPr>
            <p:nvPr/>
          </p:nvSpPr>
          <p:spPr bwMode="auto">
            <a:xfrm>
              <a:off x="4452" y="2100"/>
              <a:ext cx="87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 2" charset="2"/>
                <a:buNone/>
              </a:pPr>
              <a:r>
                <a:rPr lang="zh-CN" altLang="en-US" sz="1600" b="1">
                  <a:latin typeface="SimHei" charset="-122"/>
                  <a:ea typeface="SimHei" charset="-122"/>
                  <a:cs typeface="SimHei" charset="-122"/>
                </a:rPr>
                <a:t>权重因子</a:t>
              </a:r>
            </a:p>
          </p:txBody>
        </p:sp>
        <p:sp>
          <p:nvSpPr>
            <p:cNvPr id="29" name="Rectangle 91"/>
            <p:cNvSpPr>
              <a:spLocks noChangeArrowheads="1"/>
            </p:cNvSpPr>
            <p:nvPr/>
          </p:nvSpPr>
          <p:spPr bwMode="auto">
            <a:xfrm>
              <a:off x="512" y="2100"/>
              <a:ext cx="146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charset="2"/>
                <a:buChar char="¡"/>
                <a:defRPr sz="32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charset="2"/>
                <a:buChar char="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2"/>
                <a:buChar char="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charset="2"/>
                <a:buChar char="¡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 2" charset="2"/>
                <a:buNone/>
              </a:pPr>
              <a:r>
                <a:rPr lang="zh-CN" altLang="en-US" sz="1600" b="1">
                  <a:latin typeface="SimHei" charset="-122"/>
                  <a:ea typeface="SimHei" charset="-122"/>
                  <a:cs typeface="SimHei" charset="-122"/>
                </a:rPr>
                <a:t>射线种类及能量范围</a:t>
              </a:r>
            </a:p>
          </p:txBody>
        </p:sp>
        <p:sp>
          <p:nvSpPr>
            <p:cNvPr id="30" name="Line 92"/>
            <p:cNvSpPr>
              <a:spLocks noChangeShapeType="1"/>
            </p:cNvSpPr>
            <p:nvPr/>
          </p:nvSpPr>
          <p:spPr bwMode="auto">
            <a:xfrm>
              <a:off x="512" y="2311"/>
              <a:ext cx="48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1" name="Line 93"/>
            <p:cNvSpPr>
              <a:spLocks noChangeShapeType="1"/>
            </p:cNvSpPr>
            <p:nvPr/>
          </p:nvSpPr>
          <p:spPr bwMode="auto">
            <a:xfrm>
              <a:off x="512" y="2547"/>
              <a:ext cx="48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2" name="Line 94"/>
            <p:cNvSpPr>
              <a:spLocks noChangeShapeType="1"/>
            </p:cNvSpPr>
            <p:nvPr/>
          </p:nvSpPr>
          <p:spPr bwMode="auto">
            <a:xfrm>
              <a:off x="512" y="2758"/>
              <a:ext cx="48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3" name="Line 95"/>
            <p:cNvSpPr>
              <a:spLocks noChangeShapeType="1"/>
            </p:cNvSpPr>
            <p:nvPr/>
          </p:nvSpPr>
          <p:spPr bwMode="auto">
            <a:xfrm>
              <a:off x="512" y="2969"/>
              <a:ext cx="48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4" name="Line 96"/>
            <p:cNvSpPr>
              <a:spLocks noChangeShapeType="1"/>
            </p:cNvSpPr>
            <p:nvPr/>
          </p:nvSpPr>
          <p:spPr bwMode="auto">
            <a:xfrm>
              <a:off x="512" y="2100"/>
              <a:ext cx="0" cy="21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5" name="Line 97"/>
            <p:cNvSpPr>
              <a:spLocks noChangeShapeType="1"/>
            </p:cNvSpPr>
            <p:nvPr/>
          </p:nvSpPr>
          <p:spPr bwMode="auto">
            <a:xfrm>
              <a:off x="1976" y="2100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6" name="Line 98"/>
            <p:cNvSpPr>
              <a:spLocks noChangeShapeType="1"/>
            </p:cNvSpPr>
            <p:nvPr/>
          </p:nvSpPr>
          <p:spPr bwMode="auto">
            <a:xfrm>
              <a:off x="5329" y="2100"/>
              <a:ext cx="0" cy="21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7" name="Line 99"/>
            <p:cNvSpPr>
              <a:spLocks noChangeShapeType="1"/>
            </p:cNvSpPr>
            <p:nvPr/>
          </p:nvSpPr>
          <p:spPr bwMode="auto">
            <a:xfrm>
              <a:off x="2836" y="2100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8" name="Line 100"/>
            <p:cNvSpPr>
              <a:spLocks noChangeShapeType="1"/>
            </p:cNvSpPr>
            <p:nvPr/>
          </p:nvSpPr>
          <p:spPr bwMode="auto">
            <a:xfrm>
              <a:off x="4452" y="2100"/>
              <a:ext cx="0" cy="1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9" name="Line 101"/>
            <p:cNvSpPr>
              <a:spLocks noChangeShapeType="1"/>
            </p:cNvSpPr>
            <p:nvPr/>
          </p:nvSpPr>
          <p:spPr bwMode="auto">
            <a:xfrm>
              <a:off x="4452" y="2100"/>
              <a:ext cx="8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0" name="Line 102"/>
            <p:cNvSpPr>
              <a:spLocks noChangeShapeType="1"/>
            </p:cNvSpPr>
            <p:nvPr/>
          </p:nvSpPr>
          <p:spPr bwMode="auto">
            <a:xfrm>
              <a:off x="512" y="2100"/>
              <a:ext cx="14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1" name="Line 103"/>
            <p:cNvSpPr>
              <a:spLocks noChangeShapeType="1"/>
            </p:cNvSpPr>
            <p:nvPr/>
          </p:nvSpPr>
          <p:spPr bwMode="auto">
            <a:xfrm>
              <a:off x="5329" y="2311"/>
              <a:ext cx="0" cy="23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2" name="Line 104"/>
            <p:cNvSpPr>
              <a:spLocks noChangeShapeType="1"/>
            </p:cNvSpPr>
            <p:nvPr/>
          </p:nvSpPr>
          <p:spPr bwMode="auto">
            <a:xfrm>
              <a:off x="5329" y="2547"/>
              <a:ext cx="0" cy="21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3" name="Line 105"/>
            <p:cNvSpPr>
              <a:spLocks noChangeShapeType="1"/>
            </p:cNvSpPr>
            <p:nvPr/>
          </p:nvSpPr>
          <p:spPr bwMode="auto">
            <a:xfrm>
              <a:off x="5329" y="2758"/>
              <a:ext cx="0" cy="21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4" name="Line 106"/>
            <p:cNvSpPr>
              <a:spLocks noChangeShapeType="1"/>
            </p:cNvSpPr>
            <p:nvPr/>
          </p:nvSpPr>
          <p:spPr bwMode="auto">
            <a:xfrm>
              <a:off x="5329" y="2969"/>
              <a:ext cx="0" cy="23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5" name="Line 107"/>
            <p:cNvSpPr>
              <a:spLocks noChangeShapeType="1"/>
            </p:cNvSpPr>
            <p:nvPr/>
          </p:nvSpPr>
          <p:spPr bwMode="auto">
            <a:xfrm>
              <a:off x="4452" y="3203"/>
              <a:ext cx="8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6" name="Line 108"/>
            <p:cNvSpPr>
              <a:spLocks noChangeShapeType="1"/>
            </p:cNvSpPr>
            <p:nvPr/>
          </p:nvSpPr>
          <p:spPr bwMode="auto">
            <a:xfrm>
              <a:off x="512" y="3203"/>
              <a:ext cx="14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7" name="Line 109"/>
            <p:cNvSpPr>
              <a:spLocks noChangeShapeType="1"/>
            </p:cNvSpPr>
            <p:nvPr/>
          </p:nvSpPr>
          <p:spPr bwMode="auto">
            <a:xfrm>
              <a:off x="1976" y="2100"/>
              <a:ext cx="24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8" name="Line 110"/>
            <p:cNvSpPr>
              <a:spLocks noChangeShapeType="1"/>
            </p:cNvSpPr>
            <p:nvPr/>
          </p:nvSpPr>
          <p:spPr bwMode="auto">
            <a:xfrm>
              <a:off x="512" y="2311"/>
              <a:ext cx="0" cy="236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9" name="Line 111"/>
            <p:cNvSpPr>
              <a:spLocks noChangeShapeType="1"/>
            </p:cNvSpPr>
            <p:nvPr/>
          </p:nvSpPr>
          <p:spPr bwMode="auto">
            <a:xfrm>
              <a:off x="512" y="2547"/>
              <a:ext cx="0" cy="21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0" name="Line 112"/>
            <p:cNvSpPr>
              <a:spLocks noChangeShapeType="1"/>
            </p:cNvSpPr>
            <p:nvPr/>
          </p:nvSpPr>
          <p:spPr bwMode="auto">
            <a:xfrm>
              <a:off x="512" y="2758"/>
              <a:ext cx="0" cy="211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1" name="Line 113"/>
            <p:cNvSpPr>
              <a:spLocks noChangeShapeType="1"/>
            </p:cNvSpPr>
            <p:nvPr/>
          </p:nvSpPr>
          <p:spPr bwMode="auto">
            <a:xfrm>
              <a:off x="512" y="2969"/>
              <a:ext cx="0" cy="23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2" name="Line 114"/>
            <p:cNvSpPr>
              <a:spLocks noChangeShapeType="1"/>
            </p:cNvSpPr>
            <p:nvPr/>
          </p:nvSpPr>
          <p:spPr bwMode="auto">
            <a:xfrm>
              <a:off x="1976" y="3203"/>
              <a:ext cx="24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SimHei" charset="-122"/>
                <a:ea typeface="SimHei" charset="-122"/>
                <a:cs typeface="SimHei" charset="-122"/>
              </a:endParaRPr>
            </a:p>
          </p:txBody>
        </p:sp>
        <p:graphicFrame>
          <p:nvGraphicFramePr>
            <p:cNvPr id="53" name="Object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2416079"/>
                </p:ext>
              </p:extLst>
            </p:nvPr>
          </p:nvGraphicFramePr>
          <p:xfrm>
            <a:off x="800" y="2560"/>
            <a:ext cx="51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47700" imgH="228600" progId="Equation.DSMT4">
                    <p:embed/>
                  </p:oleObj>
                </mc:Choice>
                <mc:Fallback>
                  <p:oleObj name="Equation" r:id="rId6" imgW="647700" imgH="228600" progId="Equation.DSMT4">
                    <p:embed/>
                    <p:pic>
                      <p:nvPicPr>
                        <p:cNvPr id="53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2560"/>
                          <a:ext cx="51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16"/>
            <p:cNvGraphicFramePr>
              <a:graphicFrameLocks noChangeAspect="1"/>
            </p:cNvGraphicFramePr>
            <p:nvPr/>
          </p:nvGraphicFramePr>
          <p:xfrm>
            <a:off x="2577" y="2111"/>
            <a:ext cx="26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8600" imgH="228600" progId="Equation.DSMT4">
                    <p:embed/>
                  </p:oleObj>
                </mc:Choice>
                <mc:Fallback>
                  <p:oleObj name="Equation" r:id="rId8" imgW="228600" imgH="228600" progId="Equation.DSMT4">
                    <p:embed/>
                    <p:pic>
                      <p:nvPicPr>
                        <p:cNvPr id="54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2111"/>
                          <a:ext cx="26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117"/>
            <p:cNvGraphicFramePr>
              <a:graphicFrameLocks noChangeAspect="1"/>
            </p:cNvGraphicFramePr>
            <p:nvPr/>
          </p:nvGraphicFramePr>
          <p:xfrm>
            <a:off x="5053" y="2082"/>
            <a:ext cx="26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600" imgH="228600" progId="Equation.DSMT4">
                    <p:embed/>
                  </p:oleObj>
                </mc:Choice>
                <mc:Fallback>
                  <p:oleObj name="Equation" r:id="rId10" imgW="228600" imgH="228600" progId="Equation.DSMT4">
                    <p:embed/>
                    <p:pic>
                      <p:nvPicPr>
                        <p:cNvPr id="55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3" y="2082"/>
                          <a:ext cx="26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118"/>
            <p:cNvGraphicFramePr>
              <a:graphicFrameLocks noChangeAspect="1"/>
            </p:cNvGraphicFramePr>
            <p:nvPr/>
          </p:nvGraphicFramePr>
          <p:xfrm>
            <a:off x="3195" y="3022"/>
            <a:ext cx="13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2334" imgH="139639" progId="Equation.DSMT4">
                    <p:embed/>
                  </p:oleObj>
                </mc:Choice>
                <mc:Fallback>
                  <p:oleObj name="Equation" r:id="rId11" imgW="152334" imgH="139639" progId="Equation.DSMT4">
                    <p:embed/>
                    <p:pic>
                      <p:nvPicPr>
                        <p:cNvPr id="56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5" y="3022"/>
                          <a:ext cx="138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矩形 56"/>
          <p:cNvSpPr/>
          <p:nvPr/>
        </p:nvSpPr>
        <p:spPr>
          <a:xfrm>
            <a:off x="2909726" y="38087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latin typeface="SimHei" charset="-122"/>
                <a:ea typeface="SimHei" charset="-122"/>
                <a:cs typeface="SimHei" charset="-122"/>
              </a:rPr>
              <a:t>射线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468187" y="4937583"/>
                <a:ext cx="11264622" cy="1865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最大容许剂量：</a:t>
                </a:r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即经过一次照射成长期积累</a:t>
                </a:r>
                <a:r>
                  <a:rPr kumimoji="1"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, </a:t>
                </a:r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对人体没有损害</a:t>
                </a:r>
                <a:endParaRPr kumimoji="1"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又不发生遗传危害的最大剂量限值。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从业人员：</a:t>
                </a:r>
                <a14:m>
                  <m:oMath xmlns:m="http://schemas.openxmlformats.org/officeDocument/2006/math">
                    <m:r>
                      <a:rPr kumimoji="1"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𝟓𝟎</m:t>
                    </m:r>
                    <m:r>
                      <a:rPr kumimoji="1"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𝐦𝐒𝐯</m:t>
                    </m:r>
                    <m:r>
                      <a:rPr kumimoji="1"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/</m:t>
                    </m:r>
                    <m:r>
                      <a:rPr kumimoji="1" lang="en-US" altLang="zh-CN" sz="32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𝐚</m:t>
                    </m:r>
                  </m:oMath>
                </a14:m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； 居民：</a:t>
                </a:r>
                <a:r>
                  <a:rPr kumimoji="1" lang="en-US" altLang="zh-CN" sz="3200" b="1" dirty="0"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𝟓𝟎</m:t>
                    </m:r>
                    <m:r>
                      <a:rPr kumimoji="1" lang="en-US" altLang="zh-CN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𝛍</m:t>
                    </m:r>
                    <m:r>
                      <a:rPr kumimoji="1" lang="en-US" altLang="zh-CN" sz="3200" b="1">
                        <a:latin typeface="Cambria Math" charset="0"/>
                        <a:ea typeface="SimHei" charset="-122"/>
                        <a:cs typeface="SimHei" charset="-122"/>
                      </a:rPr>
                      <m:t>𝐒𝐯</m:t>
                    </m:r>
                    <m:r>
                      <a:rPr kumimoji="1" lang="en-US" altLang="zh-CN" sz="3200" b="1">
                        <a:latin typeface="Cambria Math" charset="0"/>
                        <a:ea typeface="SimHei" charset="-122"/>
                        <a:cs typeface="SimHei" charset="-122"/>
                      </a:rPr>
                      <m:t>/</m:t>
                    </m:r>
                    <m:r>
                      <a:rPr kumimoji="1" lang="en-US" altLang="zh-CN" sz="3200" b="1">
                        <a:latin typeface="Cambria Math" charset="0"/>
                        <a:ea typeface="SimHei" charset="-122"/>
                        <a:cs typeface="SimHei" charset="-122"/>
                      </a:rPr>
                      <m:t>𝐚</m:t>
                    </m:r>
                    <m:r>
                      <a:rPr kumimoji="1"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 </m:t>
                    </m:r>
                  </m:oMath>
                </a14:m>
                <a:r>
                  <a:rPr kumimoji="1"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4937583"/>
                <a:ext cx="11264622" cy="1865126"/>
              </a:xfrm>
              <a:prstGeom prst="rect">
                <a:avLst/>
              </a:prstGeom>
              <a:blipFill rotWithShape="0">
                <a:blip r:embed="rId14"/>
                <a:stretch>
                  <a:fillRect l="-1407" t="-3268" r="-487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0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辐射防护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外照射防护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8188" y="1472232"/>
            <a:ext cx="11113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因为不同放射线的性质不同，采取的防护措施也不一样。</a:t>
            </a:r>
            <a:r>
              <a:rPr kumimoji="1" lang="zh-CN" altLang="en-US" sz="3200" b="1" i="1" dirty="0">
                <a:latin typeface="SimHei" charset="-122"/>
                <a:ea typeface="SimHei" charset="-122"/>
                <a:cs typeface="SimHei" charset="-122"/>
                <a:sym typeface="Symbol" charset="2"/>
              </a:rPr>
              <a:t>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射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线的电离能力很强</a:t>
            </a:r>
            <a:r>
              <a:rPr kumimoji="1" lang="en-US" altLang="zh-CN" sz="3200" b="1" dirty="0">
                <a:latin typeface="SimHei" charset="-122"/>
                <a:ea typeface="SimHei" charset="-122"/>
                <a:cs typeface="SimHei" charset="-122"/>
              </a:rPr>
              <a:t>, 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但射程短</a:t>
            </a:r>
            <a:r>
              <a:rPr kumimoji="1" lang="en-US" altLang="zh-CN" sz="3200" b="1" dirty="0">
                <a:latin typeface="SimHei" charset="-122"/>
                <a:ea typeface="SimHei" charset="-122"/>
                <a:cs typeface="SimHei" charset="-122"/>
              </a:rPr>
              <a:t>, 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穿透能力小。 由</a:t>
            </a:r>
            <a:r>
              <a:rPr kumimoji="1" lang="zh-CN" altLang="en-US" sz="3200" b="1" i="1" dirty="0">
                <a:latin typeface="SimHei" charset="-122"/>
                <a:ea typeface="SimHei" charset="-122"/>
                <a:cs typeface="SimHei" charset="-122"/>
                <a:sym typeface="Symbol" charset="2"/>
              </a:rPr>
              <a:t> 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射线不可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能由体表深入体内，故对</a:t>
            </a:r>
            <a:r>
              <a:rPr kumimoji="1" lang="zh-CN" altLang="en-US" sz="3200" b="1" i="1" dirty="0">
                <a:latin typeface="SimHei" charset="-122"/>
                <a:ea typeface="SimHei" charset="-122"/>
                <a:cs typeface="SimHei" charset="-122"/>
                <a:sym typeface="Symbol" charset="2"/>
              </a:rPr>
              <a:t> 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射线照射只要戴上手套即可。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188" y="3244885"/>
            <a:ext cx="114329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i="1" dirty="0">
                <a:latin typeface="SimHei" charset="-122"/>
                <a:ea typeface="SimHei" charset="-122"/>
                <a:cs typeface="SimHei" charset="-122"/>
                <a:sym typeface="Symbol" charset="2"/>
              </a:rPr>
              <a:t>  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射线和</a:t>
            </a:r>
            <a:r>
              <a:rPr kumimoji="1" lang="zh-CN" altLang="en-US" sz="3200" b="1" i="1" dirty="0">
                <a:latin typeface="SimHei" charset="-122"/>
                <a:ea typeface="SimHei" charset="-122"/>
                <a:cs typeface="SimHei" charset="-122"/>
                <a:sym typeface="Symbol" charset="2"/>
              </a:rPr>
              <a:t> 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射线穿透能力强，外照射不容忽视。对</a:t>
            </a:r>
            <a:r>
              <a:rPr kumimoji="1" lang="zh-CN" altLang="en-US" sz="3200" b="1" i="1" dirty="0">
                <a:latin typeface="SimHei" charset="-122"/>
                <a:ea typeface="SimHei" charset="-122"/>
                <a:cs typeface="SimHei" charset="-122"/>
                <a:sym typeface="Symbol" charset="2"/>
              </a:rPr>
              <a:t> 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射线常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用含有中等原子序效的物质作屏蔽材料，如各种塑料和有机玻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璃。</a:t>
            </a:r>
            <a:r>
              <a:rPr kumimoji="1" lang="zh-CN" altLang="en-US" sz="3200" b="1" i="1" dirty="0">
                <a:latin typeface="SimHei" charset="-122"/>
                <a:ea typeface="SimHei" charset="-122"/>
                <a:cs typeface="SimHei" charset="-122"/>
                <a:sym typeface="Symbol" charset="2"/>
              </a:rPr>
              <a:t> 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射线对重原子序数物质易引起起韧致辐射</a:t>
            </a:r>
            <a:r>
              <a:rPr kumimoji="1" lang="en-US" altLang="zh-CN" sz="3200" b="1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高速带电粒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子急剧减速时发出的电磁辐射</a:t>
            </a:r>
            <a:r>
              <a:rPr kumimoji="1" lang="en-US" altLang="zh-CN" sz="3200" b="1" dirty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，后者对人体健康亦不利，故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不宜采用。 </a:t>
            </a:r>
            <a:r>
              <a:rPr kumimoji="1" lang="zh-CN" altLang="en-US" sz="3200" b="1" i="1" dirty="0">
                <a:latin typeface="SimHei" charset="-122"/>
                <a:ea typeface="SimHei" charset="-122"/>
                <a:cs typeface="SimHei" charset="-122"/>
                <a:sym typeface="Symbol" charset="2"/>
              </a:rPr>
              <a:t> 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射线不存在这一问题，故多用重原子序数物质如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铅、混凝土等来屏蔽。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42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297" y="2959916"/>
            <a:ext cx="5434778" cy="28260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8188" y="30268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内照射防护</a:t>
            </a:r>
            <a:endParaRPr lang="zh-CN" altLang="en-US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8188" y="1144129"/>
            <a:ext cx="10908756" cy="216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</a:pP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用放射性核素注入体内进行的照射叫内照射。</a:t>
            </a:r>
            <a:r>
              <a:rPr kumimoji="1" lang="zh-CN" altLang="en-US" sz="3200" b="1" i="1" dirty="0">
                <a:latin typeface="SimHei" charset="-122"/>
                <a:ea typeface="SimHei" charset="-122"/>
                <a:cs typeface="SimHei" charset="-122"/>
                <a:sym typeface="Symbol" charset="2"/>
              </a:rPr>
              <a:t> 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射线源进入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05000"/>
              </a:lnSpc>
            </a:pP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体内，由于其电离比值高，产生电离作用将对人体造成极大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05000"/>
              </a:lnSpc>
            </a:pP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危害。故工作时要待别防止</a:t>
            </a:r>
            <a:r>
              <a:rPr kumimoji="1" lang="zh-CN" altLang="en-US" sz="3200" b="1" i="1" dirty="0">
                <a:latin typeface="SimHei" charset="-122"/>
                <a:ea typeface="SimHei" charset="-122"/>
                <a:cs typeface="SimHei" charset="-122"/>
                <a:sym typeface="Symbol" charset="2"/>
              </a:rPr>
              <a:t> 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射线源由呼吸道、食管或外伤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pPr>
              <a:lnSpc>
                <a:spcPct val="105000"/>
              </a:lnSpc>
            </a:pP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伤口进入体内。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8188" y="3588129"/>
            <a:ext cx="67505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除采用屏蔽措施外，还应注意保护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环境。对于含有放射性物质的废物，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要妥善处理，不要随便弃置。</a:t>
            </a:r>
          </a:p>
        </p:txBody>
      </p:sp>
    </p:spTree>
    <p:extLst>
      <p:ext uri="{BB962C8B-B14F-4D97-AF65-F5344CB8AC3E}">
        <p14:creationId xmlns:p14="http://schemas.microsoft.com/office/powerpoint/2010/main" val="67790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一 原子核的组成与大小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108542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   实验表明，原子核是由一定数目的质子和中子组成的。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质子和中子虽然带电情况不同，但质量、自旋等特性以及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在核内的相互作用中有许多性质是相近的，因此常把</a:t>
            </a:r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质子</a:t>
            </a:r>
            <a:endParaRPr lang="en-US" altLang="zh-CN" sz="3200" b="1" dirty="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中子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统称为</a:t>
            </a:r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核子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187" y="29495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核子数：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85571" y="3014880"/>
                <a:ext cx="21357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</a:rPr>
                        <m:t>𝐴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𝑍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71" y="3014880"/>
                <a:ext cx="213577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369474" y="2949560"/>
                <a:ext cx="70641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---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原子核内质子数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𝒁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与中子数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𝑵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之和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474" y="2949560"/>
                <a:ext cx="7064178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2243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68187" y="353433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原子核的半径：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336587" y="3588685"/>
                <a:ext cx="2129942" cy="510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</a:rPr>
                        <m:t>𝑅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587" y="3588685"/>
                <a:ext cx="2129942" cy="5109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766966" y="3601509"/>
                <a:ext cx="3535455" cy="4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≈1.20×</m:t>
                      </m:r>
                      <m:sSup>
                        <m:sSup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−15</m:t>
                          </m:r>
                        </m:sup>
                      </m:sSup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966" y="3601509"/>
                <a:ext cx="3535455" cy="4980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68186" y="417820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核的质量密度：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389429" y="4154978"/>
                <a:ext cx="6013569" cy="926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4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kumimoji="1" lang="en-US" altLang="zh-CN" sz="3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/3</m:t>
                          </m:r>
                        </m:den>
                      </m:f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≈2.29×</m:t>
                      </m:r>
                      <m:sSup>
                        <m:sSup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17</m:t>
                          </m:r>
                        </m:sup>
                      </m:sSup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𝑘𝑔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sSup>
                        <m:sSup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𝑚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29" y="4154978"/>
                <a:ext cx="6013569" cy="9264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8188" y="5088911"/>
            <a:ext cx="10854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黑体" charset="-122"/>
                <a:ea typeface="黑体" charset="-122"/>
              </a:rPr>
              <a:t>各种原子核的密度近乎相同。这表明无论原子核中核子数</a:t>
            </a:r>
            <a:endParaRPr lang="en-US" altLang="zh-CN" sz="3200" b="1" dirty="0">
              <a:latin typeface="黑体" charset="-122"/>
              <a:ea typeface="黑体" charset="-122"/>
            </a:endParaRPr>
          </a:p>
          <a:p>
            <a:r>
              <a:rPr lang="zh-CN" altLang="en-US" sz="3200" b="1" dirty="0">
                <a:latin typeface="黑体" charset="-122"/>
                <a:ea typeface="黑体" charset="-122"/>
              </a:rPr>
              <a:t>目有多少，每一个核子在核内几乎都占有相同大小的体积。</a:t>
            </a:r>
            <a:endParaRPr lang="en-US" altLang="zh-CN" sz="3200" b="1" dirty="0">
              <a:latin typeface="黑体" charset="-122"/>
              <a:ea typeface="黑体" charset="-122"/>
            </a:endParaRPr>
          </a:p>
          <a:p>
            <a:r>
              <a:rPr lang="zh-CN" altLang="en-US" sz="3200" b="1" dirty="0">
                <a:latin typeface="黑体" charset="-122"/>
                <a:ea typeface="黑体" charset="-122"/>
              </a:rPr>
              <a:t>这也说明核力是短程力，具有饱和性。</a:t>
            </a:r>
            <a:endParaRPr lang="zh-CN" altLang="en-US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846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二 </a:t>
            </a:r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原子核的电荷与质量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1126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不同原子核有不同的质量与电荷，是标示原子核的特征参量。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188" y="160133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原子核的电荷：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413141" y="1647495"/>
                <a:ext cx="16982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=+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𝑍𝑒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41" y="1647495"/>
                <a:ext cx="169822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449262" y="1488274"/>
                <a:ext cx="54393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𝒁</m:t>
                    </m:r>
                  </m:oMath>
                </a14:m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表示质子数，又称原子核的</a:t>
                </a:r>
                <a:endParaRPr lang="en-US" altLang="zh-CN" sz="28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电荷数，也等于元素的原子序数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262" y="1488274"/>
                <a:ext cx="5439310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354" t="-7643" r="-785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68187" y="244636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原子核的质量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01897" y="2442321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核质量等于所有核子的质量之和？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532425" y="3068339"/>
                <a:ext cx="3275577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</a:rPr>
                        <m:t>𝑚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𝑍</m:t>
                      </m:r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425" y="3068339"/>
                <a:ext cx="3275577" cy="5304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958925" y="3032406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原子核都有结合能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8187" y="36171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286933" y="3720551"/>
                <a:ext cx="42782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He</m:t>
                          </m:r>
                        </m:sub>
                      </m:sSub>
                      <m:r>
                        <a:rPr kumimoji="1" lang="en-US" altLang="zh-CN" sz="28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=6.644763</m:t>
                      </m:r>
                      <m:r>
                        <a:rPr kumimoji="1" lang="en-US" altLang="zh-CN" sz="2800" b="0" i="1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−27</m:t>
                          </m:r>
                        </m:sup>
                      </m:sSup>
                      <m:r>
                        <a:rPr kumimoji="1" lang="en-US" altLang="zh-CN" sz="2800" b="0" i="1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𝑘𝑔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33" y="3720551"/>
                <a:ext cx="427822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71219" y="3729198"/>
                <a:ext cx="5515036" cy="4727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𝑍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CN" sz="28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+</m:t>
                      </m:r>
                      <m:r>
                        <a:rPr kumimoji="1" lang="en-US" altLang="zh-CN" sz="28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𝑁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8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800" i="1">
                          <a:solidFill>
                            <a:srgbClr val="7030A0"/>
                          </a:solidFill>
                          <a:latin typeface="Cambria Math" charset="0"/>
                        </a:rPr>
                        <m:t>6.6</m:t>
                      </m:r>
                      <m:r>
                        <a:rPr kumimoji="1" lang="en-US" altLang="zh-CN" sz="28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95206</m:t>
                      </m:r>
                      <m:r>
                        <a:rPr kumimoji="1" lang="en-US" altLang="zh-CN" sz="2800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2800" i="1">
                              <a:solidFill>
                                <a:srgbClr val="7030A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−27</m:t>
                          </m:r>
                        </m:sup>
                      </m:sSup>
                      <m:r>
                        <a:rPr kumimoji="1" lang="en-US" altLang="zh-CN" sz="2800" i="1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𝑘𝑔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219" y="3729198"/>
                <a:ext cx="5515036" cy="4727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598008" y="3689772"/>
                <a:ext cx="4199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&lt;</m:t>
                      </m:r>
                    </m:oMath>
                  </m:oMathPara>
                </a14:m>
                <a:endParaRPr kumimoji="1" lang="zh-CN" alt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08" y="3689772"/>
                <a:ext cx="41998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68187" y="418858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原子质量单位：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426044" y="4250794"/>
                <a:ext cx="46130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</a:rPr>
                        <m:t>1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𝑢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=1.660566×</m:t>
                      </m:r>
                      <m:sSup>
                        <m:sSup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−27</m:t>
                          </m:r>
                        </m:sup>
                      </m:sSup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𝑘𝑔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044" y="4250794"/>
                <a:ext cx="4613058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962762" y="4785463"/>
                <a:ext cx="3125343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=1.007276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762" y="4785463"/>
                <a:ext cx="3125343" cy="53040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598008" y="4794547"/>
                <a:ext cx="313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=1.008665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08" y="4794547"/>
                <a:ext cx="313162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68187" y="5347949"/>
                <a:ext cx="103044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以新单位表示核素的质量，都近似为整数：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𝑨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称为质量数</a:t>
                </a: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5347949"/>
                <a:ext cx="10304424" cy="584775"/>
              </a:xfrm>
              <a:prstGeom prst="rect">
                <a:avLst/>
              </a:prstGeom>
              <a:blipFill rotWithShape="0">
                <a:blip r:embed="rId11"/>
                <a:stretch>
                  <a:fillRect l="-1538" t="-16667" r="-710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468187" y="5993683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原子核的标示：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3589" y="6086444"/>
            <a:ext cx="444500" cy="457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4236" y="6067536"/>
            <a:ext cx="647700" cy="4699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49294" y="6067536"/>
            <a:ext cx="609600" cy="469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699386" y="599368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推广：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29000" y="6065586"/>
            <a:ext cx="393700" cy="4699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34396" y="6050111"/>
            <a:ext cx="596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三 原子核的自旋和磁矩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黑体" charset="-122"/>
                <a:ea typeface="黑体" charset="-122"/>
              </a:rPr>
              <a:t>核总角动量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27956" y="8874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charset="-122"/>
                <a:ea typeface="黑体" charset="-122"/>
              </a:rPr>
              <a:t>核自旋角动量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94307" y="88745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6600"/>
                </a:solidFill>
                <a:latin typeface="黑体" charset="-122"/>
                <a:ea typeface="黑体" charset="-122"/>
              </a:rPr>
              <a:t>核轨道角动量</a:t>
            </a:r>
          </a:p>
        </p:txBody>
      </p:sp>
      <p:sp>
        <p:nvSpPr>
          <p:cNvPr id="7" name="加号 6"/>
          <p:cNvSpPr/>
          <p:nvPr/>
        </p:nvSpPr>
        <p:spPr>
          <a:xfrm>
            <a:off x="6106918" y="932232"/>
            <a:ext cx="540000" cy="540000"/>
          </a:xfrm>
          <a:prstGeom prst="mathPlus">
            <a:avLst>
              <a:gd name="adj1" fmla="val 16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等于 8"/>
          <p:cNvSpPr/>
          <p:nvPr/>
        </p:nvSpPr>
        <p:spPr>
          <a:xfrm>
            <a:off x="2709634" y="916190"/>
            <a:ext cx="673769" cy="609600"/>
          </a:xfrm>
          <a:prstGeom prst="mathEqual">
            <a:avLst>
              <a:gd name="adj1" fmla="val 15625"/>
              <a:gd name="adj2" fmla="val 17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314848" y="1525790"/>
                <a:ext cx="68275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latin typeface="黑体" charset="-122"/>
                    <a:ea typeface="黑体" charset="-122"/>
                  </a:rPr>
                  <a:t>---</a:t>
                </a:r>
                <a:r>
                  <a:rPr lang="zh-CN" altLang="en-US" sz="3200" b="1" dirty="0">
                    <a:latin typeface="黑体" charset="-122"/>
                    <a:ea typeface="黑体" charset="-122"/>
                  </a:rPr>
                  <a:t>质子和中子的自旋量子数均为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黑体" charset="-122"/>
                      </a:rPr>
                      <m:t>𝟏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黑体" charset="-122"/>
                      </a:rPr>
                      <m:t>/</m:t>
                    </m:r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charset="0"/>
                        <a:ea typeface="黑体" charset="-122"/>
                      </a:rPr>
                      <m:t>𝟐</m:t>
                    </m:r>
                  </m:oMath>
                </a14:m>
                <a:endParaRPr lang="zh-CN" altLang="en-US" sz="3200" b="1" dirty="0">
                  <a:latin typeface="黑体" charset="-122"/>
                  <a:ea typeface="黑体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48" y="1525790"/>
                <a:ext cx="682751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321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68188" y="216412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charset="-122"/>
                <a:ea typeface="黑体" charset="-122"/>
              </a:rPr>
              <a:t>核自旋：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524236" y="2186412"/>
                <a:ext cx="2937727" cy="609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𝐽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+1)</m:t>
                          </m:r>
                        </m:e>
                      </m:rad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ℏ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36" y="2186412"/>
                <a:ext cx="2937727" cy="609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121214" y="2164123"/>
                <a:ext cx="42562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00FF"/>
                        </a:solidFill>
                        <a:latin typeface="Cambria Math" charset="0"/>
                        <a:ea typeface="黑体" charset="-122"/>
                      </a:rPr>
                      <m:t>𝑱</m:t>
                    </m:r>
                  </m:oMath>
                </a14:m>
                <a:r>
                  <a:rPr lang="en-US" altLang="zh-CN" sz="3200" b="1" dirty="0">
                    <a:latin typeface="黑体" charset="-122"/>
                    <a:ea typeface="黑体" charset="-122"/>
                  </a:rPr>
                  <a:t>---</a:t>
                </a:r>
                <a:r>
                  <a:rPr lang="zh-CN" altLang="en-US" sz="3200" b="1" dirty="0">
                    <a:latin typeface="黑体" charset="-122"/>
                    <a:ea typeface="黑体" charset="-122"/>
                  </a:rPr>
                  <a:t>原子核自旋量子数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214" y="2164123"/>
                <a:ext cx="4256293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6667" r="-3152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468187" y="29522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charset="-122"/>
                <a:ea typeface="黑体" charset="-122"/>
              </a:rPr>
              <a:t>核磁矩：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524235" y="2795553"/>
                <a:ext cx="2803716" cy="9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𝐽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f>
                        <m:fPr>
                          <m:ctrlPr>
                            <a:rPr kumimoji="1" lang="mr-IN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𝑒</m:t>
                          </m:r>
                        </m:num>
                        <m:den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35" y="2795553"/>
                <a:ext cx="2803716" cy="9807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786078" y="2952265"/>
                <a:ext cx="49812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𝒈</m:t>
                        </m:r>
                      </m:e>
                      <m:sub>
                        <m:r>
                          <a:rPr kumimoji="1" lang="en-US" altLang="zh-CN" sz="3200" b="1" i="1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zh-CN" sz="3200" b="1" dirty="0">
                    <a:latin typeface="黑体" charset="-122"/>
                    <a:ea typeface="黑体" charset="-122"/>
                  </a:rPr>
                  <a:t>---</a:t>
                </a:r>
                <a:r>
                  <a:rPr lang="zh-CN" altLang="en-US" sz="3200" b="1" dirty="0">
                    <a:latin typeface="黑体" charset="-122"/>
                    <a:ea typeface="黑体" charset="-122"/>
                  </a:rPr>
                  <a:t>实验测定的朗德因子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78" y="2952265"/>
                <a:ext cx="4981235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16667" r="-3305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468187" y="397189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charset="-122"/>
                <a:ea typeface="黑体" charset="-122"/>
              </a:rPr>
              <a:t>核磁子：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702483" y="3744187"/>
                <a:ext cx="1903021" cy="1072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𝑁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ℏ</m:t>
                          </m:r>
                        </m:num>
                        <m:den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483" y="3744187"/>
                <a:ext cx="1903021" cy="107228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5280751" y="3971897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黑体" charset="-122"/>
                <a:ea typeface="黑体" charset="-122"/>
              </a:rPr>
              <a:t>---</a:t>
            </a:r>
            <a:r>
              <a:rPr lang="zh-CN" altLang="en-US" sz="3200" b="1" dirty="0">
                <a:latin typeface="黑体" charset="-122"/>
                <a:ea typeface="黑体" charset="-122"/>
              </a:rPr>
              <a:t>描述核磁矩的新单位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2256" y="4797665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黑体" charset="-122"/>
                <a:ea typeface="黑体" charset="-122"/>
              </a:rPr>
              <a:t>玻尔磁子</a:t>
            </a:r>
            <a:r>
              <a:rPr lang="en-US" altLang="zh-CN" sz="3200" b="1" dirty="0">
                <a:latin typeface="黑体" charset="-122"/>
                <a:ea typeface="黑体" charset="-122"/>
              </a:rPr>
              <a:t>(</a:t>
            </a:r>
            <a:r>
              <a:rPr lang="zh-CN" altLang="en-US" sz="3200" b="1" dirty="0">
                <a:latin typeface="黑体" charset="-122"/>
                <a:ea typeface="黑体" charset="-122"/>
              </a:rPr>
              <a:t>描述电子磁矩</a:t>
            </a:r>
            <a:r>
              <a:rPr lang="en-US" altLang="zh-CN" sz="3200" b="1" dirty="0">
                <a:latin typeface="黑体" charset="-122"/>
                <a:ea typeface="黑体" charset="-122"/>
              </a:rPr>
              <a:t>)</a:t>
            </a:r>
            <a:endParaRPr lang="zh-CN" altLang="en-US" sz="3200" b="1" dirty="0">
              <a:latin typeface="黑体" charset="-122"/>
              <a:ea typeface="黑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667780" y="4556672"/>
                <a:ext cx="1859740" cy="10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𝑒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ℏ</m:t>
                          </m:r>
                        </m:num>
                        <m:den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780" y="4556672"/>
                <a:ext cx="1859740" cy="10181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990341" y="4827788"/>
                <a:ext cx="24844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Cambria Math" charset="0"/>
                        </a:rPr>
                        <m:t>=1836</m:t>
                      </m:r>
                      <m:sSub>
                        <m:sSub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3200" i="1">
                              <a:latin typeface="Cambria Math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341" y="4827788"/>
                <a:ext cx="2484463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473124" y="5562863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黑体" charset="-122"/>
                <a:ea typeface="黑体" charset="-122"/>
              </a:rPr>
              <a:t>可见：原子核的自旋对原子能级的影响较小。但是，根据原</a:t>
            </a:r>
          </a:p>
          <a:p>
            <a:r>
              <a:rPr lang="zh-CN" altLang="en-US" sz="3200" b="1" dirty="0">
                <a:latin typeface="黑体" charset="-122"/>
                <a:ea typeface="黑体" charset="-122"/>
              </a:rPr>
              <a:t>      子光谱的</a:t>
            </a:r>
            <a:r>
              <a:rPr lang="zh-CN" altLang="en-US" sz="3200" b="1" dirty="0">
                <a:solidFill>
                  <a:srgbClr val="FF0000"/>
                </a:solidFill>
                <a:latin typeface="黑体" charset="-122"/>
                <a:ea typeface="黑体" charset="-122"/>
              </a:rPr>
              <a:t>超精细结构</a:t>
            </a:r>
            <a:r>
              <a:rPr lang="zh-CN" altLang="en-US" sz="3200" b="1" dirty="0">
                <a:latin typeface="黑体" charset="-122"/>
                <a:ea typeface="黑体" charset="-122"/>
              </a:rPr>
              <a:t>，是可以分析测定核自旋。</a:t>
            </a:r>
          </a:p>
        </p:txBody>
      </p:sp>
    </p:spTree>
    <p:extLst>
      <p:ext uri="{BB962C8B-B14F-4D97-AF65-F5344CB8AC3E}">
        <p14:creationId xmlns:p14="http://schemas.microsoft.com/office/powerpoint/2010/main" val="166015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4903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四 原子核的核力与结合能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68187" y="887457"/>
                <a:ext cx="5353966" cy="603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原子核内核子间距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&lt;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𝟏𝟓</m:t>
                        </m:r>
                      </m:sup>
                    </m:sSup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𝒎</m:t>
                    </m:r>
                  </m:oMath>
                </a14:m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887457"/>
                <a:ext cx="5353966" cy="603242"/>
              </a:xfrm>
              <a:prstGeom prst="rect">
                <a:avLst/>
              </a:prstGeom>
              <a:blipFill rotWithShape="0">
                <a:blip r:embed="rId2"/>
                <a:stretch>
                  <a:fillRect l="-2961" t="-14141" b="-28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68187" y="149069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质子间库仑斥力非常强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14657" y="149069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会趋向于拆散原子核</a:t>
            </a:r>
          </a:p>
        </p:txBody>
      </p:sp>
      <p:sp>
        <p:nvSpPr>
          <p:cNvPr id="6" name="右箭头 5"/>
          <p:cNvSpPr/>
          <p:nvPr/>
        </p:nvSpPr>
        <p:spPr>
          <a:xfrm>
            <a:off x="4957010" y="1670792"/>
            <a:ext cx="786063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8187" y="207547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实际上，把原子核拆散需要消耗很大的功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8187" y="2660249"/>
            <a:ext cx="10649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核子之间存在比库仑斥力更强的吸引相互作用，叫做</a:t>
            </a:r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核力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8186" y="3245024"/>
            <a:ext cx="116749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kumimoji="1" lang="zh-CN" altLang="en-US" sz="28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无论是质子与质子、中子与中子或质子与中子之间都有核力相互作用，</a:t>
            </a:r>
            <a:endParaRPr kumimoji="1" lang="en-US" altLang="zh-CN" sz="28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28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  而且任意两个核子之间的核力大致相等。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68186" y="4199131"/>
                <a:ext cx="11521552" cy="986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2.</a:t>
                </a:r>
                <a:r>
                  <a:rPr lang="zh-CN" altLang="en-US" sz="2800" b="1" dirty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核力是一种短程力。在大于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𝟏𝟓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𝒎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的距离，核力远比库仑力小，在小</a:t>
                </a:r>
                <a:endParaRPr lang="en-US" altLang="zh-CN" sz="2800" b="1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  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𝟏𝟓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𝒎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的距离，核力比库仑力增加得更快，这时核力起主要作用。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6" y="4199131"/>
                <a:ext cx="11521552" cy="986296"/>
              </a:xfrm>
              <a:prstGeom prst="rect">
                <a:avLst/>
              </a:prstGeom>
              <a:blipFill rotWithShape="0">
                <a:blip r:embed="rId3"/>
                <a:stretch>
                  <a:fillRect l="-1111" t="-6790" b="-14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68186" y="5185427"/>
            <a:ext cx="116749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3.</a:t>
            </a:r>
            <a:r>
              <a:rPr kumimoji="1" lang="zh-CN" altLang="en-US" sz="28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核力具有“饱和”的性质</a:t>
            </a:r>
            <a:r>
              <a:rPr kumimoji="1" lang="en-US" altLang="zh-CN" sz="28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, </a:t>
            </a:r>
            <a:r>
              <a:rPr kumimoji="1" lang="zh-CN" altLang="en-US" sz="28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亦即一个核子仅与它相紧邻的核子之间才有</a:t>
            </a:r>
          </a:p>
          <a:p>
            <a:r>
              <a:rPr kumimoji="1" lang="zh-CN" altLang="en-US" sz="28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  核力相互作用，而不能与核内所有更远的核子都以核力相互作用。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8186" y="6139534"/>
            <a:ext cx="1149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4.</a:t>
            </a:r>
            <a:r>
              <a:rPr kumimoji="1" lang="zh-CN" altLang="en-US" sz="28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核力在距离较远时为吸引相互作用，在距离较近时为排斥相互作用。 </a:t>
            </a:r>
          </a:p>
        </p:txBody>
      </p:sp>
    </p:spTree>
    <p:extLst>
      <p:ext uri="{BB962C8B-B14F-4D97-AF65-F5344CB8AC3E}">
        <p14:creationId xmlns:p14="http://schemas.microsoft.com/office/powerpoint/2010/main" val="108636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114698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    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实验测定的原子核的质量总是小于组成核的质子和中子的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质量之总和，其差额为称为</a:t>
            </a:r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质量亏损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496832" y="1411984"/>
                <a:ext cx="5578835" cy="565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𝑍</m:t>
                          </m:r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+(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𝑍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kumimoji="1"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3200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3200" b="0" i="1" smtClean="0">
                          <a:latin typeface="Cambria Math" charset="0"/>
                        </a:rPr>
                        <m:t>−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832" y="1411984"/>
                <a:ext cx="5578835" cy="5656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780728" y="1472659"/>
                <a:ext cx="21603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28" y="1472659"/>
                <a:ext cx="216039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68188" y="2009736"/>
            <a:ext cx="116749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由质子和中子形成原子核时所放出的能量，称为</a:t>
            </a:r>
            <a:r>
              <a:rPr kumimoji="1"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结合能</a:t>
            </a:r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。相反，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使原子核分裂为单个的质子和中子时，外界就必须供给与结合</a:t>
            </a:r>
            <a:endParaRPr kumimoji="1"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sz="3200" b="1" dirty="0">
                <a:latin typeface="SimHei" charset="-122"/>
                <a:ea typeface="SimHei" charset="-122"/>
                <a:cs typeface="SimHei" charset="-122"/>
              </a:rPr>
              <a:t>能等值的能量或做这样多的功。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68187" y="3579396"/>
                <a:ext cx="64796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例：</a:t>
                </a:r>
                <a14:m>
                  <m:oMath xmlns:m="http://schemas.openxmlformats.org/officeDocument/2006/math">
                    <m:r>
                      <a:rPr kumimoji="1" lang="en-US" altLang="zh-CN" sz="3200" b="1" i="0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𝐇𝐞</m:t>
                    </m:r>
                  </m:oMath>
                </a14:m>
                <a:r>
                  <a:rPr kumimoji="1" lang="zh-CN" altLang="en-US" sz="32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原子核的质量亏损与结合能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7" y="3579396"/>
                <a:ext cx="6479659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2446" t="-16667" r="-131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51926" y="4164171"/>
                <a:ext cx="803931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=4.031882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𝑢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−4.001505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𝑢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=0.030377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𝑢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6" y="4164171"/>
                <a:ext cx="8039317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51926" y="4701303"/>
                <a:ext cx="8180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zh-CN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kumimoji="1" lang="en-US" altLang="zh-CN" sz="3200" i="1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zh-CN" sz="3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3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sz="3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3200" b="0" i="1" smtClean="0">
                          <a:latin typeface="Cambria Math" charset="0"/>
                        </a:rPr>
                        <m:t>=4.539871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−12</m:t>
                          </m:r>
                        </m:sup>
                      </m:sSup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𝐽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≈28.34</m:t>
                      </m:r>
                      <m:r>
                        <m:rPr>
                          <m:sty m:val="p"/>
                        </m:rPr>
                        <a:rPr kumimoji="1" lang="en-US" altLang="zh-CN" sz="32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MeV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6" y="4701303"/>
                <a:ext cx="8180701" cy="4924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51926" y="5225830"/>
                <a:ext cx="65341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形成</a:t>
                </a:r>
                <a14:m>
                  <m:oMath xmlns:m="http://schemas.openxmlformats.org/officeDocument/2006/math">
                    <m:r>
                      <a:rPr kumimoji="1"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𝟏</m:t>
                    </m:r>
                    <m:r>
                      <a:rPr kumimoji="1" lang="en-US" altLang="zh-CN" sz="3200" b="1" i="0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𝐦𝐨𝐥</m:t>
                    </m:r>
                  </m:oMath>
                </a14:m>
                <a:r>
                  <a:rPr kumimoji="1"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氦原子核所放出的能量为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6" y="5225830"/>
                <a:ext cx="6534161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2425" t="-16667" r="-1306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51925" y="5871224"/>
                <a:ext cx="55460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3200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mol</m:t>
                          </m:r>
                        </m:sub>
                      </m:sSub>
                      <m:r>
                        <a:rPr kumimoji="1" lang="en-US" altLang="zh-CN" sz="32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∙∆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=2.73×</m:t>
                      </m:r>
                      <m:sSup>
                        <m:sSup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12</m:t>
                          </m:r>
                        </m:sup>
                      </m:sSup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𝐽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25" y="5871224"/>
                <a:ext cx="5546005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947846" y="584109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相当于燃烧一百吨煤</a:t>
            </a:r>
          </a:p>
        </p:txBody>
      </p:sp>
    </p:spTree>
    <p:extLst>
      <p:ext uri="{BB962C8B-B14F-4D97-AF65-F5344CB8AC3E}">
        <p14:creationId xmlns:p14="http://schemas.microsoft.com/office/powerpoint/2010/main" val="67043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10854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原子核的结合能与它包含的核子数有关，重核比轻核的结合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能大，为比较不同原子核的结合能，需要定义</a:t>
            </a:r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平均结合能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9556" y="141198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平均结合能：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604350" y="1488274"/>
                <a:ext cx="30918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kumimoji="1" lang="en-US" altLang="zh-CN" sz="3200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/</m:t>
                      </m:r>
                      <m:r>
                        <a:rPr kumimoji="1" lang="en-US" altLang="zh-CN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50" y="1488274"/>
                <a:ext cx="3091808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735388" y="1996759"/>
            <a:ext cx="5314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表征原子结合的紧密程度</a:t>
            </a:r>
          </a:p>
        </p:txBody>
      </p:sp>
      <p:pic>
        <p:nvPicPr>
          <p:cNvPr id="6" name="Picture 23" descr="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79" y="2715794"/>
            <a:ext cx="5500269" cy="392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68188" y="2747878"/>
                <a:ext cx="6468437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  从右图可以看出，对应于中等原子量</a:t>
                </a:r>
                <a:endParaRPr lang="en-US" altLang="zh-CN" sz="28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元素的核，核子的平均结合能最大，且</a:t>
                </a:r>
                <a:endParaRPr lang="en-US" altLang="zh-CN" sz="28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近似地均等于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𝟖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.</m:t>
                    </m:r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𝟔</m:t>
                    </m:r>
                    <m:r>
                      <a:rPr lang="en-US" altLang="zh-CN" sz="2800" b="1" i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𝐌𝐞𝐕</m:t>
                    </m:r>
                  </m:oMath>
                </a14:m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，因此最稳定。</a:t>
                </a:r>
                <a:endParaRPr lang="en-US" altLang="zh-CN" sz="28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而对于轻核和重核，每个核子的平均结</a:t>
                </a:r>
                <a:endParaRPr lang="en-US" altLang="zh-CN" sz="28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合能都比上述数值小，因此当轻核聚合</a:t>
                </a:r>
                <a:endParaRPr lang="en-US" altLang="zh-CN" sz="28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成中等质量的核或重核分裂成中等质量</a:t>
                </a:r>
                <a:endParaRPr lang="en-US" altLang="zh-CN" sz="28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的核时</a:t>
                </a:r>
                <a:r>
                  <a:rPr lang="en-US" altLang="zh-CN" sz="2800" b="1" dirty="0">
                    <a:latin typeface="SimHei" charset="-122"/>
                    <a:ea typeface="SimHei" charset="-122"/>
                    <a:cs typeface="SimHei" charset="-122"/>
                  </a:rPr>
                  <a:t>,</a:t>
                </a:r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都有大量能量放出，这种能量称</a:t>
                </a:r>
                <a:endParaRPr lang="en-US" altLang="zh-CN" sz="28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为原子核能，简称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SimHei" charset="-122"/>
                    <a:ea typeface="SimHei" charset="-122"/>
                    <a:cs typeface="SimHei" charset="-122"/>
                  </a:rPr>
                  <a:t>原子能</a:t>
                </a:r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88" y="2747878"/>
                <a:ext cx="6468437" cy="3539430"/>
              </a:xfrm>
              <a:prstGeom prst="rect">
                <a:avLst/>
              </a:prstGeom>
              <a:blipFill rotWithShape="0">
                <a:blip r:embed="rId4"/>
                <a:stretch>
                  <a:fillRect l="-1979" t="-1897" r="-471" b="-3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9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8188" y="302682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四 原子核的结构和模型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188" y="88745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液滴模型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8188" y="1472232"/>
            <a:ext cx="1126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液滴模型最初由玻尔根据核力和液体的分子力的相似而提出。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8188" y="3134225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核液滴由于表面张力而使核紧缩成球形。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8188" y="2057007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间距很小时，巨大的斥力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使核液具有“不可压缩性”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84846" y="2063021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间距较大时，核力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又表现为引力</a:t>
            </a:r>
          </a:p>
        </p:txBody>
      </p:sp>
      <p:sp>
        <p:nvSpPr>
          <p:cNvPr id="8" name="左右箭头 7"/>
          <p:cNvSpPr/>
          <p:nvPr/>
        </p:nvSpPr>
        <p:spPr>
          <a:xfrm>
            <a:off x="5522982" y="2560325"/>
            <a:ext cx="1808259" cy="4555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43781" y="205700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密度恒定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8189" y="37190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壳层模型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8188" y="4303775"/>
            <a:ext cx="110594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类似于原子能级，但能级差变大，特别是由于自旋</a:t>
            </a:r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-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轨道耦合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甚强而引起的轨道能级的分裂间隔很大。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8188" y="5467311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都不是精确，全面的理论描述，包含了一定的近似。</a:t>
            </a:r>
          </a:p>
        </p:txBody>
      </p:sp>
    </p:spTree>
    <p:extLst>
      <p:ext uri="{BB962C8B-B14F-4D97-AF65-F5344CB8AC3E}">
        <p14:creationId xmlns:p14="http://schemas.microsoft.com/office/powerpoint/2010/main" val="8302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10060</TotalTime>
  <Words>2639</Words>
  <Application>Microsoft Office PowerPoint</Application>
  <PresentationFormat>宽屏</PresentationFormat>
  <Paragraphs>302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等线 Light</vt:lpstr>
      <vt:lpstr>SimHei</vt:lpstr>
      <vt:lpstr>SimHei</vt:lpstr>
      <vt:lpstr>华文行楷</vt:lpstr>
      <vt:lpstr>Arial</vt:lpstr>
      <vt:lpstr>Cambria Math</vt:lpstr>
      <vt:lpstr>Times New Roman</vt:lpstr>
      <vt:lpstr>Wingdings 2</vt:lpstr>
      <vt:lpstr>Office 主题​​</vt:lpstr>
      <vt:lpstr>公式</vt:lpstr>
      <vt:lpstr>Equation</vt:lpstr>
      <vt:lpstr>第十七章 原子核物理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SHAOLIANG ZHANG</dc:creator>
  <cp:lastModifiedBy>丁丁丁</cp:lastModifiedBy>
  <cp:revision>538</cp:revision>
  <cp:lastPrinted>2019-01-02T06:30:59Z</cp:lastPrinted>
  <dcterms:created xsi:type="dcterms:W3CDTF">2017-02-13T13:22:36Z</dcterms:created>
  <dcterms:modified xsi:type="dcterms:W3CDTF">2024-01-05T05:41:36Z</dcterms:modified>
</cp:coreProperties>
</file>