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0"/>
  </p:notesMasterIdLst>
  <p:handoutMasterIdLst>
    <p:handoutMasterId r:id="rId151"/>
  </p:handoutMasterIdLst>
  <p:sldIdLst>
    <p:sldId id="256" r:id="rId2"/>
    <p:sldId id="305" r:id="rId3"/>
    <p:sldId id="363" r:id="rId4"/>
    <p:sldId id="1185" r:id="rId5"/>
    <p:sldId id="1325" r:id="rId6"/>
    <p:sldId id="1189" r:id="rId7"/>
    <p:sldId id="1190" r:id="rId8"/>
    <p:sldId id="1191" r:id="rId9"/>
    <p:sldId id="1192" r:id="rId10"/>
    <p:sldId id="1193" r:id="rId11"/>
    <p:sldId id="1194" r:id="rId12"/>
    <p:sldId id="1195" r:id="rId13"/>
    <p:sldId id="1196" r:id="rId14"/>
    <p:sldId id="1197" r:id="rId15"/>
    <p:sldId id="1198" r:id="rId16"/>
    <p:sldId id="1199" r:id="rId17"/>
    <p:sldId id="1200" r:id="rId18"/>
    <p:sldId id="1201" r:id="rId19"/>
    <p:sldId id="1202" r:id="rId20"/>
    <p:sldId id="1203" r:id="rId21"/>
    <p:sldId id="1205" r:id="rId22"/>
    <p:sldId id="1206" r:id="rId23"/>
    <p:sldId id="1327" r:id="rId24"/>
    <p:sldId id="1207" r:id="rId25"/>
    <p:sldId id="1208" r:id="rId26"/>
    <p:sldId id="1209" r:id="rId27"/>
    <p:sldId id="1210" r:id="rId28"/>
    <p:sldId id="1211" r:id="rId29"/>
    <p:sldId id="1212" r:id="rId30"/>
    <p:sldId id="1213" r:id="rId31"/>
    <p:sldId id="1214" r:id="rId32"/>
    <p:sldId id="1215" r:id="rId33"/>
    <p:sldId id="1216" r:id="rId34"/>
    <p:sldId id="1217" r:id="rId35"/>
    <p:sldId id="1218" r:id="rId36"/>
    <p:sldId id="1219" r:id="rId37"/>
    <p:sldId id="1220" r:id="rId38"/>
    <p:sldId id="1221" r:id="rId39"/>
    <p:sldId id="1222" r:id="rId40"/>
    <p:sldId id="1223" r:id="rId41"/>
    <p:sldId id="1328" r:id="rId42"/>
    <p:sldId id="1224" r:id="rId43"/>
    <p:sldId id="1225" r:id="rId44"/>
    <p:sldId id="1226" r:id="rId45"/>
    <p:sldId id="1227" r:id="rId46"/>
    <p:sldId id="1228" r:id="rId47"/>
    <p:sldId id="1229" r:id="rId48"/>
    <p:sldId id="1230" r:id="rId49"/>
    <p:sldId id="1231" r:id="rId50"/>
    <p:sldId id="1232" r:id="rId51"/>
    <p:sldId id="1233" r:id="rId52"/>
    <p:sldId id="1329" r:id="rId53"/>
    <p:sldId id="1235" r:id="rId54"/>
    <p:sldId id="1236" r:id="rId55"/>
    <p:sldId id="1237" r:id="rId56"/>
    <p:sldId id="1238" r:id="rId57"/>
    <p:sldId id="1239" r:id="rId58"/>
    <p:sldId id="1240" r:id="rId59"/>
    <p:sldId id="1331" r:id="rId60"/>
    <p:sldId id="1241" r:id="rId61"/>
    <p:sldId id="1242" r:id="rId62"/>
    <p:sldId id="1243" r:id="rId63"/>
    <p:sldId id="1244" r:id="rId64"/>
    <p:sldId id="1245" r:id="rId65"/>
    <p:sldId id="1246" r:id="rId66"/>
    <p:sldId id="1247" r:id="rId67"/>
    <p:sldId id="1248" r:id="rId68"/>
    <p:sldId id="1330" r:id="rId69"/>
    <p:sldId id="1332" r:id="rId70"/>
    <p:sldId id="1251" r:id="rId71"/>
    <p:sldId id="1252" r:id="rId72"/>
    <p:sldId id="1253" r:id="rId73"/>
    <p:sldId id="1254" r:id="rId74"/>
    <p:sldId id="1255" r:id="rId75"/>
    <p:sldId id="1256" r:id="rId76"/>
    <p:sldId id="1257" r:id="rId77"/>
    <p:sldId id="1258" r:id="rId78"/>
    <p:sldId id="1259" r:id="rId79"/>
    <p:sldId id="1260" r:id="rId80"/>
    <p:sldId id="1261" r:id="rId81"/>
    <p:sldId id="1262" r:id="rId82"/>
    <p:sldId id="1263" r:id="rId83"/>
    <p:sldId id="1264" r:id="rId84"/>
    <p:sldId id="1265" r:id="rId85"/>
    <p:sldId id="266" r:id="rId86"/>
    <p:sldId id="1343" r:id="rId87"/>
    <p:sldId id="1344" r:id="rId88"/>
    <p:sldId id="1266" r:id="rId89"/>
    <p:sldId id="1267" r:id="rId90"/>
    <p:sldId id="1268" r:id="rId91"/>
    <p:sldId id="1333" r:id="rId92"/>
    <p:sldId id="1270" r:id="rId93"/>
    <p:sldId id="1271" r:id="rId94"/>
    <p:sldId id="1272" r:id="rId95"/>
    <p:sldId id="1273" r:id="rId96"/>
    <p:sldId id="1274" r:id="rId97"/>
    <p:sldId id="1275" r:id="rId98"/>
    <p:sldId id="1276" r:id="rId99"/>
    <p:sldId id="1277" r:id="rId100"/>
    <p:sldId id="1278" r:id="rId101"/>
    <p:sldId id="1280" r:id="rId102"/>
    <p:sldId id="1281" r:id="rId103"/>
    <p:sldId id="1282" r:id="rId104"/>
    <p:sldId id="1283" r:id="rId105"/>
    <p:sldId id="1284" r:id="rId106"/>
    <p:sldId id="1286" r:id="rId107"/>
    <p:sldId id="1287" r:id="rId108"/>
    <p:sldId id="1335" r:id="rId109"/>
    <p:sldId id="1289" r:id="rId110"/>
    <p:sldId id="1336" r:id="rId111"/>
    <p:sldId id="1334" r:id="rId112"/>
    <p:sldId id="1290" r:id="rId113"/>
    <p:sldId id="1291" r:id="rId114"/>
    <p:sldId id="1292" r:id="rId115"/>
    <p:sldId id="1293" r:id="rId116"/>
    <p:sldId id="1294" r:id="rId117"/>
    <p:sldId id="1339" r:id="rId118"/>
    <p:sldId id="1295" r:id="rId119"/>
    <p:sldId id="1340" r:id="rId120"/>
    <p:sldId id="1341" r:id="rId121"/>
    <p:sldId id="1342" r:id="rId122"/>
    <p:sldId id="1296" r:id="rId123"/>
    <p:sldId id="1297" r:id="rId124"/>
    <p:sldId id="1299" r:id="rId125"/>
    <p:sldId id="1300" r:id="rId126"/>
    <p:sldId id="1301" r:id="rId127"/>
    <p:sldId id="1302" r:id="rId128"/>
    <p:sldId id="1303" r:id="rId129"/>
    <p:sldId id="1304" r:id="rId130"/>
    <p:sldId id="1305" r:id="rId131"/>
    <p:sldId id="1306" r:id="rId132"/>
    <p:sldId id="1307" r:id="rId133"/>
    <p:sldId id="1308" r:id="rId134"/>
    <p:sldId id="1309" r:id="rId135"/>
    <p:sldId id="1310" r:id="rId136"/>
    <p:sldId id="1311" r:id="rId137"/>
    <p:sldId id="1312" r:id="rId138"/>
    <p:sldId id="1313" r:id="rId139"/>
    <p:sldId id="1314" r:id="rId140"/>
    <p:sldId id="1315" r:id="rId141"/>
    <p:sldId id="1316" r:id="rId142"/>
    <p:sldId id="1337" r:id="rId143"/>
    <p:sldId id="1317" r:id="rId144"/>
    <p:sldId id="1318" r:id="rId145"/>
    <p:sldId id="1319" r:id="rId146"/>
    <p:sldId id="1320" r:id="rId147"/>
    <p:sldId id="1321" r:id="rId148"/>
    <p:sldId id="1322" r:id="rId14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FF0000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00"/>
    <a:srgbClr val="99FFCC"/>
    <a:srgbClr val="FFFF66"/>
    <a:srgbClr val="800080"/>
    <a:srgbClr val="008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83"/>
  </p:normalViewPr>
  <p:slideViewPr>
    <p:cSldViewPr showGuides="1">
      <p:cViewPr varScale="1">
        <p:scale>
          <a:sx n="94" d="100"/>
          <a:sy n="94" d="100"/>
        </p:scale>
        <p:origin x="1277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-11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wmf"/><Relationship Id="rId4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6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93C6A3-1854-4981-8DE2-A3F12FB2FD3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70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70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01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22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22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42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42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3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04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04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24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24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44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44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75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75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26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26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7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47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7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67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88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8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08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29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29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49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49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70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70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90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90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1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1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31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3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5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52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72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72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93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93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3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13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4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5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54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5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75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95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95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16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16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36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36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56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56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77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9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9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18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18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38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38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5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59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6D7AEE6-B8F9-46B5-92B7-20AFFE4B8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9388D55-79B7-465A-8568-1C0705801409}" type="slidenum">
              <a:rPr lang="en-US" altLang="zh-CN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7940E78-980C-46BB-A8A1-CBB7D0810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CDC63C6-3BB8-423D-8A9E-B5BBB105D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C42C563-6F46-41E9-82C1-DDBF5D85F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A7745D-E1FE-46EE-97BD-CA423B1F573A}" type="slidenum">
              <a:rPr lang="en-US" altLang="zh-CN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31A7AE5-489F-411A-9E22-C9A565FE7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484B2AA-A252-43D4-AF70-CBB3A60C4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87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07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48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69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9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89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10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10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3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51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28B4A79-CFE6-48F5-A36A-059947BEF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15B002-F705-4FA3-85DF-83983CE4E5BE}" type="slidenum">
              <a:rPr lang="en-US" altLang="zh-CN">
                <a:latin typeface="Times New Roman" panose="02020603050405020304" pitchFamily="18" charset="0"/>
              </a:rPr>
              <a:pPr/>
              <a:t>85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458DDE2-D8E6-4416-8BC8-3898863547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BAB06F6-417E-47AB-B44E-2C421652D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9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12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2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32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3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4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25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96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98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6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99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7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7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101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102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103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8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104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105</a:t>
            </a:fld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9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29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 flipH="1">
            <a:off x="1143000" y="2422525"/>
            <a:ext cx="800100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" name="Line 3"/>
          <p:cNvSpPr/>
          <p:nvPr/>
        </p:nvSpPr>
        <p:spPr>
          <a:xfrm>
            <a:off x="2009775" y="2425700"/>
            <a:ext cx="0" cy="274638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-7937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763" y="6742113"/>
            <a:ext cx="8599488" cy="71438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588" y="6577013"/>
            <a:ext cx="8597900" cy="165100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6" name="Line 10"/>
          <p:cNvSpPr/>
          <p:nvPr/>
        </p:nvSpPr>
        <p:spPr>
          <a:xfrm flipV="1">
            <a:off x="468313" y="2852738"/>
            <a:ext cx="8064500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0" y="4149725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8" name="Group 12"/>
          <p:cNvGrpSpPr/>
          <p:nvPr/>
        </p:nvGrpSpPr>
        <p:grpSpPr>
          <a:xfrm>
            <a:off x="7596188" y="188913"/>
            <a:ext cx="1338262" cy="2189162"/>
            <a:chOff x="4704" y="1885"/>
            <a:chExt cx="843" cy="1379"/>
          </a:xfrm>
        </p:grpSpPr>
        <p:sp>
          <p:nvSpPr>
            <p:cNvPr id="25" name="Oval 1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Oval 2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Oval 2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Oval 2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Oval 2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Oval 2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Oval 2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Oval 3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Oval 3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" name="Oval 3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Oval 3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3" name="Oval 4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" name="Oval 4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090" name="Line 44"/>
          <p:cNvSpPr/>
          <p:nvPr/>
        </p:nvSpPr>
        <p:spPr>
          <a:xfrm>
            <a:off x="7451725" y="0"/>
            <a:ext cx="0" cy="5445125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8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6800" y="692150"/>
            <a:ext cx="7696200" cy="1524000"/>
          </a:xfrm>
        </p:spPr>
        <p:txBody>
          <a:bodyPr lIns="91440" tIns="0" bIns="0" anchor="b"/>
          <a:lstStyle>
            <a:lvl1pPr>
              <a:lnSpc>
                <a:spcPct val="85000"/>
              </a:lnSpc>
              <a:defRPr sz="5800">
                <a:solidFill>
                  <a:schemeClr val="tx2"/>
                </a:solidFill>
              </a:defRPr>
            </a:lvl1pPr>
          </a:lstStyle>
          <a:p>
            <a:pPr fontAlgn="base"/>
            <a:r>
              <a:rPr lang="en-US" altLang="en-US" strike="noStrike" noProof="1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9563" y="552450"/>
            <a:ext cx="2016125" cy="37877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552450"/>
            <a:ext cx="5895975" cy="37877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552450"/>
            <a:ext cx="8064500" cy="58578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341438"/>
            <a:ext cx="3956050" cy="29987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3956050" cy="29987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552450"/>
            <a:ext cx="8064500" cy="58578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341438"/>
            <a:ext cx="3956050" cy="29987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341438"/>
            <a:ext cx="3956050" cy="1422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2916238"/>
            <a:ext cx="3956050" cy="14239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11188" y="552450"/>
            <a:ext cx="8064500" cy="37877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341438"/>
            <a:ext cx="3956050" cy="2998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3956050" cy="2998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51938" cy="6858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11188" y="552450"/>
            <a:ext cx="8064500" cy="585788"/>
          </a:xfrm>
          <a:prstGeom prst="rect">
            <a:avLst/>
          </a:prstGeom>
          <a:noFill/>
          <a:ln w="9525">
            <a:noFill/>
          </a:ln>
        </p:spPr>
        <p:txBody>
          <a:bodyPr lIns="0" anchor="ctr" anchorCtr="0">
            <a:spAutoFit/>
          </a:bodyPr>
          <a:lstStyle/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611188" y="1341438"/>
            <a:ext cx="8064500" cy="2998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lvl="0"/>
            <a:r>
              <a:rPr lang="zh-CN" altLang="en-US" dirty="0"/>
              <a:t> 主文本标题</a:t>
            </a:r>
          </a:p>
          <a:p>
            <a:pPr lvl="1" indent="-285750"/>
            <a:r>
              <a:rPr lang="zh-CN" altLang="en-US" dirty="0"/>
              <a:t>二级标题</a:t>
            </a:r>
            <a:endParaRPr lang="en-US" altLang="en-US" dirty="0"/>
          </a:p>
          <a:p>
            <a:pPr lvl="2" indent="-228600"/>
            <a:r>
              <a:rPr lang="zh-CN" altLang="en-US" dirty="0"/>
              <a:t>三级标题</a:t>
            </a:r>
            <a:endParaRPr lang="en-US" altLang="en-US" dirty="0"/>
          </a:p>
          <a:p>
            <a:pPr lvl="3" indent="-228600"/>
            <a:r>
              <a:rPr lang="zh-CN" altLang="en-US" dirty="0"/>
              <a:t>四级标题</a:t>
            </a:r>
            <a:endParaRPr lang="en-US" altLang="en-US" dirty="0"/>
          </a:p>
          <a:p>
            <a:pPr lvl="4" indent="-228600"/>
            <a:r>
              <a:rPr lang="zh-CN" altLang="en-US" dirty="0"/>
              <a:t>五级标题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763" y="6597650"/>
            <a:ext cx="8312150" cy="260350"/>
          </a:xfrm>
          <a:prstGeom prst="rect">
            <a:avLst/>
          </a:prstGeom>
          <a:solidFill>
            <a:srgbClr val="E8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113" y="6811963"/>
            <a:ext cx="9140825" cy="73025"/>
          </a:xfrm>
          <a:prstGeom prst="rect">
            <a:avLst/>
          </a:prstGeom>
          <a:solidFill>
            <a:srgbClr val="C956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88" y="6524625"/>
            <a:ext cx="8242300" cy="217488"/>
          </a:xfrm>
          <a:prstGeom prst="rect">
            <a:avLst/>
          </a:prstGeom>
          <a:solidFill>
            <a:srgbClr val="FCC2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7740650" y="6475413"/>
            <a:ext cx="1330325" cy="369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6000" tIns="0" rIns="36000" bIns="0">
            <a:spAutoFit/>
          </a:bodyPr>
          <a:lstStyle>
            <a:lvl1pPr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0786B1-031A-42B2-AD5B-96438C57D650}" type="slidenum"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‹#›</a:t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3" name="Line 10"/>
          <p:cNvSpPr/>
          <p:nvPr/>
        </p:nvSpPr>
        <p:spPr>
          <a:xfrm flipV="1">
            <a:off x="611188" y="1233488"/>
            <a:ext cx="8064500" cy="0"/>
          </a:xfrm>
          <a:prstGeom prst="line">
            <a:avLst/>
          </a:prstGeom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484438" y="0"/>
            <a:ext cx="217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879" name="Rectangle 1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12725" y="6450013"/>
            <a:ext cx="1512888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6000" tIns="0" rIns="36000" bIns="0" numCol="1" anchor="t" anchorCtr="0" compatLnSpc="1">
            <a:spAutoFit/>
          </a:bodyPr>
          <a:lstStyle>
            <a:lvl1pPr eaLnBrk="1" hangingPunct="1">
              <a:defRPr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150B45-8AEF-40D5-A2E8-95FFC6F02896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2024/3/10</a:t>
            </a:fld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8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030663" y="6451600"/>
            <a:ext cx="539750" cy="360363"/>
          </a:xfrm>
          <a:prstGeom prst="actionButtonBackPrevious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9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751388" y="6451600"/>
            <a:ext cx="539750" cy="360363"/>
          </a:xfrm>
          <a:prstGeom prst="actionButtonForwardNext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0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3311525" y="6451600"/>
            <a:ext cx="539750" cy="360363"/>
          </a:xfrm>
          <a:prstGeom prst="actionButtonBeginning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41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5472113" y="6453188"/>
            <a:ext cx="539750" cy="360363"/>
          </a:xfrm>
          <a:prstGeom prst="actionButtonEnd">
            <a:avLst/>
          </a:prstGeom>
          <a:solidFill>
            <a:srgbClr val="FFFF66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wipe dir="r"/>
  </p:transition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–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•"/>
        <a:defRPr sz="2800" b="1">
          <a:solidFill>
            <a:srgbClr val="000000"/>
          </a:solidFill>
          <a:latin typeface="+mn-lt"/>
          <a:ea typeface="+mn-ea"/>
        </a:defRPr>
      </a:lvl3pPr>
      <a:lvl4pPr marL="16002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Char char="–"/>
        <a:defRPr sz="2800" b="1">
          <a:solidFill>
            <a:srgbClr val="000000"/>
          </a:solidFill>
          <a:latin typeface="+mn-lt"/>
          <a:ea typeface="+mn-ea"/>
        </a:defRPr>
      </a:lvl4pPr>
      <a:lvl5pPr marL="2057400" indent="-22860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Char char="»"/>
        <a:defRPr sz="2800" b="1">
          <a:solidFill>
            <a:srgbClr val="000000"/>
          </a:solidFill>
          <a:latin typeface="+mn-lt"/>
          <a:ea typeface="+mn-ea"/>
        </a:defRPr>
      </a:lvl5pPr>
      <a:lvl6pPr marL="25146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6pPr>
      <a:lvl7pPr marL="29718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7pPr>
      <a:lvl8pPr marL="34290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8pPr>
      <a:lvl9pPr marL="3886200" indent="-228600" algn="just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defRPr sz="28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2.bin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63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97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5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68.bin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9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4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3.emf"/><Relationship Id="rId4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79.emf"/><Relationship Id="rId18" Type="http://schemas.openxmlformats.org/officeDocument/2006/relationships/oleObject" Target="../embeddings/oleObject84.bin"/><Relationship Id="rId3" Type="http://schemas.openxmlformats.org/officeDocument/2006/relationships/notesSlide" Target="../notesSlides/notesSlide130.xml"/><Relationship Id="rId21" Type="http://schemas.openxmlformats.org/officeDocument/2006/relationships/image" Target="../media/image83.e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2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82.bin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131.xml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6.emf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2.emf"/><Relationship Id="rId3" Type="http://schemas.openxmlformats.org/officeDocument/2006/relationships/notesSlide" Target="../notesSlides/notesSlide132.xml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9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1.emf"/><Relationship Id="rId5" Type="http://schemas.openxmlformats.org/officeDocument/2006/relationships/image" Target="../media/image88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0.emf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63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7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8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72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e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74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5.emf"/><Relationship Id="rId3" Type="http://schemas.openxmlformats.org/officeDocument/2006/relationships/notesSlide" Target="../notesSlides/notesSlide75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78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9.wmf"/><Relationship Id="rId5" Type="http://schemas.openxmlformats.org/officeDocument/2006/relationships/image" Target="../media/image46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8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1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2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4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5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7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90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1.wmf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8"/>
          <p:cNvSpPr/>
          <p:nvPr/>
        </p:nvSpPr>
        <p:spPr>
          <a:xfrm>
            <a:off x="684213" y="1336675"/>
            <a:ext cx="6264275" cy="13223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95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 散 数 学</a:t>
            </a:r>
          </a:p>
        </p:txBody>
      </p:sp>
      <p:sp>
        <p:nvSpPr>
          <p:cNvPr id="4098" name="Text Box 11"/>
          <p:cNvSpPr txBox="1"/>
          <p:nvPr/>
        </p:nvSpPr>
        <p:spPr>
          <a:xfrm>
            <a:off x="1868488" y="5811838"/>
            <a:ext cx="5400675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fld id="{BB962C8B-B14F-4D97-AF65-F5344CB8AC3E}" type="datetime3">
              <a:rPr lang="zh-CN" altLang="en-US" sz="3600" b="1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2024年3月10日星期日</a:t>
            </a:fld>
            <a:endParaRPr lang="zh-CN" altLang="en-US" sz="3600" b="1" dirty="0">
              <a:solidFill>
                <a:schemeClr val="fol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7" name="Rectangle 9"/>
          <p:cNvSpPr/>
          <p:nvPr/>
        </p:nvSpPr>
        <p:spPr>
          <a:xfrm>
            <a:off x="466725" y="3068638"/>
            <a:ext cx="5521325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algn="just" eaLnBrk="0" hangingPunct="0">
              <a:lnSpc>
                <a:spcPct val="120000"/>
              </a:lnSpc>
              <a:buClr>
                <a:srgbClr val="FF3300"/>
              </a:buClr>
              <a:buFontTx/>
            </a:pPr>
            <a:r>
              <a:rPr lang="zh-CN" altLang="en-US" sz="4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第二章：二元关系</a:t>
            </a:r>
          </a:p>
        </p:txBody>
      </p:sp>
    </p:spTree>
  </p:cSld>
  <p:clrMapOvr>
    <a:masterClrMapping/>
  </p:clrMapOvr>
  <p:transition spd="med"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en-US" dirty="0">
                <a:latin typeface="宋体" panose="02010600030101010101" pitchFamily="2" charset="-122"/>
              </a:rPr>
              <a:t>笛卡尔乘积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366019" name="Rectangle 3"/>
          <p:cNvSpPr/>
          <p:nvPr/>
        </p:nvSpPr>
        <p:spPr>
          <a:xfrm>
            <a:off x="596900" y="1358900"/>
            <a:ext cx="8137525" cy="1716808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定义</a:t>
            </a:r>
            <a:r>
              <a:rPr lang="en-US" altLang="zh-CN" sz="2800" b="1" dirty="0">
                <a:latin typeface="黑体" panose="02010609060101010101" pitchFamily="49" charset="-122"/>
              </a:rPr>
              <a:t>2.2.5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是两个集合，称集合：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A×B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{&lt;x,y&gt;|(x∈A)∧(y∈B)}</a:t>
            </a:r>
          </a:p>
          <a:p>
            <a:pPr marL="342900" indent="-342900">
              <a:lnSpc>
                <a:spcPct val="130000"/>
              </a:lnSpc>
              <a:buClr>
                <a:srgbClr val="00FF00"/>
              </a:buClr>
            </a:pP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集合A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</a:t>
            </a:r>
            <a:r>
              <a:rPr lang="en-US" altLang="en-US" sz="2800" b="1" dirty="0">
                <a:latin typeface="黑体" panose="02010609060101010101" pitchFamily="49" charset="-122"/>
              </a:rPr>
              <a:t>笛卡尔积</a:t>
            </a:r>
            <a:r>
              <a:rPr lang="es-E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(DescartesProduct)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  <a:endParaRPr lang="en-US" altLang="zh-CN" sz="2800" b="1" dirty="0">
              <a:latin typeface="黑体" panose="02010609060101010101" pitchFamily="49" charset="-122"/>
            </a:endParaRPr>
          </a:p>
        </p:txBody>
      </p:sp>
      <p:sp>
        <p:nvSpPr>
          <p:cNvPr id="1366020" name="Rectangle 4"/>
          <p:cNvSpPr/>
          <p:nvPr/>
        </p:nvSpPr>
        <p:spPr>
          <a:xfrm>
            <a:off x="596900" y="3606800"/>
            <a:ext cx="8210550" cy="2057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marL="457200" indent="-457200">
              <a:buNone/>
            </a:pPr>
            <a:r>
              <a:rPr lang="zh-CN" altLang="en-US" sz="2800" b="1" dirty="0">
                <a:latin typeface="黑体" panose="02010609060101010101" pitchFamily="49" charset="-122"/>
              </a:rPr>
              <a:t>注意</a:t>
            </a:r>
            <a:r>
              <a:rPr lang="zh-CN" altLang="es-ES" sz="2800" b="1" dirty="0">
                <a:latin typeface="黑体" panose="02010609060101010101" pitchFamily="49" charset="-122"/>
              </a:rPr>
              <a:t>：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800080"/>
              </a:buClr>
              <a:buFontTx/>
              <a:buAutoNum type="circleNumDbPlain"/>
            </a:pP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集合</a:t>
            </a:r>
            <a:r>
              <a:rPr lang="es-E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与</a:t>
            </a:r>
            <a:r>
              <a:rPr lang="es-E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的笛卡儿积</a:t>
            </a:r>
            <a:r>
              <a:rPr lang="es-E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A×B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仍然是集合；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800080"/>
              </a:buClr>
              <a:buFontTx/>
              <a:buAutoNum type="circleNumDbPlain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集合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A×B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中的元素是序偶，序偶中的第一元素取自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，第二元素取自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cover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01730" name="Rectangle 3"/>
          <p:cNvSpPr>
            <a:spLocks noGrp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符号化</a:t>
            </a:r>
          </a:p>
        </p:txBody>
      </p:sp>
      <p:sp>
        <p:nvSpPr>
          <p:cNvPr id="1540100" name="Rectangle 4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8424863" cy="524033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0000CC"/>
                </a:solidFill>
              </a:rPr>
              <a:t>R</a:t>
            </a:r>
            <a:r>
              <a:rPr lang="zh-CN" altLang="en-US" sz="2400" dirty="0">
                <a:solidFill>
                  <a:srgbClr val="0000CC"/>
                </a:solidFill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</a:rPr>
              <a:t>A</a:t>
            </a:r>
            <a:r>
              <a:rPr lang="zh-CN" altLang="en-US" sz="2400" dirty="0">
                <a:solidFill>
                  <a:srgbClr val="0000CC"/>
                </a:solidFill>
              </a:rPr>
              <a:t>上是对称的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14400" lvl="1" indent="-4572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 dirty="0"/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s-ES" altLang="zh-CN" sz="2400" dirty="0"/>
              <a:t>x)(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s-ES" altLang="zh-CN" sz="2400" dirty="0"/>
              <a:t>y)((x∈A)∧(y∈A)∧(&lt;x,y&gt;∈R)</a:t>
            </a:r>
          </a:p>
          <a:p>
            <a:pPr marL="914400" lvl="1" indent="-457200" algn="r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 dirty="0"/>
              <a:t>					→(&lt;y,x&gt;∈R))=1</a:t>
            </a:r>
          </a:p>
          <a:p>
            <a:pPr marL="457200" indent="-457200" eaLnBrk="1" hangingPunct="1">
              <a:lnSpc>
                <a:spcPct val="110000"/>
              </a:lnSpc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</a:pPr>
            <a:r>
              <a:rPr lang="es-ES" altLang="zh-CN" sz="2400" dirty="0">
                <a:solidFill>
                  <a:srgbClr val="0000FF"/>
                </a:solidFill>
              </a:rPr>
              <a:t>R</a:t>
            </a:r>
            <a:r>
              <a:rPr lang="zh-CN" altLang="es-ES" sz="2400" dirty="0">
                <a:solidFill>
                  <a:srgbClr val="0000FF"/>
                </a:solidFill>
              </a:rPr>
              <a:t>在</a:t>
            </a:r>
            <a:r>
              <a:rPr lang="es-ES" altLang="zh-CN" sz="2400" dirty="0">
                <a:solidFill>
                  <a:srgbClr val="0000FF"/>
                </a:solidFill>
              </a:rPr>
              <a:t>A</a:t>
            </a:r>
            <a:r>
              <a:rPr lang="zh-CN" altLang="es-ES" sz="2400" dirty="0">
                <a:solidFill>
                  <a:srgbClr val="0000FF"/>
                </a:solidFill>
              </a:rPr>
              <a:t>上是反对称的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14400" lvl="1" indent="-457200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 dirty="0"/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s-ES" altLang="zh-CN" sz="2400" dirty="0"/>
              <a:t>x)(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s-ES" altLang="zh-CN" sz="2400" dirty="0"/>
              <a:t>y)((x∈A)∧(y∈A)∧(&lt;x,y&gt;∈R)</a:t>
            </a:r>
          </a:p>
          <a:p>
            <a:pPr marL="914400" lvl="1" indent="-457200" algn="r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 dirty="0"/>
              <a:t>∧(&lt;y,x&gt;∈R)→(x=y))=1</a:t>
            </a:r>
          </a:p>
          <a:p>
            <a:pPr marL="457200" indent="-457200" eaLnBrk="1" hangingPunct="1">
              <a:lnSpc>
                <a:spcPct val="110000"/>
              </a:lnSpc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</a:pPr>
            <a:r>
              <a:rPr lang="es-ES" altLang="zh-CN" sz="2400" dirty="0">
                <a:solidFill>
                  <a:srgbClr val="0000FF"/>
                </a:solidFill>
              </a:rPr>
              <a:t>R</a:t>
            </a:r>
            <a:r>
              <a:rPr lang="zh-CN" altLang="es-ES" sz="2400" dirty="0">
                <a:solidFill>
                  <a:srgbClr val="0000FF"/>
                </a:solidFill>
              </a:rPr>
              <a:t>在</a:t>
            </a:r>
            <a:r>
              <a:rPr lang="es-ES" altLang="zh-CN" sz="2400" dirty="0">
                <a:solidFill>
                  <a:srgbClr val="0000FF"/>
                </a:solidFill>
              </a:rPr>
              <a:t>A</a:t>
            </a:r>
            <a:r>
              <a:rPr lang="zh-CN" altLang="es-ES" sz="2400" dirty="0">
                <a:solidFill>
                  <a:srgbClr val="0000FF"/>
                </a:solidFill>
              </a:rPr>
              <a:t>上不是对称的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14400" lvl="1" indent="-457200" algn="l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s-ES" altLang="zh-CN" sz="2400" dirty="0"/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</a:t>
            </a:r>
            <a:r>
              <a:rPr lang="es-ES" altLang="zh-CN" sz="2400" dirty="0"/>
              <a:t>x)(</a:t>
            </a:r>
            <a:r>
              <a:rPr lang="zh-CN" altLang="en-US" sz="2400" dirty="0">
                <a:sym typeface="Symbol" panose="05050102010706020507" pitchFamily="18" charset="2"/>
              </a:rPr>
              <a:t></a:t>
            </a:r>
            <a:r>
              <a:rPr lang="es-ES" altLang="zh-CN" sz="2400" dirty="0"/>
              <a:t>y)((x∈A)∧(y∈A)∧(&lt;x,y&gt;∈R)∧(&lt;y,x&gt;  R)=1</a:t>
            </a:r>
          </a:p>
          <a:p>
            <a:pPr marL="457200" indent="-457200" eaLnBrk="1" hangingPunct="1">
              <a:lnSpc>
                <a:spcPct val="110000"/>
              </a:lnSpc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</a:pPr>
            <a:r>
              <a:rPr lang="es-ES" altLang="zh-CN" sz="2400" dirty="0">
                <a:solidFill>
                  <a:srgbClr val="0000FF"/>
                </a:solidFill>
              </a:rPr>
              <a:t>R</a:t>
            </a:r>
            <a:r>
              <a:rPr lang="zh-CN" altLang="es-ES" sz="2400" dirty="0">
                <a:solidFill>
                  <a:srgbClr val="0000FF"/>
                </a:solidFill>
              </a:rPr>
              <a:t>在</a:t>
            </a:r>
            <a:r>
              <a:rPr lang="es-ES" altLang="zh-CN" sz="2400" dirty="0">
                <a:solidFill>
                  <a:srgbClr val="0000FF"/>
                </a:solidFill>
              </a:rPr>
              <a:t>A</a:t>
            </a:r>
            <a:r>
              <a:rPr lang="zh-CN" altLang="es-ES" sz="2400" dirty="0">
                <a:solidFill>
                  <a:srgbClr val="0000FF"/>
                </a:solidFill>
              </a:rPr>
              <a:t>上不是反对称的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14400" lvl="1" indent="-457200" algn="l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 dirty="0"/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</a:t>
            </a:r>
            <a:r>
              <a:rPr lang="es-ES" altLang="zh-CN" sz="2400" dirty="0"/>
              <a:t>x)(</a:t>
            </a:r>
            <a:r>
              <a:rPr lang="zh-CN" altLang="en-US" sz="2400" dirty="0">
                <a:sym typeface="Symbol" panose="05050102010706020507" pitchFamily="18" charset="2"/>
              </a:rPr>
              <a:t></a:t>
            </a:r>
            <a:r>
              <a:rPr lang="es-ES" altLang="zh-CN" sz="2400" dirty="0"/>
              <a:t>y)((x∈A)∧(y∈A)∧(x=y)</a:t>
            </a:r>
          </a:p>
          <a:p>
            <a:pPr marL="914400" lvl="1" indent="-457200" algn="r" eaLnBrk="1" hangingPunct="1">
              <a:lnSpc>
                <a:spcPct val="110000"/>
              </a:lnSpc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s-ES" altLang="zh-CN" sz="2400" dirty="0"/>
              <a:t>			 ∧(&lt;x,y&gt;∈R)∧(&lt;y,x&gt;∈R))=1</a:t>
            </a:r>
            <a:endParaRPr lang="zh-CN" altLang="en-US" sz="2400" dirty="0"/>
          </a:p>
        </p:txBody>
      </p:sp>
      <p:graphicFrame>
        <p:nvGraphicFramePr>
          <p:cNvPr id="1540107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885113" y="4762500"/>
          <a:ext cx="4127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r:id="rId4" imgW="127000" imgH="152400" progId="Equation.DSMT4">
                  <p:embed/>
                </p:oleObj>
              </mc:Choice>
              <mc:Fallback>
                <p:oleObj r:id="rId4" imgW="127000" imgH="1524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5113" y="4762500"/>
                        <a:ext cx="412750" cy="322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0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0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4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0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0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0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0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40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40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0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40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0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0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0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0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40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0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0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40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00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0377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s-ES" altLang="zh-CN" dirty="0"/>
              <a:t>2.4.2</a:t>
            </a:r>
            <a:endParaRPr lang="zh-CN" altLang="en-US" dirty="0"/>
          </a:p>
        </p:txBody>
      </p:sp>
      <p:sp>
        <p:nvSpPr>
          <p:cNvPr id="1544195" name="Rectangle 3"/>
          <p:cNvSpPr>
            <a:spLocks noGrp="1"/>
          </p:cNvSpPr>
          <p:nvPr>
            <p:ph idx="1"/>
          </p:nvPr>
        </p:nvSpPr>
        <p:spPr>
          <a:xfrm>
            <a:off x="611188" y="1312863"/>
            <a:ext cx="8064500" cy="47085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s-ES" dirty="0"/>
              <a:t>设</a:t>
            </a:r>
            <a:r>
              <a:rPr lang="es-ES" altLang="zh-CN" dirty="0"/>
              <a:t>A={1,2,3,4}</a:t>
            </a:r>
            <a:r>
              <a:rPr lang="zh-CN" altLang="es-ES" dirty="0"/>
              <a:t>，</a:t>
            </a:r>
          </a:p>
          <a:p>
            <a:pPr marL="0" indent="0" eaLnBrk="1" hangingPunct="1">
              <a:buNone/>
            </a:pPr>
            <a:r>
              <a:rPr lang="zh-CN" altLang="es-ES" dirty="0"/>
              <a:t>定义</a:t>
            </a:r>
            <a:r>
              <a:rPr lang="es-ES" altLang="zh-CN" dirty="0"/>
              <a:t>A</a:t>
            </a:r>
            <a:r>
              <a:rPr lang="zh-CN" altLang="es-ES" dirty="0"/>
              <a:t>上的关系</a:t>
            </a:r>
            <a:r>
              <a:rPr lang="es-ES" altLang="zh-CN" dirty="0"/>
              <a:t>R,S,T</a:t>
            </a:r>
            <a:r>
              <a:rPr lang="zh-CN" altLang="es-ES" dirty="0"/>
              <a:t>和</a:t>
            </a:r>
            <a:r>
              <a:rPr lang="es-ES" altLang="zh-CN" dirty="0"/>
              <a:t>V</a:t>
            </a:r>
            <a:r>
              <a:rPr lang="zh-CN" altLang="es-ES" dirty="0"/>
              <a:t>如下：</a:t>
            </a:r>
          </a:p>
          <a:p>
            <a:pPr marL="0" indent="0" eaLnBrk="1" hangingPunct="1">
              <a:buNone/>
            </a:pPr>
            <a:r>
              <a:rPr lang="zh-CN" altLang="es-ES" dirty="0"/>
              <a:t>（</a:t>
            </a:r>
            <a:r>
              <a:rPr lang="es-ES" altLang="zh-CN" dirty="0"/>
              <a:t>1</a:t>
            </a:r>
            <a:r>
              <a:rPr lang="zh-CN" altLang="es-ES" dirty="0"/>
              <a:t>）</a:t>
            </a:r>
            <a:r>
              <a:rPr lang="es-ES" altLang="zh-CN" dirty="0"/>
              <a:t>R={&lt;1,1&gt;,&lt;1,3&gt;,&lt;3,1&gt;,&lt;4,4&gt;}</a:t>
            </a:r>
            <a:r>
              <a:rPr lang="zh-CN" altLang="es-ES" dirty="0"/>
              <a:t>；</a:t>
            </a:r>
          </a:p>
          <a:p>
            <a:pPr marL="0" indent="0" eaLnBrk="1" hangingPunct="1">
              <a:buNone/>
            </a:pPr>
            <a:r>
              <a:rPr lang="zh-CN" altLang="es-ES" dirty="0"/>
              <a:t>（</a:t>
            </a:r>
            <a:r>
              <a:rPr lang="es-ES" altLang="zh-CN" dirty="0"/>
              <a:t>2</a:t>
            </a:r>
            <a:r>
              <a:rPr lang="zh-CN" altLang="es-ES" dirty="0"/>
              <a:t>）</a:t>
            </a:r>
            <a:r>
              <a:rPr lang="es-ES" altLang="zh-CN" dirty="0"/>
              <a:t>S={&lt;1,1&gt;,&lt;1,3&gt;,&lt;1,4&gt;,&lt;2,4&gt;}</a:t>
            </a:r>
            <a:r>
              <a:rPr lang="zh-CN" altLang="es-ES" dirty="0"/>
              <a:t>；</a:t>
            </a:r>
          </a:p>
          <a:p>
            <a:pPr marL="0" indent="0" eaLnBrk="1" hangingPunct="1">
              <a:buNone/>
            </a:pPr>
            <a:r>
              <a:rPr lang="zh-CN" altLang="es-ES" dirty="0"/>
              <a:t>（</a:t>
            </a:r>
            <a:r>
              <a:rPr lang="es-ES" altLang="zh-CN" dirty="0"/>
              <a:t>3</a:t>
            </a:r>
            <a:r>
              <a:rPr lang="zh-CN" altLang="es-ES" dirty="0"/>
              <a:t>）</a:t>
            </a:r>
            <a:r>
              <a:rPr lang="es-ES" altLang="zh-CN" dirty="0"/>
              <a:t>T={&lt;1,1&gt;,&lt;1,2&gt;,&lt;1,3&gt;,&lt;3,1&gt;,&lt;1,4&gt;}</a:t>
            </a:r>
            <a:r>
              <a:rPr lang="zh-CN" altLang="es-ES" dirty="0"/>
              <a:t>；</a:t>
            </a:r>
          </a:p>
          <a:p>
            <a:pPr marL="0" indent="0" eaLnBrk="1" hangingPunct="1">
              <a:buNone/>
            </a:pPr>
            <a:r>
              <a:rPr lang="zh-CN" altLang="es-ES" dirty="0"/>
              <a:t>（</a:t>
            </a:r>
            <a:r>
              <a:rPr lang="es-ES" altLang="zh-CN" dirty="0"/>
              <a:t>4</a:t>
            </a:r>
            <a:r>
              <a:rPr lang="zh-CN" altLang="es-ES" dirty="0"/>
              <a:t>）</a:t>
            </a:r>
            <a:r>
              <a:rPr lang="es-ES" altLang="zh-CN" dirty="0"/>
              <a:t>V={&lt;1,1&gt;,&lt;2,2&gt;,&lt;3,3&gt;,&lt;4,4&gt;}</a:t>
            </a:r>
            <a:r>
              <a:rPr lang="zh-CN" altLang="es-ES" dirty="0"/>
              <a:t>。</a:t>
            </a:r>
          </a:p>
          <a:p>
            <a:pPr marL="0" indent="0" eaLnBrk="1" hangingPunct="1">
              <a:buNone/>
            </a:pPr>
            <a:r>
              <a:rPr lang="zh-CN" altLang="es-ES" dirty="0">
                <a:solidFill>
                  <a:srgbClr val="0000CC"/>
                </a:solidFill>
              </a:rPr>
              <a:t>试判定它们是否具有对称性和反对称性，并写出</a:t>
            </a:r>
            <a:r>
              <a:rPr lang="es-ES" altLang="zh-CN" dirty="0">
                <a:solidFill>
                  <a:srgbClr val="0000CC"/>
                </a:solidFill>
              </a:rPr>
              <a:t>R,S,T</a:t>
            </a:r>
            <a:r>
              <a:rPr lang="zh-CN" altLang="es-ES" dirty="0">
                <a:solidFill>
                  <a:srgbClr val="0000CC"/>
                </a:solidFill>
              </a:rPr>
              <a:t>和</a:t>
            </a:r>
            <a:r>
              <a:rPr lang="en-US" altLang="zh-CN" dirty="0">
                <a:solidFill>
                  <a:srgbClr val="0000CC"/>
                </a:solidFill>
              </a:rPr>
              <a:t>V</a:t>
            </a:r>
            <a:r>
              <a:rPr lang="zh-CN" altLang="en-US" dirty="0">
                <a:solidFill>
                  <a:srgbClr val="0000CC"/>
                </a:solidFill>
              </a:rPr>
              <a:t>的关系矩阵和画出相应的关系图。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195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05826" name="Rectangle 2"/>
          <p:cNvSpPr>
            <a:spLocks noGrp="1"/>
          </p:cNvSpPr>
          <p:nvPr>
            <p:ph type="title"/>
          </p:nvPr>
        </p:nvSpPr>
        <p:spPr>
          <a:xfrm>
            <a:off x="611188" y="582613"/>
            <a:ext cx="8064500" cy="585787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解（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546243" name="Rectangle 3"/>
          <p:cNvSpPr>
            <a:spLocks noGrp="1"/>
          </p:cNvSpPr>
          <p:nvPr>
            <p:ph type="body" sz="half" idx="1"/>
          </p:nvPr>
        </p:nvSpPr>
        <p:spPr>
          <a:xfrm>
            <a:off x="611188" y="1341438"/>
            <a:ext cx="8208962" cy="45069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AutoNum type="alphaLcParenR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rgbClr val="0000CC"/>
                </a:solidFill>
              </a:rPr>
              <a:t>是对称的</a:t>
            </a:r>
            <a:r>
              <a:rPr lang="zh-CN" altLang="en-US" dirty="0"/>
              <a:t>；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AutoNum type="alphaLcParenR"/>
            </a:pPr>
            <a:r>
              <a:rPr lang="zh-CN" altLang="en-US" dirty="0"/>
              <a:t>关系</a:t>
            </a:r>
            <a:r>
              <a:rPr lang="en-US" altLang="zh-CN" dirty="0"/>
              <a:t>S</a:t>
            </a:r>
            <a:r>
              <a:rPr lang="zh-CN" altLang="en-US" dirty="0">
                <a:solidFill>
                  <a:srgbClr val="0000CC"/>
                </a:solidFill>
              </a:rPr>
              <a:t>是反对称的；</a:t>
            </a:r>
          </a:p>
          <a:p>
            <a:pPr marL="457200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AutoNum type="alphaLcParenR"/>
            </a:pPr>
            <a:r>
              <a:rPr lang="zh-CN" altLang="en-US" dirty="0"/>
              <a:t>在关系</a:t>
            </a:r>
            <a:r>
              <a:rPr lang="en-US" altLang="zh-CN" dirty="0"/>
              <a:t>T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&lt;1,2&gt;</a:t>
            </a:r>
            <a:r>
              <a:rPr lang="zh-CN" altLang="en-US" dirty="0">
                <a:solidFill>
                  <a:srgbClr val="FF0000"/>
                </a:solidFill>
              </a:rPr>
              <a:t>，但没有</a:t>
            </a:r>
            <a:r>
              <a:rPr lang="en-US" altLang="zh-CN" dirty="0">
                <a:solidFill>
                  <a:srgbClr val="FF0000"/>
                </a:solidFill>
              </a:rPr>
              <a:t>&lt;2,1&gt;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即</a:t>
            </a:r>
            <a:r>
              <a:rPr lang="en-US" altLang="zh-CN" dirty="0"/>
              <a:t>S</a:t>
            </a:r>
            <a:r>
              <a:rPr lang="zh-CN" altLang="en-US" dirty="0"/>
              <a:t>不是对称的；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另外</a:t>
            </a:r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&lt;1,3&gt;</a:t>
            </a:r>
            <a:r>
              <a:rPr lang="zh-CN" altLang="en-US" dirty="0">
                <a:solidFill>
                  <a:srgbClr val="FF0000"/>
                </a:solidFill>
              </a:rPr>
              <a:t>，且有</a:t>
            </a:r>
            <a:r>
              <a:rPr lang="en-US" altLang="zh-CN" dirty="0">
                <a:solidFill>
                  <a:srgbClr val="FF0000"/>
                </a:solidFill>
              </a:rPr>
              <a:t>&lt;3,1&gt;</a:t>
            </a:r>
            <a:r>
              <a:rPr lang="zh-CN" altLang="en-US" dirty="0"/>
              <a:t>，但是</a:t>
            </a:r>
            <a:r>
              <a:rPr lang="en-US" altLang="zh-CN" dirty="0"/>
              <a:t>1≠3</a:t>
            </a:r>
            <a:r>
              <a:rPr lang="zh-CN" altLang="en-US" dirty="0"/>
              <a:t>，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即</a:t>
            </a:r>
            <a:r>
              <a:rPr lang="en-US" altLang="zh-CN" dirty="0"/>
              <a:t>S</a:t>
            </a:r>
            <a:r>
              <a:rPr lang="zh-CN" altLang="en-US" dirty="0"/>
              <a:t>不是反对称的。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0000CC"/>
                </a:solidFill>
              </a:rPr>
              <a:t>因此</a:t>
            </a:r>
            <a:r>
              <a:rPr lang="en-US" altLang="zh-CN" dirty="0">
                <a:solidFill>
                  <a:srgbClr val="0000CC"/>
                </a:solidFill>
              </a:rPr>
              <a:t>T</a:t>
            </a:r>
            <a:r>
              <a:rPr lang="zh-CN" altLang="en-US" dirty="0">
                <a:solidFill>
                  <a:srgbClr val="0000CC"/>
                </a:solidFill>
              </a:rPr>
              <a:t>既不是对称的，也不是反对称的；</a:t>
            </a:r>
          </a:p>
          <a:p>
            <a:pPr marL="457200" indent="-457200" algn="l" eaLnBrk="1" hangingPunct="1">
              <a:lnSpc>
                <a:spcPct val="115000"/>
              </a:lnSpc>
              <a:spcBef>
                <a:spcPct val="0"/>
              </a:spcBef>
              <a:buClr>
                <a:srgbClr val="800080"/>
              </a:buClr>
              <a:buSzTx/>
              <a:buFont typeface="Wingdings" panose="05000000000000000000" pitchFamily="2" charset="2"/>
              <a:buAutoNum type="alphaLcParenR"/>
            </a:pPr>
            <a:r>
              <a:rPr lang="zh-CN" altLang="en-US" dirty="0"/>
              <a:t>在关系</a:t>
            </a:r>
            <a:r>
              <a:rPr lang="en-US" altLang="zh-CN" dirty="0"/>
              <a:t>V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任意</a:t>
            </a:r>
            <a:r>
              <a:rPr lang="es-ES" altLang="zh-CN" dirty="0">
                <a:solidFill>
                  <a:srgbClr val="FF0000"/>
                </a:solidFill>
              </a:rPr>
              <a:t>x,y∈A</a:t>
            </a:r>
            <a:r>
              <a:rPr lang="zh-CN" altLang="es-ES" dirty="0">
                <a:solidFill>
                  <a:srgbClr val="FF0000"/>
                </a:solidFill>
              </a:rPr>
              <a:t>，</a:t>
            </a:r>
            <a:r>
              <a:rPr lang="es-ES" altLang="zh-CN" dirty="0">
                <a:solidFill>
                  <a:srgbClr val="FF0000"/>
                </a:solidFill>
              </a:rPr>
              <a:t>x≠y</a:t>
            </a:r>
            <a:r>
              <a:rPr lang="zh-CN" altLang="es-ES" dirty="0">
                <a:solidFill>
                  <a:srgbClr val="FF0000"/>
                </a:solidFill>
              </a:rPr>
              <a:t>时都有</a:t>
            </a:r>
            <a:r>
              <a:rPr lang="es-ES" altLang="zh-CN" dirty="0">
                <a:solidFill>
                  <a:srgbClr val="FF0000"/>
                </a:solidFill>
              </a:rPr>
              <a:t>&lt;x,y&gt;  R</a:t>
            </a:r>
            <a:r>
              <a:rPr lang="zh-CN" altLang="es-E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V</a:t>
            </a:r>
            <a:r>
              <a:rPr lang="zh-CN" altLang="en-US" dirty="0">
                <a:solidFill>
                  <a:srgbClr val="0000CC"/>
                </a:solidFill>
              </a:rPr>
              <a:t>既是对称的，也是反对称的。</a:t>
            </a:r>
          </a:p>
        </p:txBody>
      </p:sp>
      <p:graphicFrame>
        <p:nvGraphicFramePr>
          <p:cNvPr id="15462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69288" y="489108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r:id="rId4" imgW="84455" imgH="103505" progId="Equation.DSMT4">
                  <p:embed/>
                </p:oleObj>
              </mc:Choice>
              <mc:Fallback>
                <p:oleObj r:id="rId4" imgW="84455" imgH="10350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69288" y="4891088"/>
                        <a:ext cx="431800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4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4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07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解（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207875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0787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207877" name="Rectangle 5"/>
          <p:cNvSpPr/>
          <p:nvPr/>
        </p:nvSpPr>
        <p:spPr>
          <a:xfrm>
            <a:off x="0" y="30670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2" name="Group 11"/>
          <p:cNvGrpSpPr>
            <a:grpSpLocks noChangeAspect="1"/>
          </p:cNvGrpSpPr>
          <p:nvPr/>
        </p:nvGrpSpPr>
        <p:grpSpPr>
          <a:xfrm>
            <a:off x="1116013" y="4437063"/>
            <a:ext cx="7377112" cy="2047875"/>
            <a:chOff x="936" y="2866"/>
            <a:chExt cx="3718" cy="1032"/>
          </a:xfrm>
        </p:grpSpPr>
        <p:sp>
          <p:nvSpPr>
            <p:cNvPr id="207879" name="Freeform 12"/>
            <p:cNvSpPr>
              <a:spLocks noChangeAspect="1"/>
            </p:cNvSpPr>
            <p:nvPr/>
          </p:nvSpPr>
          <p:spPr>
            <a:xfrm>
              <a:off x="2140" y="3031"/>
              <a:ext cx="51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6" y="0"/>
                </a:cxn>
              </a:cxnLst>
              <a:rect l="0" t="0" r="0" b="0"/>
              <a:pathLst>
                <a:path w="890" h="1">
                  <a:moveTo>
                    <a:pt x="0" y="0"/>
                  </a:moveTo>
                  <a:lnTo>
                    <a:pt x="89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0" name="Arc 13"/>
            <p:cNvSpPr>
              <a:spLocks noChangeAspect="1"/>
            </p:cNvSpPr>
            <p:nvPr/>
          </p:nvSpPr>
          <p:spPr>
            <a:xfrm rot="240000" flipH="1">
              <a:off x="936" y="2963"/>
              <a:ext cx="197" cy="182"/>
            </a:xfrm>
            <a:custGeom>
              <a:avLst/>
              <a:gdLst/>
              <a:ahLst/>
              <a:cxnLst>
                <a:cxn ang="0">
                  <a:pos x="4" y="66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4" y="66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99" y="91"/>
                </a:cxn>
                <a:cxn ang="0">
                  <a:pos x="4" y="66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1" name="Text Box 14"/>
            <p:cNvSpPr txBox="1">
              <a:spLocks noChangeAspect="1"/>
            </p:cNvSpPr>
            <p:nvPr/>
          </p:nvSpPr>
          <p:spPr>
            <a:xfrm>
              <a:off x="954" y="2918"/>
              <a:ext cx="208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882" name="Oval 15"/>
            <p:cNvSpPr>
              <a:spLocks noChangeAspect="1"/>
            </p:cNvSpPr>
            <p:nvPr/>
          </p:nvSpPr>
          <p:spPr>
            <a:xfrm>
              <a:off x="1667" y="3031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883" name="Oval 16"/>
            <p:cNvSpPr>
              <a:spLocks noChangeAspect="1"/>
            </p:cNvSpPr>
            <p:nvPr/>
          </p:nvSpPr>
          <p:spPr>
            <a:xfrm>
              <a:off x="1116" y="3517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884" name="Text Box 17"/>
            <p:cNvSpPr txBox="1">
              <a:spLocks noChangeAspect="1"/>
            </p:cNvSpPr>
            <p:nvPr/>
          </p:nvSpPr>
          <p:spPr>
            <a:xfrm>
              <a:off x="954" y="3397"/>
              <a:ext cx="208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2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885" name="Oval 18"/>
            <p:cNvSpPr>
              <a:spLocks noChangeAspect="1"/>
            </p:cNvSpPr>
            <p:nvPr/>
          </p:nvSpPr>
          <p:spPr>
            <a:xfrm>
              <a:off x="1667" y="3517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886" name="Text Box 19"/>
            <p:cNvSpPr txBox="1">
              <a:spLocks noChangeAspect="1"/>
            </p:cNvSpPr>
            <p:nvPr/>
          </p:nvSpPr>
          <p:spPr>
            <a:xfrm>
              <a:off x="1667" y="2918"/>
              <a:ext cx="208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3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887" name="Text Box 20"/>
            <p:cNvSpPr txBox="1">
              <a:spLocks noChangeAspect="1"/>
            </p:cNvSpPr>
            <p:nvPr/>
          </p:nvSpPr>
          <p:spPr>
            <a:xfrm>
              <a:off x="1667" y="3397"/>
              <a:ext cx="208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4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888" name="Arc 21"/>
            <p:cNvSpPr>
              <a:spLocks noChangeAspect="1"/>
            </p:cNvSpPr>
            <p:nvPr/>
          </p:nvSpPr>
          <p:spPr>
            <a:xfrm rot="-9780000">
              <a:off x="1494" y="3398"/>
              <a:ext cx="197" cy="182"/>
            </a:xfrm>
            <a:custGeom>
              <a:avLst/>
              <a:gdLst/>
              <a:ahLst/>
              <a:cxnLst>
                <a:cxn ang="0">
                  <a:pos x="7" y="57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7" y="57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99" y="91"/>
                </a:cxn>
                <a:cxn ang="0">
                  <a:pos x="7" y="57"/>
                </a:cxn>
              </a:cxnLst>
              <a:rect l="0" t="0" r="0" b="0"/>
              <a:pathLst>
                <a:path w="43200" h="43200" fill="none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9" name="Freeform 22"/>
            <p:cNvSpPr>
              <a:spLocks noChangeAspect="1"/>
            </p:cNvSpPr>
            <p:nvPr/>
          </p:nvSpPr>
          <p:spPr>
            <a:xfrm>
              <a:off x="2133" y="3041"/>
              <a:ext cx="529" cy="4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9" y="472"/>
                </a:cxn>
              </a:cxnLst>
              <a:rect l="0" t="0" r="0" b="0"/>
              <a:pathLst>
                <a:path w="910" h="880">
                  <a:moveTo>
                    <a:pt x="0" y="0"/>
                  </a:moveTo>
                  <a:lnTo>
                    <a:pt x="910" y="88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0" name="Freeform 23"/>
            <p:cNvSpPr>
              <a:spLocks noChangeAspect="1"/>
            </p:cNvSpPr>
            <p:nvPr/>
          </p:nvSpPr>
          <p:spPr>
            <a:xfrm>
              <a:off x="2140" y="3518"/>
              <a:ext cx="52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0"/>
                </a:cxn>
              </a:cxnLst>
              <a:rect l="0" t="0" r="0" b="0"/>
              <a:pathLst>
                <a:path w="910" h="1">
                  <a:moveTo>
                    <a:pt x="0" y="0"/>
                  </a:moveTo>
                  <a:lnTo>
                    <a:pt x="91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1" name="Text Box 24"/>
            <p:cNvSpPr txBox="1">
              <a:spLocks noChangeAspect="1"/>
            </p:cNvSpPr>
            <p:nvPr/>
          </p:nvSpPr>
          <p:spPr>
            <a:xfrm>
              <a:off x="1104" y="3648"/>
              <a:ext cx="3550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zh-CN" altLang="en-US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 </a:t>
              </a:r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(a)           (b)         (c)        (d)</a:t>
              </a:r>
            </a:p>
          </p:txBody>
        </p:sp>
        <p:sp>
          <p:nvSpPr>
            <p:cNvPr id="207892" name="Freeform 25"/>
            <p:cNvSpPr>
              <a:spLocks noChangeAspect="1"/>
            </p:cNvSpPr>
            <p:nvPr/>
          </p:nvSpPr>
          <p:spPr>
            <a:xfrm>
              <a:off x="3111" y="3041"/>
              <a:ext cx="534" cy="4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4" y="466"/>
                </a:cxn>
              </a:cxnLst>
              <a:rect l="0" t="0" r="0" b="0"/>
              <a:pathLst>
                <a:path w="920" h="870">
                  <a:moveTo>
                    <a:pt x="0" y="0"/>
                  </a:moveTo>
                  <a:lnTo>
                    <a:pt x="920" y="87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3" name="Freeform 26"/>
            <p:cNvSpPr>
              <a:spLocks noChangeAspect="1"/>
            </p:cNvSpPr>
            <p:nvPr/>
          </p:nvSpPr>
          <p:spPr>
            <a:xfrm>
              <a:off x="3106" y="3052"/>
              <a:ext cx="0" cy="4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5"/>
                </a:cxn>
              </a:cxnLst>
              <a:rect l="0" t="0" r="0" b="0"/>
              <a:pathLst>
                <a:path w="1" h="850">
                  <a:moveTo>
                    <a:pt x="0" y="0"/>
                  </a:moveTo>
                  <a:lnTo>
                    <a:pt x="0" y="85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4" name="Freeform 27"/>
            <p:cNvSpPr>
              <a:spLocks noChangeAspect="1"/>
            </p:cNvSpPr>
            <p:nvPr/>
          </p:nvSpPr>
          <p:spPr>
            <a:xfrm>
              <a:off x="1128" y="2988"/>
              <a:ext cx="551" cy="48"/>
            </a:xfrm>
            <a:custGeom>
              <a:avLst/>
              <a:gdLst/>
              <a:ahLst/>
              <a:cxnLst>
                <a:cxn ang="0">
                  <a:pos x="551" y="48"/>
                </a:cxn>
                <a:cxn ang="0">
                  <a:pos x="278" y="0"/>
                </a:cxn>
                <a:cxn ang="0">
                  <a:pos x="0" y="48"/>
                </a:cxn>
              </a:cxnLst>
              <a:rect l="0" t="0" r="0" b="0"/>
              <a:pathLst>
                <a:path w="950" h="90">
                  <a:moveTo>
                    <a:pt x="950" y="90"/>
                  </a:moveTo>
                  <a:cubicBezTo>
                    <a:pt x="872" y="75"/>
                    <a:pt x="638" y="0"/>
                    <a:pt x="480" y="0"/>
                  </a:cubicBezTo>
                  <a:cubicBezTo>
                    <a:pt x="322" y="0"/>
                    <a:pt x="100" y="71"/>
                    <a:pt x="0" y="9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5" name="Freeform 28"/>
            <p:cNvSpPr>
              <a:spLocks noChangeAspect="1"/>
            </p:cNvSpPr>
            <p:nvPr/>
          </p:nvSpPr>
          <p:spPr>
            <a:xfrm>
              <a:off x="1139" y="3036"/>
              <a:ext cx="540" cy="77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03" y="70"/>
                </a:cxn>
                <a:cxn ang="0">
                  <a:pos x="383" y="59"/>
                </a:cxn>
                <a:cxn ang="0">
                  <a:pos x="540" y="0"/>
                </a:cxn>
              </a:cxnLst>
              <a:rect l="0" t="0" r="0" b="0"/>
              <a:pathLst>
                <a:path w="930" h="143">
                  <a:moveTo>
                    <a:pt x="0" y="30"/>
                  </a:moveTo>
                  <a:cubicBezTo>
                    <a:pt x="58" y="47"/>
                    <a:pt x="240" y="117"/>
                    <a:pt x="350" y="130"/>
                  </a:cubicBezTo>
                  <a:cubicBezTo>
                    <a:pt x="460" y="143"/>
                    <a:pt x="563" y="132"/>
                    <a:pt x="660" y="110"/>
                  </a:cubicBezTo>
                  <a:cubicBezTo>
                    <a:pt x="757" y="88"/>
                    <a:pt x="874" y="23"/>
                    <a:pt x="93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6" name="Oval 29"/>
            <p:cNvSpPr>
              <a:spLocks noChangeAspect="1"/>
            </p:cNvSpPr>
            <p:nvPr/>
          </p:nvSpPr>
          <p:spPr>
            <a:xfrm>
              <a:off x="1116" y="3031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897" name="Arc 30"/>
            <p:cNvSpPr>
              <a:spLocks noChangeAspect="1"/>
            </p:cNvSpPr>
            <p:nvPr/>
          </p:nvSpPr>
          <p:spPr>
            <a:xfrm rot="240000" flipH="1">
              <a:off x="1931" y="2950"/>
              <a:ext cx="197" cy="182"/>
            </a:xfrm>
            <a:custGeom>
              <a:avLst/>
              <a:gdLst/>
              <a:ahLst/>
              <a:cxnLst>
                <a:cxn ang="0">
                  <a:pos x="4" y="66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4" y="66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99" y="91"/>
                </a:cxn>
                <a:cxn ang="0">
                  <a:pos x="4" y="66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8" name="Text Box 31"/>
            <p:cNvSpPr txBox="1">
              <a:spLocks noChangeAspect="1"/>
            </p:cNvSpPr>
            <p:nvPr/>
          </p:nvSpPr>
          <p:spPr>
            <a:xfrm>
              <a:off x="1948" y="2904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899" name="Oval 32"/>
            <p:cNvSpPr>
              <a:spLocks noChangeAspect="1"/>
            </p:cNvSpPr>
            <p:nvPr/>
          </p:nvSpPr>
          <p:spPr>
            <a:xfrm>
              <a:off x="2662" y="3018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00" name="Oval 33"/>
            <p:cNvSpPr>
              <a:spLocks noChangeAspect="1"/>
            </p:cNvSpPr>
            <p:nvPr/>
          </p:nvSpPr>
          <p:spPr>
            <a:xfrm>
              <a:off x="2111" y="3504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01" name="Text Box 34"/>
            <p:cNvSpPr txBox="1">
              <a:spLocks noChangeAspect="1"/>
            </p:cNvSpPr>
            <p:nvPr/>
          </p:nvSpPr>
          <p:spPr>
            <a:xfrm>
              <a:off x="1948" y="3384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2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02" name="Oval 35"/>
            <p:cNvSpPr>
              <a:spLocks noChangeAspect="1"/>
            </p:cNvSpPr>
            <p:nvPr/>
          </p:nvSpPr>
          <p:spPr>
            <a:xfrm>
              <a:off x="2662" y="3504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03" name="Text Box 36"/>
            <p:cNvSpPr txBox="1">
              <a:spLocks noChangeAspect="1"/>
            </p:cNvSpPr>
            <p:nvPr/>
          </p:nvSpPr>
          <p:spPr>
            <a:xfrm>
              <a:off x="2662" y="2904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3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04" name="Text Box 37"/>
            <p:cNvSpPr txBox="1">
              <a:spLocks noChangeAspect="1"/>
            </p:cNvSpPr>
            <p:nvPr/>
          </p:nvSpPr>
          <p:spPr>
            <a:xfrm>
              <a:off x="2662" y="3384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4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05" name="Oval 38"/>
            <p:cNvSpPr>
              <a:spLocks noChangeAspect="1"/>
            </p:cNvSpPr>
            <p:nvPr/>
          </p:nvSpPr>
          <p:spPr>
            <a:xfrm>
              <a:off x="2111" y="3018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06" name="Arc 39"/>
            <p:cNvSpPr>
              <a:spLocks noChangeAspect="1"/>
            </p:cNvSpPr>
            <p:nvPr/>
          </p:nvSpPr>
          <p:spPr>
            <a:xfrm rot="240000" flipH="1">
              <a:off x="2908" y="2950"/>
              <a:ext cx="198" cy="182"/>
            </a:xfrm>
            <a:custGeom>
              <a:avLst/>
              <a:gdLst/>
              <a:ahLst/>
              <a:cxnLst>
                <a:cxn ang="0">
                  <a:pos x="4" y="66"/>
                </a:cxn>
                <a:cxn ang="0">
                  <a:pos x="99" y="0"/>
                </a:cxn>
                <a:cxn ang="0">
                  <a:pos x="198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4" y="66"/>
                </a:cxn>
                <a:cxn ang="0">
                  <a:pos x="99" y="0"/>
                </a:cxn>
                <a:cxn ang="0">
                  <a:pos x="198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99" y="91"/>
                </a:cxn>
                <a:cxn ang="0">
                  <a:pos x="4" y="66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07" name="Text Box 40"/>
            <p:cNvSpPr txBox="1">
              <a:spLocks noChangeAspect="1"/>
            </p:cNvSpPr>
            <p:nvPr/>
          </p:nvSpPr>
          <p:spPr>
            <a:xfrm>
              <a:off x="2926" y="2903"/>
              <a:ext cx="208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08" name="Oval 41"/>
            <p:cNvSpPr>
              <a:spLocks noChangeAspect="1"/>
            </p:cNvSpPr>
            <p:nvPr/>
          </p:nvSpPr>
          <p:spPr>
            <a:xfrm>
              <a:off x="3639" y="3017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09" name="Oval 42"/>
            <p:cNvSpPr>
              <a:spLocks noChangeAspect="1"/>
            </p:cNvSpPr>
            <p:nvPr/>
          </p:nvSpPr>
          <p:spPr>
            <a:xfrm>
              <a:off x="3087" y="3502"/>
              <a:ext cx="34" cy="32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10" name="Text Box 43"/>
            <p:cNvSpPr txBox="1">
              <a:spLocks noChangeAspect="1"/>
            </p:cNvSpPr>
            <p:nvPr/>
          </p:nvSpPr>
          <p:spPr>
            <a:xfrm>
              <a:off x="2926" y="3383"/>
              <a:ext cx="208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2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11" name="Oval 44"/>
            <p:cNvSpPr>
              <a:spLocks noChangeAspect="1"/>
            </p:cNvSpPr>
            <p:nvPr/>
          </p:nvSpPr>
          <p:spPr>
            <a:xfrm>
              <a:off x="3639" y="3502"/>
              <a:ext cx="33" cy="32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12" name="Text Box 45"/>
            <p:cNvSpPr txBox="1">
              <a:spLocks noChangeAspect="1"/>
            </p:cNvSpPr>
            <p:nvPr/>
          </p:nvSpPr>
          <p:spPr>
            <a:xfrm>
              <a:off x="3639" y="2903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3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13" name="Text Box 46"/>
            <p:cNvSpPr txBox="1">
              <a:spLocks noChangeAspect="1"/>
            </p:cNvSpPr>
            <p:nvPr/>
          </p:nvSpPr>
          <p:spPr>
            <a:xfrm>
              <a:off x="3639" y="3383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4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14" name="Freeform 47"/>
            <p:cNvSpPr>
              <a:spLocks noChangeAspect="1"/>
            </p:cNvSpPr>
            <p:nvPr/>
          </p:nvSpPr>
          <p:spPr>
            <a:xfrm>
              <a:off x="3100" y="2974"/>
              <a:ext cx="551" cy="49"/>
            </a:xfrm>
            <a:custGeom>
              <a:avLst/>
              <a:gdLst/>
              <a:ahLst/>
              <a:cxnLst>
                <a:cxn ang="0">
                  <a:pos x="551" y="49"/>
                </a:cxn>
                <a:cxn ang="0">
                  <a:pos x="278" y="0"/>
                </a:cxn>
                <a:cxn ang="0">
                  <a:pos x="0" y="49"/>
                </a:cxn>
              </a:cxnLst>
              <a:rect l="0" t="0" r="0" b="0"/>
              <a:pathLst>
                <a:path w="950" h="90">
                  <a:moveTo>
                    <a:pt x="950" y="90"/>
                  </a:moveTo>
                  <a:cubicBezTo>
                    <a:pt x="872" y="75"/>
                    <a:pt x="638" y="0"/>
                    <a:pt x="480" y="0"/>
                  </a:cubicBezTo>
                  <a:cubicBezTo>
                    <a:pt x="322" y="0"/>
                    <a:pt x="100" y="71"/>
                    <a:pt x="0" y="9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15" name="Freeform 48"/>
            <p:cNvSpPr>
              <a:spLocks noChangeAspect="1"/>
            </p:cNvSpPr>
            <p:nvPr/>
          </p:nvSpPr>
          <p:spPr>
            <a:xfrm>
              <a:off x="3111" y="3023"/>
              <a:ext cx="540" cy="7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03" y="69"/>
                </a:cxn>
                <a:cxn ang="0">
                  <a:pos x="383" y="58"/>
                </a:cxn>
                <a:cxn ang="0">
                  <a:pos x="540" y="0"/>
                </a:cxn>
              </a:cxnLst>
              <a:rect l="0" t="0" r="0" b="0"/>
              <a:pathLst>
                <a:path w="930" h="143">
                  <a:moveTo>
                    <a:pt x="0" y="30"/>
                  </a:moveTo>
                  <a:cubicBezTo>
                    <a:pt x="58" y="47"/>
                    <a:pt x="240" y="117"/>
                    <a:pt x="350" y="130"/>
                  </a:cubicBezTo>
                  <a:cubicBezTo>
                    <a:pt x="460" y="143"/>
                    <a:pt x="563" y="132"/>
                    <a:pt x="660" y="110"/>
                  </a:cubicBezTo>
                  <a:cubicBezTo>
                    <a:pt x="757" y="88"/>
                    <a:pt x="874" y="23"/>
                    <a:pt x="93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16" name="Arc 49"/>
            <p:cNvSpPr>
              <a:spLocks noChangeAspect="1"/>
            </p:cNvSpPr>
            <p:nvPr/>
          </p:nvSpPr>
          <p:spPr>
            <a:xfrm rot="240000" flipH="1">
              <a:off x="3848" y="2913"/>
              <a:ext cx="197" cy="181"/>
            </a:xfrm>
            <a:custGeom>
              <a:avLst/>
              <a:gdLst/>
              <a:ahLst/>
              <a:cxnLst>
                <a:cxn ang="0">
                  <a:pos x="4" y="66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1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4" y="66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1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99" y="91"/>
                </a:cxn>
                <a:cxn ang="0">
                  <a:pos x="4" y="66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17" name="Text Box 50"/>
            <p:cNvSpPr txBox="1">
              <a:spLocks noChangeAspect="1"/>
            </p:cNvSpPr>
            <p:nvPr/>
          </p:nvSpPr>
          <p:spPr>
            <a:xfrm>
              <a:off x="3865" y="2866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18" name="Oval 51"/>
            <p:cNvSpPr>
              <a:spLocks noChangeAspect="1"/>
            </p:cNvSpPr>
            <p:nvPr/>
          </p:nvSpPr>
          <p:spPr>
            <a:xfrm>
              <a:off x="4433" y="2980"/>
              <a:ext cx="34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19" name="Oval 52"/>
            <p:cNvSpPr>
              <a:spLocks noChangeAspect="1"/>
            </p:cNvSpPr>
            <p:nvPr/>
          </p:nvSpPr>
          <p:spPr>
            <a:xfrm>
              <a:off x="4028" y="3465"/>
              <a:ext cx="33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20" name="Text Box 53"/>
            <p:cNvSpPr txBox="1">
              <a:spLocks noChangeAspect="1"/>
            </p:cNvSpPr>
            <p:nvPr/>
          </p:nvSpPr>
          <p:spPr>
            <a:xfrm>
              <a:off x="3865" y="3346"/>
              <a:ext cx="209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2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21" name="Oval 54"/>
            <p:cNvSpPr>
              <a:spLocks noChangeAspect="1"/>
            </p:cNvSpPr>
            <p:nvPr/>
          </p:nvSpPr>
          <p:spPr>
            <a:xfrm>
              <a:off x="4433" y="3465"/>
              <a:ext cx="34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22" name="Text Box 55"/>
            <p:cNvSpPr txBox="1">
              <a:spLocks noChangeAspect="1"/>
            </p:cNvSpPr>
            <p:nvPr/>
          </p:nvSpPr>
          <p:spPr>
            <a:xfrm>
              <a:off x="4433" y="2866"/>
              <a:ext cx="209" cy="2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3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23" name="Text Box 56"/>
            <p:cNvSpPr txBox="1">
              <a:spLocks noChangeAspect="1"/>
            </p:cNvSpPr>
            <p:nvPr/>
          </p:nvSpPr>
          <p:spPr>
            <a:xfrm>
              <a:off x="4433" y="3346"/>
              <a:ext cx="209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4066" tIns="37033" rIns="74066" bIns="37033" anchor="t" anchorCtr="0"/>
            <a:lstStyle/>
            <a:p>
              <a:pPr algn="just"/>
              <a:r>
                <a:rPr lang="en-US" altLang="zh-CN" sz="2400" b="1" dirty="0">
                  <a:solidFill>
                    <a:srgbClr val="330066"/>
                  </a:solidFill>
                  <a:latin typeface="黑体" panose="02010609060101010101" pitchFamily="49" charset="-122"/>
                </a:rPr>
                <a:t>4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207924" name="Arc 57"/>
            <p:cNvSpPr>
              <a:spLocks noChangeAspect="1"/>
            </p:cNvSpPr>
            <p:nvPr/>
          </p:nvSpPr>
          <p:spPr>
            <a:xfrm rot="-9780000" flipH="1">
              <a:off x="4437" y="3400"/>
              <a:ext cx="197" cy="182"/>
            </a:xfrm>
            <a:custGeom>
              <a:avLst/>
              <a:gdLst/>
              <a:ahLst/>
              <a:cxnLst>
                <a:cxn ang="0">
                  <a:pos x="7" y="57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7" y="57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99" y="91"/>
                </a:cxn>
                <a:cxn ang="0">
                  <a:pos x="7" y="57"/>
                </a:cxn>
              </a:cxnLst>
              <a:rect l="0" t="0" r="0" b="0"/>
              <a:pathLst>
                <a:path w="43200" h="43200" fill="none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25" name="Oval 58"/>
            <p:cNvSpPr>
              <a:spLocks noChangeAspect="1"/>
            </p:cNvSpPr>
            <p:nvPr/>
          </p:nvSpPr>
          <p:spPr>
            <a:xfrm>
              <a:off x="4028" y="2980"/>
              <a:ext cx="33" cy="3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26" name="Oval 59"/>
            <p:cNvSpPr>
              <a:spLocks noChangeAspect="1"/>
            </p:cNvSpPr>
            <p:nvPr/>
          </p:nvSpPr>
          <p:spPr>
            <a:xfrm>
              <a:off x="3087" y="3017"/>
              <a:ext cx="34" cy="31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07927" name="Arc 60"/>
            <p:cNvSpPr>
              <a:spLocks noChangeAspect="1"/>
            </p:cNvSpPr>
            <p:nvPr/>
          </p:nvSpPr>
          <p:spPr>
            <a:xfrm rot="240000" flipH="1">
              <a:off x="3854" y="3397"/>
              <a:ext cx="196" cy="182"/>
            </a:xfrm>
            <a:custGeom>
              <a:avLst/>
              <a:gdLst/>
              <a:ahLst/>
              <a:cxnLst>
                <a:cxn ang="0">
                  <a:pos x="4" y="66"/>
                </a:cxn>
                <a:cxn ang="0">
                  <a:pos x="98" y="0"/>
                </a:cxn>
                <a:cxn ang="0">
                  <a:pos x="196" y="91"/>
                </a:cxn>
                <a:cxn ang="0">
                  <a:pos x="98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4" y="66"/>
                </a:cxn>
                <a:cxn ang="0">
                  <a:pos x="98" y="0"/>
                </a:cxn>
                <a:cxn ang="0">
                  <a:pos x="196" y="91"/>
                </a:cxn>
                <a:cxn ang="0">
                  <a:pos x="98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98" y="91"/>
                </a:cxn>
                <a:cxn ang="0">
                  <a:pos x="4" y="66"/>
                </a:cxn>
              </a:cxnLst>
              <a:rect l="0" t="0" r="0" b="0"/>
              <a:pathLst>
                <a:path w="43200" h="43200" fill="none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814" y="15725"/>
                  </a:moveTo>
                  <a:cubicBezTo>
                    <a:pt x="3443" y="6422"/>
                    <a:pt x="1193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814" y="15725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28" name="Arc 61"/>
            <p:cNvSpPr>
              <a:spLocks noChangeAspect="1"/>
            </p:cNvSpPr>
            <p:nvPr/>
          </p:nvSpPr>
          <p:spPr>
            <a:xfrm rot="-9662644" flipH="1">
              <a:off x="4445" y="2904"/>
              <a:ext cx="197" cy="182"/>
            </a:xfrm>
            <a:custGeom>
              <a:avLst/>
              <a:gdLst/>
              <a:ahLst/>
              <a:cxnLst>
                <a:cxn ang="0">
                  <a:pos x="7" y="57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7" y="57"/>
                </a:cxn>
                <a:cxn ang="0">
                  <a:pos x="99" y="0"/>
                </a:cxn>
                <a:cxn ang="0">
                  <a:pos x="197" y="91"/>
                </a:cxn>
                <a:cxn ang="0">
                  <a:pos x="99" y="182"/>
                </a:cxn>
                <a:cxn ang="0">
                  <a:pos x="0" y="91"/>
                </a:cxn>
                <a:cxn ang="0">
                  <a:pos x="0" y="90"/>
                </a:cxn>
                <a:cxn ang="0">
                  <a:pos x="99" y="91"/>
                </a:cxn>
                <a:cxn ang="0">
                  <a:pos x="7" y="57"/>
                </a:cxn>
              </a:cxnLst>
              <a:rect l="0" t="0" r="0" b="0"/>
              <a:pathLst>
                <a:path w="43200" h="43200" fill="none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8350" name="Text Box 62"/>
          <p:cNvSpPr txBox="1"/>
          <p:nvPr/>
        </p:nvSpPr>
        <p:spPr>
          <a:xfrm>
            <a:off x="520700" y="1341438"/>
            <a:ext cx="8228013" cy="372268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</a:rPr>
              <a:t>设</a:t>
            </a:r>
            <a:r>
              <a:rPr lang="es-ES" altLang="zh-CN" sz="2800" b="1" dirty="0">
                <a:latin typeface="黑体" panose="02010609060101010101" pitchFamily="49" charset="-122"/>
              </a:rPr>
              <a:t>R,S,T</a:t>
            </a:r>
            <a:r>
              <a:rPr lang="zh-CN" altLang="es-ES" sz="2800" b="1" dirty="0"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</a:rPr>
              <a:t>V</a:t>
            </a:r>
            <a:r>
              <a:rPr lang="zh-CN" altLang="en-US" sz="2800" b="1" dirty="0">
                <a:latin typeface="黑体" panose="02010609060101010101" pitchFamily="49" charset="-122"/>
              </a:rPr>
              <a:t>的关系矩阵分别为</a:t>
            </a:r>
            <a:r>
              <a:rPr lang="en-US" altLang="zh-CN" sz="2800" b="1" dirty="0">
                <a:latin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黑体" panose="02010609060101010101" pitchFamily="49" charset="-122"/>
              </a:rPr>
              <a:t>,M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S</a:t>
            </a:r>
            <a:r>
              <a:rPr lang="en-US" altLang="zh-CN" sz="2800" b="1" dirty="0">
                <a:latin typeface="黑体" panose="02010609060101010101" pitchFamily="49" charset="-122"/>
              </a:rPr>
              <a:t>,M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T</a:t>
            </a:r>
            <a:r>
              <a:rPr lang="zh-CN" altLang="en-US" sz="2800" b="1" dirty="0"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V</a:t>
            </a:r>
            <a:r>
              <a:rPr lang="zh-CN" altLang="en-US" sz="2800" b="1" dirty="0">
                <a:latin typeface="黑体" panose="02010609060101010101" pitchFamily="49" charset="-122"/>
              </a:rPr>
              <a:t>，则</a:t>
            </a:r>
          </a:p>
          <a:p>
            <a:endParaRPr lang="zh-CN" altLang="en-US" sz="2800" b="1" dirty="0">
              <a:latin typeface="黑体" panose="02010609060101010101" pitchFamily="49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(3)</a:t>
            </a:r>
            <a:r>
              <a:rPr lang="es-E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R,S,T</a:t>
            </a:r>
            <a:r>
              <a:rPr lang="zh-CN" altLang="es-E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和Ｖ的关系图分别是图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(a),(b),(c)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(d)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1548295" name="Object 7"/>
          <p:cNvGraphicFramePr>
            <a:graphicFrameLocks noChangeAspect="1"/>
          </p:cNvGraphicFramePr>
          <p:nvPr/>
        </p:nvGraphicFramePr>
        <p:xfrm>
          <a:off x="539750" y="2125663"/>
          <a:ext cx="19304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7" r:id="rId4" imgW="965200" imgH="723900" progId="Equation.DSMT4">
                  <p:embed/>
                </p:oleObj>
              </mc:Choice>
              <mc:Fallback>
                <p:oleObj r:id="rId4" imgW="965200" imgH="7239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2125663"/>
                        <a:ext cx="19304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296" name="Object 8"/>
          <p:cNvGraphicFramePr>
            <a:graphicFrameLocks noChangeAspect="1"/>
          </p:cNvGraphicFramePr>
          <p:nvPr/>
        </p:nvGraphicFramePr>
        <p:xfrm>
          <a:off x="2641600" y="2125663"/>
          <a:ext cx="187801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r:id="rId6" imgW="939165" imgH="723900" progId="Equation.DSMT4">
                  <p:embed/>
                </p:oleObj>
              </mc:Choice>
              <mc:Fallback>
                <p:oleObj r:id="rId6" imgW="939165" imgH="7239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1600" y="2125663"/>
                        <a:ext cx="1878013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297" name="Object 9"/>
          <p:cNvGraphicFramePr>
            <a:graphicFrameLocks noChangeAspect="1"/>
          </p:cNvGraphicFramePr>
          <p:nvPr/>
        </p:nvGraphicFramePr>
        <p:xfrm>
          <a:off x="4727575" y="2125663"/>
          <a:ext cx="190341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" r:id="rId8" imgW="951865" imgH="723900" progId="Equation.DSMT4">
                  <p:embed/>
                </p:oleObj>
              </mc:Choice>
              <mc:Fallback>
                <p:oleObj r:id="rId8" imgW="951865" imgH="7239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27575" y="2125663"/>
                        <a:ext cx="1903413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8298" name="Object 10"/>
          <p:cNvGraphicFramePr>
            <a:graphicFrameLocks noChangeAspect="1"/>
          </p:cNvGraphicFramePr>
          <p:nvPr/>
        </p:nvGraphicFramePr>
        <p:xfrm>
          <a:off x="6753225" y="2125663"/>
          <a:ext cx="200501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r:id="rId10" imgW="1002665" imgH="723900" progId="Equation.DSMT4">
                  <p:embed/>
                </p:oleObj>
              </mc:Choice>
              <mc:Fallback>
                <p:oleObj r:id="rId10" imgW="1002665" imgH="7239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53225" y="2125663"/>
                        <a:ext cx="2005013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8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8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8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099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注意</a:t>
            </a:r>
          </a:p>
        </p:txBody>
      </p:sp>
      <p:sp>
        <p:nvSpPr>
          <p:cNvPr id="209923" name="Rectangle 3"/>
          <p:cNvSpPr>
            <a:spLocks noGrp="1"/>
          </p:cNvSpPr>
          <p:nvPr>
            <p:ph idx="1"/>
          </p:nvPr>
        </p:nvSpPr>
        <p:spPr>
          <a:xfrm>
            <a:off x="623888" y="1341438"/>
            <a:ext cx="8216900" cy="52212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存在既不是对称也不是反对称的关系；</a:t>
            </a:r>
            <a:endParaRPr lang="zh-CN" altLang="en-US" dirty="0"/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0000CC"/>
                </a:solidFill>
              </a:rPr>
              <a:t>存在既是对称也是反对称的关系；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是对称的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dirty="0"/>
              <a:t>关系图中任何一对结点之间，</a:t>
            </a:r>
            <a:r>
              <a:rPr lang="zh-CN" altLang="en-US" dirty="0">
                <a:solidFill>
                  <a:srgbClr val="0000CC"/>
                </a:solidFill>
              </a:rPr>
              <a:t>要么有方向相反的两条边，要么无任何边；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是反对称的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zh-CN" altLang="en-US" dirty="0"/>
              <a:t>关系图中</a:t>
            </a:r>
            <a:r>
              <a:rPr lang="zh-CN" altLang="en-US" dirty="0">
                <a:solidFill>
                  <a:srgbClr val="FF0000"/>
                </a:solidFill>
              </a:rPr>
              <a:t>任何一对结点之间，至多有一条边；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是对称的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dirty="0"/>
              <a:t>R</a:t>
            </a:r>
            <a:r>
              <a:rPr lang="zh-CN" altLang="en-US" dirty="0"/>
              <a:t>的关系矩阵为</a:t>
            </a:r>
            <a:r>
              <a:rPr lang="zh-CN" altLang="en-US" dirty="0">
                <a:solidFill>
                  <a:srgbClr val="0000CC"/>
                </a:solidFill>
              </a:rPr>
              <a:t>对称矩阵</a:t>
            </a:r>
            <a:r>
              <a:rPr lang="zh-CN" altLang="en-US" dirty="0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是反对称的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dirty="0"/>
              <a:t>R</a:t>
            </a:r>
            <a:r>
              <a:rPr lang="zh-CN" altLang="en-US" dirty="0"/>
              <a:t>的关系系矩阵满足</a:t>
            </a:r>
          </a:p>
          <a:p>
            <a:pPr marL="990600" lvl="1" indent="-533400" algn="r" eaLnBrk="1" hangingPunct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ij</a:t>
            </a:r>
            <a:r>
              <a:rPr lang="en-US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·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ji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i,j=1,2,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0000FF"/>
                </a:solidFill>
              </a:rPr>
              <a:t>,n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i</a:t>
            </a:r>
            <a:r>
              <a:rPr lang="en-US" altLang="en-US" dirty="0">
                <a:solidFill>
                  <a:srgbClr val="0000FF"/>
                </a:solidFill>
              </a:rPr>
              <a:t>≠</a:t>
            </a:r>
            <a:r>
              <a:rPr lang="en-US" altLang="zh-CN" dirty="0">
                <a:solidFill>
                  <a:srgbClr val="0000FF"/>
                </a:solidFill>
              </a:rPr>
              <a:t>j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119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、传递性</a:t>
            </a:r>
          </a:p>
        </p:txBody>
      </p:sp>
      <p:sp>
        <p:nvSpPr>
          <p:cNvPr id="1552387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1268413"/>
            <a:ext cx="8137525" cy="536448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2.4.3 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上的关系。对任意</a:t>
            </a:r>
            <a:r>
              <a:rPr lang="en-US" altLang="zh-CN" dirty="0"/>
              <a:t>x,y,z∈A</a:t>
            </a:r>
            <a:r>
              <a:rPr lang="zh-CN" altLang="en-US" dirty="0"/>
              <a:t>，如果</a:t>
            </a:r>
            <a:r>
              <a:rPr lang="en-US" altLang="zh-CN" dirty="0"/>
              <a:t>&lt;x,y&gt;∈R</a:t>
            </a:r>
            <a:r>
              <a:rPr lang="zh-CN" altLang="en-US" dirty="0"/>
              <a:t>且</a:t>
            </a:r>
            <a:r>
              <a:rPr lang="en-US" altLang="zh-CN" dirty="0"/>
              <a:t>&lt;y,z&gt;∈R</a:t>
            </a:r>
            <a:r>
              <a:rPr lang="zh-CN" altLang="en-US" dirty="0"/>
              <a:t>，那么</a:t>
            </a:r>
            <a:r>
              <a:rPr lang="en-US" altLang="zh-CN" dirty="0"/>
              <a:t>&lt;x,z&gt;∈R</a:t>
            </a:r>
            <a:r>
              <a:rPr lang="zh-CN" altLang="en-US" dirty="0"/>
              <a:t>，则称关系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CC"/>
                </a:solidFill>
              </a:rPr>
              <a:t>传递的</a:t>
            </a:r>
            <a:r>
              <a:rPr lang="en-US" altLang="zh-CN" dirty="0"/>
              <a:t>(Transitive)</a:t>
            </a:r>
            <a:r>
              <a:rPr lang="zh-CN" altLang="en-US" dirty="0"/>
              <a:t>，或称</a:t>
            </a:r>
            <a:r>
              <a:rPr lang="en-US" altLang="zh-CN" dirty="0"/>
              <a:t>R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0000CC"/>
                </a:solidFill>
              </a:rPr>
              <a:t>传递性</a:t>
            </a:r>
            <a:r>
              <a:rPr lang="en-US" altLang="zh-CN" dirty="0"/>
              <a:t>(Transitivity)</a:t>
            </a:r>
            <a:r>
              <a:rPr lang="zh-CN" altLang="en-US" dirty="0"/>
              <a:t>。</a:t>
            </a: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将定义</a:t>
            </a:r>
            <a:r>
              <a:rPr lang="en-US" altLang="zh-CN" dirty="0">
                <a:solidFill>
                  <a:srgbClr val="800080"/>
                </a:solidFill>
              </a:rPr>
              <a:t>2.4.3</a:t>
            </a:r>
            <a:r>
              <a:rPr lang="zh-CN" altLang="en-US" dirty="0">
                <a:solidFill>
                  <a:srgbClr val="800080"/>
                </a:solidFill>
              </a:rPr>
              <a:t>符号化为：</a:t>
            </a: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上是传递的 </a:t>
            </a: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</a:t>
            </a:r>
            <a:endParaRPr lang="zh-CN" altLang="en-US" dirty="0">
              <a:solidFill>
                <a:srgbClr val="0000CC"/>
              </a:solidFill>
            </a:endParaRPr>
          </a:p>
          <a:p>
            <a:pPr marL="457200" lvl="1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0000CC"/>
                </a:solidFill>
              </a:rPr>
              <a:t>x)(</a:t>
            </a: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0000CC"/>
                </a:solidFill>
              </a:rPr>
              <a:t>y)(</a:t>
            </a: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0000CC"/>
                </a:solidFill>
              </a:rPr>
              <a:t>z)((x∈A)∧(y∈A)∧(z∈A)∧</a:t>
            </a:r>
          </a:p>
          <a:p>
            <a:pPr marL="457200" lvl="1" indent="0" algn="r" eaLnBrk="1" hangingPunct="1">
              <a:lnSpc>
                <a:spcPct val="105000"/>
              </a:lnSpc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	(&lt;x,y&gt;∈R)∧(&lt;y,z&gt;∈R)→(&lt;x,z&gt;∈R))=1</a:t>
            </a:r>
            <a:r>
              <a:rPr lang="zh-CN" altLang="es-ES" dirty="0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s-E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s-E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上不是传递的 </a:t>
            </a:r>
            <a:r>
              <a:rPr lang="zh-CN" altLang="en-US" dirty="0">
                <a:solidFill>
                  <a:srgbClr val="0000CC"/>
                </a:solidFill>
                <a:sym typeface="Symbol" panose="05050102010706020507" pitchFamily="18" charset="2"/>
              </a:rPr>
              <a:t></a:t>
            </a:r>
          </a:p>
          <a:p>
            <a:pPr marL="457200" lvl="1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>
                <a:solidFill>
                  <a:srgbClr val="0000CC"/>
                </a:solidFill>
              </a:rPr>
              <a:t>x)(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>
                <a:solidFill>
                  <a:srgbClr val="0000CC"/>
                </a:solidFill>
              </a:rPr>
              <a:t>y)(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dirty="0">
                <a:solidFill>
                  <a:srgbClr val="0000CC"/>
                </a:solidFill>
              </a:rPr>
              <a:t>z)((x∈A)∧(y∈A)∧(z∈A)∧</a:t>
            </a:r>
          </a:p>
          <a:p>
            <a:pPr marL="457200" lvl="1" indent="0" eaLnBrk="1" hangingPunct="1">
              <a:lnSpc>
                <a:spcPct val="105000"/>
              </a:lnSpc>
              <a:spcBef>
                <a:spcPct val="1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	(&lt;x,y&gt;∈R)∧(&lt;y,z&gt;∈R)∧(&lt;x,z&gt;  R))=1</a:t>
            </a:r>
            <a:r>
              <a:rPr lang="zh-CN" altLang="es-ES" dirty="0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15523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932613" y="6111875"/>
          <a:ext cx="373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r:id="rId4" imgW="84455" imgH="103505" progId="Equation.DSMT4">
                  <p:embed/>
                </p:oleObj>
              </mc:Choice>
              <mc:Fallback>
                <p:oleObj r:id="rId4" imgW="84455" imgH="103505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32613" y="6111875"/>
                        <a:ext cx="373062" cy="447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5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5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387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1401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s-ES" altLang="zh-CN" dirty="0"/>
              <a:t>2.4.3</a:t>
            </a:r>
            <a:endParaRPr lang="zh-CN" altLang="en-US" dirty="0"/>
          </a:p>
        </p:txBody>
      </p:sp>
      <p:sp>
        <p:nvSpPr>
          <p:cNvPr id="1556483" name="Rectangle 3"/>
          <p:cNvSpPr>
            <a:spLocks noGrp="1"/>
          </p:cNvSpPr>
          <p:nvPr>
            <p:ph idx="1"/>
          </p:nvPr>
        </p:nvSpPr>
        <p:spPr>
          <a:xfrm>
            <a:off x="611188" y="1335088"/>
            <a:ext cx="8064500" cy="411003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s-ES" dirty="0"/>
              <a:t>设</a:t>
            </a:r>
            <a:r>
              <a:rPr lang="es-ES" altLang="zh-CN" dirty="0"/>
              <a:t>A={1,2,3}</a:t>
            </a:r>
            <a:r>
              <a:rPr lang="zh-CN" altLang="es-ES" dirty="0"/>
              <a:t>，定义</a:t>
            </a:r>
            <a:r>
              <a:rPr lang="es-ES" altLang="zh-CN" dirty="0"/>
              <a:t>A</a:t>
            </a:r>
            <a:r>
              <a:rPr lang="zh-CN" altLang="es-ES" dirty="0"/>
              <a:t>上的关系</a:t>
            </a:r>
            <a:r>
              <a:rPr lang="es-ES" altLang="zh-CN" dirty="0"/>
              <a:t>R,S,T</a:t>
            </a:r>
            <a:r>
              <a:rPr lang="zh-CN" altLang="es-ES" dirty="0"/>
              <a:t>和</a:t>
            </a:r>
            <a:r>
              <a:rPr lang="es-ES" altLang="zh-CN" dirty="0"/>
              <a:t>V</a:t>
            </a:r>
            <a:r>
              <a:rPr lang="zh-CN" altLang="es-ES" dirty="0"/>
              <a:t>如下：</a:t>
            </a:r>
          </a:p>
          <a:p>
            <a:pPr marL="0" indent="0" eaLnBrk="1" hangingPunct="1">
              <a:buNone/>
            </a:pPr>
            <a:r>
              <a:rPr lang="zh-CN" altLang="es-ES" dirty="0"/>
              <a:t>（</a:t>
            </a:r>
            <a:r>
              <a:rPr lang="es-ES" altLang="zh-CN" dirty="0"/>
              <a:t>1</a:t>
            </a:r>
            <a:r>
              <a:rPr lang="zh-CN" altLang="es-ES" dirty="0"/>
              <a:t>）</a:t>
            </a:r>
            <a:r>
              <a:rPr lang="es-ES" altLang="zh-CN" dirty="0"/>
              <a:t>R={&lt;1,1&gt;,&lt;1,2&gt;,&lt;2,3&gt;,&lt;1,3&gt;}</a:t>
            </a:r>
            <a:r>
              <a:rPr lang="zh-CN" altLang="es-ES" dirty="0"/>
              <a:t>；</a:t>
            </a:r>
          </a:p>
          <a:p>
            <a:pPr marL="0" indent="0" eaLnBrk="1" hangingPunct="1">
              <a:buNone/>
            </a:pPr>
            <a:r>
              <a:rPr lang="zh-CN" altLang="es-ES" dirty="0"/>
              <a:t>（</a:t>
            </a:r>
            <a:r>
              <a:rPr lang="es-ES" altLang="zh-CN" dirty="0"/>
              <a:t>2</a:t>
            </a:r>
            <a:r>
              <a:rPr lang="zh-CN" altLang="es-ES" dirty="0"/>
              <a:t>）</a:t>
            </a:r>
            <a:r>
              <a:rPr lang="es-ES" altLang="zh-CN" dirty="0"/>
              <a:t>S={&lt;1,2&gt;}</a:t>
            </a:r>
            <a:r>
              <a:rPr lang="zh-CN" altLang="es-ES" dirty="0"/>
              <a:t>；</a:t>
            </a:r>
          </a:p>
          <a:p>
            <a:pPr marL="0" indent="0" eaLnBrk="1" hangingPunct="1">
              <a:buNone/>
            </a:pPr>
            <a:r>
              <a:rPr lang="zh-CN" altLang="es-E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T={&lt;1,1&gt;,&lt;1,2&gt;,&lt;2,3&gt;}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V={&lt;1,2&gt;,&lt;2,3&gt;,&lt;1,3&gt;,&lt;2,1&gt;}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试判定它们是否具有传递性</a:t>
            </a:r>
            <a:r>
              <a:rPr lang="zh-CN" altLang="en-US" dirty="0"/>
              <a:t>，并写出</a:t>
            </a:r>
            <a:r>
              <a:rPr lang="en-US" altLang="zh-CN" dirty="0"/>
              <a:t>R,S,T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关系矩阵和画出相应的关系图。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48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58530" name="Rectangle 2"/>
          <p:cNvSpPr/>
          <p:nvPr/>
        </p:nvSpPr>
        <p:spPr>
          <a:xfrm>
            <a:off x="468313" y="1447800"/>
            <a:ext cx="8353425" cy="42386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关系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是传递的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；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   b)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关系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是传递的；</a:t>
            </a:r>
          </a:p>
          <a:p>
            <a:pPr eaLnBrk="0" hangingPunct="0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   c)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在关系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中，存在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x=1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y=2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z=3∈A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且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&lt;1,2&gt;, &lt;2,3&gt;∈T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，但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&lt;1,3&gt;  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，因此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不是传递的；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   d)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在关系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中，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存在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x=1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y=2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z=1∈A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使得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&lt;1,2&gt;∈V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且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&lt;2,1&gt;∈V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但是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&lt;1,1&gt;  V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，因此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关系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V</a:t>
            </a:r>
            <a:r>
              <a:rPr lang="zh-CN" altLang="es-E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不是传递的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21606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解</a:t>
            </a:r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3563938" y="3405188"/>
          <a:ext cx="4127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r:id="rId4" imgW="114300" imgH="139700" progId="Equation.DSMT4">
                  <p:embed/>
                </p:oleObj>
              </mc:Choice>
              <mc:Fallback>
                <p:oleObj r:id="rId4" imgW="114300" imgH="1397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3938" y="3405188"/>
                        <a:ext cx="412750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5724525" y="4614863"/>
          <a:ext cx="4079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r:id="rId6" imgW="127000" imgH="152400" progId="Equation.DSMT4">
                  <p:embed/>
                </p:oleObj>
              </mc:Choice>
              <mc:Fallback>
                <p:oleObj r:id="rId6" imgW="127000" imgH="1524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4525" y="4614863"/>
                        <a:ext cx="4079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1811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s-ES" altLang="zh-CN" dirty="0"/>
              <a:t>2.4.3</a:t>
            </a:r>
            <a:endParaRPr lang="zh-CN" altLang="en-US" dirty="0"/>
          </a:p>
        </p:txBody>
      </p:sp>
      <p:sp>
        <p:nvSpPr>
          <p:cNvPr id="1655811" name="Rectangle 3"/>
          <p:cNvSpPr>
            <a:spLocks noGrp="1"/>
          </p:cNvSpPr>
          <p:nvPr>
            <p:ph idx="1"/>
          </p:nvPr>
        </p:nvSpPr>
        <p:spPr>
          <a:xfrm>
            <a:off x="484188" y="1341438"/>
            <a:ext cx="8353425" cy="512762"/>
          </a:xfrm>
        </p:spPr>
        <p:txBody>
          <a:bodyPr vert="horz" wrap="square" lIns="0" tIns="0" rIns="0" bIns="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）设</a:t>
            </a:r>
            <a:r>
              <a:rPr lang="en-US" altLang="zh-CN" dirty="0"/>
              <a:t>R,S,T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的关系矩阵分别为</a:t>
            </a:r>
            <a:r>
              <a:rPr lang="en-US" altLang="zh-CN" dirty="0"/>
              <a:t>M</a:t>
            </a:r>
            <a:r>
              <a:rPr lang="en-US" altLang="zh-CN" baseline="-25000" dirty="0"/>
              <a:t>R</a:t>
            </a:r>
            <a:r>
              <a:rPr lang="en-US" altLang="zh-CN" dirty="0"/>
              <a:t>,M</a:t>
            </a:r>
            <a:r>
              <a:rPr lang="en-US" altLang="zh-CN" baseline="-25000" dirty="0"/>
              <a:t>S</a:t>
            </a:r>
            <a:r>
              <a:rPr lang="en-US" altLang="zh-CN" dirty="0"/>
              <a:t>,M</a:t>
            </a:r>
            <a:r>
              <a:rPr lang="en-US" altLang="zh-CN" baseline="-25000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en-US" altLang="zh-CN" baseline="-25000" dirty="0"/>
              <a:t>V</a:t>
            </a:r>
            <a:r>
              <a:rPr lang="zh-CN" altLang="en-US" dirty="0"/>
              <a:t>，则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493713" y="2047875"/>
            <a:ext cx="8334375" cy="1373188"/>
            <a:chOff x="305" y="1395"/>
            <a:chExt cx="5250" cy="865"/>
          </a:xfrm>
        </p:grpSpPr>
        <p:graphicFrame>
          <p:nvGraphicFramePr>
            <p:cNvPr id="218117" name="Object 5"/>
            <p:cNvGraphicFramePr>
              <a:graphicFrameLocks noChangeAspect="1"/>
            </p:cNvGraphicFramePr>
            <p:nvPr/>
          </p:nvGraphicFramePr>
          <p:xfrm>
            <a:off x="305" y="1407"/>
            <a:ext cx="1255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9" r:id="rId3" imgW="838200" imgH="558800" progId="Equation.DSMT4">
                    <p:embed/>
                  </p:oleObj>
                </mc:Choice>
                <mc:Fallback>
                  <p:oleObj r:id="rId3" imgW="838200" imgH="5588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5" y="1407"/>
                          <a:ext cx="1255" cy="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18" name="Object 6"/>
            <p:cNvGraphicFramePr>
              <a:graphicFrameLocks noChangeAspect="1"/>
            </p:cNvGraphicFramePr>
            <p:nvPr/>
          </p:nvGraphicFramePr>
          <p:xfrm>
            <a:off x="1648" y="1395"/>
            <a:ext cx="1241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0" r:id="rId5" imgW="825500" imgH="558800" progId="Equation.DSMT4">
                    <p:embed/>
                  </p:oleObj>
                </mc:Choice>
                <mc:Fallback>
                  <p:oleObj r:id="rId5" imgW="825500" imgH="5588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48" y="1395"/>
                          <a:ext cx="1241" cy="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19" name="Object 7"/>
            <p:cNvGraphicFramePr>
              <a:graphicFrameLocks noChangeAspect="1"/>
            </p:cNvGraphicFramePr>
            <p:nvPr/>
          </p:nvGraphicFramePr>
          <p:xfrm>
            <a:off x="2945" y="1415"/>
            <a:ext cx="1255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1" r:id="rId7" imgW="838200" imgH="558800" progId="Equation.DSMT4">
                    <p:embed/>
                  </p:oleObj>
                </mc:Choice>
                <mc:Fallback>
                  <p:oleObj r:id="rId7" imgW="838200" imgH="558800" progId="Equation.DSMT4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45" y="1415"/>
                          <a:ext cx="1255" cy="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120" name="Object 8"/>
            <p:cNvGraphicFramePr>
              <a:graphicFrameLocks noChangeAspect="1"/>
            </p:cNvGraphicFramePr>
            <p:nvPr/>
          </p:nvGraphicFramePr>
          <p:xfrm>
            <a:off x="4243" y="1419"/>
            <a:ext cx="1312" cy="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2" r:id="rId9" imgW="876300" imgH="558800" progId="Equation.DSMT4">
                    <p:embed/>
                  </p:oleObj>
                </mc:Choice>
                <mc:Fallback>
                  <p:oleObj r:id="rId9" imgW="876300" imgH="5588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43" y="1419"/>
                          <a:ext cx="1312" cy="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5817" name="Rectangle 9"/>
          <p:cNvSpPr/>
          <p:nvPr/>
        </p:nvSpPr>
        <p:spPr>
          <a:xfrm>
            <a:off x="484188" y="3616325"/>
            <a:ext cx="8353425" cy="5127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R,S,T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和Ｖ的关系图分别是图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(a),(b),(c)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(d)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606425" y="4324350"/>
            <a:ext cx="8108950" cy="2147888"/>
            <a:chOff x="403" y="2724"/>
            <a:chExt cx="5108" cy="1353"/>
          </a:xfrm>
        </p:grpSpPr>
        <p:sp>
          <p:nvSpPr>
            <p:cNvPr id="218123" name="Text Box 11"/>
            <p:cNvSpPr txBox="1">
              <a:spLocks noChangeAspect="1"/>
            </p:cNvSpPr>
            <p:nvPr/>
          </p:nvSpPr>
          <p:spPr>
            <a:xfrm>
              <a:off x="519" y="2725"/>
              <a:ext cx="301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218124" name="Text Box 12"/>
            <p:cNvSpPr txBox="1">
              <a:spLocks noChangeAspect="1"/>
            </p:cNvSpPr>
            <p:nvPr/>
          </p:nvSpPr>
          <p:spPr>
            <a:xfrm>
              <a:off x="769" y="3540"/>
              <a:ext cx="301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2</a:t>
              </a:r>
            </a:p>
          </p:txBody>
        </p:sp>
        <p:sp>
          <p:nvSpPr>
            <p:cNvPr id="218125" name="Text Box 13"/>
            <p:cNvSpPr txBox="1">
              <a:spLocks noChangeAspect="1"/>
            </p:cNvSpPr>
            <p:nvPr/>
          </p:nvSpPr>
          <p:spPr>
            <a:xfrm>
              <a:off x="1435" y="2725"/>
              <a:ext cx="301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3</a:t>
              </a:r>
            </a:p>
          </p:txBody>
        </p:sp>
        <p:sp>
          <p:nvSpPr>
            <p:cNvPr id="218126" name="Arc 14"/>
            <p:cNvSpPr>
              <a:spLocks noChangeAspect="1"/>
            </p:cNvSpPr>
            <p:nvPr/>
          </p:nvSpPr>
          <p:spPr>
            <a:xfrm rot="480000" flipH="1">
              <a:off x="403" y="2724"/>
              <a:ext cx="299" cy="299"/>
            </a:xfrm>
            <a:custGeom>
              <a:avLst/>
              <a:gdLst/>
              <a:ahLst/>
              <a:cxnLst>
                <a:cxn ang="0">
                  <a:pos x="1" y="169"/>
                </a:cxn>
                <a:cxn ang="0">
                  <a:pos x="0" y="150"/>
                </a:cxn>
                <a:cxn ang="0">
                  <a:pos x="150" y="0"/>
                </a:cxn>
                <a:cxn ang="0">
                  <a:pos x="299" y="150"/>
                </a:cxn>
                <a:cxn ang="0">
                  <a:pos x="150" y="299"/>
                </a:cxn>
                <a:cxn ang="0">
                  <a:pos x="21" y="226"/>
                </a:cxn>
                <a:cxn ang="0">
                  <a:pos x="1" y="169"/>
                </a:cxn>
                <a:cxn ang="0">
                  <a:pos x="0" y="150"/>
                </a:cxn>
                <a:cxn ang="0">
                  <a:pos x="150" y="0"/>
                </a:cxn>
                <a:cxn ang="0">
                  <a:pos x="299" y="150"/>
                </a:cxn>
                <a:cxn ang="0">
                  <a:pos x="150" y="299"/>
                </a:cxn>
                <a:cxn ang="0">
                  <a:pos x="21" y="226"/>
                </a:cxn>
                <a:cxn ang="0">
                  <a:pos x="150" y="150"/>
                </a:cxn>
                <a:cxn ang="0">
                  <a:pos x="1" y="169"/>
                </a:cxn>
              </a:cxnLst>
              <a:rect l="0" t="0" r="0" b="0"/>
              <a:pathLst>
                <a:path w="43200" h="43200" fill="none">
                  <a:moveTo>
                    <a:pt x="177" y="24360"/>
                  </a:moveTo>
                  <a:cubicBezTo>
                    <a:pt x="59" y="23445"/>
                    <a:pt x="0" y="225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000" y="43200"/>
                    <a:pt x="6960" y="39206"/>
                    <a:pt x="3060" y="32683"/>
                  </a:cubicBezTo>
                </a:path>
                <a:path w="43200" h="43200" stroke="0">
                  <a:moveTo>
                    <a:pt x="177" y="24360"/>
                  </a:moveTo>
                  <a:cubicBezTo>
                    <a:pt x="59" y="23445"/>
                    <a:pt x="0" y="225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000" y="43200"/>
                    <a:pt x="6960" y="39206"/>
                    <a:pt x="3060" y="32683"/>
                  </a:cubicBezTo>
                  <a:lnTo>
                    <a:pt x="21600" y="21600"/>
                  </a:lnTo>
                  <a:lnTo>
                    <a:pt x="177" y="2436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7" name="Freeform 15"/>
            <p:cNvSpPr>
              <a:spLocks noChangeAspect="1"/>
            </p:cNvSpPr>
            <p:nvPr/>
          </p:nvSpPr>
          <p:spPr>
            <a:xfrm>
              <a:off x="685" y="2936"/>
              <a:ext cx="65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3" y="0"/>
                </a:cxn>
              </a:cxnLst>
              <a:rect l="0" t="0" r="0" b="0"/>
              <a:pathLst>
                <a:path w="780" h="1">
                  <a:moveTo>
                    <a:pt x="0" y="0"/>
                  </a:moveTo>
                  <a:lnTo>
                    <a:pt x="78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28" name="Text Box 16"/>
            <p:cNvSpPr txBox="1">
              <a:spLocks noChangeAspect="1"/>
            </p:cNvSpPr>
            <p:nvPr/>
          </p:nvSpPr>
          <p:spPr>
            <a:xfrm>
              <a:off x="785" y="3847"/>
              <a:ext cx="400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(a)</a:t>
              </a:r>
            </a:p>
          </p:txBody>
        </p:sp>
        <p:sp>
          <p:nvSpPr>
            <p:cNvPr id="218129" name="Freeform 17"/>
            <p:cNvSpPr>
              <a:spLocks noChangeAspect="1"/>
            </p:cNvSpPr>
            <p:nvPr/>
          </p:nvSpPr>
          <p:spPr>
            <a:xfrm>
              <a:off x="693" y="2954"/>
              <a:ext cx="1" cy="6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9"/>
                </a:cxn>
              </a:cxnLst>
              <a:rect l="0" t="0" r="0" b="0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30" name="Freeform 18"/>
            <p:cNvSpPr>
              <a:spLocks noChangeAspect="1"/>
            </p:cNvSpPr>
            <p:nvPr/>
          </p:nvSpPr>
          <p:spPr>
            <a:xfrm>
              <a:off x="685" y="3003"/>
              <a:ext cx="653" cy="699"/>
            </a:xfrm>
            <a:custGeom>
              <a:avLst/>
              <a:gdLst/>
              <a:ahLst/>
              <a:cxnLst>
                <a:cxn ang="0">
                  <a:pos x="0" y="699"/>
                </a:cxn>
                <a:cxn ang="0">
                  <a:pos x="653" y="0"/>
                </a:cxn>
              </a:cxnLst>
              <a:rect l="0" t="0" r="0" b="0"/>
              <a:pathLst>
                <a:path w="780" h="760">
                  <a:moveTo>
                    <a:pt x="0" y="760"/>
                  </a:moveTo>
                  <a:lnTo>
                    <a:pt x="78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31" name="Text Box 19"/>
            <p:cNvSpPr txBox="1">
              <a:spLocks noChangeAspect="1"/>
            </p:cNvSpPr>
            <p:nvPr/>
          </p:nvSpPr>
          <p:spPr>
            <a:xfrm>
              <a:off x="1783" y="2725"/>
              <a:ext cx="300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218132" name="Text Box 20"/>
            <p:cNvSpPr txBox="1">
              <a:spLocks noChangeAspect="1"/>
            </p:cNvSpPr>
            <p:nvPr/>
          </p:nvSpPr>
          <p:spPr>
            <a:xfrm>
              <a:off x="2034" y="3540"/>
              <a:ext cx="300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2</a:t>
              </a:r>
            </a:p>
          </p:txBody>
        </p:sp>
        <p:sp>
          <p:nvSpPr>
            <p:cNvPr id="218133" name="Text Box 21"/>
            <p:cNvSpPr txBox="1">
              <a:spLocks noChangeAspect="1"/>
            </p:cNvSpPr>
            <p:nvPr/>
          </p:nvSpPr>
          <p:spPr>
            <a:xfrm>
              <a:off x="2597" y="2725"/>
              <a:ext cx="303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3</a:t>
              </a:r>
            </a:p>
          </p:txBody>
        </p:sp>
        <p:sp>
          <p:nvSpPr>
            <p:cNvPr id="218134" name="Freeform 22"/>
            <p:cNvSpPr>
              <a:spLocks noChangeAspect="1"/>
            </p:cNvSpPr>
            <p:nvPr/>
          </p:nvSpPr>
          <p:spPr>
            <a:xfrm>
              <a:off x="1970" y="2956"/>
              <a:ext cx="0" cy="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8"/>
                </a:cxn>
              </a:cxnLst>
              <a:rect l="0" t="0" r="0" b="0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35" name="Text Box 23"/>
            <p:cNvSpPr txBox="1">
              <a:spLocks noChangeAspect="1"/>
            </p:cNvSpPr>
            <p:nvPr/>
          </p:nvSpPr>
          <p:spPr>
            <a:xfrm>
              <a:off x="3107" y="2725"/>
              <a:ext cx="302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218136" name="Text Box 24"/>
            <p:cNvSpPr txBox="1">
              <a:spLocks noChangeAspect="1"/>
            </p:cNvSpPr>
            <p:nvPr/>
          </p:nvSpPr>
          <p:spPr>
            <a:xfrm>
              <a:off x="3406" y="3540"/>
              <a:ext cx="301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2</a:t>
              </a:r>
            </a:p>
          </p:txBody>
        </p:sp>
        <p:sp>
          <p:nvSpPr>
            <p:cNvPr id="218137" name="Text Box 25"/>
            <p:cNvSpPr txBox="1">
              <a:spLocks noChangeAspect="1"/>
            </p:cNvSpPr>
            <p:nvPr/>
          </p:nvSpPr>
          <p:spPr>
            <a:xfrm>
              <a:off x="4081" y="2725"/>
              <a:ext cx="300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3</a:t>
              </a:r>
            </a:p>
          </p:txBody>
        </p:sp>
        <p:sp>
          <p:nvSpPr>
            <p:cNvPr id="218138" name="Freeform 26"/>
            <p:cNvSpPr>
              <a:spLocks noChangeAspect="1"/>
            </p:cNvSpPr>
            <p:nvPr/>
          </p:nvSpPr>
          <p:spPr>
            <a:xfrm>
              <a:off x="3308" y="2965"/>
              <a:ext cx="1" cy="6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9"/>
                </a:cxn>
              </a:cxnLst>
              <a:rect l="0" t="0" r="0" b="0"/>
              <a:pathLst>
                <a:path w="1" h="740">
                  <a:moveTo>
                    <a:pt x="0" y="0"/>
                  </a:moveTo>
                  <a:lnTo>
                    <a:pt x="0" y="74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39" name="Freeform 27"/>
            <p:cNvSpPr>
              <a:spLocks noChangeAspect="1"/>
            </p:cNvSpPr>
            <p:nvPr/>
          </p:nvSpPr>
          <p:spPr>
            <a:xfrm>
              <a:off x="3301" y="2956"/>
              <a:ext cx="653" cy="697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653" y="0"/>
                </a:cxn>
              </a:cxnLst>
              <a:rect l="0" t="0" r="0" b="0"/>
              <a:pathLst>
                <a:path w="780" h="760">
                  <a:moveTo>
                    <a:pt x="0" y="760"/>
                  </a:moveTo>
                  <a:lnTo>
                    <a:pt x="78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0" name="Text Box 28"/>
            <p:cNvSpPr txBox="1">
              <a:spLocks noChangeAspect="1"/>
            </p:cNvSpPr>
            <p:nvPr/>
          </p:nvSpPr>
          <p:spPr>
            <a:xfrm>
              <a:off x="4403" y="2725"/>
              <a:ext cx="301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218141" name="Text Box 29"/>
            <p:cNvSpPr txBox="1">
              <a:spLocks noChangeAspect="1"/>
            </p:cNvSpPr>
            <p:nvPr/>
          </p:nvSpPr>
          <p:spPr>
            <a:xfrm>
              <a:off x="4680" y="3540"/>
              <a:ext cx="300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2</a:t>
              </a:r>
            </a:p>
          </p:txBody>
        </p:sp>
        <p:sp>
          <p:nvSpPr>
            <p:cNvPr id="218142" name="Text Box 30"/>
            <p:cNvSpPr txBox="1">
              <a:spLocks noChangeAspect="1"/>
            </p:cNvSpPr>
            <p:nvPr/>
          </p:nvSpPr>
          <p:spPr>
            <a:xfrm>
              <a:off x="5330" y="2725"/>
              <a:ext cx="181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3</a:t>
              </a:r>
            </a:p>
          </p:txBody>
        </p:sp>
        <p:sp>
          <p:nvSpPr>
            <p:cNvPr id="218143" name="Freeform 31"/>
            <p:cNvSpPr>
              <a:spLocks noChangeAspect="1"/>
            </p:cNvSpPr>
            <p:nvPr/>
          </p:nvSpPr>
          <p:spPr>
            <a:xfrm>
              <a:off x="4573" y="2945"/>
              <a:ext cx="65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54" y="0"/>
                </a:cxn>
              </a:cxnLst>
              <a:rect l="0" t="0" r="0" b="0"/>
              <a:pathLst>
                <a:path w="780" h="1">
                  <a:moveTo>
                    <a:pt x="0" y="0"/>
                  </a:moveTo>
                  <a:lnTo>
                    <a:pt x="78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4" name="Freeform 32"/>
            <p:cNvSpPr>
              <a:spLocks noChangeAspect="1"/>
            </p:cNvSpPr>
            <p:nvPr/>
          </p:nvSpPr>
          <p:spPr>
            <a:xfrm>
              <a:off x="4562" y="2936"/>
              <a:ext cx="69" cy="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293"/>
                </a:cxn>
                <a:cxn ang="0">
                  <a:pos x="0" y="713"/>
                </a:cxn>
              </a:cxnLst>
              <a:rect l="0" t="0" r="0" b="0"/>
              <a:pathLst>
                <a:path w="80" h="740">
                  <a:moveTo>
                    <a:pt x="0" y="0"/>
                  </a:moveTo>
                  <a:cubicBezTo>
                    <a:pt x="13" y="51"/>
                    <a:pt x="80" y="181"/>
                    <a:pt x="80" y="304"/>
                  </a:cubicBezTo>
                  <a:cubicBezTo>
                    <a:pt x="80" y="427"/>
                    <a:pt x="17" y="649"/>
                    <a:pt x="0" y="74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5" name="Freeform 33"/>
            <p:cNvSpPr>
              <a:spLocks noChangeAspect="1"/>
            </p:cNvSpPr>
            <p:nvPr/>
          </p:nvSpPr>
          <p:spPr>
            <a:xfrm>
              <a:off x="4604" y="2981"/>
              <a:ext cx="654" cy="697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654" y="0"/>
                </a:cxn>
              </a:cxnLst>
              <a:rect l="0" t="0" r="0" b="0"/>
              <a:pathLst>
                <a:path w="780" h="760">
                  <a:moveTo>
                    <a:pt x="0" y="760"/>
                  </a:moveTo>
                  <a:lnTo>
                    <a:pt x="78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6" name="Freeform 34"/>
            <p:cNvSpPr>
              <a:spLocks noChangeAspect="1"/>
            </p:cNvSpPr>
            <p:nvPr/>
          </p:nvSpPr>
          <p:spPr>
            <a:xfrm>
              <a:off x="4468" y="2952"/>
              <a:ext cx="72" cy="687"/>
            </a:xfrm>
            <a:custGeom>
              <a:avLst/>
              <a:gdLst/>
              <a:ahLst/>
              <a:cxnLst>
                <a:cxn ang="0">
                  <a:pos x="72" y="687"/>
                </a:cxn>
                <a:cxn ang="0">
                  <a:pos x="18" y="485"/>
                </a:cxn>
                <a:cxn ang="0">
                  <a:pos x="9" y="385"/>
                </a:cxn>
                <a:cxn ang="0">
                  <a:pos x="9" y="256"/>
                </a:cxn>
                <a:cxn ang="0">
                  <a:pos x="63" y="0"/>
                </a:cxn>
              </a:cxnLst>
              <a:rect l="0" t="0" r="0" b="0"/>
              <a:pathLst>
                <a:path w="80" h="750">
                  <a:moveTo>
                    <a:pt x="80" y="750"/>
                  </a:moveTo>
                  <a:cubicBezTo>
                    <a:pt x="70" y="713"/>
                    <a:pt x="32" y="585"/>
                    <a:pt x="20" y="530"/>
                  </a:cubicBezTo>
                  <a:cubicBezTo>
                    <a:pt x="8" y="475"/>
                    <a:pt x="12" y="462"/>
                    <a:pt x="10" y="420"/>
                  </a:cubicBezTo>
                  <a:cubicBezTo>
                    <a:pt x="2" y="344"/>
                    <a:pt x="0" y="350"/>
                    <a:pt x="10" y="280"/>
                  </a:cubicBezTo>
                  <a:cubicBezTo>
                    <a:pt x="20" y="210"/>
                    <a:pt x="57" y="58"/>
                    <a:pt x="70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7" name="Oval 35"/>
            <p:cNvSpPr>
              <a:spLocks noChangeAspect="1"/>
            </p:cNvSpPr>
            <p:nvPr/>
          </p:nvSpPr>
          <p:spPr>
            <a:xfrm>
              <a:off x="643" y="2905"/>
              <a:ext cx="100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48" name="Oval 36"/>
            <p:cNvSpPr>
              <a:spLocks noChangeAspect="1"/>
            </p:cNvSpPr>
            <p:nvPr/>
          </p:nvSpPr>
          <p:spPr>
            <a:xfrm>
              <a:off x="1333" y="2905"/>
              <a:ext cx="101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49" name="Oval 37"/>
            <p:cNvSpPr>
              <a:spLocks noChangeAspect="1"/>
            </p:cNvSpPr>
            <p:nvPr/>
          </p:nvSpPr>
          <p:spPr>
            <a:xfrm>
              <a:off x="643" y="3627"/>
              <a:ext cx="100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0" name="Oval 38"/>
            <p:cNvSpPr>
              <a:spLocks noChangeAspect="1"/>
            </p:cNvSpPr>
            <p:nvPr/>
          </p:nvSpPr>
          <p:spPr>
            <a:xfrm>
              <a:off x="1920" y="2907"/>
              <a:ext cx="101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1" name="Oval 39"/>
            <p:cNvSpPr>
              <a:spLocks noChangeAspect="1"/>
            </p:cNvSpPr>
            <p:nvPr/>
          </p:nvSpPr>
          <p:spPr>
            <a:xfrm>
              <a:off x="2483" y="2907"/>
              <a:ext cx="100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2" name="Oval 40"/>
            <p:cNvSpPr>
              <a:spLocks noChangeAspect="1"/>
            </p:cNvSpPr>
            <p:nvPr/>
          </p:nvSpPr>
          <p:spPr>
            <a:xfrm>
              <a:off x="1920" y="3629"/>
              <a:ext cx="101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3" name="Oval 41"/>
            <p:cNvSpPr>
              <a:spLocks noChangeAspect="1"/>
            </p:cNvSpPr>
            <p:nvPr/>
          </p:nvSpPr>
          <p:spPr>
            <a:xfrm>
              <a:off x="3259" y="2916"/>
              <a:ext cx="100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4" name="Oval 42"/>
            <p:cNvSpPr>
              <a:spLocks noChangeAspect="1"/>
            </p:cNvSpPr>
            <p:nvPr/>
          </p:nvSpPr>
          <p:spPr>
            <a:xfrm>
              <a:off x="3950" y="2916"/>
              <a:ext cx="100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5" name="Oval 43"/>
            <p:cNvSpPr>
              <a:spLocks noChangeAspect="1"/>
            </p:cNvSpPr>
            <p:nvPr/>
          </p:nvSpPr>
          <p:spPr>
            <a:xfrm>
              <a:off x="3259" y="3639"/>
              <a:ext cx="100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6" name="Oval 44"/>
            <p:cNvSpPr>
              <a:spLocks noChangeAspect="1"/>
            </p:cNvSpPr>
            <p:nvPr/>
          </p:nvSpPr>
          <p:spPr>
            <a:xfrm>
              <a:off x="4532" y="2896"/>
              <a:ext cx="100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7" name="Oval 45"/>
            <p:cNvSpPr>
              <a:spLocks noChangeAspect="1"/>
            </p:cNvSpPr>
            <p:nvPr/>
          </p:nvSpPr>
          <p:spPr>
            <a:xfrm>
              <a:off x="5223" y="2896"/>
              <a:ext cx="100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8" name="Oval 46"/>
            <p:cNvSpPr>
              <a:spLocks noChangeAspect="1"/>
            </p:cNvSpPr>
            <p:nvPr/>
          </p:nvSpPr>
          <p:spPr>
            <a:xfrm>
              <a:off x="4532" y="3617"/>
              <a:ext cx="100" cy="100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18159" name="Arc 47"/>
            <p:cNvSpPr>
              <a:spLocks noChangeAspect="1"/>
            </p:cNvSpPr>
            <p:nvPr/>
          </p:nvSpPr>
          <p:spPr>
            <a:xfrm rot="480000" flipH="1">
              <a:off x="2982" y="2724"/>
              <a:ext cx="299" cy="299"/>
            </a:xfrm>
            <a:custGeom>
              <a:avLst/>
              <a:gdLst/>
              <a:ahLst/>
              <a:cxnLst>
                <a:cxn ang="0">
                  <a:pos x="1" y="169"/>
                </a:cxn>
                <a:cxn ang="0">
                  <a:pos x="0" y="150"/>
                </a:cxn>
                <a:cxn ang="0">
                  <a:pos x="150" y="0"/>
                </a:cxn>
                <a:cxn ang="0">
                  <a:pos x="299" y="150"/>
                </a:cxn>
                <a:cxn ang="0">
                  <a:pos x="150" y="299"/>
                </a:cxn>
                <a:cxn ang="0">
                  <a:pos x="21" y="226"/>
                </a:cxn>
                <a:cxn ang="0">
                  <a:pos x="1" y="169"/>
                </a:cxn>
                <a:cxn ang="0">
                  <a:pos x="0" y="150"/>
                </a:cxn>
                <a:cxn ang="0">
                  <a:pos x="150" y="0"/>
                </a:cxn>
                <a:cxn ang="0">
                  <a:pos x="299" y="150"/>
                </a:cxn>
                <a:cxn ang="0">
                  <a:pos x="150" y="299"/>
                </a:cxn>
                <a:cxn ang="0">
                  <a:pos x="21" y="226"/>
                </a:cxn>
                <a:cxn ang="0">
                  <a:pos x="150" y="150"/>
                </a:cxn>
                <a:cxn ang="0">
                  <a:pos x="1" y="169"/>
                </a:cxn>
              </a:cxnLst>
              <a:rect l="0" t="0" r="0" b="0"/>
              <a:pathLst>
                <a:path w="43200" h="43200" fill="none">
                  <a:moveTo>
                    <a:pt x="177" y="24360"/>
                  </a:moveTo>
                  <a:cubicBezTo>
                    <a:pt x="59" y="23445"/>
                    <a:pt x="0" y="225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000" y="43200"/>
                    <a:pt x="6960" y="39206"/>
                    <a:pt x="3060" y="32683"/>
                  </a:cubicBezTo>
                </a:path>
                <a:path w="43200" h="43200" stroke="0">
                  <a:moveTo>
                    <a:pt x="177" y="24360"/>
                  </a:moveTo>
                  <a:cubicBezTo>
                    <a:pt x="59" y="23445"/>
                    <a:pt x="0" y="2252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000" y="43200"/>
                    <a:pt x="6960" y="39206"/>
                    <a:pt x="3060" y="32683"/>
                  </a:cubicBezTo>
                  <a:lnTo>
                    <a:pt x="21600" y="21600"/>
                  </a:lnTo>
                  <a:lnTo>
                    <a:pt x="177" y="2436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60" name="Text Box 48"/>
            <p:cNvSpPr txBox="1">
              <a:spLocks noChangeAspect="1"/>
            </p:cNvSpPr>
            <p:nvPr/>
          </p:nvSpPr>
          <p:spPr>
            <a:xfrm>
              <a:off x="2122" y="3847"/>
              <a:ext cx="361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(b)</a:t>
              </a:r>
            </a:p>
          </p:txBody>
        </p:sp>
        <p:sp>
          <p:nvSpPr>
            <p:cNvPr id="218161" name="Text Box 49"/>
            <p:cNvSpPr txBox="1">
              <a:spLocks noChangeAspect="1"/>
            </p:cNvSpPr>
            <p:nvPr/>
          </p:nvSpPr>
          <p:spPr>
            <a:xfrm>
              <a:off x="3448" y="3847"/>
              <a:ext cx="299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sz="2400" b="1" dirty="0">
                  <a:latin typeface="黑体" panose="02010609060101010101" pitchFamily="49" charset="-122"/>
                </a:rPr>
                <a:t>(c)</a:t>
              </a:r>
            </a:p>
          </p:txBody>
        </p:sp>
        <p:sp>
          <p:nvSpPr>
            <p:cNvPr id="218162" name="Text Box 50"/>
            <p:cNvSpPr txBox="1">
              <a:spLocks noChangeAspect="1"/>
            </p:cNvSpPr>
            <p:nvPr/>
          </p:nvSpPr>
          <p:spPr>
            <a:xfrm>
              <a:off x="4773" y="3847"/>
              <a:ext cx="300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(d)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  <p:bldP spid="1655817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19138" name="Rectangle 2"/>
          <p:cNvSpPr>
            <a:spLocks noGrp="1"/>
          </p:cNvSpPr>
          <p:nvPr>
            <p:ph type="title"/>
          </p:nvPr>
        </p:nvSpPr>
        <p:spPr>
          <a:xfrm>
            <a:off x="611188" y="609441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2.4.5</a:t>
            </a:r>
            <a:endParaRPr lang="zh-CN" altLang="en-US" dirty="0"/>
          </a:p>
        </p:txBody>
      </p:sp>
      <p:sp>
        <p:nvSpPr>
          <p:cNvPr id="1562627" name="Rectangle 3"/>
          <p:cNvSpPr>
            <a:spLocks noGrp="1"/>
          </p:cNvSpPr>
          <p:nvPr>
            <p:ph idx="1"/>
          </p:nvPr>
        </p:nvSpPr>
        <p:spPr>
          <a:xfrm>
            <a:off x="395288" y="1268413"/>
            <a:ext cx="8532812" cy="53070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A={a,b}</a:t>
            </a:r>
            <a:r>
              <a:rPr lang="zh-CN" altLang="en-US" dirty="0"/>
              <a:t>，试画出</a:t>
            </a:r>
            <a:r>
              <a:rPr lang="en-US" altLang="zh-CN" dirty="0"/>
              <a:t>A</a:t>
            </a:r>
            <a:r>
              <a:rPr lang="zh-CN" altLang="en-US" dirty="0"/>
              <a:t>上所有具有传递性的关系</a:t>
            </a:r>
            <a:r>
              <a:rPr lang="en-US" altLang="zh-CN" dirty="0"/>
              <a:t>R</a:t>
            </a:r>
            <a:r>
              <a:rPr lang="zh-CN" altLang="en-US" dirty="0"/>
              <a:t>的关系图。</a:t>
            </a:r>
          </a:p>
          <a:p>
            <a:pPr marL="0" indent="0" eaLnBrk="1" hangingPunct="1">
              <a:buNone/>
            </a:pPr>
            <a:r>
              <a:rPr lang="zh-CN" altLang="pt-BR" dirty="0">
                <a:solidFill>
                  <a:srgbClr val="0000CC"/>
                </a:solidFill>
              </a:rPr>
              <a:t>解  </a:t>
            </a:r>
            <a:r>
              <a:rPr lang="zh-CN" altLang="es-ES" dirty="0"/>
              <a:t>因为</a:t>
            </a:r>
            <a:r>
              <a:rPr lang="en-US" altLang="zh-CN" dirty="0"/>
              <a:t>|A|=2</a:t>
            </a:r>
            <a:r>
              <a:rPr lang="zh-CN" altLang="en-US" dirty="0"/>
              <a:t>，所以</a:t>
            </a:r>
            <a:r>
              <a:rPr lang="en-US" altLang="zh-CN" dirty="0"/>
              <a:t>A</a:t>
            </a:r>
            <a:r>
              <a:rPr lang="zh-CN" altLang="en-US" dirty="0"/>
              <a:t>上不同的关系共有</a:t>
            </a:r>
            <a:r>
              <a:rPr lang="en-US" altLang="zh-CN" dirty="0"/>
              <a:t>2</a:t>
            </a:r>
            <a:r>
              <a:rPr lang="en-US" altLang="zh-CN" baseline="30000" dirty="0"/>
              <a:t>2×2</a:t>
            </a:r>
            <a:r>
              <a:rPr lang="zh-CN" altLang="en-US" dirty="0"/>
              <a:t>个。即</a:t>
            </a:r>
          </a:p>
          <a:p>
            <a:pPr marL="0" indent="0" eaLnBrk="1" hangingPunct="1">
              <a:buNone/>
            </a:pPr>
            <a:r>
              <a:rPr lang="en-US" altLang="zh-CN" dirty="0"/>
              <a:t>0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zh-CN" altLang="en-US" dirty="0"/>
              <a:t>元子集：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/>
              <a:t>=Φ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en-US" altLang="zh-CN" dirty="0"/>
              <a:t>1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zh-CN" altLang="en-US" dirty="0"/>
              <a:t>元子集：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={&lt;a,a&gt;}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3</a:t>
            </a:r>
            <a:r>
              <a:rPr lang="en-US" altLang="zh-CN" dirty="0"/>
              <a:t>={&lt;b,b&gt;}</a:t>
            </a:r>
            <a:r>
              <a:rPr lang="zh-CN" altLang="en-US" dirty="0"/>
              <a:t>，</a:t>
            </a: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			 R</a:t>
            </a:r>
            <a:r>
              <a:rPr lang="en-US" altLang="zh-CN" baseline="-25000" dirty="0">
                <a:solidFill>
                  <a:srgbClr val="0000FF"/>
                </a:solidFill>
              </a:rPr>
              <a:t>4</a:t>
            </a:r>
            <a:r>
              <a:rPr lang="en-US" altLang="zh-CN" dirty="0"/>
              <a:t>={&lt;a,b&gt;}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5</a:t>
            </a:r>
            <a:r>
              <a:rPr lang="en-US" altLang="zh-CN" dirty="0"/>
              <a:t>={&lt;b,a&gt;}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en-US" altLang="zh-CN" dirty="0"/>
              <a:t>2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zh-CN" altLang="en-US" dirty="0"/>
              <a:t>元子集：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6</a:t>
            </a:r>
            <a:r>
              <a:rPr lang="en-US" altLang="zh-CN" dirty="0"/>
              <a:t>={&lt;a,a&gt;,&lt;b,b&gt;}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7</a:t>
            </a:r>
            <a:r>
              <a:rPr lang="en-US" altLang="zh-CN" dirty="0"/>
              <a:t>={&lt;a,a&gt;,&lt;a,b&gt;}</a:t>
            </a:r>
            <a:r>
              <a:rPr lang="zh-CN" altLang="en-US" dirty="0"/>
              <a:t>，</a:t>
            </a:r>
          </a:p>
          <a:p>
            <a:pPr lvl="1" algn="r" eaLnBrk="1" hangingPunct="1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8</a:t>
            </a:r>
            <a:r>
              <a:rPr lang="en-US" altLang="zh-CN" dirty="0"/>
              <a:t>={&lt;a,a&gt;,&lt;b,a&gt;}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9</a:t>
            </a:r>
            <a:r>
              <a:rPr lang="en-US" altLang="zh-CN" dirty="0"/>
              <a:t>={&lt;b,b&gt;,&lt;a,b&gt;}</a:t>
            </a:r>
            <a:r>
              <a:rPr lang="zh-CN" altLang="en-US" dirty="0"/>
              <a:t>，</a:t>
            </a:r>
          </a:p>
          <a:p>
            <a:pPr lvl="1" algn="r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R</a:t>
            </a:r>
            <a:r>
              <a:rPr lang="en-US" altLang="zh-CN" baseline="-25000" dirty="0">
                <a:solidFill>
                  <a:srgbClr val="0000FF"/>
                </a:solidFill>
              </a:rPr>
              <a:t>10</a:t>
            </a:r>
            <a:r>
              <a:rPr lang="en-US" altLang="zh-CN" dirty="0"/>
              <a:t>={&lt;b,b&gt;,&lt;b,a&gt;}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11</a:t>
            </a:r>
            <a:r>
              <a:rPr lang="en-US" altLang="zh-CN" dirty="0"/>
              <a:t>={&lt;a,b&gt;,&lt;b,a&gt;}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6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6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2.2.3</a:t>
            </a:r>
            <a:endParaRPr lang="zh-CN" altLang="en-US" dirty="0"/>
          </a:p>
        </p:txBody>
      </p:sp>
      <p:sp>
        <p:nvSpPr>
          <p:cNvPr id="1368067" name="Rectangle 3"/>
          <p:cNvSpPr>
            <a:spLocks noGrp="1"/>
          </p:cNvSpPr>
          <p:nvPr>
            <p:ph idx="1"/>
          </p:nvPr>
        </p:nvSpPr>
        <p:spPr>
          <a:xfrm>
            <a:off x="623888" y="1341438"/>
            <a:ext cx="8102600" cy="48371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A={a}</a:t>
            </a:r>
            <a:r>
              <a:rPr lang="zh-CN" altLang="en-US" dirty="0"/>
              <a:t>，</a:t>
            </a:r>
            <a:r>
              <a:rPr lang="en-US" altLang="zh-CN" dirty="0"/>
              <a:t>B={b,c}</a:t>
            </a:r>
            <a:r>
              <a:rPr lang="zh-CN" altLang="en-US" dirty="0"/>
              <a:t>，</a:t>
            </a:r>
            <a:r>
              <a:rPr lang="en-US" altLang="zh-CN" dirty="0"/>
              <a:t>C=Φ</a:t>
            </a:r>
            <a:r>
              <a:rPr lang="zh-CN" altLang="en-US" dirty="0"/>
              <a:t>，</a:t>
            </a:r>
            <a:r>
              <a:rPr lang="en-US" altLang="zh-CN" dirty="0"/>
              <a:t>D={1,2}</a:t>
            </a:r>
            <a:r>
              <a:rPr lang="zh-CN" altLang="en-US" dirty="0"/>
              <a:t>，请分别写出下列笛卡儿积中的元素。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A×B</a:t>
            </a:r>
            <a:r>
              <a:rPr lang="zh-CN" altLang="en-US" dirty="0"/>
              <a:t>，</a:t>
            </a:r>
            <a:r>
              <a:rPr lang="en-US" altLang="zh-CN" dirty="0"/>
              <a:t>B×A</a:t>
            </a:r>
            <a:r>
              <a:rPr lang="zh-CN" altLang="en-US" dirty="0"/>
              <a:t>；（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A×C</a:t>
            </a:r>
            <a:r>
              <a:rPr lang="zh-CN" altLang="en-US" dirty="0"/>
              <a:t>，</a:t>
            </a:r>
            <a:r>
              <a:rPr lang="en-US" altLang="zh-CN" dirty="0"/>
              <a:t>C×A</a:t>
            </a:r>
            <a:r>
              <a:rPr lang="zh-CN" altLang="en-US" dirty="0"/>
              <a:t>；</a:t>
            </a:r>
            <a:endParaRPr lang="zh-CN" altLang="pt-BR" dirty="0"/>
          </a:p>
          <a:p>
            <a:pPr marL="0" indent="0" eaLnBrk="1" hangingPunct="1">
              <a:buNone/>
            </a:pPr>
            <a:r>
              <a:rPr lang="zh-CN" altLang="pt-BR" dirty="0"/>
              <a:t>（</a:t>
            </a:r>
            <a:r>
              <a:rPr lang="pt-BR" altLang="zh-CN" dirty="0"/>
              <a:t>3</a:t>
            </a:r>
            <a:r>
              <a:rPr lang="zh-CN" altLang="pt-BR" dirty="0"/>
              <a:t>）</a:t>
            </a:r>
            <a:r>
              <a:rPr lang="pt-BR" altLang="zh-CN" dirty="0"/>
              <a:t>A×(B×D)</a:t>
            </a:r>
            <a:r>
              <a:rPr lang="zh-CN" altLang="pt-BR" dirty="0"/>
              <a:t>，</a:t>
            </a:r>
            <a:r>
              <a:rPr lang="pt-BR" altLang="zh-CN" dirty="0"/>
              <a:t>(A×B)×D</a:t>
            </a:r>
            <a:r>
              <a:rPr lang="zh-CN" altLang="pt-BR" dirty="0"/>
              <a:t>。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解 </a:t>
            </a:r>
            <a:r>
              <a:rPr lang="zh-CN" altLang="en-US" dirty="0"/>
              <a:t>根据</a:t>
            </a:r>
            <a:r>
              <a:rPr lang="zh-CN" altLang="en-US" dirty="0">
                <a:solidFill>
                  <a:srgbClr val="0000CC"/>
                </a:solidFill>
              </a:rPr>
              <a:t>笛卡儿积的定义</a:t>
            </a:r>
            <a:r>
              <a:rPr lang="zh-CN" altLang="en-US" dirty="0"/>
              <a:t>，有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A×B={&lt;a,b&gt;,&lt;a,c&gt;}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en-US" altLang="zh-CN" dirty="0"/>
              <a:t>	B×A={&lt;b,a&gt;,&lt;c,a&gt;}</a:t>
            </a:r>
            <a:r>
              <a:rPr lang="zh-CN" altLang="en-US" dirty="0"/>
              <a:t>；</a:t>
            </a:r>
            <a:endParaRPr lang="zh-CN" altLang="pt-BR" dirty="0"/>
          </a:p>
          <a:p>
            <a:pPr marL="0" indent="0" eaLnBrk="1" hangingPunct="1">
              <a:buNone/>
            </a:pPr>
            <a:r>
              <a:rPr lang="zh-CN" altLang="pt-BR" dirty="0"/>
              <a:t>（</a:t>
            </a:r>
            <a:r>
              <a:rPr lang="pt-BR" altLang="zh-CN" dirty="0"/>
              <a:t>2</a:t>
            </a:r>
            <a:r>
              <a:rPr lang="zh-CN" altLang="pt-BR" dirty="0"/>
              <a:t>）</a:t>
            </a:r>
            <a:r>
              <a:rPr lang="pt-BR" altLang="zh-CN" dirty="0"/>
              <a:t>A×C=</a:t>
            </a:r>
            <a:r>
              <a:rPr lang="en-US" altLang="zh-CN" dirty="0"/>
              <a:t>Φ</a:t>
            </a:r>
            <a:r>
              <a:rPr lang="zh-CN" altLang="pt-BR" dirty="0"/>
              <a:t>，</a:t>
            </a:r>
            <a:r>
              <a:rPr lang="pt-BR" altLang="zh-CN" dirty="0"/>
              <a:t>C×A=</a:t>
            </a:r>
            <a:r>
              <a:rPr lang="en-US" altLang="zh-CN" dirty="0"/>
              <a:t>Φ</a:t>
            </a:r>
            <a:r>
              <a:rPr lang="zh-CN" altLang="pt-BR" dirty="0"/>
              <a:t>；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7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21186" name="Rectangle 2"/>
          <p:cNvSpPr>
            <a:spLocks noGrp="1"/>
          </p:cNvSpPr>
          <p:nvPr>
            <p:ph type="title"/>
          </p:nvPr>
        </p:nvSpPr>
        <p:spPr>
          <a:xfrm>
            <a:off x="611188" y="609441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2.4.5(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1656835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532812" cy="29987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3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zh-CN" altLang="en-US" dirty="0"/>
              <a:t>元子集：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12</a:t>
            </a:r>
            <a:r>
              <a:rPr lang="en-US" altLang="zh-CN" dirty="0"/>
              <a:t>={&lt;a,a&gt;,&lt;b,b&gt;,&lt;a,b&gt;}</a:t>
            </a:r>
            <a:r>
              <a:rPr lang="zh-CN" altLang="en-US" dirty="0"/>
              <a:t>，</a:t>
            </a:r>
          </a:p>
          <a:p>
            <a:pPr lvl="1" eaLnBrk="1" hangingPunct="1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13</a:t>
            </a:r>
            <a:r>
              <a:rPr lang="en-US" altLang="zh-CN" dirty="0"/>
              <a:t>={&lt;a,a&gt;,&lt;b,b&gt;,&lt;b,a&gt;}</a:t>
            </a:r>
            <a:r>
              <a:rPr lang="zh-CN" altLang="en-US" dirty="0"/>
              <a:t>，</a:t>
            </a:r>
          </a:p>
          <a:p>
            <a:pPr lvl="1" eaLnBrk="1" hangingPunct="1">
              <a:buNone/>
            </a:pPr>
            <a:r>
              <a:rPr lang="zh-CN" altLang="en-US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14</a:t>
            </a:r>
            <a:r>
              <a:rPr lang="en-US" altLang="zh-CN" dirty="0"/>
              <a:t>={&lt;a,a&gt;,&lt;a,b&gt;,&lt;b,a&gt;}</a:t>
            </a:r>
            <a:r>
              <a:rPr lang="zh-CN" altLang="en-US" dirty="0"/>
              <a:t>，</a:t>
            </a:r>
          </a:p>
          <a:p>
            <a:pPr lvl="1" eaLnBrk="1" hangingPunct="1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15</a:t>
            </a:r>
            <a:r>
              <a:rPr lang="en-US" altLang="zh-CN" dirty="0"/>
              <a:t>={&lt;b,b&gt;,&lt;a,b&gt;,&lt;b,a&gt;}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en-US" altLang="zh-CN" dirty="0"/>
              <a:t>4</a:t>
            </a:r>
            <a:r>
              <a:rPr lang="en-US" altLang="zh-CN" dirty="0">
                <a:latin typeface="宋体" panose="02010600030101010101" pitchFamily="2" charset="-122"/>
              </a:rPr>
              <a:t>–</a:t>
            </a:r>
            <a:r>
              <a:rPr lang="zh-CN" altLang="en-US" dirty="0"/>
              <a:t>元子集：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baseline="-25000" dirty="0">
                <a:solidFill>
                  <a:srgbClr val="0000FF"/>
                </a:solidFill>
              </a:rPr>
              <a:t>16</a:t>
            </a:r>
            <a:r>
              <a:rPr lang="en-US" altLang="zh-CN" dirty="0"/>
              <a:t>={&lt;a,a&gt;,&lt;b,b&gt;,&lt;a,b&gt;,&lt;b,a&gt;}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683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23234" name="Rectangle 2"/>
          <p:cNvSpPr>
            <a:spLocks noGrp="1"/>
          </p:cNvSpPr>
          <p:nvPr>
            <p:ph type="title"/>
          </p:nvPr>
        </p:nvSpPr>
        <p:spPr>
          <a:xfrm>
            <a:off x="611188" y="609441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2.4.5(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1653763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532812" cy="5683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2600" dirty="0"/>
              <a:t>A</a:t>
            </a:r>
            <a:r>
              <a:rPr lang="zh-CN" altLang="en-US" sz="2600" dirty="0"/>
              <a:t>上所有具有传递性的关系</a:t>
            </a:r>
            <a:r>
              <a:rPr lang="en-US" altLang="zh-CN" sz="2600" dirty="0"/>
              <a:t>R</a:t>
            </a:r>
            <a:r>
              <a:rPr lang="zh-CN" altLang="en-US" sz="2600" dirty="0"/>
              <a:t>共</a:t>
            </a:r>
            <a:r>
              <a:rPr lang="en-US" altLang="zh-CN" sz="2600" dirty="0"/>
              <a:t>8</a:t>
            </a:r>
            <a:r>
              <a:rPr lang="zh-CN" altLang="en-US" sz="2600" dirty="0"/>
              <a:t>种，其关系图见下图。</a:t>
            </a:r>
          </a:p>
        </p:txBody>
      </p:sp>
      <p:grpSp>
        <p:nvGrpSpPr>
          <p:cNvPr id="2" name="Group 36"/>
          <p:cNvGrpSpPr>
            <a:grpSpLocks noChangeAspect="1"/>
          </p:cNvGrpSpPr>
          <p:nvPr/>
        </p:nvGrpSpPr>
        <p:grpSpPr>
          <a:xfrm>
            <a:off x="312738" y="2293938"/>
            <a:ext cx="8291512" cy="2647950"/>
            <a:chOff x="2614" y="1918"/>
            <a:chExt cx="6926" cy="1550"/>
          </a:xfrm>
        </p:grpSpPr>
        <p:sp>
          <p:nvSpPr>
            <p:cNvPr id="223237" name="Arc 37"/>
            <p:cNvSpPr>
              <a:spLocks noChangeAspect="1"/>
            </p:cNvSpPr>
            <p:nvPr/>
          </p:nvSpPr>
          <p:spPr>
            <a:xfrm rot="-10800000" flipH="1">
              <a:off x="9190" y="1938"/>
              <a:ext cx="340" cy="34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170"/>
                </a:cxn>
                <a:cxn ang="0">
                  <a:pos x="170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38" name="Oval 38"/>
            <p:cNvSpPr>
              <a:spLocks noChangeAspect="1"/>
            </p:cNvSpPr>
            <p:nvPr/>
          </p:nvSpPr>
          <p:spPr>
            <a:xfrm>
              <a:off x="9304" y="2250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39" name="Oval 39"/>
            <p:cNvSpPr>
              <a:spLocks noChangeAspect="1"/>
            </p:cNvSpPr>
            <p:nvPr/>
          </p:nvSpPr>
          <p:spPr>
            <a:xfrm>
              <a:off x="9370" y="3096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40" name="Freeform 40"/>
            <p:cNvSpPr>
              <a:spLocks noChangeAspect="1"/>
            </p:cNvSpPr>
            <p:nvPr/>
          </p:nvSpPr>
          <p:spPr>
            <a:xfrm>
              <a:off x="9210" y="2298"/>
              <a:ext cx="170" cy="83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0" y="430"/>
                </a:cxn>
                <a:cxn ang="0">
                  <a:pos x="170" y="830"/>
                </a:cxn>
              </a:cxnLst>
              <a:rect l="0" t="0" r="0" b="0"/>
              <a:pathLst>
                <a:path w="170" h="830">
                  <a:moveTo>
                    <a:pt x="110" y="0"/>
                  </a:moveTo>
                  <a:cubicBezTo>
                    <a:pt x="93" y="72"/>
                    <a:pt x="0" y="292"/>
                    <a:pt x="10" y="430"/>
                  </a:cubicBezTo>
                  <a:cubicBezTo>
                    <a:pt x="20" y="568"/>
                    <a:pt x="137" y="747"/>
                    <a:pt x="170" y="83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1" name="Freeform 41"/>
            <p:cNvSpPr>
              <a:spLocks noChangeAspect="1"/>
            </p:cNvSpPr>
            <p:nvPr/>
          </p:nvSpPr>
          <p:spPr>
            <a:xfrm>
              <a:off x="9340" y="2298"/>
              <a:ext cx="128" cy="800"/>
            </a:xfrm>
            <a:custGeom>
              <a:avLst/>
              <a:gdLst/>
              <a:ahLst/>
              <a:cxnLst>
                <a:cxn ang="0">
                  <a:pos x="50" y="800"/>
                </a:cxn>
                <a:cxn ang="0">
                  <a:pos x="120" y="380"/>
                </a:cxn>
                <a:cxn ang="0">
                  <a:pos x="0" y="0"/>
                </a:cxn>
              </a:cxnLst>
              <a:rect l="0" t="0" r="0" b="0"/>
              <a:pathLst>
                <a:path w="128" h="800">
                  <a:moveTo>
                    <a:pt x="50" y="800"/>
                  </a:moveTo>
                  <a:cubicBezTo>
                    <a:pt x="62" y="730"/>
                    <a:pt x="128" y="513"/>
                    <a:pt x="120" y="380"/>
                  </a:cubicBezTo>
                  <a:cubicBezTo>
                    <a:pt x="112" y="247"/>
                    <a:pt x="25" y="79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2" name="Arc 42"/>
            <p:cNvSpPr>
              <a:spLocks noChangeAspect="1"/>
            </p:cNvSpPr>
            <p:nvPr/>
          </p:nvSpPr>
          <p:spPr>
            <a:xfrm rot="120000" flipH="1">
              <a:off x="9200" y="3118"/>
              <a:ext cx="340" cy="34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170"/>
                </a:cxn>
                <a:cxn ang="0">
                  <a:pos x="170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3" name="Arc 43"/>
            <p:cNvSpPr>
              <a:spLocks noChangeAspect="1"/>
            </p:cNvSpPr>
            <p:nvPr/>
          </p:nvSpPr>
          <p:spPr>
            <a:xfrm rot="-10800000" flipH="1">
              <a:off x="8110" y="1946"/>
              <a:ext cx="340" cy="34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170"/>
                </a:cxn>
                <a:cxn ang="0">
                  <a:pos x="170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4" name="Oval 44"/>
            <p:cNvSpPr>
              <a:spLocks noChangeAspect="1"/>
            </p:cNvSpPr>
            <p:nvPr/>
          </p:nvSpPr>
          <p:spPr>
            <a:xfrm>
              <a:off x="8224" y="2258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45" name="Oval 45"/>
            <p:cNvSpPr>
              <a:spLocks noChangeAspect="1"/>
            </p:cNvSpPr>
            <p:nvPr/>
          </p:nvSpPr>
          <p:spPr>
            <a:xfrm>
              <a:off x="8290" y="3104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46" name="Freeform 46"/>
            <p:cNvSpPr>
              <a:spLocks noChangeAspect="1"/>
            </p:cNvSpPr>
            <p:nvPr/>
          </p:nvSpPr>
          <p:spPr>
            <a:xfrm>
              <a:off x="8130" y="2306"/>
              <a:ext cx="170" cy="83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0" y="430"/>
                </a:cxn>
                <a:cxn ang="0">
                  <a:pos x="170" y="830"/>
                </a:cxn>
              </a:cxnLst>
              <a:rect l="0" t="0" r="0" b="0"/>
              <a:pathLst>
                <a:path w="170" h="830">
                  <a:moveTo>
                    <a:pt x="110" y="0"/>
                  </a:moveTo>
                  <a:cubicBezTo>
                    <a:pt x="93" y="72"/>
                    <a:pt x="0" y="292"/>
                    <a:pt x="10" y="430"/>
                  </a:cubicBezTo>
                  <a:cubicBezTo>
                    <a:pt x="20" y="568"/>
                    <a:pt x="137" y="747"/>
                    <a:pt x="170" y="83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7" name="Arc 47"/>
            <p:cNvSpPr>
              <a:spLocks noChangeAspect="1"/>
            </p:cNvSpPr>
            <p:nvPr/>
          </p:nvSpPr>
          <p:spPr>
            <a:xfrm rot="120000" flipH="1">
              <a:off x="8120" y="3126"/>
              <a:ext cx="340" cy="34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170"/>
                </a:cxn>
                <a:cxn ang="0">
                  <a:pos x="170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8" name="Arc 48"/>
            <p:cNvSpPr>
              <a:spLocks noChangeAspect="1"/>
            </p:cNvSpPr>
            <p:nvPr/>
          </p:nvSpPr>
          <p:spPr>
            <a:xfrm rot="-10800000" flipH="1">
              <a:off x="5240" y="1924"/>
              <a:ext cx="340" cy="34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170"/>
                </a:cxn>
                <a:cxn ang="0">
                  <a:pos x="170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49" name="Oval 49"/>
            <p:cNvSpPr>
              <a:spLocks noChangeAspect="1"/>
            </p:cNvSpPr>
            <p:nvPr/>
          </p:nvSpPr>
          <p:spPr>
            <a:xfrm>
              <a:off x="5354" y="2236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50" name="Oval 50"/>
            <p:cNvSpPr>
              <a:spLocks noChangeAspect="1"/>
            </p:cNvSpPr>
            <p:nvPr/>
          </p:nvSpPr>
          <p:spPr>
            <a:xfrm>
              <a:off x="5420" y="3082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51" name="Freeform 51"/>
            <p:cNvSpPr>
              <a:spLocks noChangeAspect="1"/>
            </p:cNvSpPr>
            <p:nvPr/>
          </p:nvSpPr>
          <p:spPr>
            <a:xfrm>
              <a:off x="5260" y="2284"/>
              <a:ext cx="170" cy="83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0" y="430"/>
                </a:cxn>
                <a:cxn ang="0">
                  <a:pos x="170" y="830"/>
                </a:cxn>
              </a:cxnLst>
              <a:rect l="0" t="0" r="0" b="0"/>
              <a:pathLst>
                <a:path w="170" h="830">
                  <a:moveTo>
                    <a:pt x="110" y="0"/>
                  </a:moveTo>
                  <a:cubicBezTo>
                    <a:pt x="93" y="72"/>
                    <a:pt x="0" y="292"/>
                    <a:pt x="10" y="430"/>
                  </a:cubicBezTo>
                  <a:cubicBezTo>
                    <a:pt x="20" y="568"/>
                    <a:pt x="137" y="747"/>
                    <a:pt x="170" y="83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2" name="Arc 52"/>
            <p:cNvSpPr>
              <a:spLocks noChangeAspect="1"/>
            </p:cNvSpPr>
            <p:nvPr/>
          </p:nvSpPr>
          <p:spPr>
            <a:xfrm rot="-10800000" flipH="1">
              <a:off x="7030" y="1948"/>
              <a:ext cx="340" cy="34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170"/>
                </a:cxn>
                <a:cxn ang="0">
                  <a:pos x="170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3" name="Oval 53"/>
            <p:cNvSpPr>
              <a:spLocks noChangeAspect="1"/>
            </p:cNvSpPr>
            <p:nvPr/>
          </p:nvSpPr>
          <p:spPr>
            <a:xfrm>
              <a:off x="7144" y="2260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54" name="Oval 54"/>
            <p:cNvSpPr>
              <a:spLocks noChangeAspect="1"/>
            </p:cNvSpPr>
            <p:nvPr/>
          </p:nvSpPr>
          <p:spPr>
            <a:xfrm>
              <a:off x="7210" y="3106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55" name="Arc 55"/>
            <p:cNvSpPr>
              <a:spLocks noChangeAspect="1"/>
            </p:cNvSpPr>
            <p:nvPr/>
          </p:nvSpPr>
          <p:spPr>
            <a:xfrm rot="120000" flipH="1">
              <a:off x="7040" y="3128"/>
              <a:ext cx="340" cy="34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170"/>
                </a:cxn>
                <a:cxn ang="0">
                  <a:pos x="170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6" name="Oval 56"/>
            <p:cNvSpPr>
              <a:spLocks noChangeAspect="1"/>
            </p:cNvSpPr>
            <p:nvPr/>
          </p:nvSpPr>
          <p:spPr>
            <a:xfrm>
              <a:off x="3394" y="2220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57" name="Oval 57"/>
            <p:cNvSpPr>
              <a:spLocks noChangeAspect="1"/>
            </p:cNvSpPr>
            <p:nvPr/>
          </p:nvSpPr>
          <p:spPr>
            <a:xfrm>
              <a:off x="3394" y="3066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58" name="Freeform 58"/>
            <p:cNvSpPr>
              <a:spLocks noChangeAspect="1"/>
            </p:cNvSpPr>
            <p:nvPr/>
          </p:nvSpPr>
          <p:spPr>
            <a:xfrm>
              <a:off x="3307" y="2268"/>
              <a:ext cx="123" cy="820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3" y="430"/>
                </a:cxn>
                <a:cxn ang="0">
                  <a:pos x="123" y="820"/>
                </a:cxn>
              </a:cxnLst>
              <a:rect l="0" t="0" r="0" b="0"/>
              <a:pathLst>
                <a:path w="123" h="820">
                  <a:moveTo>
                    <a:pt x="103" y="0"/>
                  </a:moveTo>
                  <a:cubicBezTo>
                    <a:pt x="86" y="72"/>
                    <a:pt x="0" y="293"/>
                    <a:pt x="3" y="430"/>
                  </a:cubicBezTo>
                  <a:cubicBezTo>
                    <a:pt x="6" y="567"/>
                    <a:pt x="98" y="739"/>
                    <a:pt x="123" y="82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9" name="Arc 59"/>
            <p:cNvSpPr>
              <a:spLocks noChangeAspect="1"/>
            </p:cNvSpPr>
            <p:nvPr/>
          </p:nvSpPr>
          <p:spPr>
            <a:xfrm rot="-10800000" flipH="1">
              <a:off x="4110" y="1918"/>
              <a:ext cx="340" cy="34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170"/>
                </a:cxn>
                <a:cxn ang="0">
                  <a:pos x="170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60" name="Oval 60"/>
            <p:cNvSpPr>
              <a:spLocks noChangeAspect="1"/>
            </p:cNvSpPr>
            <p:nvPr/>
          </p:nvSpPr>
          <p:spPr>
            <a:xfrm>
              <a:off x="4224" y="2230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61" name="Oval 61"/>
            <p:cNvSpPr>
              <a:spLocks noChangeAspect="1"/>
            </p:cNvSpPr>
            <p:nvPr/>
          </p:nvSpPr>
          <p:spPr>
            <a:xfrm>
              <a:off x="4224" y="3076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62" name="Oval 62"/>
            <p:cNvSpPr>
              <a:spLocks noChangeAspect="1"/>
            </p:cNvSpPr>
            <p:nvPr/>
          </p:nvSpPr>
          <p:spPr>
            <a:xfrm>
              <a:off x="2614" y="2230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63" name="Oval 63"/>
            <p:cNvSpPr>
              <a:spLocks noChangeAspect="1"/>
            </p:cNvSpPr>
            <p:nvPr/>
          </p:nvSpPr>
          <p:spPr>
            <a:xfrm>
              <a:off x="2614" y="3076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64" name="Arc 64"/>
            <p:cNvSpPr>
              <a:spLocks noChangeAspect="1"/>
            </p:cNvSpPr>
            <p:nvPr/>
          </p:nvSpPr>
          <p:spPr>
            <a:xfrm rot="-10800000" flipH="1">
              <a:off x="6140" y="1941"/>
              <a:ext cx="340" cy="34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0"/>
                </a:cxn>
                <a:cxn ang="0">
                  <a:pos x="340" y="170"/>
                </a:cxn>
                <a:cxn ang="0">
                  <a:pos x="170" y="340"/>
                </a:cxn>
                <a:cxn ang="0">
                  <a:pos x="0" y="170"/>
                </a:cxn>
                <a:cxn ang="0">
                  <a:pos x="144" y="2"/>
                </a:cxn>
                <a:cxn ang="0">
                  <a:pos x="170" y="170"/>
                </a:cxn>
                <a:cxn ang="0">
                  <a:pos x="170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65" name="Oval 65"/>
            <p:cNvSpPr>
              <a:spLocks noChangeAspect="1"/>
            </p:cNvSpPr>
            <p:nvPr/>
          </p:nvSpPr>
          <p:spPr>
            <a:xfrm>
              <a:off x="6254" y="2253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66" name="Oval 66"/>
            <p:cNvSpPr>
              <a:spLocks noChangeAspect="1"/>
            </p:cNvSpPr>
            <p:nvPr/>
          </p:nvSpPr>
          <p:spPr>
            <a:xfrm>
              <a:off x="6320" y="3099"/>
              <a:ext cx="57" cy="57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23267" name="Freeform 67"/>
            <p:cNvSpPr>
              <a:spLocks noChangeAspect="1"/>
            </p:cNvSpPr>
            <p:nvPr/>
          </p:nvSpPr>
          <p:spPr>
            <a:xfrm>
              <a:off x="6160" y="2301"/>
              <a:ext cx="170" cy="83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0" y="430"/>
                </a:cxn>
                <a:cxn ang="0">
                  <a:pos x="170" y="830"/>
                </a:cxn>
              </a:cxnLst>
              <a:rect l="0" t="0" r="0" b="0"/>
              <a:pathLst>
                <a:path w="170" h="830">
                  <a:moveTo>
                    <a:pt x="110" y="0"/>
                  </a:moveTo>
                  <a:cubicBezTo>
                    <a:pt x="93" y="72"/>
                    <a:pt x="0" y="292"/>
                    <a:pt x="10" y="430"/>
                  </a:cubicBezTo>
                  <a:cubicBezTo>
                    <a:pt x="20" y="568"/>
                    <a:pt x="137" y="747"/>
                    <a:pt x="170" y="83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252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总结</a:t>
            </a:r>
          </a:p>
        </p:txBody>
      </p:sp>
      <p:graphicFrame>
        <p:nvGraphicFramePr>
          <p:cNvPr id="1564769" name="Group 97"/>
          <p:cNvGraphicFramePr>
            <a:graphicFrameLocks noGrp="1"/>
          </p:cNvGraphicFramePr>
          <p:nvPr/>
        </p:nvGraphicFramePr>
        <p:xfrm>
          <a:off x="179388" y="1209675"/>
          <a:ext cx="8856662" cy="45767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22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8000" marR="18000" marT="18002" marB="18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自反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反自反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对称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反对称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传递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定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义</a:t>
                      </a:r>
                    </a:p>
                  </a:txBody>
                  <a:tcPr marL="18000" marR="18000" marT="18002" marB="18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x,x&gt;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x,x&gt;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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x,y&gt;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&lt;y,x&gt;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x,y&gt;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R∧&lt;y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x,y&gt;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R∧&lt;y,z&gt;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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&lt;x,z&gt;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∈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系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图</a:t>
                      </a:r>
                    </a:p>
                  </a:txBody>
                  <a:tcPr marL="18000" marR="18000" marT="18002" marB="18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每个结点都有环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每个结点都无环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每对结点间或有方向相反的两条边，或无任何边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每对结点间至多有一条边存在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任三个结点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x,y,z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，若从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有边，从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有边，则从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到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一定有边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2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关系</a:t>
                      </a:r>
                      <a:b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矩阵</a:t>
                      </a:r>
                    </a:p>
                  </a:txBody>
                  <a:tcPr marL="18000" marR="18000" marT="18002" marB="180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对角线上全为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对角线上全为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对称矩阵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ij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•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=0,</a:t>
                      </a:r>
                      <a:b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</a:b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i,j=1,2,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…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,n, i</a:t>
                      </a: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≠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如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且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jk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则</a:t>
                      </a:r>
                      <a:r>
                        <a:rPr kumimoji="0" lang="en-US" altLang="zh-CN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ik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18000" marR="18000" marT="18002" marB="180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27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总结</a:t>
            </a:r>
          </a:p>
        </p:txBody>
      </p:sp>
      <p:sp>
        <p:nvSpPr>
          <p:cNvPr id="1566723" name="Rectangle 3"/>
          <p:cNvSpPr>
            <a:spLocks noGrp="1"/>
          </p:cNvSpPr>
          <p:nvPr>
            <p:ph idx="1"/>
          </p:nvPr>
        </p:nvSpPr>
        <p:spPr>
          <a:xfrm>
            <a:off x="611188" y="1287463"/>
            <a:ext cx="8064500" cy="35115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对任意给定的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R</a:t>
            </a:r>
            <a:r>
              <a:rPr lang="zh-CN" altLang="en-US" dirty="0"/>
              <a:t>，可以采用下面的四种方法判定它所具有的性质：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）定义判定法；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）关系矩阵判定法；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folHlink"/>
                </a:solidFill>
              </a:rPr>
              <a:t>（</a:t>
            </a:r>
            <a:r>
              <a:rPr lang="en-US" altLang="zh-CN" dirty="0">
                <a:solidFill>
                  <a:schemeClr val="folHlink"/>
                </a:solidFill>
              </a:rPr>
              <a:t>3</a:t>
            </a:r>
            <a:r>
              <a:rPr lang="zh-CN" altLang="en-US" dirty="0">
                <a:solidFill>
                  <a:schemeClr val="folHlink"/>
                </a:solidFill>
              </a:rPr>
              <a:t>）关系图判定法；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hlink"/>
                </a:solidFill>
              </a:rPr>
              <a:t>（</a:t>
            </a:r>
            <a:r>
              <a:rPr lang="en-US" altLang="zh-CN" dirty="0">
                <a:solidFill>
                  <a:schemeClr val="hlink"/>
                </a:solidFill>
              </a:rPr>
              <a:t>4</a:t>
            </a:r>
            <a:r>
              <a:rPr lang="zh-CN" altLang="en-US" dirty="0">
                <a:solidFill>
                  <a:schemeClr val="hlink"/>
                </a:solidFill>
              </a:rPr>
              <a:t>）符号化语言判定法。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2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2937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2.4.6</a:t>
            </a:r>
            <a:endParaRPr lang="zh-CN" altLang="en-US" dirty="0"/>
          </a:p>
        </p:txBody>
      </p:sp>
      <p:sp>
        <p:nvSpPr>
          <p:cNvPr id="1568771" name="Rectangle 3"/>
          <p:cNvSpPr>
            <a:spLocks noGrp="1"/>
          </p:cNvSpPr>
          <p:nvPr>
            <p:ph idx="1"/>
          </p:nvPr>
        </p:nvSpPr>
        <p:spPr>
          <a:xfrm>
            <a:off x="568325" y="1268413"/>
            <a:ext cx="8107363" cy="52197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判定下列关系所具有的特殊性质。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）集合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FF0000"/>
                </a:solidFill>
              </a:rPr>
              <a:t>全关系</a:t>
            </a:r>
            <a:r>
              <a:rPr lang="zh-CN" altLang="en-US" dirty="0"/>
              <a:t>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）集合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0000CC"/>
                </a:solidFill>
              </a:rPr>
              <a:t>空关系；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）集合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chemeClr val="accent2"/>
                </a:solidFill>
              </a:rPr>
              <a:t>恒等关系。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解</a:t>
            </a:r>
            <a:r>
              <a:rPr lang="en-US" altLang="zh-CN" dirty="0"/>
              <a:t>(1)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0000CC"/>
                </a:solidFill>
              </a:rPr>
              <a:t>全关系具有自反性，对称性和传递性；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(2)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FF0000"/>
                </a:solidFill>
              </a:rPr>
              <a:t>空关系具有反自反性、对称性、反对称性和传递性</a:t>
            </a:r>
            <a:r>
              <a:rPr lang="zh-CN" altLang="en-US" dirty="0"/>
              <a:t>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(3)</a:t>
            </a: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0000CC"/>
                </a:solidFill>
              </a:rPr>
              <a:t>恒等关系具有自反性、对称性、反对称性和传递性。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6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6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6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771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3142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2.4.7</a:t>
            </a:r>
            <a:endParaRPr lang="zh-CN" altLang="en-US" dirty="0"/>
          </a:p>
        </p:txBody>
      </p:sp>
      <p:sp>
        <p:nvSpPr>
          <p:cNvPr id="1570819" name="Rectangle 3"/>
          <p:cNvSpPr>
            <a:spLocks noGrp="1"/>
          </p:cNvSpPr>
          <p:nvPr>
            <p:ph idx="1"/>
          </p:nvPr>
        </p:nvSpPr>
        <p:spPr>
          <a:xfrm>
            <a:off x="611188" y="1349375"/>
            <a:ext cx="8064500" cy="4024313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判定下列关系所具有的特殊性质。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0000"/>
                </a:solidFill>
              </a:rPr>
              <a:t>在实数集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上定义的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等于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00CC"/>
                </a:solidFill>
              </a:rPr>
              <a:t>幂集上的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CC"/>
                </a:solidFill>
              </a:rPr>
              <a:t>真包含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CC"/>
                </a:solidFill>
              </a:rPr>
              <a:t>关系。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CC"/>
                </a:solidFill>
              </a:rPr>
              <a:t>解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等于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关系具有自反性、对称性、反对称性和传递性；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）幂集上的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真包含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关系具有反自反性，反对称性和传递性。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19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3347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2.4.8</a:t>
            </a:r>
            <a:endParaRPr lang="zh-CN" altLang="en-US" dirty="0"/>
          </a:p>
        </p:txBody>
      </p:sp>
      <p:sp>
        <p:nvSpPr>
          <p:cNvPr id="1572867" name="Rectangle 3"/>
          <p:cNvSpPr>
            <a:spLocks noGrp="1"/>
          </p:cNvSpPr>
          <p:nvPr>
            <p:ph idx="1"/>
          </p:nvPr>
        </p:nvSpPr>
        <p:spPr>
          <a:xfrm>
            <a:off x="611188" y="1335088"/>
            <a:ext cx="8064500" cy="29559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/>
              <a:t>假设</a:t>
            </a:r>
            <a:r>
              <a:rPr lang="en-US" altLang="zh-CN" dirty="0"/>
              <a:t>A={a,b,c,d}</a:t>
            </a:r>
            <a:r>
              <a:rPr lang="zh-CN" altLang="en-US" dirty="0"/>
              <a:t>，</a:t>
            </a:r>
            <a:r>
              <a:rPr lang="en-US" altLang="zh-CN" dirty="0"/>
              <a:t>R={&lt;a,a&gt;,&lt;a,b&gt;,&lt;b,a&gt;,&lt;c,d&gt;} </a:t>
            </a:r>
            <a:r>
              <a:rPr lang="zh-CN" altLang="en-US" dirty="0"/>
              <a:t>是定义在</a:t>
            </a:r>
            <a:r>
              <a:rPr lang="en-US" altLang="zh-CN" dirty="0"/>
              <a:t>A</a:t>
            </a:r>
            <a:r>
              <a:rPr lang="zh-CN" altLang="en-US" dirty="0"/>
              <a:t>上的关系。试判定</a:t>
            </a:r>
            <a:r>
              <a:rPr lang="en-US" altLang="zh-CN" dirty="0"/>
              <a:t>R</a:t>
            </a:r>
            <a:r>
              <a:rPr lang="zh-CN" altLang="en-US" dirty="0"/>
              <a:t>所具有的特殊性质。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解 </a:t>
            </a:r>
            <a:r>
              <a:rPr lang="zh-CN" altLang="en-US" dirty="0"/>
              <a:t>由前面的分析可知，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既不是自反的，也不是反自反的；既不是对称的，也不是反对称的；而且也不是传递的</a:t>
            </a:r>
            <a:r>
              <a:rPr lang="zh-CN" altLang="en-US" dirty="0"/>
              <a:t>。即</a:t>
            </a:r>
            <a:r>
              <a:rPr lang="en-US" altLang="zh-CN" dirty="0"/>
              <a:t>R</a:t>
            </a:r>
            <a:r>
              <a:rPr lang="zh-CN" altLang="en-US" dirty="0"/>
              <a:t>不具备关系的任何性质。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67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35522" name="Rectangle 2"/>
          <p:cNvSpPr>
            <a:spLocks noGrp="1"/>
          </p:cNvSpPr>
          <p:nvPr>
            <p:ph idx="1"/>
          </p:nvPr>
        </p:nvSpPr>
        <p:spPr>
          <a:xfrm>
            <a:off x="711200" y="1162050"/>
            <a:ext cx="7697788" cy="12033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　　设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{a,b,c},</a:t>
            </a:r>
            <a:r>
              <a:rPr lang="zh-CN" altLang="en-US" dirty="0"/>
              <a:t>试判断如下图所示</a:t>
            </a:r>
            <a:r>
              <a:rPr lang="en-US" altLang="zh-CN" dirty="0"/>
              <a:t>A</a:t>
            </a:r>
            <a:r>
              <a:rPr lang="zh-CN" altLang="en-US" dirty="0"/>
              <a:t>上关系的</a:t>
            </a:r>
          </a:p>
          <a:p>
            <a:pPr marL="0" indent="0" eaLnBrk="1" hangingPunct="1">
              <a:buNone/>
            </a:pPr>
            <a:r>
              <a:rPr lang="zh-CN" altLang="en-US" dirty="0"/>
              <a:t>性质：</a:t>
            </a:r>
          </a:p>
        </p:txBody>
      </p:sp>
      <p:sp>
        <p:nvSpPr>
          <p:cNvPr id="235523" name="Rectangle 3"/>
          <p:cNvSpPr>
            <a:spLocks noGrp="1"/>
          </p:cNvSpPr>
          <p:nvPr>
            <p:ph type="title"/>
          </p:nvPr>
        </p:nvSpPr>
        <p:spPr>
          <a:xfrm>
            <a:off x="539750" y="552450"/>
            <a:ext cx="8064500" cy="585788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endParaRPr lang="en-US" altLang="zh-CN" sz="4400" dirty="0"/>
          </a:p>
        </p:txBody>
      </p:sp>
      <p:grpSp>
        <p:nvGrpSpPr>
          <p:cNvPr id="2" name="Group 4"/>
          <p:cNvGrpSpPr/>
          <p:nvPr/>
        </p:nvGrpSpPr>
        <p:grpSpPr>
          <a:xfrm>
            <a:off x="827088" y="2276475"/>
            <a:ext cx="1468437" cy="1949450"/>
            <a:chOff x="720" y="1416"/>
            <a:chExt cx="925" cy="1228"/>
          </a:xfrm>
        </p:grpSpPr>
        <p:grpSp>
          <p:nvGrpSpPr>
            <p:cNvPr id="235525" name="Group 5"/>
            <p:cNvGrpSpPr/>
            <p:nvPr/>
          </p:nvGrpSpPr>
          <p:grpSpPr>
            <a:xfrm>
              <a:off x="1256" y="2042"/>
              <a:ext cx="289" cy="288"/>
              <a:chOff x="1019" y="2895"/>
              <a:chExt cx="289" cy="288"/>
            </a:xfrm>
          </p:grpSpPr>
          <p:sp>
            <p:nvSpPr>
              <p:cNvPr id="235526" name="Oval 6"/>
              <p:cNvSpPr/>
              <p:nvPr/>
            </p:nvSpPr>
            <p:spPr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27" name="Line 7"/>
              <p:cNvSpPr/>
              <p:nvPr/>
            </p:nvSpPr>
            <p:spPr>
              <a:xfrm>
                <a:off x="1019" y="3040"/>
                <a:ext cx="0" cy="5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</p:grpSp>
        <p:grpSp>
          <p:nvGrpSpPr>
            <p:cNvPr id="235528" name="Group 8"/>
            <p:cNvGrpSpPr/>
            <p:nvPr/>
          </p:nvGrpSpPr>
          <p:grpSpPr>
            <a:xfrm>
              <a:off x="1120" y="1416"/>
              <a:ext cx="289" cy="288"/>
              <a:chOff x="1019" y="2895"/>
              <a:chExt cx="289" cy="288"/>
            </a:xfrm>
          </p:grpSpPr>
          <p:sp>
            <p:nvSpPr>
              <p:cNvPr id="235529" name="Oval 9"/>
              <p:cNvSpPr/>
              <p:nvPr/>
            </p:nvSpPr>
            <p:spPr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30" name="Line 10"/>
              <p:cNvSpPr/>
              <p:nvPr/>
            </p:nvSpPr>
            <p:spPr>
              <a:xfrm>
                <a:off x="1019" y="3040"/>
                <a:ext cx="0" cy="5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</p:grpSp>
        <p:grpSp>
          <p:nvGrpSpPr>
            <p:cNvPr id="235531" name="Group 11"/>
            <p:cNvGrpSpPr/>
            <p:nvPr/>
          </p:nvGrpSpPr>
          <p:grpSpPr>
            <a:xfrm>
              <a:off x="722" y="2053"/>
              <a:ext cx="289" cy="288"/>
              <a:chOff x="1019" y="2895"/>
              <a:chExt cx="289" cy="288"/>
            </a:xfrm>
          </p:grpSpPr>
          <p:sp>
            <p:nvSpPr>
              <p:cNvPr id="235532" name="Oval 12"/>
              <p:cNvSpPr/>
              <p:nvPr/>
            </p:nvSpPr>
            <p:spPr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33" name="Line 13"/>
              <p:cNvSpPr/>
              <p:nvPr/>
            </p:nvSpPr>
            <p:spPr>
              <a:xfrm>
                <a:off x="1019" y="3040"/>
                <a:ext cx="0" cy="5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</p:grpSp>
        <p:grpSp>
          <p:nvGrpSpPr>
            <p:cNvPr id="235534" name="Group 14"/>
            <p:cNvGrpSpPr/>
            <p:nvPr/>
          </p:nvGrpSpPr>
          <p:grpSpPr>
            <a:xfrm>
              <a:off x="1003" y="1434"/>
              <a:ext cx="204" cy="276"/>
              <a:chOff x="1003" y="1362"/>
              <a:chExt cx="204" cy="276"/>
            </a:xfrm>
          </p:grpSpPr>
          <p:sp>
            <p:nvSpPr>
              <p:cNvPr id="235535" name="Oval 15"/>
              <p:cNvSpPr/>
              <p:nvPr/>
            </p:nvSpPr>
            <p:spPr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36" name="Text Box 16"/>
              <p:cNvSpPr txBox="1"/>
              <p:nvPr/>
            </p:nvSpPr>
            <p:spPr>
              <a:xfrm>
                <a:off x="1003" y="1362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5537" name="Group 17"/>
            <p:cNvGrpSpPr/>
            <p:nvPr/>
          </p:nvGrpSpPr>
          <p:grpSpPr>
            <a:xfrm>
              <a:off x="720" y="1810"/>
              <a:ext cx="187" cy="292"/>
              <a:chOff x="720" y="1738"/>
              <a:chExt cx="187" cy="292"/>
            </a:xfrm>
          </p:grpSpPr>
          <p:sp>
            <p:nvSpPr>
              <p:cNvPr id="235538" name="Oval 18"/>
              <p:cNvSpPr/>
              <p:nvPr/>
            </p:nvSpPr>
            <p:spPr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39" name="Text Box 19"/>
              <p:cNvSpPr txBox="1"/>
              <p:nvPr/>
            </p:nvSpPr>
            <p:spPr>
              <a:xfrm>
                <a:off x="720" y="17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5540" name="Group 20"/>
            <p:cNvGrpSpPr/>
            <p:nvPr/>
          </p:nvGrpSpPr>
          <p:grpSpPr>
            <a:xfrm>
              <a:off x="1402" y="1855"/>
              <a:ext cx="243" cy="276"/>
              <a:chOff x="2674" y="3238"/>
              <a:chExt cx="243" cy="276"/>
            </a:xfrm>
          </p:grpSpPr>
          <p:sp>
            <p:nvSpPr>
              <p:cNvPr id="235541" name="Oval 21"/>
              <p:cNvSpPr/>
              <p:nvPr/>
            </p:nvSpPr>
            <p:spPr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42" name="Text Box 22"/>
              <p:cNvSpPr txBox="1"/>
              <p:nvPr/>
            </p:nvSpPr>
            <p:spPr>
              <a:xfrm>
                <a:off x="2781" y="32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5543" name="Text Box 23"/>
            <p:cNvSpPr txBox="1"/>
            <p:nvPr/>
          </p:nvSpPr>
          <p:spPr>
            <a:xfrm>
              <a:off x="975" y="2368"/>
              <a:ext cx="28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(a)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2857500" y="2305050"/>
            <a:ext cx="1468438" cy="1920875"/>
            <a:chOff x="2072" y="1452"/>
            <a:chExt cx="925" cy="1210"/>
          </a:xfrm>
        </p:grpSpPr>
        <p:grpSp>
          <p:nvGrpSpPr>
            <p:cNvPr id="235545" name="Group 25"/>
            <p:cNvGrpSpPr/>
            <p:nvPr/>
          </p:nvGrpSpPr>
          <p:grpSpPr>
            <a:xfrm>
              <a:off x="2355" y="1452"/>
              <a:ext cx="204" cy="276"/>
              <a:chOff x="1003" y="1362"/>
              <a:chExt cx="204" cy="276"/>
            </a:xfrm>
          </p:grpSpPr>
          <p:sp>
            <p:nvSpPr>
              <p:cNvPr id="235546" name="Oval 26"/>
              <p:cNvSpPr/>
              <p:nvPr/>
            </p:nvSpPr>
            <p:spPr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47" name="Text Box 27"/>
              <p:cNvSpPr txBox="1"/>
              <p:nvPr/>
            </p:nvSpPr>
            <p:spPr>
              <a:xfrm>
                <a:off x="1003" y="1362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5548" name="Group 28"/>
            <p:cNvGrpSpPr/>
            <p:nvPr/>
          </p:nvGrpSpPr>
          <p:grpSpPr>
            <a:xfrm>
              <a:off x="2072" y="1828"/>
              <a:ext cx="187" cy="292"/>
              <a:chOff x="720" y="1738"/>
              <a:chExt cx="187" cy="292"/>
            </a:xfrm>
          </p:grpSpPr>
          <p:sp>
            <p:nvSpPr>
              <p:cNvPr id="235549" name="Oval 29"/>
              <p:cNvSpPr/>
              <p:nvPr/>
            </p:nvSpPr>
            <p:spPr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50" name="Text Box 30"/>
              <p:cNvSpPr txBox="1"/>
              <p:nvPr/>
            </p:nvSpPr>
            <p:spPr>
              <a:xfrm>
                <a:off x="720" y="17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5551" name="Group 31"/>
            <p:cNvGrpSpPr/>
            <p:nvPr/>
          </p:nvGrpSpPr>
          <p:grpSpPr>
            <a:xfrm>
              <a:off x="2754" y="1873"/>
              <a:ext cx="243" cy="276"/>
              <a:chOff x="2674" y="3238"/>
              <a:chExt cx="243" cy="276"/>
            </a:xfrm>
          </p:grpSpPr>
          <p:sp>
            <p:nvSpPr>
              <p:cNvPr id="235552" name="Oval 32"/>
              <p:cNvSpPr/>
              <p:nvPr/>
            </p:nvSpPr>
            <p:spPr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53" name="Text Box 33"/>
              <p:cNvSpPr txBox="1"/>
              <p:nvPr/>
            </p:nvSpPr>
            <p:spPr>
              <a:xfrm>
                <a:off x="2781" y="32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5554" name="Text Box 34"/>
            <p:cNvSpPr txBox="1"/>
            <p:nvPr/>
          </p:nvSpPr>
          <p:spPr>
            <a:xfrm>
              <a:off x="2327" y="2386"/>
              <a:ext cx="28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(b)</a:t>
              </a:r>
            </a:p>
          </p:txBody>
        </p:sp>
      </p:grpSp>
      <p:grpSp>
        <p:nvGrpSpPr>
          <p:cNvPr id="13" name="Group 35"/>
          <p:cNvGrpSpPr/>
          <p:nvPr/>
        </p:nvGrpSpPr>
        <p:grpSpPr>
          <a:xfrm>
            <a:off x="4887913" y="2276475"/>
            <a:ext cx="1468437" cy="1949450"/>
            <a:chOff x="3351" y="1434"/>
            <a:chExt cx="925" cy="1228"/>
          </a:xfrm>
        </p:grpSpPr>
        <p:grpSp>
          <p:nvGrpSpPr>
            <p:cNvPr id="235556" name="Group 36"/>
            <p:cNvGrpSpPr/>
            <p:nvPr/>
          </p:nvGrpSpPr>
          <p:grpSpPr>
            <a:xfrm>
              <a:off x="3751" y="1434"/>
              <a:ext cx="289" cy="288"/>
              <a:chOff x="1019" y="2895"/>
              <a:chExt cx="289" cy="288"/>
            </a:xfrm>
          </p:grpSpPr>
          <p:sp>
            <p:nvSpPr>
              <p:cNvPr id="235557" name="Oval 37"/>
              <p:cNvSpPr/>
              <p:nvPr/>
            </p:nvSpPr>
            <p:spPr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58" name="Line 38"/>
              <p:cNvSpPr/>
              <p:nvPr/>
            </p:nvSpPr>
            <p:spPr>
              <a:xfrm>
                <a:off x="1019" y="3040"/>
                <a:ext cx="0" cy="5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</p:grpSp>
        <p:grpSp>
          <p:nvGrpSpPr>
            <p:cNvPr id="235559" name="Group 39"/>
            <p:cNvGrpSpPr/>
            <p:nvPr/>
          </p:nvGrpSpPr>
          <p:grpSpPr>
            <a:xfrm>
              <a:off x="3634" y="1452"/>
              <a:ext cx="204" cy="276"/>
              <a:chOff x="1003" y="1362"/>
              <a:chExt cx="204" cy="276"/>
            </a:xfrm>
          </p:grpSpPr>
          <p:sp>
            <p:nvSpPr>
              <p:cNvPr id="235560" name="Oval 40"/>
              <p:cNvSpPr/>
              <p:nvPr/>
            </p:nvSpPr>
            <p:spPr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61" name="Text Box 41"/>
              <p:cNvSpPr txBox="1"/>
              <p:nvPr/>
            </p:nvSpPr>
            <p:spPr>
              <a:xfrm>
                <a:off x="1003" y="1362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5562" name="Group 42"/>
            <p:cNvGrpSpPr/>
            <p:nvPr/>
          </p:nvGrpSpPr>
          <p:grpSpPr>
            <a:xfrm>
              <a:off x="3351" y="1828"/>
              <a:ext cx="187" cy="292"/>
              <a:chOff x="720" y="1738"/>
              <a:chExt cx="187" cy="292"/>
            </a:xfrm>
          </p:grpSpPr>
          <p:sp>
            <p:nvSpPr>
              <p:cNvPr id="235563" name="Oval 43"/>
              <p:cNvSpPr/>
              <p:nvPr/>
            </p:nvSpPr>
            <p:spPr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64" name="Text Box 44"/>
              <p:cNvSpPr txBox="1"/>
              <p:nvPr/>
            </p:nvSpPr>
            <p:spPr>
              <a:xfrm>
                <a:off x="720" y="17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5565" name="Group 45"/>
            <p:cNvGrpSpPr/>
            <p:nvPr/>
          </p:nvGrpSpPr>
          <p:grpSpPr>
            <a:xfrm>
              <a:off x="4033" y="1873"/>
              <a:ext cx="243" cy="276"/>
              <a:chOff x="2674" y="3238"/>
              <a:chExt cx="243" cy="276"/>
            </a:xfrm>
          </p:grpSpPr>
          <p:sp>
            <p:nvSpPr>
              <p:cNvPr id="235566" name="Oval 46"/>
              <p:cNvSpPr/>
              <p:nvPr/>
            </p:nvSpPr>
            <p:spPr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67" name="Text Box 47"/>
              <p:cNvSpPr txBox="1"/>
              <p:nvPr/>
            </p:nvSpPr>
            <p:spPr>
              <a:xfrm>
                <a:off x="2781" y="32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5568" name="Text Box 48"/>
            <p:cNvSpPr txBox="1"/>
            <p:nvPr/>
          </p:nvSpPr>
          <p:spPr>
            <a:xfrm>
              <a:off x="3606" y="2386"/>
              <a:ext cx="28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(c)</a:t>
              </a:r>
            </a:p>
          </p:txBody>
        </p:sp>
      </p:grpSp>
      <p:grpSp>
        <p:nvGrpSpPr>
          <p:cNvPr id="18" name="Group 49"/>
          <p:cNvGrpSpPr/>
          <p:nvPr/>
        </p:nvGrpSpPr>
        <p:grpSpPr>
          <a:xfrm>
            <a:off x="6919913" y="2276475"/>
            <a:ext cx="1468437" cy="1949450"/>
            <a:chOff x="4631" y="1434"/>
            <a:chExt cx="925" cy="1228"/>
          </a:xfrm>
        </p:grpSpPr>
        <p:grpSp>
          <p:nvGrpSpPr>
            <p:cNvPr id="235570" name="Group 50"/>
            <p:cNvGrpSpPr/>
            <p:nvPr/>
          </p:nvGrpSpPr>
          <p:grpSpPr>
            <a:xfrm>
              <a:off x="5031" y="1434"/>
              <a:ext cx="289" cy="288"/>
              <a:chOff x="1019" y="2895"/>
              <a:chExt cx="289" cy="288"/>
            </a:xfrm>
          </p:grpSpPr>
          <p:sp>
            <p:nvSpPr>
              <p:cNvPr id="235571" name="Oval 51"/>
              <p:cNvSpPr/>
              <p:nvPr/>
            </p:nvSpPr>
            <p:spPr>
              <a:xfrm>
                <a:off x="1020" y="2895"/>
                <a:ext cx="288" cy="288"/>
              </a:xfrm>
              <a:prstGeom prst="ellipse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72" name="Line 52"/>
              <p:cNvSpPr/>
              <p:nvPr/>
            </p:nvSpPr>
            <p:spPr>
              <a:xfrm>
                <a:off x="1019" y="3040"/>
                <a:ext cx="0" cy="5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</p:grpSp>
        <p:grpSp>
          <p:nvGrpSpPr>
            <p:cNvPr id="235573" name="Group 53"/>
            <p:cNvGrpSpPr/>
            <p:nvPr/>
          </p:nvGrpSpPr>
          <p:grpSpPr>
            <a:xfrm>
              <a:off x="4914" y="1452"/>
              <a:ext cx="204" cy="276"/>
              <a:chOff x="1003" y="1362"/>
              <a:chExt cx="204" cy="276"/>
            </a:xfrm>
          </p:grpSpPr>
          <p:sp>
            <p:nvSpPr>
              <p:cNvPr id="235574" name="Oval 54"/>
              <p:cNvSpPr/>
              <p:nvPr/>
            </p:nvSpPr>
            <p:spPr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75" name="Text Box 55"/>
              <p:cNvSpPr txBox="1"/>
              <p:nvPr/>
            </p:nvSpPr>
            <p:spPr>
              <a:xfrm>
                <a:off x="1003" y="1362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5576" name="Group 56"/>
            <p:cNvGrpSpPr/>
            <p:nvPr/>
          </p:nvGrpSpPr>
          <p:grpSpPr>
            <a:xfrm>
              <a:off x="4631" y="1828"/>
              <a:ext cx="187" cy="292"/>
              <a:chOff x="720" y="1738"/>
              <a:chExt cx="187" cy="292"/>
            </a:xfrm>
          </p:grpSpPr>
          <p:sp>
            <p:nvSpPr>
              <p:cNvPr id="235577" name="Oval 57"/>
              <p:cNvSpPr/>
              <p:nvPr/>
            </p:nvSpPr>
            <p:spPr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78" name="Text Box 58"/>
              <p:cNvSpPr txBox="1"/>
              <p:nvPr/>
            </p:nvSpPr>
            <p:spPr>
              <a:xfrm>
                <a:off x="720" y="17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5579" name="Group 59"/>
            <p:cNvGrpSpPr/>
            <p:nvPr/>
          </p:nvGrpSpPr>
          <p:grpSpPr>
            <a:xfrm>
              <a:off x="5313" y="1873"/>
              <a:ext cx="243" cy="276"/>
              <a:chOff x="2674" y="3238"/>
              <a:chExt cx="243" cy="276"/>
            </a:xfrm>
          </p:grpSpPr>
          <p:sp>
            <p:nvSpPr>
              <p:cNvPr id="235580" name="Oval 60"/>
              <p:cNvSpPr/>
              <p:nvPr/>
            </p:nvSpPr>
            <p:spPr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581" name="Text Box 61"/>
              <p:cNvSpPr txBox="1"/>
              <p:nvPr/>
            </p:nvSpPr>
            <p:spPr>
              <a:xfrm>
                <a:off x="2781" y="32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5582" name="Text Box 62"/>
            <p:cNvSpPr txBox="1"/>
            <p:nvPr/>
          </p:nvSpPr>
          <p:spPr>
            <a:xfrm>
              <a:off x="4886" y="2386"/>
              <a:ext cx="28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(d)</a:t>
              </a:r>
            </a:p>
          </p:txBody>
        </p:sp>
        <p:sp>
          <p:nvSpPr>
            <p:cNvPr id="235583" name="Line 63"/>
            <p:cNvSpPr/>
            <p:nvPr/>
          </p:nvSpPr>
          <p:spPr>
            <a:xfrm flipH="1">
              <a:off x="4803" y="1706"/>
              <a:ext cx="259" cy="345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584" name="Line 64"/>
            <p:cNvSpPr/>
            <p:nvPr/>
          </p:nvSpPr>
          <p:spPr>
            <a:xfrm flipH="1" flipV="1">
              <a:off x="5103" y="1715"/>
              <a:ext cx="230" cy="305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585" name="Arc 65"/>
            <p:cNvSpPr/>
            <p:nvPr/>
          </p:nvSpPr>
          <p:spPr>
            <a:xfrm rot="-10800000" flipH="1">
              <a:off x="4818" y="2086"/>
              <a:ext cx="530" cy="91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64" y="0"/>
                </a:cxn>
                <a:cxn ang="0">
                  <a:pos x="530" y="91"/>
                </a:cxn>
                <a:cxn ang="0">
                  <a:pos x="0" y="81"/>
                </a:cxn>
                <a:cxn ang="0">
                  <a:pos x="264" y="0"/>
                </a:cxn>
                <a:cxn ang="0">
                  <a:pos x="530" y="91"/>
                </a:cxn>
                <a:cxn ang="0">
                  <a:pos x="264" y="91"/>
                </a:cxn>
                <a:cxn ang="0">
                  <a:pos x="0" y="81"/>
                </a:cxn>
              </a:cxnLst>
              <a:rect l="0" t="0" r="0" b="0"/>
              <a:pathLst>
                <a:path w="43076" h="21600" fill="none">
                  <a:moveTo>
                    <a:pt x="-1" y="19291"/>
                  </a:moveTo>
                  <a:cubicBezTo>
                    <a:pt x="1178" y="8319"/>
                    <a:pt x="10440" y="-1"/>
                    <a:pt x="21476" y="0"/>
                  </a:cubicBezTo>
                  <a:cubicBezTo>
                    <a:pt x="33405" y="0"/>
                    <a:pt x="43076" y="9670"/>
                    <a:pt x="43076" y="21600"/>
                  </a:cubicBezTo>
                </a:path>
                <a:path w="43076" h="21600" stroke="0">
                  <a:moveTo>
                    <a:pt x="-1" y="19291"/>
                  </a:moveTo>
                  <a:cubicBezTo>
                    <a:pt x="1178" y="8319"/>
                    <a:pt x="10440" y="-1"/>
                    <a:pt x="21476" y="0"/>
                  </a:cubicBezTo>
                  <a:cubicBezTo>
                    <a:pt x="33405" y="0"/>
                    <a:pt x="43076" y="9670"/>
                    <a:pt x="43076" y="21600"/>
                  </a:cubicBezTo>
                  <a:lnTo>
                    <a:pt x="21476" y="21600"/>
                  </a:lnTo>
                  <a:lnTo>
                    <a:pt x="-1" y="19291"/>
                  </a:lnTo>
                  <a:close/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6" name="Line 66"/>
            <p:cNvSpPr/>
            <p:nvPr/>
          </p:nvSpPr>
          <p:spPr>
            <a:xfrm flipV="1">
              <a:off x="4830" y="2042"/>
              <a:ext cx="478" cy="4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</p:grpSp>
      <p:grpSp>
        <p:nvGrpSpPr>
          <p:cNvPr id="23" name="Group 67"/>
          <p:cNvGrpSpPr/>
          <p:nvPr/>
        </p:nvGrpSpPr>
        <p:grpSpPr>
          <a:xfrm>
            <a:off x="712788" y="4437063"/>
            <a:ext cx="1581150" cy="2020887"/>
            <a:chOff x="721" y="2795"/>
            <a:chExt cx="996" cy="1273"/>
          </a:xfrm>
        </p:grpSpPr>
        <p:sp>
          <p:nvSpPr>
            <p:cNvPr id="235588" name="Oval 68"/>
            <p:cNvSpPr/>
            <p:nvPr/>
          </p:nvSpPr>
          <p:spPr>
            <a:xfrm>
              <a:off x="1429" y="3457"/>
              <a:ext cx="288" cy="28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35589" name="Line 69"/>
            <p:cNvSpPr/>
            <p:nvPr/>
          </p:nvSpPr>
          <p:spPr>
            <a:xfrm>
              <a:off x="1428" y="3602"/>
              <a:ext cx="0" cy="5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590" name="Oval 70"/>
            <p:cNvSpPr/>
            <p:nvPr/>
          </p:nvSpPr>
          <p:spPr>
            <a:xfrm>
              <a:off x="1149" y="2795"/>
              <a:ext cx="288" cy="28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35591" name="Line 71"/>
            <p:cNvSpPr/>
            <p:nvPr/>
          </p:nvSpPr>
          <p:spPr>
            <a:xfrm>
              <a:off x="1156" y="2931"/>
              <a:ext cx="0" cy="5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592" name="Oval 72"/>
            <p:cNvSpPr/>
            <p:nvPr/>
          </p:nvSpPr>
          <p:spPr>
            <a:xfrm>
              <a:off x="722" y="3495"/>
              <a:ext cx="288" cy="28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35593" name="Line 73"/>
            <p:cNvSpPr/>
            <p:nvPr/>
          </p:nvSpPr>
          <p:spPr>
            <a:xfrm>
              <a:off x="721" y="3640"/>
              <a:ext cx="0" cy="5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594" name="Oval 74"/>
            <p:cNvSpPr/>
            <p:nvPr/>
          </p:nvSpPr>
          <p:spPr>
            <a:xfrm>
              <a:off x="1212" y="3062"/>
              <a:ext cx="68" cy="68"/>
            </a:xfrm>
            <a:prstGeom prst="ellipse">
              <a:avLst/>
            </a:prstGeom>
            <a:solidFill>
              <a:schemeClr val="bg1"/>
            </a:solidFill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</p:spPr>
          <p:txBody>
            <a:bodyPr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35595" name="Text Box 75"/>
            <p:cNvSpPr txBox="1"/>
            <p:nvPr/>
          </p:nvSpPr>
          <p:spPr>
            <a:xfrm>
              <a:off x="1058" y="2831"/>
              <a:ext cx="136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35596" name="Oval 76"/>
            <p:cNvSpPr/>
            <p:nvPr/>
          </p:nvSpPr>
          <p:spPr>
            <a:xfrm>
              <a:off x="912" y="3458"/>
              <a:ext cx="68" cy="68"/>
            </a:xfrm>
            <a:prstGeom prst="ellipse">
              <a:avLst/>
            </a:prstGeom>
            <a:solidFill>
              <a:schemeClr val="bg1"/>
            </a:solidFill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35597" name="Text Box 77"/>
            <p:cNvSpPr txBox="1"/>
            <p:nvPr/>
          </p:nvSpPr>
          <p:spPr>
            <a:xfrm>
              <a:off x="793" y="3234"/>
              <a:ext cx="136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35598" name="Oval 78"/>
            <p:cNvSpPr/>
            <p:nvPr/>
          </p:nvSpPr>
          <p:spPr>
            <a:xfrm>
              <a:off x="1475" y="3427"/>
              <a:ext cx="68" cy="68"/>
            </a:xfrm>
            <a:prstGeom prst="ellipse">
              <a:avLst/>
            </a:prstGeom>
            <a:solidFill>
              <a:schemeClr val="bg1"/>
            </a:solidFill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</p:spPr>
          <p:txBody>
            <a:bodyPr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35599" name="Text Box 79"/>
            <p:cNvSpPr txBox="1"/>
            <p:nvPr/>
          </p:nvSpPr>
          <p:spPr>
            <a:xfrm>
              <a:off x="1573" y="3198"/>
              <a:ext cx="136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235600" name="Text Box 80"/>
            <p:cNvSpPr txBox="1"/>
            <p:nvPr/>
          </p:nvSpPr>
          <p:spPr>
            <a:xfrm>
              <a:off x="1048" y="3792"/>
              <a:ext cx="28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(e)</a:t>
              </a:r>
            </a:p>
          </p:txBody>
        </p:sp>
        <p:sp>
          <p:nvSpPr>
            <p:cNvPr id="235601" name="Line 81"/>
            <p:cNvSpPr/>
            <p:nvPr/>
          </p:nvSpPr>
          <p:spPr>
            <a:xfrm flipV="1">
              <a:off x="975" y="3466"/>
              <a:ext cx="499" cy="23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602" name="Line 82"/>
            <p:cNvSpPr/>
            <p:nvPr/>
          </p:nvSpPr>
          <p:spPr>
            <a:xfrm flipH="1">
              <a:off x="948" y="3113"/>
              <a:ext cx="272" cy="36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603" name="Line 83"/>
            <p:cNvSpPr/>
            <p:nvPr/>
          </p:nvSpPr>
          <p:spPr>
            <a:xfrm flipH="1" flipV="1">
              <a:off x="1247" y="3113"/>
              <a:ext cx="227" cy="317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604" name="Arc 84"/>
            <p:cNvSpPr/>
            <p:nvPr/>
          </p:nvSpPr>
          <p:spPr>
            <a:xfrm flipH="1">
              <a:off x="920" y="3096"/>
              <a:ext cx="305" cy="4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7"/>
                </a:cxn>
                <a:cxn ang="0">
                  <a:pos x="0" y="0"/>
                </a:cxn>
                <a:cxn ang="0">
                  <a:pos x="305" y="367"/>
                </a:cxn>
                <a:cxn ang="0">
                  <a:pos x="0" y="409"/>
                </a:cxn>
                <a:cxn ang="0">
                  <a:pos x="0" y="0"/>
                </a:cxn>
              </a:cxnLst>
              <a:rect l="0" t="0" r="0" b="0"/>
              <a:pathLst>
                <a:path w="21488" h="21600" fill="none">
                  <a:moveTo>
                    <a:pt x="-1" y="0"/>
                  </a:moveTo>
                  <a:cubicBezTo>
                    <a:pt x="11077" y="0"/>
                    <a:pt x="20359" y="8380"/>
                    <a:pt x="21487" y="19400"/>
                  </a:cubicBezTo>
                </a:path>
                <a:path w="21488" h="21600" stroke="0">
                  <a:moveTo>
                    <a:pt x="-1" y="0"/>
                  </a:moveTo>
                  <a:cubicBezTo>
                    <a:pt x="11077" y="0"/>
                    <a:pt x="20359" y="8380"/>
                    <a:pt x="21487" y="194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5" name="Arc 85"/>
            <p:cNvSpPr/>
            <p:nvPr/>
          </p:nvSpPr>
          <p:spPr>
            <a:xfrm>
              <a:off x="1265" y="3113"/>
              <a:ext cx="253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317"/>
                </a:cxn>
                <a:cxn ang="0">
                  <a:pos x="0" y="0"/>
                </a:cxn>
                <a:cxn ang="0">
                  <a:pos x="253" y="317"/>
                </a:cxn>
                <a:cxn ang="0">
                  <a:pos x="0" y="317"/>
                </a:cxn>
                <a:cxn ang="0">
                  <a:pos x="0" y="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6" name="Arc 86"/>
            <p:cNvSpPr/>
            <p:nvPr/>
          </p:nvSpPr>
          <p:spPr>
            <a:xfrm flipH="1" flipV="1">
              <a:off x="957" y="3485"/>
              <a:ext cx="507" cy="53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253" y="0"/>
                </a:cxn>
                <a:cxn ang="0">
                  <a:pos x="507" y="53"/>
                </a:cxn>
                <a:cxn ang="0">
                  <a:pos x="0" y="50"/>
                </a:cxn>
                <a:cxn ang="0">
                  <a:pos x="253" y="0"/>
                </a:cxn>
                <a:cxn ang="0">
                  <a:pos x="507" y="53"/>
                </a:cxn>
                <a:cxn ang="0">
                  <a:pos x="253" y="53"/>
                </a:cxn>
                <a:cxn ang="0">
                  <a:pos x="0" y="50"/>
                </a:cxn>
              </a:cxnLst>
              <a:rect l="0" t="0" r="0" b="0"/>
              <a:pathLst>
                <a:path w="43168" h="21600" fill="none">
                  <a:moveTo>
                    <a:pt x="-1" y="20432"/>
                  </a:moveTo>
                  <a:cubicBezTo>
                    <a:pt x="619" y="8973"/>
                    <a:pt x="10092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</a:path>
                <a:path w="43168" h="21600" stroke="0">
                  <a:moveTo>
                    <a:pt x="-1" y="20432"/>
                  </a:moveTo>
                  <a:cubicBezTo>
                    <a:pt x="619" y="8973"/>
                    <a:pt x="10092" y="-1"/>
                    <a:pt x="21568" y="0"/>
                  </a:cubicBezTo>
                  <a:cubicBezTo>
                    <a:pt x="33497" y="0"/>
                    <a:pt x="43168" y="9670"/>
                    <a:pt x="43168" y="21600"/>
                  </a:cubicBezTo>
                  <a:lnTo>
                    <a:pt x="21568" y="21600"/>
                  </a:lnTo>
                  <a:lnTo>
                    <a:pt x="-1" y="20432"/>
                  </a:lnTo>
                  <a:close/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87"/>
          <p:cNvGrpSpPr/>
          <p:nvPr/>
        </p:nvGrpSpPr>
        <p:grpSpPr>
          <a:xfrm>
            <a:off x="2857500" y="4537075"/>
            <a:ext cx="1468438" cy="1920875"/>
            <a:chOff x="2072" y="2858"/>
            <a:chExt cx="925" cy="1210"/>
          </a:xfrm>
        </p:grpSpPr>
        <p:grpSp>
          <p:nvGrpSpPr>
            <p:cNvPr id="235608" name="Group 88"/>
            <p:cNvGrpSpPr/>
            <p:nvPr/>
          </p:nvGrpSpPr>
          <p:grpSpPr>
            <a:xfrm>
              <a:off x="2355" y="2858"/>
              <a:ext cx="204" cy="276"/>
              <a:chOff x="1003" y="1362"/>
              <a:chExt cx="204" cy="276"/>
            </a:xfrm>
          </p:grpSpPr>
          <p:sp>
            <p:nvSpPr>
              <p:cNvPr id="235609" name="Oval 89"/>
              <p:cNvSpPr/>
              <p:nvPr/>
            </p:nvSpPr>
            <p:spPr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610" name="Text Box 90"/>
              <p:cNvSpPr txBox="1"/>
              <p:nvPr/>
            </p:nvSpPr>
            <p:spPr>
              <a:xfrm>
                <a:off x="1003" y="1362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5611" name="Group 91"/>
            <p:cNvGrpSpPr/>
            <p:nvPr/>
          </p:nvGrpSpPr>
          <p:grpSpPr>
            <a:xfrm>
              <a:off x="2072" y="3234"/>
              <a:ext cx="187" cy="292"/>
              <a:chOff x="720" y="1738"/>
              <a:chExt cx="187" cy="292"/>
            </a:xfrm>
          </p:grpSpPr>
          <p:sp>
            <p:nvSpPr>
              <p:cNvPr id="235612" name="Oval 92"/>
              <p:cNvSpPr/>
              <p:nvPr/>
            </p:nvSpPr>
            <p:spPr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613" name="Text Box 93"/>
              <p:cNvSpPr txBox="1"/>
              <p:nvPr/>
            </p:nvSpPr>
            <p:spPr>
              <a:xfrm>
                <a:off x="720" y="17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5614" name="Group 94"/>
            <p:cNvGrpSpPr/>
            <p:nvPr/>
          </p:nvGrpSpPr>
          <p:grpSpPr>
            <a:xfrm>
              <a:off x="2754" y="3279"/>
              <a:ext cx="243" cy="276"/>
              <a:chOff x="2674" y="3238"/>
              <a:chExt cx="243" cy="276"/>
            </a:xfrm>
          </p:grpSpPr>
          <p:sp>
            <p:nvSpPr>
              <p:cNvPr id="235615" name="Oval 95"/>
              <p:cNvSpPr/>
              <p:nvPr/>
            </p:nvSpPr>
            <p:spPr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616" name="Text Box 96"/>
              <p:cNvSpPr txBox="1"/>
              <p:nvPr/>
            </p:nvSpPr>
            <p:spPr>
              <a:xfrm>
                <a:off x="2781" y="32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5617" name="Text Box 97"/>
            <p:cNvSpPr txBox="1"/>
            <p:nvPr/>
          </p:nvSpPr>
          <p:spPr>
            <a:xfrm>
              <a:off x="2327" y="3792"/>
              <a:ext cx="28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(f)</a:t>
              </a:r>
            </a:p>
          </p:txBody>
        </p:sp>
        <p:sp>
          <p:nvSpPr>
            <p:cNvPr id="235618" name="Line 98"/>
            <p:cNvSpPr/>
            <p:nvPr/>
          </p:nvSpPr>
          <p:spPr>
            <a:xfrm flipV="1">
              <a:off x="2263" y="3466"/>
              <a:ext cx="499" cy="23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619" name="Line 99"/>
            <p:cNvSpPr/>
            <p:nvPr/>
          </p:nvSpPr>
          <p:spPr>
            <a:xfrm flipH="1">
              <a:off x="2236" y="3113"/>
              <a:ext cx="272" cy="36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620" name="Line 100"/>
            <p:cNvSpPr/>
            <p:nvPr/>
          </p:nvSpPr>
          <p:spPr>
            <a:xfrm flipH="1" flipV="1">
              <a:off x="2535" y="3113"/>
              <a:ext cx="227" cy="317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</p:spPr>
        </p:sp>
      </p:grpSp>
      <p:grpSp>
        <p:nvGrpSpPr>
          <p:cNvPr id="28" name="Group 101"/>
          <p:cNvGrpSpPr/>
          <p:nvPr/>
        </p:nvGrpSpPr>
        <p:grpSpPr>
          <a:xfrm>
            <a:off x="4887913" y="4537075"/>
            <a:ext cx="1468437" cy="1920875"/>
            <a:chOff x="3351" y="2858"/>
            <a:chExt cx="925" cy="1210"/>
          </a:xfrm>
        </p:grpSpPr>
        <p:grpSp>
          <p:nvGrpSpPr>
            <p:cNvPr id="235622" name="Group 102"/>
            <p:cNvGrpSpPr/>
            <p:nvPr/>
          </p:nvGrpSpPr>
          <p:grpSpPr>
            <a:xfrm>
              <a:off x="3634" y="2858"/>
              <a:ext cx="204" cy="276"/>
              <a:chOff x="1003" y="1362"/>
              <a:chExt cx="204" cy="276"/>
            </a:xfrm>
          </p:grpSpPr>
          <p:sp>
            <p:nvSpPr>
              <p:cNvPr id="235623" name="Oval 103"/>
              <p:cNvSpPr/>
              <p:nvPr/>
            </p:nvSpPr>
            <p:spPr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624" name="Text Box 104"/>
              <p:cNvSpPr txBox="1"/>
              <p:nvPr/>
            </p:nvSpPr>
            <p:spPr>
              <a:xfrm>
                <a:off x="1003" y="1362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5625" name="Group 105"/>
            <p:cNvGrpSpPr/>
            <p:nvPr/>
          </p:nvGrpSpPr>
          <p:grpSpPr>
            <a:xfrm>
              <a:off x="3351" y="3234"/>
              <a:ext cx="187" cy="292"/>
              <a:chOff x="720" y="1738"/>
              <a:chExt cx="187" cy="292"/>
            </a:xfrm>
          </p:grpSpPr>
          <p:sp>
            <p:nvSpPr>
              <p:cNvPr id="235626" name="Oval 106"/>
              <p:cNvSpPr/>
              <p:nvPr/>
            </p:nvSpPr>
            <p:spPr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627" name="Text Box 107"/>
              <p:cNvSpPr txBox="1"/>
              <p:nvPr/>
            </p:nvSpPr>
            <p:spPr>
              <a:xfrm>
                <a:off x="720" y="17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5628" name="Group 108"/>
            <p:cNvGrpSpPr/>
            <p:nvPr/>
          </p:nvGrpSpPr>
          <p:grpSpPr>
            <a:xfrm>
              <a:off x="4033" y="3279"/>
              <a:ext cx="243" cy="276"/>
              <a:chOff x="2674" y="3238"/>
              <a:chExt cx="243" cy="276"/>
            </a:xfrm>
          </p:grpSpPr>
          <p:sp>
            <p:nvSpPr>
              <p:cNvPr id="235629" name="Oval 109"/>
              <p:cNvSpPr/>
              <p:nvPr/>
            </p:nvSpPr>
            <p:spPr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630" name="Text Box 110"/>
              <p:cNvSpPr txBox="1"/>
              <p:nvPr/>
            </p:nvSpPr>
            <p:spPr>
              <a:xfrm>
                <a:off x="2781" y="32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5631" name="Text Box 111"/>
            <p:cNvSpPr txBox="1"/>
            <p:nvPr/>
          </p:nvSpPr>
          <p:spPr>
            <a:xfrm>
              <a:off x="3606" y="3792"/>
              <a:ext cx="28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(g)</a:t>
              </a:r>
            </a:p>
          </p:txBody>
        </p:sp>
        <p:sp>
          <p:nvSpPr>
            <p:cNvPr id="235632" name="Line 112"/>
            <p:cNvSpPr/>
            <p:nvPr/>
          </p:nvSpPr>
          <p:spPr>
            <a:xfrm flipV="1">
              <a:off x="3543" y="3457"/>
              <a:ext cx="499" cy="23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633" name="Line 113"/>
            <p:cNvSpPr/>
            <p:nvPr/>
          </p:nvSpPr>
          <p:spPr>
            <a:xfrm flipH="1">
              <a:off x="3516" y="3104"/>
              <a:ext cx="272" cy="36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634" name="Line 114"/>
            <p:cNvSpPr/>
            <p:nvPr/>
          </p:nvSpPr>
          <p:spPr>
            <a:xfrm flipH="1" flipV="1">
              <a:off x="3815" y="3104"/>
              <a:ext cx="227" cy="317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</p:grpSp>
      <p:grpSp>
        <p:nvGrpSpPr>
          <p:cNvPr id="1662088" name="Group 115"/>
          <p:cNvGrpSpPr/>
          <p:nvPr/>
        </p:nvGrpSpPr>
        <p:grpSpPr>
          <a:xfrm>
            <a:off x="6919913" y="4537075"/>
            <a:ext cx="1468437" cy="1920875"/>
            <a:chOff x="4631" y="2858"/>
            <a:chExt cx="925" cy="1210"/>
          </a:xfrm>
        </p:grpSpPr>
        <p:grpSp>
          <p:nvGrpSpPr>
            <p:cNvPr id="235636" name="Group 116"/>
            <p:cNvGrpSpPr/>
            <p:nvPr/>
          </p:nvGrpSpPr>
          <p:grpSpPr>
            <a:xfrm>
              <a:off x="4914" y="2858"/>
              <a:ext cx="204" cy="276"/>
              <a:chOff x="1003" y="1362"/>
              <a:chExt cx="204" cy="276"/>
            </a:xfrm>
          </p:grpSpPr>
          <p:sp>
            <p:nvSpPr>
              <p:cNvPr id="235637" name="Oval 117"/>
              <p:cNvSpPr/>
              <p:nvPr/>
            </p:nvSpPr>
            <p:spPr>
              <a:xfrm>
                <a:off x="1139" y="156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638" name="Text Box 118"/>
              <p:cNvSpPr txBox="1"/>
              <p:nvPr/>
            </p:nvSpPr>
            <p:spPr>
              <a:xfrm>
                <a:off x="1003" y="1362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</a:p>
            </p:txBody>
          </p:sp>
        </p:grpSp>
        <p:grpSp>
          <p:nvGrpSpPr>
            <p:cNvPr id="235639" name="Group 119"/>
            <p:cNvGrpSpPr/>
            <p:nvPr/>
          </p:nvGrpSpPr>
          <p:grpSpPr>
            <a:xfrm>
              <a:off x="4631" y="3234"/>
              <a:ext cx="187" cy="292"/>
              <a:chOff x="720" y="1738"/>
              <a:chExt cx="187" cy="292"/>
            </a:xfrm>
          </p:grpSpPr>
          <p:sp>
            <p:nvSpPr>
              <p:cNvPr id="235640" name="Oval 120"/>
              <p:cNvSpPr/>
              <p:nvPr/>
            </p:nvSpPr>
            <p:spPr>
              <a:xfrm>
                <a:off x="839" y="1962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wrap="none"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641" name="Text Box 121"/>
              <p:cNvSpPr txBox="1"/>
              <p:nvPr/>
            </p:nvSpPr>
            <p:spPr>
              <a:xfrm>
                <a:off x="720" y="17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b</a:t>
                </a:r>
              </a:p>
            </p:txBody>
          </p:sp>
        </p:grpSp>
        <p:grpSp>
          <p:nvGrpSpPr>
            <p:cNvPr id="235642" name="Group 122"/>
            <p:cNvGrpSpPr/>
            <p:nvPr/>
          </p:nvGrpSpPr>
          <p:grpSpPr>
            <a:xfrm>
              <a:off x="5313" y="3279"/>
              <a:ext cx="243" cy="276"/>
              <a:chOff x="2674" y="3238"/>
              <a:chExt cx="243" cy="276"/>
            </a:xfrm>
          </p:grpSpPr>
          <p:sp>
            <p:nvSpPr>
              <p:cNvPr id="235643" name="Oval 123"/>
              <p:cNvSpPr/>
              <p:nvPr/>
            </p:nvSpPr>
            <p:spPr>
              <a:xfrm>
                <a:off x="2674" y="338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</p:spPr>
            <p:txBody>
              <a:bodyPr anchor="ctr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35644" name="Text Box 124"/>
              <p:cNvSpPr txBox="1"/>
              <p:nvPr/>
            </p:nvSpPr>
            <p:spPr>
              <a:xfrm>
                <a:off x="2781" y="3238"/>
                <a:ext cx="136" cy="276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rgbClr val="00FF00"/>
                  </a:buClr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c</a:t>
                </a:r>
              </a:p>
            </p:txBody>
          </p:sp>
        </p:grpSp>
        <p:sp>
          <p:nvSpPr>
            <p:cNvPr id="235645" name="Text Box 125"/>
            <p:cNvSpPr txBox="1"/>
            <p:nvPr/>
          </p:nvSpPr>
          <p:spPr>
            <a:xfrm>
              <a:off x="4886" y="3792"/>
              <a:ext cx="28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(h)</a:t>
              </a:r>
            </a:p>
          </p:txBody>
        </p:sp>
        <p:sp>
          <p:nvSpPr>
            <p:cNvPr id="235646" name="Line 126"/>
            <p:cNvSpPr/>
            <p:nvPr/>
          </p:nvSpPr>
          <p:spPr>
            <a:xfrm flipH="1">
              <a:off x="4795" y="3113"/>
              <a:ext cx="272" cy="362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35647" name="Line 127"/>
            <p:cNvSpPr/>
            <p:nvPr/>
          </p:nvSpPr>
          <p:spPr>
            <a:xfrm flipH="1" flipV="1">
              <a:off x="5094" y="3113"/>
              <a:ext cx="227" cy="317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lg"/>
            </a:ln>
          </p:spPr>
        </p:sp>
      </p:grpSp>
      <p:sp>
        <p:nvSpPr>
          <p:cNvPr id="1662080" name="AutoShape 128"/>
          <p:cNvSpPr/>
          <p:nvPr/>
        </p:nvSpPr>
        <p:spPr>
          <a:xfrm>
            <a:off x="2411413" y="836613"/>
            <a:ext cx="4176712" cy="1728787"/>
          </a:xfrm>
          <a:prstGeom prst="wedgeRoundRectCallout">
            <a:avLst>
              <a:gd name="adj1" fmla="val -48935"/>
              <a:gd name="adj2" fmla="val 90773"/>
              <a:gd name="adj3" fmla="val 16667"/>
            </a:avLst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lg"/>
          </a:ln>
        </p:spPr>
        <p:txBody>
          <a:bodyPr anchor="t" anchorCtr="0"/>
          <a:lstStyle/>
          <a:p>
            <a:pPr algn="ctr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(a)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的关系是自反的、对称的、反对称的、传递的关系</a:t>
            </a:r>
          </a:p>
        </p:txBody>
      </p:sp>
      <p:sp>
        <p:nvSpPr>
          <p:cNvPr id="1662081" name="AutoShape 129"/>
          <p:cNvSpPr/>
          <p:nvPr/>
        </p:nvSpPr>
        <p:spPr>
          <a:xfrm>
            <a:off x="4356100" y="836613"/>
            <a:ext cx="4176713" cy="1728787"/>
          </a:xfrm>
          <a:prstGeom prst="wedgeRoundRectCallout">
            <a:avLst>
              <a:gd name="adj1" fmla="val -48935"/>
              <a:gd name="adj2" fmla="val 90773"/>
              <a:gd name="adj3" fmla="val 16667"/>
            </a:avLst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lg"/>
          </a:ln>
        </p:spPr>
        <p:txBody>
          <a:bodyPr anchor="t" anchorCtr="0"/>
          <a:lstStyle/>
          <a:p>
            <a:pPr algn="ctr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(b)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的关系是具备反自反的、对称的、反对称的、传递的关系</a:t>
            </a:r>
          </a:p>
        </p:txBody>
      </p:sp>
      <p:sp>
        <p:nvSpPr>
          <p:cNvPr id="1662082" name="AutoShape 130"/>
          <p:cNvSpPr/>
          <p:nvPr/>
        </p:nvSpPr>
        <p:spPr>
          <a:xfrm>
            <a:off x="611188" y="908050"/>
            <a:ext cx="4176712" cy="1728788"/>
          </a:xfrm>
          <a:prstGeom prst="wedgeRoundRectCallout">
            <a:avLst>
              <a:gd name="adj1" fmla="val 45250"/>
              <a:gd name="adj2" fmla="val 86546"/>
              <a:gd name="adj3" fmla="val 16667"/>
            </a:avLst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lg"/>
          </a:ln>
        </p:spPr>
        <p:txBody>
          <a:bodyPr anchor="t" anchorCtr="0"/>
          <a:lstStyle/>
          <a:p>
            <a:pPr algn="ctr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(c)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的关系是具备对称的、反对称的、传递的关系</a:t>
            </a:r>
          </a:p>
        </p:txBody>
      </p:sp>
      <p:sp>
        <p:nvSpPr>
          <p:cNvPr id="1662083" name="AutoShape 131"/>
          <p:cNvSpPr/>
          <p:nvPr/>
        </p:nvSpPr>
        <p:spPr>
          <a:xfrm>
            <a:off x="2555875" y="981075"/>
            <a:ext cx="4176713" cy="1295400"/>
          </a:xfrm>
          <a:prstGeom prst="wedgeRoundRectCallout">
            <a:avLst>
              <a:gd name="adj1" fmla="val 45250"/>
              <a:gd name="adj2" fmla="val 132231"/>
              <a:gd name="adj3" fmla="val 16667"/>
            </a:avLst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lg"/>
          </a:ln>
        </p:spPr>
        <p:txBody>
          <a:bodyPr anchor="t" anchorCtr="0"/>
          <a:lstStyle/>
          <a:p>
            <a:pPr algn="ctr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(d)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的关系是不具备任何的性质关系</a:t>
            </a:r>
          </a:p>
        </p:txBody>
      </p:sp>
      <p:sp>
        <p:nvSpPr>
          <p:cNvPr id="1662084" name="AutoShape 132"/>
          <p:cNvSpPr/>
          <p:nvPr/>
        </p:nvSpPr>
        <p:spPr>
          <a:xfrm>
            <a:off x="611188" y="1412875"/>
            <a:ext cx="4176712" cy="1727200"/>
          </a:xfrm>
          <a:prstGeom prst="wedgeRoundRectCallout">
            <a:avLst>
              <a:gd name="adj1" fmla="val -27384"/>
              <a:gd name="adj2" fmla="val 115903"/>
              <a:gd name="adj3" fmla="val 16667"/>
            </a:avLst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lg"/>
          </a:ln>
        </p:spPr>
        <p:txBody>
          <a:bodyPr anchor="t" anchorCtr="0"/>
          <a:lstStyle/>
          <a:p>
            <a:pPr algn="ctr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(e)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的关系是具备自反的、对称的、传递的关系</a:t>
            </a:r>
          </a:p>
        </p:txBody>
      </p:sp>
      <p:sp>
        <p:nvSpPr>
          <p:cNvPr id="1662085" name="AutoShape 133"/>
          <p:cNvSpPr/>
          <p:nvPr/>
        </p:nvSpPr>
        <p:spPr>
          <a:xfrm>
            <a:off x="2555875" y="1484313"/>
            <a:ext cx="4176713" cy="1727200"/>
          </a:xfrm>
          <a:prstGeom prst="wedgeRoundRectCallout">
            <a:avLst>
              <a:gd name="adj1" fmla="val -27384"/>
              <a:gd name="adj2" fmla="val 115903"/>
              <a:gd name="adj3" fmla="val 16667"/>
            </a:avLst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lg"/>
          </a:ln>
        </p:spPr>
        <p:txBody>
          <a:bodyPr anchor="t" anchorCtr="0"/>
          <a:lstStyle/>
          <a:p>
            <a:pPr algn="ctr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(f)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的关系是具备反自反的、反对称的、传递的关系</a:t>
            </a:r>
          </a:p>
        </p:txBody>
      </p:sp>
      <p:sp>
        <p:nvSpPr>
          <p:cNvPr id="1662086" name="AutoShape 134"/>
          <p:cNvSpPr/>
          <p:nvPr/>
        </p:nvSpPr>
        <p:spPr>
          <a:xfrm>
            <a:off x="3348038" y="1844675"/>
            <a:ext cx="4176712" cy="1295400"/>
          </a:xfrm>
          <a:prstGeom prst="wedgeRoundRectCallout">
            <a:avLst>
              <a:gd name="adj1" fmla="val -2718"/>
              <a:gd name="adj2" fmla="val 156861"/>
              <a:gd name="adj3" fmla="val 16667"/>
            </a:avLst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lg"/>
          </a:ln>
        </p:spPr>
        <p:txBody>
          <a:bodyPr anchor="t" anchorCtr="0"/>
          <a:lstStyle/>
          <a:p>
            <a:pPr algn="ctr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(g)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的关系是具备反自反的、反对称的关系</a:t>
            </a:r>
          </a:p>
        </p:txBody>
      </p:sp>
      <p:sp>
        <p:nvSpPr>
          <p:cNvPr id="1662087" name="AutoShape 135"/>
          <p:cNvSpPr/>
          <p:nvPr/>
        </p:nvSpPr>
        <p:spPr>
          <a:xfrm>
            <a:off x="3563938" y="1341438"/>
            <a:ext cx="4464050" cy="1800225"/>
          </a:xfrm>
          <a:prstGeom prst="wedgeRoundRectCallout">
            <a:avLst>
              <a:gd name="adj1" fmla="val 37801"/>
              <a:gd name="adj2" fmla="val 124426"/>
              <a:gd name="adj3" fmla="val 16667"/>
            </a:avLst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lg"/>
          </a:ln>
        </p:spPr>
        <p:txBody>
          <a:bodyPr anchor="t" anchorCtr="0"/>
          <a:lstStyle/>
          <a:p>
            <a:pPr algn="ctr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(h)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</a:rPr>
              <a:t>的关系是具备反自反的、反对称的、传递的关系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166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1662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662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1662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1662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662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1662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5" dur="500"/>
                                        <p:tgtEl>
                                          <p:spTgt spid="1662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6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080" grpId="0" animBg="1"/>
      <p:bldP spid="1662080" grpId="1" animBg="1"/>
      <p:bldP spid="1662081" grpId="0" animBg="1"/>
      <p:bldP spid="1662081" grpId="1" animBg="1"/>
      <p:bldP spid="1662082" grpId="0" animBg="1"/>
      <p:bldP spid="1662082" grpId="1" animBg="1"/>
      <p:bldP spid="1662083" grpId="0" animBg="1"/>
      <p:bldP spid="1662083" grpId="1" animBg="1"/>
      <p:bldP spid="1662084" grpId="0" animBg="1"/>
      <p:bldP spid="1662084" grpId="1" animBg="1"/>
      <p:bldP spid="1662085" grpId="0" animBg="1"/>
      <p:bldP spid="1662085" grpId="1" animBg="1"/>
      <p:bldP spid="1662086" grpId="0" animBg="1"/>
      <p:bldP spid="1662086" grpId="1" animBg="1"/>
      <p:bldP spid="166208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3654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2.4.9</a:t>
            </a:r>
            <a:endParaRPr lang="zh-CN" altLang="en-US" dirty="0"/>
          </a:p>
        </p:txBody>
      </p:sp>
      <p:sp>
        <p:nvSpPr>
          <p:cNvPr id="1574915" name="Rectangle 3"/>
          <p:cNvSpPr>
            <a:spLocks noGrp="1"/>
          </p:cNvSpPr>
          <p:nvPr>
            <p:ph idx="1"/>
          </p:nvPr>
        </p:nvSpPr>
        <p:spPr>
          <a:xfrm>
            <a:off x="611188" y="1312863"/>
            <a:ext cx="8064500" cy="44513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R={&lt;1,1&gt;,&lt;2,2&gt;}</a:t>
            </a:r>
            <a:r>
              <a:rPr lang="zh-CN" altLang="en-US" dirty="0"/>
              <a:t>，试判断</a:t>
            </a:r>
            <a:r>
              <a:rPr lang="en-US" altLang="zh-CN" dirty="0"/>
              <a:t>R</a:t>
            </a:r>
            <a:r>
              <a:rPr lang="zh-CN" altLang="en-US" dirty="0"/>
              <a:t>在集合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上具备的特殊性质，其中</a:t>
            </a:r>
            <a:r>
              <a:rPr lang="en-US" altLang="zh-CN" dirty="0"/>
              <a:t>A={1,2}</a:t>
            </a:r>
            <a:r>
              <a:rPr lang="zh-CN" altLang="en-US" dirty="0"/>
              <a:t>，</a:t>
            </a:r>
            <a:r>
              <a:rPr lang="en-US" altLang="zh-CN" dirty="0"/>
              <a:t>B={1,2,3}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CC"/>
                </a:solidFill>
              </a:rPr>
              <a:t>当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是定义在集合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上的关系时，</a:t>
            </a:r>
            <a:r>
              <a:rPr lang="en-US" altLang="zh-CN" dirty="0"/>
              <a:t>R</a:t>
            </a:r>
            <a:r>
              <a:rPr lang="zh-CN" altLang="en-US" dirty="0"/>
              <a:t>是自反、对称、反对称和传递的；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是定义在集合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上的关系时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是对称、反对称和传递的。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accent2"/>
                </a:solidFill>
              </a:rPr>
              <a:t>注意：绝对不能脱离基集</a:t>
            </a:r>
            <a:r>
              <a:rPr lang="zh-CN" altLang="en-US" dirty="0">
                <a:solidFill>
                  <a:srgbClr val="0000FF"/>
                </a:solidFill>
              </a:rPr>
              <a:t>（即</a:t>
            </a:r>
            <a:r>
              <a:rPr lang="zh-CN" altLang="en-US" dirty="0">
                <a:solidFill>
                  <a:srgbClr val="800080"/>
                </a:solidFill>
              </a:rPr>
              <a:t>定义关系的集合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>
                <a:solidFill>
                  <a:schemeClr val="accent2"/>
                </a:solidFill>
              </a:rPr>
              <a:t>来谈论关系的性质。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15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38594" name="Rectangle 2"/>
          <p:cNvSpPr>
            <a:spLocks noGrp="1"/>
          </p:cNvSpPr>
          <p:nvPr>
            <p:ph idx="1"/>
          </p:nvPr>
        </p:nvSpPr>
        <p:spPr>
          <a:xfrm>
            <a:off x="601663" y="1341438"/>
            <a:ext cx="8074025" cy="2636837"/>
          </a:xfrm>
        </p:spPr>
        <p:txBody>
          <a:bodyPr vert="horz" wrap="square" lIns="36000" tIns="36000" rIns="36000" bIns="36000" anchor="t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    在</a:t>
            </a:r>
            <a:r>
              <a:rPr lang="zh-CN" altLang="zh-CN" dirty="0"/>
              <a:t>二元关系中，由于关系的性质的定义全部都是按</a:t>
            </a:r>
            <a:r>
              <a:rPr lang="zh-CN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zh-CN" dirty="0">
                <a:solidFill>
                  <a:srgbClr val="0000FF"/>
                </a:solidFill>
              </a:rPr>
              <a:t>如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……</a:t>
            </a:r>
            <a:r>
              <a:rPr lang="zh-CN" altLang="en-US" dirty="0">
                <a:solidFill>
                  <a:srgbClr val="0000FF"/>
                </a:solidFill>
              </a:rPr>
              <a:t>则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……”</a:t>
            </a:r>
            <a:r>
              <a:rPr lang="zh-CN" altLang="en-US" dirty="0">
                <a:solidFill>
                  <a:schemeClr val="tx1"/>
                </a:solidFill>
              </a:rPr>
              <a:t>来描述的，因此，在证明关系的性质时，一般都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都采用按定义证明方法，即：将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如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……”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部分作为附加的已知条件，证得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……”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部分，就证明了关系具有该性质。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3859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关系性质的证明</a:t>
            </a:r>
            <a:endParaRPr lang="zh-CN" altLang="en-US" sz="4000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2.2.3 </a:t>
            </a:r>
            <a:r>
              <a:rPr lang="zh-CN" altLang="en-US" dirty="0"/>
              <a:t>解（续）</a:t>
            </a:r>
          </a:p>
        </p:txBody>
      </p:sp>
      <p:sp>
        <p:nvSpPr>
          <p:cNvPr id="1370115" name="Rectangle 3"/>
          <p:cNvSpPr>
            <a:spLocks noGrp="1"/>
          </p:cNvSpPr>
          <p:nvPr>
            <p:ph idx="1"/>
          </p:nvPr>
        </p:nvSpPr>
        <p:spPr>
          <a:xfrm>
            <a:off x="539750" y="1490663"/>
            <a:ext cx="8340725" cy="29987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pt-BR" dirty="0"/>
              <a:t>（</a:t>
            </a:r>
            <a:r>
              <a:rPr lang="pt-BR" altLang="zh-CN" dirty="0"/>
              <a:t>3</a:t>
            </a:r>
            <a:r>
              <a:rPr lang="zh-CN" altLang="pt-BR" dirty="0"/>
              <a:t>）因为</a:t>
            </a:r>
            <a:r>
              <a:rPr lang="pt-BR" altLang="zh-CN" dirty="0"/>
              <a:t>B×D={&lt;b,1&gt;,&lt;b,2&gt;,&lt;c,1&gt;,&lt;c,2&gt;}</a:t>
            </a:r>
            <a:r>
              <a:rPr lang="zh-CN" altLang="pt-BR" dirty="0"/>
              <a:t>，</a:t>
            </a:r>
          </a:p>
          <a:p>
            <a:pPr marL="0" indent="0" eaLnBrk="1" hangingPunct="1">
              <a:buNone/>
            </a:pPr>
            <a:r>
              <a:rPr lang="zh-CN" altLang="pt-BR" dirty="0"/>
              <a:t>所以</a:t>
            </a:r>
            <a:r>
              <a:rPr lang="pt-BR" altLang="zh-CN" dirty="0"/>
              <a:t>A×(B×D)</a:t>
            </a:r>
          </a:p>
          <a:p>
            <a:pPr lvl="1" eaLnBrk="1" hangingPunct="1">
              <a:buNone/>
            </a:pPr>
            <a:r>
              <a:rPr lang="pt-BR" altLang="zh-CN" dirty="0"/>
              <a:t>={&lt;a,&lt;b,1&gt;&gt;,&lt;a,&lt;b,2&gt;&gt;,&lt;a,&lt;c,1&gt;&gt;,&lt;a,&lt;c,2&gt;&gt;}</a:t>
            </a:r>
            <a:r>
              <a:rPr lang="zh-CN" altLang="pt-BR" dirty="0"/>
              <a:t>。</a:t>
            </a:r>
          </a:p>
          <a:p>
            <a:pPr marL="0" indent="0" eaLnBrk="1" hangingPunct="1">
              <a:buNone/>
            </a:pPr>
            <a:r>
              <a:rPr lang="zh-CN" altLang="pt-BR" dirty="0">
                <a:solidFill>
                  <a:srgbClr val="FF0000"/>
                </a:solidFill>
              </a:rPr>
              <a:t>同理</a:t>
            </a:r>
            <a:r>
              <a:rPr lang="zh-CN" altLang="pt-BR" dirty="0"/>
              <a:t>，</a:t>
            </a:r>
            <a:r>
              <a:rPr lang="pt-BR" altLang="zh-CN" dirty="0"/>
              <a:t>(A×B)×D</a:t>
            </a:r>
          </a:p>
          <a:p>
            <a:pPr lvl="1" eaLnBrk="1" hangingPunct="1">
              <a:buNone/>
            </a:pPr>
            <a:r>
              <a:rPr lang="pt-BR" altLang="zh-CN" dirty="0"/>
              <a:t>={&lt;&lt;a,b&gt;,1&gt;,&lt;&lt;a,b&gt;,2&gt;,&lt;&lt;a,c&gt;,1&gt;,&lt;&lt;a,c&gt;,2&gt;}</a:t>
            </a:r>
            <a:r>
              <a:rPr lang="zh-CN" altLang="pt-BR" dirty="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15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64002" name="Rectangle 2"/>
          <p:cNvSpPr/>
          <p:nvPr/>
        </p:nvSpPr>
        <p:spPr>
          <a:xfrm>
            <a:off x="539750" y="2949575"/>
            <a:ext cx="7848600" cy="585788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反自反</a:t>
            </a:r>
          </a:p>
        </p:txBody>
      </p:sp>
      <p:sp>
        <p:nvSpPr>
          <p:cNvPr id="23961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关系性质的证明方法</a:t>
            </a:r>
          </a:p>
        </p:txBody>
      </p:sp>
      <p:sp>
        <p:nvSpPr>
          <p:cNvPr id="1664004" name="Rectangle 4"/>
          <p:cNvSpPr>
            <a:spLocks noGrp="1"/>
          </p:cNvSpPr>
          <p:nvPr>
            <p:ph idx="1"/>
          </p:nvPr>
        </p:nvSpPr>
        <p:spPr>
          <a:xfrm>
            <a:off x="539750" y="1341438"/>
            <a:ext cx="7848600" cy="60483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自反</a:t>
            </a:r>
          </a:p>
        </p:txBody>
      </p:sp>
      <p:sp>
        <p:nvSpPr>
          <p:cNvPr id="1664005" name="Rectangle 5"/>
          <p:cNvSpPr/>
          <p:nvPr/>
        </p:nvSpPr>
        <p:spPr>
          <a:xfrm>
            <a:off x="876300" y="2173288"/>
            <a:ext cx="1789113" cy="5651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996633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任取</a:t>
            </a:r>
            <a:r>
              <a:rPr lang="en-US" altLang="zh-CN" sz="2800" b="1" dirty="0">
                <a:latin typeface="黑体" panose="02010609060101010101" pitchFamily="49" charset="-122"/>
              </a:rPr>
              <a:t>x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</a:p>
        </p:txBody>
      </p:sp>
      <p:sp>
        <p:nvSpPr>
          <p:cNvPr id="1664006" name="Text Box 6"/>
          <p:cNvSpPr txBox="1"/>
          <p:nvPr/>
        </p:nvSpPr>
        <p:spPr>
          <a:xfrm>
            <a:off x="2917825" y="2173288"/>
            <a:ext cx="3657600" cy="565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中间过程</a:t>
            </a:r>
          </a:p>
        </p:txBody>
      </p:sp>
      <p:sp>
        <p:nvSpPr>
          <p:cNvPr id="1664007" name="Rectangle 7"/>
          <p:cNvSpPr/>
          <p:nvPr/>
        </p:nvSpPr>
        <p:spPr>
          <a:xfrm>
            <a:off x="876300" y="3800475"/>
            <a:ext cx="1720850" cy="5651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996633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任取</a:t>
            </a:r>
            <a:r>
              <a:rPr lang="en-US" altLang="zh-CN" sz="2800" b="1" dirty="0">
                <a:latin typeface="黑体" panose="02010609060101010101" pitchFamily="49" charset="-122"/>
              </a:rPr>
              <a:t>x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</a:p>
        </p:txBody>
      </p:sp>
      <p:sp>
        <p:nvSpPr>
          <p:cNvPr id="1664008" name="Text Box 8"/>
          <p:cNvSpPr txBox="1"/>
          <p:nvPr/>
        </p:nvSpPr>
        <p:spPr>
          <a:xfrm>
            <a:off x="2917825" y="3800475"/>
            <a:ext cx="3657600" cy="565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中间过程</a:t>
            </a:r>
          </a:p>
        </p:txBody>
      </p:sp>
      <p:sp>
        <p:nvSpPr>
          <p:cNvPr id="1664009" name="Rectangle 9"/>
          <p:cNvSpPr/>
          <p:nvPr/>
        </p:nvSpPr>
        <p:spPr>
          <a:xfrm>
            <a:off x="611188" y="4540250"/>
            <a:ext cx="3276600" cy="585788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对称</a:t>
            </a:r>
          </a:p>
        </p:txBody>
      </p:sp>
      <p:sp>
        <p:nvSpPr>
          <p:cNvPr id="1664010" name="Rectangle 10"/>
          <p:cNvSpPr/>
          <p:nvPr/>
        </p:nvSpPr>
        <p:spPr>
          <a:xfrm>
            <a:off x="876300" y="5346700"/>
            <a:ext cx="2424113" cy="10350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任取</a:t>
            </a:r>
            <a:r>
              <a:rPr lang="en-US" altLang="zh-CN" sz="2800" b="1" dirty="0">
                <a:latin typeface="黑体" panose="02010609060101010101" pitchFamily="49" charset="-122"/>
              </a:rPr>
              <a:t>x,y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假设</a:t>
            </a:r>
            <a:r>
              <a:rPr lang="en-US" altLang="zh-CN" sz="2800" b="1" dirty="0">
                <a:latin typeface="黑体" panose="02010609060101010101" pitchFamily="49" charset="-122"/>
              </a:rPr>
              <a:t>&lt;x,y&gt;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</a:p>
        </p:txBody>
      </p:sp>
      <p:sp>
        <p:nvSpPr>
          <p:cNvPr id="1664011" name="Text Box 11"/>
          <p:cNvSpPr txBox="1"/>
          <p:nvPr/>
        </p:nvSpPr>
        <p:spPr>
          <a:xfrm>
            <a:off x="3430588" y="5581650"/>
            <a:ext cx="3048000" cy="5651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中间过程</a:t>
            </a:r>
          </a:p>
        </p:txBody>
      </p:sp>
      <p:sp>
        <p:nvSpPr>
          <p:cNvPr id="1664012" name="Rectangle 12"/>
          <p:cNvSpPr/>
          <p:nvPr/>
        </p:nvSpPr>
        <p:spPr>
          <a:xfrm>
            <a:off x="6708775" y="5581650"/>
            <a:ext cx="1751013" cy="5651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996633"/>
              </a:buClr>
            </a:pPr>
            <a:r>
              <a:rPr lang="en-US" altLang="zh-CN" sz="2800" b="1" dirty="0">
                <a:latin typeface="黑体" panose="02010609060101010101" pitchFamily="49" charset="-122"/>
              </a:rPr>
              <a:t>&lt;y,x&gt;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1664013" name="Rectangle 13"/>
          <p:cNvSpPr/>
          <p:nvPr/>
        </p:nvSpPr>
        <p:spPr>
          <a:xfrm>
            <a:off x="6734175" y="2173288"/>
            <a:ext cx="1822450" cy="5651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996633"/>
              </a:buClr>
            </a:pPr>
            <a:r>
              <a:rPr lang="en-US" altLang="zh-CN" sz="2800" b="1" dirty="0">
                <a:latin typeface="黑体" panose="02010609060101010101" pitchFamily="49" charset="-122"/>
              </a:rPr>
              <a:t>&lt;x,x&gt;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1664014" name="Rectangle 14"/>
          <p:cNvSpPr/>
          <p:nvPr/>
        </p:nvSpPr>
        <p:spPr>
          <a:xfrm>
            <a:off x="7092950" y="3800475"/>
            <a:ext cx="1822450" cy="5651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996633"/>
              </a:buClr>
            </a:pPr>
            <a:r>
              <a:rPr lang="en-US" altLang="zh-CN" sz="2800" b="1" dirty="0">
                <a:latin typeface="黑体" panose="02010609060101010101" pitchFamily="49" charset="-122"/>
              </a:rPr>
              <a:t>&lt;x,x&gt;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64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64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4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64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4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4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6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6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6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6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6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4002" grpId="0" build="p"/>
      <p:bldP spid="1664004" grpId="0" build="p" advAuto="1000"/>
      <p:bldP spid="1664005" grpId="0" animBg="1"/>
      <p:bldP spid="1664006" grpId="0" animBg="1"/>
      <p:bldP spid="1664007" grpId="0" animBg="1"/>
      <p:bldP spid="1664008" grpId="0" animBg="1"/>
      <p:bldP spid="1664009" grpId="0" build="p"/>
      <p:bldP spid="1664010" grpId="0" animBg="1"/>
      <p:bldP spid="1664011" grpId="0" animBg="1"/>
      <p:bldP spid="1664012" grpId="0" animBg="1"/>
      <p:bldP spid="1664013" grpId="0" animBg="1"/>
      <p:bldP spid="166401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406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关系性质的证明方法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1665027" name="Rectangle 3"/>
          <p:cNvSpPr>
            <a:spLocks noGrp="1"/>
          </p:cNvSpPr>
          <p:nvPr>
            <p:ph idx="1"/>
          </p:nvPr>
        </p:nvSpPr>
        <p:spPr>
          <a:xfrm>
            <a:off x="574675" y="1201738"/>
            <a:ext cx="1981200" cy="60483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dirty="0">
                <a:solidFill>
                  <a:srgbClr val="0000FF"/>
                </a:solidFill>
              </a:rPr>
              <a:t>反对称</a:t>
            </a:r>
          </a:p>
        </p:txBody>
      </p:sp>
      <p:sp>
        <p:nvSpPr>
          <p:cNvPr id="1665028" name="Rectangle 4"/>
          <p:cNvSpPr/>
          <p:nvPr/>
        </p:nvSpPr>
        <p:spPr>
          <a:xfrm>
            <a:off x="1187450" y="1884363"/>
            <a:ext cx="3429000" cy="10350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任取</a:t>
            </a:r>
            <a:r>
              <a:rPr lang="en-US" altLang="zh-CN" sz="2800" b="1" dirty="0">
                <a:latin typeface="黑体" panose="02010609060101010101" pitchFamily="49" charset="-122"/>
              </a:rPr>
              <a:t>x,y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，假设</a:t>
            </a:r>
          </a:p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en-US" altLang="zh-CN" sz="2800" b="1" dirty="0">
                <a:latin typeface="黑体" panose="02010609060101010101" pitchFamily="49" charset="-122"/>
              </a:rPr>
              <a:t>&lt;x,y&gt;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</a:rPr>
              <a:t>&lt;y,x&gt;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</a:p>
        </p:txBody>
      </p:sp>
      <p:sp>
        <p:nvSpPr>
          <p:cNvPr id="1665029" name="Text Box 5"/>
          <p:cNvSpPr txBox="1"/>
          <p:nvPr/>
        </p:nvSpPr>
        <p:spPr>
          <a:xfrm>
            <a:off x="4830763" y="2122488"/>
            <a:ext cx="2286000" cy="557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t" anchorCtr="0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中间过程</a:t>
            </a:r>
          </a:p>
        </p:txBody>
      </p:sp>
      <p:sp>
        <p:nvSpPr>
          <p:cNvPr id="1665030" name="Rectangle 6"/>
          <p:cNvSpPr/>
          <p:nvPr/>
        </p:nvSpPr>
        <p:spPr>
          <a:xfrm>
            <a:off x="7332663" y="2119313"/>
            <a:ext cx="1219200" cy="5651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  <a:buClr>
                <a:srgbClr val="996633"/>
              </a:buClr>
            </a:pPr>
            <a:r>
              <a:rPr lang="en-US" altLang="zh-CN" sz="2800" b="1" dirty="0">
                <a:latin typeface="黑体" panose="02010609060101010101" pitchFamily="49" charset="-122"/>
              </a:rPr>
              <a:t>x</a:t>
            </a:r>
            <a:r>
              <a:rPr lang="zh-CN" altLang="en-US" sz="2800" b="1" dirty="0"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latin typeface="黑体" panose="02010609060101010101" pitchFamily="49" charset="-122"/>
              </a:rPr>
              <a:t>y</a:t>
            </a:r>
            <a:r>
              <a:rPr lang="zh-CN" altLang="en-US" sz="2800" b="1" dirty="0"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1665031" name="Rectangle 7"/>
          <p:cNvSpPr/>
          <p:nvPr/>
        </p:nvSpPr>
        <p:spPr>
          <a:xfrm>
            <a:off x="755650" y="2998788"/>
            <a:ext cx="838200" cy="5857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或者</a:t>
            </a:r>
          </a:p>
        </p:txBody>
      </p:sp>
      <p:sp>
        <p:nvSpPr>
          <p:cNvPr id="1665032" name="Rectangle 8"/>
          <p:cNvSpPr/>
          <p:nvPr/>
        </p:nvSpPr>
        <p:spPr>
          <a:xfrm>
            <a:off x="1187450" y="3662363"/>
            <a:ext cx="3429000" cy="10350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任取</a:t>
            </a:r>
            <a:r>
              <a:rPr lang="en-US" altLang="zh-CN" sz="2800" b="1" dirty="0">
                <a:latin typeface="黑体" panose="02010609060101010101" pitchFamily="49" charset="-122"/>
              </a:rPr>
              <a:t>x,y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</a:rPr>
              <a:t>x≠y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假设</a:t>
            </a:r>
            <a:r>
              <a:rPr lang="en-US" altLang="zh-CN" sz="2800" b="1" dirty="0">
                <a:latin typeface="黑体" panose="02010609060101010101" pitchFamily="49" charset="-122"/>
              </a:rPr>
              <a:t>&lt;x,y&gt;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</a:p>
        </p:txBody>
      </p:sp>
      <p:sp>
        <p:nvSpPr>
          <p:cNvPr id="1665033" name="Text Box 9"/>
          <p:cNvSpPr txBox="1"/>
          <p:nvPr/>
        </p:nvSpPr>
        <p:spPr>
          <a:xfrm>
            <a:off x="4756150" y="3900488"/>
            <a:ext cx="1981200" cy="557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t" anchorCtr="0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中间过程</a:t>
            </a:r>
          </a:p>
        </p:txBody>
      </p:sp>
      <p:sp>
        <p:nvSpPr>
          <p:cNvPr id="1665034" name="Rectangle 10"/>
          <p:cNvSpPr/>
          <p:nvPr/>
        </p:nvSpPr>
        <p:spPr>
          <a:xfrm>
            <a:off x="6877050" y="3897313"/>
            <a:ext cx="1751013" cy="5651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  <a:buClr>
                <a:srgbClr val="996633"/>
              </a:buClr>
            </a:pPr>
            <a:r>
              <a:rPr lang="en-US" altLang="zh-CN" sz="2800" b="1" dirty="0">
                <a:latin typeface="黑体" panose="02010609060101010101" pitchFamily="49" charset="-122"/>
              </a:rPr>
              <a:t>&lt;y,x&gt;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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1665035" name="Rectangle 11"/>
          <p:cNvSpPr/>
          <p:nvPr/>
        </p:nvSpPr>
        <p:spPr>
          <a:xfrm>
            <a:off x="574675" y="4776788"/>
            <a:ext cx="1905000" cy="5857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533400" indent="-533400" algn="just"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AutoNum type="arabicPeriod" startAt="5"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传递</a:t>
            </a:r>
          </a:p>
        </p:txBody>
      </p:sp>
      <p:sp>
        <p:nvSpPr>
          <p:cNvPr id="1665036" name="Rectangle 12"/>
          <p:cNvSpPr/>
          <p:nvPr/>
        </p:nvSpPr>
        <p:spPr>
          <a:xfrm>
            <a:off x="1187450" y="5441950"/>
            <a:ext cx="3429000" cy="10350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任取</a:t>
            </a:r>
            <a:r>
              <a:rPr lang="en-US" altLang="zh-CN" sz="2800" b="1" dirty="0">
                <a:latin typeface="黑体" panose="02010609060101010101" pitchFamily="49" charset="-122"/>
              </a:rPr>
              <a:t>x,y,z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，假设</a:t>
            </a:r>
          </a:p>
          <a:p>
            <a:pPr>
              <a:lnSpc>
                <a:spcPct val="120000"/>
              </a:lnSpc>
              <a:buClr>
                <a:srgbClr val="996633"/>
              </a:buClr>
            </a:pPr>
            <a:r>
              <a:rPr lang="en-US" altLang="zh-CN" sz="2800" b="1" dirty="0">
                <a:latin typeface="黑体" panose="02010609060101010101" pitchFamily="49" charset="-122"/>
              </a:rPr>
              <a:t>&lt;x,y&gt;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</a:rPr>
              <a:t>&lt;y,z&gt;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</a:p>
        </p:txBody>
      </p:sp>
      <p:sp>
        <p:nvSpPr>
          <p:cNvPr id="1665037" name="Text Box 13"/>
          <p:cNvSpPr txBox="1"/>
          <p:nvPr/>
        </p:nvSpPr>
        <p:spPr>
          <a:xfrm>
            <a:off x="4799013" y="5681663"/>
            <a:ext cx="1828800" cy="5572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36000" rIns="36000" bIns="36000" anchor="t" anchorCtr="0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buClr>
                <a:srgbClr val="996633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中间过程</a:t>
            </a:r>
          </a:p>
        </p:txBody>
      </p:sp>
      <p:sp>
        <p:nvSpPr>
          <p:cNvPr id="1665038" name="Rectangle 14"/>
          <p:cNvSpPr/>
          <p:nvPr/>
        </p:nvSpPr>
        <p:spPr>
          <a:xfrm>
            <a:off x="6810375" y="5676900"/>
            <a:ext cx="1746250" cy="5651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 algn="ctr">
              <a:lnSpc>
                <a:spcPct val="130000"/>
              </a:lnSpc>
              <a:buClr>
                <a:srgbClr val="996633"/>
              </a:buClr>
            </a:pPr>
            <a:r>
              <a:rPr lang="en-US" altLang="zh-CN" sz="2800" b="1" dirty="0">
                <a:latin typeface="黑体" panose="02010609060101010101" pitchFamily="49" charset="-122"/>
              </a:rPr>
              <a:t>&lt;x,z&gt;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5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6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65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5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5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6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6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6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6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 advAuto="1000"/>
      <p:bldP spid="1665028" grpId="0" animBg="1"/>
      <p:bldP spid="1665029" grpId="0" animBg="1"/>
      <p:bldP spid="1665030" grpId="0" animBg="1"/>
      <p:bldP spid="1665031" grpId="0"/>
      <p:bldP spid="1665032" grpId="0" animBg="1"/>
      <p:bldP spid="1665033" grpId="0" animBg="1"/>
      <p:bldP spid="1665034" grpId="0" animBg="1"/>
      <p:bldP spid="1665035" grpId="0"/>
      <p:bldP spid="1665036" grpId="0" animBg="1"/>
      <p:bldP spid="1665037" grpId="0" animBg="1"/>
      <p:bldP spid="166503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76962" name="Rectangle 2"/>
          <p:cNvSpPr>
            <a:spLocks noGrp="1"/>
          </p:cNvSpPr>
          <p:nvPr>
            <p:ph idx="1"/>
          </p:nvPr>
        </p:nvSpPr>
        <p:spPr>
          <a:xfrm>
            <a:off x="723900" y="1487488"/>
            <a:ext cx="7632700" cy="40513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spcBef>
                <a:spcPct val="400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2.4.1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上的二元关系，则：</a:t>
            </a:r>
          </a:p>
          <a:p>
            <a:pPr marL="533400" indent="-533400" eaLnBrk="1" hangingPunct="1">
              <a:spcBef>
                <a:spcPct val="4000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是自反的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00CC"/>
                </a:solidFill>
              </a:rPr>
              <a:t>I</a:t>
            </a:r>
            <a:r>
              <a:rPr lang="en-US" altLang="zh-CN" baseline="-25000" dirty="0">
                <a:solidFill>
                  <a:srgbClr val="0000CC"/>
                </a:solidFill>
              </a:rPr>
              <a:t>A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；</a:t>
            </a:r>
          </a:p>
          <a:p>
            <a:pPr marL="533400" indent="-533400" eaLnBrk="1" hangingPunct="1">
              <a:spcBef>
                <a:spcPct val="4000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是反自反的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00CC"/>
                </a:solidFill>
              </a:rPr>
              <a:t>R∩I</a:t>
            </a:r>
            <a:r>
              <a:rPr lang="en-US" altLang="zh-CN" baseline="-25000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r>
              <a:rPr lang="en-US" altLang="zh-CN" dirty="0">
                <a:solidFill>
                  <a:srgbClr val="0000CC"/>
                </a:solidFill>
              </a:rPr>
              <a:t>Φ</a:t>
            </a:r>
            <a:r>
              <a:rPr lang="zh-CN" altLang="en-US" dirty="0">
                <a:solidFill>
                  <a:srgbClr val="0000CC"/>
                </a:solidFill>
              </a:rPr>
              <a:t>；</a:t>
            </a:r>
          </a:p>
          <a:p>
            <a:pPr marL="533400" indent="-533400" eaLnBrk="1" hangingPunct="1">
              <a:spcBef>
                <a:spcPct val="4000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是对称的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00CC"/>
                </a:solidFill>
              </a:rPr>
              <a:t>R＝R</a:t>
            </a:r>
            <a:r>
              <a:rPr lang="en-US" altLang="zh-CN" baseline="30000" dirty="0">
                <a:solidFill>
                  <a:srgbClr val="0000CC"/>
                </a:solidFill>
              </a:rPr>
              <a:t>-1</a:t>
            </a:r>
            <a:r>
              <a:rPr lang="zh-CN" altLang="en-US" dirty="0">
                <a:solidFill>
                  <a:srgbClr val="0000CC"/>
                </a:solidFill>
              </a:rPr>
              <a:t>；</a:t>
            </a:r>
          </a:p>
          <a:p>
            <a:pPr marL="533400" indent="-533400" eaLnBrk="1" hangingPunct="1">
              <a:spcBef>
                <a:spcPct val="4000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4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是反对称的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00CC"/>
                </a:solidFill>
              </a:rPr>
              <a:t>R∩R</a:t>
            </a:r>
            <a:r>
              <a:rPr lang="en-US" altLang="zh-CN" baseline="30000" dirty="0">
                <a:solidFill>
                  <a:srgbClr val="0000CC"/>
                </a:solidFill>
              </a:rPr>
              <a:t>-1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CC"/>
                </a:solidFill>
              </a:rPr>
              <a:t>I</a:t>
            </a:r>
            <a:r>
              <a:rPr lang="en-US" altLang="zh-CN" baseline="-25000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；</a:t>
            </a:r>
          </a:p>
          <a:p>
            <a:pPr marL="533400" indent="-533400" eaLnBrk="1" hangingPunct="1">
              <a:spcBef>
                <a:spcPct val="40000"/>
              </a:spcBef>
              <a:buNone/>
            </a:pP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5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是传递的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CC"/>
                </a:solidFill>
              </a:rPr>
              <a:t>R 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241667" name="Rectangle 3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2.4.2 </a:t>
            </a:r>
            <a:r>
              <a:rPr lang="zh-CN" altLang="en-US" dirty="0"/>
              <a:t>关系性质的判断定理</a:t>
            </a:r>
            <a:endParaRPr lang="zh-CN" altLang="en-US" sz="40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6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6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62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437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证明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1579011" name="Rectangle 3"/>
          <p:cNvSpPr/>
          <p:nvPr/>
        </p:nvSpPr>
        <p:spPr>
          <a:xfrm>
            <a:off x="539750" y="1341438"/>
            <a:ext cx="8280400" cy="5219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</a:rPr>
              <a:t>设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en-US" altLang="en-US" sz="2800" b="1" dirty="0">
                <a:latin typeface="黑体" panose="02010609060101010101" pitchFamily="49" charset="-122"/>
              </a:rPr>
              <a:t>是反对称的。</a:t>
            </a:r>
          </a:p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对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任意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a,b&gt;∈R∩R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&lt;a,b&gt;∈R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且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a,b&gt;∈R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endParaRPr lang="zh-CN" altLang="zh-CN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即：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&lt;a,b&gt;∈R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且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b,a&gt;∈R，</a:t>
            </a:r>
          </a:p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由于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R</a:t>
            </a:r>
            <a:r>
              <a:rPr lang="en-US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是反对称的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a＝b。</a:t>
            </a:r>
          </a:p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所以，&lt;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a,b&gt;＝&lt;a,a&gt;∈I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，即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R∩R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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en-US" sz="2800" b="1" dirty="0">
                <a:latin typeface="黑体" panose="02010609060101010101" pitchFamily="49" charset="-122"/>
              </a:rPr>
              <a:t>设</a:t>
            </a:r>
            <a:r>
              <a:rPr lang="en-US" altLang="zh-CN" sz="2800" b="1" dirty="0">
                <a:latin typeface="黑体" panose="02010609060101010101" pitchFamily="49" charset="-122"/>
              </a:rPr>
              <a:t>R∩R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-1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I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对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任意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a,b∈A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&lt;a,b&gt;∈R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且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&lt;b,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a&gt;∈R，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则有：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&lt;a,b&gt;∈R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且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a,b&gt;∈R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，即：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&lt;a,b&gt;∈R∩R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又因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R∩R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I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，所以，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&lt;a,b&gt;∈I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，即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即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是反对称的。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7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7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1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83106" name="Rectangle 2"/>
          <p:cNvSpPr>
            <a:spLocks noGrp="1"/>
          </p:cNvSpPr>
          <p:nvPr>
            <p:ph idx="1"/>
          </p:nvPr>
        </p:nvSpPr>
        <p:spPr>
          <a:xfrm>
            <a:off x="611188" y="1276350"/>
            <a:ext cx="8137525" cy="5214938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150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</a:rPr>
              <a:t>R</a:t>
            </a:r>
            <a:r>
              <a:rPr lang="en-US" altLang="en-US" dirty="0">
                <a:solidFill>
                  <a:schemeClr val="accent1"/>
                </a:solidFill>
                <a:latin typeface="宋体" panose="02010600030101010101" pitchFamily="2" charset="-122"/>
              </a:rPr>
              <a:t>是传递的。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对任意&lt;</a:t>
            </a:r>
            <a:r>
              <a:rPr lang="en-US" altLang="zh-CN" dirty="0">
                <a:latin typeface="宋体" panose="02010600030101010101" pitchFamily="2" charset="-122"/>
              </a:rPr>
              <a:t>a,c&gt;∈R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宋体" panose="02010600030101010101" pitchFamily="2" charset="-122"/>
              </a:rPr>
              <a:t>R，</a:t>
            </a:r>
            <a:r>
              <a:rPr lang="en-US" altLang="en-US" dirty="0">
                <a:latin typeface="宋体" panose="02010600030101010101" pitchFamily="2" charset="-122"/>
              </a:rPr>
              <a:t>根据“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en-US" dirty="0">
                <a:latin typeface="宋体" panose="02010600030101010101" pitchFamily="2" charset="-122"/>
              </a:rPr>
              <a:t>”的定义，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必存在</a:t>
            </a:r>
            <a:r>
              <a:rPr lang="en-US" altLang="zh-CN" dirty="0">
                <a:latin typeface="宋体" panose="02010600030101010101" pitchFamily="2" charset="-122"/>
              </a:rPr>
              <a:t>b∈A</a:t>
            </a:r>
            <a:r>
              <a:rPr lang="zh-CN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使得</a:t>
            </a:r>
            <a:r>
              <a:rPr lang="en-US" altLang="en-US" dirty="0">
                <a:latin typeface="宋体" panose="02010600030101010101" pitchFamily="2" charset="-122"/>
              </a:rPr>
              <a:t>&lt;</a:t>
            </a:r>
            <a:r>
              <a:rPr lang="en-US" altLang="zh-CN" dirty="0">
                <a:latin typeface="宋体" panose="02010600030101010101" pitchFamily="2" charset="-122"/>
              </a:rPr>
              <a:t>a,b&gt;∈R</a:t>
            </a:r>
            <a:r>
              <a:rPr lang="en-US" altLang="en-US" dirty="0">
                <a:latin typeface="宋体" panose="02010600030101010101" pitchFamily="2" charset="-122"/>
              </a:rPr>
              <a:t>且&lt;</a:t>
            </a:r>
            <a:r>
              <a:rPr lang="en-US" altLang="zh-CN" dirty="0">
                <a:latin typeface="宋体" panose="02010600030101010101" pitchFamily="2" charset="-122"/>
              </a:rPr>
              <a:t>b,c&gt;∈R</a:t>
            </a:r>
            <a:r>
              <a:rPr lang="zh-CN" altLang="zh-CN">
                <a:latin typeface="宋体" panose="02010600030101010101" pitchFamily="2" charset="-122"/>
              </a:rPr>
              <a:t>，</a:t>
            </a:r>
            <a:endParaRPr lang="zh-CN" altLang="zh-CN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en-US" altLang="en-US" dirty="0">
                <a:latin typeface="宋体" panose="02010600030101010101" pitchFamily="2" charset="-122"/>
              </a:rPr>
              <a:t>的传递性，有：&lt;</a:t>
            </a:r>
            <a:r>
              <a:rPr lang="en-US" altLang="zh-CN" dirty="0">
                <a:latin typeface="宋体" panose="02010600030101010101" pitchFamily="2" charset="-122"/>
              </a:rPr>
              <a:t>a,c&gt;∈R。</a:t>
            </a:r>
            <a:r>
              <a:rPr lang="en-US" altLang="en-US" dirty="0">
                <a:latin typeface="宋体" panose="02010600030101010101" pitchFamily="2" charset="-122"/>
              </a:rPr>
              <a:t>所以，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dirty="0">
                <a:solidFill>
                  <a:schemeClr val="accent1"/>
                </a:solidFill>
                <a:latin typeface="宋体" panose="02010600030101010101" pitchFamily="2" charset="-122"/>
              </a:rPr>
              <a:t>”</a:t>
            </a:r>
            <a:r>
              <a:rPr lang="en-US" altLang="en-US" dirty="0" err="1">
                <a:solidFill>
                  <a:schemeClr val="accent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dirty="0" err="1">
                <a:solidFill>
                  <a:schemeClr val="accent1"/>
                </a:solidFill>
                <a:latin typeface="宋体" panose="02010600030101010101" pitchFamily="2" charset="-122"/>
              </a:rPr>
              <a:t>R</a:t>
            </a:r>
            <a:r>
              <a:rPr lang="en-US" altLang="zh-CN" dirty="0" err="1">
                <a:solidFill>
                  <a:schemeClr val="accent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dirty="0" err="1">
                <a:solidFill>
                  <a:schemeClr val="accent1"/>
                </a:solidFill>
                <a:latin typeface="宋体" panose="02010600030101010101" pitchFamily="2" charset="-122"/>
              </a:rPr>
              <a:t>R</a:t>
            </a:r>
            <a:r>
              <a:rPr lang="en-US" altLang="zh-CN" dirty="0" err="1">
                <a:solidFill>
                  <a:schemeClr val="accent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 err="1">
                <a:solidFill>
                  <a:schemeClr val="accent1"/>
                </a:solidFill>
                <a:latin typeface="宋体" panose="02010600030101010101" pitchFamily="2" charset="-122"/>
              </a:rPr>
              <a:t>R</a:t>
            </a:r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对任意</a:t>
            </a:r>
            <a:r>
              <a:rPr lang="en-US" altLang="zh-CN" dirty="0">
                <a:latin typeface="宋体" panose="02010600030101010101" pitchFamily="2" charset="-122"/>
              </a:rPr>
              <a:t>a,b,c∈A</a:t>
            </a:r>
            <a:r>
              <a:rPr lang="zh-CN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en-US" altLang="en-US" dirty="0">
                <a:latin typeface="宋体" panose="02010600030101010101" pitchFamily="2" charset="-122"/>
              </a:rPr>
              <a:t>&lt;</a:t>
            </a:r>
            <a:r>
              <a:rPr lang="en-US" altLang="zh-CN" dirty="0">
                <a:latin typeface="宋体" panose="02010600030101010101" pitchFamily="2" charset="-122"/>
              </a:rPr>
              <a:t>a,b&gt;∈R</a:t>
            </a:r>
            <a:r>
              <a:rPr lang="en-US" altLang="en-US" dirty="0">
                <a:latin typeface="宋体" panose="02010600030101010101" pitchFamily="2" charset="-122"/>
              </a:rPr>
              <a:t>并且&lt;</a:t>
            </a:r>
            <a:r>
              <a:rPr lang="en-US" altLang="zh-CN" dirty="0">
                <a:latin typeface="宋体" panose="02010600030101010101" pitchFamily="2" charset="-122"/>
              </a:rPr>
              <a:t>b,c&gt;∈R，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则有：</a:t>
            </a:r>
            <a:r>
              <a:rPr lang="en-US" altLang="zh-CN" dirty="0">
                <a:latin typeface="宋体" panose="02010600030101010101" pitchFamily="2" charset="-122"/>
              </a:rPr>
              <a:t>&lt;a,c&gt;∈R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zh-CN" altLang="zh-CN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因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，所以，</a:t>
            </a:r>
            <a:r>
              <a:rPr lang="en-US" altLang="zh-CN" dirty="0">
                <a:latin typeface="宋体" panose="02010600030101010101" pitchFamily="2" charset="-122"/>
              </a:rPr>
              <a:t>&lt;a,c&gt;∈R</a:t>
            </a:r>
            <a:r>
              <a:rPr lang="zh-CN" altLang="zh-CN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en-US" altLang="en-US" dirty="0">
                <a:latin typeface="宋体" panose="02010600030101010101" pitchFamily="2" charset="-122"/>
              </a:rPr>
              <a:t>即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en-US" altLang="en-US" dirty="0">
                <a:latin typeface="宋体" panose="02010600030101010101" pitchFamily="2" charset="-122"/>
              </a:rPr>
              <a:t>是传递的。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4576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证明（</a:t>
            </a: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8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8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3106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85154" name="Rectangle 2"/>
          <p:cNvSpPr>
            <a:spLocks noGrp="1"/>
          </p:cNvSpPr>
          <p:nvPr>
            <p:ph idx="1"/>
          </p:nvPr>
        </p:nvSpPr>
        <p:spPr>
          <a:xfrm>
            <a:off x="541338" y="1317625"/>
            <a:ext cx="8178800" cy="4655185"/>
          </a:xfrm>
          <a:solidFill>
            <a:schemeClr val="bg1"/>
          </a:solidFill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buNone/>
            </a:pPr>
            <a:r>
              <a:rPr lang="en-US" altLang="zh-CN" dirty="0">
                <a:solidFill>
                  <a:srgbClr val="0000FF"/>
                </a:solidFill>
              </a:rPr>
              <a:t>定理2.4.2 </a:t>
            </a:r>
            <a:r>
              <a:rPr lang="en-US" altLang="en-US" dirty="0">
                <a:solidFill>
                  <a:srgbClr val="0000FF"/>
                </a:solidFill>
              </a:rPr>
              <a:t>设</a:t>
            </a:r>
            <a:r>
              <a:rPr lang="en-US" altLang="zh-CN" dirty="0">
                <a:solidFill>
                  <a:srgbClr val="0000FF"/>
                </a:solidFill>
              </a:rPr>
              <a:t>R,S</a:t>
            </a:r>
            <a:r>
              <a:rPr lang="en-US" altLang="en-US" dirty="0">
                <a:solidFill>
                  <a:srgbClr val="0000FF"/>
                </a:solidFill>
              </a:rPr>
              <a:t>是定义在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en-US" dirty="0">
                <a:solidFill>
                  <a:srgbClr val="0000FF"/>
                </a:solidFill>
              </a:rPr>
              <a:t>上的二元关系，则：</a:t>
            </a:r>
          </a:p>
          <a:p>
            <a:pPr marL="533400" indent="-533400" eaLnBrk="1" hangingPunct="1">
              <a:buClr>
                <a:srgbClr val="FFFF00"/>
              </a:buClr>
              <a:buNone/>
            </a:pPr>
            <a:r>
              <a:rPr lang="en-US" altLang="zh-CN" dirty="0"/>
              <a:t>(1)</a:t>
            </a:r>
            <a:r>
              <a:rPr lang="en-US" altLang="en-US" dirty="0">
                <a:solidFill>
                  <a:srgbClr val="FF0000"/>
                </a:solidFill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R,S</a:t>
            </a:r>
            <a:r>
              <a:rPr lang="en-US" altLang="en-US" dirty="0">
                <a:solidFill>
                  <a:srgbClr val="FF0000"/>
                </a:solidFill>
              </a:rPr>
              <a:t>是</a:t>
            </a:r>
            <a:r>
              <a:rPr lang="en-US" altLang="en-US" dirty="0">
                <a:solidFill>
                  <a:srgbClr val="0000FF"/>
                </a:solidFill>
              </a:rPr>
              <a:t>自反</a:t>
            </a:r>
            <a:r>
              <a:rPr lang="en-US" altLang="en-US" dirty="0">
                <a:solidFill>
                  <a:srgbClr val="FF0000"/>
                </a:solidFill>
              </a:rPr>
              <a:t>的，则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en-US" altLang="zh-CN" dirty="0"/>
              <a:t>,R∪S,R∩S,R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</a:t>
            </a:r>
            <a:r>
              <a:rPr lang="en-US" altLang="en-US" dirty="0">
                <a:solidFill>
                  <a:srgbClr val="FF0000"/>
                </a:solidFill>
              </a:rPr>
              <a:t>也是</a:t>
            </a:r>
            <a:r>
              <a:rPr lang="en-US" altLang="en-US" dirty="0">
                <a:solidFill>
                  <a:srgbClr val="0000FF"/>
                </a:solidFill>
              </a:rPr>
              <a:t>自反的</a:t>
            </a:r>
            <a:r>
              <a:rPr lang="en-US" altLang="zh-CN" dirty="0">
                <a:solidFill>
                  <a:srgbClr val="0000FF"/>
                </a:solidFill>
              </a:rPr>
              <a:t>；</a:t>
            </a:r>
            <a:endParaRPr lang="en-US" altLang="en-US" dirty="0">
              <a:solidFill>
                <a:srgbClr val="0000FF"/>
              </a:solidFill>
            </a:endParaRPr>
          </a:p>
          <a:p>
            <a:pPr marL="533400" indent="-533400" eaLnBrk="1" hangingPunct="1">
              <a:buClr>
                <a:srgbClr val="FFFF00"/>
              </a:buClr>
              <a:buNone/>
            </a:pPr>
            <a:r>
              <a:rPr lang="en-US" altLang="zh-CN" dirty="0"/>
              <a:t>(2)</a:t>
            </a:r>
            <a:r>
              <a:rPr lang="en-US" altLang="en-US" dirty="0">
                <a:solidFill>
                  <a:srgbClr val="FF0000"/>
                </a:solidFill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R,S</a:t>
            </a:r>
            <a:r>
              <a:rPr lang="en-US" altLang="en-US" dirty="0">
                <a:solidFill>
                  <a:srgbClr val="FF0000"/>
                </a:solidFill>
              </a:rPr>
              <a:t>是</a:t>
            </a:r>
            <a:r>
              <a:rPr lang="en-US" altLang="en-US" dirty="0">
                <a:solidFill>
                  <a:srgbClr val="0000FF"/>
                </a:solidFill>
              </a:rPr>
              <a:t>反自反的</a:t>
            </a:r>
            <a:r>
              <a:rPr lang="en-US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en-US" altLang="zh-CN" dirty="0"/>
              <a:t>,R∪S,R∩S</a:t>
            </a:r>
            <a:r>
              <a:rPr lang="zh-CN" altLang="en-US" dirty="0">
                <a:solidFill>
                  <a:srgbClr val="FF0000"/>
                </a:solidFill>
              </a:rPr>
              <a:t>也是</a:t>
            </a:r>
            <a:r>
              <a:rPr lang="zh-CN" altLang="en-US" dirty="0">
                <a:solidFill>
                  <a:srgbClr val="0000FF"/>
                </a:solidFill>
              </a:rPr>
              <a:t>反自反的。</a:t>
            </a:r>
          </a:p>
          <a:p>
            <a:pPr marL="533400" indent="-533400" eaLnBrk="1" hangingPunct="1">
              <a:buClr>
                <a:srgbClr val="FFFF00"/>
              </a:buClr>
              <a:buNone/>
            </a:pPr>
            <a:r>
              <a:rPr lang="en-US" altLang="zh-CN" dirty="0"/>
              <a:t>(3)</a:t>
            </a:r>
            <a:r>
              <a:rPr lang="zh-CN" altLang="en-US" dirty="0">
                <a:solidFill>
                  <a:srgbClr val="FF0000"/>
                </a:solidFill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R,S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>
                <a:solidFill>
                  <a:srgbClr val="0000FF"/>
                </a:solidFill>
              </a:rPr>
              <a:t>对称的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en-US" altLang="zh-CN" dirty="0"/>
              <a:t>,R∪S,R∩S</a:t>
            </a:r>
            <a:r>
              <a:rPr lang="zh-CN" altLang="en-US" dirty="0">
                <a:solidFill>
                  <a:srgbClr val="FF0000"/>
                </a:solidFill>
              </a:rPr>
              <a:t>也是</a:t>
            </a:r>
            <a:r>
              <a:rPr lang="zh-CN" altLang="en-US" dirty="0">
                <a:solidFill>
                  <a:srgbClr val="0000FF"/>
                </a:solidFill>
              </a:rPr>
              <a:t>对称的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pPr marL="533400" indent="-533400" eaLnBrk="1" hangingPunct="1">
              <a:buClr>
                <a:srgbClr val="FFFF00"/>
              </a:buClr>
              <a:buNone/>
            </a:pPr>
            <a:r>
              <a:rPr lang="en-US" altLang="zh-CN" dirty="0"/>
              <a:t>(4)</a:t>
            </a:r>
            <a:r>
              <a:rPr lang="zh-CN" altLang="en-US" dirty="0">
                <a:solidFill>
                  <a:srgbClr val="FF0000"/>
                </a:solidFill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R,S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>
                <a:solidFill>
                  <a:srgbClr val="0000FF"/>
                </a:solidFill>
              </a:rPr>
              <a:t>反对称的，</a:t>
            </a:r>
            <a:r>
              <a:rPr lang="zh-CN" altLang="en-US" dirty="0">
                <a:solidFill>
                  <a:srgbClr val="FF0000"/>
                </a:solidFill>
              </a:rPr>
              <a:t>则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en-US" altLang="zh-CN" dirty="0"/>
              <a:t>,R∩S</a:t>
            </a:r>
            <a:r>
              <a:rPr lang="zh-CN" altLang="en-US" dirty="0">
                <a:solidFill>
                  <a:srgbClr val="FF0000"/>
                </a:solidFill>
              </a:rPr>
              <a:t>也是</a:t>
            </a:r>
            <a:r>
              <a:rPr lang="zh-CN" altLang="en-US" dirty="0">
                <a:solidFill>
                  <a:srgbClr val="0000FF"/>
                </a:solidFill>
              </a:rPr>
              <a:t>反对称的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pPr marL="533400" indent="-533400" eaLnBrk="1" hangingPunct="1">
              <a:buClr>
                <a:srgbClr val="FFFF00"/>
              </a:buClr>
              <a:buNone/>
            </a:pPr>
            <a:r>
              <a:rPr lang="en-US" altLang="zh-CN" dirty="0"/>
              <a:t>(5)</a:t>
            </a:r>
            <a:r>
              <a:rPr lang="zh-CN" altLang="en-US" dirty="0">
                <a:solidFill>
                  <a:srgbClr val="FF0000"/>
                </a:solidFill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R,S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>
                <a:solidFill>
                  <a:srgbClr val="0000FF"/>
                </a:solidFill>
              </a:rPr>
              <a:t>传递的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en-US" altLang="zh-CN" dirty="0"/>
              <a:t>,R∩S</a:t>
            </a:r>
            <a:r>
              <a:rPr lang="zh-CN" altLang="en-US" dirty="0">
                <a:solidFill>
                  <a:srgbClr val="FF0000"/>
                </a:solidFill>
              </a:rPr>
              <a:t>也是</a:t>
            </a:r>
            <a:r>
              <a:rPr lang="zh-CN" altLang="en-US" dirty="0">
                <a:solidFill>
                  <a:srgbClr val="0000FF"/>
                </a:solidFill>
              </a:rPr>
              <a:t>传递的。</a:t>
            </a:r>
          </a:p>
        </p:txBody>
      </p:sp>
      <p:sp>
        <p:nvSpPr>
          <p:cNvPr id="247811" name="Rectangle 3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2.4.3 </a:t>
            </a:r>
            <a:r>
              <a:rPr lang="zh-CN" altLang="en-US" dirty="0"/>
              <a:t>关系性质的保守性</a:t>
            </a:r>
            <a:endParaRPr lang="zh-CN" altLang="en-US" sz="4000" dirty="0"/>
          </a:p>
        </p:txBody>
      </p:sp>
      <p:sp>
        <p:nvSpPr>
          <p:cNvPr id="1585156" name="Rectangle 4"/>
          <p:cNvSpPr/>
          <p:nvPr/>
        </p:nvSpPr>
        <p:spPr>
          <a:xfrm>
            <a:off x="539750" y="4941888"/>
            <a:ext cx="8181975" cy="1373187"/>
          </a:xfrm>
          <a:prstGeom prst="rect">
            <a:avLst/>
          </a:prstGeom>
          <a:solidFill>
            <a:srgbClr val="99CC00"/>
          </a:solidFill>
          <a:ln w="12700">
            <a:noFill/>
          </a:ln>
        </p:spPr>
        <p:txBody>
          <a:bodyPr anchor="ctr" anchorCtr="0">
            <a:spAutoFit/>
          </a:bodyPr>
          <a:lstStyle/>
          <a:p>
            <a:pPr indent="26670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注意：</a:t>
            </a:r>
          </a:p>
          <a:p>
            <a:pPr indent="26670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）逆运算与交运算具有较好的保守性；</a:t>
            </a:r>
          </a:p>
          <a:p>
            <a:pPr indent="266700"/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）并运算、差运算和复合运算的保守性较差。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8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8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8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8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4" grpId="0" build="p" advAuto="1000"/>
      <p:bldP spid="158515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4985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2.4.10</a:t>
            </a:r>
            <a:endParaRPr lang="zh-CN" altLang="en-US" dirty="0"/>
          </a:p>
        </p:txBody>
      </p:sp>
      <p:sp>
        <p:nvSpPr>
          <p:cNvPr id="1587203" name="Rectangle 3"/>
          <p:cNvSpPr>
            <a:spLocks noGrp="1"/>
          </p:cNvSpPr>
          <p:nvPr>
            <p:ph idx="1"/>
          </p:nvPr>
        </p:nvSpPr>
        <p:spPr>
          <a:xfrm>
            <a:off x="611188" y="1312863"/>
            <a:ext cx="8064500" cy="33401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试举例说明下列事实不一定成立。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是反自反、反对称和传递的，</a:t>
            </a:r>
            <a:r>
              <a:rPr lang="zh-CN" altLang="en-US" dirty="0"/>
              <a:t>但是，</a:t>
            </a:r>
            <a:r>
              <a:rPr lang="en-US" altLang="zh-CN" dirty="0">
                <a:solidFill>
                  <a:srgbClr val="0000CC"/>
                </a:solidFill>
              </a:rPr>
              <a:t>RoS</a:t>
            </a:r>
            <a:r>
              <a:rPr lang="zh-CN" altLang="en-US" dirty="0"/>
              <a:t>不一定具备反自反性，反对称性；</a:t>
            </a:r>
            <a:r>
              <a:rPr lang="en-US" altLang="zh-CN" dirty="0">
                <a:solidFill>
                  <a:srgbClr val="FF0000"/>
                </a:solidFill>
              </a:rPr>
              <a:t>R∪S</a:t>
            </a:r>
            <a:r>
              <a:rPr lang="zh-CN" altLang="en-US" dirty="0"/>
              <a:t>不一定具有反对称性和传递性；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是自反、对称和传递的，</a:t>
            </a:r>
            <a:r>
              <a:rPr lang="zh-CN" altLang="en-US" dirty="0"/>
              <a:t>但是</a:t>
            </a:r>
            <a:r>
              <a:rPr lang="en-US" altLang="zh-CN" dirty="0">
                <a:solidFill>
                  <a:srgbClr val="0000CC"/>
                </a:solidFill>
              </a:rPr>
              <a:t>RoS</a:t>
            </a:r>
            <a:r>
              <a:rPr lang="zh-CN" altLang="en-US" dirty="0"/>
              <a:t>不一定是对称和传递的，</a:t>
            </a:r>
            <a:r>
              <a:rPr lang="en-US" altLang="zh-CN" dirty="0">
                <a:solidFill>
                  <a:srgbClr val="0000CC"/>
                </a:solidFill>
              </a:rPr>
              <a:t>R-S</a:t>
            </a:r>
            <a:r>
              <a:rPr lang="zh-CN" altLang="en-US" dirty="0"/>
              <a:t>不一定是自反和传递的。</a:t>
            </a:r>
          </a:p>
        </p:txBody>
      </p:sp>
      <p:sp>
        <p:nvSpPr>
          <p:cNvPr id="1587204" name="Rectangle 4"/>
          <p:cNvSpPr>
            <a:spLocks noChangeArrowheads="1"/>
          </p:cNvSpPr>
          <p:nvPr/>
        </p:nvSpPr>
        <p:spPr bwMode="auto">
          <a:xfrm>
            <a:off x="623888" y="4749800"/>
            <a:ext cx="8064500" cy="1487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）设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A={1,2,3},R={&lt;1,2&gt;,&lt;2,3&gt;,&lt;1,3&gt;}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S={&lt;3,2&gt;,&lt;3,1&gt;,&lt;2,1&gt;}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是定义在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上的两个关系。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显然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R,S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都是反自反的、反对称的、传递的。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03" grpId="0" build="p"/>
      <p:bldP spid="1587204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5190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2.4.10 </a:t>
            </a:r>
            <a:r>
              <a:rPr lang="zh-CN" altLang="en-US" dirty="0"/>
              <a:t>解（续）</a:t>
            </a:r>
          </a:p>
        </p:txBody>
      </p:sp>
      <p:sp>
        <p:nvSpPr>
          <p:cNvPr id="1589251" name="Rectangle 3"/>
          <p:cNvSpPr>
            <a:spLocks noGrp="1"/>
          </p:cNvSpPr>
          <p:nvPr>
            <p:ph idx="1"/>
          </p:nvPr>
        </p:nvSpPr>
        <p:spPr>
          <a:xfrm>
            <a:off x="623888" y="1331913"/>
            <a:ext cx="8124825" cy="51212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600" dirty="0"/>
              <a:t>则 </a:t>
            </a:r>
            <a:r>
              <a:rPr lang="en-US" altLang="zh-CN" sz="2600" dirty="0"/>
              <a:t>RoS={&lt;1,1&gt;,&lt;2,2&gt;,&lt;2,1&gt;,&lt;1,2&gt;}</a:t>
            </a:r>
            <a:r>
              <a:rPr lang="zh-CN" altLang="en-US" sz="2600" dirty="0"/>
              <a:t>，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600" dirty="0"/>
              <a:t>               不具备反自反性和反对称性；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600" dirty="0"/>
              <a:t>R∪S={&lt;1,2&gt;,&lt;2,3&gt;,&lt;1,3&gt;,&lt;2,1&gt;,&lt;3,2&gt;,&lt;3,1&gt;}</a:t>
            </a:r>
            <a:r>
              <a:rPr lang="zh-CN" altLang="en-US" sz="2600" dirty="0"/>
              <a:t>，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600" dirty="0"/>
              <a:t>               不具备传递性和反对称性；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2</a:t>
            </a:r>
            <a:r>
              <a:rPr lang="zh-CN" altLang="en-US" sz="2600" dirty="0"/>
              <a:t>）设</a:t>
            </a:r>
            <a:r>
              <a:rPr lang="en-US" altLang="zh-CN" sz="2600" dirty="0"/>
              <a:t>A={1,2,3},R={&lt;1,1&gt;,&lt;2,2&gt;,&lt;3,3&gt;,&lt;1,2&gt;, &lt;2,1&gt;},S={&lt;1,1&gt;,&lt;2,2&gt;,&lt;3,3&gt;,&lt;3,2&gt;,&lt;2,3&gt;}</a:t>
            </a:r>
            <a:r>
              <a:rPr lang="zh-CN" altLang="en-US" sz="2600" dirty="0"/>
              <a:t>是</a:t>
            </a:r>
            <a:r>
              <a:rPr lang="en-US" altLang="zh-CN" sz="2600" dirty="0"/>
              <a:t>A</a:t>
            </a:r>
            <a:r>
              <a:rPr lang="zh-CN" altLang="en-US" sz="2600" dirty="0"/>
              <a:t>上的两个关系。</a:t>
            </a:r>
            <a:r>
              <a:rPr lang="zh-CN" altLang="en-US" sz="2600" dirty="0">
                <a:solidFill>
                  <a:srgbClr val="0000CC"/>
                </a:solidFill>
              </a:rPr>
              <a:t>显然</a:t>
            </a:r>
            <a:r>
              <a:rPr lang="en-US" altLang="zh-CN" sz="2600" dirty="0">
                <a:solidFill>
                  <a:srgbClr val="0000CC"/>
                </a:solidFill>
              </a:rPr>
              <a:t>R,S</a:t>
            </a:r>
            <a:r>
              <a:rPr lang="zh-CN" altLang="en-US" sz="2600" dirty="0">
                <a:solidFill>
                  <a:srgbClr val="0000CC"/>
                </a:solidFill>
              </a:rPr>
              <a:t>都是自反的、对称的、传递的。</a:t>
            </a:r>
            <a:r>
              <a:rPr lang="zh-CN" altLang="en-US" sz="2600" dirty="0"/>
              <a:t>此时，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600" dirty="0"/>
              <a:t>RoS={&lt;1,1&gt;,&lt;2,2&gt;,&lt;3,3&gt;,&lt;2,3&gt;,&lt;3,2&gt;,&lt;1,2&gt;,&lt;2,1&gt;,   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600" dirty="0"/>
              <a:t>           &lt;1,3&gt;}</a:t>
            </a:r>
            <a:r>
              <a:rPr lang="zh-CN" altLang="en-US" sz="2600" dirty="0"/>
              <a:t>不具备对称性和传递性；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600" dirty="0"/>
              <a:t>R-S={&lt;1,2&gt;,&lt;2,1&gt;}</a:t>
            </a:r>
            <a:r>
              <a:rPr lang="zh-CN" altLang="en-US" sz="2600" dirty="0"/>
              <a:t>不具备自反性和传递性；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251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91299" name="Rectangle 3"/>
          <p:cNvSpPr>
            <a:spLocks noGrp="1"/>
          </p:cNvSpPr>
          <p:nvPr>
            <p:ph idx="1"/>
          </p:nvPr>
        </p:nvSpPr>
        <p:spPr>
          <a:xfrm>
            <a:off x="611188" y="1303338"/>
            <a:ext cx="8064500" cy="52578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2.4.11</a:t>
            </a:r>
            <a:r>
              <a:rPr lang="en-US" altLang="zh-CN" dirty="0"/>
              <a:t> </a:t>
            </a:r>
            <a:r>
              <a:rPr lang="zh-CN" altLang="en-US" dirty="0"/>
              <a:t>假设点</a:t>
            </a:r>
            <a:r>
              <a:rPr lang="en-US" altLang="zh-CN" dirty="0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之间有路当且仅当从结点</a:t>
            </a:r>
            <a:r>
              <a:rPr lang="en-US" altLang="zh-CN" dirty="0"/>
              <a:t>i</a:t>
            </a:r>
            <a:r>
              <a:rPr lang="zh-CN" altLang="en-US" dirty="0"/>
              <a:t>通过图中的边能够到达结点</a:t>
            </a:r>
            <a:r>
              <a:rPr lang="en-US" altLang="zh-CN" dirty="0"/>
              <a:t>j</a:t>
            </a:r>
            <a:r>
              <a:rPr lang="zh-CN" altLang="en-US" dirty="0"/>
              <a:t>，其中点</a:t>
            </a:r>
            <a:r>
              <a:rPr lang="en-US" altLang="zh-CN" dirty="0"/>
              <a:t>i</a:t>
            </a:r>
            <a:r>
              <a:rPr lang="zh-CN" altLang="en-US" dirty="0"/>
              <a:t>到点</a:t>
            </a:r>
            <a:r>
              <a:rPr lang="en-US" altLang="zh-CN" dirty="0"/>
              <a:t>j</a:t>
            </a:r>
            <a:r>
              <a:rPr lang="zh-CN" altLang="en-US" dirty="0"/>
              <a:t>的路上边的数目称为该路的长度。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）找出图</a:t>
            </a:r>
            <a:r>
              <a:rPr lang="en-US" altLang="zh-CN" dirty="0"/>
              <a:t>2.4.5</a:t>
            </a:r>
            <a:r>
              <a:rPr lang="zh-CN" altLang="en-US" dirty="0"/>
              <a:t>中从点</a:t>
            </a:r>
            <a:r>
              <a:rPr lang="en-US" altLang="zh-CN" dirty="0"/>
              <a:t>c</a:t>
            </a:r>
          </a:p>
          <a:p>
            <a:pPr marL="0" indent="0" eaLnBrk="1" hangingPunct="1">
              <a:buNone/>
            </a:pPr>
            <a:r>
              <a:rPr lang="zh-CN" altLang="en-US" dirty="0"/>
              <a:t>开始的长度为</a:t>
            </a:r>
            <a:r>
              <a:rPr lang="en-US" altLang="zh-CN" dirty="0"/>
              <a:t>1</a:t>
            </a:r>
            <a:r>
              <a:rPr lang="zh-CN" altLang="en-US" dirty="0"/>
              <a:t>的所有的路；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）找出图</a:t>
            </a:r>
            <a:r>
              <a:rPr lang="en-US" altLang="zh-CN" dirty="0"/>
              <a:t>2.4.5</a:t>
            </a:r>
            <a:r>
              <a:rPr lang="zh-CN" altLang="en-US" dirty="0"/>
              <a:t>中从点</a:t>
            </a:r>
            <a:r>
              <a:rPr lang="en-US" altLang="zh-CN" dirty="0"/>
              <a:t>c</a:t>
            </a:r>
          </a:p>
          <a:p>
            <a:pPr marL="0" indent="0" eaLnBrk="1" hangingPunct="1">
              <a:buNone/>
            </a:pPr>
            <a:r>
              <a:rPr lang="zh-CN" altLang="en-US" dirty="0"/>
              <a:t>开始的长度为</a:t>
            </a:r>
            <a:r>
              <a:rPr lang="en-US" altLang="zh-CN" dirty="0"/>
              <a:t>2</a:t>
            </a:r>
            <a:r>
              <a:rPr lang="zh-CN" altLang="en-US" dirty="0"/>
              <a:t>的所有的路；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）找出图</a:t>
            </a:r>
            <a:r>
              <a:rPr lang="en-US" altLang="zh-CN" dirty="0"/>
              <a:t>2.4.5</a:t>
            </a:r>
            <a:r>
              <a:rPr lang="zh-CN" altLang="en-US" dirty="0"/>
              <a:t>中长度</a:t>
            </a:r>
          </a:p>
          <a:p>
            <a:pPr marL="0" indent="0" eaLnBrk="1" hangingPunct="1">
              <a:buNone/>
            </a:pP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的所有的路。</a:t>
            </a:r>
          </a:p>
        </p:txBody>
      </p:sp>
      <p:sp>
        <p:nvSpPr>
          <p:cNvPr id="253955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2.4.5</a:t>
            </a:r>
            <a:r>
              <a:rPr lang="zh-CN" altLang="en-US" dirty="0"/>
              <a:t>关系性质的应用</a:t>
            </a:r>
          </a:p>
        </p:txBody>
      </p:sp>
      <p:grpSp>
        <p:nvGrpSpPr>
          <p:cNvPr id="2" name="Group 28"/>
          <p:cNvGrpSpPr/>
          <p:nvPr/>
        </p:nvGrpSpPr>
        <p:grpSpPr>
          <a:xfrm>
            <a:off x="5724525" y="2833688"/>
            <a:ext cx="3009900" cy="3335337"/>
            <a:chOff x="3651" y="1888"/>
            <a:chExt cx="1896" cy="2101"/>
          </a:xfrm>
        </p:grpSpPr>
        <p:sp>
          <p:nvSpPr>
            <p:cNvPr id="253957" name="Arc 5"/>
            <p:cNvSpPr/>
            <p:nvPr/>
          </p:nvSpPr>
          <p:spPr>
            <a:xfrm rot="3431903" flipH="1">
              <a:off x="3834" y="3427"/>
              <a:ext cx="317" cy="317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317" y="159"/>
                </a:cxn>
                <a:cxn ang="0">
                  <a:pos x="159" y="317"/>
                </a:cxn>
                <a:cxn ang="0">
                  <a:pos x="0" y="159"/>
                </a:cxn>
                <a:cxn ang="0">
                  <a:pos x="134" y="2"/>
                </a:cxn>
                <a:cxn ang="0">
                  <a:pos x="158" y="0"/>
                </a:cxn>
                <a:cxn ang="0">
                  <a:pos x="317" y="159"/>
                </a:cxn>
                <a:cxn ang="0">
                  <a:pos x="159" y="317"/>
                </a:cxn>
                <a:cxn ang="0">
                  <a:pos x="0" y="159"/>
                </a:cxn>
                <a:cxn ang="0">
                  <a:pos x="134" y="2"/>
                </a:cxn>
                <a:cxn ang="0">
                  <a:pos x="159" y="159"/>
                </a:cxn>
                <a:cxn ang="0">
                  <a:pos x="158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58" name="Freeform 6"/>
            <p:cNvSpPr>
              <a:spLocks noChangeAspect="1"/>
            </p:cNvSpPr>
            <p:nvPr/>
          </p:nvSpPr>
          <p:spPr>
            <a:xfrm>
              <a:off x="4619" y="2204"/>
              <a:ext cx="71" cy="758"/>
            </a:xfrm>
            <a:custGeom>
              <a:avLst/>
              <a:gdLst/>
              <a:ahLst/>
              <a:cxnLst>
                <a:cxn ang="0">
                  <a:pos x="0" y="758"/>
                </a:cxn>
                <a:cxn ang="0">
                  <a:pos x="67" y="426"/>
                </a:cxn>
                <a:cxn ang="0">
                  <a:pos x="22" y="0"/>
                </a:cxn>
              </a:cxnLst>
              <a:rect l="0" t="0" r="0" b="0"/>
              <a:pathLst>
                <a:path w="48" h="720">
                  <a:moveTo>
                    <a:pt x="0" y="720"/>
                  </a:moveTo>
                  <a:cubicBezTo>
                    <a:pt x="7" y="668"/>
                    <a:pt x="42" y="525"/>
                    <a:pt x="45" y="405"/>
                  </a:cubicBezTo>
                  <a:cubicBezTo>
                    <a:pt x="48" y="285"/>
                    <a:pt x="21" y="84"/>
                    <a:pt x="15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59" name="Freeform 7"/>
            <p:cNvSpPr>
              <a:spLocks noChangeAspect="1"/>
            </p:cNvSpPr>
            <p:nvPr/>
          </p:nvSpPr>
          <p:spPr>
            <a:xfrm>
              <a:off x="4439" y="2181"/>
              <a:ext cx="177" cy="774"/>
            </a:xfrm>
            <a:custGeom>
              <a:avLst/>
              <a:gdLst/>
              <a:ahLst/>
              <a:cxnLst>
                <a:cxn ang="0">
                  <a:pos x="155" y="0"/>
                </a:cxn>
                <a:cxn ang="0">
                  <a:pos x="3" y="433"/>
                </a:cxn>
                <a:cxn ang="0">
                  <a:pos x="177" y="774"/>
                </a:cxn>
              </a:cxnLst>
              <a:rect l="0" t="0" r="0" b="0"/>
              <a:pathLst>
                <a:path w="122" h="750">
                  <a:moveTo>
                    <a:pt x="107" y="0"/>
                  </a:moveTo>
                  <a:cubicBezTo>
                    <a:pt x="90" y="70"/>
                    <a:pt x="0" y="295"/>
                    <a:pt x="2" y="420"/>
                  </a:cubicBezTo>
                  <a:cubicBezTo>
                    <a:pt x="4" y="545"/>
                    <a:pt x="97" y="681"/>
                    <a:pt x="122" y="75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0" name="Freeform 8"/>
            <p:cNvSpPr>
              <a:spLocks noChangeAspect="1"/>
            </p:cNvSpPr>
            <p:nvPr/>
          </p:nvSpPr>
          <p:spPr>
            <a:xfrm>
              <a:off x="4154" y="2984"/>
              <a:ext cx="465" cy="474"/>
            </a:xfrm>
            <a:custGeom>
              <a:avLst/>
              <a:gdLst/>
              <a:ahLst/>
              <a:cxnLst>
                <a:cxn ang="0">
                  <a:pos x="465" y="0"/>
                </a:cxn>
                <a:cxn ang="0">
                  <a:pos x="0" y="474"/>
                </a:cxn>
              </a:cxnLst>
              <a:rect l="0" t="0" r="0" b="0"/>
              <a:pathLst>
                <a:path w="315" h="450">
                  <a:moveTo>
                    <a:pt x="315" y="0"/>
                  </a:moveTo>
                  <a:cubicBezTo>
                    <a:pt x="263" y="75"/>
                    <a:pt x="66" y="356"/>
                    <a:pt x="0" y="45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1" name="Freeform 9"/>
            <p:cNvSpPr>
              <a:spLocks noChangeAspect="1"/>
            </p:cNvSpPr>
            <p:nvPr/>
          </p:nvSpPr>
          <p:spPr>
            <a:xfrm>
              <a:off x="4643" y="3016"/>
              <a:ext cx="619" cy="458"/>
            </a:xfrm>
            <a:custGeom>
              <a:avLst/>
              <a:gdLst/>
              <a:ahLst/>
              <a:cxnLst>
                <a:cxn ang="0">
                  <a:pos x="619" y="458"/>
                </a:cxn>
                <a:cxn ang="0">
                  <a:pos x="0" y="0"/>
                </a:cxn>
              </a:cxnLst>
              <a:rect l="0" t="0" r="0" b="0"/>
              <a:pathLst>
                <a:path w="420" h="435">
                  <a:moveTo>
                    <a:pt x="420" y="435"/>
                  </a:moveTo>
                  <a:cubicBezTo>
                    <a:pt x="350" y="363"/>
                    <a:pt x="87" y="91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2" name="Text Box 10"/>
            <p:cNvSpPr txBox="1">
              <a:spLocks noChangeAspect="1"/>
            </p:cNvSpPr>
            <p:nvPr/>
          </p:nvSpPr>
          <p:spPr>
            <a:xfrm>
              <a:off x="4558" y="3067"/>
              <a:ext cx="127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d</a:t>
              </a:r>
            </a:p>
          </p:txBody>
        </p:sp>
        <p:sp>
          <p:nvSpPr>
            <p:cNvPr id="253963" name="Text Box 11"/>
            <p:cNvSpPr txBox="1">
              <a:spLocks noChangeAspect="1"/>
            </p:cNvSpPr>
            <p:nvPr/>
          </p:nvSpPr>
          <p:spPr>
            <a:xfrm>
              <a:off x="3993" y="3430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253964" name="Freeform 12"/>
            <p:cNvSpPr>
              <a:spLocks noChangeAspect="1"/>
            </p:cNvSpPr>
            <p:nvPr/>
          </p:nvSpPr>
          <p:spPr>
            <a:xfrm>
              <a:off x="3866" y="2843"/>
              <a:ext cx="244" cy="6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4" y="615"/>
                </a:cxn>
              </a:cxnLst>
              <a:rect l="0" t="0" r="0" b="0"/>
              <a:pathLst>
                <a:path w="165" h="585">
                  <a:moveTo>
                    <a:pt x="0" y="0"/>
                  </a:moveTo>
                  <a:cubicBezTo>
                    <a:pt x="28" y="100"/>
                    <a:pt x="131" y="463"/>
                    <a:pt x="165" y="585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5" name="Text Box 13"/>
            <p:cNvSpPr txBox="1">
              <a:spLocks noChangeAspect="1"/>
            </p:cNvSpPr>
            <p:nvPr/>
          </p:nvSpPr>
          <p:spPr>
            <a:xfrm>
              <a:off x="4558" y="1888"/>
              <a:ext cx="127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c</a:t>
              </a:r>
            </a:p>
          </p:txBody>
        </p:sp>
        <p:sp>
          <p:nvSpPr>
            <p:cNvPr id="253966" name="Text Box 14"/>
            <p:cNvSpPr txBox="1">
              <a:spLocks noChangeAspect="1"/>
            </p:cNvSpPr>
            <p:nvPr/>
          </p:nvSpPr>
          <p:spPr>
            <a:xfrm>
              <a:off x="5329" y="3339"/>
              <a:ext cx="127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f</a:t>
              </a:r>
            </a:p>
          </p:txBody>
        </p:sp>
        <p:sp>
          <p:nvSpPr>
            <p:cNvPr id="253967" name="Freeform 15"/>
            <p:cNvSpPr>
              <a:spLocks noChangeAspect="1"/>
            </p:cNvSpPr>
            <p:nvPr/>
          </p:nvSpPr>
          <p:spPr>
            <a:xfrm>
              <a:off x="3821" y="2177"/>
              <a:ext cx="753" cy="677"/>
            </a:xfrm>
            <a:custGeom>
              <a:avLst/>
              <a:gdLst/>
              <a:ahLst/>
              <a:cxnLst>
                <a:cxn ang="0">
                  <a:pos x="0" y="677"/>
                </a:cxn>
                <a:cxn ang="0">
                  <a:pos x="753" y="0"/>
                </a:cxn>
              </a:cxnLst>
              <a:rect l="0" t="0" r="0" b="0"/>
              <a:pathLst>
                <a:path w="510" h="645">
                  <a:moveTo>
                    <a:pt x="0" y="645"/>
                  </a:moveTo>
                  <a:cubicBezTo>
                    <a:pt x="87" y="538"/>
                    <a:pt x="404" y="135"/>
                    <a:pt x="510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8" name="Freeform 16"/>
            <p:cNvSpPr>
              <a:spLocks noChangeAspect="1"/>
            </p:cNvSpPr>
            <p:nvPr/>
          </p:nvSpPr>
          <p:spPr>
            <a:xfrm>
              <a:off x="4611" y="2165"/>
              <a:ext cx="752" cy="6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2" y="646"/>
                </a:cxn>
              </a:cxnLst>
              <a:rect l="0" t="0" r="0" b="0"/>
              <a:pathLst>
                <a:path w="510" h="615">
                  <a:moveTo>
                    <a:pt x="0" y="0"/>
                  </a:moveTo>
                  <a:cubicBezTo>
                    <a:pt x="85" y="102"/>
                    <a:pt x="404" y="487"/>
                    <a:pt x="510" y="615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69" name="Text Box 17"/>
            <p:cNvSpPr txBox="1">
              <a:spLocks noChangeAspect="1"/>
            </p:cNvSpPr>
            <p:nvPr/>
          </p:nvSpPr>
          <p:spPr>
            <a:xfrm>
              <a:off x="3651" y="2704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253970" name="Text Box 18"/>
            <p:cNvSpPr txBox="1">
              <a:spLocks noChangeAspect="1"/>
            </p:cNvSpPr>
            <p:nvPr/>
          </p:nvSpPr>
          <p:spPr>
            <a:xfrm>
              <a:off x="5420" y="2795"/>
              <a:ext cx="127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e</a:t>
              </a:r>
            </a:p>
          </p:txBody>
        </p:sp>
        <p:sp>
          <p:nvSpPr>
            <p:cNvPr id="253971" name="Freeform 19"/>
            <p:cNvSpPr>
              <a:spLocks noChangeAspect="1"/>
            </p:cNvSpPr>
            <p:nvPr/>
          </p:nvSpPr>
          <p:spPr>
            <a:xfrm>
              <a:off x="4132" y="3479"/>
              <a:ext cx="1084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84" y="2"/>
                </a:cxn>
              </a:cxnLst>
              <a:rect l="0" t="0" r="0" b="0"/>
              <a:pathLst>
                <a:path w="735" h="2">
                  <a:moveTo>
                    <a:pt x="0" y="2"/>
                  </a:moveTo>
                  <a:cubicBezTo>
                    <a:pt x="122" y="0"/>
                    <a:pt x="582" y="2"/>
                    <a:pt x="735" y="2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72" name="Freeform 20"/>
            <p:cNvSpPr/>
            <p:nvPr/>
          </p:nvSpPr>
          <p:spPr>
            <a:xfrm>
              <a:off x="5260" y="2840"/>
              <a:ext cx="109" cy="599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599"/>
                </a:cxn>
              </a:cxnLst>
              <a:rect l="0" t="0" r="0" b="0"/>
              <a:pathLst>
                <a:path w="90" h="570">
                  <a:moveTo>
                    <a:pt x="90" y="0"/>
                  </a:moveTo>
                  <a:cubicBezTo>
                    <a:pt x="73" y="95"/>
                    <a:pt x="19" y="451"/>
                    <a:pt x="0" y="57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73" name="Text Box 21"/>
            <p:cNvSpPr txBox="1">
              <a:spLocks noChangeAspect="1"/>
            </p:cNvSpPr>
            <p:nvPr/>
          </p:nvSpPr>
          <p:spPr>
            <a:xfrm>
              <a:off x="4187" y="3757"/>
              <a:ext cx="833" cy="23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zh-CN" altLang="en-US" sz="2400" b="1" dirty="0">
                  <a:latin typeface="黑体" panose="02010609060101010101" pitchFamily="49" charset="-122"/>
                </a:rPr>
                <a:t>图</a:t>
              </a:r>
              <a:r>
                <a:rPr lang="en-US" altLang="zh-CN" sz="2400" b="1" dirty="0">
                  <a:latin typeface="黑体" panose="02010609060101010101" pitchFamily="49" charset="-122"/>
                </a:rPr>
                <a:t>2.4.5</a:t>
              </a:r>
            </a:p>
          </p:txBody>
        </p:sp>
        <p:sp>
          <p:nvSpPr>
            <p:cNvPr id="253974" name="Oval 22"/>
            <p:cNvSpPr/>
            <p:nvPr/>
          </p:nvSpPr>
          <p:spPr>
            <a:xfrm>
              <a:off x="4574" y="2118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53975" name="Oval 23"/>
            <p:cNvSpPr/>
            <p:nvPr/>
          </p:nvSpPr>
          <p:spPr>
            <a:xfrm>
              <a:off x="3822" y="2798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53976" name="Oval 24"/>
            <p:cNvSpPr/>
            <p:nvPr/>
          </p:nvSpPr>
          <p:spPr>
            <a:xfrm>
              <a:off x="5327" y="2814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53977" name="Oval 25"/>
            <p:cNvSpPr/>
            <p:nvPr/>
          </p:nvSpPr>
          <p:spPr>
            <a:xfrm>
              <a:off x="4574" y="2938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53978" name="Oval 26"/>
            <p:cNvSpPr/>
            <p:nvPr/>
          </p:nvSpPr>
          <p:spPr>
            <a:xfrm>
              <a:off x="4087" y="3435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53979" name="Oval 27"/>
            <p:cNvSpPr/>
            <p:nvPr/>
          </p:nvSpPr>
          <p:spPr>
            <a:xfrm>
              <a:off x="5216" y="3435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9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9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299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56002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2.4.11 </a:t>
            </a:r>
            <a:r>
              <a:rPr lang="zh-CN" altLang="en-US" dirty="0"/>
              <a:t>解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93347" name="Rectangle 3"/>
          <p:cNvSpPr>
            <a:spLocks noGrp="1"/>
          </p:cNvSpPr>
          <p:nvPr>
            <p:ph idx="1"/>
          </p:nvPr>
        </p:nvSpPr>
        <p:spPr>
          <a:xfrm>
            <a:off x="611188" y="1287463"/>
            <a:ext cx="8064500" cy="525907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）图</a:t>
            </a:r>
            <a:r>
              <a:rPr lang="en-US" altLang="zh-CN" dirty="0"/>
              <a:t>2.4.5</a:t>
            </a:r>
            <a:r>
              <a:rPr lang="zh-CN" altLang="en-US" dirty="0"/>
              <a:t>中从点</a:t>
            </a:r>
            <a:r>
              <a:rPr lang="en-US" altLang="zh-CN" dirty="0"/>
              <a:t>c</a:t>
            </a:r>
            <a:r>
              <a:rPr lang="zh-CN" altLang="en-US" dirty="0"/>
              <a:t>开始的长度为</a:t>
            </a:r>
            <a:r>
              <a:rPr lang="en-US" altLang="zh-CN" dirty="0"/>
              <a:t>1</a:t>
            </a:r>
            <a:r>
              <a:rPr lang="zh-CN" altLang="en-US" dirty="0"/>
              <a:t>的所有的路有两条：</a:t>
            </a:r>
            <a:r>
              <a:rPr lang="en-US" altLang="zh-CN" dirty="0"/>
              <a:t>c</a:t>
            </a:r>
            <a:r>
              <a:rPr lang="zh-CN" altLang="en-US" dirty="0"/>
              <a:t>→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→</a:t>
            </a:r>
            <a:r>
              <a:rPr lang="en-US" altLang="zh-CN" dirty="0"/>
              <a:t>e</a:t>
            </a:r>
            <a:r>
              <a:rPr lang="zh-CN" altLang="en-US" dirty="0"/>
              <a:t>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）图</a:t>
            </a:r>
            <a:r>
              <a:rPr lang="en-US" altLang="zh-CN" dirty="0"/>
              <a:t>2.4.5</a:t>
            </a:r>
            <a:r>
              <a:rPr lang="zh-CN" altLang="en-US" dirty="0"/>
              <a:t>中从点</a:t>
            </a:r>
            <a:r>
              <a:rPr lang="en-US" altLang="zh-CN" dirty="0"/>
              <a:t>c</a:t>
            </a:r>
            <a:r>
              <a:rPr lang="zh-CN" altLang="en-US" dirty="0"/>
              <a:t>开始的长度为</a:t>
            </a:r>
            <a:r>
              <a:rPr lang="en-US" altLang="zh-CN" dirty="0"/>
              <a:t>2</a:t>
            </a:r>
            <a:r>
              <a:rPr lang="zh-CN" altLang="en-US" dirty="0"/>
              <a:t>的所有的路有两条： </a:t>
            </a:r>
            <a:r>
              <a:rPr lang="en-US" altLang="zh-CN" dirty="0"/>
              <a:t>c→d→b</a:t>
            </a:r>
            <a:r>
              <a:rPr lang="zh-CN" altLang="en-US" dirty="0"/>
              <a:t>和</a:t>
            </a:r>
            <a:r>
              <a:rPr lang="en-US" altLang="zh-CN" dirty="0"/>
              <a:t>c→e→f</a:t>
            </a:r>
            <a:r>
              <a:rPr lang="zh-CN" altLang="en-US" dirty="0"/>
              <a:t>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）图</a:t>
            </a:r>
            <a:r>
              <a:rPr lang="en-US" altLang="zh-CN" dirty="0"/>
              <a:t>2.4.5</a:t>
            </a:r>
            <a:r>
              <a:rPr lang="zh-CN" altLang="en-US" dirty="0"/>
              <a:t>中长度为</a:t>
            </a:r>
            <a:r>
              <a:rPr lang="en-US" altLang="zh-CN" dirty="0"/>
              <a:t>2</a:t>
            </a:r>
            <a:r>
              <a:rPr lang="zh-CN" altLang="en-US" dirty="0"/>
              <a:t>的所有的路有：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  a→c→e</a:t>
            </a:r>
            <a:r>
              <a:rPr lang="zh-CN" altLang="en-US" dirty="0"/>
              <a:t>，</a:t>
            </a:r>
            <a:r>
              <a:rPr lang="en-US" altLang="zh-CN" dirty="0"/>
              <a:t>a→c→d</a:t>
            </a:r>
            <a:r>
              <a:rPr lang="zh-CN" altLang="en-US" dirty="0"/>
              <a:t>，</a:t>
            </a:r>
            <a:r>
              <a:rPr lang="en-US" altLang="zh-CN" dirty="0"/>
              <a:t>a→b→b</a:t>
            </a:r>
            <a:r>
              <a:rPr lang="zh-CN" altLang="en-US" dirty="0"/>
              <a:t>，</a:t>
            </a:r>
            <a:r>
              <a:rPr lang="en-US" altLang="zh-CN" dirty="0"/>
              <a:t>a→b→f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  b→b→f</a:t>
            </a:r>
            <a:r>
              <a:rPr lang="zh-CN" altLang="en-US" dirty="0"/>
              <a:t>，</a:t>
            </a:r>
            <a:r>
              <a:rPr lang="en-US" altLang="zh-CN" dirty="0"/>
              <a:t>b→f→d</a:t>
            </a:r>
            <a:r>
              <a:rPr lang="zh-CN" altLang="en-US" dirty="0"/>
              <a:t>，</a:t>
            </a:r>
            <a:r>
              <a:rPr lang="en-US" altLang="zh-CN" dirty="0"/>
              <a:t>c→d→b</a:t>
            </a:r>
            <a:r>
              <a:rPr lang="zh-CN" altLang="en-US" dirty="0"/>
              <a:t>，</a:t>
            </a:r>
            <a:r>
              <a:rPr lang="en-US" altLang="zh-CN" dirty="0"/>
              <a:t>c→e→f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  d→c→d</a:t>
            </a:r>
            <a:r>
              <a:rPr lang="zh-CN" altLang="en-US" dirty="0"/>
              <a:t>，</a:t>
            </a:r>
            <a:r>
              <a:rPr lang="en-US" altLang="zh-CN" dirty="0"/>
              <a:t>d→c→e</a:t>
            </a:r>
            <a:r>
              <a:rPr lang="zh-CN" altLang="en-US" dirty="0"/>
              <a:t>，</a:t>
            </a:r>
            <a:r>
              <a:rPr lang="en-US" altLang="zh-CN" dirty="0"/>
              <a:t>d→b→b</a:t>
            </a:r>
            <a:r>
              <a:rPr lang="zh-CN" altLang="en-US" dirty="0"/>
              <a:t>，</a:t>
            </a:r>
            <a:r>
              <a:rPr lang="en-US" altLang="zh-CN" dirty="0"/>
              <a:t>d→b→f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  e→f→d</a:t>
            </a:r>
            <a:r>
              <a:rPr lang="zh-CN" altLang="en-US" dirty="0"/>
              <a:t>，</a:t>
            </a:r>
            <a:r>
              <a:rPr lang="en-US" altLang="zh-CN" dirty="0"/>
              <a:t>f→d→b</a:t>
            </a:r>
            <a:r>
              <a:rPr lang="zh-CN" altLang="en-US" dirty="0"/>
              <a:t>，</a:t>
            </a:r>
            <a:r>
              <a:rPr lang="en-US" altLang="zh-CN" dirty="0"/>
              <a:t>f→d→c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共</a:t>
            </a:r>
            <a:r>
              <a:rPr lang="en-US" altLang="zh-CN" dirty="0"/>
              <a:t>15</a:t>
            </a:r>
            <a:r>
              <a:rPr lang="zh-CN" altLang="en-US" dirty="0"/>
              <a:t>条。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9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9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33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注意</a:t>
            </a:r>
          </a:p>
        </p:txBody>
      </p:sp>
      <p:sp>
        <p:nvSpPr>
          <p:cNvPr id="1372163" name="Rectangle 3"/>
          <p:cNvSpPr>
            <a:spLocks noGrp="1"/>
          </p:cNvSpPr>
          <p:nvPr>
            <p:ph idx="1"/>
          </p:nvPr>
        </p:nvSpPr>
        <p:spPr>
          <a:xfrm>
            <a:off x="623888" y="1412875"/>
            <a:ext cx="8102600" cy="35369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由例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2.2.3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我们可以看出：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）笛卡儿积不满足交换律；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A×B=Φ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当且仅当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A=Φ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或者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B=Φ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；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）笛卡儿积不满足结合律；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）对有限集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A,B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，有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|A×B|=|B×A|=|A|×|B|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6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58050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marL="628650" indent="-628650" eaLnBrk="1" hangingPunct="1"/>
            <a:r>
              <a:rPr lang="en-US" altLang="zh-CN" dirty="0"/>
              <a:t>2.5 </a:t>
            </a:r>
            <a:r>
              <a:rPr lang="zh-CN" altLang="en-US" dirty="0"/>
              <a:t>关系的闭包运算</a:t>
            </a:r>
          </a:p>
        </p:txBody>
      </p:sp>
      <p:sp>
        <p:nvSpPr>
          <p:cNvPr id="1595395" name="Rectangle 3"/>
          <p:cNvSpPr>
            <a:spLocks noGrp="1"/>
          </p:cNvSpPr>
          <p:nvPr>
            <p:ph idx="1"/>
          </p:nvPr>
        </p:nvSpPr>
        <p:spPr>
          <a:xfrm>
            <a:off x="598488" y="1341438"/>
            <a:ext cx="8064500" cy="479266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对于一个给定的关系，可能不具有某一个特殊性质。</a:t>
            </a:r>
            <a:r>
              <a:rPr lang="zh-CN" altLang="en-US" dirty="0"/>
              <a:t>但是，如果</a:t>
            </a:r>
            <a:r>
              <a:rPr lang="zh-CN" altLang="en-US" dirty="0">
                <a:solidFill>
                  <a:srgbClr val="0000CC"/>
                </a:solidFill>
              </a:rPr>
              <a:t>我们希望它具有该特定的性质，那么应该怎么做呢？</a:t>
            </a:r>
          </a:p>
          <a:p>
            <a:pPr marL="0" indent="0" eaLnBrk="1" hangingPunct="1">
              <a:buNone/>
            </a:pPr>
            <a:r>
              <a:rPr lang="zh-CN" altLang="en-US" dirty="0"/>
              <a:t>    例如，对给定集合</a:t>
            </a:r>
            <a:r>
              <a:rPr lang="en-US" altLang="zh-CN" dirty="0"/>
              <a:t>A={1,2,3}</a:t>
            </a:r>
            <a:r>
              <a:rPr lang="zh-CN" altLang="en-US" dirty="0"/>
              <a:t>上的关系</a:t>
            </a:r>
            <a:r>
              <a:rPr lang="en-US" altLang="zh-CN" dirty="0"/>
              <a:t>R={&lt;1,1&gt;,&lt;1,2&gt;,&lt;2,1&gt;}</a:t>
            </a:r>
            <a:r>
              <a:rPr lang="zh-CN" altLang="en-US" dirty="0"/>
              <a:t>，它不具有自反性。根据自反性的定义，在关系</a:t>
            </a:r>
            <a:r>
              <a:rPr lang="en-US" altLang="zh-CN" dirty="0"/>
              <a:t>R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添加</a:t>
            </a:r>
            <a:r>
              <a:rPr lang="en-US" altLang="zh-CN" dirty="0">
                <a:solidFill>
                  <a:srgbClr val="FF0000"/>
                </a:solidFill>
              </a:rPr>
              <a:t>&lt;2,2&gt;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&lt;3,3&gt;</a:t>
            </a:r>
            <a:r>
              <a:rPr lang="zh-CN" altLang="en-US" dirty="0"/>
              <a:t>这两个元素后，所得到的新关系就具有自反性。另外，还可以</a:t>
            </a:r>
            <a:r>
              <a:rPr lang="zh-CN" altLang="en-US" dirty="0">
                <a:solidFill>
                  <a:srgbClr val="FF0000"/>
                </a:solidFill>
              </a:rPr>
              <a:t>添加</a:t>
            </a:r>
            <a:r>
              <a:rPr lang="en-US" altLang="zh-CN" dirty="0">
                <a:solidFill>
                  <a:srgbClr val="FF0000"/>
                </a:solidFill>
              </a:rPr>
              <a:t>&lt;2,2&gt;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&lt;3,3&gt;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&lt;1,3&gt;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得到的新关系仍然具有自反性。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5395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60098" name="Rectangle 2"/>
          <p:cNvSpPr>
            <a:spLocks noGrp="1"/>
          </p:cNvSpPr>
          <p:nvPr>
            <p:ph type="title"/>
          </p:nvPr>
        </p:nvSpPr>
        <p:spPr>
          <a:xfrm>
            <a:off x="611188" y="609441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2.5.1</a:t>
            </a:r>
            <a:r>
              <a:rPr lang="zh-CN" altLang="en-US" dirty="0"/>
              <a:t>关系的闭包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736013" cy="525907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2.5.1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是定义在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上的关系，若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存在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上的另一个关系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R′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，满足：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R′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自反的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对称的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、或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传递的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）对任何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自反的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对称的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、或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传递的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〞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，如果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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〞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，就有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R′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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〞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则称为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自反闭包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(ReflexiveClosure)(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对称闭包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(SymmetricClosure)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、或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传递闭包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(TransitiveClosure))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，分别记为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r(R)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(s(R)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t(R)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从定义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2.5.1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可以看出，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关系的闭包是增加最少元素，使其具备所需性质的扩充。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4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6214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2.5.1</a:t>
            </a:r>
            <a:endParaRPr lang="zh-CN" altLang="en-US" dirty="0"/>
          </a:p>
        </p:txBody>
      </p:sp>
      <p:sp>
        <p:nvSpPr>
          <p:cNvPr id="1599491" name="Rectangle 3"/>
          <p:cNvSpPr>
            <a:spLocks noGrp="1"/>
          </p:cNvSpPr>
          <p:nvPr>
            <p:ph idx="1"/>
          </p:nvPr>
        </p:nvSpPr>
        <p:spPr>
          <a:xfrm>
            <a:off x="539750" y="1368425"/>
            <a:ext cx="8178800" cy="43656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A={1,2,3}</a:t>
            </a:r>
            <a:r>
              <a:rPr lang="zh-CN" altLang="en-US" dirty="0"/>
              <a:t>，</a:t>
            </a:r>
            <a:r>
              <a:rPr lang="en-US" altLang="zh-CN" dirty="0"/>
              <a:t>R={&lt;1,1&gt;,&lt;1,2&gt;,&lt;2,1&gt;,&lt;1,3&gt;}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上的关系。</a:t>
            </a:r>
            <a:r>
              <a:rPr lang="zh-CN" altLang="en-US" dirty="0">
                <a:solidFill>
                  <a:srgbClr val="0000CC"/>
                </a:solidFill>
              </a:rPr>
              <a:t>试求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的自反闭包、对称闭包和传递闭包。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800080"/>
                </a:solidFill>
              </a:rPr>
              <a:t>解 </a:t>
            </a:r>
            <a:r>
              <a:rPr lang="zh-CN" altLang="en-US" dirty="0"/>
              <a:t>由关系的自反性定义知，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是自反的当且仅当对</a:t>
            </a:r>
            <a:r>
              <a:rPr lang="en-US" altLang="zh-CN" dirty="0">
                <a:solidFill>
                  <a:srgbClr val="FF0000"/>
                </a:solidFill>
              </a:rPr>
              <a:t>a∈A</a:t>
            </a:r>
            <a:r>
              <a:rPr lang="zh-CN" altLang="en-US" dirty="0">
                <a:solidFill>
                  <a:srgbClr val="FF0000"/>
                </a:solidFill>
              </a:rPr>
              <a:t>，都有</a:t>
            </a:r>
            <a:r>
              <a:rPr lang="en-US" altLang="zh-CN" dirty="0">
                <a:solidFill>
                  <a:srgbClr val="FF0000"/>
                </a:solidFill>
              </a:rPr>
              <a:t>&lt;a,a&gt;∈R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因此，在</a:t>
            </a:r>
            <a:r>
              <a:rPr lang="en-US" altLang="zh-CN" dirty="0"/>
              <a:t>R</a:t>
            </a:r>
            <a:r>
              <a:rPr lang="zh-CN" altLang="en-US" dirty="0"/>
              <a:t>中添上</a:t>
            </a:r>
            <a:r>
              <a:rPr lang="en-US" altLang="zh-CN" dirty="0"/>
              <a:t>&lt;2,2&gt;</a:t>
            </a:r>
            <a:r>
              <a:rPr lang="zh-CN" altLang="en-US" dirty="0"/>
              <a:t>和</a:t>
            </a:r>
            <a:r>
              <a:rPr lang="en-US" altLang="zh-CN" dirty="0"/>
              <a:t>&lt;3,3&gt;</a:t>
            </a:r>
            <a:r>
              <a:rPr lang="zh-CN" altLang="en-US" dirty="0"/>
              <a:t>后得到的新关系就具有自反性，且满足自反闭包的定义，即</a:t>
            </a:r>
          </a:p>
          <a:p>
            <a:pPr marL="0" indent="0" eaLnBrk="1" hangingPunct="1">
              <a:buNone/>
            </a:pPr>
            <a:r>
              <a:rPr lang="en-US" altLang="zh-CN" dirty="0"/>
              <a:t>r(R)={&lt;1,1&gt;,&lt;2,2&gt;,&lt;3,3&gt;,&lt;1,2&gt;,&lt;2,1&gt;,&lt;1,3&gt;}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491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6419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2.5.1(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1601539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191500" cy="48545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600" dirty="0"/>
              <a:t>由关系的对称性定义知，</a:t>
            </a:r>
            <a:r>
              <a:rPr lang="en-US" altLang="zh-CN" sz="2600" dirty="0">
                <a:solidFill>
                  <a:srgbClr val="0000CC"/>
                </a:solidFill>
              </a:rPr>
              <a:t>R</a:t>
            </a:r>
            <a:r>
              <a:rPr lang="zh-CN" altLang="en-US" sz="2600" dirty="0">
                <a:solidFill>
                  <a:srgbClr val="0000CC"/>
                </a:solidFill>
              </a:rPr>
              <a:t>是对称的当且仅当对</a:t>
            </a:r>
            <a:r>
              <a:rPr lang="en-US" altLang="zh-CN" sz="2600" dirty="0">
                <a:solidFill>
                  <a:srgbClr val="0000CC"/>
                </a:solidFill>
              </a:rPr>
              <a:t>a,b∈A</a:t>
            </a:r>
            <a:r>
              <a:rPr lang="zh-CN" altLang="en-US" sz="2600" dirty="0">
                <a:solidFill>
                  <a:srgbClr val="0000CC"/>
                </a:solidFill>
              </a:rPr>
              <a:t>，若</a:t>
            </a:r>
            <a:r>
              <a:rPr lang="en-US" altLang="zh-CN" sz="2600" dirty="0">
                <a:solidFill>
                  <a:srgbClr val="0000CC"/>
                </a:solidFill>
              </a:rPr>
              <a:t>&lt;a,b&gt;∈R</a:t>
            </a:r>
            <a:r>
              <a:rPr lang="zh-CN" altLang="en-US" sz="2600" dirty="0">
                <a:solidFill>
                  <a:srgbClr val="0000CC"/>
                </a:solidFill>
              </a:rPr>
              <a:t>，则必有</a:t>
            </a:r>
            <a:r>
              <a:rPr lang="en-US" altLang="zh-CN" sz="2600" dirty="0">
                <a:solidFill>
                  <a:srgbClr val="0000CC"/>
                </a:solidFill>
              </a:rPr>
              <a:t>&lt;b,a&gt;∈R</a:t>
            </a:r>
            <a:r>
              <a:rPr lang="zh-CN" altLang="en-US" sz="2600" dirty="0">
                <a:solidFill>
                  <a:srgbClr val="0000CC"/>
                </a:solidFill>
              </a:rPr>
              <a:t>，</a:t>
            </a:r>
            <a:r>
              <a:rPr lang="zh-CN" altLang="en-US" sz="2600" dirty="0"/>
              <a:t>因此，在</a:t>
            </a:r>
            <a:r>
              <a:rPr lang="en-US" altLang="zh-CN" sz="2600" dirty="0"/>
              <a:t>R</a:t>
            </a:r>
            <a:r>
              <a:rPr lang="zh-CN" altLang="en-US" sz="2600" dirty="0"/>
              <a:t>中添上</a:t>
            </a:r>
            <a:r>
              <a:rPr lang="en-US" altLang="zh-CN" sz="2600" dirty="0"/>
              <a:t>&lt;3,1&gt;</a:t>
            </a:r>
            <a:r>
              <a:rPr lang="zh-CN" altLang="en-US" sz="2600" dirty="0"/>
              <a:t>后得到的新关系就具有对称性，且满足对称闭包的定义，即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600" dirty="0"/>
              <a:t>s(R)={&lt;1,1&gt;,&lt;1,2&gt;,&lt;2,1&gt;,&lt;1,3&gt;,&lt;3,1&gt;}</a:t>
            </a:r>
            <a:r>
              <a:rPr lang="zh-CN" altLang="en-US" sz="2600" dirty="0"/>
              <a:t>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600" dirty="0"/>
              <a:t>由关系的传递性定义知</a:t>
            </a:r>
            <a:r>
              <a:rPr lang="zh-CN" altLang="en-US" sz="2600" dirty="0">
                <a:solidFill>
                  <a:srgbClr val="0000CC"/>
                </a:solidFill>
              </a:rPr>
              <a:t>，</a:t>
            </a:r>
            <a:r>
              <a:rPr lang="en-US" altLang="zh-CN" sz="2600" dirty="0">
                <a:solidFill>
                  <a:srgbClr val="0000CC"/>
                </a:solidFill>
              </a:rPr>
              <a:t>R</a:t>
            </a:r>
            <a:r>
              <a:rPr lang="zh-CN" altLang="en-US" sz="2600" dirty="0">
                <a:solidFill>
                  <a:srgbClr val="0000CC"/>
                </a:solidFill>
              </a:rPr>
              <a:t>是传递的当且仅当对</a:t>
            </a:r>
            <a:r>
              <a:rPr lang="en-US" altLang="zh-CN" sz="2600" dirty="0">
                <a:solidFill>
                  <a:srgbClr val="0000CC"/>
                </a:solidFill>
              </a:rPr>
              <a:t>a,b,c∈A</a:t>
            </a:r>
            <a:r>
              <a:rPr lang="zh-CN" altLang="en-US" sz="2600" dirty="0">
                <a:solidFill>
                  <a:srgbClr val="0000CC"/>
                </a:solidFill>
              </a:rPr>
              <a:t>，若</a:t>
            </a:r>
            <a:r>
              <a:rPr lang="en-US" altLang="zh-CN" sz="2600" dirty="0">
                <a:solidFill>
                  <a:srgbClr val="0000CC"/>
                </a:solidFill>
              </a:rPr>
              <a:t>&lt;a,b&gt;∈R</a:t>
            </a:r>
            <a:r>
              <a:rPr lang="zh-CN" altLang="en-US" sz="2600" dirty="0">
                <a:solidFill>
                  <a:srgbClr val="0000CC"/>
                </a:solidFill>
              </a:rPr>
              <a:t>，且</a:t>
            </a:r>
            <a:r>
              <a:rPr lang="en-US" altLang="zh-CN" sz="2600" dirty="0">
                <a:solidFill>
                  <a:srgbClr val="0000CC"/>
                </a:solidFill>
              </a:rPr>
              <a:t>&lt;b,c&gt;∈R</a:t>
            </a:r>
            <a:r>
              <a:rPr lang="zh-CN" altLang="en-US" sz="2600" dirty="0">
                <a:solidFill>
                  <a:srgbClr val="0000CC"/>
                </a:solidFill>
              </a:rPr>
              <a:t>，则必有</a:t>
            </a:r>
            <a:r>
              <a:rPr lang="en-US" altLang="zh-CN" sz="2600" dirty="0">
                <a:solidFill>
                  <a:srgbClr val="0000CC"/>
                </a:solidFill>
              </a:rPr>
              <a:t>&lt;a,c&gt;∈R</a:t>
            </a:r>
            <a:r>
              <a:rPr lang="zh-CN" altLang="en-US" sz="2600" dirty="0">
                <a:solidFill>
                  <a:srgbClr val="0000CC"/>
                </a:solidFill>
              </a:rPr>
              <a:t>，</a:t>
            </a:r>
            <a:r>
              <a:rPr lang="zh-CN" altLang="en-US" sz="2600" dirty="0"/>
              <a:t>因此，在</a:t>
            </a:r>
            <a:r>
              <a:rPr lang="en-US" altLang="zh-CN" sz="2600" dirty="0"/>
              <a:t>R</a:t>
            </a:r>
            <a:r>
              <a:rPr lang="zh-CN" altLang="en-US" sz="2600" dirty="0"/>
              <a:t>中添上</a:t>
            </a:r>
            <a:r>
              <a:rPr lang="en-US" altLang="zh-CN" sz="2600" dirty="0"/>
              <a:t>&lt;2,2&gt;</a:t>
            </a:r>
            <a:r>
              <a:rPr lang="zh-CN" altLang="en-US" sz="2600" dirty="0"/>
              <a:t>和</a:t>
            </a:r>
            <a:r>
              <a:rPr lang="en-US" altLang="zh-CN" sz="2600" dirty="0"/>
              <a:t>&lt;2,3&gt;</a:t>
            </a:r>
            <a:r>
              <a:rPr lang="zh-CN" altLang="en-US" sz="2600" dirty="0"/>
              <a:t>后得到的新关系就具有传递性，且满足传递闭包的定义。即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600" dirty="0"/>
              <a:t>t(R)={&lt;1,1&gt;,&lt;1,2&gt;,&lt;2,1&gt;,&lt;1,3&gt;,&lt;2,2&gt;,&lt;2,3&gt;}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39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66242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2.5.2</a:t>
            </a:r>
            <a:endParaRPr lang="zh-CN" altLang="en-US" dirty="0"/>
          </a:p>
        </p:txBody>
      </p:sp>
      <p:sp>
        <p:nvSpPr>
          <p:cNvPr id="1603587" name="Rectangle 3"/>
          <p:cNvSpPr>
            <a:spLocks noGrp="1"/>
          </p:cNvSpPr>
          <p:nvPr>
            <p:ph idx="1"/>
          </p:nvPr>
        </p:nvSpPr>
        <p:spPr>
          <a:xfrm>
            <a:off x="636588" y="1541463"/>
            <a:ext cx="8115300" cy="18018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求下列关系的</a:t>
            </a:r>
            <a:r>
              <a:rPr lang="en-US" altLang="zh-CN" dirty="0"/>
              <a:t>r(R),s(R)</a:t>
            </a:r>
            <a:r>
              <a:rPr lang="zh-CN" altLang="en-US" dirty="0"/>
              <a:t>和</a:t>
            </a:r>
            <a:r>
              <a:rPr lang="en-US" altLang="zh-CN" dirty="0"/>
              <a:t>t(R)</a:t>
            </a:r>
            <a:r>
              <a:rPr lang="zh-CN" altLang="en-US" dirty="0"/>
              <a:t>。 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）定义在整数集</a:t>
            </a:r>
            <a:r>
              <a:rPr lang="en-US" altLang="zh-CN" dirty="0"/>
              <a:t>Z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＜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）定义在整数集</a:t>
            </a:r>
            <a:r>
              <a:rPr lang="en-US" altLang="zh-CN" dirty="0"/>
              <a:t>Z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＝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87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68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解</a:t>
            </a:r>
          </a:p>
        </p:txBody>
      </p:sp>
      <p:sp>
        <p:nvSpPr>
          <p:cNvPr id="1605635" name="Rectangle 3"/>
          <p:cNvSpPr>
            <a:spLocks noGrp="1"/>
          </p:cNvSpPr>
          <p:nvPr>
            <p:ph idx="1"/>
          </p:nvPr>
        </p:nvSpPr>
        <p:spPr>
          <a:xfrm>
            <a:off x="560388" y="1341438"/>
            <a:ext cx="8115300" cy="47942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）定义在</a:t>
            </a:r>
            <a:r>
              <a:rPr lang="en-US" altLang="zh-CN" dirty="0"/>
              <a:t>Z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＜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关系的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r(R)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≤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s(R)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≠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t(R)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＜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）定义在</a:t>
            </a:r>
            <a:r>
              <a:rPr lang="en-US" altLang="zh-CN" dirty="0"/>
              <a:t>Z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en-US" altLang="zh-CN" dirty="0"/>
              <a:t>=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关系的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r(R)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en-US" altLang="zh-CN" dirty="0"/>
              <a:t>=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s(R)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en-US" altLang="zh-CN" dirty="0"/>
              <a:t>=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t(R)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en-US" altLang="zh-CN" dirty="0"/>
              <a:t>=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635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7033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2.5.3</a:t>
            </a:r>
            <a:endParaRPr lang="zh-CN" altLang="en-US" dirty="0"/>
          </a:p>
        </p:txBody>
      </p:sp>
      <p:sp>
        <p:nvSpPr>
          <p:cNvPr id="1607683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26558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设集合</a:t>
            </a:r>
            <a:r>
              <a:rPr lang="en-US" altLang="zh-CN" dirty="0"/>
              <a:t>A={1,2,3,4}</a:t>
            </a:r>
            <a:r>
              <a:rPr lang="zh-CN" altLang="en-US" dirty="0"/>
              <a:t>，</a:t>
            </a:r>
            <a:r>
              <a:rPr lang="en-US" altLang="zh-CN" dirty="0"/>
              <a:t>R={&lt;1,2&gt;,&lt;2,2&gt;,&lt;2,3&gt;, &lt;3,4&gt;}</a:t>
            </a:r>
            <a:r>
              <a:rPr lang="zh-CN" altLang="en-US" dirty="0"/>
              <a:t>是定义在</a:t>
            </a:r>
            <a:r>
              <a:rPr lang="en-US" altLang="zh-CN" dirty="0"/>
              <a:t>A</a:t>
            </a:r>
            <a:r>
              <a:rPr lang="zh-CN" altLang="en-US" dirty="0"/>
              <a:t>上的二元关系。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）画出</a:t>
            </a:r>
            <a:r>
              <a:rPr lang="en-US" altLang="zh-CN" dirty="0"/>
              <a:t>R</a:t>
            </a:r>
            <a:r>
              <a:rPr lang="zh-CN" altLang="en-US" dirty="0"/>
              <a:t>的关系图；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）求出</a:t>
            </a:r>
            <a:r>
              <a:rPr lang="en-US" altLang="zh-CN" dirty="0"/>
              <a:t>r(R),s(R),t(R),</a:t>
            </a:r>
            <a:r>
              <a:rPr lang="zh-CN" altLang="en-US" dirty="0"/>
              <a:t>并画出其相应的关系图。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zh-CN" altLang="en-US" dirty="0"/>
              <a:t>的关系图见下图；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3203575" y="4076700"/>
            <a:ext cx="2787650" cy="2405063"/>
            <a:chOff x="3470" y="2432"/>
            <a:chExt cx="1756" cy="1515"/>
          </a:xfrm>
        </p:grpSpPr>
        <p:sp>
          <p:nvSpPr>
            <p:cNvPr id="270341" name="Text Box 5"/>
            <p:cNvSpPr txBox="1"/>
            <p:nvPr/>
          </p:nvSpPr>
          <p:spPr>
            <a:xfrm>
              <a:off x="3651" y="3608"/>
              <a:ext cx="184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sz="2400" b="1" dirty="0">
                  <a:latin typeface="黑体" panose="02010609060101010101" pitchFamily="49" charset="-122"/>
                </a:rPr>
                <a:t>2</a:t>
              </a:r>
            </a:p>
          </p:txBody>
        </p:sp>
        <p:sp>
          <p:nvSpPr>
            <p:cNvPr id="270342" name="Text Box 6"/>
            <p:cNvSpPr txBox="1"/>
            <p:nvPr/>
          </p:nvSpPr>
          <p:spPr>
            <a:xfrm>
              <a:off x="5042" y="3608"/>
              <a:ext cx="184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sz="2400" b="1" dirty="0">
                  <a:latin typeface="黑体" panose="02010609060101010101" pitchFamily="49" charset="-122"/>
                </a:rPr>
                <a:t>4</a:t>
              </a:r>
            </a:p>
          </p:txBody>
        </p:sp>
        <p:sp>
          <p:nvSpPr>
            <p:cNvPr id="270343" name="Text Box 9"/>
            <p:cNvSpPr txBox="1"/>
            <p:nvPr/>
          </p:nvSpPr>
          <p:spPr>
            <a:xfrm>
              <a:off x="3793" y="2432"/>
              <a:ext cx="184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sz="2400" b="1" dirty="0"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270344" name="Text Box 13"/>
            <p:cNvSpPr txBox="1"/>
            <p:nvPr/>
          </p:nvSpPr>
          <p:spPr>
            <a:xfrm>
              <a:off x="5042" y="2505"/>
              <a:ext cx="184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sz="2400" b="1" dirty="0">
                  <a:latin typeface="黑体" panose="02010609060101010101" pitchFamily="49" charset="-122"/>
                </a:rPr>
                <a:t>3</a:t>
              </a:r>
            </a:p>
          </p:txBody>
        </p:sp>
        <p:sp>
          <p:nvSpPr>
            <p:cNvPr id="270345" name="Arc 14"/>
            <p:cNvSpPr/>
            <p:nvPr/>
          </p:nvSpPr>
          <p:spPr>
            <a:xfrm flipH="1">
              <a:off x="3470" y="3582"/>
              <a:ext cx="394" cy="365"/>
            </a:xfrm>
            <a:custGeom>
              <a:avLst/>
              <a:gdLst/>
              <a:ahLst/>
              <a:cxnLst>
                <a:cxn ang="0">
                  <a:pos x="15" y="114"/>
                </a:cxn>
                <a:cxn ang="0">
                  <a:pos x="197" y="0"/>
                </a:cxn>
                <a:cxn ang="0">
                  <a:pos x="394" y="183"/>
                </a:cxn>
                <a:cxn ang="0">
                  <a:pos x="197" y="365"/>
                </a:cxn>
                <a:cxn ang="0">
                  <a:pos x="0" y="183"/>
                </a:cxn>
                <a:cxn ang="0">
                  <a:pos x="0" y="181"/>
                </a:cxn>
                <a:cxn ang="0">
                  <a:pos x="15" y="114"/>
                </a:cxn>
                <a:cxn ang="0">
                  <a:pos x="197" y="0"/>
                </a:cxn>
                <a:cxn ang="0">
                  <a:pos x="394" y="183"/>
                </a:cxn>
                <a:cxn ang="0">
                  <a:pos x="197" y="365"/>
                </a:cxn>
                <a:cxn ang="0">
                  <a:pos x="0" y="183"/>
                </a:cxn>
                <a:cxn ang="0">
                  <a:pos x="0" y="181"/>
                </a:cxn>
                <a:cxn ang="0">
                  <a:pos x="197" y="183"/>
                </a:cxn>
                <a:cxn ang="0">
                  <a:pos x="15" y="114"/>
                </a:cxn>
              </a:cxnLst>
              <a:rect l="0" t="0" r="0" b="0"/>
              <a:pathLst>
                <a:path w="43200" h="43200" fill="none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</a:path>
                <a:path w="43200" h="43200" stroke="0">
                  <a:moveTo>
                    <a:pt x="1601" y="13436"/>
                  </a:moveTo>
                  <a:cubicBezTo>
                    <a:pt x="4918" y="5310"/>
                    <a:pt x="1282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527"/>
                    <a:pt x="0" y="21455"/>
                    <a:pt x="1" y="21384"/>
                  </a:cubicBezTo>
                  <a:lnTo>
                    <a:pt x="21600" y="21600"/>
                  </a:lnTo>
                  <a:lnTo>
                    <a:pt x="1601" y="13436"/>
                  </a:lnTo>
                  <a:close/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6" name="Freeform 15"/>
            <p:cNvSpPr/>
            <p:nvPr/>
          </p:nvSpPr>
          <p:spPr>
            <a:xfrm>
              <a:off x="3878" y="2711"/>
              <a:ext cx="1095" cy="1001"/>
            </a:xfrm>
            <a:custGeom>
              <a:avLst/>
              <a:gdLst/>
              <a:ahLst/>
              <a:cxnLst>
                <a:cxn ang="0">
                  <a:pos x="0" y="1001"/>
                </a:cxn>
                <a:cxn ang="0">
                  <a:pos x="1095" y="0"/>
                </a:cxn>
              </a:cxnLst>
              <a:rect l="0" t="0" r="0" b="0"/>
              <a:pathLst>
                <a:path w="945" h="935">
                  <a:moveTo>
                    <a:pt x="0" y="935"/>
                  </a:moveTo>
                  <a:lnTo>
                    <a:pt x="945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7" name="Freeform 16"/>
            <p:cNvSpPr/>
            <p:nvPr/>
          </p:nvSpPr>
          <p:spPr>
            <a:xfrm>
              <a:off x="3882" y="2720"/>
              <a:ext cx="1" cy="9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72"/>
                </a:cxn>
              </a:cxnLst>
              <a:rect l="0" t="0" r="0" b="0"/>
              <a:pathLst>
                <a:path w="1" h="907">
                  <a:moveTo>
                    <a:pt x="0" y="0"/>
                  </a:moveTo>
                  <a:lnTo>
                    <a:pt x="0" y="907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8" name="Freeform 17"/>
            <p:cNvSpPr/>
            <p:nvPr/>
          </p:nvSpPr>
          <p:spPr>
            <a:xfrm>
              <a:off x="4995" y="2731"/>
              <a:ext cx="1" cy="9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51"/>
                </a:cxn>
              </a:cxnLst>
              <a:rect l="0" t="0" r="0" b="0"/>
              <a:pathLst>
                <a:path w="1" h="888">
                  <a:moveTo>
                    <a:pt x="0" y="0"/>
                  </a:moveTo>
                  <a:lnTo>
                    <a:pt x="0" y="888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9" name="Oval 8"/>
            <p:cNvSpPr/>
            <p:nvPr/>
          </p:nvSpPr>
          <p:spPr>
            <a:xfrm>
              <a:off x="3837" y="2670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70350" name="Oval 10"/>
            <p:cNvSpPr/>
            <p:nvPr/>
          </p:nvSpPr>
          <p:spPr>
            <a:xfrm>
              <a:off x="4966" y="2670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70351" name="Oval 11"/>
            <p:cNvSpPr/>
            <p:nvPr/>
          </p:nvSpPr>
          <p:spPr>
            <a:xfrm>
              <a:off x="3837" y="3682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270352" name="Oval 12"/>
            <p:cNvSpPr/>
            <p:nvPr/>
          </p:nvSpPr>
          <p:spPr>
            <a:xfrm>
              <a:off x="4966" y="3682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68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7238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2.5.3</a:t>
            </a:r>
            <a:r>
              <a:rPr lang="zh-CN" altLang="en-US" dirty="0"/>
              <a:t>（续）</a:t>
            </a:r>
            <a:r>
              <a:rPr lang="zh-CN" altLang="en-US" sz="3400" dirty="0"/>
              <a:t>（</a:t>
            </a:r>
            <a:r>
              <a:rPr lang="en-US" altLang="zh-CN" sz="3400" dirty="0"/>
              <a:t>2</a:t>
            </a:r>
            <a:r>
              <a:rPr lang="zh-CN" altLang="en-US" sz="3400" dirty="0"/>
              <a:t>）</a:t>
            </a:r>
          </a:p>
        </p:txBody>
      </p:sp>
      <p:sp>
        <p:nvSpPr>
          <p:cNvPr id="1609731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547100" cy="21558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2600" dirty="0"/>
              <a:t>r(R)={&lt;1,2&gt;,&lt;2,2&gt;,&lt;2,3&gt;,&lt;3,4&gt;,&lt;1,1&gt;,&lt;3,3&gt;,&lt;4,4&gt;}</a:t>
            </a:r>
            <a:r>
              <a:rPr lang="zh-CN" altLang="en-US" sz="2600" dirty="0"/>
              <a:t>；</a:t>
            </a:r>
          </a:p>
          <a:p>
            <a:pPr marL="0" indent="0" eaLnBrk="1" hangingPunct="1">
              <a:buNone/>
            </a:pPr>
            <a:r>
              <a:rPr lang="en-US" altLang="zh-CN" sz="2600" dirty="0"/>
              <a:t>s(R)={&lt;1,2&gt;,&lt;2,2&gt;,&lt;2,3&gt;,&lt;2,1&gt;,&lt;3,2&gt;,&lt;3,4&gt;,&lt;4,3&gt;}</a:t>
            </a:r>
            <a:r>
              <a:rPr lang="zh-CN" altLang="en-US" sz="2600" dirty="0"/>
              <a:t>；</a:t>
            </a:r>
            <a:r>
              <a:rPr lang="en-US" altLang="zh-CN" sz="2600" dirty="0"/>
              <a:t>t(R)={&lt;1,2&gt;,&lt;2,2&gt;,&lt;2,3&gt;,&lt;1,3&gt;,&lt;3,4&gt;,&lt;1,4&gt;,&lt;2,4&gt;}</a:t>
            </a:r>
            <a:r>
              <a:rPr lang="zh-CN" altLang="en-US" sz="2600" dirty="0"/>
              <a:t>。</a:t>
            </a:r>
          </a:p>
          <a:p>
            <a:pPr marL="0" indent="0" eaLnBrk="1" hangingPunct="1">
              <a:buNone/>
            </a:pPr>
            <a:r>
              <a:rPr lang="en-US" altLang="zh-CN" sz="2600" dirty="0"/>
              <a:t>r(R)</a:t>
            </a:r>
            <a:r>
              <a:rPr lang="zh-CN" altLang="en-US" sz="2600" dirty="0"/>
              <a:t>，</a:t>
            </a:r>
            <a:r>
              <a:rPr lang="en-US" altLang="zh-CN" sz="2600" dirty="0"/>
              <a:t>s(R)</a:t>
            </a:r>
            <a:r>
              <a:rPr lang="zh-CN" altLang="en-US" sz="2600" dirty="0"/>
              <a:t>，</a:t>
            </a:r>
            <a:r>
              <a:rPr lang="en-US" altLang="zh-CN" sz="2600" dirty="0"/>
              <a:t>t(R)</a:t>
            </a:r>
            <a:r>
              <a:rPr lang="zh-CN" altLang="en-US" sz="2600" dirty="0"/>
              <a:t>的关系图分别如下：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873125" y="3873500"/>
            <a:ext cx="7470775" cy="2611438"/>
            <a:chOff x="550" y="2272"/>
            <a:chExt cx="4706" cy="1645"/>
          </a:xfrm>
        </p:grpSpPr>
        <p:sp>
          <p:nvSpPr>
            <p:cNvPr id="272389" name="Text Box 5"/>
            <p:cNvSpPr txBox="1"/>
            <p:nvPr/>
          </p:nvSpPr>
          <p:spPr>
            <a:xfrm>
              <a:off x="588" y="3687"/>
              <a:ext cx="4304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    r(R)                s(R)          t(R)</a:t>
              </a:r>
            </a:p>
          </p:txBody>
        </p:sp>
        <p:grpSp>
          <p:nvGrpSpPr>
            <p:cNvPr id="272390" name="Group 6"/>
            <p:cNvGrpSpPr/>
            <p:nvPr/>
          </p:nvGrpSpPr>
          <p:grpSpPr>
            <a:xfrm>
              <a:off x="550" y="2272"/>
              <a:ext cx="4706" cy="1366"/>
              <a:chOff x="550" y="2272"/>
              <a:chExt cx="4706" cy="1366"/>
            </a:xfrm>
          </p:grpSpPr>
          <p:sp>
            <p:nvSpPr>
              <p:cNvPr id="272391" name="Arc 7"/>
              <p:cNvSpPr/>
              <p:nvPr/>
            </p:nvSpPr>
            <p:spPr>
              <a:xfrm rot="546273" flipH="1">
                <a:off x="550" y="2343"/>
                <a:ext cx="298" cy="338"/>
              </a:xfrm>
              <a:custGeom>
                <a:avLst/>
                <a:gdLst/>
                <a:ahLst/>
                <a:cxnLst>
                  <a:cxn ang="0">
                    <a:pos x="4" y="129"/>
                  </a:cxn>
                  <a:cxn ang="0">
                    <a:pos x="149" y="0"/>
                  </a:cxn>
                  <a:cxn ang="0">
                    <a:pos x="298" y="169"/>
                  </a:cxn>
                  <a:cxn ang="0">
                    <a:pos x="149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4" y="129"/>
                  </a:cxn>
                  <a:cxn ang="0">
                    <a:pos x="149" y="0"/>
                  </a:cxn>
                  <a:cxn ang="0">
                    <a:pos x="298" y="169"/>
                  </a:cxn>
                  <a:cxn ang="0">
                    <a:pos x="149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149" y="169"/>
                  </a:cxn>
                  <a:cxn ang="0">
                    <a:pos x="4" y="129"/>
                  </a:cxn>
                </a:cxnLst>
                <a:rect l="0" t="0" r="0" b="0"/>
                <a:pathLst>
                  <a:path w="43200" h="43200" fill="none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619" y="16461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triangle" w="lg" len="lg"/>
                <a:tailEnd type="non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2" name="Text Box 8"/>
              <p:cNvSpPr txBox="1"/>
              <p:nvPr/>
            </p:nvSpPr>
            <p:spPr>
              <a:xfrm>
                <a:off x="584" y="2362"/>
                <a:ext cx="316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72393" name="Freeform 9"/>
              <p:cNvSpPr/>
              <p:nvPr/>
            </p:nvSpPr>
            <p:spPr>
              <a:xfrm>
                <a:off x="2598" y="2531"/>
                <a:ext cx="820" cy="918"/>
              </a:xfrm>
              <a:custGeom>
                <a:avLst/>
                <a:gdLst/>
                <a:ahLst/>
                <a:cxnLst>
                  <a:cxn ang="0">
                    <a:pos x="820" y="0"/>
                  </a:cxn>
                  <a:cxn ang="0">
                    <a:pos x="478" y="510"/>
                  </a:cxn>
                  <a:cxn ang="0">
                    <a:pos x="0" y="918"/>
                  </a:cxn>
                </a:cxnLst>
                <a:rect l="0" t="0" r="0" b="0"/>
                <a:pathLst>
                  <a:path w="935" h="925">
                    <a:moveTo>
                      <a:pt x="935" y="0"/>
                    </a:moveTo>
                    <a:cubicBezTo>
                      <a:pt x="870" y="86"/>
                      <a:pt x="701" y="360"/>
                      <a:pt x="545" y="514"/>
                    </a:cubicBezTo>
                    <a:cubicBezTo>
                      <a:pt x="389" y="668"/>
                      <a:pt x="114" y="840"/>
                      <a:pt x="0" y="925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4" name="Freeform 10"/>
              <p:cNvSpPr/>
              <p:nvPr/>
            </p:nvSpPr>
            <p:spPr>
              <a:xfrm>
                <a:off x="2499" y="2539"/>
                <a:ext cx="75" cy="873"/>
              </a:xfrm>
              <a:custGeom>
                <a:avLst/>
                <a:gdLst/>
                <a:ahLst/>
                <a:cxnLst>
                  <a:cxn ang="0">
                    <a:pos x="75" y="873"/>
                  </a:cxn>
                  <a:cxn ang="0">
                    <a:pos x="1" y="483"/>
                  </a:cxn>
                  <a:cxn ang="0">
                    <a:pos x="67" y="0"/>
                  </a:cxn>
                </a:cxnLst>
                <a:rect l="0" t="0" r="0" b="0"/>
                <a:pathLst>
                  <a:path w="85" h="879">
                    <a:moveTo>
                      <a:pt x="85" y="879"/>
                    </a:moveTo>
                    <a:cubicBezTo>
                      <a:pt x="71" y="814"/>
                      <a:pt x="2" y="632"/>
                      <a:pt x="1" y="486"/>
                    </a:cubicBezTo>
                    <a:cubicBezTo>
                      <a:pt x="0" y="340"/>
                      <a:pt x="61" y="101"/>
                      <a:pt x="76" y="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5" name="Freeform 11"/>
              <p:cNvSpPr/>
              <p:nvPr/>
            </p:nvSpPr>
            <p:spPr>
              <a:xfrm>
                <a:off x="4107" y="3431"/>
                <a:ext cx="81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2" y="0"/>
                  </a:cxn>
                </a:cxnLst>
                <a:rect l="0" t="0" r="0" b="0"/>
                <a:pathLst>
                  <a:path w="926" h="1">
                    <a:moveTo>
                      <a:pt x="0" y="0"/>
                    </a:moveTo>
                    <a:lnTo>
                      <a:pt x="926" y="0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6" name="Freeform 12"/>
              <p:cNvSpPr/>
              <p:nvPr/>
            </p:nvSpPr>
            <p:spPr>
              <a:xfrm>
                <a:off x="4102" y="2504"/>
                <a:ext cx="834" cy="9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34" y="937"/>
                  </a:cxn>
                </a:cxnLst>
                <a:rect l="0" t="0" r="0" b="0"/>
                <a:pathLst>
                  <a:path w="951" h="943">
                    <a:moveTo>
                      <a:pt x="0" y="0"/>
                    </a:moveTo>
                    <a:lnTo>
                      <a:pt x="951" y="943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7" name="Freeform 13"/>
              <p:cNvSpPr/>
              <p:nvPr/>
            </p:nvSpPr>
            <p:spPr>
              <a:xfrm>
                <a:off x="4107" y="2494"/>
                <a:ext cx="812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12" y="0"/>
                  </a:cxn>
                </a:cxnLst>
                <a:rect l="0" t="0" r="0" b="0"/>
                <a:pathLst>
                  <a:path w="926" h="1">
                    <a:moveTo>
                      <a:pt x="0" y="0"/>
                    </a:moveTo>
                    <a:lnTo>
                      <a:pt x="926" y="0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8" name="Arc 14"/>
              <p:cNvSpPr/>
              <p:nvPr/>
            </p:nvSpPr>
            <p:spPr>
              <a:xfrm rot="-9748788" flipH="1">
                <a:off x="1712" y="3300"/>
                <a:ext cx="292" cy="338"/>
              </a:xfrm>
              <a:custGeom>
                <a:avLst/>
                <a:gdLst/>
                <a:ahLst/>
                <a:cxnLst>
                  <a:cxn ang="0">
                    <a:pos x="4" y="129"/>
                  </a:cxn>
                  <a:cxn ang="0">
                    <a:pos x="146" y="0"/>
                  </a:cxn>
                  <a:cxn ang="0">
                    <a:pos x="292" y="169"/>
                  </a:cxn>
                  <a:cxn ang="0">
                    <a:pos x="146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4" y="129"/>
                  </a:cxn>
                  <a:cxn ang="0">
                    <a:pos x="146" y="0"/>
                  </a:cxn>
                  <a:cxn ang="0">
                    <a:pos x="292" y="169"/>
                  </a:cxn>
                  <a:cxn ang="0">
                    <a:pos x="146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146" y="169"/>
                  </a:cxn>
                  <a:cxn ang="0">
                    <a:pos x="4" y="129"/>
                  </a:cxn>
                </a:cxnLst>
                <a:rect l="0" t="0" r="0" b="0"/>
                <a:pathLst>
                  <a:path w="43200" h="43200" fill="none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619" y="16461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triangle" w="lg" len="lg"/>
                <a:tailEnd type="non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399" name="Oval 15"/>
              <p:cNvSpPr/>
              <p:nvPr/>
            </p:nvSpPr>
            <p:spPr>
              <a:xfrm>
                <a:off x="826" y="2483"/>
                <a:ext cx="50" cy="57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00" name="Oval 16"/>
              <p:cNvSpPr/>
              <p:nvPr/>
            </p:nvSpPr>
            <p:spPr>
              <a:xfrm>
                <a:off x="1686" y="2483"/>
                <a:ext cx="50" cy="57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01" name="Oval 17"/>
              <p:cNvSpPr/>
              <p:nvPr/>
            </p:nvSpPr>
            <p:spPr>
              <a:xfrm>
                <a:off x="826" y="3422"/>
                <a:ext cx="50" cy="57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02" name="Text Box 18"/>
              <p:cNvSpPr txBox="1"/>
              <p:nvPr/>
            </p:nvSpPr>
            <p:spPr>
              <a:xfrm>
                <a:off x="608" y="3313"/>
                <a:ext cx="316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272403" name="Oval 19"/>
              <p:cNvSpPr/>
              <p:nvPr/>
            </p:nvSpPr>
            <p:spPr>
              <a:xfrm>
                <a:off x="1686" y="3422"/>
                <a:ext cx="50" cy="57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04" name="Text Box 20"/>
              <p:cNvSpPr txBox="1"/>
              <p:nvPr/>
            </p:nvSpPr>
            <p:spPr>
              <a:xfrm>
                <a:off x="1740" y="2354"/>
                <a:ext cx="316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72405" name="Text Box 21"/>
              <p:cNvSpPr txBox="1"/>
              <p:nvPr/>
            </p:nvSpPr>
            <p:spPr>
              <a:xfrm>
                <a:off x="1732" y="3305"/>
                <a:ext cx="316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272406" name="Arc 22"/>
              <p:cNvSpPr/>
              <p:nvPr/>
            </p:nvSpPr>
            <p:spPr>
              <a:xfrm flipH="1">
                <a:off x="555" y="3300"/>
                <a:ext cx="298" cy="338"/>
              </a:xfrm>
              <a:custGeom>
                <a:avLst/>
                <a:gdLst/>
                <a:ahLst/>
                <a:cxnLst>
                  <a:cxn ang="0">
                    <a:pos x="11" y="105"/>
                  </a:cxn>
                  <a:cxn ang="0">
                    <a:pos x="149" y="0"/>
                  </a:cxn>
                  <a:cxn ang="0">
                    <a:pos x="298" y="169"/>
                  </a:cxn>
                  <a:cxn ang="0">
                    <a:pos x="149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11" y="105"/>
                  </a:cxn>
                  <a:cxn ang="0">
                    <a:pos x="149" y="0"/>
                  </a:cxn>
                  <a:cxn ang="0">
                    <a:pos x="298" y="169"/>
                  </a:cxn>
                  <a:cxn ang="0">
                    <a:pos x="149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149" y="169"/>
                  </a:cxn>
                  <a:cxn ang="0">
                    <a:pos x="11" y="105"/>
                  </a:cxn>
                </a:cxnLst>
                <a:rect l="0" t="0" r="0" b="0"/>
                <a:pathLst>
                  <a:path w="43200" h="43200" fill="none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1601" y="13436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7" name="Freeform 23"/>
              <p:cNvSpPr/>
              <p:nvPr/>
            </p:nvSpPr>
            <p:spPr>
              <a:xfrm>
                <a:off x="863" y="2521"/>
                <a:ext cx="828" cy="929"/>
              </a:xfrm>
              <a:custGeom>
                <a:avLst/>
                <a:gdLst/>
                <a:ahLst/>
                <a:cxnLst>
                  <a:cxn ang="0">
                    <a:pos x="0" y="929"/>
                  </a:cxn>
                  <a:cxn ang="0">
                    <a:pos x="828" y="0"/>
                  </a:cxn>
                </a:cxnLst>
                <a:rect l="0" t="0" r="0" b="0"/>
                <a:pathLst>
                  <a:path w="945" h="935">
                    <a:moveTo>
                      <a:pt x="0" y="935"/>
                    </a:moveTo>
                    <a:lnTo>
                      <a:pt x="945" y="0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8" name="Freeform 24"/>
              <p:cNvSpPr/>
              <p:nvPr/>
            </p:nvSpPr>
            <p:spPr>
              <a:xfrm>
                <a:off x="847" y="2531"/>
                <a:ext cx="1" cy="9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00"/>
                  </a:cxn>
                </a:cxnLst>
                <a:rect l="0" t="0" r="0" b="0"/>
                <a:pathLst>
                  <a:path w="1" h="907">
                    <a:moveTo>
                      <a:pt x="0" y="0"/>
                    </a:moveTo>
                    <a:lnTo>
                      <a:pt x="0" y="907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09" name="Freeform 25"/>
              <p:cNvSpPr/>
              <p:nvPr/>
            </p:nvSpPr>
            <p:spPr>
              <a:xfrm>
                <a:off x="1708" y="2540"/>
                <a:ext cx="1" cy="88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2"/>
                  </a:cxn>
                </a:cxnLst>
                <a:rect l="0" t="0" r="0" b="0"/>
                <a:pathLst>
                  <a:path w="1" h="888">
                    <a:moveTo>
                      <a:pt x="0" y="0"/>
                    </a:moveTo>
                    <a:lnTo>
                      <a:pt x="0" y="888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0" name="Oval 26"/>
              <p:cNvSpPr/>
              <p:nvPr/>
            </p:nvSpPr>
            <p:spPr>
              <a:xfrm>
                <a:off x="2551" y="2481"/>
                <a:ext cx="50" cy="56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11" name="Text Box 27"/>
              <p:cNvSpPr txBox="1"/>
              <p:nvPr/>
            </p:nvSpPr>
            <p:spPr>
              <a:xfrm>
                <a:off x="2309" y="2287"/>
                <a:ext cx="316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72412" name="Oval 28"/>
              <p:cNvSpPr/>
              <p:nvPr/>
            </p:nvSpPr>
            <p:spPr>
              <a:xfrm>
                <a:off x="3411" y="2481"/>
                <a:ext cx="50" cy="56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13" name="Oval 29"/>
              <p:cNvSpPr/>
              <p:nvPr/>
            </p:nvSpPr>
            <p:spPr>
              <a:xfrm>
                <a:off x="2551" y="3420"/>
                <a:ext cx="50" cy="56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14" name="Text Box 30"/>
              <p:cNvSpPr txBox="1"/>
              <p:nvPr/>
            </p:nvSpPr>
            <p:spPr>
              <a:xfrm>
                <a:off x="2319" y="3331"/>
                <a:ext cx="315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272415" name="Oval 31"/>
              <p:cNvSpPr/>
              <p:nvPr/>
            </p:nvSpPr>
            <p:spPr>
              <a:xfrm>
                <a:off x="3411" y="3420"/>
                <a:ext cx="50" cy="56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16" name="Text Box 32"/>
              <p:cNvSpPr txBox="1"/>
              <p:nvPr/>
            </p:nvSpPr>
            <p:spPr>
              <a:xfrm>
                <a:off x="3385" y="2287"/>
                <a:ext cx="315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72417" name="Text Box 33"/>
              <p:cNvSpPr txBox="1"/>
              <p:nvPr/>
            </p:nvSpPr>
            <p:spPr>
              <a:xfrm>
                <a:off x="3433" y="3382"/>
                <a:ext cx="315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4</a:t>
                </a:r>
              </a:p>
            </p:txBody>
          </p:sp>
          <p:sp>
            <p:nvSpPr>
              <p:cNvPr id="272418" name="Arc 34"/>
              <p:cNvSpPr/>
              <p:nvPr/>
            </p:nvSpPr>
            <p:spPr>
              <a:xfrm flipH="1">
                <a:off x="2279" y="3297"/>
                <a:ext cx="298" cy="338"/>
              </a:xfrm>
              <a:custGeom>
                <a:avLst/>
                <a:gdLst/>
                <a:ahLst/>
                <a:cxnLst>
                  <a:cxn ang="0">
                    <a:pos x="11" y="105"/>
                  </a:cxn>
                  <a:cxn ang="0">
                    <a:pos x="149" y="0"/>
                  </a:cxn>
                  <a:cxn ang="0">
                    <a:pos x="298" y="169"/>
                  </a:cxn>
                  <a:cxn ang="0">
                    <a:pos x="149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11" y="105"/>
                  </a:cxn>
                  <a:cxn ang="0">
                    <a:pos x="149" y="0"/>
                  </a:cxn>
                  <a:cxn ang="0">
                    <a:pos x="298" y="169"/>
                  </a:cxn>
                  <a:cxn ang="0">
                    <a:pos x="149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149" y="169"/>
                  </a:cxn>
                  <a:cxn ang="0">
                    <a:pos x="11" y="105"/>
                  </a:cxn>
                </a:cxnLst>
                <a:rect l="0" t="0" r="0" b="0"/>
                <a:pathLst>
                  <a:path w="43200" h="43200" fill="none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1601" y="13436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19" name="Freeform 35"/>
              <p:cNvSpPr/>
              <p:nvPr/>
            </p:nvSpPr>
            <p:spPr>
              <a:xfrm>
                <a:off x="2588" y="2519"/>
                <a:ext cx="828" cy="928"/>
              </a:xfrm>
              <a:custGeom>
                <a:avLst/>
                <a:gdLst/>
                <a:ahLst/>
                <a:cxnLst>
                  <a:cxn ang="0">
                    <a:pos x="0" y="928"/>
                  </a:cxn>
                  <a:cxn ang="0">
                    <a:pos x="347" y="354"/>
                  </a:cxn>
                  <a:cxn ang="0">
                    <a:pos x="828" y="0"/>
                  </a:cxn>
                </a:cxnLst>
                <a:rect l="0" t="0" r="0" b="0"/>
                <a:pathLst>
                  <a:path w="945" h="935">
                    <a:moveTo>
                      <a:pt x="0" y="935"/>
                    </a:moveTo>
                    <a:cubicBezTo>
                      <a:pt x="66" y="839"/>
                      <a:pt x="238" y="513"/>
                      <a:pt x="396" y="357"/>
                    </a:cubicBezTo>
                    <a:cubicBezTo>
                      <a:pt x="554" y="201"/>
                      <a:pt x="831" y="74"/>
                      <a:pt x="945" y="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0" name="Freeform 36"/>
              <p:cNvSpPr/>
              <p:nvPr/>
            </p:nvSpPr>
            <p:spPr>
              <a:xfrm>
                <a:off x="2572" y="2527"/>
                <a:ext cx="92" cy="9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2" y="375"/>
                  </a:cxn>
                  <a:cxn ang="0">
                    <a:pos x="0" y="901"/>
                  </a:cxn>
                </a:cxnLst>
                <a:rect l="0" t="0" r="0" b="0"/>
                <a:pathLst>
                  <a:path w="105" h="907">
                    <a:moveTo>
                      <a:pt x="0" y="0"/>
                    </a:moveTo>
                    <a:cubicBezTo>
                      <a:pt x="18" y="63"/>
                      <a:pt x="105" y="226"/>
                      <a:pt x="105" y="377"/>
                    </a:cubicBezTo>
                    <a:cubicBezTo>
                      <a:pt x="105" y="528"/>
                      <a:pt x="22" y="797"/>
                      <a:pt x="0" y="907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1" name="Freeform 37"/>
              <p:cNvSpPr/>
              <p:nvPr/>
            </p:nvSpPr>
            <p:spPr>
              <a:xfrm>
                <a:off x="3365" y="2537"/>
                <a:ext cx="68" cy="883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0" y="459"/>
                  </a:cxn>
                  <a:cxn ang="0">
                    <a:pos x="68" y="883"/>
                  </a:cxn>
                </a:cxnLst>
                <a:rect l="0" t="0" r="0" b="0"/>
                <a:pathLst>
                  <a:path w="77" h="888">
                    <a:moveTo>
                      <a:pt x="77" y="0"/>
                    </a:moveTo>
                    <a:cubicBezTo>
                      <a:pt x="64" y="77"/>
                      <a:pt x="0" y="314"/>
                      <a:pt x="0" y="462"/>
                    </a:cubicBezTo>
                    <a:cubicBezTo>
                      <a:pt x="0" y="610"/>
                      <a:pt x="61" y="799"/>
                      <a:pt x="77" y="888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2" name="Arc 38"/>
              <p:cNvSpPr/>
              <p:nvPr/>
            </p:nvSpPr>
            <p:spPr>
              <a:xfrm rot="-10420994" flipH="1">
                <a:off x="1712" y="2343"/>
                <a:ext cx="299" cy="338"/>
              </a:xfrm>
              <a:custGeom>
                <a:avLst/>
                <a:gdLst/>
                <a:ahLst/>
                <a:cxnLst>
                  <a:cxn ang="0">
                    <a:pos x="4" y="129"/>
                  </a:cxn>
                  <a:cxn ang="0">
                    <a:pos x="150" y="0"/>
                  </a:cxn>
                  <a:cxn ang="0">
                    <a:pos x="299" y="169"/>
                  </a:cxn>
                  <a:cxn ang="0">
                    <a:pos x="150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4" y="129"/>
                  </a:cxn>
                  <a:cxn ang="0">
                    <a:pos x="150" y="0"/>
                  </a:cxn>
                  <a:cxn ang="0">
                    <a:pos x="299" y="169"/>
                  </a:cxn>
                  <a:cxn ang="0">
                    <a:pos x="150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150" y="169"/>
                  </a:cxn>
                  <a:cxn ang="0">
                    <a:pos x="4" y="129"/>
                  </a:cxn>
                </a:cxnLst>
                <a:rect l="0" t="0" r="0" b="0"/>
                <a:pathLst>
                  <a:path w="43200" h="43200" fill="none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>
                    <a:moveTo>
                      <a:pt x="619" y="16461"/>
                    </a:moveTo>
                    <a:cubicBezTo>
                      <a:pt x="2986" y="6797"/>
                      <a:pt x="11649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619" y="16461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23" name="Oval 39"/>
              <p:cNvSpPr/>
              <p:nvPr/>
            </p:nvSpPr>
            <p:spPr>
              <a:xfrm>
                <a:off x="4059" y="2466"/>
                <a:ext cx="50" cy="57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24" name="Text Box 40"/>
              <p:cNvSpPr txBox="1"/>
              <p:nvPr/>
            </p:nvSpPr>
            <p:spPr>
              <a:xfrm>
                <a:off x="3817" y="2272"/>
                <a:ext cx="315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72425" name="Oval 41"/>
              <p:cNvSpPr/>
              <p:nvPr/>
            </p:nvSpPr>
            <p:spPr>
              <a:xfrm>
                <a:off x="4919" y="2466"/>
                <a:ext cx="50" cy="57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26" name="Oval 42"/>
              <p:cNvSpPr/>
              <p:nvPr/>
            </p:nvSpPr>
            <p:spPr>
              <a:xfrm>
                <a:off x="4059" y="3404"/>
                <a:ext cx="50" cy="57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27" name="Text Box 43"/>
              <p:cNvSpPr txBox="1"/>
              <p:nvPr/>
            </p:nvSpPr>
            <p:spPr>
              <a:xfrm>
                <a:off x="3833" y="3311"/>
                <a:ext cx="315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272428" name="Oval 44"/>
              <p:cNvSpPr/>
              <p:nvPr/>
            </p:nvSpPr>
            <p:spPr>
              <a:xfrm>
                <a:off x="4919" y="3404"/>
                <a:ext cx="50" cy="57"/>
              </a:xfrm>
              <a:prstGeom prst="ellipse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endParaRPr lang="zh-CN" altLang="en-US" dirty="0">
                  <a:latin typeface="黑体" panose="02010609060101010101" pitchFamily="49" charset="-122"/>
                </a:endParaRPr>
              </a:p>
            </p:txBody>
          </p:sp>
          <p:sp>
            <p:nvSpPr>
              <p:cNvPr id="272429" name="Text Box 45"/>
              <p:cNvSpPr txBox="1"/>
              <p:nvPr/>
            </p:nvSpPr>
            <p:spPr>
              <a:xfrm>
                <a:off x="4892" y="2272"/>
                <a:ext cx="316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72430" name="Arc 46"/>
              <p:cNvSpPr/>
              <p:nvPr/>
            </p:nvSpPr>
            <p:spPr>
              <a:xfrm flipH="1">
                <a:off x="3787" y="3282"/>
                <a:ext cx="298" cy="338"/>
              </a:xfrm>
              <a:custGeom>
                <a:avLst/>
                <a:gdLst/>
                <a:ahLst/>
                <a:cxnLst>
                  <a:cxn ang="0">
                    <a:pos x="11" y="105"/>
                  </a:cxn>
                  <a:cxn ang="0">
                    <a:pos x="149" y="0"/>
                  </a:cxn>
                  <a:cxn ang="0">
                    <a:pos x="298" y="169"/>
                  </a:cxn>
                  <a:cxn ang="0">
                    <a:pos x="149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11" y="105"/>
                  </a:cxn>
                  <a:cxn ang="0">
                    <a:pos x="149" y="0"/>
                  </a:cxn>
                  <a:cxn ang="0">
                    <a:pos x="298" y="169"/>
                  </a:cxn>
                  <a:cxn ang="0">
                    <a:pos x="149" y="338"/>
                  </a:cxn>
                  <a:cxn ang="0">
                    <a:pos x="0" y="169"/>
                  </a:cxn>
                  <a:cxn ang="0">
                    <a:pos x="0" y="167"/>
                  </a:cxn>
                  <a:cxn ang="0">
                    <a:pos x="149" y="169"/>
                  </a:cxn>
                  <a:cxn ang="0">
                    <a:pos x="11" y="105"/>
                  </a:cxn>
                </a:cxnLst>
                <a:rect l="0" t="0" r="0" b="0"/>
                <a:pathLst>
                  <a:path w="43200" h="43200" fill="none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</a:path>
                  <a:path w="43200" h="43200" stroke="0">
                    <a:moveTo>
                      <a:pt x="1601" y="13436"/>
                    </a:moveTo>
                    <a:cubicBezTo>
                      <a:pt x="4918" y="5310"/>
                      <a:pt x="1282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21527"/>
                      <a:pt x="0" y="21455"/>
                      <a:pt x="1" y="21384"/>
                    </a:cubicBezTo>
                    <a:lnTo>
                      <a:pt x="21600" y="21600"/>
                    </a:lnTo>
                    <a:lnTo>
                      <a:pt x="1601" y="13436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1" name="Freeform 47"/>
              <p:cNvSpPr/>
              <p:nvPr/>
            </p:nvSpPr>
            <p:spPr>
              <a:xfrm>
                <a:off x="4096" y="2503"/>
                <a:ext cx="828" cy="929"/>
              </a:xfrm>
              <a:custGeom>
                <a:avLst/>
                <a:gdLst/>
                <a:ahLst/>
                <a:cxnLst>
                  <a:cxn ang="0">
                    <a:pos x="0" y="929"/>
                  </a:cxn>
                  <a:cxn ang="0">
                    <a:pos x="828" y="0"/>
                  </a:cxn>
                </a:cxnLst>
                <a:rect l="0" t="0" r="0" b="0"/>
                <a:pathLst>
                  <a:path w="945" h="935">
                    <a:moveTo>
                      <a:pt x="0" y="935"/>
                    </a:moveTo>
                    <a:lnTo>
                      <a:pt x="945" y="0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2" name="Freeform 48"/>
              <p:cNvSpPr/>
              <p:nvPr/>
            </p:nvSpPr>
            <p:spPr>
              <a:xfrm>
                <a:off x="4080" y="2512"/>
                <a:ext cx="1" cy="90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01"/>
                  </a:cxn>
                </a:cxnLst>
                <a:rect l="0" t="0" r="0" b="0"/>
                <a:pathLst>
                  <a:path w="1" h="907">
                    <a:moveTo>
                      <a:pt x="0" y="0"/>
                    </a:moveTo>
                    <a:lnTo>
                      <a:pt x="0" y="907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3" name="Freeform 49"/>
              <p:cNvSpPr/>
              <p:nvPr/>
            </p:nvSpPr>
            <p:spPr>
              <a:xfrm>
                <a:off x="4941" y="2523"/>
                <a:ext cx="0" cy="8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81"/>
                  </a:cxn>
                </a:cxnLst>
                <a:rect l="0" t="0" r="0" b="0"/>
                <a:pathLst>
                  <a:path w="1" h="888">
                    <a:moveTo>
                      <a:pt x="0" y="0"/>
                    </a:moveTo>
                    <a:lnTo>
                      <a:pt x="0" y="888"/>
                    </a:ln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4" name="Freeform 50"/>
              <p:cNvSpPr/>
              <p:nvPr/>
            </p:nvSpPr>
            <p:spPr>
              <a:xfrm>
                <a:off x="3444" y="2519"/>
                <a:ext cx="66" cy="894"/>
              </a:xfrm>
              <a:custGeom>
                <a:avLst/>
                <a:gdLst/>
                <a:ahLst/>
                <a:cxnLst>
                  <a:cxn ang="0">
                    <a:pos x="0" y="894"/>
                  </a:cxn>
                  <a:cxn ang="0">
                    <a:pos x="66" y="492"/>
                  </a:cxn>
                  <a:cxn ang="0">
                    <a:pos x="13" y="0"/>
                  </a:cxn>
                </a:cxnLst>
                <a:rect l="0" t="0" r="0" b="0"/>
                <a:pathLst>
                  <a:path w="75" h="900">
                    <a:moveTo>
                      <a:pt x="0" y="900"/>
                    </a:moveTo>
                    <a:cubicBezTo>
                      <a:pt x="13" y="830"/>
                      <a:pt x="73" y="645"/>
                      <a:pt x="75" y="495"/>
                    </a:cubicBezTo>
                    <a:cubicBezTo>
                      <a:pt x="70" y="345"/>
                      <a:pt x="27" y="103"/>
                      <a:pt x="15" y="0"/>
                    </a:cubicBezTo>
                  </a:path>
                </a:pathLst>
              </a:cu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triangle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435" name="Text Box 51"/>
              <p:cNvSpPr txBox="1"/>
              <p:nvPr/>
            </p:nvSpPr>
            <p:spPr>
              <a:xfrm>
                <a:off x="4940" y="3358"/>
                <a:ext cx="316" cy="23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0" rIns="0" bIns="0" anchor="t" anchorCtr="0">
                <a:spAutoFit/>
              </a:bodyPr>
              <a:lstStyle/>
              <a:p>
                <a:pPr algn="just"/>
                <a:r>
                  <a:rPr lang="en-US" altLang="zh-CN" sz="2400" b="1" dirty="0">
                    <a:latin typeface="黑体" panose="02010609060101010101" pitchFamily="49" charset="-122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9731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74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总结</a:t>
            </a:r>
          </a:p>
        </p:txBody>
      </p:sp>
      <p:sp>
        <p:nvSpPr>
          <p:cNvPr id="1611779" name="Rectangle 3"/>
          <p:cNvSpPr>
            <a:spLocks noGrp="1"/>
          </p:cNvSpPr>
          <p:nvPr>
            <p:ph idx="1"/>
          </p:nvPr>
        </p:nvSpPr>
        <p:spPr>
          <a:xfrm>
            <a:off x="611188" y="1287463"/>
            <a:ext cx="8064500" cy="44513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buNone/>
            </a:pPr>
            <a:r>
              <a:rPr lang="zh-CN" altLang="en-US" dirty="0"/>
              <a:t>利用关系图求关系</a:t>
            </a:r>
            <a:r>
              <a:rPr lang="en-US" altLang="zh-CN" dirty="0"/>
              <a:t>R</a:t>
            </a:r>
            <a:r>
              <a:rPr lang="zh-CN" altLang="en-US" dirty="0"/>
              <a:t>闭包的方法：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检查</a:t>
            </a:r>
            <a:r>
              <a:rPr lang="en-US" altLang="zh-CN" dirty="0"/>
              <a:t>R</a:t>
            </a:r>
            <a:r>
              <a:rPr lang="zh-CN" altLang="en-US" dirty="0"/>
              <a:t>的关系图，</a:t>
            </a:r>
            <a:r>
              <a:rPr lang="zh-CN" altLang="en-US" dirty="0">
                <a:solidFill>
                  <a:srgbClr val="0000CC"/>
                </a:solidFill>
              </a:rPr>
              <a:t>在没有环的结点处加上环</a:t>
            </a:r>
            <a:r>
              <a:rPr lang="zh-CN" altLang="en-US" dirty="0"/>
              <a:t>，可得</a:t>
            </a:r>
            <a:r>
              <a:rPr lang="en-US" altLang="zh-CN" dirty="0">
                <a:solidFill>
                  <a:srgbClr val="FF0000"/>
                </a:solidFill>
              </a:rPr>
              <a:t>r(R)</a:t>
            </a:r>
            <a:r>
              <a:rPr lang="zh-CN" altLang="en-US" dirty="0"/>
              <a:t>的关系图；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检查</a:t>
            </a:r>
            <a:r>
              <a:rPr lang="en-US" altLang="zh-CN" dirty="0"/>
              <a:t>R</a:t>
            </a:r>
            <a:r>
              <a:rPr lang="zh-CN" altLang="en-US" dirty="0"/>
              <a:t>的关系图，</a:t>
            </a:r>
            <a:r>
              <a:rPr lang="zh-CN" altLang="en-US" dirty="0">
                <a:solidFill>
                  <a:srgbClr val="0000CC"/>
                </a:solidFill>
              </a:rPr>
              <a:t>将每条单向边全部改成双向边，</a:t>
            </a:r>
            <a:r>
              <a:rPr lang="zh-CN" altLang="en-US" dirty="0"/>
              <a:t>可得</a:t>
            </a:r>
            <a:r>
              <a:rPr lang="en-US" altLang="zh-CN" dirty="0">
                <a:solidFill>
                  <a:srgbClr val="FF0000"/>
                </a:solidFill>
              </a:rPr>
              <a:t>s(R)</a:t>
            </a:r>
            <a:r>
              <a:rPr lang="zh-CN" altLang="en-US" dirty="0"/>
              <a:t>的关系图；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检查</a:t>
            </a:r>
            <a:r>
              <a:rPr lang="en-US" altLang="zh-CN" dirty="0"/>
              <a:t>R</a:t>
            </a:r>
            <a:r>
              <a:rPr lang="zh-CN" altLang="en-US" dirty="0"/>
              <a:t>的关系图，</a:t>
            </a:r>
            <a:r>
              <a:rPr lang="zh-CN" altLang="en-US" dirty="0">
                <a:solidFill>
                  <a:srgbClr val="0000CC"/>
                </a:solidFill>
              </a:rPr>
              <a:t>从每个结点出发，找到其终点，如果该结点到其终点没有边相连，就加上此边，</a:t>
            </a:r>
            <a:r>
              <a:rPr lang="zh-CN" altLang="en-US" dirty="0"/>
              <a:t>可得</a:t>
            </a:r>
            <a:r>
              <a:rPr lang="en-US" altLang="zh-CN" dirty="0">
                <a:solidFill>
                  <a:srgbClr val="FF0000"/>
                </a:solidFill>
              </a:rPr>
              <a:t>t(R)</a:t>
            </a:r>
            <a:r>
              <a:rPr lang="zh-CN" altLang="en-US" dirty="0"/>
              <a:t>的关系图。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79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13826" name="Rectangle 2"/>
          <p:cNvSpPr>
            <a:spLocks noGrp="1"/>
          </p:cNvSpPr>
          <p:nvPr>
            <p:ph idx="1"/>
          </p:nvPr>
        </p:nvSpPr>
        <p:spPr>
          <a:xfrm>
            <a:off x="672488" y="1477888"/>
            <a:ext cx="8026400" cy="27432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lnSpc>
                <a:spcPct val="140000"/>
              </a:lnSpc>
              <a:buNone/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上的二元关系，则：</a:t>
            </a:r>
          </a:p>
          <a:p>
            <a:pPr marL="533400" indent="-533400" eaLnBrk="1" hangingPunct="1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r(R)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R∪I</a:t>
            </a:r>
            <a:r>
              <a:rPr lang="en-US" altLang="zh-CN" baseline="-25000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pPr marL="533400" indent="-533400" eaLnBrk="1" hangingPunct="1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s(R)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R∪R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pPr marL="533400" indent="-533400" eaLnBrk="1" hangingPunct="1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t(R)</a:t>
            </a:r>
            <a:r>
              <a:rPr lang="zh-CN" altLang="en-US" dirty="0">
                <a:solidFill>
                  <a:srgbClr val="FF0000"/>
                </a:solidFill>
              </a:rPr>
              <a:t>＝     ，若</a:t>
            </a:r>
            <a:r>
              <a:rPr lang="en-US" altLang="zh-CN" dirty="0">
                <a:solidFill>
                  <a:srgbClr val="FF0000"/>
                </a:solidFill>
              </a:rPr>
              <a:t>|A|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，则</a:t>
            </a:r>
            <a:r>
              <a:rPr lang="en-US" altLang="zh-CN" dirty="0">
                <a:solidFill>
                  <a:srgbClr val="FF0000"/>
                </a:solidFill>
              </a:rPr>
              <a:t>t(R)</a:t>
            </a:r>
            <a:r>
              <a:rPr lang="zh-CN" altLang="en-US" dirty="0">
                <a:solidFill>
                  <a:srgbClr val="FF0000"/>
                </a:solidFill>
              </a:rPr>
              <a:t>＝    。</a:t>
            </a:r>
          </a:p>
        </p:txBody>
      </p:sp>
      <p:graphicFrame>
        <p:nvGraphicFramePr>
          <p:cNvPr id="1613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229904"/>
              </p:ext>
            </p:extLst>
          </p:nvPr>
        </p:nvGraphicFramePr>
        <p:xfrm>
          <a:off x="2843808" y="3573016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r:id="rId4" imgW="243205" imgH="269240" progId="Equation.3">
                  <p:embed/>
                </p:oleObj>
              </mc:Choice>
              <mc:Fallback>
                <p:oleObj r:id="rId4" imgW="243205" imgH="26924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3808" y="3573016"/>
                        <a:ext cx="68262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73628"/>
              </p:ext>
            </p:extLst>
          </p:nvPr>
        </p:nvGraphicFramePr>
        <p:xfrm>
          <a:off x="7236296" y="3516052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r:id="rId6" imgW="243205" imgH="269240" progId="Equation.3">
                  <p:embed/>
                </p:oleObj>
              </mc:Choice>
              <mc:Fallback>
                <p:oleObj r:id="rId6" imgW="243205" imgH="26924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6296" y="3516052"/>
                        <a:ext cx="68262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5" name="Rectangle 5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2.5.1</a:t>
            </a:r>
            <a:endParaRPr lang="en-US" altLang="zh-CN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2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74210" name="Rectangle 2"/>
          <p:cNvSpPr/>
          <p:nvPr/>
        </p:nvSpPr>
        <p:spPr>
          <a:xfrm>
            <a:off x="1625600" y="5803900"/>
            <a:ext cx="58039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集合相等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latin typeface="Arial" panose="020B0604020202020204" pitchFamily="34" charset="0"/>
              </a:rPr>
              <a:t>两个集合互相包含</a:t>
            </a:r>
          </a:p>
        </p:txBody>
      </p:sp>
      <p:sp>
        <p:nvSpPr>
          <p:cNvPr id="1374211" name="Rectangle 3"/>
          <p:cNvSpPr/>
          <p:nvPr/>
        </p:nvSpPr>
        <p:spPr>
          <a:xfrm>
            <a:off x="1625600" y="5257800"/>
            <a:ext cx="5965825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等式成立</a:t>
            </a:r>
            <a:r>
              <a:rPr lang="zh-CN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两个集合相等</a:t>
            </a:r>
          </a:p>
        </p:txBody>
      </p:sp>
      <p:sp>
        <p:nvSpPr>
          <p:cNvPr id="33796" name="Rectangle 4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定理</a:t>
            </a:r>
            <a:r>
              <a:rPr lang="en-US" altLang="zh-CN" dirty="0">
                <a:latin typeface="Arial" panose="020B0604020202020204" pitchFamily="34" charset="0"/>
              </a:rPr>
              <a:t>2.2.1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797" name="Rectangle 5"/>
          <p:cNvSpPr>
            <a:spLocks noGrp="1"/>
          </p:cNvSpPr>
          <p:nvPr>
            <p:ph idx="1"/>
          </p:nvPr>
        </p:nvSpPr>
        <p:spPr>
          <a:xfrm>
            <a:off x="636588" y="1341438"/>
            <a:ext cx="8064500" cy="29987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dirty="0">
                <a:latin typeface="Arial" panose="020B0604020202020204" pitchFamily="34" charset="0"/>
              </a:rPr>
              <a:t>A,B,C</a:t>
            </a:r>
            <a:r>
              <a:rPr lang="zh-CN" altLang="en-US" dirty="0">
                <a:latin typeface="Arial" panose="020B0604020202020204" pitchFamily="34" charset="0"/>
              </a:rPr>
              <a:t>是任意三个集合，则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A×(B∪C)=(A×B)∪(A×C)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(B∪C)×A=(B×A)∪(C×A)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A×(B∩C)=(A×B)∩(A×C)</a:t>
            </a:r>
            <a:r>
              <a:rPr lang="zh-CN" altLang="en-US" dirty="0">
                <a:latin typeface="Arial" panose="020B0604020202020204" pitchFamily="34" charset="0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(B∩C)×A=(B×A)∩(C×A)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374214" name="Rectangle 6"/>
          <p:cNvSpPr/>
          <p:nvPr/>
        </p:nvSpPr>
        <p:spPr>
          <a:xfrm>
            <a:off x="736600" y="4581525"/>
            <a:ext cx="8985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1374215" name="Rectangle 7"/>
          <p:cNvSpPr/>
          <p:nvPr/>
        </p:nvSpPr>
        <p:spPr>
          <a:xfrm>
            <a:off x="1625600" y="4594225"/>
            <a:ext cx="3756025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待证等式两端都是集合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4210" grpId="0"/>
      <p:bldP spid="1374211" grpId="0"/>
      <p:bldP spid="1374214" grpId="0"/>
      <p:bldP spid="1374215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15874" name="Rectangle 2"/>
          <p:cNvSpPr>
            <a:spLocks noGrp="1"/>
          </p:cNvSpPr>
          <p:nvPr>
            <p:ph idx="1"/>
          </p:nvPr>
        </p:nvSpPr>
        <p:spPr>
          <a:xfrm>
            <a:off x="468313" y="1331913"/>
            <a:ext cx="8318500" cy="516953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spcBef>
                <a:spcPct val="0"/>
              </a:spcBef>
              <a:buNone/>
            </a:pPr>
            <a:r>
              <a:rPr lang="en-US" altLang="zh-CN" sz="2500" dirty="0"/>
              <a:t>(1)</a:t>
            </a:r>
            <a:r>
              <a:rPr lang="en-US" altLang="zh-CN" sz="2500" dirty="0">
                <a:solidFill>
                  <a:srgbClr val="0000CC"/>
                </a:solidFill>
              </a:rPr>
              <a:t>(</a:t>
            </a:r>
            <a:r>
              <a:rPr lang="zh-CN" altLang="en-US" sz="2500" dirty="0">
                <a:solidFill>
                  <a:srgbClr val="0000CC"/>
                </a:solidFill>
              </a:rPr>
              <a:t>方法一</a:t>
            </a:r>
            <a:r>
              <a:rPr lang="en-US" altLang="zh-CN" sz="2500" dirty="0">
                <a:solidFill>
                  <a:srgbClr val="0000CC"/>
                </a:solidFill>
              </a:rPr>
              <a:t>)</a:t>
            </a:r>
            <a:r>
              <a:rPr lang="zh-CN" altLang="en-US" sz="2500" dirty="0"/>
              <a:t>根据自反闭包的定义直接证明，即证</a:t>
            </a:r>
            <a:r>
              <a:rPr lang="en-US" altLang="zh-CN" sz="2500" dirty="0"/>
              <a:t>R</a:t>
            </a:r>
            <a:r>
              <a:rPr lang="en-US" altLang="en-US" sz="2500" dirty="0"/>
              <a:t>∪</a:t>
            </a:r>
            <a:r>
              <a:rPr lang="en-US" altLang="zh-CN" sz="2500" dirty="0"/>
              <a:t>I</a:t>
            </a:r>
            <a:r>
              <a:rPr lang="en-US" altLang="zh-CN" sz="2500" baseline="-25000" dirty="0"/>
              <a:t>A</a:t>
            </a:r>
            <a:r>
              <a:rPr lang="zh-CN" altLang="en-US" sz="2500" dirty="0"/>
              <a:t>是自反闭包。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1</a:t>
            </a:r>
            <a:r>
              <a:rPr lang="zh-CN" altLang="en-US" sz="2500" dirty="0">
                <a:solidFill>
                  <a:srgbClr val="FF0000"/>
                </a:solidFill>
              </a:rPr>
              <a:t>）显然</a:t>
            </a:r>
            <a:r>
              <a:rPr lang="en-US" altLang="zh-CN" sz="2500" dirty="0">
                <a:solidFill>
                  <a:srgbClr val="FF0000"/>
                </a:solidFill>
              </a:rPr>
              <a:t>R</a:t>
            </a:r>
            <a:r>
              <a:rPr lang="en-US" altLang="zh-CN" sz="250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500" dirty="0">
                <a:solidFill>
                  <a:srgbClr val="FF0000"/>
                </a:solidFill>
              </a:rPr>
              <a:t>R</a:t>
            </a:r>
            <a:r>
              <a:rPr lang="en-US" altLang="en-US" sz="2500" dirty="0">
                <a:solidFill>
                  <a:srgbClr val="FF0000"/>
                </a:solidFill>
              </a:rPr>
              <a:t>∪</a:t>
            </a:r>
            <a:r>
              <a:rPr lang="en-US" altLang="zh-CN" sz="2500" dirty="0">
                <a:solidFill>
                  <a:srgbClr val="FF0000"/>
                </a:solidFill>
              </a:rPr>
              <a:t>I</a:t>
            </a:r>
            <a:r>
              <a:rPr lang="en-US" altLang="zh-CN" sz="2500" baseline="-25000" dirty="0">
                <a:solidFill>
                  <a:srgbClr val="FF0000"/>
                </a:solidFill>
              </a:rPr>
              <a:t>A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zh-CN" altLang="en-US" sz="2500" dirty="0">
                <a:solidFill>
                  <a:srgbClr val="FF0000"/>
                </a:solidFill>
              </a:rPr>
              <a:t>。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2</a:t>
            </a:r>
            <a:r>
              <a:rPr lang="zh-CN" altLang="en-US" sz="2500" dirty="0">
                <a:solidFill>
                  <a:srgbClr val="FF0000"/>
                </a:solidFill>
              </a:rPr>
              <a:t>）证明</a:t>
            </a:r>
            <a:r>
              <a:rPr lang="en-US" altLang="zh-CN" sz="2500" dirty="0">
                <a:solidFill>
                  <a:srgbClr val="FF0000"/>
                </a:solidFill>
              </a:rPr>
              <a:t>R</a:t>
            </a:r>
            <a:r>
              <a:rPr lang="en-US" altLang="en-US" sz="2500" dirty="0">
                <a:solidFill>
                  <a:srgbClr val="FF0000"/>
                </a:solidFill>
              </a:rPr>
              <a:t>∪</a:t>
            </a:r>
            <a:r>
              <a:rPr lang="en-US" altLang="zh-CN" sz="2500" dirty="0">
                <a:solidFill>
                  <a:srgbClr val="FF0000"/>
                </a:solidFill>
              </a:rPr>
              <a:t>I</a:t>
            </a:r>
            <a:r>
              <a:rPr lang="en-US" altLang="zh-CN" sz="2500" baseline="-25000" dirty="0">
                <a:solidFill>
                  <a:srgbClr val="FF0000"/>
                </a:solidFill>
              </a:rPr>
              <a:t>A</a:t>
            </a:r>
            <a:r>
              <a:rPr lang="zh-CN" altLang="en-US" sz="2500" dirty="0">
                <a:solidFill>
                  <a:srgbClr val="FF0000"/>
                </a:solidFill>
              </a:rPr>
              <a:t>是自反的。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500" dirty="0"/>
              <a:t>显然</a:t>
            </a:r>
            <a:r>
              <a:rPr lang="en-US" altLang="zh-CN" sz="2500" dirty="0"/>
              <a:t>I</a:t>
            </a:r>
            <a:r>
              <a:rPr lang="en-US" altLang="zh-CN" sz="2500" baseline="-25000" dirty="0"/>
              <a:t>A</a:t>
            </a:r>
            <a:r>
              <a:rPr lang="en-US" altLang="zh-CN" sz="2500" dirty="0">
                <a:solidFill>
                  <a:srgbClr val="0000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500" dirty="0"/>
              <a:t>R</a:t>
            </a:r>
            <a:r>
              <a:rPr lang="en-US" altLang="en-US" sz="2500" dirty="0"/>
              <a:t>∪</a:t>
            </a:r>
            <a:r>
              <a:rPr lang="en-US" altLang="zh-CN" sz="2500" dirty="0"/>
              <a:t>I</a:t>
            </a:r>
            <a:r>
              <a:rPr lang="en-US" altLang="zh-CN" sz="2500" baseline="-25000" dirty="0"/>
              <a:t>A</a:t>
            </a:r>
            <a:r>
              <a:rPr lang="zh-CN" altLang="en-US" sz="2500" dirty="0"/>
              <a:t>，根据定理</a:t>
            </a:r>
            <a:r>
              <a:rPr lang="en-US" altLang="zh-CN" sz="2500" dirty="0"/>
              <a:t>2.4.1</a:t>
            </a:r>
            <a:r>
              <a:rPr lang="zh-CN" altLang="en-US" sz="2500" dirty="0"/>
              <a:t>知，</a:t>
            </a:r>
            <a:r>
              <a:rPr lang="en-US" altLang="zh-CN" sz="2500" dirty="0"/>
              <a:t>R</a:t>
            </a:r>
            <a:r>
              <a:rPr lang="en-US" altLang="en-US" sz="2500" dirty="0"/>
              <a:t>∪</a:t>
            </a:r>
            <a:r>
              <a:rPr lang="en-US" altLang="zh-CN" sz="2500" dirty="0"/>
              <a:t>I</a:t>
            </a:r>
            <a:r>
              <a:rPr lang="en-US" altLang="zh-CN" sz="2500" baseline="-25000" dirty="0"/>
              <a:t>A</a:t>
            </a:r>
            <a:r>
              <a:rPr lang="zh-CN" altLang="en-US" sz="2500" dirty="0"/>
              <a:t>是自反的；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en-US" altLang="zh-CN" sz="2500" dirty="0">
                <a:solidFill>
                  <a:srgbClr val="FF0000"/>
                </a:solidFill>
              </a:rPr>
              <a:t>3</a:t>
            </a:r>
            <a:r>
              <a:rPr lang="zh-CN" altLang="en-US" sz="2500" dirty="0">
                <a:solidFill>
                  <a:srgbClr val="FF0000"/>
                </a:solidFill>
              </a:rPr>
              <a:t>）证明对任何包含</a:t>
            </a:r>
            <a:r>
              <a:rPr lang="en-US" altLang="zh-CN" sz="2500" dirty="0">
                <a:solidFill>
                  <a:srgbClr val="FF0000"/>
                </a:solidFill>
              </a:rPr>
              <a:t>R</a:t>
            </a:r>
            <a:r>
              <a:rPr lang="zh-CN" altLang="en-US" sz="2500" dirty="0">
                <a:solidFill>
                  <a:srgbClr val="FF0000"/>
                </a:solidFill>
              </a:rPr>
              <a:t>的自反关系</a:t>
            </a:r>
            <a:r>
              <a:rPr lang="en-US" altLang="zh-CN" sz="25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R</a:t>
            </a:r>
            <a:r>
              <a:rPr lang="en-US" altLang="en-US" sz="25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〞</a:t>
            </a:r>
            <a:r>
              <a:rPr lang="zh-CN" altLang="en-US" sz="2500" dirty="0">
                <a:solidFill>
                  <a:srgbClr val="FF0000"/>
                </a:solidFill>
              </a:rPr>
              <a:t>，都有</a:t>
            </a:r>
            <a:r>
              <a:rPr lang="en-US" altLang="zh-CN" sz="2500" dirty="0">
                <a:solidFill>
                  <a:srgbClr val="FF0000"/>
                </a:solidFill>
              </a:rPr>
              <a:t>R</a:t>
            </a:r>
            <a:r>
              <a:rPr lang="en-US" altLang="en-US" sz="2500" dirty="0">
                <a:solidFill>
                  <a:srgbClr val="FF0000"/>
                </a:solidFill>
              </a:rPr>
              <a:t>∪</a:t>
            </a:r>
            <a:r>
              <a:rPr lang="en-US" altLang="zh-CN" sz="2500" dirty="0">
                <a:solidFill>
                  <a:srgbClr val="FF0000"/>
                </a:solidFill>
              </a:rPr>
              <a:t>I</a:t>
            </a:r>
            <a:r>
              <a:rPr lang="en-US" altLang="zh-CN" sz="2500" baseline="-25000" dirty="0">
                <a:solidFill>
                  <a:srgbClr val="FF0000"/>
                </a:solidFill>
              </a:rPr>
              <a:t>A</a:t>
            </a:r>
            <a:r>
              <a:rPr lang="en-US" altLang="zh-CN" sz="2500" dirty="0">
                <a:solidFill>
                  <a:srgbClr val="FF0000"/>
                </a:solidFill>
              </a:rPr>
              <a:t> </a:t>
            </a:r>
            <a:r>
              <a:rPr lang="zh-CN" altLang="en-US" sz="2500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5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R</a:t>
            </a:r>
            <a:r>
              <a:rPr lang="en-US" altLang="en-US" sz="25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〞</a:t>
            </a:r>
            <a:endParaRPr lang="zh-CN" altLang="en-US" sz="2500" dirty="0">
              <a:solidFill>
                <a:srgbClr val="FF0000"/>
              </a:solidFill>
            </a:endParaRPr>
          </a:p>
          <a:p>
            <a:pPr marL="533400" indent="-533400" algn="r" eaLnBrk="1" hangingPunct="1">
              <a:spcBef>
                <a:spcPct val="0"/>
              </a:spcBef>
              <a:buNone/>
            </a:pPr>
            <a:r>
              <a:rPr lang="zh-CN" altLang="en-US" sz="2500" dirty="0"/>
              <a:t>因为 </a:t>
            </a:r>
            <a:r>
              <a:rPr lang="en-US" altLang="zh-CN" sz="2500" dirty="0"/>
              <a:t>R</a:t>
            </a:r>
            <a:r>
              <a:rPr lang="zh-CN" altLang="en-US" sz="2500" dirty="0">
                <a:sym typeface="Symbol" panose="05050102010706020507" pitchFamily="18" charset="2"/>
              </a:rPr>
              <a:t></a:t>
            </a:r>
            <a:r>
              <a:rPr lang="en-US" altLang="zh-CN" sz="2500" noProof="0">
                <a:ln>
                  <a:noFill/>
                </a:ln>
                <a:effectLst/>
                <a:uLnTx/>
                <a:uFillTx/>
                <a:sym typeface="+mn-ea"/>
              </a:rPr>
              <a:t>R</a:t>
            </a:r>
            <a:r>
              <a:rPr lang="en-US" altLang="en-US" sz="2500" noProof="0">
                <a:ln>
                  <a:noFill/>
                </a:ln>
                <a:effectLst/>
                <a:uLnTx/>
                <a:uFillTx/>
                <a:sym typeface="+mn-ea"/>
              </a:rPr>
              <a:t>〞</a:t>
            </a:r>
            <a:r>
              <a:rPr lang="zh-CN" altLang="en-US" sz="2500" dirty="0"/>
              <a:t>。			</a:t>
            </a:r>
            <a:r>
              <a:rPr lang="en-US" altLang="zh-CN" sz="2500" dirty="0"/>
              <a:t>(2.5.1)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500" dirty="0"/>
              <a:t>又因为</a:t>
            </a:r>
            <a:r>
              <a:rPr lang="en-US" altLang="zh-CN" sz="2500" noProof="0">
                <a:ln>
                  <a:noFill/>
                </a:ln>
                <a:effectLst/>
                <a:uLnTx/>
                <a:uFillTx/>
                <a:sym typeface="+mn-ea"/>
              </a:rPr>
              <a:t>R</a:t>
            </a:r>
            <a:r>
              <a:rPr lang="en-US" altLang="en-US" sz="2500" noProof="0">
                <a:ln>
                  <a:noFill/>
                </a:ln>
                <a:effectLst/>
                <a:uLnTx/>
                <a:uFillTx/>
                <a:sym typeface="+mn-ea"/>
              </a:rPr>
              <a:t>〞</a:t>
            </a:r>
            <a:r>
              <a:rPr lang="zh-CN" altLang="en-US" sz="2500" dirty="0"/>
              <a:t>是自反的，由定理</a:t>
            </a:r>
            <a:r>
              <a:rPr lang="en-US" altLang="zh-CN" sz="2500" dirty="0"/>
              <a:t>2.4.1</a:t>
            </a:r>
            <a:r>
              <a:rPr lang="zh-CN" altLang="en-US" sz="2500" dirty="0"/>
              <a:t>，有</a:t>
            </a:r>
          </a:p>
          <a:p>
            <a:pPr marL="533400" indent="-533400" algn="r" eaLnBrk="1" hangingPunct="1">
              <a:spcBef>
                <a:spcPct val="0"/>
              </a:spcBef>
              <a:buNone/>
            </a:pPr>
            <a:r>
              <a:rPr lang="en-US" altLang="zh-CN" sz="2500" dirty="0"/>
              <a:t>I</a:t>
            </a:r>
            <a:r>
              <a:rPr lang="en-US" altLang="zh-CN" sz="2500" baseline="-25000" dirty="0"/>
              <a:t>A</a:t>
            </a:r>
            <a:r>
              <a:rPr lang="zh-CN" altLang="en-US" sz="2500" dirty="0">
                <a:sym typeface="Symbol" panose="05050102010706020507" pitchFamily="18" charset="2"/>
              </a:rPr>
              <a:t></a:t>
            </a:r>
            <a:r>
              <a:rPr lang="en-US" altLang="zh-CN" sz="2500" noProof="0">
                <a:ln>
                  <a:noFill/>
                </a:ln>
                <a:effectLst/>
                <a:uLnTx/>
                <a:uFillTx/>
                <a:sym typeface="+mn-ea"/>
              </a:rPr>
              <a:t>R</a:t>
            </a:r>
            <a:r>
              <a:rPr lang="en-US" altLang="en-US" sz="2500" noProof="0">
                <a:ln>
                  <a:noFill/>
                </a:ln>
                <a:effectLst/>
                <a:uLnTx/>
                <a:uFillTx/>
                <a:sym typeface="+mn-ea"/>
              </a:rPr>
              <a:t>〞</a:t>
            </a:r>
            <a:r>
              <a:rPr lang="zh-CN" altLang="en-US" sz="2500" dirty="0"/>
              <a:t>。			</a:t>
            </a:r>
            <a:r>
              <a:rPr lang="en-US" altLang="zh-CN" sz="2500" dirty="0"/>
              <a:t>(2.5.2)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500" dirty="0"/>
              <a:t>于是，根据式</a:t>
            </a:r>
            <a:r>
              <a:rPr lang="en-US" altLang="zh-CN" sz="2500" dirty="0"/>
              <a:t>(2.5.1)</a:t>
            </a:r>
            <a:r>
              <a:rPr lang="zh-CN" altLang="en-US" sz="2500" dirty="0"/>
              <a:t>和</a:t>
            </a:r>
            <a:r>
              <a:rPr lang="en-US" altLang="zh-CN" sz="2500" dirty="0"/>
              <a:t>(2.5.2)</a:t>
            </a:r>
            <a:r>
              <a:rPr lang="zh-CN" altLang="en-US" sz="2500" dirty="0"/>
              <a:t>，有</a:t>
            </a:r>
            <a:r>
              <a:rPr lang="en-US" altLang="zh-CN" sz="2500" dirty="0"/>
              <a:t>R</a:t>
            </a:r>
            <a:r>
              <a:rPr lang="en-US" altLang="en-US" sz="2500" dirty="0"/>
              <a:t>∪</a:t>
            </a:r>
            <a:r>
              <a:rPr lang="en-US" altLang="zh-CN" sz="2500" dirty="0"/>
              <a:t>I</a:t>
            </a:r>
            <a:r>
              <a:rPr lang="en-US" altLang="zh-CN" sz="2500" baseline="-25000" dirty="0"/>
              <a:t>A</a:t>
            </a:r>
            <a:r>
              <a:rPr lang="zh-CN" altLang="en-US" sz="2500" dirty="0">
                <a:sym typeface="Symbol" panose="05050102010706020507" pitchFamily="18" charset="2"/>
              </a:rPr>
              <a:t></a:t>
            </a:r>
            <a:r>
              <a:rPr lang="en-US" altLang="zh-CN" sz="2500" noProof="0">
                <a:ln>
                  <a:noFill/>
                </a:ln>
                <a:effectLst/>
                <a:uLnTx/>
                <a:uFillTx/>
                <a:sym typeface="+mn-ea"/>
              </a:rPr>
              <a:t>R</a:t>
            </a:r>
            <a:r>
              <a:rPr lang="en-US" altLang="en-US" sz="2500" noProof="0">
                <a:ln>
                  <a:noFill/>
                </a:ln>
                <a:effectLst/>
                <a:uLnTx/>
                <a:uFillTx/>
                <a:sym typeface="+mn-ea"/>
              </a:rPr>
              <a:t>〞</a:t>
            </a:r>
            <a:endParaRPr lang="zh-CN" altLang="en-US" sz="2500" dirty="0"/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500" dirty="0"/>
              <a:t>从而，根据自反闭包的定义知</a:t>
            </a:r>
            <a:r>
              <a:rPr lang="en-US" altLang="zh-CN" sz="2500" dirty="0"/>
              <a:t>r(R)= R</a:t>
            </a:r>
            <a:r>
              <a:rPr lang="en-US" altLang="en-US" sz="2500" dirty="0"/>
              <a:t>∪</a:t>
            </a:r>
            <a:r>
              <a:rPr lang="en-US" altLang="zh-CN" sz="2500" dirty="0"/>
              <a:t>I</a:t>
            </a:r>
            <a:r>
              <a:rPr lang="en-US" altLang="zh-CN" sz="2500" baseline="-25000" dirty="0"/>
              <a:t>A</a:t>
            </a:r>
            <a:r>
              <a:rPr lang="en-US" altLang="zh-CN" sz="2500" dirty="0"/>
              <a:t> </a:t>
            </a:r>
            <a:r>
              <a:rPr lang="zh-CN" altLang="en-US" sz="2500" dirty="0"/>
              <a:t>。</a:t>
            </a:r>
          </a:p>
        </p:txBody>
      </p:sp>
      <p:sp>
        <p:nvSpPr>
          <p:cNvPr id="278531" name="Rectangle 3"/>
          <p:cNvSpPr>
            <a:spLocks noGrp="1"/>
          </p:cNvSpPr>
          <p:nvPr>
            <p:ph type="title"/>
          </p:nvPr>
        </p:nvSpPr>
        <p:spPr>
          <a:xfrm>
            <a:off x="611188" y="417513"/>
            <a:ext cx="8064500" cy="923925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</a:t>
            </a:r>
            <a:r>
              <a:rPr lang="en-US" altLang="zh-CN" dirty="0"/>
              <a:t>(1)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5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5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5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charRg st="9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5874">
                                            <p:txEl>
                                              <p:charRg st="9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5874">
                                            <p:txEl>
                                              <p:charRg st="9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charRg st="12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5874">
                                            <p:txEl>
                                              <p:charRg st="12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5874">
                                            <p:txEl>
                                              <p:charRg st="12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charRg st="14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5874">
                                            <p:txEl>
                                              <p:charRg st="14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5874">
                                            <p:txEl>
                                              <p:charRg st="14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charRg st="161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5874">
                                            <p:txEl>
                                              <p:charRg st="161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15874">
                                            <p:txEl>
                                              <p:charRg st="161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charRg st="17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15874">
                                            <p:txEl>
                                              <p:charRg st="17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15874">
                                            <p:txEl>
                                              <p:charRg st="17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4">
                                            <p:txEl>
                                              <p:charRg st="20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15874">
                                            <p:txEl>
                                              <p:charRg st="20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15874">
                                            <p:txEl>
                                              <p:charRg st="20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80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2" name="Group 27"/>
          <p:cNvGrpSpPr/>
          <p:nvPr/>
        </p:nvGrpSpPr>
        <p:grpSpPr>
          <a:xfrm>
            <a:off x="827088" y="1955800"/>
            <a:ext cx="5111750" cy="952500"/>
            <a:chOff x="476" y="1207"/>
            <a:chExt cx="3220" cy="600"/>
          </a:xfrm>
        </p:grpSpPr>
        <p:sp>
          <p:nvSpPr>
            <p:cNvPr id="280580" name="Rectangle 4"/>
            <p:cNvSpPr/>
            <p:nvPr/>
          </p:nvSpPr>
          <p:spPr>
            <a:xfrm>
              <a:off x="476" y="1336"/>
              <a:ext cx="3220" cy="3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36000" rIns="36000" bIns="36000" anchor="t" anchorCtr="0">
              <a:spAutoFit/>
            </a:bodyPr>
            <a:lstStyle/>
            <a:p>
              <a:pPr marL="457200" indent="-457200" algn="just">
                <a:lnSpc>
                  <a:spcPct val="11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arenR"/>
              </a:pP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首先证明</a:t>
              </a: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t(R)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  <a:sym typeface="Symbol" panose="05050102010706020507" pitchFamily="18" charset="2"/>
                </a:rPr>
                <a:t>   </a:t>
              </a:r>
              <a:r>
                <a:rPr lang="en-US" altLang="zh-CN" sz="2800" b="1" dirty="0">
                  <a:latin typeface="黑体" panose="02010609060101010101" pitchFamily="49" charset="-122"/>
                </a:rPr>
                <a:t>  </a:t>
              </a:r>
              <a:endParaRPr lang="zh-CN" altLang="en-US" sz="2800" b="1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280581" name="Object 5"/>
            <p:cNvGraphicFramePr>
              <a:graphicFrameLocks noChangeAspect="1"/>
            </p:cNvGraphicFramePr>
            <p:nvPr/>
          </p:nvGraphicFramePr>
          <p:xfrm>
            <a:off x="2318" y="1207"/>
            <a:ext cx="53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2" r:id="rId4" imgW="243205" imgH="269240" progId="Equation.3">
                    <p:embed/>
                  </p:oleObj>
                </mc:Choice>
                <mc:Fallback>
                  <p:oleObj r:id="rId4" imgW="243205" imgH="26924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33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8" y="1207"/>
                          <a:ext cx="537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/>
          <p:nvPr/>
        </p:nvGrpSpPr>
        <p:grpSpPr>
          <a:xfrm>
            <a:off x="400050" y="1196975"/>
            <a:ext cx="7772400" cy="906463"/>
            <a:chOff x="252" y="754"/>
            <a:chExt cx="4896" cy="571"/>
          </a:xfrm>
        </p:grpSpPr>
        <p:sp>
          <p:nvSpPr>
            <p:cNvPr id="280583" name="Rectangle 7"/>
            <p:cNvSpPr/>
            <p:nvPr/>
          </p:nvSpPr>
          <p:spPr>
            <a:xfrm>
              <a:off x="252" y="783"/>
              <a:ext cx="4896" cy="4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36000" rIns="36000" bIns="36000" anchor="t" anchorCtr="0">
              <a:spAutoFit/>
            </a:bodyPr>
            <a:lstStyle/>
            <a:p>
              <a:pPr marL="342900" indent="-342900" algn="just">
                <a:lnSpc>
                  <a:spcPct val="140000"/>
                </a:lnSpc>
                <a:buClr>
                  <a:srgbClr val="00FF00"/>
                </a:buClr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）按定义证明的方法直接证明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t(R)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＝ 。</a:t>
              </a:r>
            </a:p>
          </p:txBody>
        </p:sp>
        <p:graphicFrame>
          <p:nvGraphicFramePr>
            <p:cNvPr id="280584" name="Object 8"/>
            <p:cNvGraphicFramePr>
              <a:graphicFrameLocks noChangeAspect="1"/>
            </p:cNvGraphicFramePr>
            <p:nvPr/>
          </p:nvGraphicFramePr>
          <p:xfrm>
            <a:off x="4228" y="754"/>
            <a:ext cx="51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3" r:id="rId6" imgW="243205" imgH="269240" progId="Equation.3">
                    <p:embed/>
                  </p:oleObj>
                </mc:Choice>
                <mc:Fallback>
                  <p:oleObj r:id="rId6" imgW="243205" imgH="26924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33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8" y="754"/>
                          <a:ext cx="512" cy="5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/>
          <p:nvPr/>
        </p:nvGrpSpPr>
        <p:grpSpPr>
          <a:xfrm>
            <a:off x="1116013" y="2759075"/>
            <a:ext cx="7254875" cy="762000"/>
            <a:chOff x="1366" y="1776"/>
            <a:chExt cx="4570" cy="480"/>
          </a:xfrm>
        </p:grpSpPr>
        <p:graphicFrame>
          <p:nvGraphicFramePr>
            <p:cNvPr id="280586" name="Object 10"/>
            <p:cNvGraphicFramePr>
              <a:graphicFrameLocks noChangeAspect="1"/>
            </p:cNvGraphicFramePr>
            <p:nvPr/>
          </p:nvGraphicFramePr>
          <p:xfrm>
            <a:off x="3906" y="1776"/>
            <a:ext cx="43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4" r:id="rId8" imgW="243205" imgH="269240" progId="Equation.3">
                    <p:embed/>
                  </p:oleObj>
                </mc:Choice>
                <mc:Fallback>
                  <p:oleObj r:id="rId8" imgW="243205" imgH="26924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06" y="1776"/>
                          <a:ext cx="430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587" name="Object 11"/>
            <p:cNvGraphicFramePr>
              <a:graphicFrameLocks noChangeAspect="1"/>
            </p:cNvGraphicFramePr>
            <p:nvPr/>
          </p:nvGraphicFramePr>
          <p:xfrm>
            <a:off x="3056" y="1776"/>
            <a:ext cx="43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5" r:id="rId10" imgW="243205" imgH="269240" progId="Equation.3">
                    <p:embed/>
                  </p:oleObj>
                </mc:Choice>
                <mc:Fallback>
                  <p:oleObj r:id="rId10" imgW="243205" imgH="26924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56" y="1776"/>
                          <a:ext cx="430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588" name="Rectangle 12"/>
            <p:cNvSpPr/>
            <p:nvPr/>
          </p:nvSpPr>
          <p:spPr>
            <a:xfrm>
              <a:off x="1366" y="1837"/>
              <a:ext cx="457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此时需要证明</a:t>
              </a:r>
              <a:r>
                <a:rPr lang="en-US" altLang="zh-CN" sz="2800" b="1" dirty="0">
                  <a:latin typeface="黑体" panose="02010609060101010101" pitchFamily="49" charset="-122"/>
                </a:rPr>
                <a:t>R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  <a:sym typeface="Symbol" panose="05050102010706020507" pitchFamily="18" charset="2"/>
                </a:rPr>
                <a:t></a:t>
              </a:r>
              <a:r>
                <a:rPr lang="en-US" altLang="zh-CN" sz="2800" b="1" dirty="0">
                  <a:latin typeface="黑体" panose="02010609060101010101" pitchFamily="49" charset="-122"/>
                </a:rPr>
                <a:t>    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并且   是可传递的。</a:t>
              </a: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1160384" y="3386138"/>
            <a:ext cx="7200900" cy="1060450"/>
            <a:chOff x="703" y="1975"/>
            <a:chExt cx="4536" cy="668"/>
          </a:xfrm>
        </p:grpSpPr>
        <p:sp>
          <p:nvSpPr>
            <p:cNvPr id="1617934" name="Rectangle 14"/>
            <p:cNvSpPr>
              <a:spLocks noChangeArrowheads="1"/>
            </p:cNvSpPr>
            <p:nvPr/>
          </p:nvSpPr>
          <p:spPr bwMode="auto">
            <a:xfrm>
              <a:off x="703" y="2147"/>
              <a:ext cx="4536" cy="3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342900" marR="0" lvl="0" indent="-34290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FF00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a)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因为    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＝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R∪R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∪R</a:t>
              </a:r>
              <a:r>
                <a:rPr kumimoji="1" lang="en-US" altLang="zh-CN" sz="2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∪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anose="02020603050405020304"/>
                  <a:ea typeface="黑体" panose="02010609060101010101" pitchFamily="49" charset="-122"/>
                  <a:cs typeface="+mn-cs"/>
                </a:rPr>
                <a:t>…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，所以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R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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28059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0077689"/>
                </p:ext>
              </p:extLst>
            </p:nvPr>
          </p:nvGraphicFramePr>
          <p:xfrm>
            <a:off x="1520" y="1975"/>
            <a:ext cx="54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6" r:id="rId12" imgW="243205" imgH="269240" progId="Equation.3">
                    <p:embed/>
                  </p:oleObj>
                </mc:Choice>
                <mc:Fallback>
                  <p:oleObj r:id="rId12" imgW="243205" imgH="26924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20" y="1975"/>
                          <a:ext cx="54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592" name="Object 16"/>
            <p:cNvGraphicFramePr>
              <a:graphicFrameLocks noChangeAspect="1"/>
            </p:cNvGraphicFramePr>
            <p:nvPr/>
          </p:nvGraphicFramePr>
          <p:xfrm>
            <a:off x="4558" y="2043"/>
            <a:ext cx="54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7" r:id="rId14" imgW="243205" imgH="269240" progId="Equation.3">
                    <p:embed/>
                  </p:oleObj>
                </mc:Choice>
                <mc:Fallback>
                  <p:oleObj r:id="rId14" imgW="243205" imgH="26924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58" y="2043"/>
                          <a:ext cx="54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/>
          <p:nvPr/>
        </p:nvGrpSpPr>
        <p:grpSpPr>
          <a:xfrm>
            <a:off x="1116013" y="4176713"/>
            <a:ext cx="7254875" cy="906462"/>
            <a:chOff x="703" y="2568"/>
            <a:chExt cx="4570" cy="571"/>
          </a:xfrm>
        </p:grpSpPr>
        <p:graphicFrame>
          <p:nvGraphicFramePr>
            <p:cNvPr id="280594" name="Object 18"/>
            <p:cNvGraphicFramePr>
              <a:graphicFrameLocks noChangeAspect="1"/>
            </p:cNvGraphicFramePr>
            <p:nvPr/>
          </p:nvGraphicFramePr>
          <p:xfrm>
            <a:off x="1996" y="2568"/>
            <a:ext cx="51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8" r:id="rId16" imgW="243205" imgH="269240" progId="Equation.3">
                    <p:embed/>
                  </p:oleObj>
                </mc:Choice>
                <mc:Fallback>
                  <p:oleObj r:id="rId16" imgW="243205" imgH="26924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6" y="2568"/>
                          <a:ext cx="512" cy="5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7939" name="Rectangle 19"/>
            <p:cNvSpPr>
              <a:spLocks noChangeArrowheads="1"/>
            </p:cNvSpPr>
            <p:nvPr/>
          </p:nvSpPr>
          <p:spPr bwMode="auto">
            <a:xfrm>
              <a:off x="703" y="2709"/>
              <a:ext cx="4570" cy="327"/>
            </a:xfrm>
            <a:prstGeom prst="rect">
              <a:avLst/>
            </a:prstGeom>
            <a:noFill/>
            <a:ln w="127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b)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下面证明    是可传递的。</a:t>
              </a:r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971550" y="4805363"/>
            <a:ext cx="8064500" cy="1016000"/>
            <a:chOff x="431" y="845"/>
            <a:chExt cx="5080" cy="640"/>
          </a:xfrm>
        </p:grpSpPr>
        <p:sp>
          <p:nvSpPr>
            <p:cNvPr id="280597" name="Rectangle 32"/>
            <p:cNvSpPr/>
            <p:nvPr/>
          </p:nvSpPr>
          <p:spPr>
            <a:xfrm>
              <a:off x="431" y="939"/>
              <a:ext cx="5080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36000" rIns="36000" bIns="36000" anchor="t" anchorCtr="0">
              <a:spAutoFit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00FF00"/>
                </a:buClr>
              </a:pP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对任意</a:t>
              </a: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a,b,c∈A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，若</a:t>
              </a: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&lt;a,b&gt;∈    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，</a:t>
              </a: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&lt;b,c&gt;∈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，</a:t>
              </a:r>
            </a:p>
          </p:txBody>
        </p:sp>
        <p:graphicFrame>
          <p:nvGraphicFramePr>
            <p:cNvPr id="280598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103733"/>
                </p:ext>
              </p:extLst>
            </p:nvPr>
          </p:nvGraphicFramePr>
          <p:xfrm>
            <a:off x="3239" y="845"/>
            <a:ext cx="53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9" r:id="rId18" imgW="243205" imgH="269240" progId="Equation.3">
                    <p:embed/>
                  </p:oleObj>
                </mc:Choice>
                <mc:Fallback>
                  <p:oleObj r:id="rId18" imgW="243205" imgH="26924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33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39" y="845"/>
                          <a:ext cx="537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599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4019021"/>
                </p:ext>
              </p:extLst>
            </p:nvPr>
          </p:nvGraphicFramePr>
          <p:xfrm>
            <a:off x="4702" y="885"/>
            <a:ext cx="53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0" r:id="rId20" imgW="243205" imgH="269240" progId="Equation.3">
                    <p:embed/>
                  </p:oleObj>
                </mc:Choice>
                <mc:Fallback>
                  <p:oleObj r:id="rId20" imgW="243205" imgH="26924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33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2" y="885"/>
                          <a:ext cx="537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7955" name="Rectangle 35"/>
          <p:cNvSpPr/>
          <p:nvPr/>
        </p:nvSpPr>
        <p:spPr>
          <a:xfrm>
            <a:off x="214313" y="5738813"/>
            <a:ext cx="8821737" cy="7143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则必存在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j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(1</a:t>
            </a:r>
            <a:r>
              <a:rPr lang="en-US" altLang="zh-CN" sz="2800" b="1" dirty="0">
                <a:latin typeface="黑体" panose="02010609060101010101" pitchFamily="49" charset="-122"/>
              </a:rPr>
              <a:t>≤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j,k</a:t>
            </a:r>
            <a:r>
              <a:rPr lang="en-US" altLang="zh-CN" sz="2800" b="1" dirty="0">
                <a:latin typeface="黑体" panose="020106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，使得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&lt;a,b&gt;∈R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j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,&lt;b,c&gt;∈R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82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</a:p>
        </p:txBody>
      </p:sp>
      <p:sp>
        <p:nvSpPr>
          <p:cNvPr id="1658901" name="Rectangle 21"/>
          <p:cNvSpPr/>
          <p:nvPr/>
        </p:nvSpPr>
        <p:spPr>
          <a:xfrm>
            <a:off x="611188" y="1341438"/>
            <a:ext cx="7772400" cy="19970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即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&lt;a,c&gt;∈R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j+k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(1≤j+k≤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，又</a:t>
            </a:r>
            <a:r>
              <a:rPr lang="en-US" altLang="zh-CN" sz="2800" b="1" dirty="0" err="1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黑体" panose="02010609060101010101" pitchFamily="49" charset="-122"/>
              </a:rPr>
              <a:t>j+k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    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，所以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&lt;a,c&gt;∈    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，即是传递的。</a:t>
            </a:r>
          </a:p>
          <a:p>
            <a:pPr marL="342900" indent="-342900">
              <a:lnSpc>
                <a:spcPct val="15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由传递闭包的定义知：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t(R)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    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6589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47623"/>
              </p:ext>
            </p:extLst>
          </p:nvPr>
        </p:nvGraphicFramePr>
        <p:xfrm>
          <a:off x="6372200" y="1262063"/>
          <a:ext cx="8524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r:id="rId4" imgW="243205" imgH="269240" progId="Equation.3">
                  <p:embed/>
                </p:oleObj>
              </mc:Choice>
              <mc:Fallback>
                <p:oleObj r:id="rId4" imgW="243205" imgH="26924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33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2200" y="1262063"/>
                        <a:ext cx="85248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122470"/>
              </p:ext>
            </p:extLst>
          </p:nvPr>
        </p:nvGraphicFramePr>
        <p:xfrm>
          <a:off x="2212964" y="1849438"/>
          <a:ext cx="8524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" r:id="rId6" imgW="243205" imgH="269240" progId="Equation.3">
                  <p:embed/>
                </p:oleObj>
              </mc:Choice>
              <mc:Fallback>
                <p:oleObj r:id="rId6" imgW="243205" imgH="26924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33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2964" y="1849438"/>
                        <a:ext cx="85248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56652"/>
              </p:ext>
            </p:extLst>
          </p:nvPr>
        </p:nvGraphicFramePr>
        <p:xfrm>
          <a:off x="5247844" y="2518983"/>
          <a:ext cx="8524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" r:id="rId8" imgW="243205" imgH="269240" progId="Equation.3">
                  <p:embed/>
                </p:oleObj>
              </mc:Choice>
              <mc:Fallback>
                <p:oleObj r:id="rId8" imgW="243205" imgH="26924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33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47844" y="2518983"/>
                        <a:ext cx="852487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/>
          <p:nvPr/>
        </p:nvGrpSpPr>
        <p:grpSpPr>
          <a:xfrm>
            <a:off x="250825" y="3309937"/>
            <a:ext cx="8818563" cy="952500"/>
            <a:chOff x="205" y="2085"/>
            <a:chExt cx="5555" cy="600"/>
          </a:xfrm>
        </p:grpSpPr>
        <p:sp>
          <p:nvSpPr>
            <p:cNvPr id="282632" name="Rectangle 30"/>
            <p:cNvSpPr/>
            <p:nvPr/>
          </p:nvSpPr>
          <p:spPr>
            <a:xfrm>
              <a:off x="205" y="2214"/>
              <a:ext cx="5555" cy="3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</a:pPr>
              <a:r>
                <a:rPr lang="en-US" altLang="zh-CN" sz="2800" b="1" dirty="0">
                  <a:solidFill>
                    <a:srgbClr val="008000"/>
                  </a:solidFill>
                  <a:latin typeface="黑体" panose="02010609060101010101" pitchFamily="49" charset="-122"/>
                </a:rPr>
                <a:t>2)</a:t>
              </a:r>
              <a:r>
                <a:rPr lang="zh-CN" altLang="en-US" sz="2800" b="1" dirty="0">
                  <a:solidFill>
                    <a:srgbClr val="0000CC"/>
                  </a:solidFill>
                  <a:latin typeface="黑体" panose="02010609060101010101" pitchFamily="49" charset="-122"/>
                </a:rPr>
                <a:t>证明    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  <a:sym typeface="Symbol" panose="05050102010706020507" pitchFamily="18" charset="2"/>
                </a:rPr>
                <a:t></a:t>
              </a: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t(R)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。只需证对任意</a:t>
              </a: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i∈N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+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，有</a:t>
              </a: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R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i</a:t>
              </a: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  <a:sym typeface="Symbol" panose="05050102010706020507" pitchFamily="18" charset="2"/>
                </a:rPr>
                <a:t></a:t>
              </a: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t(R)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</a:rPr>
                <a:t>。</a:t>
              </a:r>
            </a:p>
          </p:txBody>
        </p:sp>
        <p:graphicFrame>
          <p:nvGraphicFramePr>
            <p:cNvPr id="28263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5554494"/>
                </p:ext>
              </p:extLst>
            </p:nvPr>
          </p:nvGraphicFramePr>
          <p:xfrm>
            <a:off x="931" y="2085"/>
            <a:ext cx="537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4" r:id="rId10" imgW="243205" imgH="269240" progId="Equation.3">
                    <p:embed/>
                  </p:oleObj>
                </mc:Choice>
                <mc:Fallback>
                  <p:oleObj r:id="rId10" imgW="243205" imgH="26924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1" y="2085"/>
                          <a:ext cx="537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8913" name="Rectangle 33"/>
          <p:cNvSpPr/>
          <p:nvPr/>
        </p:nvSpPr>
        <p:spPr>
          <a:xfrm>
            <a:off x="468313" y="4243388"/>
            <a:ext cx="8432800" cy="220980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10000"/>
              </a:spcBef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时，因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t(R)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，显然成立。</a:t>
            </a: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时，有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t(R)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成立。</a:t>
            </a:r>
          </a:p>
          <a:p>
            <a:pPr marL="342900" indent="-342900">
              <a:lnSpc>
                <a:spcPct val="120000"/>
              </a:lnSpc>
              <a:spcBef>
                <a:spcPct val="10000"/>
              </a:spcBef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k+1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时，对任意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&lt;a,b&gt;∈R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k+1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，则存在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c∈A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，使得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&lt;a,c&gt;∈R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&lt;c,b&gt;∈R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由归纳假设有：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5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58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5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58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5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589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1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8467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</a:p>
        </p:txBody>
      </p:sp>
      <p:sp>
        <p:nvSpPr>
          <p:cNvPr id="1619973" name="Rectangle 5"/>
          <p:cNvSpPr>
            <a:spLocks noGrp="1"/>
          </p:cNvSpPr>
          <p:nvPr>
            <p:ph type="body" sz="half" idx="1"/>
          </p:nvPr>
        </p:nvSpPr>
        <p:spPr>
          <a:xfrm>
            <a:off x="468313" y="1341438"/>
            <a:ext cx="8207375" cy="29987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&lt;a,c&gt;∈t(R)</a:t>
            </a:r>
            <a:r>
              <a:rPr lang="zh-CN" altLang="en-US" dirty="0"/>
              <a:t>，</a:t>
            </a:r>
            <a:r>
              <a:rPr lang="en-US" altLang="zh-CN" dirty="0"/>
              <a:t>&lt;c,b&gt;∈t(R)</a:t>
            </a:r>
            <a:r>
              <a:rPr lang="zh-CN" altLang="en-US" dirty="0"/>
              <a:t>，</a:t>
            </a:r>
          </a:p>
          <a:p>
            <a:pPr marL="0" indent="0" algn="l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由</a:t>
            </a:r>
            <a:r>
              <a:rPr lang="en-US" altLang="zh-CN" dirty="0"/>
              <a:t>t(R)</a:t>
            </a:r>
            <a:r>
              <a:rPr lang="zh-CN" altLang="en-US" dirty="0"/>
              <a:t>可传递，所以</a:t>
            </a:r>
            <a:r>
              <a:rPr lang="en-US" altLang="zh-CN" dirty="0"/>
              <a:t>&lt;a,b&gt;∈t(R)</a:t>
            </a:r>
            <a:r>
              <a:rPr lang="zh-CN" altLang="en-US" dirty="0"/>
              <a:t>，</a:t>
            </a:r>
          </a:p>
          <a:p>
            <a:pPr marL="0" indent="0" algn="l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即有：</a:t>
            </a:r>
            <a:r>
              <a:rPr lang="en-US" altLang="zh-CN" dirty="0"/>
              <a:t>R</a:t>
            </a:r>
            <a:r>
              <a:rPr lang="en-US" altLang="zh-CN" baseline="30000" dirty="0"/>
              <a:t>k+1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t(R)</a:t>
            </a:r>
            <a:r>
              <a:rPr lang="zh-CN" altLang="en-US" dirty="0"/>
              <a:t>。</a:t>
            </a:r>
          </a:p>
          <a:p>
            <a:pPr marL="0" indent="0" algn="l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由归纳法知，对任意有的</a:t>
            </a:r>
            <a:r>
              <a:rPr lang="en-US" altLang="zh-CN" dirty="0"/>
              <a:t>i∈N+</a:t>
            </a:r>
            <a:r>
              <a:rPr lang="zh-CN" altLang="en-US" dirty="0"/>
              <a:t>，有</a:t>
            </a:r>
            <a:r>
              <a:rPr lang="en-US" altLang="zh-CN" dirty="0"/>
              <a:t>R</a:t>
            </a:r>
            <a:r>
              <a:rPr lang="en-US" altLang="zh-CN" baseline="30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t(R)</a:t>
            </a:r>
            <a:r>
              <a:rPr lang="zh-CN" altLang="en-US" dirty="0"/>
              <a:t>。</a:t>
            </a:r>
          </a:p>
          <a:p>
            <a:pPr marL="0" indent="0" algn="l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所以	   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t(R)</a:t>
            </a:r>
            <a:r>
              <a:rPr lang="zh-CN" altLang="en-US" dirty="0"/>
              <a:t>。</a:t>
            </a:r>
          </a:p>
        </p:txBody>
      </p:sp>
      <p:sp>
        <p:nvSpPr>
          <p:cNvPr id="1619976" name="Rectangle 8"/>
          <p:cNvSpPr/>
          <p:nvPr/>
        </p:nvSpPr>
        <p:spPr>
          <a:xfrm>
            <a:off x="412750" y="4537075"/>
            <a:ext cx="8623300" cy="1759896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知：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t(R)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    。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|A|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时，由定理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2.3.5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知：   ＝    。所以，</a:t>
            </a:r>
          </a:p>
          <a:p>
            <a:pPr marL="342900" indent="-342900">
              <a:lnSpc>
                <a:spcPct val="130000"/>
              </a:lnSpc>
              <a:buClr>
                <a:srgbClr val="00FF00"/>
              </a:buClr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t(R)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 </a:t>
            </a:r>
          </a:p>
        </p:txBody>
      </p:sp>
      <p:graphicFrame>
        <p:nvGraphicFramePr>
          <p:cNvPr id="1619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036238"/>
              </p:ext>
            </p:extLst>
          </p:nvPr>
        </p:nvGraphicFramePr>
        <p:xfrm>
          <a:off x="4055541" y="4384033"/>
          <a:ext cx="6905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r:id="rId4" imgW="243205" imgH="269240" progId="Equation.3">
                  <p:embed/>
                </p:oleObj>
              </mc:Choice>
              <mc:Fallback>
                <p:oleObj r:id="rId4" imgW="243205" imgH="26924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33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55541" y="4384033"/>
                        <a:ext cx="69056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631669"/>
              </p:ext>
            </p:extLst>
          </p:nvPr>
        </p:nvGraphicFramePr>
        <p:xfrm>
          <a:off x="5148064" y="4941168"/>
          <a:ext cx="6905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r:id="rId6" imgW="243205" imgH="269240" progId="Equation.3">
                  <p:embed/>
                </p:oleObj>
              </mc:Choice>
              <mc:Fallback>
                <p:oleObj r:id="rId6" imgW="243205" imgH="26924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33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48064" y="4941168"/>
                        <a:ext cx="69056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0722"/>
              </p:ext>
            </p:extLst>
          </p:nvPr>
        </p:nvGraphicFramePr>
        <p:xfrm>
          <a:off x="6188619" y="4982048"/>
          <a:ext cx="6889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r:id="rId8" imgW="243205" imgH="269240" progId="Equation.3">
                  <p:embed/>
                </p:oleObj>
              </mc:Choice>
              <mc:Fallback>
                <p:oleObj r:id="rId8" imgW="243205" imgH="26924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33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88619" y="4982048"/>
                        <a:ext cx="688975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633821"/>
              </p:ext>
            </p:extLst>
          </p:nvPr>
        </p:nvGraphicFramePr>
        <p:xfrm>
          <a:off x="1540636" y="5552433"/>
          <a:ext cx="69056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r:id="rId10" imgW="243205" imgH="269240" progId="Equation.3">
                  <p:embed/>
                </p:oleObj>
              </mc:Choice>
              <mc:Fallback>
                <p:oleObj r:id="rId10" imgW="243205" imgH="26924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33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0636" y="5552433"/>
                        <a:ext cx="690563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9525" y="3573463"/>
          <a:ext cx="98901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4" r:id="rId12" imgW="243205" imgH="269240" progId="Equation.DSMT4">
                  <p:embed/>
                </p:oleObj>
              </mc:Choice>
              <mc:Fallback>
                <p:oleObj r:id="rId12" imgW="243205" imgH="26924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79525" y="3573463"/>
                        <a:ext cx="989013" cy="9890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9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9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9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9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9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19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1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19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1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19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19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19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3" grpId="0" build="p"/>
      <p:bldP spid="1619976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86722" name="Rectangle 2"/>
          <p:cNvSpPr>
            <a:spLocks noGrp="1"/>
          </p:cNvSpPr>
          <p:nvPr>
            <p:ph idx="1"/>
          </p:nvPr>
        </p:nvSpPr>
        <p:spPr>
          <a:xfrm>
            <a:off x="685800" y="1338263"/>
            <a:ext cx="7772400" cy="163036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设</a:t>
            </a:r>
            <a:r>
              <a:rPr lang="en-US" altLang="zh-CN" dirty="0">
                <a:latin typeface="宋体" panose="02010600030101010101" pitchFamily="2" charset="-122"/>
              </a:rPr>
              <a:t>P</a:t>
            </a:r>
            <a:r>
              <a:rPr lang="zh-CN" altLang="en-US" dirty="0">
                <a:latin typeface="宋体" panose="02010600030101010101" pitchFamily="2" charset="-122"/>
              </a:rPr>
              <a:t>＝</a:t>
            </a:r>
            <a:r>
              <a:rPr lang="en-US" altLang="zh-CN" dirty="0">
                <a:latin typeface="宋体" panose="02010600030101010101" pitchFamily="2" charset="-122"/>
              </a:rPr>
              <a:t>{P</a:t>
            </a:r>
            <a:r>
              <a:rPr lang="en-US" altLang="zh-CN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,P</a:t>
            </a:r>
            <a:r>
              <a:rPr lang="en-US" altLang="zh-CN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,P</a:t>
            </a:r>
            <a:r>
              <a:rPr lang="en-US" altLang="zh-CN" baseline="-25000" dirty="0">
                <a:latin typeface="宋体" panose="02010600030101010101" pitchFamily="2" charset="-122"/>
              </a:rPr>
              <a:t>3</a:t>
            </a:r>
            <a:r>
              <a:rPr lang="en-US" altLang="zh-CN" dirty="0">
                <a:latin typeface="宋体" panose="02010600030101010101" pitchFamily="2" charset="-122"/>
              </a:rPr>
              <a:t>,P</a:t>
            </a:r>
            <a:r>
              <a:rPr lang="en-US" altLang="zh-CN" baseline="-25000" dirty="0">
                <a:latin typeface="宋体" panose="02010600030101010101" pitchFamily="2" charset="-122"/>
              </a:rPr>
              <a:t>4</a:t>
            </a:r>
            <a:r>
              <a:rPr lang="en-US" altLang="zh-CN" dirty="0">
                <a:latin typeface="宋体" panose="02010600030101010101" pitchFamily="2" charset="-122"/>
              </a:rPr>
              <a:t>}</a:t>
            </a:r>
            <a:r>
              <a:rPr lang="zh-CN" altLang="en-US" dirty="0">
                <a:latin typeface="宋体" panose="02010600030101010101" pitchFamily="2" charset="-122"/>
              </a:rPr>
              <a:t>是四个程序，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</a:rPr>
              <a:t>＝</a:t>
            </a:r>
            <a:r>
              <a:rPr lang="en-US" altLang="zh-CN" dirty="0">
                <a:latin typeface="宋体" panose="02010600030101010101" pitchFamily="2" charset="-122"/>
              </a:rPr>
              <a:t>{&lt;P</a:t>
            </a:r>
            <a:r>
              <a:rPr lang="en-US" altLang="zh-CN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,P</a:t>
            </a:r>
            <a:r>
              <a:rPr lang="en-US" altLang="zh-CN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&gt;,&lt;P</a:t>
            </a:r>
            <a:r>
              <a:rPr lang="en-US" altLang="zh-CN" baseline="-25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,P</a:t>
            </a:r>
            <a:r>
              <a:rPr lang="en-US" altLang="zh-CN" baseline="-25000" dirty="0">
                <a:latin typeface="宋体" panose="02010600030101010101" pitchFamily="2" charset="-122"/>
              </a:rPr>
              <a:t>3</a:t>
            </a:r>
            <a:r>
              <a:rPr lang="en-US" altLang="zh-CN" dirty="0">
                <a:latin typeface="宋体" panose="02010600030101010101" pitchFamily="2" charset="-122"/>
              </a:rPr>
              <a:t>&gt;,&lt;P</a:t>
            </a:r>
            <a:r>
              <a:rPr lang="en-US" altLang="zh-CN" baseline="-25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,P</a:t>
            </a:r>
            <a:r>
              <a:rPr lang="en-US" altLang="zh-CN" baseline="-25000" dirty="0">
                <a:latin typeface="宋体" panose="02010600030101010101" pitchFamily="2" charset="-122"/>
              </a:rPr>
              <a:t>4</a:t>
            </a:r>
            <a:r>
              <a:rPr lang="en-US" altLang="zh-CN" dirty="0">
                <a:latin typeface="宋体" panose="02010600030101010101" pitchFamily="2" charset="-122"/>
              </a:rPr>
              <a:t>&gt;,&lt;P</a:t>
            </a:r>
            <a:r>
              <a:rPr lang="en-US" altLang="zh-CN" baseline="-25000" dirty="0">
                <a:latin typeface="宋体" panose="02010600030101010101" pitchFamily="2" charset="-122"/>
              </a:rPr>
              <a:t>3</a:t>
            </a:r>
            <a:r>
              <a:rPr lang="en-US" altLang="zh-CN" dirty="0">
                <a:latin typeface="宋体" panose="02010600030101010101" pitchFamily="2" charset="-122"/>
              </a:rPr>
              <a:t>,P</a:t>
            </a:r>
            <a:r>
              <a:rPr lang="en-US" altLang="zh-CN" baseline="-25000" dirty="0">
                <a:latin typeface="宋体" panose="02010600030101010101" pitchFamily="2" charset="-122"/>
              </a:rPr>
              <a:t>4</a:t>
            </a:r>
            <a:r>
              <a:rPr lang="en-US" altLang="zh-CN" dirty="0">
                <a:latin typeface="宋体" panose="02010600030101010101" pitchFamily="2" charset="-122"/>
              </a:rPr>
              <a:t>&gt;}</a:t>
            </a:r>
            <a:r>
              <a:rPr lang="zh-CN" altLang="en-US" dirty="0">
                <a:latin typeface="宋体" panose="02010600030101010101" pitchFamily="2" charset="-122"/>
              </a:rPr>
              <a:t>是定义在</a:t>
            </a:r>
            <a:r>
              <a:rPr lang="en-US" altLang="zh-CN" dirty="0">
                <a:latin typeface="宋体" panose="02010600030101010101" pitchFamily="2" charset="-122"/>
              </a:rPr>
              <a:t>P</a:t>
            </a:r>
            <a:r>
              <a:rPr lang="zh-CN" altLang="en-US" dirty="0">
                <a:latin typeface="宋体" panose="02010600030101010101" pitchFamily="2" charset="-122"/>
              </a:rPr>
              <a:t>上的调用关系。计算</a:t>
            </a:r>
            <a:r>
              <a:rPr lang="en-US" altLang="zh-CN" dirty="0">
                <a:latin typeface="宋体" panose="02010600030101010101" pitchFamily="2" charset="-122"/>
              </a:rPr>
              <a:t>r(R),s(R),t(R)</a:t>
            </a:r>
            <a:r>
              <a:rPr lang="zh-CN" altLang="en-US" dirty="0">
                <a:latin typeface="宋体" panose="02010600030101010101" pitchFamily="2" charset="-122"/>
              </a:rPr>
              <a:t> 。</a:t>
            </a:r>
          </a:p>
        </p:txBody>
      </p:sp>
      <p:sp>
        <p:nvSpPr>
          <p:cNvPr id="286723" name="Rectangle 3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2.5.4 </a:t>
            </a:r>
          </a:p>
        </p:txBody>
      </p:sp>
      <p:sp>
        <p:nvSpPr>
          <p:cNvPr id="1622020" name="Rectangle 4"/>
          <p:cNvSpPr/>
          <p:nvPr/>
        </p:nvSpPr>
        <p:spPr>
          <a:xfrm>
            <a:off x="876300" y="3068638"/>
            <a:ext cx="8039100" cy="34067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解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r(R)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R∪I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A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	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{&lt;P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&gt;}∪</a:t>
            </a:r>
          </a:p>
          <a:p>
            <a:pPr marL="742950" lvl="1" indent="-285750" algn="just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		{&lt;P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&gt;}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	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{&lt;P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</a:t>
            </a:r>
          </a:p>
          <a:p>
            <a:pPr marL="742950" lvl="1" indent="-285750" algn="just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FF00"/>
              </a:buClr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		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&gt;}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 marL="342900" indent="-342900" algn="just">
              <a:lnSpc>
                <a:spcPct val="13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	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{&lt;P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&gt;}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2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88770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2.5.4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zh-CN" altLang="en-US" sz="3200" dirty="0">
                <a:latin typeface="宋体" panose="02010600030101010101" pitchFamily="2" charset="-122"/>
              </a:rPr>
              <a:t>续</a:t>
            </a:r>
            <a:r>
              <a:rPr lang="en-US" altLang="zh-CN" sz="3200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624067" name="Rectangle 3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8482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s(R)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R∪R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</a:p>
          <a:p>
            <a:pPr marL="0" indent="0" eaLnBrk="1" hangingPunct="1">
              <a:buNone/>
            </a:pPr>
            <a:r>
              <a:rPr lang="zh-CN" altLang="en-US" baseline="30000" dirty="0"/>
              <a:t>      </a:t>
            </a:r>
            <a:r>
              <a:rPr lang="zh-CN" altLang="en-US" dirty="0"/>
              <a:t>＝</a:t>
            </a:r>
            <a:r>
              <a:rPr lang="en-US" altLang="zh-CN" dirty="0"/>
              <a:t>{&lt;P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&gt;,&lt;P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3</a:t>
            </a:r>
            <a:r>
              <a:rPr lang="en-US" altLang="zh-CN" dirty="0"/>
              <a:t>&gt;,&lt;P</a:t>
            </a:r>
            <a:r>
              <a:rPr lang="en-US" altLang="zh-CN" baseline="-25000" dirty="0"/>
              <a:t>2</a:t>
            </a:r>
            <a:r>
              <a:rPr lang="en-US" altLang="zh-CN" dirty="0"/>
              <a:t>,P</a:t>
            </a:r>
            <a:r>
              <a:rPr lang="en-US" altLang="zh-CN" baseline="-25000" dirty="0"/>
              <a:t>4</a:t>
            </a:r>
            <a:r>
              <a:rPr lang="en-US" altLang="zh-CN" dirty="0"/>
              <a:t>&gt;,&lt;P</a:t>
            </a:r>
            <a:r>
              <a:rPr lang="en-US" altLang="zh-CN" baseline="-25000" dirty="0"/>
              <a:t>3</a:t>
            </a:r>
            <a:r>
              <a:rPr lang="en-US" altLang="zh-CN" dirty="0"/>
              <a:t>,P</a:t>
            </a:r>
            <a:r>
              <a:rPr lang="en-US" altLang="zh-CN" baseline="-25000" dirty="0"/>
              <a:t>4</a:t>
            </a:r>
            <a:r>
              <a:rPr lang="en-US" altLang="zh-CN" dirty="0"/>
              <a:t>&gt;} </a:t>
            </a:r>
          </a:p>
          <a:p>
            <a:pPr lvl="1" eaLnBrk="1" hangingPunct="1">
              <a:buNone/>
            </a:pPr>
            <a:r>
              <a:rPr lang="en-US" altLang="zh-CN" dirty="0"/>
              <a:t>     ∪{&lt;P</a:t>
            </a:r>
            <a:r>
              <a:rPr lang="en-US" altLang="zh-CN" baseline="-25000" dirty="0"/>
              <a:t>2</a:t>
            </a:r>
            <a:r>
              <a:rPr lang="en-US" altLang="zh-CN" dirty="0"/>
              <a:t>,P</a:t>
            </a:r>
            <a:r>
              <a:rPr lang="en-US" altLang="zh-CN" baseline="-25000" dirty="0"/>
              <a:t>1</a:t>
            </a:r>
            <a:r>
              <a:rPr lang="en-US" altLang="zh-CN" dirty="0"/>
              <a:t>&gt;,&lt;P</a:t>
            </a:r>
            <a:r>
              <a:rPr lang="en-US" altLang="zh-CN" baseline="-25000" dirty="0"/>
              <a:t>3</a:t>
            </a:r>
            <a:r>
              <a:rPr lang="en-US" altLang="zh-CN" dirty="0"/>
              <a:t>,P</a:t>
            </a:r>
            <a:r>
              <a:rPr lang="en-US" altLang="zh-CN" baseline="-25000" dirty="0"/>
              <a:t>1</a:t>
            </a:r>
            <a:r>
              <a:rPr lang="en-US" altLang="zh-CN" dirty="0"/>
              <a:t>&gt;,&lt;P</a:t>
            </a:r>
            <a:r>
              <a:rPr lang="en-US" altLang="zh-CN" baseline="-25000" dirty="0"/>
              <a:t>4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&gt;,&lt;P</a:t>
            </a:r>
            <a:r>
              <a:rPr lang="en-US" altLang="zh-CN" baseline="-25000" dirty="0"/>
              <a:t>4</a:t>
            </a:r>
            <a:r>
              <a:rPr lang="en-US" altLang="zh-CN" dirty="0"/>
              <a:t>,P</a:t>
            </a:r>
            <a:r>
              <a:rPr lang="en-US" altLang="zh-CN" baseline="-25000" dirty="0"/>
              <a:t>3</a:t>
            </a:r>
            <a:r>
              <a:rPr lang="en-US" altLang="zh-CN" dirty="0"/>
              <a:t>&gt;}</a:t>
            </a:r>
            <a:endParaRPr lang="en-US" altLang="zh-CN" sz="3200" dirty="0"/>
          </a:p>
          <a:p>
            <a:pPr marL="0" indent="0" eaLnBrk="1" hangingPunct="1">
              <a:buNone/>
            </a:pPr>
            <a:r>
              <a:rPr lang="zh-CN" altLang="en-US" dirty="0"/>
              <a:t>    ＝</a:t>
            </a:r>
            <a:r>
              <a:rPr lang="en-US" altLang="zh-CN" dirty="0"/>
              <a:t>{&lt;P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&gt;,&lt;P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3</a:t>
            </a:r>
            <a:r>
              <a:rPr lang="en-US" altLang="zh-CN" dirty="0"/>
              <a:t>&gt;,&lt;P</a:t>
            </a:r>
            <a:r>
              <a:rPr lang="en-US" altLang="zh-CN" baseline="-25000" dirty="0"/>
              <a:t>2</a:t>
            </a:r>
            <a:r>
              <a:rPr lang="en-US" altLang="zh-CN" dirty="0"/>
              <a:t>,P</a:t>
            </a:r>
            <a:r>
              <a:rPr lang="en-US" altLang="zh-CN" baseline="-25000" dirty="0"/>
              <a:t>4</a:t>
            </a:r>
            <a:r>
              <a:rPr lang="en-US" altLang="zh-CN" dirty="0"/>
              <a:t>&gt;,&lt;P</a:t>
            </a:r>
            <a:r>
              <a:rPr lang="en-US" altLang="zh-CN" baseline="-25000" dirty="0"/>
              <a:t>3</a:t>
            </a:r>
            <a:r>
              <a:rPr lang="en-US" altLang="zh-CN" dirty="0"/>
              <a:t>,P</a:t>
            </a:r>
            <a:r>
              <a:rPr lang="en-US" altLang="zh-CN" baseline="-25000" dirty="0"/>
              <a:t>4</a:t>
            </a:r>
            <a:r>
              <a:rPr lang="en-US" altLang="zh-CN" dirty="0"/>
              <a:t>&gt;,</a:t>
            </a:r>
          </a:p>
          <a:p>
            <a:pPr lvl="1" eaLnBrk="1" hangingPunct="1">
              <a:buNone/>
            </a:pPr>
            <a:r>
              <a:rPr lang="en-US" altLang="zh-CN" dirty="0"/>
              <a:t>       &lt;P</a:t>
            </a:r>
            <a:r>
              <a:rPr lang="en-US" altLang="zh-CN" baseline="-25000" dirty="0"/>
              <a:t>2</a:t>
            </a:r>
            <a:r>
              <a:rPr lang="en-US" altLang="zh-CN" dirty="0"/>
              <a:t>,P</a:t>
            </a:r>
            <a:r>
              <a:rPr lang="en-US" altLang="zh-CN" baseline="-25000" dirty="0"/>
              <a:t>1</a:t>
            </a:r>
            <a:r>
              <a:rPr lang="en-US" altLang="zh-CN" dirty="0"/>
              <a:t>&gt;,&lt;P</a:t>
            </a:r>
            <a:r>
              <a:rPr lang="en-US" altLang="zh-CN" baseline="-25000" dirty="0"/>
              <a:t>3</a:t>
            </a:r>
            <a:r>
              <a:rPr lang="en-US" altLang="zh-CN" dirty="0"/>
              <a:t>,P</a:t>
            </a:r>
            <a:r>
              <a:rPr lang="en-US" altLang="zh-CN" baseline="-25000" dirty="0"/>
              <a:t>1</a:t>
            </a:r>
            <a:r>
              <a:rPr lang="en-US" altLang="zh-CN" dirty="0"/>
              <a:t>&gt;,&lt;P</a:t>
            </a:r>
            <a:r>
              <a:rPr lang="en-US" altLang="zh-CN" baseline="-25000" dirty="0"/>
              <a:t>4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&gt;,&lt;P</a:t>
            </a:r>
            <a:r>
              <a:rPr lang="en-US" altLang="zh-CN" baseline="-25000" dirty="0"/>
              <a:t>4</a:t>
            </a:r>
            <a:r>
              <a:rPr lang="en-US" altLang="zh-CN" dirty="0"/>
              <a:t>,P</a:t>
            </a:r>
            <a:r>
              <a:rPr lang="en-US" altLang="zh-CN" baseline="-25000" dirty="0"/>
              <a:t>3</a:t>
            </a:r>
            <a:r>
              <a:rPr lang="en-US" altLang="zh-CN" dirty="0"/>
              <a:t>&gt;}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t(R)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R∪R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∪R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∪R</a:t>
            </a:r>
            <a:r>
              <a:rPr lang="en-US" altLang="zh-CN" baseline="30000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＝</a:t>
            </a:r>
            <a:r>
              <a:rPr lang="en-US" altLang="zh-CN" dirty="0"/>
              <a:t>{&lt;P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&gt;,&lt;P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3</a:t>
            </a:r>
            <a:r>
              <a:rPr lang="en-US" altLang="zh-CN" dirty="0"/>
              <a:t>&gt;,&lt;P</a:t>
            </a:r>
            <a:r>
              <a:rPr lang="en-US" altLang="zh-CN" baseline="-25000" dirty="0"/>
              <a:t>2</a:t>
            </a:r>
            <a:r>
              <a:rPr lang="en-US" altLang="zh-CN" dirty="0"/>
              <a:t>,P</a:t>
            </a:r>
            <a:r>
              <a:rPr lang="en-US" altLang="zh-CN" baseline="-25000" dirty="0"/>
              <a:t>4</a:t>
            </a:r>
            <a:r>
              <a:rPr lang="en-US" altLang="zh-CN" dirty="0"/>
              <a:t>&gt;,</a:t>
            </a:r>
          </a:p>
          <a:p>
            <a:pPr lvl="2" eaLnBrk="1" hangingPunct="1">
              <a:spcBef>
                <a:spcPct val="0"/>
              </a:spcBef>
              <a:buNone/>
            </a:pPr>
            <a:r>
              <a:rPr lang="en-US" altLang="zh-CN" sz="3200" dirty="0"/>
              <a:t>&lt;P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,P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&gt;}∪{&lt;P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,P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&gt;}∪Φ∪Φ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3200" dirty="0"/>
              <a:t>	=</a:t>
            </a:r>
            <a:r>
              <a:rPr lang="en-US" altLang="zh-CN" dirty="0"/>
              <a:t>{&lt;P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&gt;,&lt;P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3</a:t>
            </a:r>
            <a:r>
              <a:rPr lang="en-US" altLang="zh-CN" dirty="0"/>
              <a:t>&gt;,&lt;P</a:t>
            </a:r>
            <a:r>
              <a:rPr lang="en-US" altLang="zh-CN" baseline="-25000" dirty="0"/>
              <a:t>2</a:t>
            </a:r>
            <a:r>
              <a:rPr lang="en-US" altLang="zh-CN" dirty="0"/>
              <a:t>,P</a:t>
            </a:r>
            <a:r>
              <a:rPr lang="en-US" altLang="zh-CN" baseline="-25000" dirty="0"/>
              <a:t>4</a:t>
            </a:r>
            <a:r>
              <a:rPr lang="en-US" altLang="zh-CN" dirty="0"/>
              <a:t>&gt;,&lt;P</a:t>
            </a:r>
            <a:r>
              <a:rPr lang="en-US" altLang="zh-CN" baseline="-25000" dirty="0"/>
              <a:t>3</a:t>
            </a:r>
            <a:r>
              <a:rPr lang="en-US" altLang="zh-CN" dirty="0"/>
              <a:t>,P</a:t>
            </a:r>
            <a:r>
              <a:rPr lang="en-US" altLang="zh-CN" baseline="-25000" dirty="0"/>
              <a:t>4</a:t>
            </a:r>
            <a:r>
              <a:rPr lang="en-US" altLang="zh-CN" dirty="0"/>
              <a:t>&gt;,&lt;P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4</a:t>
            </a:r>
            <a:r>
              <a:rPr lang="en-US" altLang="zh-CN" dirty="0"/>
              <a:t>&gt;}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2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2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2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2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4067" grpId="0" build="p" advAuto="100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9081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2.5.3</a:t>
            </a:r>
            <a:r>
              <a:rPr lang="zh-CN" altLang="en-US" dirty="0"/>
              <a:t>关系闭包的应用</a:t>
            </a:r>
          </a:p>
        </p:txBody>
      </p:sp>
      <p:sp>
        <p:nvSpPr>
          <p:cNvPr id="290819" name="Rectangle 3"/>
          <p:cNvSpPr>
            <a:spLocks noGrp="1"/>
          </p:cNvSpPr>
          <p:nvPr>
            <p:ph idx="1"/>
          </p:nvPr>
        </p:nvSpPr>
        <p:spPr>
          <a:xfrm>
            <a:off x="611188" y="1287463"/>
            <a:ext cx="8064500" cy="336423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例</a:t>
            </a:r>
            <a:r>
              <a:rPr lang="en-US" altLang="zh-CN" dirty="0">
                <a:solidFill>
                  <a:schemeClr val="accent1"/>
                </a:solidFill>
              </a:rPr>
              <a:t>2.5.6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P={P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,P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是程序库中所有程序的集合</a:t>
            </a:r>
            <a:r>
              <a:rPr lang="en-US" altLang="zh-CN" dirty="0"/>
              <a:t>(</a:t>
            </a:r>
            <a:r>
              <a:rPr lang="zh-CN" altLang="en-US" dirty="0"/>
              <a:t>或程序中所有程序行的集合</a:t>
            </a:r>
            <a:r>
              <a:rPr lang="en-US" altLang="zh-CN" dirty="0"/>
              <a:t>)</a:t>
            </a:r>
            <a:r>
              <a:rPr lang="zh-CN" altLang="en-US" dirty="0"/>
              <a:t>，在</a:t>
            </a:r>
            <a:r>
              <a:rPr lang="en-US" altLang="zh-CN" dirty="0"/>
              <a:t>P</a:t>
            </a:r>
            <a:r>
              <a:rPr lang="zh-CN" altLang="en-US" dirty="0"/>
              <a:t>上定义二元关系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如下：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en-US" altLang="zh-CN" baseline="-25000" dirty="0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en-US" altLang="zh-CN" baseline="-25000" dirty="0">
                <a:solidFill>
                  <a:srgbClr val="0000CC"/>
                </a:solidFill>
              </a:rPr>
              <a:t>j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CC"/>
                </a:solidFill>
              </a:rPr>
              <a:t>当且仅当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en-US" altLang="zh-CN" baseline="-25000" dirty="0">
                <a:solidFill>
                  <a:srgbClr val="0000CC"/>
                </a:solidFill>
              </a:rPr>
              <a:t>i</a:t>
            </a:r>
            <a:r>
              <a:rPr lang="zh-CN" altLang="en-US" dirty="0">
                <a:solidFill>
                  <a:srgbClr val="0000CC"/>
                </a:solidFill>
              </a:rPr>
              <a:t>执行完后才能执行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en-US" altLang="zh-CN" baseline="-25000" dirty="0">
                <a:solidFill>
                  <a:srgbClr val="0000CC"/>
                </a:solidFill>
              </a:rPr>
              <a:t>j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试指出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的传递闭包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和自反传递闭包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baseline="30000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的意义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9286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2.5.6 </a:t>
            </a:r>
            <a:r>
              <a:rPr lang="zh-CN" altLang="en-US" dirty="0"/>
              <a:t>解 </a:t>
            </a:r>
          </a:p>
        </p:txBody>
      </p:sp>
      <p:sp>
        <p:nvSpPr>
          <p:cNvPr id="292867" name="Rectangle 3"/>
          <p:cNvSpPr>
            <a:spLocks noGrp="1"/>
          </p:cNvSpPr>
          <p:nvPr>
            <p:ph idx="1"/>
          </p:nvPr>
        </p:nvSpPr>
        <p:spPr>
          <a:xfrm>
            <a:off x="611188" y="1287463"/>
            <a:ext cx="8064500" cy="43656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 baseline="30000" dirty="0"/>
              <a:t>+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描述在程序执行时，所有可能调用的程序：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baseline="30000" dirty="0"/>
              <a:t>+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zh-CN" altLang="en-US" dirty="0"/>
              <a:t>当且仅当执行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可导致调用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baseline="30000" dirty="0"/>
              <a:t>*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描述在一个程序的执行</a:t>
            </a:r>
            <a:r>
              <a:rPr lang="en-US" altLang="zh-CN" dirty="0"/>
              <a:t>(Execution)</a:t>
            </a:r>
            <a:r>
              <a:rPr lang="zh-CN" altLang="en-US" dirty="0"/>
              <a:t>过程中的某一时刻所有可以运行</a:t>
            </a:r>
            <a:r>
              <a:rPr lang="en-US" altLang="zh-CN" dirty="0"/>
              <a:t>(might be active)</a:t>
            </a:r>
            <a:r>
              <a:rPr lang="zh-CN" altLang="en-US" dirty="0"/>
              <a:t>的程序：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baseline="30000" dirty="0"/>
              <a:t>*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zh-CN" altLang="en-US" dirty="0"/>
              <a:t>当且仅当在执行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过程中某一时刻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zh-CN" altLang="en-US" dirty="0"/>
              <a:t>可以运行。</a:t>
            </a:r>
          </a:p>
          <a:p>
            <a:pPr marL="0" indent="0" eaLnBrk="1" hangingPunct="1">
              <a:buNone/>
            </a:pPr>
            <a:r>
              <a:rPr lang="zh-CN" altLang="en-US" dirty="0"/>
              <a:t>注：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zh-CN" altLang="en-US" dirty="0"/>
              <a:t>对所有</a:t>
            </a:r>
            <a:r>
              <a:rPr lang="en-US" altLang="zh-CN" dirty="0"/>
              <a:t>i</a:t>
            </a:r>
            <a:r>
              <a:rPr lang="zh-CN" altLang="en-US" dirty="0"/>
              <a:t>都成立，而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baseline="30000" dirty="0"/>
              <a:t>*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zh-CN" altLang="en-US" dirty="0"/>
              <a:t>仅当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可以调用自身，即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是递归才成立。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9491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2.6 </a:t>
            </a:r>
            <a:r>
              <a:rPr lang="zh-CN" altLang="en-US" dirty="0"/>
              <a:t>本章总结</a:t>
            </a:r>
          </a:p>
        </p:txBody>
      </p:sp>
      <p:sp>
        <p:nvSpPr>
          <p:cNvPr id="1630211" name="Rectangle 3"/>
          <p:cNvSpPr>
            <a:spLocks noGrp="1"/>
          </p:cNvSpPr>
          <p:nvPr>
            <p:ph idx="1"/>
          </p:nvPr>
        </p:nvSpPr>
        <p:spPr>
          <a:xfrm>
            <a:off x="611188" y="1339850"/>
            <a:ext cx="8137525" cy="4024313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序偶和笛卡儿积的概念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二元关系的概念和表示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关系的交、并、补、差运算、复合运算和逆运算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关系性质的定义、关系性质的判定、关系性质的证明和关系性质的保守性；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关系的自反、对称、和传递闭包的概念及计算。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2.2.1 </a:t>
            </a:r>
            <a:r>
              <a:rPr lang="zh-CN" altLang="en-US" dirty="0"/>
              <a:t>分析</a:t>
            </a:r>
          </a:p>
        </p:txBody>
      </p:sp>
      <p:sp>
        <p:nvSpPr>
          <p:cNvPr id="1376259" name="Rectangle 3"/>
          <p:cNvSpPr/>
          <p:nvPr/>
        </p:nvSpPr>
        <p:spPr>
          <a:xfrm>
            <a:off x="395288" y="1530350"/>
            <a:ext cx="8520112" cy="466566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对（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A×(B∪C)=(A×B)∪(A×C) </a:t>
            </a:r>
            <a:r>
              <a:rPr lang="zh-CN" altLang="en-US" sz="2800" dirty="0">
                <a:latin typeface="黑体" panose="02010609060101010101" pitchFamily="49" charset="-122"/>
                <a:sym typeface="Symbol" panose="05050102010706020507" pitchFamily="18" charset="2"/>
              </a:rPr>
              <a:t>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黑体" panose="02010609060101010101" pitchFamily="49" charset="-122"/>
              </a:rPr>
              <a:t>A×(B∪C)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solidFill>
                  <a:srgbClr val="000000"/>
                </a:solidFill>
                <a:latin typeface="黑体" panose="02010609060101010101" pitchFamily="49" charset="-122"/>
              </a:rPr>
              <a:t>(A×B)∪(A×C)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黑体" panose="02010609060101010101" pitchFamily="49" charset="-122"/>
              </a:rPr>
              <a:t>(A×B)∪(A×C)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solidFill>
                  <a:srgbClr val="000000"/>
                </a:solidFill>
                <a:latin typeface="黑体" panose="02010609060101010101" pitchFamily="49" charset="-122"/>
              </a:rPr>
              <a:t>A×(B∪C)</a:t>
            </a:r>
            <a:endParaRPr lang="zh-CN" altLang="en-US" sz="26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利用</a:t>
            </a:r>
            <a:r>
              <a:rPr lang="zh-CN" altLang="en-US" sz="2800" b="1" dirty="0">
                <a:latin typeface="黑体" panose="02010609060101010101" pitchFamily="49" charset="-122"/>
              </a:rPr>
              <a:t>按定义证明方法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，首先叙述包含关系的定义，即首先叙述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A×(B∪C)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(A×B)∪(A×C)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的定义：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对任意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&lt;x,y&gt;∈A×(B∪C)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&lt;x,y&gt;∈(A×B)∪(A×C)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则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A×(B∪C)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(A×B)∪(A×C)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同理可分析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(A×B)∪(A×C)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A×(B∪C)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7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7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37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2.2.1 </a:t>
            </a:r>
            <a:r>
              <a:rPr lang="zh-CN" altLang="en-US" dirty="0"/>
              <a:t>证明</a:t>
            </a:r>
          </a:p>
        </p:txBody>
      </p:sp>
      <p:sp>
        <p:nvSpPr>
          <p:cNvPr id="1378307" name="Rectangle 3"/>
          <p:cNvSpPr>
            <a:spLocks noGrp="1"/>
          </p:cNvSpPr>
          <p:nvPr>
            <p:ph idx="1"/>
          </p:nvPr>
        </p:nvSpPr>
        <p:spPr>
          <a:xfrm>
            <a:off x="539750" y="1412875"/>
            <a:ext cx="8216900" cy="4195763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）对任意</a:t>
            </a:r>
            <a:r>
              <a:rPr lang="en-US" altLang="zh-CN" dirty="0"/>
              <a:t>&lt;x,y&gt;∈A×(B∪C)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zh-CN" altLang="en-US" dirty="0"/>
              <a:t>由</a:t>
            </a:r>
            <a:r>
              <a:rPr lang="zh-CN" altLang="en-US" dirty="0">
                <a:solidFill>
                  <a:srgbClr val="0000CC"/>
                </a:solidFill>
              </a:rPr>
              <a:t>笛卡儿积</a:t>
            </a:r>
            <a:r>
              <a:rPr lang="zh-CN" altLang="en-US" dirty="0"/>
              <a:t>的定义知，</a:t>
            </a:r>
            <a:r>
              <a:rPr lang="en-US" altLang="zh-CN" dirty="0"/>
              <a:t>x∈A</a:t>
            </a:r>
            <a:r>
              <a:rPr lang="zh-CN" altLang="en-US" dirty="0"/>
              <a:t>且</a:t>
            </a:r>
            <a:r>
              <a:rPr lang="en-US" altLang="zh-CN" dirty="0"/>
              <a:t>y∈B∪C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并运算</a:t>
            </a:r>
            <a:r>
              <a:rPr lang="zh-CN" altLang="en-US" dirty="0"/>
              <a:t>定义知，</a:t>
            </a:r>
            <a:r>
              <a:rPr lang="en-US" altLang="zh-CN" dirty="0"/>
              <a:t>y∈B</a:t>
            </a:r>
            <a:r>
              <a:rPr lang="zh-CN" altLang="en-US" dirty="0"/>
              <a:t>或者</a:t>
            </a:r>
            <a:r>
              <a:rPr lang="en-US" altLang="zh-CN" dirty="0"/>
              <a:t>y∈C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于是有</a:t>
            </a:r>
            <a:r>
              <a:rPr lang="en-US" altLang="zh-CN" dirty="0"/>
              <a:t>x∈A</a:t>
            </a:r>
            <a:r>
              <a:rPr lang="zh-CN" altLang="en-US" dirty="0"/>
              <a:t>且</a:t>
            </a:r>
            <a:r>
              <a:rPr lang="en-US" altLang="zh-CN" dirty="0"/>
              <a:t>y∈B</a:t>
            </a:r>
            <a:r>
              <a:rPr lang="zh-CN" altLang="en-US" dirty="0"/>
              <a:t>或者</a:t>
            </a:r>
            <a:r>
              <a:rPr lang="en-US" altLang="zh-CN" dirty="0"/>
              <a:t>x∈A</a:t>
            </a:r>
            <a:r>
              <a:rPr lang="zh-CN" altLang="en-US" dirty="0"/>
              <a:t>且</a:t>
            </a:r>
            <a:r>
              <a:rPr lang="en-US" altLang="zh-CN" dirty="0"/>
              <a:t>y∈C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从而，</a:t>
            </a:r>
            <a:r>
              <a:rPr lang="en-US" altLang="zh-CN" dirty="0"/>
              <a:t>&lt;x,y&gt;∈A×B</a:t>
            </a:r>
            <a:r>
              <a:rPr lang="zh-CN" altLang="en-US" dirty="0"/>
              <a:t>或者</a:t>
            </a:r>
            <a:r>
              <a:rPr lang="en-US" altLang="zh-CN" dirty="0"/>
              <a:t>&lt;x,y&gt;∈A×C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即</a:t>
            </a:r>
            <a:r>
              <a:rPr lang="en-US" altLang="zh-CN" dirty="0"/>
              <a:t>&lt;x,y&gt;∈(A×B)∪(A×C)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zh-CN" altLang="en-US" dirty="0"/>
              <a:t>所以，</a:t>
            </a:r>
            <a:r>
              <a:rPr lang="en-US" altLang="zh-CN" dirty="0"/>
              <a:t>A×(B∪C)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(A×B)∪(A×C)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3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2.2.1 </a:t>
            </a:r>
            <a:r>
              <a:rPr lang="zh-CN" altLang="en-US" dirty="0"/>
              <a:t>证明（续）</a:t>
            </a:r>
          </a:p>
        </p:txBody>
      </p:sp>
      <p:sp>
        <p:nvSpPr>
          <p:cNvPr id="1380355" name="Rectangle 3"/>
          <p:cNvSpPr/>
          <p:nvPr/>
        </p:nvSpPr>
        <p:spPr>
          <a:xfrm>
            <a:off x="539750" y="1276350"/>
            <a:ext cx="8191500" cy="5214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15000"/>
              </a:spcBef>
              <a:buClr>
                <a:srgbClr val="FF33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另一方面，对任意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&lt;x,y&gt;∈(A×B)∪(A×C)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15000"/>
              </a:spcBef>
              <a:buClr>
                <a:srgbClr val="FF33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由</a:t>
            </a:r>
            <a:r>
              <a:rPr lang="zh-CN" altLang="en-US" sz="2800" b="1" dirty="0">
                <a:latin typeface="黑体" panose="02010609060101010101" pitchFamily="49" charset="-122"/>
              </a:rPr>
              <a:t>并运算定义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知，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&lt;x,y&gt;∈A×B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或者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&lt;x,y&gt;∈A×C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15000"/>
              </a:spcBef>
              <a:buClr>
                <a:srgbClr val="FF33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由</a:t>
            </a:r>
            <a:r>
              <a:rPr lang="zh-CN" altLang="en-US" sz="2800" b="1" dirty="0">
                <a:latin typeface="黑体" panose="02010609060101010101" pitchFamily="49" charset="-122"/>
              </a:rPr>
              <a:t>笛卡儿积的定义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知，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x∈A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且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y∈B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x∈A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且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y∈C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15000"/>
              </a:spcBef>
              <a:buClr>
                <a:srgbClr val="FF33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进一步有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x∈A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且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y∈B∪C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15000"/>
              </a:spcBef>
              <a:buClr>
                <a:srgbClr val="FF33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从而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&lt;x,y&gt;∈A×(B∪C)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15000"/>
              </a:spcBef>
              <a:buClr>
                <a:srgbClr val="FF33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所以</a:t>
            </a:r>
            <a:r>
              <a:rPr lang="pt-BR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(A×B)∪(A×C)</a:t>
            </a:r>
            <a:r>
              <a:rPr lang="zh-CN" altLang="en-US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pt-BR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A×(B∪C)</a:t>
            </a:r>
            <a:r>
              <a:rPr lang="zh-CN" altLang="pt-BR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15000"/>
              </a:spcBef>
              <a:buClr>
                <a:srgbClr val="FF3300"/>
              </a:buClr>
            </a:pPr>
            <a:r>
              <a:rPr lang="zh-CN" altLang="pt-BR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于是，根据定理</a:t>
            </a:r>
            <a:r>
              <a:rPr lang="pt-BR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1.2.2</a:t>
            </a:r>
            <a:r>
              <a:rPr lang="zh-CN" altLang="pt-BR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15000"/>
              </a:spcBef>
              <a:buClr>
                <a:srgbClr val="FF3300"/>
              </a:buClr>
            </a:pPr>
            <a:r>
              <a:rPr lang="zh-CN" altLang="pt-BR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有</a:t>
            </a:r>
            <a:r>
              <a:rPr lang="pt-BR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A×(B∪C)=(A×B)∪(A×C)</a:t>
            </a:r>
            <a:r>
              <a:rPr lang="zh-CN" altLang="pt-BR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15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(4)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的证明作为练习，自证。</a:t>
            </a:r>
            <a:endParaRPr lang="zh-CN" altLang="en-US" sz="18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8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8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8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8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8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2.2.2</a:t>
            </a:r>
            <a:endParaRPr lang="zh-CN" altLang="en-US" dirty="0"/>
          </a:p>
        </p:txBody>
      </p:sp>
      <p:sp>
        <p:nvSpPr>
          <p:cNvPr id="1382403" name="Rectangle 3"/>
          <p:cNvSpPr>
            <a:spLocks noGrp="1"/>
          </p:cNvSpPr>
          <p:nvPr>
            <p:ph idx="1"/>
          </p:nvPr>
        </p:nvSpPr>
        <p:spPr>
          <a:xfrm>
            <a:off x="598488" y="1341438"/>
            <a:ext cx="8331200" cy="35972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A,B,C,D</a:t>
            </a:r>
            <a:r>
              <a:rPr lang="zh-CN" altLang="en-US" dirty="0"/>
              <a:t>是任意四个集合，则</a:t>
            </a:r>
          </a:p>
          <a:p>
            <a:pPr marL="0" indent="0" algn="ctr" eaLnBrk="1" hangingPunct="1">
              <a:buNone/>
            </a:pPr>
            <a:r>
              <a:rPr lang="en-US" altLang="zh-CN" dirty="0"/>
              <a:t>(A×B)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(C×D)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dirty="0"/>
              <a:t>A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CC"/>
                </a:solidFill>
              </a:rPr>
              <a:t>证明 </a:t>
            </a:r>
            <a:r>
              <a:rPr lang="zh-CN" altLang="en-US" dirty="0">
                <a:solidFill>
                  <a:srgbClr val="FF0000"/>
                </a:solidFill>
              </a:rPr>
              <a:t>充分性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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 marL="0" indent="0" eaLnBrk="1" hangingPunct="1">
              <a:buNone/>
            </a:pPr>
            <a:r>
              <a:rPr lang="zh-CN" altLang="en-US" dirty="0"/>
              <a:t>对任意</a:t>
            </a:r>
            <a:r>
              <a:rPr lang="en-US" altLang="zh-CN" dirty="0"/>
              <a:t>&lt;x,y&gt;∈A×B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zh-CN" altLang="en-US" dirty="0"/>
              <a:t>又因为</a:t>
            </a:r>
            <a:r>
              <a:rPr lang="en-US" altLang="zh-CN" dirty="0"/>
              <a:t>A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en-US" altLang="zh-CN" dirty="0"/>
              <a:t>&lt;x,y&gt;∈C×D</a:t>
            </a:r>
            <a:r>
              <a:rPr lang="zh-CN" altLang="en-US" dirty="0"/>
              <a:t>，</a:t>
            </a:r>
          </a:p>
        </p:txBody>
      </p:sp>
      <p:sp>
        <p:nvSpPr>
          <p:cNvPr id="4198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6063" y="3143250"/>
            <a:ext cx="28733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x∈A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且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y∈B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8400" y="3741738"/>
            <a:ext cx="379253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所以有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x∈C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且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y∈D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，即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8488" y="4333875"/>
            <a:ext cx="36480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(A×B)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(C×D)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 build="p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2.2.2 </a:t>
            </a:r>
            <a:r>
              <a:rPr lang="zh-CN" altLang="en-US" dirty="0"/>
              <a:t>证明（续）</a:t>
            </a:r>
          </a:p>
        </p:txBody>
      </p:sp>
      <p:sp>
        <p:nvSpPr>
          <p:cNvPr id="1384451" name="Rectangle 3"/>
          <p:cNvSpPr>
            <a:spLocks noGrp="1"/>
          </p:cNvSpPr>
          <p:nvPr>
            <p:ph idx="1"/>
          </p:nvPr>
        </p:nvSpPr>
        <p:spPr>
          <a:xfrm>
            <a:off x="784225" y="1300163"/>
            <a:ext cx="7616825" cy="35972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必要性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 marL="0" indent="0" eaLnBrk="1" hangingPunct="1">
              <a:buNone/>
            </a:pPr>
            <a:r>
              <a:rPr lang="zh-CN" altLang="en-US" dirty="0"/>
              <a:t>对任意</a:t>
            </a:r>
            <a:r>
              <a:rPr lang="en-US" altLang="zh-CN" dirty="0"/>
              <a:t>x∈A</a:t>
            </a:r>
            <a:r>
              <a:rPr lang="zh-CN" altLang="en-US" dirty="0"/>
              <a:t>，</a:t>
            </a:r>
            <a:r>
              <a:rPr lang="en-US" altLang="zh-CN" dirty="0"/>
              <a:t>y∈B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zh-CN" altLang="en-US" dirty="0"/>
              <a:t>又因为</a:t>
            </a:r>
            <a:r>
              <a:rPr lang="en-US" altLang="zh-CN" dirty="0"/>
              <a:t>(A×B)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(C×D)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zh-CN" altLang="en-US" dirty="0"/>
              <a:t>根据笛卡儿积的定义</a:t>
            </a:r>
            <a:r>
              <a:rPr lang="en-US" altLang="zh-CN" dirty="0"/>
              <a:t>,</a:t>
            </a:r>
            <a:endParaRPr lang="zh-CN" altLang="en-US" dirty="0"/>
          </a:p>
          <a:p>
            <a:pPr marL="0" indent="0" algn="ctr" eaLnBrk="1" hangingPunct="1">
              <a:buNone/>
            </a:pPr>
            <a:r>
              <a:rPr lang="en-US" altLang="zh-CN" dirty="0"/>
              <a:t>A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综上所述，定理成立。</a:t>
            </a:r>
          </a:p>
        </p:txBody>
      </p:sp>
      <p:sp>
        <p:nvSpPr>
          <p:cNvPr id="4403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43375" y="1928813"/>
            <a:ext cx="27320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x,y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&gt;∈A×B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4875" y="2500313"/>
            <a:ext cx="3049588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x,y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&gt;∈C×D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9125" y="3101975"/>
            <a:ext cx="3557588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x∈C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且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y∈D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，从而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4451" grpId="0" build="p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A8EEFF70-D518-4C92-A248-4E140E173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409" y="1484784"/>
            <a:ext cx="8348057" cy="453650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700" b="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在现实生活中</a:t>
            </a:r>
            <a:r>
              <a:rPr lang="en-US" altLang="zh-CN" sz="2700" b="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700" b="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集合与集合之间还存在着某种联系</a:t>
            </a:r>
            <a:r>
              <a:rPr lang="zh-CN" altLang="en-US" sz="2700" b="0" dirty="0"/>
              <a:t>。</a:t>
            </a:r>
            <a:endParaRPr lang="en-US" altLang="zh-CN" sz="2700" b="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zh-CN" altLang="en-US" sz="2700" b="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700" dirty="0"/>
              <a:t>现实世界中的</a:t>
            </a:r>
            <a:r>
              <a:rPr lang="zh-CN" altLang="en-US" sz="27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二元关系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700" dirty="0"/>
              <a:t>1:</a:t>
            </a:r>
            <a:r>
              <a:rPr lang="zh-CN" altLang="en-US" sz="27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同一个集合中的二元关系</a:t>
            </a:r>
            <a:r>
              <a:rPr lang="zh-CN" altLang="en-US" sz="2700" dirty="0"/>
              <a:t>：同学关系、同桌关系</a:t>
            </a:r>
            <a:r>
              <a:rPr lang="en-US" altLang="zh-CN" sz="2700" dirty="0">
                <a:latin typeface="Arial" panose="020B0604020202020204" pitchFamily="34" charset="0"/>
              </a:rPr>
              <a:t>……</a:t>
            </a:r>
            <a:endParaRPr lang="en-US" altLang="zh-CN" sz="27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700" dirty="0"/>
              <a:t>2:</a:t>
            </a:r>
            <a:r>
              <a:rPr lang="zh-CN" altLang="en-US" sz="27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两个不同集合之间的二元关系</a:t>
            </a:r>
            <a:r>
              <a:rPr lang="zh-CN" altLang="en-US" sz="2700" dirty="0"/>
              <a:t>：师生关系、学生和选修课程的关系</a:t>
            </a:r>
            <a:r>
              <a:rPr lang="en-US" altLang="zh-CN" sz="2700" dirty="0">
                <a:latin typeface="Arial" panose="020B0604020202020204" pitchFamily="34" charset="0"/>
              </a:rPr>
              <a:t>……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7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700" dirty="0"/>
              <a:t>现实世界中的</a:t>
            </a:r>
            <a:r>
              <a:rPr lang="zh-CN" altLang="en-US" sz="2700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多元关系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700" dirty="0"/>
              <a:t>学生、课程和任课教师的关系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F1B055-E55A-4DEB-B70F-90EAB7E7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 引言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80"/>
                </a:solidFill>
              </a:rPr>
              <a:t>推广</a:t>
            </a:r>
          </a:p>
        </p:txBody>
      </p:sp>
      <p:sp>
        <p:nvSpPr>
          <p:cNvPr id="1386499" name="Rectangle 3"/>
          <p:cNvSpPr>
            <a:spLocks noGrp="1"/>
          </p:cNvSpPr>
          <p:nvPr>
            <p:ph idx="1"/>
          </p:nvPr>
        </p:nvSpPr>
        <p:spPr>
          <a:xfrm>
            <a:off x="611188" y="1293813"/>
            <a:ext cx="8064500" cy="43973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2.2.6  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个集合，称集合</a:t>
            </a:r>
          </a:p>
          <a:p>
            <a:pPr marL="0" indent="0" eaLnBrk="1" hangingPunct="1">
              <a:buNone/>
            </a:pP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×A</a:t>
            </a:r>
            <a:r>
              <a:rPr lang="en-US" altLang="zh-CN" baseline="-25000" dirty="0"/>
              <a:t>2</a:t>
            </a:r>
            <a:r>
              <a:rPr lang="en-US" altLang="zh-CN" dirty="0"/>
              <a:t>×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×A</a:t>
            </a:r>
            <a:r>
              <a:rPr lang="en-US" altLang="zh-CN" baseline="-25000" dirty="0"/>
              <a:t>n</a:t>
            </a:r>
          </a:p>
          <a:p>
            <a:pPr marL="0" indent="0" eaLnBrk="1" hangingPunct="1">
              <a:buNone/>
            </a:pPr>
            <a:r>
              <a:rPr lang="en-US" altLang="zh-CN" baseline="-25000" dirty="0"/>
              <a:t>  </a:t>
            </a:r>
            <a:r>
              <a:rPr lang="en-US" altLang="zh-CN" dirty="0"/>
              <a:t>={&lt;a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</a:t>
            </a:r>
            <a:r>
              <a:rPr lang="en-US" altLang="zh-CN" dirty="0"/>
              <a:t>&gt;|(a</a:t>
            </a:r>
            <a:r>
              <a:rPr lang="en-US" altLang="zh-CN" baseline="-25000" dirty="0"/>
              <a:t>i</a:t>
            </a:r>
            <a:r>
              <a:rPr lang="en-US" altLang="zh-CN" dirty="0"/>
              <a:t>∈A</a:t>
            </a:r>
            <a:r>
              <a:rPr lang="en-US" altLang="zh-CN" baseline="-25000" dirty="0"/>
              <a:t>i</a:t>
            </a:r>
            <a:r>
              <a:rPr lang="en-US" altLang="zh-CN" dirty="0"/>
              <a:t>)∧i∈{1,2,3,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,n}}</a:t>
            </a:r>
          </a:p>
          <a:p>
            <a:pPr marL="0" indent="0" eaLnBrk="1" hangingPunct="1">
              <a:buNone/>
            </a:pPr>
            <a:r>
              <a:rPr lang="zh-CN" altLang="en-US" dirty="0"/>
              <a:t>为集合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笛卡儿积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en-US" altLang="zh-CN" dirty="0"/>
              <a:t>DescartesProduct)</a:t>
            </a:r>
            <a:endParaRPr lang="zh-CN" altLang="en-US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=A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=A</a:t>
            </a:r>
            <a:r>
              <a:rPr lang="en-US" altLang="zh-CN" baseline="-25000" dirty="0"/>
              <a:t>n</a:t>
            </a:r>
            <a:r>
              <a:rPr lang="en-US" altLang="zh-CN" dirty="0"/>
              <a:t>=A</a:t>
            </a:r>
            <a:r>
              <a:rPr lang="zh-CN" altLang="en-US" dirty="0"/>
              <a:t>时，有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×A</a:t>
            </a:r>
            <a:r>
              <a:rPr lang="en-US" altLang="zh-CN" baseline="-25000" dirty="0"/>
              <a:t>2</a:t>
            </a:r>
            <a:r>
              <a:rPr lang="en-US" altLang="zh-CN" dirty="0"/>
              <a:t>×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×A</a:t>
            </a:r>
            <a:r>
              <a:rPr lang="en-US" altLang="zh-CN" baseline="-25000" dirty="0"/>
              <a:t>n</a:t>
            </a:r>
            <a:r>
              <a:rPr lang="en-US" altLang="zh-CN" dirty="0"/>
              <a:t>=A</a:t>
            </a:r>
            <a:r>
              <a:rPr lang="en-US" altLang="zh-CN" baseline="30000" dirty="0"/>
              <a:t>n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2.2.3 </a:t>
            </a:r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</a:t>
            </a:r>
            <a:r>
              <a:rPr lang="zh-CN" altLang="en-US" dirty="0"/>
              <a:t>都是</a:t>
            </a:r>
            <a:r>
              <a:rPr lang="zh-CN" altLang="en-US" dirty="0">
                <a:solidFill>
                  <a:srgbClr val="0000CC"/>
                </a:solidFill>
              </a:rPr>
              <a:t>有限集</a:t>
            </a:r>
            <a:r>
              <a:rPr lang="zh-CN" altLang="en-US" dirty="0"/>
              <a:t>时，</a:t>
            </a:r>
            <a:r>
              <a:rPr lang="en-US" altLang="zh-CN" dirty="0"/>
              <a:t>|A</a:t>
            </a:r>
            <a:r>
              <a:rPr lang="en-US" altLang="zh-CN" baseline="-25000" dirty="0"/>
              <a:t>1</a:t>
            </a:r>
            <a:r>
              <a:rPr lang="en-US" altLang="zh-CN" dirty="0"/>
              <a:t>×A</a:t>
            </a:r>
            <a:r>
              <a:rPr lang="en-US" altLang="zh-CN" baseline="-25000" dirty="0"/>
              <a:t>2</a:t>
            </a:r>
            <a:r>
              <a:rPr lang="en-US" altLang="zh-CN" dirty="0"/>
              <a:t>×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×A</a:t>
            </a:r>
            <a:r>
              <a:rPr lang="en-US" altLang="zh-CN" baseline="-25000" dirty="0"/>
              <a:t>n</a:t>
            </a:r>
            <a:r>
              <a:rPr lang="en-US" altLang="zh-CN" dirty="0"/>
              <a:t>|=|A</a:t>
            </a:r>
            <a:r>
              <a:rPr lang="en-US" altLang="zh-CN" baseline="-25000" dirty="0"/>
              <a:t>1</a:t>
            </a:r>
            <a:r>
              <a:rPr lang="en-US" altLang="zh-CN" dirty="0"/>
              <a:t>|×|A</a:t>
            </a:r>
            <a:r>
              <a:rPr lang="en-US" altLang="zh-CN" baseline="-25000" dirty="0"/>
              <a:t>2</a:t>
            </a:r>
            <a:r>
              <a:rPr lang="en-US" altLang="zh-CN" dirty="0"/>
              <a:t>|×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×|A</a:t>
            </a:r>
            <a:r>
              <a:rPr lang="en-US" altLang="zh-CN" baseline="-25000" dirty="0"/>
              <a:t>n</a:t>
            </a:r>
            <a:r>
              <a:rPr lang="en-US" altLang="zh-CN" dirty="0"/>
              <a:t>|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8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64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48130" name="Rectangle 2"/>
          <p:cNvSpPr/>
          <p:nvPr/>
        </p:nvSpPr>
        <p:spPr>
          <a:xfrm>
            <a:off x="684213" y="476250"/>
            <a:ext cx="3233420" cy="730885"/>
          </a:xfrm>
          <a:prstGeom prst="rect">
            <a:avLst/>
          </a:prstGeom>
          <a:noFill/>
          <a:ln w="9525">
            <a:noFill/>
          </a:ln>
        </p:spPr>
        <p:txBody>
          <a:bodyPr wrap="none" lIns="36000" tIns="36000" rIns="36000" bIns="36000" anchor="t" anchorCtr="0">
            <a:spAutoFit/>
          </a:bodyPr>
          <a:lstStyle/>
          <a:p>
            <a:pPr>
              <a:lnSpc>
                <a:spcPct val="130000"/>
              </a:lnSpc>
              <a:buClr>
                <a:srgbClr val="996633"/>
              </a:buClr>
            </a:pPr>
            <a:r>
              <a:rPr lang="en-US" altLang="zh-CN" sz="3300" b="1" dirty="0">
                <a:solidFill>
                  <a:schemeClr val="tx1"/>
                </a:solidFill>
                <a:latin typeface="黑体" panose="02010609060101010101" pitchFamily="49" charset="-122"/>
              </a:rPr>
              <a:t>2.2.2</a:t>
            </a:r>
            <a:r>
              <a:rPr lang="zh-CN" altLang="en-US" sz="3300" b="1" dirty="0">
                <a:solidFill>
                  <a:schemeClr val="tx1"/>
                </a:solidFill>
                <a:latin typeface="黑体" panose="02010609060101010101" pitchFamily="49" charset="-122"/>
              </a:rPr>
              <a:t>关系的定义</a:t>
            </a:r>
          </a:p>
        </p:txBody>
      </p:sp>
      <p:sp>
        <p:nvSpPr>
          <p:cNvPr id="1390595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21431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CC"/>
                </a:solidFill>
              </a:rPr>
              <a:t>问题：</a:t>
            </a:r>
            <a:r>
              <a:rPr lang="zh-CN" altLang="en-US" dirty="0"/>
              <a:t>某学校组织学生看电影，电影院里共有</a:t>
            </a:r>
            <a:r>
              <a:rPr lang="en-US" altLang="zh-CN" dirty="0"/>
              <a:t>n</a:t>
            </a:r>
            <a:r>
              <a:rPr lang="zh-CN" altLang="en-US" dirty="0"/>
              <a:t>个座位，看电影的学生共有</a:t>
            </a:r>
            <a:r>
              <a:rPr lang="en-US" altLang="zh-CN" dirty="0"/>
              <a:t>m</a:t>
            </a:r>
            <a:r>
              <a:rPr lang="zh-CN" altLang="en-US" dirty="0"/>
              <a:t>个（</a:t>
            </a:r>
            <a:r>
              <a:rPr lang="en-US" altLang="zh-CN" dirty="0"/>
              <a:t>m≤n</a:t>
            </a:r>
            <a:r>
              <a:rPr lang="zh-CN" altLang="en-US" dirty="0"/>
              <a:t>），每个学生坐一个座位。请问，</a:t>
            </a:r>
            <a:r>
              <a:rPr lang="zh-CN" altLang="en-US" dirty="0">
                <a:solidFill>
                  <a:srgbClr val="0000CC"/>
                </a:solidFill>
              </a:rPr>
              <a:t>怎样表示学生和座位之间的从属关系？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4932363" y="3213100"/>
            <a:ext cx="3924300" cy="3024188"/>
            <a:chOff x="3440" y="2000"/>
            <a:chExt cx="2320" cy="1716"/>
          </a:xfrm>
        </p:grpSpPr>
        <p:sp>
          <p:nvSpPr>
            <p:cNvPr id="48133" name="Line 5"/>
            <p:cNvSpPr/>
            <p:nvPr/>
          </p:nvSpPr>
          <p:spPr>
            <a:xfrm>
              <a:off x="3565" y="3488"/>
              <a:ext cx="198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8134" name="Line 6"/>
            <p:cNvSpPr/>
            <p:nvPr/>
          </p:nvSpPr>
          <p:spPr>
            <a:xfrm rot="-5400000">
              <a:off x="2972" y="2856"/>
              <a:ext cx="151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48135" name="Line 7"/>
            <p:cNvSpPr/>
            <p:nvPr/>
          </p:nvSpPr>
          <p:spPr>
            <a:xfrm>
              <a:off x="3732" y="3290"/>
              <a:ext cx="165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48136" name="Line 8"/>
            <p:cNvSpPr/>
            <p:nvPr/>
          </p:nvSpPr>
          <p:spPr>
            <a:xfrm>
              <a:off x="3732" y="3099"/>
              <a:ext cx="165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48137" name="Line 9"/>
            <p:cNvSpPr/>
            <p:nvPr/>
          </p:nvSpPr>
          <p:spPr>
            <a:xfrm>
              <a:off x="3732" y="2397"/>
              <a:ext cx="165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48138" name="Line 10"/>
            <p:cNvSpPr/>
            <p:nvPr/>
          </p:nvSpPr>
          <p:spPr>
            <a:xfrm>
              <a:off x="3732" y="2912"/>
              <a:ext cx="165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48139" name="Line 11"/>
            <p:cNvSpPr/>
            <p:nvPr/>
          </p:nvSpPr>
          <p:spPr>
            <a:xfrm rot="-5400000">
              <a:off x="3378" y="2855"/>
              <a:ext cx="126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48140" name="Line 12"/>
            <p:cNvSpPr/>
            <p:nvPr/>
          </p:nvSpPr>
          <p:spPr>
            <a:xfrm rot="-5400000">
              <a:off x="3654" y="2855"/>
              <a:ext cx="126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48141" name="Line 13"/>
            <p:cNvSpPr/>
            <p:nvPr/>
          </p:nvSpPr>
          <p:spPr>
            <a:xfrm rot="-5400000">
              <a:off x="3927" y="2855"/>
              <a:ext cx="126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48142" name="Line 14"/>
            <p:cNvSpPr/>
            <p:nvPr/>
          </p:nvSpPr>
          <p:spPr>
            <a:xfrm rot="-5400000">
              <a:off x="4528" y="2855"/>
              <a:ext cx="126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48143" name="Oval 15"/>
            <p:cNvSpPr/>
            <p:nvPr/>
          </p:nvSpPr>
          <p:spPr>
            <a:xfrm>
              <a:off x="3982" y="2894"/>
              <a:ext cx="48" cy="37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44" name="Oval 16"/>
            <p:cNvSpPr/>
            <p:nvPr/>
          </p:nvSpPr>
          <p:spPr>
            <a:xfrm>
              <a:off x="3982" y="3085"/>
              <a:ext cx="48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45" name="Oval 17"/>
            <p:cNvSpPr/>
            <p:nvPr/>
          </p:nvSpPr>
          <p:spPr>
            <a:xfrm>
              <a:off x="3982" y="3273"/>
              <a:ext cx="48" cy="37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46" name="Oval 18"/>
            <p:cNvSpPr/>
            <p:nvPr/>
          </p:nvSpPr>
          <p:spPr>
            <a:xfrm>
              <a:off x="4258" y="3277"/>
              <a:ext cx="47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47" name="Oval 19"/>
            <p:cNvSpPr/>
            <p:nvPr/>
          </p:nvSpPr>
          <p:spPr>
            <a:xfrm>
              <a:off x="4258" y="2893"/>
              <a:ext cx="47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48" name="Oval 20"/>
            <p:cNvSpPr/>
            <p:nvPr/>
          </p:nvSpPr>
          <p:spPr>
            <a:xfrm>
              <a:off x="4533" y="2897"/>
              <a:ext cx="48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49" name="Oval 21"/>
            <p:cNvSpPr/>
            <p:nvPr/>
          </p:nvSpPr>
          <p:spPr>
            <a:xfrm>
              <a:off x="4258" y="3085"/>
              <a:ext cx="47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0" name="Oval 22"/>
            <p:cNvSpPr/>
            <p:nvPr/>
          </p:nvSpPr>
          <p:spPr>
            <a:xfrm>
              <a:off x="4533" y="3085"/>
              <a:ext cx="48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1" name="Oval 23"/>
            <p:cNvSpPr/>
            <p:nvPr/>
          </p:nvSpPr>
          <p:spPr>
            <a:xfrm>
              <a:off x="4533" y="3277"/>
              <a:ext cx="48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2" name="Oval 24"/>
            <p:cNvSpPr/>
            <p:nvPr/>
          </p:nvSpPr>
          <p:spPr>
            <a:xfrm>
              <a:off x="5134" y="2897"/>
              <a:ext cx="48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3" name="Oval 25"/>
            <p:cNvSpPr/>
            <p:nvPr/>
          </p:nvSpPr>
          <p:spPr>
            <a:xfrm>
              <a:off x="5134" y="3085"/>
              <a:ext cx="48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4" name="Oval 26"/>
            <p:cNvSpPr/>
            <p:nvPr/>
          </p:nvSpPr>
          <p:spPr>
            <a:xfrm>
              <a:off x="5134" y="3277"/>
              <a:ext cx="48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5" name="Oval 27"/>
            <p:cNvSpPr/>
            <p:nvPr/>
          </p:nvSpPr>
          <p:spPr>
            <a:xfrm rot="-5400000">
              <a:off x="4539" y="2378"/>
              <a:ext cx="36" cy="4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6" name="Oval 28"/>
            <p:cNvSpPr/>
            <p:nvPr/>
          </p:nvSpPr>
          <p:spPr>
            <a:xfrm rot="-5400000">
              <a:off x="4261" y="2370"/>
              <a:ext cx="36" cy="47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7" name="Oval 29"/>
            <p:cNvSpPr/>
            <p:nvPr/>
          </p:nvSpPr>
          <p:spPr>
            <a:xfrm rot="-5400000">
              <a:off x="3988" y="2378"/>
              <a:ext cx="36" cy="4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8" name="Oval 30"/>
            <p:cNvSpPr/>
            <p:nvPr/>
          </p:nvSpPr>
          <p:spPr>
            <a:xfrm>
              <a:off x="5134" y="2378"/>
              <a:ext cx="48" cy="36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8159" name="Text Box 31"/>
            <p:cNvSpPr txBox="1"/>
            <p:nvPr/>
          </p:nvSpPr>
          <p:spPr>
            <a:xfrm>
              <a:off x="3841" y="3418"/>
              <a:ext cx="450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0" name="Text Box 32"/>
            <p:cNvSpPr txBox="1"/>
            <p:nvPr/>
          </p:nvSpPr>
          <p:spPr>
            <a:xfrm>
              <a:off x="4124" y="3418"/>
              <a:ext cx="451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1" name="Text Box 33"/>
            <p:cNvSpPr txBox="1"/>
            <p:nvPr/>
          </p:nvSpPr>
          <p:spPr>
            <a:xfrm>
              <a:off x="4400" y="3418"/>
              <a:ext cx="450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2" name="Text Box 34"/>
            <p:cNvSpPr txBox="1"/>
            <p:nvPr/>
          </p:nvSpPr>
          <p:spPr>
            <a:xfrm>
              <a:off x="4992" y="3418"/>
              <a:ext cx="451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3" name="Text Box 35"/>
            <p:cNvSpPr txBox="1"/>
            <p:nvPr/>
          </p:nvSpPr>
          <p:spPr>
            <a:xfrm>
              <a:off x="5309" y="3418"/>
              <a:ext cx="451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4" name="Text Box 36"/>
            <p:cNvSpPr txBox="1"/>
            <p:nvPr/>
          </p:nvSpPr>
          <p:spPr>
            <a:xfrm>
              <a:off x="3440" y="2000"/>
              <a:ext cx="451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5" name="Text Box 37"/>
            <p:cNvSpPr txBox="1"/>
            <p:nvPr/>
          </p:nvSpPr>
          <p:spPr>
            <a:xfrm>
              <a:off x="3440" y="2230"/>
              <a:ext cx="451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6" name="Text Box 38"/>
            <p:cNvSpPr txBox="1"/>
            <p:nvPr/>
          </p:nvSpPr>
          <p:spPr>
            <a:xfrm>
              <a:off x="3440" y="2756"/>
              <a:ext cx="451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7" name="Text Box 39"/>
            <p:cNvSpPr txBox="1"/>
            <p:nvPr/>
          </p:nvSpPr>
          <p:spPr>
            <a:xfrm>
              <a:off x="3440" y="2941"/>
              <a:ext cx="451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8" name="Text Box 40"/>
            <p:cNvSpPr txBox="1"/>
            <p:nvPr/>
          </p:nvSpPr>
          <p:spPr>
            <a:xfrm>
              <a:off x="3440" y="3121"/>
              <a:ext cx="451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48169" name="Text Box 41"/>
            <p:cNvSpPr txBox="1"/>
            <p:nvPr/>
          </p:nvSpPr>
          <p:spPr>
            <a:xfrm>
              <a:off x="3440" y="3418"/>
              <a:ext cx="451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</p:grpSp>
      <p:sp>
        <p:nvSpPr>
          <p:cNvPr id="1390635" name="Rectangle 43"/>
          <p:cNvSpPr/>
          <p:nvPr/>
        </p:nvSpPr>
        <p:spPr>
          <a:xfrm>
            <a:off x="611188" y="3597275"/>
            <a:ext cx="4264025" cy="282733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假设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A,B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分别表示某学校所有</a:t>
            </a: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</a:rPr>
              <a:t>学生的集合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和电影院里所有</a:t>
            </a: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</a:rPr>
              <a:t>座位的集合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，即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A={a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}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B={b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30000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}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0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0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5" grpId="0" build="p"/>
      <p:bldP spid="13906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2642" name="Rectangle 2"/>
          <p:cNvSpPr>
            <a:spLocks noGrp="1"/>
          </p:cNvSpPr>
          <p:nvPr>
            <p:ph idx="1"/>
          </p:nvPr>
        </p:nvSpPr>
        <p:spPr>
          <a:xfrm>
            <a:off x="608013" y="1341438"/>
            <a:ext cx="8067675" cy="456946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CC"/>
                </a:solidFill>
              </a:rPr>
              <a:t>定义</a:t>
            </a:r>
            <a:r>
              <a:rPr lang="en-US" altLang="zh-CN" dirty="0">
                <a:solidFill>
                  <a:srgbClr val="0000CC"/>
                </a:solidFill>
              </a:rPr>
              <a:t>2.2.7 </a:t>
            </a:r>
            <a:r>
              <a:rPr lang="zh-CN" altLang="en-US" dirty="0"/>
              <a:t>设</a:t>
            </a:r>
            <a:r>
              <a:rPr lang="en-US" altLang="zh-CN" dirty="0"/>
              <a:t>A,B</a:t>
            </a:r>
            <a:r>
              <a:rPr lang="zh-CN" altLang="en-US" dirty="0"/>
              <a:t>为两个非空集合，称</a:t>
            </a:r>
            <a:r>
              <a:rPr lang="en-US" altLang="zh-CN" dirty="0"/>
              <a:t>A×B</a:t>
            </a:r>
            <a:r>
              <a:rPr lang="zh-CN" altLang="en-US" dirty="0"/>
              <a:t>的任何子集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的二元关系</a:t>
            </a:r>
            <a:r>
              <a:rPr lang="zh-CN" altLang="en-US" dirty="0"/>
              <a:t>，简称关系</a:t>
            </a:r>
            <a:r>
              <a:rPr lang="en-US" altLang="zh-CN" dirty="0"/>
              <a:t>(Relation)</a:t>
            </a:r>
            <a:r>
              <a:rPr lang="zh-CN" altLang="en-US" dirty="0"/>
              <a:t>。如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B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上的二元关系</a:t>
            </a:r>
            <a:r>
              <a:rPr lang="zh-CN" altLang="en-US" dirty="0"/>
              <a:t>。</a:t>
            </a:r>
          </a:p>
          <a:p>
            <a:pPr marL="0" indent="0" algn="l" eaLnBrk="1" hangingPunct="1">
              <a:buClrTx/>
              <a:buFontTx/>
              <a:buNone/>
            </a:pPr>
            <a:r>
              <a:rPr lang="zh-CN" altLang="en-US" dirty="0"/>
              <a:t>    这里</a:t>
            </a:r>
            <a:r>
              <a:rPr lang="en-US" altLang="en-US" dirty="0"/>
              <a:t>，</a:t>
            </a:r>
            <a:r>
              <a:rPr lang="en-US" altLang="zh-CN" dirty="0"/>
              <a:t>A</a:t>
            </a:r>
            <a:r>
              <a:rPr lang="en-US" altLang="en-US" dirty="0"/>
              <a:t>称为</a:t>
            </a:r>
            <a:r>
              <a:rPr lang="en-US" altLang="zh-CN" dirty="0"/>
              <a:t>R</a:t>
            </a:r>
            <a:r>
              <a:rPr lang="en-US" altLang="en-US" dirty="0"/>
              <a:t>的</a:t>
            </a:r>
            <a:r>
              <a:rPr lang="en-US" altLang="en-US" dirty="0">
                <a:solidFill>
                  <a:srgbClr val="FF0000"/>
                </a:solidFill>
              </a:rPr>
              <a:t>前域</a:t>
            </a:r>
            <a:r>
              <a:rPr lang="en-US" altLang="en-US" dirty="0"/>
              <a:t>，</a:t>
            </a:r>
            <a:r>
              <a:rPr lang="en-US" altLang="zh-CN" dirty="0"/>
              <a:t>B</a:t>
            </a:r>
            <a:r>
              <a:rPr lang="en-US" altLang="en-US" dirty="0"/>
              <a:t>称为</a:t>
            </a:r>
            <a:r>
              <a:rPr lang="en-US" altLang="zh-CN" dirty="0"/>
              <a:t>R</a:t>
            </a:r>
            <a:r>
              <a:rPr lang="en-US" altLang="en-US" dirty="0"/>
              <a:t>的</a:t>
            </a:r>
            <a:r>
              <a:rPr lang="en-US" altLang="en-US" dirty="0">
                <a:solidFill>
                  <a:srgbClr val="FF0000"/>
                </a:solidFill>
              </a:rPr>
              <a:t>后</a:t>
            </a:r>
            <a:r>
              <a:rPr lang="zh-CN" altLang="zh-CN" dirty="0">
                <a:solidFill>
                  <a:srgbClr val="FF0000"/>
                </a:solidFill>
              </a:rPr>
              <a:t>域。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algn="l" eaLnBrk="1" hangingPunct="1">
              <a:buClrTx/>
              <a:buFontTx/>
              <a:buNone/>
            </a:pPr>
            <a:r>
              <a:rPr lang="zh-CN" altLang="en-US" dirty="0"/>
              <a:t>令		</a:t>
            </a:r>
            <a:r>
              <a:rPr lang="en-US" altLang="zh-CN" dirty="0"/>
              <a:t>C＝{x|&lt;x,y&gt;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R}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A，</a:t>
            </a:r>
          </a:p>
          <a:p>
            <a:pPr marL="0" indent="0" algn="l" eaLnBrk="1" hangingPunct="1">
              <a:buClrTx/>
              <a:buFontTx/>
              <a:buNone/>
            </a:pPr>
            <a:r>
              <a:rPr lang="en-US" altLang="zh-CN" dirty="0"/>
              <a:t>		D＝{y|&lt;x,y&gt;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R}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B，</a:t>
            </a:r>
          </a:p>
          <a:p>
            <a:pPr marL="0" indent="0" algn="l" eaLnBrk="1" hangingPunct="1">
              <a:buClrTx/>
              <a:buFontTx/>
              <a:buNone/>
            </a:pPr>
            <a:r>
              <a:rPr lang="en-US" altLang="en-US" dirty="0"/>
              <a:t>称</a:t>
            </a:r>
            <a:r>
              <a:rPr lang="en-US" altLang="zh-CN" dirty="0"/>
              <a:t>C</a:t>
            </a:r>
            <a:r>
              <a:rPr lang="en-US" altLang="en-US" dirty="0"/>
              <a:t>为</a:t>
            </a:r>
            <a:r>
              <a:rPr lang="en-US" altLang="zh-CN" dirty="0"/>
              <a:t>R</a:t>
            </a:r>
            <a:r>
              <a:rPr lang="en-US" altLang="en-US" dirty="0"/>
              <a:t>的</a:t>
            </a:r>
            <a:r>
              <a:rPr lang="en-US" altLang="en-US" dirty="0">
                <a:solidFill>
                  <a:srgbClr val="FF0000"/>
                </a:solidFill>
              </a:rPr>
              <a:t>定义域</a:t>
            </a:r>
            <a:r>
              <a:rPr lang="en-US" altLang="zh-CN" dirty="0"/>
              <a:t>，</a:t>
            </a:r>
            <a:r>
              <a:rPr lang="en-US" altLang="en-US" dirty="0"/>
              <a:t>记为</a:t>
            </a:r>
            <a:r>
              <a:rPr lang="en-US" altLang="zh-CN" dirty="0"/>
              <a:t>C＝</a:t>
            </a:r>
            <a:r>
              <a:rPr lang="en-US" altLang="zh-CN" dirty="0">
                <a:solidFill>
                  <a:srgbClr val="FF0000"/>
                </a:solidFill>
              </a:rPr>
              <a:t>domR</a:t>
            </a:r>
            <a:r>
              <a:rPr lang="en-US" altLang="zh-CN" dirty="0"/>
              <a:t>；</a:t>
            </a:r>
            <a:r>
              <a:rPr lang="en-US" altLang="en-US" dirty="0"/>
              <a:t>称</a:t>
            </a:r>
            <a:r>
              <a:rPr lang="en-US" altLang="zh-CN" dirty="0"/>
              <a:t>D</a:t>
            </a:r>
            <a:r>
              <a:rPr lang="en-US" altLang="en-US" dirty="0"/>
              <a:t>为</a:t>
            </a:r>
            <a:r>
              <a:rPr lang="en-US" altLang="zh-CN" dirty="0"/>
              <a:t>R</a:t>
            </a:r>
            <a:r>
              <a:rPr lang="en-US" altLang="en-US" dirty="0"/>
              <a:t>的</a:t>
            </a:r>
            <a:r>
              <a:rPr lang="en-US" altLang="en-US" dirty="0">
                <a:solidFill>
                  <a:srgbClr val="FF0000"/>
                </a:solidFill>
              </a:rPr>
              <a:t>值域</a:t>
            </a:r>
            <a:r>
              <a:rPr lang="zh-CN" altLang="en-US" dirty="0"/>
              <a:t>，记</a:t>
            </a:r>
            <a:r>
              <a:rPr lang="en-US" altLang="zh-CN" dirty="0"/>
              <a:t>D＝</a:t>
            </a:r>
            <a:r>
              <a:rPr lang="en-US" altLang="zh-CN" dirty="0">
                <a:solidFill>
                  <a:srgbClr val="FF0000"/>
                </a:solidFill>
              </a:rPr>
              <a:t>ranR；</a:t>
            </a:r>
            <a:r>
              <a:rPr lang="en-US" altLang="en-US" dirty="0"/>
              <a:t>并</a:t>
            </a:r>
            <a:r>
              <a:rPr lang="en-US" altLang="zh-CN" dirty="0"/>
              <a:t>称fldR＝D∪C</a:t>
            </a:r>
            <a:r>
              <a:rPr lang="zh-CN" altLang="zh-CN" dirty="0"/>
              <a:t>为</a:t>
            </a:r>
            <a:r>
              <a:rPr lang="en-US" altLang="zh-CN" dirty="0"/>
              <a:t>R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域</a:t>
            </a:r>
            <a:r>
              <a:rPr lang="zh-CN" altLang="en-US" dirty="0"/>
              <a:t>。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二元关系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39426" name="Rectangle 2"/>
          <p:cNvSpPr>
            <a:spLocks noGrp="1"/>
          </p:cNvSpPr>
          <p:nvPr>
            <p:ph idx="1"/>
          </p:nvPr>
        </p:nvSpPr>
        <p:spPr>
          <a:xfrm>
            <a:off x="608013" y="1341438"/>
            <a:ext cx="8067675" cy="35814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dirty="0"/>
              <a:t>R=Φ</a:t>
            </a:r>
            <a:r>
              <a:rPr lang="zh-CN" altLang="en-US" dirty="0"/>
              <a:t>时，称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CC"/>
                </a:solidFill>
              </a:rPr>
              <a:t>空关系</a:t>
            </a:r>
            <a:r>
              <a:rPr lang="en-US" altLang="zh-CN" dirty="0"/>
              <a:t>(emptyrelation)</a:t>
            </a:r>
            <a:r>
              <a:rPr lang="zh-CN" altLang="en-US" dirty="0"/>
              <a:t>；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dirty="0"/>
              <a:t>R=A×B</a:t>
            </a:r>
            <a:r>
              <a:rPr lang="zh-CN" altLang="en-US" dirty="0"/>
              <a:t>时，则称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CC"/>
                </a:solidFill>
              </a:rPr>
              <a:t>全关系</a:t>
            </a:r>
            <a:r>
              <a:rPr lang="en-US" altLang="zh-CN" dirty="0"/>
              <a:t>(TotalRelation)</a:t>
            </a:r>
            <a:r>
              <a:rPr lang="zh-CN" altLang="en-US" dirty="0"/>
              <a:t>。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设一有序对</a:t>
            </a:r>
            <a:r>
              <a:rPr lang="en-US" altLang="zh-CN" dirty="0">
                <a:solidFill>
                  <a:srgbClr val="0000CC"/>
                </a:solidFill>
              </a:rPr>
              <a:t>&lt;x,y&gt;</a:t>
            </a:r>
            <a:r>
              <a:rPr lang="zh-CN" altLang="en-US" dirty="0"/>
              <a:t>：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0000CC"/>
                </a:solidFill>
              </a:rPr>
              <a:t>&lt;x,y&gt;∈R</a:t>
            </a:r>
            <a:r>
              <a:rPr lang="en-US" altLang="zh-CN" dirty="0">
                <a:solidFill>
                  <a:schemeClr val="tx1"/>
                </a:solidFill>
              </a:rPr>
              <a:t>，</a:t>
            </a:r>
            <a:r>
              <a:rPr lang="zh-CN" altLang="en-US" dirty="0"/>
              <a:t>则记为</a:t>
            </a:r>
            <a:r>
              <a:rPr lang="en-US" altLang="zh-CN" dirty="0">
                <a:solidFill>
                  <a:srgbClr val="FF0000"/>
                </a:solidFill>
              </a:rPr>
              <a:t>xRy</a:t>
            </a:r>
            <a:r>
              <a:rPr lang="en-US" altLang="zh-CN" dirty="0">
                <a:solidFill>
                  <a:schemeClr val="tx1"/>
                </a:solidFill>
              </a:rPr>
              <a:t>，</a:t>
            </a:r>
            <a:r>
              <a:rPr lang="en-US" altLang="en-US" dirty="0"/>
              <a:t>读作</a:t>
            </a:r>
            <a:r>
              <a:rPr lang="en-US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en-US" altLang="en-US" dirty="0">
                <a:solidFill>
                  <a:srgbClr val="0000CC"/>
                </a:solidFill>
              </a:rPr>
              <a:t>对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en-US" altLang="en-US" dirty="0">
                <a:solidFill>
                  <a:srgbClr val="0000CC"/>
                </a:solidFill>
              </a:rPr>
              <a:t>有关系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若</a:t>
            </a:r>
            <a:r>
              <a:rPr lang="en-US" altLang="en-US" dirty="0">
                <a:solidFill>
                  <a:srgbClr val="0000CC"/>
                </a:solidFill>
              </a:rPr>
              <a:t>&lt;</a:t>
            </a:r>
            <a:r>
              <a:rPr lang="en-US" altLang="zh-CN" dirty="0">
                <a:solidFill>
                  <a:srgbClr val="0000CC"/>
                </a:solidFill>
              </a:rPr>
              <a:t>x,y&gt;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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en-US" altLang="zh-CN" dirty="0">
                <a:solidFill>
                  <a:schemeClr val="tx1"/>
                </a:solidFill>
              </a:rPr>
              <a:t>，</a:t>
            </a:r>
            <a:r>
              <a:rPr lang="en-US" altLang="en-US" dirty="0"/>
              <a:t>则记为</a:t>
            </a:r>
            <a:r>
              <a:rPr lang="en-US" altLang="zh-CN" dirty="0">
                <a:solidFill>
                  <a:srgbClr val="FF0000"/>
                </a:solidFill>
              </a:rPr>
              <a:t>xRy</a:t>
            </a:r>
            <a:r>
              <a:rPr lang="en-US" altLang="zh-CN" dirty="0">
                <a:solidFill>
                  <a:schemeClr val="tx1"/>
                </a:solidFill>
              </a:rPr>
              <a:t>，</a:t>
            </a:r>
            <a:r>
              <a:rPr lang="en-US" altLang="en-US" dirty="0"/>
              <a:t>读作</a:t>
            </a:r>
            <a:r>
              <a:rPr lang="en-US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en-US" altLang="en-US" dirty="0">
                <a:solidFill>
                  <a:srgbClr val="0000CC"/>
                </a:solidFill>
              </a:rPr>
              <a:t>对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en-US" altLang="en-US" dirty="0">
                <a:solidFill>
                  <a:srgbClr val="0000CC"/>
                </a:solidFill>
              </a:rPr>
              <a:t>没有关系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en-US" altLang="zh-CN" dirty="0">
                <a:solidFill>
                  <a:srgbClr val="0000CC"/>
                </a:solidFill>
              </a:rPr>
              <a:t>。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特别</a:t>
            </a:r>
            <a:endParaRPr lang="zh-CN" altLang="en-US" dirty="0"/>
          </a:p>
        </p:txBody>
      </p:sp>
      <p:sp>
        <p:nvSpPr>
          <p:cNvPr id="1639428" name="Line 4"/>
          <p:cNvSpPr/>
          <p:nvPr/>
        </p:nvSpPr>
        <p:spPr>
          <a:xfrm flipH="1">
            <a:off x="4005263" y="4511675"/>
            <a:ext cx="215900" cy="21590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2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2.2.4</a:t>
            </a:r>
            <a:endParaRPr lang="zh-CN" altLang="en-US" dirty="0"/>
          </a:p>
        </p:txBody>
      </p:sp>
      <p:sp>
        <p:nvSpPr>
          <p:cNvPr id="1394691" name="Rectangle 3"/>
          <p:cNvSpPr>
            <a:spLocks noGrp="1"/>
          </p:cNvSpPr>
          <p:nvPr>
            <p:ph idx="1"/>
          </p:nvPr>
        </p:nvSpPr>
        <p:spPr>
          <a:xfrm>
            <a:off x="598488" y="1341438"/>
            <a:ext cx="8294687" cy="52197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假设</a:t>
            </a:r>
            <a:r>
              <a:rPr lang="en-US" altLang="zh-CN" dirty="0"/>
              <a:t>A={a,b}</a:t>
            </a:r>
            <a:r>
              <a:rPr lang="zh-CN" altLang="en-US" dirty="0"/>
              <a:t>，</a:t>
            </a:r>
            <a:r>
              <a:rPr lang="en-US" altLang="zh-CN" dirty="0"/>
              <a:t>B={c,d}</a:t>
            </a:r>
            <a:r>
              <a:rPr lang="zh-CN" altLang="en-US" dirty="0"/>
              <a:t>，试写出从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的所有不同关系。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zh-CN" altLang="en-US" dirty="0"/>
              <a:t> 因为</a:t>
            </a:r>
            <a:r>
              <a:rPr lang="en-US" altLang="zh-CN" dirty="0"/>
              <a:t>A={a,b}</a:t>
            </a:r>
            <a:r>
              <a:rPr lang="zh-CN" altLang="en-US" dirty="0"/>
              <a:t>，</a:t>
            </a:r>
            <a:r>
              <a:rPr lang="en-US" altLang="zh-CN" dirty="0"/>
              <a:t>B={c,d}</a:t>
            </a:r>
            <a:r>
              <a:rPr lang="zh-CN" altLang="en-US" dirty="0"/>
              <a:t>，所以</a:t>
            </a:r>
          </a:p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zh-CN" dirty="0"/>
              <a:t>A×B={&lt;a,c&gt;,&lt;a,d&gt;,&lt;b,c&gt;,&lt;b,d&gt;}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于是</a:t>
            </a:r>
            <a:r>
              <a:rPr lang="en-US" altLang="zh-CN" dirty="0"/>
              <a:t>A×B</a:t>
            </a:r>
            <a:r>
              <a:rPr lang="zh-CN" altLang="en-US" dirty="0"/>
              <a:t>的所有不同子集为：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–</a:t>
            </a:r>
            <a:r>
              <a:rPr lang="zh-CN" altLang="en-US" dirty="0">
                <a:solidFill>
                  <a:srgbClr val="0000CC"/>
                </a:solidFill>
              </a:rPr>
              <a:t>元子集：</a:t>
            </a:r>
            <a:r>
              <a:rPr lang="en-US" altLang="zh-CN" dirty="0"/>
              <a:t>Φ</a:t>
            </a:r>
            <a:r>
              <a:rPr lang="zh-CN" altLang="en-US" dirty="0"/>
              <a:t>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–</a:t>
            </a:r>
            <a:r>
              <a:rPr lang="zh-CN" altLang="en-US" dirty="0">
                <a:solidFill>
                  <a:srgbClr val="FF0000"/>
                </a:solidFill>
              </a:rPr>
              <a:t>元子集：</a:t>
            </a:r>
            <a:r>
              <a:rPr lang="pt-BR" altLang="zh-CN" dirty="0"/>
              <a:t>{</a:t>
            </a:r>
            <a:r>
              <a:rPr lang="en-US" altLang="zh-CN" dirty="0"/>
              <a:t>&lt;a,c&gt;},{&lt;a,d&gt;},{&lt;b,c&gt;},{&lt;b,d&gt;}</a:t>
            </a:r>
            <a:r>
              <a:rPr lang="zh-CN" altLang="en-US" dirty="0"/>
              <a:t>；</a:t>
            </a:r>
            <a:endParaRPr lang="zh-CN" altLang="pt-BR" dirty="0"/>
          </a:p>
          <a:p>
            <a:pPr marL="0" indent="0" algn="l" eaLnBrk="1" hangingPunct="1">
              <a:spcBef>
                <a:spcPct val="0"/>
              </a:spcBef>
              <a:buNone/>
            </a:pPr>
            <a:r>
              <a:rPr lang="pt-BR" altLang="zh-CN" dirty="0">
                <a:solidFill>
                  <a:srgbClr val="0000CC"/>
                </a:solidFill>
              </a:rPr>
              <a:t>2</a:t>
            </a:r>
            <a:r>
              <a:rPr lang="pt-BR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–</a:t>
            </a:r>
            <a:r>
              <a:rPr lang="zh-CN" altLang="pt-BR" dirty="0">
                <a:solidFill>
                  <a:srgbClr val="0000CC"/>
                </a:solidFill>
              </a:rPr>
              <a:t>元子集：</a:t>
            </a:r>
            <a:r>
              <a:rPr lang="pt-BR" altLang="zh-CN" dirty="0"/>
              <a:t>{&lt;a,c&gt;,&lt;a,d&gt;}</a:t>
            </a:r>
            <a:r>
              <a:rPr lang="zh-CN" altLang="pt-BR" dirty="0"/>
              <a:t>，</a:t>
            </a:r>
            <a:r>
              <a:rPr lang="pt-BR" altLang="zh-CN" dirty="0"/>
              <a:t>{&lt;a,c&gt;,&lt;b,c&gt;}</a:t>
            </a:r>
            <a:r>
              <a:rPr lang="zh-CN" altLang="pt-BR" dirty="0"/>
              <a:t>，</a:t>
            </a:r>
          </a:p>
          <a:p>
            <a:pPr lvl="1" algn="l" eaLnBrk="1" hangingPunct="1">
              <a:spcBef>
                <a:spcPct val="0"/>
              </a:spcBef>
              <a:buNone/>
            </a:pPr>
            <a:r>
              <a:rPr lang="pt-BR" altLang="zh-CN" dirty="0"/>
              <a:t>{&lt;a,c&gt;,&lt;b,d&gt;}</a:t>
            </a:r>
            <a:r>
              <a:rPr lang="zh-CN" altLang="pt-BR" dirty="0"/>
              <a:t>，</a:t>
            </a:r>
            <a:r>
              <a:rPr lang="pt-BR" altLang="zh-CN" dirty="0"/>
              <a:t>{&lt;a,d&gt;,&lt;b,d&gt;}</a:t>
            </a:r>
            <a:r>
              <a:rPr lang="zh-CN" altLang="pt-BR" dirty="0"/>
              <a:t>，</a:t>
            </a:r>
          </a:p>
          <a:p>
            <a:pPr lvl="1" algn="l" eaLnBrk="1" hangingPunct="1">
              <a:spcBef>
                <a:spcPct val="0"/>
              </a:spcBef>
              <a:buNone/>
            </a:pPr>
            <a:r>
              <a:rPr lang="pt-BR" altLang="zh-CN" dirty="0"/>
              <a:t>{&lt;a,d&gt;,&lt;b,d&gt;}</a:t>
            </a:r>
            <a:r>
              <a:rPr lang="zh-CN" altLang="pt-BR" dirty="0"/>
              <a:t>，</a:t>
            </a:r>
            <a:r>
              <a:rPr lang="pt-BR" altLang="zh-CN" dirty="0"/>
              <a:t>{&lt;b,c&gt;,&lt;b,d&gt;}</a:t>
            </a:r>
            <a:r>
              <a:rPr lang="zh-CN" altLang="pt-BR" dirty="0"/>
              <a:t>；</a:t>
            </a:r>
            <a:r>
              <a:rPr lang="pt-BR" altLang="zh-CN" dirty="0"/>
              <a:t> </a:t>
            </a:r>
            <a:endParaRPr lang="zh-CN" altLang="pt-B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9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9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9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9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2.2.4 </a:t>
            </a:r>
            <a:r>
              <a:rPr lang="zh-CN" altLang="en-US" dirty="0"/>
              <a:t>解（续）</a:t>
            </a:r>
          </a:p>
        </p:txBody>
      </p:sp>
      <p:sp>
        <p:nvSpPr>
          <p:cNvPr id="1396739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24003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pt-BR" altLang="zh-CN" dirty="0">
                <a:solidFill>
                  <a:srgbClr val="0000CC"/>
                </a:solidFill>
              </a:rPr>
              <a:t>3</a:t>
            </a:r>
            <a:r>
              <a:rPr lang="pt-BR" altLang="zh-CN" dirty="0">
                <a:solidFill>
                  <a:srgbClr val="0000CC"/>
                </a:solidFill>
                <a:latin typeface="宋体" panose="02010600030101010101" pitchFamily="2" charset="-122"/>
              </a:rPr>
              <a:t>–</a:t>
            </a:r>
            <a:r>
              <a:rPr lang="zh-CN" altLang="pt-BR" dirty="0">
                <a:solidFill>
                  <a:srgbClr val="0000CC"/>
                </a:solidFill>
              </a:rPr>
              <a:t>元子集：</a:t>
            </a:r>
          </a:p>
          <a:p>
            <a:pPr lvl="1" eaLnBrk="1" hangingPunct="1">
              <a:buNone/>
            </a:pPr>
            <a:r>
              <a:rPr lang="pt-BR" altLang="zh-CN" dirty="0">
                <a:solidFill>
                  <a:srgbClr val="0000CC"/>
                </a:solidFill>
              </a:rPr>
              <a:t>{</a:t>
            </a:r>
            <a:r>
              <a:rPr lang="pt-BR" altLang="zh-CN" dirty="0"/>
              <a:t>&lt;a,c&gt;,&lt;a,d&gt;,&lt;b,c&gt;},{&lt;a,c&gt;,&lt;a,d&gt;,&lt;b,d&gt;}</a:t>
            </a:r>
            <a:r>
              <a:rPr lang="zh-CN" altLang="pt-BR" dirty="0"/>
              <a:t>，</a:t>
            </a:r>
          </a:p>
          <a:p>
            <a:pPr lvl="1" eaLnBrk="1" hangingPunct="1">
              <a:buNone/>
            </a:pPr>
            <a:r>
              <a:rPr lang="pt-BR" altLang="zh-CN" dirty="0"/>
              <a:t>{&lt;a,c&gt;,&lt;b,c&gt;,&lt;b,d&gt;},{&lt;a,d&gt;,&lt;b,c&gt;,&lt;b,d&gt;}</a:t>
            </a:r>
            <a:r>
              <a:rPr lang="zh-CN" altLang="pt-BR" dirty="0"/>
              <a:t>；</a:t>
            </a:r>
          </a:p>
          <a:p>
            <a:pPr marL="0" indent="0" eaLnBrk="1" hangingPunct="1">
              <a:buNone/>
            </a:pPr>
            <a:r>
              <a:rPr lang="pt-BR" altLang="zh-CN" dirty="0">
                <a:solidFill>
                  <a:srgbClr val="FF0000"/>
                </a:solidFill>
              </a:rPr>
              <a:t>4</a:t>
            </a:r>
            <a:r>
              <a:rPr lang="pt-BR" altLang="zh-CN" dirty="0">
                <a:solidFill>
                  <a:srgbClr val="FF0000"/>
                </a:solidFill>
                <a:latin typeface="宋体" panose="02010600030101010101" pitchFamily="2" charset="-122"/>
              </a:rPr>
              <a:t>–</a:t>
            </a:r>
            <a:r>
              <a:rPr lang="zh-CN" altLang="pt-BR" dirty="0">
                <a:solidFill>
                  <a:srgbClr val="FF0000"/>
                </a:solidFill>
              </a:rPr>
              <a:t>元子集：</a:t>
            </a:r>
            <a:r>
              <a:rPr lang="pt-BR" altLang="zh-CN" dirty="0"/>
              <a:t>{&lt;a,c&gt;,&lt;a,d&gt;,&lt;b,c&gt;,&lt;b,d&gt;}</a:t>
            </a:r>
            <a:r>
              <a:rPr lang="zh-CN" altLang="pt-BR" dirty="0"/>
              <a:t>。</a:t>
            </a:r>
            <a:endParaRPr lang="zh-CN" altLang="en-US" dirty="0"/>
          </a:p>
        </p:txBody>
      </p:sp>
      <p:sp>
        <p:nvSpPr>
          <p:cNvPr id="1396740" name="Rectangle 4"/>
          <p:cNvSpPr/>
          <p:nvPr/>
        </p:nvSpPr>
        <p:spPr>
          <a:xfrm>
            <a:off x="576263" y="4073525"/>
            <a:ext cx="8072437" cy="1801813"/>
          </a:xfrm>
          <a:prstGeom prst="rect">
            <a:avLst/>
          </a:prstGeom>
          <a:solidFill>
            <a:srgbClr val="99CC00"/>
          </a:solidFill>
          <a:ln w="12700">
            <a:noFill/>
          </a:ln>
        </p:spPr>
        <p:txBody>
          <a:bodyPr anchor="ctr" anchorCtr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黑体" panose="02010609060101010101" pitchFamily="49" charset="-122"/>
              </a:rPr>
              <a:t>注意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当集合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A,B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都是有限集时，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A×B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共有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baseline="30000" dirty="0">
                <a:solidFill>
                  <a:srgbClr val="0000CC"/>
                </a:solidFill>
                <a:latin typeface="黑体" panose="02010609060101010101" pitchFamily="49" charset="-122"/>
              </a:rPr>
              <a:t>|A|</a:t>
            </a:r>
            <a:r>
              <a:rPr lang="en-US" altLang="zh-CN" sz="2800" b="1" baseline="30000" dirty="0">
                <a:solidFill>
                  <a:srgbClr val="0000CC"/>
                </a:solidFill>
                <a:latin typeface="Arial" panose="020B0604020202020204" pitchFamily="34" charset="0"/>
              </a:rPr>
              <a:t>•</a:t>
            </a:r>
            <a:r>
              <a:rPr lang="en-US" altLang="zh-CN" sz="2800" b="1" baseline="30000" dirty="0">
                <a:solidFill>
                  <a:srgbClr val="0000CC"/>
                </a:solidFill>
                <a:latin typeface="黑体" panose="02010609060101010101" pitchFamily="49" charset="-122"/>
              </a:rPr>
              <a:t>|B|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个不同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的子集，即</a:t>
            </a:r>
            <a:r>
              <a:rPr lang="zh-CN" altLang="en-US" sz="2800" b="1" dirty="0">
                <a:latin typeface="黑体" panose="02010609060101010101" pitchFamily="49" charset="-122"/>
              </a:rPr>
              <a:t>从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到</a:t>
            </a:r>
            <a:r>
              <a:rPr lang="en-US" altLang="zh-CN" sz="2800" b="1" dirty="0">
                <a:latin typeface="黑体" panose="02010609060101010101" pitchFamily="49" charset="-122"/>
              </a:rPr>
              <a:t>B</a:t>
            </a:r>
            <a:r>
              <a:rPr lang="zh-CN" altLang="en-US" sz="2800" b="1" dirty="0">
                <a:latin typeface="黑体" panose="02010609060101010101" pitchFamily="49" charset="-122"/>
              </a:rPr>
              <a:t>的不同关系共有</a:t>
            </a:r>
            <a:r>
              <a:rPr lang="en-US" altLang="zh-CN" sz="2800" b="1" dirty="0">
                <a:latin typeface="黑体" panose="02010609060101010101" pitchFamily="49" charset="-122"/>
              </a:rPr>
              <a:t>2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|A|</a:t>
            </a:r>
            <a:r>
              <a:rPr lang="en-US" altLang="zh-CN" sz="2800" b="1" baseline="30000" dirty="0">
                <a:latin typeface="Arial" panose="020B0604020202020204" pitchFamily="34" charset="0"/>
              </a:rPr>
              <a:t>•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|B|</a:t>
            </a:r>
            <a:r>
              <a:rPr lang="zh-CN" altLang="en-US" sz="2800" b="1" dirty="0">
                <a:latin typeface="黑体" panose="02010609060101010101" pitchFamily="49" charset="-122"/>
              </a:rPr>
              <a:t>个。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  <p:bldP spid="13967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用图表示关系</a:t>
            </a:r>
          </a:p>
        </p:txBody>
      </p:sp>
      <p:sp>
        <p:nvSpPr>
          <p:cNvPr id="1398787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8208963" cy="24003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假设</a:t>
            </a:r>
            <a:r>
              <a:rPr lang="en-US" altLang="zh-CN" dirty="0">
                <a:solidFill>
                  <a:schemeClr val="tx1"/>
                </a:solidFill>
              </a:rPr>
              <a:t>A={a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B={b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</a:rPr>
              <a:t>C={a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,a</a:t>
            </a:r>
            <a:r>
              <a:rPr lang="en-US" altLang="zh-CN" baseline="-25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D={b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lvl="1" eaLnBrk="1" hangingPunct="1">
              <a:buNone/>
            </a:pPr>
            <a:r>
              <a:rPr lang="en-US" altLang="zh-CN" dirty="0">
                <a:solidFill>
                  <a:schemeClr val="tx1"/>
                </a:solidFill>
              </a:rPr>
              <a:t>R={&lt;a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&gt;,&lt;a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&gt;,&lt;a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&gt;,&lt;a</a:t>
            </a:r>
            <a:r>
              <a:rPr lang="en-US" altLang="zh-CN" baseline="-25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&gt;,&lt;a</a:t>
            </a:r>
            <a:r>
              <a:rPr lang="en-US" altLang="zh-CN" baseline="-25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,b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&gt;}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显然，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FF0000"/>
                </a:solidFill>
              </a:rPr>
              <a:t>C×D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FF0000"/>
                </a:solidFill>
              </a:rPr>
              <a:t>A×B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2051050" y="3789363"/>
            <a:ext cx="5257800" cy="2743200"/>
            <a:chOff x="1292" y="2387"/>
            <a:chExt cx="3312" cy="1728"/>
          </a:xfrm>
        </p:grpSpPr>
        <p:sp>
          <p:nvSpPr>
            <p:cNvPr id="58373" name="Oval 11"/>
            <p:cNvSpPr/>
            <p:nvPr/>
          </p:nvSpPr>
          <p:spPr>
            <a:xfrm>
              <a:off x="1292" y="2433"/>
              <a:ext cx="1360" cy="1452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74" name="Oval 12"/>
            <p:cNvSpPr/>
            <p:nvPr/>
          </p:nvSpPr>
          <p:spPr>
            <a:xfrm>
              <a:off x="1967" y="2546"/>
              <a:ext cx="453" cy="1224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75" name="Oval 13"/>
            <p:cNvSpPr/>
            <p:nvPr/>
          </p:nvSpPr>
          <p:spPr>
            <a:xfrm>
              <a:off x="1791" y="2660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76" name="Rectangle 14"/>
            <p:cNvSpPr/>
            <p:nvPr/>
          </p:nvSpPr>
          <p:spPr>
            <a:xfrm>
              <a:off x="1614" y="2478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58377" name="Oval 15"/>
            <p:cNvSpPr/>
            <p:nvPr/>
          </p:nvSpPr>
          <p:spPr>
            <a:xfrm>
              <a:off x="1655" y="3063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78" name="Rectangle 16"/>
            <p:cNvSpPr/>
            <p:nvPr/>
          </p:nvSpPr>
          <p:spPr>
            <a:xfrm>
              <a:off x="1448" y="2882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2</a:t>
              </a:r>
            </a:p>
          </p:txBody>
        </p:sp>
        <p:sp>
          <p:nvSpPr>
            <p:cNvPr id="58379" name="Oval 17"/>
            <p:cNvSpPr/>
            <p:nvPr/>
          </p:nvSpPr>
          <p:spPr>
            <a:xfrm>
              <a:off x="1701" y="3471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80" name="Rectangle 18"/>
            <p:cNvSpPr/>
            <p:nvPr/>
          </p:nvSpPr>
          <p:spPr>
            <a:xfrm>
              <a:off x="1502" y="3290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5</a:t>
              </a:r>
            </a:p>
          </p:txBody>
        </p:sp>
        <p:sp>
          <p:nvSpPr>
            <p:cNvPr id="58381" name="Oval 21"/>
            <p:cNvSpPr/>
            <p:nvPr/>
          </p:nvSpPr>
          <p:spPr>
            <a:xfrm>
              <a:off x="2245" y="2818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82" name="Rectangle 22"/>
            <p:cNvSpPr/>
            <p:nvPr/>
          </p:nvSpPr>
          <p:spPr>
            <a:xfrm>
              <a:off x="2056" y="2632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3</a:t>
              </a:r>
            </a:p>
          </p:txBody>
        </p:sp>
        <p:sp>
          <p:nvSpPr>
            <p:cNvPr id="58383" name="Oval 23"/>
            <p:cNvSpPr/>
            <p:nvPr/>
          </p:nvSpPr>
          <p:spPr>
            <a:xfrm>
              <a:off x="2245" y="3136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84" name="Rectangle 24"/>
            <p:cNvSpPr/>
            <p:nvPr/>
          </p:nvSpPr>
          <p:spPr>
            <a:xfrm>
              <a:off x="2064" y="2928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4</a:t>
              </a:r>
            </a:p>
          </p:txBody>
        </p:sp>
        <p:sp>
          <p:nvSpPr>
            <p:cNvPr id="58385" name="Oval 25"/>
            <p:cNvSpPr/>
            <p:nvPr/>
          </p:nvSpPr>
          <p:spPr>
            <a:xfrm>
              <a:off x="2245" y="3453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86" name="Rectangle 26"/>
            <p:cNvSpPr/>
            <p:nvPr/>
          </p:nvSpPr>
          <p:spPr>
            <a:xfrm>
              <a:off x="2064" y="3291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6</a:t>
              </a:r>
            </a:p>
          </p:txBody>
        </p:sp>
        <p:sp>
          <p:nvSpPr>
            <p:cNvPr id="58387" name="Oval 27"/>
            <p:cNvSpPr/>
            <p:nvPr/>
          </p:nvSpPr>
          <p:spPr>
            <a:xfrm flipH="1">
              <a:off x="3244" y="2433"/>
              <a:ext cx="1360" cy="1452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88" name="Oval 28"/>
            <p:cNvSpPr/>
            <p:nvPr/>
          </p:nvSpPr>
          <p:spPr>
            <a:xfrm flipH="1">
              <a:off x="3470" y="2546"/>
              <a:ext cx="493" cy="1224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89" name="Oval 29"/>
            <p:cNvSpPr/>
            <p:nvPr/>
          </p:nvSpPr>
          <p:spPr>
            <a:xfrm flipH="1">
              <a:off x="4105" y="3132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90" name="Rectangle 30"/>
            <p:cNvSpPr/>
            <p:nvPr/>
          </p:nvSpPr>
          <p:spPr>
            <a:xfrm flipH="1">
              <a:off x="4199" y="2976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b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3</a:t>
              </a:r>
            </a:p>
          </p:txBody>
        </p:sp>
        <p:sp>
          <p:nvSpPr>
            <p:cNvPr id="58391" name="Oval 37"/>
            <p:cNvSpPr/>
            <p:nvPr/>
          </p:nvSpPr>
          <p:spPr>
            <a:xfrm flipH="1">
              <a:off x="3608" y="2705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92" name="Rectangle 38"/>
            <p:cNvSpPr/>
            <p:nvPr/>
          </p:nvSpPr>
          <p:spPr>
            <a:xfrm flipH="1">
              <a:off x="3675" y="2835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b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2</a:t>
              </a:r>
            </a:p>
          </p:txBody>
        </p:sp>
        <p:sp>
          <p:nvSpPr>
            <p:cNvPr id="58393" name="Oval 39"/>
            <p:cNvSpPr/>
            <p:nvPr/>
          </p:nvSpPr>
          <p:spPr>
            <a:xfrm flipH="1">
              <a:off x="3583" y="3264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94" name="Rectangle 40"/>
            <p:cNvSpPr/>
            <p:nvPr/>
          </p:nvSpPr>
          <p:spPr>
            <a:xfrm flipH="1">
              <a:off x="3675" y="3113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b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4</a:t>
              </a:r>
            </a:p>
          </p:txBody>
        </p:sp>
        <p:sp>
          <p:nvSpPr>
            <p:cNvPr id="58395" name="Oval 41"/>
            <p:cNvSpPr/>
            <p:nvPr/>
          </p:nvSpPr>
          <p:spPr>
            <a:xfrm flipH="1">
              <a:off x="3583" y="3544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96" name="Rectangle 42"/>
            <p:cNvSpPr/>
            <p:nvPr/>
          </p:nvSpPr>
          <p:spPr>
            <a:xfrm flipH="1">
              <a:off x="3675" y="3382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b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5</a:t>
              </a:r>
            </a:p>
          </p:txBody>
        </p:sp>
        <p:sp>
          <p:nvSpPr>
            <p:cNvPr id="58397" name="Oval 43"/>
            <p:cNvSpPr/>
            <p:nvPr/>
          </p:nvSpPr>
          <p:spPr>
            <a:xfrm flipH="1">
              <a:off x="3583" y="2984"/>
              <a:ext cx="68" cy="6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58398" name="Rectangle 44"/>
            <p:cNvSpPr/>
            <p:nvPr/>
          </p:nvSpPr>
          <p:spPr>
            <a:xfrm flipH="1">
              <a:off x="3700" y="2565"/>
              <a:ext cx="223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b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58399" name="Line 45"/>
            <p:cNvSpPr/>
            <p:nvPr/>
          </p:nvSpPr>
          <p:spPr>
            <a:xfrm flipV="1">
              <a:off x="2314" y="2750"/>
              <a:ext cx="1315" cy="9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58400" name="Line 46"/>
            <p:cNvSpPr/>
            <p:nvPr/>
          </p:nvSpPr>
          <p:spPr>
            <a:xfrm>
              <a:off x="2298" y="2857"/>
              <a:ext cx="1292" cy="159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58401" name="Line 47"/>
            <p:cNvSpPr/>
            <p:nvPr/>
          </p:nvSpPr>
          <p:spPr>
            <a:xfrm flipV="1">
              <a:off x="2290" y="3316"/>
              <a:ext cx="1315" cy="159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58402" name="Line 48"/>
            <p:cNvSpPr/>
            <p:nvPr/>
          </p:nvSpPr>
          <p:spPr>
            <a:xfrm>
              <a:off x="2298" y="3491"/>
              <a:ext cx="1292" cy="9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58403" name="Line 49"/>
            <p:cNvSpPr/>
            <p:nvPr/>
          </p:nvSpPr>
          <p:spPr>
            <a:xfrm>
              <a:off x="2298" y="3167"/>
              <a:ext cx="1292" cy="113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58404" name="Line 50"/>
            <p:cNvSpPr/>
            <p:nvPr/>
          </p:nvSpPr>
          <p:spPr>
            <a:xfrm flipV="1">
              <a:off x="3651" y="3794"/>
              <a:ext cx="340" cy="18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58405" name="Line 51"/>
            <p:cNvSpPr/>
            <p:nvPr/>
          </p:nvSpPr>
          <p:spPr>
            <a:xfrm flipV="1">
              <a:off x="3334" y="3658"/>
              <a:ext cx="385" cy="1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58406" name="Line 52"/>
            <p:cNvSpPr/>
            <p:nvPr/>
          </p:nvSpPr>
          <p:spPr>
            <a:xfrm flipH="1" flipV="1">
              <a:off x="1973" y="3748"/>
              <a:ext cx="158" cy="22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58407" name="Line 53"/>
            <p:cNvSpPr/>
            <p:nvPr/>
          </p:nvSpPr>
          <p:spPr>
            <a:xfrm flipH="1" flipV="1">
              <a:off x="2200" y="3658"/>
              <a:ext cx="317" cy="136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sp>
        <p:sp>
          <p:nvSpPr>
            <p:cNvPr id="58408" name="Rectangle 54"/>
            <p:cNvSpPr/>
            <p:nvPr/>
          </p:nvSpPr>
          <p:spPr>
            <a:xfrm flipH="1">
              <a:off x="3216" y="3636"/>
              <a:ext cx="132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D</a:t>
              </a:r>
              <a:endPara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8409" name="Rectangle 55"/>
            <p:cNvSpPr/>
            <p:nvPr/>
          </p:nvSpPr>
          <p:spPr>
            <a:xfrm flipH="1">
              <a:off x="2562" y="3612"/>
              <a:ext cx="132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8410" name="Rectangle 56"/>
            <p:cNvSpPr/>
            <p:nvPr/>
          </p:nvSpPr>
          <p:spPr>
            <a:xfrm flipH="1">
              <a:off x="2154" y="3839"/>
              <a:ext cx="132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A</a:t>
              </a:r>
              <a:endPara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8411" name="Rectangle 57"/>
            <p:cNvSpPr/>
            <p:nvPr/>
          </p:nvSpPr>
          <p:spPr>
            <a:xfrm flipH="1">
              <a:off x="3491" y="3839"/>
              <a:ext cx="132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58412" name="Rectangle 58"/>
            <p:cNvSpPr/>
            <p:nvPr/>
          </p:nvSpPr>
          <p:spPr>
            <a:xfrm flipH="1">
              <a:off x="2880" y="2387"/>
              <a:ext cx="132" cy="276"/>
            </a:xfrm>
            <a:prstGeom prst="rect">
              <a:avLst/>
            </a:prstGeom>
            <a:noFill/>
            <a:ln w="222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lnSpc>
                  <a:spcPct val="120000"/>
                </a:lnSpc>
                <a:buClr>
                  <a:srgbClr val="00FF00"/>
                </a:buClr>
              </a:pPr>
              <a:r>
                <a:rPr lang="en-US" altLang="zh-CN" sz="2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R</a:t>
              </a:r>
              <a:endPara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9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00834" name="Rectangle 2"/>
          <p:cNvSpPr>
            <a:spLocks noGrp="1"/>
          </p:cNvSpPr>
          <p:nvPr>
            <p:ph idx="1"/>
          </p:nvPr>
        </p:nvSpPr>
        <p:spPr>
          <a:xfrm>
            <a:off x="622300" y="1357313"/>
            <a:ext cx="7823200" cy="38417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s-ES" dirty="0"/>
              <a:t>求定义在</a:t>
            </a:r>
            <a:r>
              <a:rPr lang="es-ES" altLang="zh-CN" dirty="0"/>
              <a:t>Z</a:t>
            </a:r>
            <a:r>
              <a:rPr lang="zh-CN" altLang="es-ES" dirty="0"/>
              <a:t>上关系的定义域、值域和域。 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s-E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={&lt;x,y&gt;|(x,y∈Z)∧{y=x</a:t>
            </a:r>
            <a:r>
              <a:rPr lang="en-US" altLang="zh-CN" baseline="30000" dirty="0"/>
              <a:t>2</a:t>
            </a:r>
            <a:r>
              <a:rPr lang="en-US" altLang="zh-CN" dirty="0"/>
              <a:t>}}</a:t>
            </a:r>
            <a:r>
              <a:rPr lang="zh-CN" altLang="en-US" dirty="0"/>
              <a:t>；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={&lt;x,y&gt;|(x,y∈Z)∧{|x|=|y|=7}}</a:t>
            </a:r>
            <a:r>
              <a:rPr lang="zh-CN" altLang="es-ES" dirty="0"/>
              <a:t>。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domR</a:t>
            </a:r>
            <a:r>
              <a:rPr lang="en-US" altLang="zh-CN" baseline="-25000" dirty="0"/>
              <a:t>1</a:t>
            </a:r>
            <a:r>
              <a:rPr lang="en-US" altLang="zh-CN" dirty="0"/>
              <a:t>=Z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/>
              <a:t>       ranR</a:t>
            </a:r>
            <a:r>
              <a:rPr lang="en-US" altLang="zh-CN" baseline="-25000" dirty="0"/>
              <a:t>1</a:t>
            </a:r>
            <a:r>
              <a:rPr lang="en-US" altLang="zh-CN" dirty="0"/>
              <a:t>={x</a:t>
            </a:r>
            <a:r>
              <a:rPr lang="en-US" altLang="zh-CN" baseline="30000" dirty="0"/>
              <a:t>2</a:t>
            </a:r>
            <a:r>
              <a:rPr lang="en-US" altLang="zh-CN" dirty="0"/>
              <a:t>|x∈Z}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dirty="0"/>
              <a:t>       fldR</a:t>
            </a:r>
            <a:r>
              <a:rPr lang="en-US" altLang="zh-CN" baseline="-25000" dirty="0"/>
              <a:t>1</a:t>
            </a:r>
            <a:r>
              <a:rPr lang="en-US" altLang="zh-CN" dirty="0"/>
              <a:t>=Z</a:t>
            </a:r>
            <a:r>
              <a:rPr lang="zh-CN" altLang="en-US" dirty="0"/>
              <a:t>； 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title"/>
          </p:nvPr>
        </p:nvSpPr>
        <p:spPr>
          <a:xfrm>
            <a:off x="611188" y="552291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zh-CN" dirty="0"/>
              <a:t>例</a:t>
            </a:r>
            <a:r>
              <a:rPr lang="es-ES" altLang="zh-CN" dirty="0"/>
              <a:t>2.2.5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929188" y="3268663"/>
            <a:ext cx="3714750" cy="1901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domR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={7,-7}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ranR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={7,-7}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FF3300"/>
              </a:buClr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fldR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={7,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–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7}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0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0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0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0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4" grpId="0" build="p"/>
      <p:bldP spid="5" grpId="0" build="p"/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2.2.6</a:t>
            </a:r>
            <a:endParaRPr lang="zh-CN" altLang="en-US" dirty="0"/>
          </a:p>
        </p:txBody>
      </p:sp>
      <p:sp>
        <p:nvSpPr>
          <p:cNvPr id="1402883" name="Rectangle 3"/>
          <p:cNvSpPr>
            <a:spLocks noGrp="1"/>
          </p:cNvSpPr>
          <p:nvPr>
            <p:ph idx="1"/>
          </p:nvPr>
        </p:nvSpPr>
        <p:spPr>
          <a:xfrm>
            <a:off x="585788" y="1341438"/>
            <a:ext cx="8064500" cy="51720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H={f,m,s,d}</a:t>
            </a:r>
            <a:r>
              <a:rPr lang="zh-CN" altLang="en-US" dirty="0"/>
              <a:t>表示一个家庭中父母子女四个人的集合，确定</a:t>
            </a:r>
            <a:r>
              <a:rPr lang="en-US" altLang="zh-CN" dirty="0"/>
              <a:t>H</a:t>
            </a:r>
            <a:r>
              <a:rPr lang="zh-CN" altLang="en-US" dirty="0"/>
              <a:t>上的一个长幼关系</a:t>
            </a:r>
            <a:r>
              <a:rPr lang="en-US" altLang="zh-CN" dirty="0"/>
              <a:t>R</a:t>
            </a:r>
            <a:r>
              <a:rPr lang="en-US" altLang="zh-CN" baseline="-25000" dirty="0"/>
              <a:t>H</a:t>
            </a:r>
            <a:r>
              <a:rPr lang="zh-CN" altLang="en-US" dirty="0"/>
              <a:t>，指出该关系的定义域、值域和域。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解 </a:t>
            </a:r>
            <a:r>
              <a:rPr lang="en-US" altLang="zh-CN" dirty="0"/>
              <a:t>R</a:t>
            </a:r>
            <a:r>
              <a:rPr lang="en-US" altLang="zh-CN" baseline="-25000" dirty="0"/>
              <a:t>H</a:t>
            </a:r>
            <a:r>
              <a:rPr lang="en-US" altLang="zh-CN" dirty="0"/>
              <a:t>={&lt;f,s&gt;,&lt;f,d&gt;,&lt;m,s&gt;,&lt;m,d&gt;}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en-US" altLang="zh-CN" dirty="0"/>
              <a:t>domR</a:t>
            </a:r>
            <a:r>
              <a:rPr lang="en-US" altLang="zh-CN" baseline="-25000" dirty="0"/>
              <a:t>H</a:t>
            </a:r>
            <a:r>
              <a:rPr lang="en-US" altLang="zh-CN" dirty="0"/>
              <a:t>={f,m},ranR</a:t>
            </a:r>
            <a:r>
              <a:rPr lang="en-US" altLang="zh-CN" baseline="-25000" dirty="0"/>
              <a:t>H</a:t>
            </a:r>
            <a:r>
              <a:rPr lang="en-US" altLang="zh-CN" dirty="0"/>
              <a:t>={s,d}</a:t>
            </a:r>
            <a:r>
              <a:rPr lang="zh-CN" altLang="en-US" dirty="0"/>
              <a:t>，</a:t>
            </a:r>
            <a:r>
              <a:rPr lang="en-US" altLang="zh-CN" dirty="0"/>
              <a:t>fldR</a:t>
            </a:r>
            <a:r>
              <a:rPr lang="en-US" altLang="zh-CN" baseline="-25000" dirty="0"/>
              <a:t>H</a:t>
            </a:r>
            <a:r>
              <a:rPr lang="en-US" altLang="zh-CN" dirty="0"/>
              <a:t>={f,m,s,d}</a:t>
            </a:r>
          </a:p>
          <a:p>
            <a:pPr marL="0" indent="0" eaLnBrk="1" hangingPunct="1">
              <a:buNone/>
            </a:pPr>
            <a:r>
              <a:rPr lang="zh-CN" altLang="en-US" sz="3200" dirty="0">
                <a:solidFill>
                  <a:srgbClr val="0000FF"/>
                </a:solidFill>
              </a:rPr>
              <a:t>推广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2.2.8 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个非空集合，称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×A</a:t>
            </a:r>
            <a:r>
              <a:rPr lang="en-US" altLang="zh-CN" baseline="-25000" dirty="0"/>
              <a:t>2</a:t>
            </a:r>
            <a:r>
              <a:rPr lang="en-US" altLang="zh-CN" dirty="0"/>
              <a:t>×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×A</a:t>
            </a:r>
            <a:r>
              <a:rPr lang="en-US" altLang="zh-CN" baseline="-25000" dirty="0"/>
              <a:t>n</a:t>
            </a:r>
            <a:r>
              <a:rPr lang="zh-CN" altLang="en-US" dirty="0"/>
              <a:t>的任意子集</a:t>
            </a:r>
            <a:r>
              <a:rPr lang="en-US" altLang="zh-CN" dirty="0"/>
              <a:t>R</a:t>
            </a:r>
            <a:r>
              <a:rPr lang="zh-CN" altLang="en-US" dirty="0"/>
              <a:t>为以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×A</a:t>
            </a:r>
            <a:r>
              <a:rPr lang="en-US" altLang="zh-CN" baseline="-25000" dirty="0"/>
              <a:t>2</a:t>
            </a:r>
            <a:r>
              <a:rPr lang="en-US" altLang="zh-CN" dirty="0"/>
              <a:t>×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×A</a:t>
            </a:r>
            <a:r>
              <a:rPr lang="en-US" altLang="zh-CN" baseline="-25000" dirty="0"/>
              <a:t>n</a:t>
            </a:r>
            <a:r>
              <a:rPr lang="zh-CN" altLang="en-US" dirty="0"/>
              <a:t>为基的</a:t>
            </a:r>
            <a:r>
              <a:rPr lang="en-US" altLang="zh-CN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solidFill>
                  <a:srgbClr val="0000CC"/>
                </a:solidFill>
              </a:rPr>
              <a:t>元关系</a:t>
            </a:r>
            <a:r>
              <a:rPr lang="en-US" altLang="zh-CN" dirty="0"/>
              <a:t>(n-Relation)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609600" y="609441"/>
            <a:ext cx="67056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2.2.3</a:t>
            </a:r>
            <a:r>
              <a:rPr lang="zh-CN" altLang="en-US" dirty="0"/>
              <a:t>关系的表示法</a:t>
            </a:r>
          </a:p>
        </p:txBody>
      </p:sp>
      <p:sp>
        <p:nvSpPr>
          <p:cNvPr id="1404931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8229600" cy="526542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15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1. </a:t>
            </a:r>
            <a:r>
              <a:rPr lang="zh-CN" altLang="en-US" sz="3200" dirty="0">
                <a:solidFill>
                  <a:srgbClr val="FF0000"/>
                </a:solidFill>
              </a:rPr>
              <a:t>集合表示法</a:t>
            </a:r>
            <a:r>
              <a:rPr lang="zh-CN" altLang="en-US" sz="3200" dirty="0">
                <a:solidFill>
                  <a:srgbClr val="0000FF"/>
                </a:solidFill>
              </a:rPr>
              <a:t>（</a:t>
            </a:r>
            <a:r>
              <a:rPr lang="zh-CN" altLang="en-US" sz="3200" dirty="0"/>
              <a:t>枚举法和叙述法</a:t>
            </a:r>
            <a:r>
              <a:rPr lang="zh-CN" altLang="en-US" sz="3200" dirty="0">
                <a:solidFill>
                  <a:srgbClr val="0000FF"/>
                </a:solidFill>
              </a:rPr>
              <a:t>）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zh-CN" altLang="zh-CN" dirty="0">
                <a:solidFill>
                  <a:srgbClr val="0000CC"/>
                </a:solidFill>
              </a:rPr>
              <a:t>例</a:t>
            </a:r>
            <a:r>
              <a:rPr lang="en-US" altLang="zh-CN" dirty="0">
                <a:solidFill>
                  <a:srgbClr val="0000CC"/>
                </a:solidFill>
              </a:rPr>
              <a:t>2.2.7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）设</a:t>
            </a:r>
            <a:r>
              <a:rPr lang="en-US" altLang="zh-CN" dirty="0"/>
              <a:t>A={a}</a:t>
            </a:r>
            <a:r>
              <a:rPr lang="zh-CN" altLang="en-US" dirty="0"/>
              <a:t>，</a:t>
            </a:r>
            <a:r>
              <a:rPr lang="en-US" altLang="zh-CN" dirty="0"/>
              <a:t>B={b,c}</a:t>
            </a:r>
            <a:r>
              <a:rPr lang="zh-CN" altLang="en-US" dirty="0"/>
              <a:t>，用枚举法写出从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的不同关系；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）用叙述法写出定义在</a:t>
            </a:r>
            <a:r>
              <a:rPr lang="en-US" altLang="zh-CN" dirty="0"/>
              <a:t>R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相等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关系。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解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的不同关系有：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en-US" altLang="zh-CN" dirty="0"/>
              <a:t>	</a:t>
            </a:r>
            <a:r>
              <a:rPr lang="pt-BR" altLang="zh-CN" dirty="0"/>
              <a:t>R</a:t>
            </a:r>
            <a:r>
              <a:rPr lang="pt-BR" altLang="zh-CN" baseline="-25000" dirty="0"/>
              <a:t>1</a:t>
            </a:r>
            <a:r>
              <a:rPr lang="pt-BR" altLang="zh-CN" dirty="0"/>
              <a:t>=</a:t>
            </a:r>
            <a:r>
              <a:rPr lang="ru-RU" altLang="zh-CN" dirty="0"/>
              <a:t>Ф</a:t>
            </a:r>
            <a:r>
              <a:rPr lang="zh-CN" altLang="pt-BR" dirty="0"/>
              <a:t>，		</a:t>
            </a:r>
            <a:r>
              <a:rPr lang="pt-BR" altLang="zh-CN" dirty="0"/>
              <a:t>R</a:t>
            </a:r>
            <a:r>
              <a:rPr lang="pt-BR" altLang="zh-CN" baseline="-25000" dirty="0"/>
              <a:t>2</a:t>
            </a:r>
            <a:r>
              <a:rPr lang="pt-BR" altLang="zh-CN" dirty="0"/>
              <a:t>={&lt;a,b&gt;}</a:t>
            </a:r>
            <a:r>
              <a:rPr lang="zh-CN" altLang="pt-BR" dirty="0"/>
              <a:t>，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pt-BR" altLang="zh-CN" dirty="0"/>
              <a:t>	R</a:t>
            </a:r>
            <a:r>
              <a:rPr lang="pt-BR" altLang="zh-CN" baseline="-25000" dirty="0"/>
              <a:t>3</a:t>
            </a:r>
            <a:r>
              <a:rPr lang="pt-BR" altLang="zh-CN" dirty="0"/>
              <a:t>={&lt;a,c&gt;}</a:t>
            </a:r>
            <a:r>
              <a:rPr lang="zh-CN" altLang="pt-BR" dirty="0"/>
              <a:t>，	</a:t>
            </a:r>
            <a:r>
              <a:rPr lang="pt-BR" altLang="zh-CN" dirty="0"/>
              <a:t>R</a:t>
            </a:r>
            <a:r>
              <a:rPr lang="pt-BR" altLang="zh-CN" baseline="-25000" dirty="0"/>
              <a:t>4</a:t>
            </a:r>
            <a:r>
              <a:rPr lang="pt-BR" altLang="zh-CN" dirty="0"/>
              <a:t>={&lt;a,b&gt;,&lt;a,c&gt;}</a:t>
            </a:r>
            <a:r>
              <a:rPr lang="zh-CN" altLang="pt-BR" dirty="0"/>
              <a:t>；</a:t>
            </a:r>
          </a:p>
          <a:p>
            <a:pPr marL="0" indent="0" eaLnBrk="1" hangingPunct="1">
              <a:spcBef>
                <a:spcPct val="15000"/>
              </a:spcBef>
              <a:buNone/>
            </a:pPr>
            <a:r>
              <a:rPr lang="zh-CN" altLang="pt-BR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）设</a:t>
            </a:r>
            <a:r>
              <a:rPr lang="en-US" altLang="zh-CN" dirty="0"/>
              <a:t>R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相等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关系为</a:t>
            </a:r>
            <a:r>
              <a:rPr lang="en-US" altLang="zh-CN" dirty="0"/>
              <a:t>S</a:t>
            </a:r>
            <a:r>
              <a:rPr lang="zh-CN" altLang="en-US" dirty="0"/>
              <a:t>，则</a:t>
            </a:r>
          </a:p>
          <a:p>
            <a:pPr marL="0" indent="0" algn="ctr" eaLnBrk="1" hangingPunct="1">
              <a:spcBef>
                <a:spcPct val="15000"/>
              </a:spcBef>
              <a:buNone/>
            </a:pPr>
            <a:r>
              <a:rPr lang="fr-FR" altLang="zh-CN" dirty="0"/>
              <a:t>S={&lt;x,y&gt;|(x,y∈R)∧(x=y)}</a:t>
            </a:r>
            <a:r>
              <a:rPr lang="zh-CN" altLang="fr-FR" dirty="0"/>
              <a:t>。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0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0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>
            <a:extLst>
              <a:ext uri="{FF2B5EF4-FFF2-40B4-BE49-F238E27FC236}">
                <a16:creationId xmlns:a16="http://schemas.microsoft.com/office/drawing/2014/main" id="{52D070A2-F97A-43D3-BF11-85063B93A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384" y="1412776"/>
            <a:ext cx="8064500" cy="299878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</a:t>
            </a:r>
            <a:r>
              <a:rPr lang="zh-CN" altLang="en-US" sz="3000" dirty="0"/>
              <a:t>在</a:t>
            </a:r>
            <a:r>
              <a:rPr lang="zh-CN" altLang="en-US" sz="3000" dirty="0">
                <a:solidFill>
                  <a:srgbClr val="C00000"/>
                </a:solidFill>
              </a:rPr>
              <a:t>现实世界</a:t>
            </a:r>
            <a:r>
              <a:rPr lang="zh-CN" altLang="en-US" sz="3000" dirty="0"/>
              <a:t>中的表示：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/>
              <a:t>          表格     </a:t>
            </a:r>
          </a:p>
          <a:p>
            <a:pPr eaLnBrk="1" hangingPunct="1">
              <a:defRPr/>
            </a:pPr>
            <a:r>
              <a:rPr lang="zh-CN" alt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关系</a:t>
            </a:r>
            <a:r>
              <a:rPr lang="zh-CN" altLang="en-US" sz="3000" dirty="0"/>
              <a:t>在</a:t>
            </a:r>
            <a:r>
              <a:rPr lang="zh-CN" altLang="en-US" sz="3000" dirty="0">
                <a:solidFill>
                  <a:srgbClr val="C00000"/>
                </a:solidFill>
              </a:rPr>
              <a:t>信息世界</a:t>
            </a:r>
            <a:r>
              <a:rPr lang="zh-CN" altLang="en-US" sz="3000" dirty="0"/>
              <a:t>中的表示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/>
              <a:t>          线性表</a:t>
            </a:r>
            <a:endParaRPr lang="en-US" altLang="zh-CN" sz="30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dirty="0"/>
              <a:t>          </a:t>
            </a:r>
            <a:r>
              <a:rPr lang="zh-CN" altLang="en-US" sz="3000" dirty="0"/>
              <a:t>数据库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0EE8AC-949F-4E3E-A333-A6C2D3FF9D67}"/>
              </a:ext>
            </a:extLst>
          </p:cNvPr>
          <p:cNvSpPr txBox="1">
            <a:spLocks/>
          </p:cNvSpPr>
          <p:nvPr/>
        </p:nvSpPr>
        <p:spPr>
          <a:xfrm>
            <a:off x="611188" y="549879"/>
            <a:ext cx="8064500" cy="59093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45720" rIns="91440" bIns="45720" anchor="ctr" anchorCtr="0"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kern="0" dirty="0"/>
              <a:t> 关系在现实世界和信息世界中的表示</a:t>
            </a: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609600" y="549275"/>
            <a:ext cx="6705600" cy="585788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 </a:t>
            </a:r>
            <a:r>
              <a:rPr lang="en-US" altLang="en-US" dirty="0"/>
              <a:t>关系图法</a:t>
            </a:r>
            <a:endParaRPr lang="zh-CN" altLang="en-US" dirty="0"/>
          </a:p>
        </p:txBody>
      </p:sp>
      <p:sp>
        <p:nvSpPr>
          <p:cNvPr id="1406979" name="Rectangle 3"/>
          <p:cNvSpPr/>
          <p:nvPr/>
        </p:nvSpPr>
        <p:spPr>
          <a:xfrm>
            <a:off x="609600" y="1341438"/>
            <a:ext cx="8139113" cy="407670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</a:rPr>
              <a:t>A≠B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A＝{a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}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{b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}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是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从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的一个二元关系，则规定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的关系图如下：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　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设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m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分别为图中的结点，</a:t>
            </a:r>
            <a:r>
              <a:rPr lang="zh-CN" altLang="en-US" sz="2800" b="1" dirty="0">
                <a:latin typeface="黑体" panose="02010609060101010101" pitchFamily="49" charset="-122"/>
              </a:rPr>
              <a:t>用</a:t>
            </a:r>
            <a:r>
              <a:rPr lang="zh-CN" altLang="en-US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</a:rPr>
              <a:t>。</a:t>
            </a:r>
            <a:r>
              <a:rPr lang="en-US" altLang="en-US" sz="2800" b="1" dirty="0">
                <a:latin typeface="Times New Roman" panose="02020603050405020304" pitchFamily="18" charset="0"/>
              </a:rPr>
              <a:t>”</a:t>
            </a:r>
            <a:r>
              <a:rPr lang="en-US" altLang="en-US" sz="2800" b="1" dirty="0">
                <a:latin typeface="黑体" panose="02010609060101010101" pitchFamily="49" charset="-122"/>
              </a:rPr>
              <a:t>表示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；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  </a:t>
            </a:r>
            <a:r>
              <a:rPr lang="en-US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②.如&lt;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j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&gt;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R</a:t>
            </a:r>
            <a:r>
              <a:rPr lang="zh-CN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则从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i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到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j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可用有向边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i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。。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j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相连。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&lt;a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CC"/>
                </a:solidFill>
                <a:latin typeface="黑体" panose="02010609060101010101" pitchFamily="49" charset="-122"/>
              </a:rPr>
              <a:t>j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为对应图中的有向边。</a:t>
            </a:r>
            <a:r>
              <a:rPr lang="zh-CN" altLang="en-US" sz="2800" dirty="0">
                <a:latin typeface="黑体" panose="02010609060101010101" pitchFamily="49" charset="-122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　</a:t>
            </a: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  <p:sp>
        <p:nvSpPr>
          <p:cNvPr id="1406981" name="Line 5"/>
          <p:cNvSpPr/>
          <p:nvPr/>
        </p:nvSpPr>
        <p:spPr>
          <a:xfrm>
            <a:off x="7737475" y="4692650"/>
            <a:ext cx="304800" cy="0"/>
          </a:xfrm>
          <a:prstGeom prst="line">
            <a:avLst/>
          </a:prstGeom>
          <a:ln w="25400" cap="flat" cmpd="sng">
            <a:solidFill>
              <a:srgbClr val="0033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69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09026" name="Rectangle 2"/>
          <p:cNvSpPr>
            <a:spLocks noGrp="1"/>
          </p:cNvSpPr>
          <p:nvPr>
            <p:ph idx="1"/>
          </p:nvPr>
        </p:nvSpPr>
        <p:spPr>
          <a:xfrm>
            <a:off x="635000" y="1284288"/>
            <a:ext cx="8001000" cy="46085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2)A=B</a:t>
            </a:r>
          </a:p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B=&lt;a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上的关系，则</a:t>
            </a:r>
            <a:r>
              <a:rPr lang="en-US" altLang="zh-CN" dirty="0"/>
              <a:t>R</a:t>
            </a:r>
            <a:r>
              <a:rPr lang="zh-CN" altLang="en-US" dirty="0"/>
              <a:t>的关系图规定如下：</a:t>
            </a:r>
          </a:p>
          <a:p>
            <a:pPr marL="0" indent="0" eaLnBrk="1" hangingPunct="1">
              <a:buNone/>
            </a:pPr>
            <a:r>
              <a:rPr lang="zh-CN" altLang="en-US" dirty="0"/>
              <a:t>①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rgbClr val="0000FF"/>
                </a:solidFill>
              </a:rPr>
              <a:t>设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0000FF"/>
                </a:solidFill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为图中结点，用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800080"/>
                </a:solidFill>
              </a:rPr>
              <a:t>。</a:t>
            </a:r>
            <a:r>
              <a:rPr lang="en-US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lang="en-US" altLang="en-US" dirty="0">
                <a:solidFill>
                  <a:srgbClr val="0000FF"/>
                </a:solidFill>
              </a:rPr>
              <a:t>表</a:t>
            </a:r>
            <a:r>
              <a:rPr lang="zh-CN" altLang="en-US" dirty="0">
                <a:solidFill>
                  <a:srgbClr val="0000FF"/>
                </a:solidFill>
              </a:rPr>
              <a:t>示</a:t>
            </a:r>
          </a:p>
          <a:p>
            <a:pPr marL="0" indent="0" eaLnBrk="1" hangingPunct="1">
              <a:buNone/>
            </a:pPr>
            <a:r>
              <a:rPr lang="en-US" altLang="en-US" dirty="0"/>
              <a:t>②.</a:t>
            </a:r>
            <a:r>
              <a:rPr lang="en-US" altLang="en-US" dirty="0">
                <a:solidFill>
                  <a:srgbClr val="0000FF"/>
                </a:solidFill>
              </a:rPr>
              <a:t>如&lt;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zh-CN" altLang="zh-CN" dirty="0">
                <a:solidFill>
                  <a:srgbClr val="0000FF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则从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i</a:t>
            </a:r>
            <a:r>
              <a:rPr lang="zh-CN" altLang="en-US" dirty="0">
                <a:solidFill>
                  <a:srgbClr val="0000FF"/>
                </a:solidFill>
              </a:rPr>
              <a:t>到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可用有向边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i</a:t>
            </a:r>
            <a:r>
              <a:rPr lang="zh-CN" altLang="en-US" dirty="0">
                <a:solidFill>
                  <a:srgbClr val="800080"/>
                </a:solidFill>
              </a:rPr>
              <a:t>。。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baseline="-25000" dirty="0">
                <a:solidFill>
                  <a:srgbClr val="0000FF"/>
                </a:solidFill>
              </a:rPr>
              <a:t>j</a:t>
            </a:r>
            <a:r>
              <a:rPr lang="zh-CN" altLang="en-US" dirty="0">
                <a:solidFill>
                  <a:srgbClr val="0000FF"/>
                </a:solidFill>
              </a:rPr>
              <a:t>相连。</a:t>
            </a:r>
            <a:r>
              <a:rPr lang="en-US" altLang="zh-CN" dirty="0">
                <a:solidFill>
                  <a:srgbClr val="0000FF"/>
                </a:solidFill>
              </a:rPr>
              <a:t>&lt;a</a:t>
            </a:r>
            <a:r>
              <a:rPr lang="en-US" altLang="zh-CN" baseline="-25000" dirty="0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</a:rPr>
              <a:t>j</a:t>
            </a:r>
            <a:r>
              <a:rPr lang="en-US" altLang="zh-CN" dirty="0">
                <a:solidFill>
                  <a:srgbClr val="0000FF"/>
                </a:solidFill>
              </a:rPr>
              <a:t>&gt;</a:t>
            </a:r>
            <a:r>
              <a:rPr lang="zh-CN" altLang="en-US" dirty="0">
                <a:solidFill>
                  <a:srgbClr val="0000FF"/>
                </a:solidFill>
              </a:rPr>
              <a:t>为对应图中的有向边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③</a:t>
            </a:r>
            <a:r>
              <a:rPr lang="en-US" altLang="zh-CN" dirty="0"/>
              <a:t>.</a:t>
            </a:r>
            <a:r>
              <a:rPr lang="zh-CN" altLang="en-US" dirty="0">
                <a:solidFill>
                  <a:srgbClr val="FF0000"/>
                </a:solidFill>
              </a:rPr>
              <a:t>如</a:t>
            </a:r>
            <a:r>
              <a:rPr lang="en-US" altLang="zh-CN" dirty="0">
                <a:solidFill>
                  <a:srgbClr val="FF0000"/>
                </a:solidFill>
              </a:rPr>
              <a:t>&lt;a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,a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FF0000"/>
                </a:solidFill>
              </a:rPr>
              <a:t>R,</a:t>
            </a:r>
            <a:r>
              <a:rPr lang="en-US" altLang="en-US" dirty="0">
                <a:solidFill>
                  <a:srgbClr val="FF0000"/>
                </a:solidFill>
              </a:rPr>
              <a:t>则从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用一带箭头的小圆环表示，即：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i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861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en-US" dirty="0"/>
              <a:t>关系图法</a:t>
            </a:r>
            <a:r>
              <a:rPr lang="en-US" altLang="zh-CN" dirty="0"/>
              <a:t>（</a:t>
            </a:r>
            <a:r>
              <a:rPr lang="zh-CN" altLang="zh-CN" dirty="0"/>
              <a:t>续）</a:t>
            </a:r>
            <a:endParaRPr lang="zh-CN" altLang="en-US" dirty="0"/>
          </a:p>
        </p:txBody>
      </p:sp>
      <p:sp>
        <p:nvSpPr>
          <p:cNvPr id="1409029" name="Freeform 5"/>
          <p:cNvSpPr/>
          <p:nvPr/>
        </p:nvSpPr>
        <p:spPr>
          <a:xfrm>
            <a:off x="7635875" y="4054475"/>
            <a:ext cx="295275" cy="1588"/>
          </a:xfrm>
          <a:custGeom>
            <a:avLst/>
            <a:gdLst/>
            <a:ahLst/>
            <a:cxnLst>
              <a:cxn ang="0">
                <a:pos x="0" y="1588"/>
              </a:cxn>
              <a:cxn ang="0">
                <a:pos x="295275" y="0"/>
              </a:cxn>
            </a:cxnLst>
            <a:rect l="0" t="0" r="0" b="0"/>
            <a:pathLst>
              <a:path w="288" h="9">
                <a:moveTo>
                  <a:pt x="0" y="9"/>
                </a:moveTo>
                <a:lnTo>
                  <a:pt x="28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"/>
          <p:cNvGrpSpPr/>
          <p:nvPr/>
        </p:nvGrpSpPr>
        <p:grpSpPr>
          <a:xfrm>
            <a:off x="2843213" y="5503863"/>
            <a:ext cx="444500" cy="360362"/>
            <a:chOff x="3107" y="3755"/>
            <a:chExt cx="280" cy="227"/>
          </a:xfrm>
        </p:grpSpPr>
        <p:sp>
          <p:nvSpPr>
            <p:cNvPr id="68614" name="Oval 7"/>
            <p:cNvSpPr/>
            <p:nvPr/>
          </p:nvSpPr>
          <p:spPr>
            <a:xfrm>
              <a:off x="3107" y="3847"/>
              <a:ext cx="76" cy="83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68615" name="Arc 10"/>
            <p:cNvSpPr/>
            <p:nvPr/>
          </p:nvSpPr>
          <p:spPr>
            <a:xfrm flipV="1">
              <a:off x="3160" y="3755"/>
              <a:ext cx="227" cy="227"/>
            </a:xfrm>
            <a:custGeom>
              <a:avLst/>
              <a:gdLst/>
              <a:ahLst/>
              <a:cxnLst>
                <a:cxn ang="0">
                  <a:pos x="7" y="70"/>
                </a:cxn>
                <a:cxn ang="0">
                  <a:pos x="112" y="0"/>
                </a:cxn>
                <a:cxn ang="0">
                  <a:pos x="227" y="114"/>
                </a:cxn>
                <a:cxn ang="0">
                  <a:pos x="112" y="227"/>
                </a:cxn>
                <a:cxn ang="0">
                  <a:pos x="0" y="136"/>
                </a:cxn>
                <a:cxn ang="0">
                  <a:pos x="7" y="70"/>
                </a:cxn>
                <a:cxn ang="0">
                  <a:pos x="112" y="0"/>
                </a:cxn>
                <a:cxn ang="0">
                  <a:pos x="227" y="114"/>
                </a:cxn>
                <a:cxn ang="0">
                  <a:pos x="112" y="227"/>
                </a:cxn>
                <a:cxn ang="0">
                  <a:pos x="0" y="136"/>
                </a:cxn>
                <a:cxn ang="0">
                  <a:pos x="112" y="114"/>
                </a:cxn>
                <a:cxn ang="0">
                  <a:pos x="7" y="70"/>
                </a:cxn>
              </a:cxnLst>
              <a:rect l="0" t="0" r="0" b="0"/>
              <a:pathLst>
                <a:path w="42769" h="43200" fill="none">
                  <a:moveTo>
                    <a:pt x="1250" y="13245"/>
                  </a:moveTo>
                  <a:cubicBezTo>
                    <a:pt x="4615" y="5221"/>
                    <a:pt x="12467" y="-1"/>
                    <a:pt x="21169" y="0"/>
                  </a:cubicBezTo>
                  <a:cubicBezTo>
                    <a:pt x="33098" y="0"/>
                    <a:pt x="42769" y="9670"/>
                    <a:pt x="42769" y="21600"/>
                  </a:cubicBezTo>
                  <a:cubicBezTo>
                    <a:pt x="42769" y="33529"/>
                    <a:pt x="33098" y="43200"/>
                    <a:pt x="21169" y="43200"/>
                  </a:cubicBezTo>
                  <a:cubicBezTo>
                    <a:pt x="10894" y="43200"/>
                    <a:pt x="2041" y="35962"/>
                    <a:pt x="-1" y="25893"/>
                  </a:cubicBezTo>
                </a:path>
                <a:path w="42769" h="43200" stroke="0">
                  <a:moveTo>
                    <a:pt x="1250" y="13245"/>
                  </a:moveTo>
                  <a:cubicBezTo>
                    <a:pt x="4615" y="5221"/>
                    <a:pt x="12467" y="-1"/>
                    <a:pt x="21169" y="0"/>
                  </a:cubicBezTo>
                  <a:cubicBezTo>
                    <a:pt x="33098" y="0"/>
                    <a:pt x="42769" y="9670"/>
                    <a:pt x="42769" y="21600"/>
                  </a:cubicBezTo>
                  <a:cubicBezTo>
                    <a:pt x="42769" y="33529"/>
                    <a:pt x="33098" y="43200"/>
                    <a:pt x="21169" y="43200"/>
                  </a:cubicBezTo>
                  <a:cubicBezTo>
                    <a:pt x="10894" y="43200"/>
                    <a:pt x="2041" y="35962"/>
                    <a:pt x="-1" y="25893"/>
                  </a:cubicBezTo>
                  <a:lnTo>
                    <a:pt x="21169" y="21600"/>
                  </a:lnTo>
                  <a:lnTo>
                    <a:pt x="1250" y="13245"/>
                  </a:lnTo>
                  <a:close/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2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2.2.8</a:t>
            </a:r>
            <a:endParaRPr lang="zh-CN" altLang="en-US" dirty="0"/>
          </a:p>
        </p:txBody>
      </p:sp>
      <p:sp>
        <p:nvSpPr>
          <p:cNvPr id="1411075" name="Rectangle 3"/>
          <p:cNvSpPr>
            <a:spLocks noGrp="1"/>
          </p:cNvSpPr>
          <p:nvPr>
            <p:ph idx="1"/>
          </p:nvPr>
        </p:nvSpPr>
        <p:spPr>
          <a:xfrm>
            <a:off x="539750" y="1341438"/>
            <a:ext cx="8264525" cy="17160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试用关系图表示下面的关系。 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）设</a:t>
            </a:r>
            <a:r>
              <a:rPr lang="en-US" altLang="zh-CN" dirty="0"/>
              <a:t>A={2,3,4}</a:t>
            </a:r>
            <a:r>
              <a:rPr lang="zh-CN" altLang="en-US" dirty="0"/>
              <a:t>，</a:t>
            </a:r>
            <a:r>
              <a:rPr lang="en-US" altLang="zh-CN" dirty="0"/>
              <a:t>B={3,4,5,6}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之间的一种</a:t>
            </a:r>
            <a:r>
              <a:rPr lang="zh-CN" altLang="en-US" dirty="0">
                <a:solidFill>
                  <a:srgbClr val="FF0000"/>
                </a:solidFill>
              </a:rPr>
              <a:t>整除关系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={&lt;2,4&gt;,&lt;2,6&gt;,&lt;3,3&gt;,&lt;3,6&gt;,&lt;4,4&gt;}</a:t>
            </a:r>
            <a:endParaRPr lang="zh-CN" altLang="en-US" dirty="0"/>
          </a:p>
        </p:txBody>
      </p:sp>
      <p:sp>
        <p:nvSpPr>
          <p:cNvPr id="1411097" name="Text Box 25"/>
          <p:cNvSpPr txBox="1"/>
          <p:nvPr/>
        </p:nvSpPr>
        <p:spPr>
          <a:xfrm>
            <a:off x="2663825" y="3686175"/>
            <a:ext cx="336550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1411098" name="Text Box 26"/>
          <p:cNvSpPr txBox="1"/>
          <p:nvPr/>
        </p:nvSpPr>
        <p:spPr>
          <a:xfrm>
            <a:off x="2663825" y="6024563"/>
            <a:ext cx="336550" cy="4286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4</a:t>
            </a:r>
          </a:p>
        </p:txBody>
      </p:sp>
      <p:sp>
        <p:nvSpPr>
          <p:cNvPr id="1411099" name="Text Box 27"/>
          <p:cNvSpPr txBox="1"/>
          <p:nvPr/>
        </p:nvSpPr>
        <p:spPr>
          <a:xfrm>
            <a:off x="5099050" y="4433888"/>
            <a:ext cx="336550" cy="4270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4</a:t>
            </a:r>
          </a:p>
        </p:txBody>
      </p:sp>
      <p:sp>
        <p:nvSpPr>
          <p:cNvPr id="1411100" name="Text Box 28"/>
          <p:cNvSpPr txBox="1"/>
          <p:nvPr/>
        </p:nvSpPr>
        <p:spPr>
          <a:xfrm>
            <a:off x="2663825" y="4854575"/>
            <a:ext cx="336550" cy="4286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3</a:t>
            </a:r>
          </a:p>
        </p:txBody>
      </p:sp>
      <p:sp>
        <p:nvSpPr>
          <p:cNvPr id="1411101" name="Text Box 29"/>
          <p:cNvSpPr txBox="1"/>
          <p:nvPr/>
        </p:nvSpPr>
        <p:spPr>
          <a:xfrm>
            <a:off x="5099050" y="3684588"/>
            <a:ext cx="336550" cy="4286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3</a:t>
            </a:r>
          </a:p>
        </p:txBody>
      </p:sp>
      <p:sp>
        <p:nvSpPr>
          <p:cNvPr id="1411102" name="Text Box 30"/>
          <p:cNvSpPr txBox="1"/>
          <p:nvPr/>
        </p:nvSpPr>
        <p:spPr>
          <a:xfrm>
            <a:off x="5099050" y="6024563"/>
            <a:ext cx="336550" cy="4286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6</a:t>
            </a:r>
          </a:p>
        </p:txBody>
      </p:sp>
      <p:sp>
        <p:nvSpPr>
          <p:cNvPr id="1411103" name="Oval 31"/>
          <p:cNvSpPr/>
          <p:nvPr/>
        </p:nvSpPr>
        <p:spPr>
          <a:xfrm>
            <a:off x="4883150" y="4662488"/>
            <a:ext cx="161925" cy="161925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1104" name="Oval 32"/>
          <p:cNvSpPr/>
          <p:nvPr/>
        </p:nvSpPr>
        <p:spPr>
          <a:xfrm>
            <a:off x="4883150" y="3933825"/>
            <a:ext cx="161925" cy="161925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1105" name="Oval 33"/>
          <p:cNvSpPr/>
          <p:nvPr/>
        </p:nvSpPr>
        <p:spPr>
          <a:xfrm>
            <a:off x="4883150" y="5392738"/>
            <a:ext cx="161925" cy="161925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1106" name="Text Box 34"/>
          <p:cNvSpPr txBox="1"/>
          <p:nvPr/>
        </p:nvSpPr>
        <p:spPr>
          <a:xfrm>
            <a:off x="5067300" y="5183188"/>
            <a:ext cx="3683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</a:rPr>
              <a:t>5</a:t>
            </a:r>
          </a:p>
        </p:txBody>
      </p:sp>
      <p:sp>
        <p:nvSpPr>
          <p:cNvPr id="1411107" name="Freeform 35"/>
          <p:cNvSpPr/>
          <p:nvPr/>
        </p:nvSpPr>
        <p:spPr>
          <a:xfrm>
            <a:off x="3095625" y="4014788"/>
            <a:ext cx="1774825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74825" y="714375"/>
              </a:cxn>
            </a:cxnLst>
            <a:rect l="0" t="0" r="0" b="0"/>
            <a:pathLst>
              <a:path w="877" h="413">
                <a:moveTo>
                  <a:pt x="0" y="0"/>
                </a:moveTo>
                <a:lnTo>
                  <a:pt x="877" y="41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1108" name="Freeform 36"/>
          <p:cNvSpPr/>
          <p:nvPr/>
        </p:nvSpPr>
        <p:spPr>
          <a:xfrm>
            <a:off x="3095625" y="4014788"/>
            <a:ext cx="1836738" cy="210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6738" y="2105025"/>
              </a:cxn>
            </a:cxnLst>
            <a:rect l="0" t="0" r="0" b="0"/>
            <a:pathLst>
              <a:path w="907" h="1263">
                <a:moveTo>
                  <a:pt x="0" y="0"/>
                </a:moveTo>
                <a:lnTo>
                  <a:pt x="907" y="126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1109" name="Freeform 37"/>
          <p:cNvSpPr/>
          <p:nvPr/>
        </p:nvSpPr>
        <p:spPr>
          <a:xfrm>
            <a:off x="3068638" y="4038600"/>
            <a:ext cx="1824037" cy="1141413"/>
          </a:xfrm>
          <a:custGeom>
            <a:avLst/>
            <a:gdLst/>
            <a:ahLst/>
            <a:cxnLst>
              <a:cxn ang="0">
                <a:pos x="0" y="1141413"/>
              </a:cxn>
              <a:cxn ang="0">
                <a:pos x="1824037" y="0"/>
              </a:cxn>
            </a:cxnLst>
            <a:rect l="0" t="0" r="0" b="0"/>
            <a:pathLst>
              <a:path w="900" h="660">
                <a:moveTo>
                  <a:pt x="0" y="660"/>
                </a:moveTo>
                <a:lnTo>
                  <a:pt x="90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1110" name="Freeform 38"/>
          <p:cNvSpPr/>
          <p:nvPr/>
        </p:nvSpPr>
        <p:spPr>
          <a:xfrm>
            <a:off x="3109913" y="5172075"/>
            <a:ext cx="1801812" cy="1079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01812" y="1079500"/>
              </a:cxn>
            </a:cxnLst>
            <a:rect l="0" t="0" r="0" b="0"/>
            <a:pathLst>
              <a:path w="890" h="600">
                <a:moveTo>
                  <a:pt x="0" y="0"/>
                </a:moveTo>
                <a:lnTo>
                  <a:pt x="890" y="60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1111" name="Freeform 39"/>
          <p:cNvSpPr/>
          <p:nvPr/>
        </p:nvSpPr>
        <p:spPr>
          <a:xfrm>
            <a:off x="3087688" y="4765675"/>
            <a:ext cx="1782762" cy="1382713"/>
          </a:xfrm>
          <a:custGeom>
            <a:avLst/>
            <a:gdLst/>
            <a:ahLst/>
            <a:cxnLst>
              <a:cxn ang="0">
                <a:pos x="0" y="1382713"/>
              </a:cxn>
              <a:cxn ang="0">
                <a:pos x="1782762" y="0"/>
              </a:cxn>
            </a:cxnLst>
            <a:rect l="0" t="0" r="0" b="0"/>
            <a:pathLst>
              <a:path w="880" h="800">
                <a:moveTo>
                  <a:pt x="0" y="800"/>
                </a:moveTo>
                <a:lnTo>
                  <a:pt x="88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1112" name="Oval 40"/>
          <p:cNvSpPr/>
          <p:nvPr/>
        </p:nvSpPr>
        <p:spPr>
          <a:xfrm>
            <a:off x="3005138" y="5027613"/>
            <a:ext cx="161925" cy="161925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1113" name="Oval 41"/>
          <p:cNvSpPr/>
          <p:nvPr/>
        </p:nvSpPr>
        <p:spPr>
          <a:xfrm>
            <a:off x="3005138" y="3933825"/>
            <a:ext cx="161925" cy="161925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1114" name="Oval 42"/>
          <p:cNvSpPr/>
          <p:nvPr/>
        </p:nvSpPr>
        <p:spPr>
          <a:xfrm>
            <a:off x="3005138" y="6122988"/>
            <a:ext cx="161925" cy="161925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1115" name="Oval 43"/>
          <p:cNvSpPr/>
          <p:nvPr/>
        </p:nvSpPr>
        <p:spPr>
          <a:xfrm>
            <a:off x="4883150" y="6122988"/>
            <a:ext cx="161925" cy="161925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2865438" y="2997200"/>
            <a:ext cx="2314575" cy="636588"/>
            <a:chOff x="2057" y="1848"/>
            <a:chExt cx="1458" cy="401"/>
          </a:xfrm>
        </p:grpSpPr>
        <p:sp>
          <p:nvSpPr>
            <p:cNvPr id="70680" name="Text Box 45"/>
            <p:cNvSpPr txBox="1"/>
            <p:nvPr/>
          </p:nvSpPr>
          <p:spPr>
            <a:xfrm>
              <a:off x="2057" y="1980"/>
              <a:ext cx="17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8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70681" name="Text Box 46"/>
            <p:cNvSpPr txBox="1"/>
            <p:nvPr/>
          </p:nvSpPr>
          <p:spPr>
            <a:xfrm>
              <a:off x="3379" y="1979"/>
              <a:ext cx="136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8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70682" name="Freeform 47"/>
            <p:cNvSpPr/>
            <p:nvPr/>
          </p:nvSpPr>
          <p:spPr>
            <a:xfrm>
              <a:off x="2200" y="2160"/>
              <a:ext cx="111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8" y="1"/>
                </a:cxn>
              </a:cxnLst>
              <a:rect l="0" t="0" r="0" b="0"/>
              <a:pathLst>
                <a:path w="877" h="413">
                  <a:moveTo>
                    <a:pt x="0" y="0"/>
                  </a:moveTo>
                  <a:lnTo>
                    <a:pt x="877" y="41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3" name="Text Box 48"/>
            <p:cNvSpPr txBox="1"/>
            <p:nvPr/>
          </p:nvSpPr>
          <p:spPr>
            <a:xfrm>
              <a:off x="2691" y="1848"/>
              <a:ext cx="22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800" b="1" dirty="0">
                  <a:latin typeface="黑体" panose="02010609060101010101" pitchFamily="49" charset="-122"/>
                </a:rPr>
                <a:t>R</a:t>
              </a:r>
              <a:r>
                <a:rPr lang="en-US" altLang="zh-CN" sz="2800" b="1" baseline="-25000" dirty="0">
                  <a:latin typeface="黑体" panose="02010609060101010101" pitchFamily="49" charset="-122"/>
                </a:rPr>
                <a:t>1</a:t>
              </a:r>
            </a:p>
          </p:txBody>
        </p:sp>
      </p:grpSp>
      <p:sp>
        <p:nvSpPr>
          <p:cNvPr id="1411122" name="AutoShape 50"/>
          <p:cNvSpPr/>
          <p:nvPr/>
        </p:nvSpPr>
        <p:spPr>
          <a:xfrm>
            <a:off x="5076825" y="2997200"/>
            <a:ext cx="3887788" cy="2519363"/>
          </a:xfrm>
          <a:prstGeom prst="cloudCallout">
            <a:avLst>
              <a:gd name="adj1" fmla="val -72662"/>
              <a:gd name="adj2" fmla="val 56741"/>
            </a:avLst>
          </a:prstGeom>
          <a:solidFill>
            <a:srgbClr val="FFFF66">
              <a:alpha val="89803"/>
            </a:srgbClr>
          </a:solidFill>
          <a:ln w="1270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</a:rPr>
              <a:t>关系图中的有向边与关系集合中的序偶一样多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1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1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1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1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1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1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1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1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1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1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141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75" grpId="0" build="p"/>
      <p:bldP spid="1411097" grpId="0"/>
      <p:bldP spid="1411098" grpId="0"/>
      <p:bldP spid="1411099" grpId="0"/>
      <p:bldP spid="1411100" grpId="0"/>
      <p:bldP spid="1411101" grpId="0"/>
      <p:bldP spid="1411102" grpId="0"/>
      <p:bldP spid="1411103" grpId="0" animBg="1"/>
      <p:bldP spid="1411104" grpId="0" animBg="1"/>
      <p:bldP spid="1411105" grpId="0" animBg="1"/>
      <p:bldP spid="1411106" grpId="0"/>
      <p:bldP spid="1411112" grpId="0" animBg="1"/>
      <p:bldP spid="1411113" grpId="0" animBg="1"/>
      <p:bldP spid="1411114" grpId="0" animBg="1"/>
      <p:bldP spid="1411115" grpId="0" animBg="1"/>
      <p:bldP spid="14111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13142" name="Arc 22"/>
          <p:cNvSpPr/>
          <p:nvPr/>
        </p:nvSpPr>
        <p:spPr>
          <a:xfrm rot="5400000" flipV="1">
            <a:off x="5256213" y="5719763"/>
            <a:ext cx="539750" cy="539750"/>
          </a:xfrm>
          <a:custGeom>
            <a:avLst/>
            <a:gdLst/>
            <a:ahLst/>
            <a:cxnLst>
              <a:cxn ang="0">
                <a:pos x="269863" y="0"/>
              </a:cxn>
              <a:cxn ang="0">
                <a:pos x="539750" y="269875"/>
              </a:cxn>
              <a:cxn ang="0">
                <a:pos x="269875" y="539750"/>
              </a:cxn>
              <a:cxn ang="0">
                <a:pos x="0" y="269875"/>
              </a:cxn>
              <a:cxn ang="0">
                <a:pos x="223884" y="3936"/>
              </a:cxn>
              <a:cxn ang="0">
                <a:pos x="269863" y="0"/>
              </a:cxn>
              <a:cxn ang="0">
                <a:pos x="539750" y="269875"/>
              </a:cxn>
              <a:cxn ang="0">
                <a:pos x="269875" y="539750"/>
              </a:cxn>
              <a:cxn ang="0">
                <a:pos x="0" y="269875"/>
              </a:cxn>
              <a:cxn ang="0">
                <a:pos x="223884" y="3936"/>
              </a:cxn>
              <a:cxn ang="0">
                <a:pos x="269875" y="269875"/>
              </a:cxn>
              <a:cxn ang="0">
                <a:pos x="269863" y="0"/>
              </a:cxn>
            </a:cxnLst>
            <a:rect l="0" t="0" r="0" b="0"/>
            <a:pathLst>
              <a:path w="43200" h="43200" fill="none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90"/>
                  <a:pt x="7564" y="2106"/>
                  <a:pt x="17919" y="315"/>
                </a:cubicBezTo>
              </a:path>
              <a:path w="43200" h="43200" stroke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90"/>
                  <a:pt x="7564" y="2106"/>
                  <a:pt x="17919" y="315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2.2.8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1413123" name="Rectangle 3"/>
          <p:cNvSpPr>
            <a:spLocks noGrp="1"/>
          </p:cNvSpPr>
          <p:nvPr>
            <p:ph idx="1"/>
          </p:nvPr>
        </p:nvSpPr>
        <p:spPr>
          <a:xfrm>
            <a:off x="755650" y="1341438"/>
            <a:ext cx="7920038" cy="18018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）假设</a:t>
            </a:r>
            <a:r>
              <a:rPr lang="en-US" altLang="zh-CN" dirty="0"/>
              <a:t>A={1,2,3,4}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FF0000"/>
                </a:solidFill>
              </a:rPr>
              <a:t>小于等于关系</a:t>
            </a:r>
          </a:p>
          <a:p>
            <a:pPr marL="0" indent="0" algn="ctr" eaLnBrk="1" hangingPunct="1">
              <a:buNone/>
            </a:pP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={&lt;1,1&gt;,&lt;2,2&gt;,&lt;3,3&gt;,&lt;4,4&gt;,&lt;1,2&gt;,&lt;1,3&gt;,</a:t>
            </a:r>
          </a:p>
          <a:p>
            <a:pPr marL="0" indent="0" algn="ctr" eaLnBrk="1" hangingPunct="1">
              <a:buNone/>
            </a:pPr>
            <a:r>
              <a:rPr lang="en-US" altLang="zh-CN" dirty="0"/>
              <a:t>&lt;1,4&gt;,&lt;2,3&gt;,&lt;2,4&gt;,&lt;3,4&gt;}</a:t>
            </a:r>
            <a:r>
              <a:rPr lang="zh-CN" altLang="en-US" dirty="0"/>
              <a:t>。</a:t>
            </a:r>
          </a:p>
        </p:txBody>
      </p:sp>
      <p:sp>
        <p:nvSpPr>
          <p:cNvPr id="1413125" name="Text Box 5"/>
          <p:cNvSpPr txBox="1"/>
          <p:nvPr/>
        </p:nvSpPr>
        <p:spPr>
          <a:xfrm>
            <a:off x="3000375" y="5688013"/>
            <a:ext cx="215900" cy="427037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2</a:t>
            </a:r>
          </a:p>
        </p:txBody>
      </p:sp>
      <p:sp>
        <p:nvSpPr>
          <p:cNvPr id="1413126" name="Freeform 6"/>
          <p:cNvSpPr/>
          <p:nvPr/>
        </p:nvSpPr>
        <p:spPr>
          <a:xfrm>
            <a:off x="3289300" y="3822700"/>
            <a:ext cx="9525" cy="20748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525" y="2074863"/>
              </a:cxn>
            </a:cxnLst>
            <a:rect l="0" t="0" r="0" b="0"/>
            <a:pathLst>
              <a:path w="5" h="1199">
                <a:moveTo>
                  <a:pt x="0" y="0"/>
                </a:moveTo>
                <a:lnTo>
                  <a:pt x="5" y="1199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35" name="Arc 15"/>
          <p:cNvSpPr/>
          <p:nvPr/>
        </p:nvSpPr>
        <p:spPr>
          <a:xfrm rot="-5400000" flipV="1">
            <a:off x="2703513" y="3481388"/>
            <a:ext cx="539750" cy="539750"/>
          </a:xfrm>
          <a:custGeom>
            <a:avLst/>
            <a:gdLst/>
            <a:ahLst/>
            <a:cxnLst>
              <a:cxn ang="0">
                <a:pos x="269863" y="0"/>
              </a:cxn>
              <a:cxn ang="0">
                <a:pos x="539750" y="269875"/>
              </a:cxn>
              <a:cxn ang="0">
                <a:pos x="269875" y="539750"/>
              </a:cxn>
              <a:cxn ang="0">
                <a:pos x="0" y="269875"/>
              </a:cxn>
              <a:cxn ang="0">
                <a:pos x="223884" y="3936"/>
              </a:cxn>
              <a:cxn ang="0">
                <a:pos x="269863" y="0"/>
              </a:cxn>
              <a:cxn ang="0">
                <a:pos x="539750" y="269875"/>
              </a:cxn>
              <a:cxn ang="0">
                <a:pos x="269875" y="539750"/>
              </a:cxn>
              <a:cxn ang="0">
                <a:pos x="0" y="269875"/>
              </a:cxn>
              <a:cxn ang="0">
                <a:pos x="223884" y="3936"/>
              </a:cxn>
              <a:cxn ang="0">
                <a:pos x="269875" y="269875"/>
              </a:cxn>
              <a:cxn ang="0">
                <a:pos x="269863" y="0"/>
              </a:cxn>
            </a:cxnLst>
            <a:rect l="0" t="0" r="0" b="0"/>
            <a:pathLst>
              <a:path w="43200" h="43200" fill="none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90"/>
                  <a:pt x="7564" y="2106"/>
                  <a:pt x="17919" y="315"/>
                </a:cubicBezTo>
              </a:path>
              <a:path w="43200" h="43200" stroke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1090"/>
                  <a:pt x="7564" y="2106"/>
                  <a:pt x="17919" y="315"/>
                </a:cubicBez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37" name="Arc 17"/>
          <p:cNvSpPr/>
          <p:nvPr/>
        </p:nvSpPr>
        <p:spPr>
          <a:xfrm rot="-5400000" flipV="1">
            <a:off x="2709863" y="5662613"/>
            <a:ext cx="539750" cy="538162"/>
          </a:xfrm>
          <a:custGeom>
            <a:avLst/>
            <a:gdLst/>
            <a:ahLst/>
            <a:cxnLst>
              <a:cxn ang="0">
                <a:pos x="296700" y="0"/>
              </a:cxn>
              <a:cxn ang="0">
                <a:pos x="539750" y="268413"/>
              </a:cxn>
              <a:cxn ang="0">
                <a:pos x="269875" y="538163"/>
              </a:cxn>
              <a:cxn ang="0">
                <a:pos x="0" y="268413"/>
              </a:cxn>
              <a:cxn ang="0">
                <a:pos x="200107" y="7830"/>
              </a:cxn>
              <a:cxn ang="0">
                <a:pos x="296700" y="0"/>
              </a:cxn>
              <a:cxn ang="0">
                <a:pos x="539750" y="268413"/>
              </a:cxn>
              <a:cxn ang="0">
                <a:pos x="269875" y="538163"/>
              </a:cxn>
              <a:cxn ang="0">
                <a:pos x="0" y="268413"/>
              </a:cxn>
              <a:cxn ang="0">
                <a:pos x="200107" y="7830"/>
              </a:cxn>
              <a:cxn ang="0">
                <a:pos x="269875" y="268413"/>
              </a:cxn>
              <a:cxn ang="0">
                <a:pos x="296700" y="0"/>
              </a:cxn>
            </a:cxnLst>
            <a:rect l="0" t="0" r="0" b="0"/>
            <a:pathLst>
              <a:path w="43200" h="43093" fill="none">
                <a:moveTo>
                  <a:pt x="23747" y="0"/>
                </a:moveTo>
                <a:cubicBezTo>
                  <a:pt x="34790" y="1103"/>
                  <a:pt x="43200" y="10395"/>
                  <a:pt x="43200" y="21493"/>
                </a:cubicBezTo>
                <a:cubicBezTo>
                  <a:pt x="43200" y="33422"/>
                  <a:pt x="33529" y="43093"/>
                  <a:pt x="21600" y="43093"/>
                </a:cubicBezTo>
                <a:cubicBezTo>
                  <a:pt x="9670" y="43093"/>
                  <a:pt x="0" y="33422"/>
                  <a:pt x="0" y="21493"/>
                </a:cubicBezTo>
                <a:cubicBezTo>
                  <a:pt x="-1" y="11714"/>
                  <a:pt x="6569" y="3155"/>
                  <a:pt x="16016" y="627"/>
                </a:cubicBezTo>
              </a:path>
              <a:path w="43200" h="43093" stroke="0">
                <a:moveTo>
                  <a:pt x="23747" y="0"/>
                </a:moveTo>
                <a:cubicBezTo>
                  <a:pt x="34790" y="1103"/>
                  <a:pt x="43200" y="10395"/>
                  <a:pt x="43200" y="21493"/>
                </a:cubicBezTo>
                <a:cubicBezTo>
                  <a:pt x="43200" y="33422"/>
                  <a:pt x="33529" y="43093"/>
                  <a:pt x="21600" y="43093"/>
                </a:cubicBezTo>
                <a:cubicBezTo>
                  <a:pt x="9670" y="43093"/>
                  <a:pt x="0" y="33422"/>
                  <a:pt x="0" y="21493"/>
                </a:cubicBezTo>
                <a:cubicBezTo>
                  <a:pt x="-1" y="11714"/>
                  <a:pt x="6569" y="3155"/>
                  <a:pt x="16016" y="627"/>
                </a:cubicBezTo>
                <a:lnTo>
                  <a:pt x="21600" y="21493"/>
                </a:lnTo>
                <a:lnTo>
                  <a:pt x="23747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39" name="Text Box 19"/>
          <p:cNvSpPr txBox="1"/>
          <p:nvPr/>
        </p:nvSpPr>
        <p:spPr>
          <a:xfrm>
            <a:off x="5368925" y="3530600"/>
            <a:ext cx="215900" cy="427038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3</a:t>
            </a:r>
          </a:p>
        </p:txBody>
      </p:sp>
      <p:sp>
        <p:nvSpPr>
          <p:cNvPr id="1413140" name="Arc 20"/>
          <p:cNvSpPr/>
          <p:nvPr/>
        </p:nvSpPr>
        <p:spPr>
          <a:xfrm rot="4440508" flipV="1">
            <a:off x="5262563" y="3465513"/>
            <a:ext cx="539750" cy="536575"/>
          </a:xfrm>
          <a:custGeom>
            <a:avLst/>
            <a:gdLst/>
            <a:ahLst/>
            <a:cxnLst>
              <a:cxn ang="0">
                <a:pos x="310581" y="0"/>
              </a:cxn>
              <a:cxn ang="0">
                <a:pos x="539750" y="266745"/>
              </a:cxn>
              <a:cxn ang="0">
                <a:pos x="269875" y="536575"/>
              </a:cxn>
              <a:cxn ang="0">
                <a:pos x="0" y="266745"/>
              </a:cxn>
              <a:cxn ang="0">
                <a:pos x="223884" y="849"/>
              </a:cxn>
              <a:cxn ang="0">
                <a:pos x="310581" y="0"/>
              </a:cxn>
              <a:cxn ang="0">
                <a:pos x="539750" y="266745"/>
              </a:cxn>
              <a:cxn ang="0">
                <a:pos x="269875" y="536575"/>
              </a:cxn>
              <a:cxn ang="0">
                <a:pos x="0" y="266745"/>
              </a:cxn>
              <a:cxn ang="0">
                <a:pos x="223884" y="849"/>
              </a:cxn>
              <a:cxn ang="0">
                <a:pos x="269875" y="266745"/>
              </a:cxn>
              <a:cxn ang="0">
                <a:pos x="310581" y="0"/>
              </a:cxn>
            </a:cxnLst>
            <a:rect l="0" t="0" r="0" b="0"/>
            <a:pathLst>
              <a:path w="43200" h="42953" fill="none">
                <a:moveTo>
                  <a:pt x="24858" y="0"/>
                </a:moveTo>
                <a:cubicBezTo>
                  <a:pt x="35407" y="1610"/>
                  <a:pt x="43200" y="10682"/>
                  <a:pt x="43200" y="21353"/>
                </a:cubicBezTo>
                <a:cubicBezTo>
                  <a:pt x="43200" y="33282"/>
                  <a:pt x="33529" y="42953"/>
                  <a:pt x="21600" y="42953"/>
                </a:cubicBezTo>
                <a:cubicBezTo>
                  <a:pt x="9670" y="42953"/>
                  <a:pt x="0" y="33282"/>
                  <a:pt x="0" y="21353"/>
                </a:cubicBezTo>
                <a:cubicBezTo>
                  <a:pt x="-1" y="10843"/>
                  <a:pt x="7564" y="1859"/>
                  <a:pt x="17919" y="68"/>
                </a:cubicBezTo>
              </a:path>
              <a:path w="43200" h="42953" stroke="0">
                <a:moveTo>
                  <a:pt x="24858" y="0"/>
                </a:moveTo>
                <a:cubicBezTo>
                  <a:pt x="35407" y="1610"/>
                  <a:pt x="43200" y="10682"/>
                  <a:pt x="43200" y="21353"/>
                </a:cubicBezTo>
                <a:cubicBezTo>
                  <a:pt x="43200" y="33282"/>
                  <a:pt x="33529" y="42953"/>
                  <a:pt x="21600" y="42953"/>
                </a:cubicBezTo>
                <a:cubicBezTo>
                  <a:pt x="9670" y="42953"/>
                  <a:pt x="0" y="33282"/>
                  <a:pt x="0" y="21353"/>
                </a:cubicBezTo>
                <a:cubicBezTo>
                  <a:pt x="-1" y="10843"/>
                  <a:pt x="7564" y="1859"/>
                  <a:pt x="17919" y="68"/>
                </a:cubicBezTo>
                <a:lnTo>
                  <a:pt x="21600" y="21353"/>
                </a:lnTo>
                <a:lnTo>
                  <a:pt x="24858" y="0"/>
                </a:lnTo>
                <a:close/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41" name="Text Box 21"/>
          <p:cNvSpPr txBox="1"/>
          <p:nvPr/>
        </p:nvSpPr>
        <p:spPr>
          <a:xfrm>
            <a:off x="5326063" y="5734050"/>
            <a:ext cx="215900" cy="427038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4</a:t>
            </a:r>
          </a:p>
        </p:txBody>
      </p:sp>
      <p:sp>
        <p:nvSpPr>
          <p:cNvPr id="1413143" name="Freeform 23"/>
          <p:cNvSpPr/>
          <p:nvPr/>
        </p:nvSpPr>
        <p:spPr>
          <a:xfrm>
            <a:off x="3330575" y="3794125"/>
            <a:ext cx="1817688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7688" y="9525"/>
              </a:cxn>
            </a:cxnLst>
            <a:rect l="0" t="0" r="0" b="0"/>
            <a:pathLst>
              <a:path w="898" h="5">
                <a:moveTo>
                  <a:pt x="0" y="0"/>
                </a:moveTo>
                <a:lnTo>
                  <a:pt x="898" y="5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44" name="Freeform 24"/>
          <p:cNvSpPr/>
          <p:nvPr/>
        </p:nvSpPr>
        <p:spPr>
          <a:xfrm>
            <a:off x="3322638" y="3835400"/>
            <a:ext cx="1833562" cy="2090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33562" y="2090738"/>
              </a:cxn>
            </a:cxnLst>
            <a:rect l="0" t="0" r="0" b="0"/>
            <a:pathLst>
              <a:path w="905" h="1229">
                <a:moveTo>
                  <a:pt x="0" y="0"/>
                </a:moveTo>
                <a:lnTo>
                  <a:pt x="905" y="1229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45" name="Freeform 25"/>
          <p:cNvSpPr/>
          <p:nvPr/>
        </p:nvSpPr>
        <p:spPr>
          <a:xfrm>
            <a:off x="5214938" y="3703638"/>
            <a:ext cx="1587" cy="2197100"/>
          </a:xfrm>
          <a:custGeom>
            <a:avLst/>
            <a:gdLst/>
            <a:ahLst/>
            <a:cxnLst>
              <a:cxn ang="0">
                <a:pos x="1587" y="0"/>
              </a:cxn>
              <a:cxn ang="0">
                <a:pos x="0" y="2197100"/>
              </a:cxn>
            </a:cxnLst>
            <a:rect l="0" t="0" r="0" b="0"/>
            <a:pathLst>
              <a:path w="15" h="1269">
                <a:moveTo>
                  <a:pt x="15" y="0"/>
                </a:moveTo>
                <a:lnTo>
                  <a:pt x="0" y="1269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46" name="Freeform 26"/>
          <p:cNvSpPr/>
          <p:nvPr/>
        </p:nvSpPr>
        <p:spPr>
          <a:xfrm>
            <a:off x="3303588" y="5969000"/>
            <a:ext cx="1844675" cy="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844675" y="0"/>
              </a:cxn>
            </a:cxnLst>
            <a:rect l="0" t="0" r="0" b="0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13136" name="Oval 16"/>
          <p:cNvSpPr/>
          <p:nvPr/>
        </p:nvSpPr>
        <p:spPr>
          <a:xfrm>
            <a:off x="3222625" y="3727450"/>
            <a:ext cx="144463" cy="144463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3138" name="Oval 18"/>
          <p:cNvSpPr/>
          <p:nvPr/>
        </p:nvSpPr>
        <p:spPr>
          <a:xfrm>
            <a:off x="3222625" y="5895975"/>
            <a:ext cx="144463" cy="144463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3161" name="Oval 41"/>
          <p:cNvSpPr/>
          <p:nvPr/>
        </p:nvSpPr>
        <p:spPr>
          <a:xfrm>
            <a:off x="5143500" y="3727450"/>
            <a:ext cx="144463" cy="144463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3162" name="Oval 42"/>
          <p:cNvSpPr/>
          <p:nvPr/>
        </p:nvSpPr>
        <p:spPr>
          <a:xfrm>
            <a:off x="5143500" y="5897563"/>
            <a:ext cx="144463" cy="144462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413134" name="Text Box 14"/>
          <p:cNvSpPr txBox="1"/>
          <p:nvPr/>
        </p:nvSpPr>
        <p:spPr>
          <a:xfrm>
            <a:off x="2974975" y="3535363"/>
            <a:ext cx="215900" cy="427037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/>
            <a:r>
              <a:rPr lang="en-US" altLang="zh-CN" sz="2800" b="1" dirty="0">
                <a:latin typeface="黑体" panose="02010609060101010101" pitchFamily="49" charset="-122"/>
              </a:rPr>
              <a:t>1</a:t>
            </a:r>
          </a:p>
        </p:txBody>
      </p:sp>
      <p:sp>
        <p:nvSpPr>
          <p:cNvPr id="1413164" name="Freeform 44"/>
          <p:cNvSpPr/>
          <p:nvPr/>
        </p:nvSpPr>
        <p:spPr>
          <a:xfrm>
            <a:off x="3322638" y="3873500"/>
            <a:ext cx="1835150" cy="2051050"/>
          </a:xfrm>
          <a:custGeom>
            <a:avLst/>
            <a:gdLst/>
            <a:ahLst/>
            <a:cxnLst>
              <a:cxn ang="0">
                <a:pos x="0" y="2051050"/>
              </a:cxn>
              <a:cxn ang="0">
                <a:pos x="1835150" y="0"/>
              </a:cxn>
            </a:cxnLst>
            <a:rect l="0" t="0" r="0" b="0"/>
            <a:pathLst>
              <a:path w="910" h="1">
                <a:moveTo>
                  <a:pt x="0" y="1"/>
                </a:moveTo>
                <a:lnTo>
                  <a:pt x="910" y="0"/>
                </a:ln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1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1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1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1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1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3" grpId="0" build="p"/>
      <p:bldP spid="1413125" grpId="0"/>
      <p:bldP spid="1413139" grpId="0"/>
      <p:bldP spid="1413141" grpId="0"/>
      <p:bldP spid="1413136" grpId="0" animBg="1"/>
      <p:bldP spid="1413138" grpId="0" animBg="1"/>
      <p:bldP spid="1413161" grpId="0" animBg="1"/>
      <p:bldP spid="1413162" grpId="0" animBg="1"/>
      <p:bldP spid="14131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15170" name="Rectangle 2"/>
          <p:cNvSpPr>
            <a:spLocks noGrp="1"/>
          </p:cNvSpPr>
          <p:nvPr>
            <p:ph idx="1"/>
          </p:nvPr>
        </p:nvSpPr>
        <p:spPr>
          <a:xfrm>
            <a:off x="539750" y="1284288"/>
            <a:ext cx="8135938" cy="30353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,a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＝</a:t>
            </a:r>
            <a:r>
              <a:rPr lang="en-US" altLang="zh-CN" dirty="0"/>
              <a:t>{b</a:t>
            </a:r>
            <a:r>
              <a:rPr lang="en-US" altLang="zh-CN" baseline="-25000" dirty="0"/>
              <a:t>1</a:t>
            </a:r>
            <a:r>
              <a:rPr lang="en-US" altLang="zh-CN" dirty="0"/>
              <a:t>,b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,b</a:t>
            </a:r>
            <a:r>
              <a:rPr lang="en-US" altLang="zh-CN" baseline="-25000" dirty="0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的一个二元关系，称矩阵</a:t>
            </a:r>
            <a:r>
              <a:rPr lang="en-US" altLang="zh-CN" dirty="0"/>
              <a:t>M</a:t>
            </a:r>
            <a:r>
              <a:rPr lang="en-US" altLang="zh-CN" baseline="-25000" dirty="0"/>
              <a:t>R</a:t>
            </a:r>
            <a:r>
              <a:rPr lang="zh-CN" altLang="en-US" dirty="0"/>
              <a:t>＝（</a:t>
            </a:r>
            <a:r>
              <a:rPr lang="en-US" altLang="zh-CN" dirty="0"/>
              <a:t>r</a:t>
            </a:r>
            <a:r>
              <a:rPr lang="en-US" altLang="zh-CN" baseline="-25000" dirty="0"/>
              <a:t>ij</a:t>
            </a:r>
            <a:r>
              <a:rPr lang="en-US" altLang="zh-CN" dirty="0"/>
              <a:t>)</a:t>
            </a:r>
            <a:r>
              <a:rPr lang="en-US" altLang="zh-CN" baseline="-25000" dirty="0"/>
              <a:t>n×m</a:t>
            </a:r>
            <a:r>
              <a:rPr lang="zh-CN" altLang="en-US" dirty="0"/>
              <a:t>为关系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关系矩阵</a:t>
            </a:r>
            <a:r>
              <a:rPr lang="en-US" altLang="zh-CN" dirty="0"/>
              <a:t>(Relation Matrix)</a:t>
            </a:r>
            <a:r>
              <a:rPr lang="zh-CN" altLang="en-US" dirty="0"/>
              <a:t>，其中</a:t>
            </a: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zh-CN" altLang="en-US" dirty="0"/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zh-CN" altLang="en-US" dirty="0"/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dirty="0"/>
              <a:t>又称</a:t>
            </a:r>
            <a:r>
              <a:rPr lang="en-US" altLang="zh-CN" dirty="0"/>
              <a:t>M</a:t>
            </a:r>
            <a:r>
              <a:rPr lang="en-US" altLang="zh-CN" baseline="-25000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邻接矩阵</a:t>
            </a:r>
            <a:r>
              <a:rPr lang="en-US" altLang="zh-CN" dirty="0"/>
              <a:t>(Adjacency Matrix)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415171" name="Object 3"/>
          <p:cNvGraphicFramePr>
            <a:graphicFrameLocks noChangeAspect="1"/>
          </p:cNvGraphicFramePr>
          <p:nvPr/>
        </p:nvGraphicFramePr>
        <p:xfrm>
          <a:off x="920750" y="2781300"/>
          <a:ext cx="737393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4" imgW="1990725" imgH="278765" progId="Equation.DSMT4">
                  <p:embed/>
                </p:oleObj>
              </mc:Choice>
              <mc:Fallback>
                <p:oleObj r:id="rId4" imgW="1990725" imgH="278765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20750" y="2781300"/>
                        <a:ext cx="7373938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4"/>
          <p:cNvSpPr>
            <a:spLocks noGrp="1"/>
          </p:cNvSpPr>
          <p:nvPr>
            <p:ph type="title"/>
          </p:nvPr>
        </p:nvSpPr>
        <p:spPr>
          <a:xfrm>
            <a:off x="684213" y="581025"/>
            <a:ext cx="8064500" cy="530225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sz="3200" dirty="0"/>
              <a:t>3. </a:t>
            </a:r>
            <a:r>
              <a:rPr lang="zh-CN" altLang="en-US" sz="3200" dirty="0"/>
              <a:t>关系矩阵</a:t>
            </a:r>
            <a:endParaRPr lang="zh-CN" altLang="en-US" dirty="0"/>
          </a:p>
        </p:txBody>
      </p:sp>
      <p:sp>
        <p:nvSpPr>
          <p:cNvPr id="1415173" name="Rectangle 5"/>
          <p:cNvSpPr/>
          <p:nvPr/>
        </p:nvSpPr>
        <p:spPr>
          <a:xfrm>
            <a:off x="1835150" y="4437063"/>
            <a:ext cx="6624638" cy="212407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latin typeface="黑体" panose="02010609060101010101" pitchFamily="49" charset="-122"/>
              </a:rPr>
              <a:t>必须先对集合</a:t>
            </a:r>
            <a:r>
              <a:rPr lang="en-US" altLang="zh-CN" sz="2800" b="1" dirty="0">
                <a:latin typeface="黑体" panose="02010609060101010101" pitchFamily="49" charset="-122"/>
              </a:rPr>
              <a:t>A,B</a:t>
            </a:r>
            <a:r>
              <a:rPr lang="zh-CN" altLang="en-US" sz="2800" b="1" dirty="0">
                <a:latin typeface="黑体" panose="02010609060101010101" pitchFamily="49" charset="-122"/>
              </a:rPr>
              <a:t>中的元素排序</a:t>
            </a:r>
          </a:p>
          <a:p>
            <a:pPr marL="457200" indent="-457200"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中元素序号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对应矩阵元素的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行下标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</a:p>
          <a:p>
            <a:pPr marL="457200" indent="-457200"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中元素序号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对应矩阵元素的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列下标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；</a:t>
            </a:r>
          </a:p>
          <a:p>
            <a:pPr marL="457200" indent="-457200">
              <a:lnSpc>
                <a:spcPct val="12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latin typeface="黑体" panose="02010609060101010101" pitchFamily="49" charset="-122"/>
              </a:rPr>
              <a:t>关系矩阵是</a:t>
            </a:r>
            <a:r>
              <a:rPr lang="en-US" altLang="zh-CN" sz="2800" b="1" dirty="0">
                <a:latin typeface="黑体" panose="02010609060101010101" pitchFamily="49" charset="-122"/>
              </a:rPr>
              <a:t>0-1</a:t>
            </a:r>
            <a:r>
              <a:rPr lang="zh-CN" altLang="en-US" sz="2800" b="1" dirty="0">
                <a:latin typeface="黑体" panose="02010609060101010101" pitchFamily="49" charset="-122"/>
              </a:rPr>
              <a:t>矩阵，称为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布尔矩阵</a:t>
            </a:r>
            <a:r>
              <a:rPr lang="zh-CN" altLang="en-US" sz="2800" b="1" dirty="0">
                <a:latin typeface="黑体" panose="02010609060101010101" pitchFamily="49" charset="-122"/>
              </a:rPr>
              <a:t>。 </a:t>
            </a:r>
          </a:p>
        </p:txBody>
      </p:sp>
      <p:sp>
        <p:nvSpPr>
          <p:cNvPr id="1415174" name="Rectangle 6"/>
          <p:cNvSpPr/>
          <p:nvPr/>
        </p:nvSpPr>
        <p:spPr>
          <a:xfrm>
            <a:off x="827088" y="5008563"/>
            <a:ext cx="576262" cy="1066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</a:rPr>
              <a:t>注意</a:t>
            </a:r>
          </a:p>
        </p:txBody>
      </p:sp>
      <p:sp>
        <p:nvSpPr>
          <p:cNvPr id="1415175" name="AutoShape 7"/>
          <p:cNvSpPr/>
          <p:nvPr/>
        </p:nvSpPr>
        <p:spPr>
          <a:xfrm>
            <a:off x="1365250" y="4749800"/>
            <a:ext cx="431800" cy="1584325"/>
          </a:xfrm>
          <a:prstGeom prst="leftBrace">
            <a:avLst>
              <a:gd name="adj1" fmla="val 30542"/>
              <a:gd name="adj2" fmla="val 50000"/>
            </a:avLst>
          </a:prstGeom>
          <a:noFill/>
          <a:ln w="3175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1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41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415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415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415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3" grpId="0" build="p"/>
      <p:bldP spid="1415174" grpId="0"/>
      <p:bldP spid="141517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2.2.9</a:t>
            </a:r>
            <a:r>
              <a:rPr lang="en-US" altLang="zh-CN" dirty="0">
                <a:latin typeface="宋体" panose="02010600030101010101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17219" name="Rectangle 3"/>
          <p:cNvSpPr>
            <a:spLocks noGrp="1"/>
          </p:cNvSpPr>
          <p:nvPr>
            <p:ph idx="1"/>
          </p:nvPr>
        </p:nvSpPr>
        <p:spPr>
          <a:xfrm>
            <a:off x="598488" y="1338263"/>
            <a:ext cx="8134350" cy="23145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 = {1, 2, 3, 4}</a:t>
            </a:r>
            <a:r>
              <a:rPr lang="zh-CN" altLang="en-US" dirty="0"/>
              <a:t>，考虑</a:t>
            </a:r>
            <a:r>
              <a:rPr lang="en-US" altLang="zh-CN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chemeClr val="accent1"/>
                </a:solidFill>
              </a:rPr>
              <a:t>整除关系</a:t>
            </a:r>
            <a:r>
              <a:rPr lang="en-US" altLang="zh-CN" dirty="0">
                <a:solidFill>
                  <a:schemeClr val="accent1"/>
                </a:solidFill>
              </a:rPr>
              <a:t>R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CC"/>
                </a:solidFill>
              </a:rPr>
              <a:t>等于关系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）试写出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中的所有元素；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）试写出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的关系矩阵。</a:t>
            </a:r>
          </a:p>
        </p:txBody>
      </p:sp>
      <p:sp>
        <p:nvSpPr>
          <p:cNvPr id="76804" name="Rectangle 4"/>
          <p:cNvSpPr/>
          <p:nvPr/>
        </p:nvSpPr>
        <p:spPr>
          <a:xfrm>
            <a:off x="0" y="30670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xfrm>
            <a:off x="611188" y="547529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2.2.9</a:t>
            </a:r>
            <a:r>
              <a:rPr lang="en-US" altLang="zh-CN" dirty="0">
                <a:latin typeface="宋体" panose="02010600030101010101" pitchFamily="2" charset="-122"/>
              </a:rPr>
              <a:t> </a:t>
            </a:r>
            <a:r>
              <a:rPr lang="zh-CN" altLang="en-US" dirty="0"/>
              <a:t>解 </a:t>
            </a:r>
          </a:p>
        </p:txBody>
      </p:sp>
      <p:sp>
        <p:nvSpPr>
          <p:cNvPr id="1419267" name="Rectangle 3"/>
          <p:cNvSpPr>
            <a:spLocks noGrp="1"/>
          </p:cNvSpPr>
          <p:nvPr>
            <p:ph idx="1"/>
          </p:nvPr>
        </p:nvSpPr>
        <p:spPr>
          <a:xfrm>
            <a:off x="360363" y="1341438"/>
            <a:ext cx="8442325" cy="26558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）根据整除关系和等于关系的定义，有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	R={&lt;1,1&gt;,&lt;2,2&gt;,&lt;3,3&gt;,&lt;4,4&gt;,&lt;1,2&gt;,&lt;1,3&gt;,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altLang="zh-CN" dirty="0"/>
              <a:t>			&lt;1,4&gt;,&lt;2,4&gt;}</a:t>
            </a:r>
            <a:endParaRPr lang="zh-CN" altLang="en-US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	S={&lt;1,1&gt;,&lt;2,2&gt;,&lt;3,3&gt;,&lt;4,4&gt;}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）设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的关系矩阵分别为</a:t>
            </a:r>
            <a:r>
              <a:rPr lang="en-US" altLang="zh-CN" dirty="0"/>
              <a:t>M</a:t>
            </a:r>
            <a:r>
              <a:rPr lang="en-US" altLang="zh-CN" baseline="-25000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en-US" altLang="zh-CN" baseline="-25000" dirty="0"/>
              <a:t>S</a:t>
            </a:r>
            <a:r>
              <a:rPr lang="zh-CN" altLang="en-US" dirty="0"/>
              <a:t>，则有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8852" name="Rectangle 4"/>
          <p:cNvSpPr/>
          <p:nvPr/>
        </p:nvSpPr>
        <p:spPr>
          <a:xfrm>
            <a:off x="0" y="30670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1419270" name="Object 6"/>
          <p:cNvGraphicFramePr>
            <a:graphicFrameLocks noChangeAspect="1"/>
          </p:cNvGraphicFramePr>
          <p:nvPr/>
        </p:nvGraphicFramePr>
        <p:xfrm>
          <a:off x="1476375" y="4313238"/>
          <a:ext cx="2627313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r:id="rId4" imgW="629285" imgH="463550" progId="Equation.DSMT4">
                  <p:embed/>
                </p:oleObj>
              </mc:Choice>
              <mc:Fallback>
                <p:oleObj r:id="rId4" imgW="629285" imgH="46355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4313238"/>
                        <a:ext cx="2627313" cy="194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1" name="Object 7"/>
          <p:cNvGraphicFramePr>
            <a:graphicFrameLocks noChangeAspect="1"/>
          </p:cNvGraphicFramePr>
          <p:nvPr/>
        </p:nvGraphicFramePr>
        <p:xfrm>
          <a:off x="4627563" y="4313238"/>
          <a:ext cx="2627312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" r:id="rId6" imgW="629285" imgH="463550" progId="Equation.DSMT4">
                  <p:embed/>
                </p:oleObj>
              </mc:Choice>
              <mc:Fallback>
                <p:oleObj r:id="rId6" imgW="629285" imgH="46355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27563" y="4313238"/>
                        <a:ext cx="2627312" cy="194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3" name="Object 9"/>
          <p:cNvGraphicFramePr>
            <a:graphicFrameLocks noChangeAspect="1"/>
          </p:cNvGraphicFramePr>
          <p:nvPr/>
        </p:nvGraphicFramePr>
        <p:xfrm>
          <a:off x="2555875" y="3908425"/>
          <a:ext cx="1295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" r:id="rId8" imgW="304800" imgH="139700" progId="Equation.DSMT4">
                  <p:embed/>
                </p:oleObj>
              </mc:Choice>
              <mc:Fallback>
                <p:oleObj r:id="rId8" imgW="304800" imgH="139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DF002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3908425"/>
                        <a:ext cx="1295400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4" name="Object 10"/>
          <p:cNvGraphicFramePr>
            <a:graphicFrameLocks noChangeAspect="1"/>
          </p:cNvGraphicFramePr>
          <p:nvPr/>
        </p:nvGraphicFramePr>
        <p:xfrm>
          <a:off x="2011363" y="4356100"/>
          <a:ext cx="3429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r:id="rId10" imgW="78105" imgH="444500" progId="Equation.DSMT4">
                  <p:embed/>
                </p:oleObj>
              </mc:Choice>
              <mc:Fallback>
                <p:oleObj r:id="rId10" imgW="78105" imgH="444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DF002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11363" y="4356100"/>
                        <a:ext cx="342900" cy="186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5" name="Object 11"/>
          <p:cNvGraphicFramePr>
            <a:graphicFrameLocks noChangeAspect="1"/>
          </p:cNvGraphicFramePr>
          <p:nvPr/>
        </p:nvGraphicFramePr>
        <p:xfrm>
          <a:off x="5689600" y="3908425"/>
          <a:ext cx="1295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r:id="rId12" imgW="304800" imgH="139700" progId="Equation.DSMT4">
                  <p:embed/>
                </p:oleObj>
              </mc:Choice>
              <mc:Fallback>
                <p:oleObj r:id="rId12" imgW="304800" imgH="139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DF002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89600" y="3908425"/>
                        <a:ext cx="1295400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6" name="Object 12"/>
          <p:cNvGraphicFramePr>
            <a:graphicFrameLocks noChangeAspect="1"/>
          </p:cNvGraphicFramePr>
          <p:nvPr/>
        </p:nvGraphicFramePr>
        <p:xfrm>
          <a:off x="5183188" y="4356100"/>
          <a:ext cx="3429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r:id="rId14" imgW="78105" imgH="444500" progId="Equation.DSMT4">
                  <p:embed/>
                </p:oleObj>
              </mc:Choice>
              <mc:Fallback>
                <p:oleObj r:id="rId14" imgW="78105" imgH="444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DF002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3188" y="4356100"/>
                        <a:ext cx="342900" cy="186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布尔矩阵的运算</a:t>
            </a:r>
            <a:endParaRPr lang="en-US" altLang="zh-CN" dirty="0"/>
          </a:p>
        </p:txBody>
      </p:sp>
      <p:sp>
        <p:nvSpPr>
          <p:cNvPr id="1421315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1303338"/>
            <a:ext cx="8280400" cy="112458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定义</a:t>
            </a:r>
            <a:r>
              <a:rPr lang="en-US" altLang="zh-CN" dirty="0">
                <a:solidFill>
                  <a:srgbClr val="0000CC"/>
                </a:solidFill>
              </a:rPr>
              <a:t>2.2.9</a:t>
            </a:r>
            <a:r>
              <a:rPr lang="en-US" altLang="zh-CN" dirty="0"/>
              <a:t>  </a:t>
            </a:r>
            <a:r>
              <a:rPr lang="zh-CN" altLang="en-US" dirty="0"/>
              <a:t>如果</a:t>
            </a:r>
            <a:r>
              <a:rPr lang="en-US" altLang="zh-CN" dirty="0"/>
              <a:t>A=(a</a:t>
            </a:r>
            <a:r>
              <a:rPr lang="en-US" altLang="zh-CN" baseline="-25000" dirty="0"/>
              <a:t>ij</a:t>
            </a:r>
            <a:r>
              <a:rPr lang="en-US" altLang="zh-CN" dirty="0"/>
              <a:t>)</a:t>
            </a:r>
            <a:r>
              <a:rPr lang="en-US" altLang="zh-CN" baseline="-25000" dirty="0"/>
              <a:t>m×n</a:t>
            </a:r>
            <a:r>
              <a:rPr lang="zh-CN" altLang="en-US" dirty="0"/>
              <a:t>和</a:t>
            </a:r>
            <a:r>
              <a:rPr lang="en-US" altLang="zh-CN" dirty="0"/>
              <a:t>B=(b</a:t>
            </a:r>
            <a:r>
              <a:rPr lang="en-US" altLang="zh-CN" baseline="-25000" dirty="0"/>
              <a:t>ij</a:t>
            </a:r>
            <a:r>
              <a:rPr lang="en-US" altLang="zh-CN" dirty="0"/>
              <a:t>)</a:t>
            </a:r>
            <a:r>
              <a:rPr lang="en-US" altLang="zh-CN" baseline="-25000" dirty="0"/>
              <a:t>m×n</a:t>
            </a:r>
            <a:r>
              <a:rPr lang="zh-CN" altLang="en-US" dirty="0"/>
              <a:t>是布尔矩阵，则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的并</a:t>
            </a:r>
            <a:r>
              <a:rPr lang="en-US" altLang="zh-CN" dirty="0"/>
              <a:t>(join)</a:t>
            </a:r>
            <a:r>
              <a:rPr lang="zh-CN" altLang="en-US" dirty="0"/>
              <a:t>是矩阵</a:t>
            </a:r>
            <a:r>
              <a:rPr lang="en-US" altLang="zh-CN" dirty="0"/>
              <a:t>A∨B=C=(c</a:t>
            </a:r>
            <a:r>
              <a:rPr lang="en-US" altLang="zh-CN" baseline="-25000" dirty="0"/>
              <a:t>ij</a:t>
            </a:r>
            <a:r>
              <a:rPr lang="en-US" altLang="zh-CN" dirty="0"/>
              <a:t>)</a:t>
            </a:r>
            <a:r>
              <a:rPr lang="en-US" altLang="zh-CN" baseline="-25000" dirty="0"/>
              <a:t>m×n</a:t>
            </a:r>
            <a:r>
              <a:rPr lang="zh-CN" altLang="en-US" dirty="0"/>
              <a:t>，其中：</a:t>
            </a:r>
            <a:endParaRPr lang="en-US" altLang="zh-CN" dirty="0"/>
          </a:p>
        </p:txBody>
      </p:sp>
      <p:sp>
        <p:nvSpPr>
          <p:cNvPr id="1421317" name="Rectangle 5"/>
          <p:cNvSpPr/>
          <p:nvPr/>
        </p:nvSpPr>
        <p:spPr>
          <a:xfrm>
            <a:off x="515938" y="3689350"/>
            <a:ext cx="8123237" cy="11245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2.2.10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A=(a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ij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B=(b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ij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是两个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m×n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矩阵，则</a:t>
            </a:r>
            <a:r>
              <a:rPr lang="en-US" altLang="zh-CN" sz="2800" b="1" dirty="0"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</a:rPr>
              <a:t>B</a:t>
            </a:r>
            <a:r>
              <a:rPr lang="zh-CN" altLang="en-US" sz="2800" b="1" dirty="0">
                <a:latin typeface="黑体" panose="02010609060101010101" pitchFamily="49" charset="-122"/>
              </a:rPr>
              <a:t>的交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(meet)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是矩阵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A∧B=C=(c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ij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，其中：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1421318" name="Object 6"/>
          <p:cNvGraphicFramePr>
            <a:graphicFrameLocks noChangeAspect="1"/>
          </p:cNvGraphicFramePr>
          <p:nvPr/>
        </p:nvGraphicFramePr>
        <p:xfrm>
          <a:off x="674688" y="4859338"/>
          <a:ext cx="814546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r:id="rId4" imgW="2947670" imgH="389255" progId="Equation.DSMT4">
                  <p:embed/>
                </p:oleObj>
              </mc:Choice>
              <mc:Fallback>
                <p:oleObj r:id="rId4" imgW="2947670" imgH="38925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688" y="4859338"/>
                        <a:ext cx="8145462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1320" name="Object 8"/>
          <p:cNvGraphicFramePr>
            <a:graphicFrameLocks noChangeAspect="1"/>
          </p:cNvGraphicFramePr>
          <p:nvPr/>
        </p:nvGraphicFramePr>
        <p:xfrm>
          <a:off x="565150" y="2479675"/>
          <a:ext cx="808831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r:id="rId6" imgW="3860800" imgH="546100" progId="Equation.DSMT4">
                  <p:embed/>
                </p:oleObj>
              </mc:Choice>
              <mc:Fallback>
                <p:oleObj r:id="rId6" imgW="3860800" imgH="5461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150" y="2479675"/>
                        <a:ext cx="8088313" cy="114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1321" name="AutoShape 9"/>
          <p:cNvSpPr/>
          <p:nvPr/>
        </p:nvSpPr>
        <p:spPr>
          <a:xfrm>
            <a:off x="1403350" y="3573463"/>
            <a:ext cx="3455988" cy="719137"/>
          </a:xfrm>
          <a:prstGeom prst="wedgeRectCallout">
            <a:avLst>
              <a:gd name="adj1" fmla="val -63917"/>
              <a:gd name="adj2" fmla="val -84657"/>
            </a:avLst>
          </a:prstGeom>
          <a:solidFill>
            <a:srgbClr val="FFFF66"/>
          </a:solidFill>
          <a:ln w="12700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just"/>
            <a:r>
              <a:rPr lang="zh-CN" altLang="en-US" sz="2800" b="1" dirty="0">
                <a:latin typeface="黑体" panose="02010609060101010101" pitchFamily="49" charset="-122"/>
              </a:rPr>
              <a:t>即	</a:t>
            </a:r>
            <a:r>
              <a:rPr lang="en-US" altLang="zh-CN" sz="2800" b="1" dirty="0">
                <a:latin typeface="黑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ij </a:t>
            </a:r>
            <a:r>
              <a:rPr lang="en-US" altLang="zh-CN" sz="2800" b="1" dirty="0">
                <a:latin typeface="黑体" panose="02010609060101010101" pitchFamily="49" charset="-122"/>
              </a:rPr>
              <a:t>= a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ij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∨</a:t>
            </a:r>
            <a:r>
              <a:rPr lang="en-US" altLang="zh-CN" sz="2800" b="1" dirty="0">
                <a:latin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ij</a:t>
            </a:r>
            <a:r>
              <a:rPr lang="en-US" altLang="zh-CN" sz="2800" b="1" dirty="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1421322" name="AutoShape 10"/>
          <p:cNvSpPr/>
          <p:nvPr/>
        </p:nvSpPr>
        <p:spPr>
          <a:xfrm>
            <a:off x="2627313" y="5876925"/>
            <a:ext cx="3455987" cy="652463"/>
          </a:xfrm>
          <a:prstGeom prst="wedgeRectCallout">
            <a:avLst>
              <a:gd name="adj1" fmla="val -93824"/>
              <a:gd name="adj2" fmla="val -88444"/>
            </a:avLst>
          </a:prstGeom>
          <a:solidFill>
            <a:srgbClr val="FFFF66"/>
          </a:solidFill>
          <a:ln w="12700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0" anchor="ctr" anchorCtr="0"/>
          <a:lstStyle/>
          <a:p>
            <a:pPr algn="just"/>
            <a:r>
              <a:rPr lang="zh-CN" altLang="en-US" sz="2800" b="1" dirty="0">
                <a:latin typeface="黑体" panose="02010609060101010101" pitchFamily="49" charset="-122"/>
              </a:rPr>
              <a:t>即	</a:t>
            </a:r>
            <a:r>
              <a:rPr lang="en-US" altLang="zh-CN" sz="2800" b="1" dirty="0">
                <a:latin typeface="黑体" panose="02010609060101010101" pitchFamily="49" charset="-122"/>
              </a:rPr>
              <a:t>c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ij </a:t>
            </a:r>
            <a:r>
              <a:rPr lang="en-US" altLang="zh-CN" sz="2800" b="1" dirty="0">
                <a:latin typeface="黑体" panose="02010609060101010101" pitchFamily="49" charset="-122"/>
              </a:rPr>
              <a:t>= a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ij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∧</a:t>
            </a:r>
            <a:r>
              <a:rPr lang="en-US" altLang="zh-CN" sz="2800" b="1" dirty="0">
                <a:latin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黑体" panose="02010609060101010101" pitchFamily="49" charset="-122"/>
              </a:rPr>
              <a:t>ij</a:t>
            </a:r>
            <a:r>
              <a:rPr lang="en-US" altLang="zh-CN" sz="2800" b="1" dirty="0">
                <a:latin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2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2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2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2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5" grpId="0" build="p"/>
      <p:bldP spid="1421317" grpId="0"/>
      <p:bldP spid="1421321" grpId="0" animBg="1"/>
      <p:bldP spid="1421321" grpId="1" animBg="1"/>
      <p:bldP spid="1421322" grpId="0" animBg="1"/>
      <p:bldP spid="142132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布尔矩阵的运算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1341438"/>
            <a:ext cx="8208963" cy="16414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定义</a:t>
            </a:r>
            <a:r>
              <a:rPr lang="en-US" altLang="zh-CN" dirty="0">
                <a:solidFill>
                  <a:srgbClr val="0000CC"/>
                </a:solidFill>
              </a:rPr>
              <a:t>2.2.11</a:t>
            </a:r>
            <a:r>
              <a:rPr lang="en-US" altLang="zh-CN" dirty="0"/>
              <a:t>  </a:t>
            </a:r>
            <a:r>
              <a:rPr lang="zh-CN" altLang="en-US" dirty="0"/>
              <a:t>如果矩阵</a:t>
            </a:r>
            <a:r>
              <a:rPr lang="en-US" altLang="zh-CN" dirty="0"/>
              <a:t>A=(a</a:t>
            </a:r>
            <a:r>
              <a:rPr lang="en-US" altLang="zh-CN" baseline="-25000" dirty="0"/>
              <a:t>ij</a:t>
            </a:r>
            <a:r>
              <a:rPr lang="en-US" altLang="zh-CN" dirty="0"/>
              <a:t>)</a:t>
            </a:r>
            <a:r>
              <a:rPr lang="en-US" altLang="zh-CN" baseline="-25000" dirty="0"/>
              <a:t>m×p</a:t>
            </a:r>
            <a:r>
              <a:rPr lang="zh-CN" altLang="en-US" dirty="0"/>
              <a:t>，</a:t>
            </a:r>
            <a:r>
              <a:rPr lang="en-US" altLang="zh-CN" dirty="0"/>
              <a:t>B=(b</a:t>
            </a:r>
            <a:r>
              <a:rPr lang="en-US" altLang="zh-CN" baseline="-25000" dirty="0"/>
              <a:t>ij</a:t>
            </a:r>
            <a:r>
              <a:rPr lang="en-US" altLang="zh-CN" dirty="0"/>
              <a:t>)</a:t>
            </a:r>
            <a:r>
              <a:rPr lang="en-US" altLang="zh-CN" baseline="-25000" dirty="0"/>
              <a:t>p×n</a:t>
            </a:r>
            <a:r>
              <a:rPr lang="zh-CN" altLang="en-US" dirty="0"/>
              <a:t>，则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的布尔积</a:t>
            </a:r>
            <a:r>
              <a:rPr lang="en-US" altLang="zh-CN" dirty="0"/>
              <a:t>(Boolean product)</a:t>
            </a:r>
            <a:r>
              <a:rPr lang="zh-CN" altLang="en-US" dirty="0"/>
              <a:t>是矩阵</a:t>
            </a:r>
            <a:r>
              <a:rPr lang="en-US" altLang="zh-CN" dirty="0"/>
              <a:t>A</a:t>
            </a:r>
            <a:r>
              <a:rPr lang="en-US" altLang="en-US" dirty="0"/>
              <a:t>⊙</a:t>
            </a:r>
            <a:r>
              <a:rPr lang="en-US" altLang="zh-CN" dirty="0"/>
              <a:t>B=C=(c</a:t>
            </a:r>
            <a:r>
              <a:rPr lang="en-US" altLang="zh-CN" baseline="-25000" dirty="0"/>
              <a:t>ij</a:t>
            </a:r>
            <a:r>
              <a:rPr lang="en-US" altLang="zh-CN" dirty="0"/>
              <a:t>)</a:t>
            </a:r>
            <a:r>
              <a:rPr lang="en-US" altLang="zh-CN" baseline="-25000" dirty="0"/>
              <a:t>m×n</a:t>
            </a:r>
            <a:r>
              <a:rPr lang="zh-CN" altLang="en-US" dirty="0"/>
              <a:t>，其中：</a:t>
            </a:r>
          </a:p>
        </p:txBody>
      </p:sp>
      <p:graphicFrame>
        <p:nvGraphicFramePr>
          <p:cNvPr id="829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3068638"/>
          <a:ext cx="85264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r:id="rId4" imgW="3242310" imgH="389255" progId="Equation.DSMT4">
                  <p:embed/>
                </p:oleObj>
              </mc:Choice>
              <mc:Fallback>
                <p:oleObj r:id="rId4" imgW="3242310" imgH="389255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3068638"/>
                        <a:ext cx="8526462" cy="1038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65" name="AutoShape 5"/>
          <p:cNvSpPr/>
          <p:nvPr/>
        </p:nvSpPr>
        <p:spPr>
          <a:xfrm>
            <a:off x="263525" y="4019550"/>
            <a:ext cx="8572500" cy="2514600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5400000" scaled="1"/>
            <a:tileRect/>
          </a:gradFill>
          <a:ln w="1270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</a:rPr>
              <a:t>两个布尔矩阵可进行并和交运算的前提</a:t>
            </a:r>
          </a:p>
          <a:p>
            <a:pPr algn="ctr"/>
            <a:r>
              <a:rPr lang="zh-CN" altLang="en-US" sz="2800" b="1" dirty="0">
                <a:latin typeface="黑体" panose="02010609060101010101" pitchFamily="49" charset="-122"/>
              </a:rPr>
              <a:t>是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有相同的行数和列数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</a:rPr>
              <a:t>；</a:t>
            </a:r>
          </a:p>
          <a:p>
            <a:pPr algn="ctr"/>
            <a:r>
              <a:rPr lang="zh-CN" altLang="en-US" sz="2800" b="1" dirty="0">
                <a:latin typeface="黑体" panose="02010609060101010101" pitchFamily="49" charset="-122"/>
              </a:rPr>
              <a:t>两个布尔矩阵可进行布尔积运算的前提是</a:t>
            </a:r>
          </a:p>
          <a:p>
            <a:pPr algn="ctr"/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前一矩阵的列数等于后一矩阵的行数。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2339975" y="4581525"/>
            <a:ext cx="3455988" cy="1008063"/>
            <a:chOff x="1474" y="2886"/>
            <a:chExt cx="2177" cy="635"/>
          </a:xfrm>
        </p:grpSpPr>
        <p:sp>
          <p:nvSpPr>
            <p:cNvPr id="82951" name="AutoShape 9"/>
            <p:cNvSpPr/>
            <p:nvPr/>
          </p:nvSpPr>
          <p:spPr>
            <a:xfrm>
              <a:off x="1474" y="2954"/>
              <a:ext cx="2177" cy="545"/>
            </a:xfrm>
            <a:prstGeom prst="wedgeRectCallout">
              <a:avLst>
                <a:gd name="adj1" fmla="val -94833"/>
                <a:gd name="adj2" fmla="val -133486"/>
              </a:avLst>
            </a:prstGeom>
            <a:solidFill>
              <a:srgbClr val="FFFF66"/>
            </a:solidFill>
            <a:ln w="12700" cap="flat" cmpd="sng">
              <a:solidFill>
                <a:srgbClr val="00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0" bIns="0" anchor="ctr" anchorCtr="0"/>
            <a:lstStyle/>
            <a:p>
              <a:pPr algn="just"/>
              <a:r>
                <a:rPr lang="zh-CN" altLang="en-US" sz="2800" b="1" dirty="0">
                  <a:latin typeface="黑体" panose="02010609060101010101" pitchFamily="49" charset="-122"/>
                </a:rPr>
                <a:t>即</a:t>
              </a:r>
              <a:endParaRPr lang="en-US" altLang="zh-CN" sz="2800" b="1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82952" name="Object 8"/>
            <p:cNvGraphicFramePr>
              <a:graphicFrameLocks noChangeAspect="1"/>
            </p:cNvGraphicFramePr>
            <p:nvPr/>
          </p:nvGraphicFramePr>
          <p:xfrm>
            <a:off x="1910" y="2886"/>
            <a:ext cx="1676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r:id="rId6" imgW="794385" imgH="298450" progId="Equation.DSMT4">
                    <p:embed/>
                  </p:oleObj>
                </mc:Choice>
                <mc:Fallback>
                  <p:oleObj r:id="rId6" imgW="794385" imgH="29845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10" y="2886"/>
                          <a:ext cx="1676" cy="6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2.2.10</a:t>
            </a:r>
            <a:endParaRPr lang="zh-CN" altLang="en-US" dirty="0"/>
          </a:p>
        </p:txBody>
      </p:sp>
      <p:sp>
        <p:nvSpPr>
          <p:cNvPr id="1425411" name="Rectangle 3"/>
          <p:cNvSpPr>
            <a:spLocks noGrp="1"/>
          </p:cNvSpPr>
          <p:nvPr>
            <p:ph idx="1"/>
          </p:nvPr>
        </p:nvSpPr>
        <p:spPr>
          <a:xfrm>
            <a:off x="584200" y="1438275"/>
            <a:ext cx="8164513" cy="31273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dirty="0"/>
              <a:t>令           、          和             。</a:t>
            </a:r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计算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A∨B</a:t>
            </a:r>
            <a:r>
              <a:rPr lang="zh-CN" altLang="en-US" dirty="0">
                <a:solidFill>
                  <a:srgbClr val="0000CC"/>
                </a:solidFill>
              </a:rPr>
              <a:t>；     （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A∧B</a:t>
            </a:r>
            <a:r>
              <a:rPr lang="zh-CN" altLang="en-US" dirty="0">
                <a:solidFill>
                  <a:srgbClr val="0000CC"/>
                </a:solidFill>
              </a:rPr>
              <a:t>；    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A⊙C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1425413" name="Object 5"/>
          <p:cNvGraphicFramePr>
            <a:graphicFrameLocks noChangeAspect="1"/>
          </p:cNvGraphicFramePr>
          <p:nvPr/>
        </p:nvGraphicFramePr>
        <p:xfrm>
          <a:off x="1131888" y="1509713"/>
          <a:ext cx="17684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r:id="rId4" imgW="698500" imgH="698500" progId="Equation.DSMT4">
                  <p:embed/>
                </p:oleObj>
              </mc:Choice>
              <mc:Fallback>
                <p:oleObj r:id="rId4" imgW="698500" imgH="698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1888" y="1509713"/>
                        <a:ext cx="1768475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5415" name="Object 7"/>
          <p:cNvGraphicFramePr>
            <a:graphicFrameLocks noChangeAspect="1"/>
          </p:cNvGraphicFramePr>
          <p:nvPr/>
        </p:nvGraphicFramePr>
        <p:xfrm>
          <a:off x="3249613" y="1470025"/>
          <a:ext cx="1866900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r:id="rId6" imgW="711200" imgH="698500" progId="Equation.DSMT4">
                  <p:embed/>
                </p:oleObj>
              </mc:Choice>
              <mc:Fallback>
                <p:oleObj r:id="rId6" imgW="711200" imgH="6985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9613" y="1470025"/>
                        <a:ext cx="1866900" cy="183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5417" name="Object 9"/>
          <p:cNvGraphicFramePr>
            <a:graphicFrameLocks noChangeAspect="1"/>
          </p:cNvGraphicFramePr>
          <p:nvPr/>
        </p:nvGraphicFramePr>
        <p:xfrm>
          <a:off x="5634038" y="1700213"/>
          <a:ext cx="21494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r:id="rId8" imgW="850265" imgH="546100" progId="Equation.DSMT4">
                  <p:embed/>
                </p:oleObj>
              </mc:Choice>
              <mc:Fallback>
                <p:oleObj r:id="rId8" imgW="850265" imgH="5461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4038" y="1700213"/>
                        <a:ext cx="214947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11188" y="531813"/>
            <a:ext cx="8064500" cy="585787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关系理论在</a:t>
            </a:r>
            <a:r>
              <a:rPr lang="zh-CN" altLang="en-US" dirty="0">
                <a:solidFill>
                  <a:srgbClr val="0000FF"/>
                </a:solidFill>
              </a:rPr>
              <a:t>计算机科学技术</a:t>
            </a:r>
            <a:r>
              <a:rPr lang="zh-CN" altLang="en-US" dirty="0"/>
              <a:t>中的应用</a:t>
            </a:r>
          </a:p>
        </p:txBody>
      </p:sp>
      <p:sp>
        <p:nvSpPr>
          <p:cNvPr id="1349635" name="Rectangle 3"/>
          <p:cNvSpPr>
            <a:spLocks noGrp="1"/>
          </p:cNvSpPr>
          <p:nvPr>
            <p:ph idx="1"/>
          </p:nvPr>
        </p:nvSpPr>
        <p:spPr>
          <a:xfrm>
            <a:off x="546100" y="1341438"/>
            <a:ext cx="8356600" cy="33639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defTabSz="914400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l"/>
              <a:tabLst>
                <a:tab pos="4749800" algn="l"/>
              </a:tabLst>
            </a:pPr>
            <a:r>
              <a:rPr lang="zh-CN" altLang="en-US" sz="2900" dirty="0"/>
              <a:t>计算机程序的输入、输出关系；</a:t>
            </a:r>
          </a:p>
          <a:p>
            <a:pPr marL="533400" indent="-533400" defTabSz="914400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l"/>
              <a:tabLst>
                <a:tab pos="4749800" algn="l"/>
              </a:tabLst>
            </a:pPr>
            <a:r>
              <a:rPr lang="zh-CN" altLang="en-US" sz="2900" dirty="0"/>
              <a:t>数据库的数据特性关系；</a:t>
            </a:r>
            <a:endParaRPr lang="en-US" altLang="zh-CN" sz="2900" dirty="0"/>
          </a:p>
          <a:p>
            <a:pPr marL="533400" indent="-533400" defTabSz="914400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l"/>
              <a:tabLst>
                <a:tab pos="4749800" algn="l"/>
              </a:tabLst>
            </a:pPr>
            <a:r>
              <a:rPr lang="zh-CN" altLang="en-US" sz="2900" dirty="0"/>
              <a:t>数据结构本身就是一个关系</a:t>
            </a:r>
            <a:r>
              <a:rPr lang="en-US" altLang="zh-CN" sz="2900" dirty="0"/>
              <a:t>;</a:t>
            </a:r>
            <a:endParaRPr lang="zh-CN" altLang="en-US" sz="2900" dirty="0"/>
          </a:p>
          <a:p>
            <a:pPr marL="533400" indent="-533400" defTabSz="914400"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l"/>
              <a:tabLst>
                <a:tab pos="4749800" algn="l"/>
              </a:tabLst>
            </a:pPr>
            <a:r>
              <a:rPr lang="zh-CN" altLang="en-US" dirty="0"/>
              <a:t>数据结构、情报检索、数据库、算法分析、计算机理论等计算机学科很好的数学工具。 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解</a:t>
            </a:r>
          </a:p>
        </p:txBody>
      </p:sp>
      <p:sp>
        <p:nvSpPr>
          <p:cNvPr id="87043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8704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87045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2" name="Group 21"/>
          <p:cNvGrpSpPr>
            <a:grpSpLocks noChangeAspect="1"/>
          </p:cNvGrpSpPr>
          <p:nvPr/>
        </p:nvGrpSpPr>
        <p:grpSpPr>
          <a:xfrm>
            <a:off x="684213" y="4827588"/>
            <a:ext cx="6819900" cy="1770062"/>
            <a:chOff x="431" y="2599"/>
            <a:chExt cx="4773" cy="1239"/>
          </a:xfrm>
        </p:grpSpPr>
        <p:graphicFrame>
          <p:nvGraphicFramePr>
            <p:cNvPr id="87047" name="Object 10"/>
            <p:cNvGraphicFramePr>
              <a:graphicFrameLocks noChangeAspect="1"/>
            </p:cNvGraphicFramePr>
            <p:nvPr/>
          </p:nvGraphicFramePr>
          <p:xfrm>
            <a:off x="975" y="2599"/>
            <a:ext cx="4229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8" r:id="rId4" imgW="2374900" imgH="698500" progId="Equation.DSMT4">
                    <p:embed/>
                  </p:oleObj>
                </mc:Choice>
                <mc:Fallback>
                  <p:oleObj r:id="rId4" imgW="2374900" imgH="6985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75" y="2599"/>
                          <a:ext cx="4229" cy="1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8" name="Text Box 11"/>
            <p:cNvSpPr txBox="1">
              <a:spLocks noChangeAspect="1"/>
            </p:cNvSpPr>
            <p:nvPr/>
          </p:nvSpPr>
          <p:spPr>
            <a:xfrm>
              <a:off x="431" y="3053"/>
              <a:ext cx="592" cy="29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</a:rPr>
                <a:t>（</a:t>
              </a:r>
              <a:r>
                <a:rPr lang="en-US" altLang="zh-CN" sz="2800" b="1" dirty="0">
                  <a:latin typeface="黑体" panose="02010609060101010101" pitchFamily="49" charset="-122"/>
                </a:rPr>
                <a:t>3</a:t>
              </a:r>
              <a:r>
                <a:rPr lang="zh-CN" altLang="en-US" sz="2800" b="1" dirty="0">
                  <a:latin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3" name="Group 20"/>
          <p:cNvGrpSpPr>
            <a:grpSpLocks noChangeAspect="1"/>
          </p:cNvGrpSpPr>
          <p:nvPr/>
        </p:nvGrpSpPr>
        <p:grpSpPr>
          <a:xfrm>
            <a:off x="684213" y="3003550"/>
            <a:ext cx="6096000" cy="1760538"/>
            <a:chOff x="431" y="935"/>
            <a:chExt cx="4267" cy="1232"/>
          </a:xfrm>
        </p:grpSpPr>
        <p:graphicFrame>
          <p:nvGraphicFramePr>
            <p:cNvPr id="87050" name="Object 13"/>
            <p:cNvGraphicFramePr>
              <a:graphicFrameLocks noChangeAspect="1"/>
            </p:cNvGraphicFramePr>
            <p:nvPr/>
          </p:nvGraphicFramePr>
          <p:xfrm>
            <a:off x="975" y="935"/>
            <a:ext cx="3723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9" r:id="rId6" imgW="2108200" imgH="698500" progId="Equation.DSMT4">
                    <p:embed/>
                  </p:oleObj>
                </mc:Choice>
                <mc:Fallback>
                  <p:oleObj r:id="rId6" imgW="2108200" imgH="6985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75" y="935"/>
                          <a:ext cx="3723" cy="1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1" name="Text Box 14"/>
            <p:cNvSpPr txBox="1">
              <a:spLocks noChangeAspect="1"/>
            </p:cNvSpPr>
            <p:nvPr/>
          </p:nvSpPr>
          <p:spPr>
            <a:xfrm>
              <a:off x="431" y="1389"/>
              <a:ext cx="564" cy="29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</a:rPr>
                <a:t>（</a:t>
              </a:r>
              <a:r>
                <a:rPr lang="en-US" altLang="zh-CN" sz="2800" b="1" dirty="0">
                  <a:latin typeface="黑体" panose="02010609060101010101" pitchFamily="49" charset="-122"/>
                </a:rPr>
                <a:t>2</a:t>
              </a:r>
              <a:r>
                <a:rPr lang="zh-CN" altLang="en-US" sz="2800" b="1" dirty="0">
                  <a:latin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4" name="Group 22"/>
          <p:cNvGrpSpPr>
            <a:grpSpLocks noChangeAspect="1"/>
          </p:cNvGrpSpPr>
          <p:nvPr/>
        </p:nvGrpSpPr>
        <p:grpSpPr>
          <a:xfrm>
            <a:off x="684213" y="1268413"/>
            <a:ext cx="5694362" cy="1671637"/>
            <a:chOff x="521" y="2976"/>
            <a:chExt cx="3986" cy="1170"/>
          </a:xfrm>
        </p:grpSpPr>
        <p:graphicFrame>
          <p:nvGraphicFramePr>
            <p:cNvPr id="87053" name="Object 23"/>
            <p:cNvGraphicFramePr>
              <a:graphicFrameLocks noChangeAspect="1"/>
            </p:cNvGraphicFramePr>
            <p:nvPr/>
          </p:nvGraphicFramePr>
          <p:xfrm>
            <a:off x="1066" y="2976"/>
            <a:ext cx="3441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0" r:id="rId8" imgW="2044700" imgH="698500" progId="Equation.DSMT4">
                    <p:embed/>
                  </p:oleObj>
                </mc:Choice>
                <mc:Fallback>
                  <p:oleObj r:id="rId8" imgW="2044700" imgH="6985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66" y="2976"/>
                          <a:ext cx="3441" cy="1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4" name="Text Box 24"/>
            <p:cNvSpPr txBox="1">
              <a:spLocks noChangeAspect="1"/>
            </p:cNvSpPr>
            <p:nvPr/>
          </p:nvSpPr>
          <p:spPr>
            <a:xfrm>
              <a:off x="521" y="3385"/>
              <a:ext cx="566" cy="29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</a:rPr>
                <a:t>（</a:t>
              </a:r>
              <a:r>
                <a:rPr lang="en-US" altLang="zh-CN" sz="2800" b="1" dirty="0">
                  <a:latin typeface="黑体" panose="02010609060101010101" pitchFamily="49" charset="-122"/>
                </a:rPr>
                <a:t>1</a:t>
              </a:r>
              <a:r>
                <a:rPr lang="zh-CN" altLang="en-US" sz="2800" b="1" dirty="0">
                  <a:latin typeface="黑体" panose="02010609060101010101" pitchFamily="49" charset="-122"/>
                </a:rPr>
                <a:t>）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2.2.4  </a:t>
            </a:r>
            <a:r>
              <a:rPr lang="zh-CN" altLang="en-US" dirty="0"/>
              <a:t>二元关系的难点 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31336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457200" indent="-457200" eaLnBrk="1" hangingPunct="1"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序偶有两层含义：一是</a:t>
            </a: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zh-CN" altLang="en-US" sz="2400" dirty="0"/>
              <a:t>顺序</a:t>
            </a:r>
            <a:r>
              <a:rPr lang="zh-CN" altLang="en-US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/>
              <a:t>，二是</a:t>
            </a: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zh-CN" altLang="en-US" sz="2400" dirty="0"/>
              <a:t>偶对</a:t>
            </a:r>
            <a:r>
              <a:rPr lang="zh-CN" altLang="en-US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/>
              <a:t>，即由两个元素形成的有顺序的一个偶对。当</a:t>
            </a:r>
            <a:r>
              <a:rPr lang="en-US" altLang="zh-CN" sz="2400" dirty="0"/>
              <a:t>x≠y</a:t>
            </a:r>
            <a:r>
              <a:rPr lang="zh-CN" altLang="en-US" sz="2400" dirty="0"/>
              <a:t>时，一定有</a:t>
            </a:r>
            <a:r>
              <a:rPr lang="en-US" altLang="zh-CN" sz="2400" dirty="0"/>
              <a:t>&lt;x, y&gt; ≠ &lt;y, x&gt;</a:t>
            </a:r>
            <a:r>
              <a:rPr lang="zh-CN" altLang="en-US" sz="2400" dirty="0"/>
              <a:t>。注意与由两个元素构成的集合的区别；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关系是一种特殊的集合，牢记其元素是以序偶的形式出现的，注意与一般集合的区别。在一个普通集合</a:t>
            </a:r>
            <a:r>
              <a:rPr lang="en-US" altLang="zh-CN" sz="2400" dirty="0"/>
              <a:t>A</a:t>
            </a:r>
            <a:r>
              <a:rPr lang="zh-CN" altLang="en-US" sz="2400" dirty="0"/>
              <a:t>中任取一个元素表示为</a:t>
            </a: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zh-CN" alt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∀</a:t>
            </a:r>
            <a:r>
              <a:rPr lang="en-US" altLang="zh-CN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x</a:t>
            </a:r>
            <a:r>
              <a:rPr lang="en-US" altLang="en-US" sz="2400" dirty="0"/>
              <a:t>∈</a:t>
            </a:r>
            <a:r>
              <a:rPr lang="en-US" altLang="zh-CN" sz="2400" dirty="0"/>
              <a:t>A</a:t>
            </a:r>
            <a:r>
              <a:rPr lang="en-US" altLang="zh-CN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/>
              <a:t>，在一个关系</a:t>
            </a:r>
            <a:r>
              <a:rPr lang="en-US" altLang="zh-CN" sz="2400" dirty="0"/>
              <a:t>R</a:t>
            </a:r>
            <a:r>
              <a:rPr lang="zh-CN" altLang="en-US" sz="2400" dirty="0"/>
              <a:t>中任取一个元素表示为</a:t>
            </a:r>
            <a:r>
              <a:rPr lang="zh-CN" altLang="en-US" sz="2400" dirty="0">
                <a:latin typeface="宋体" panose="02010600030101010101" pitchFamily="2" charset="-122"/>
              </a:rPr>
              <a:t>“</a:t>
            </a:r>
            <a:r>
              <a:rPr lang="zh-CN" altLang="en-US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∀</a:t>
            </a:r>
            <a:r>
              <a:rPr lang="en-US" altLang="zh-CN" sz="2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&lt;x,y&gt;</a:t>
            </a:r>
            <a:r>
              <a:rPr lang="en-US" altLang="en-US" sz="2400" dirty="0"/>
              <a:t>∈</a:t>
            </a:r>
            <a:r>
              <a:rPr lang="en-US" altLang="zh-CN" sz="2400" dirty="0"/>
              <a:t>R</a:t>
            </a:r>
            <a:r>
              <a:rPr lang="zh-CN" altLang="en-US" sz="2400" dirty="0">
                <a:latin typeface="宋体" panose="02010600030101010101" pitchFamily="2" charset="-122"/>
              </a:rPr>
              <a:t>”</a:t>
            </a:r>
            <a:r>
              <a:rPr lang="zh-CN" altLang="en-US" sz="2400" dirty="0"/>
              <a:t>；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在关系图表示法中，注意</a:t>
            </a:r>
            <a:r>
              <a:rPr lang="en-US" altLang="zh-CN" sz="2400" dirty="0"/>
              <a:t>A</a:t>
            </a:r>
            <a:r>
              <a:rPr lang="zh-CN" altLang="en-US" sz="2400" dirty="0"/>
              <a:t>到</a:t>
            </a:r>
            <a:r>
              <a:rPr lang="en-US" altLang="zh-CN" sz="2400" dirty="0"/>
              <a:t>B</a:t>
            </a:r>
            <a:r>
              <a:rPr lang="zh-CN" altLang="en-US" sz="2400" dirty="0"/>
              <a:t>的关系与</a:t>
            </a:r>
            <a:r>
              <a:rPr lang="en-US" altLang="zh-CN" sz="2400" dirty="0"/>
              <a:t>A</a:t>
            </a:r>
            <a:r>
              <a:rPr lang="zh-CN" altLang="en-US" sz="2400" dirty="0"/>
              <a:t>上的关系相应关系图的区别；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在关系矩阵表示法中，对集合</a:t>
            </a:r>
            <a:r>
              <a:rPr lang="en-US" altLang="zh-CN" sz="2400" dirty="0"/>
              <a:t>A</a:t>
            </a:r>
            <a:r>
              <a:rPr lang="zh-CN" altLang="en-US" sz="2400" dirty="0"/>
              <a:t>到</a:t>
            </a:r>
            <a:r>
              <a:rPr lang="en-US" altLang="zh-CN" sz="2400" dirty="0"/>
              <a:t>B</a:t>
            </a:r>
            <a:r>
              <a:rPr lang="zh-CN" altLang="en-US" sz="2400" dirty="0"/>
              <a:t>的关系</a:t>
            </a:r>
            <a:r>
              <a:rPr lang="en-US" altLang="zh-CN" sz="2400" dirty="0"/>
              <a:t>R</a:t>
            </a:r>
            <a:r>
              <a:rPr lang="zh-CN" altLang="en-US" sz="2400" dirty="0"/>
              <a:t>，对应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中不同的元素顺序，可以得到不同的关系矩阵，但是，经过一些初等变换后，这些不同的关系矩阵可以变为同一矩阵。因此，在通常情况下，如果集合以枚举法表示时，则默认枚举的次序为元素的顺序。 </a:t>
            </a:r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29532" name="Text Box 28"/>
          <p:cNvSpPr txBox="1"/>
          <p:nvPr/>
        </p:nvSpPr>
        <p:spPr>
          <a:xfrm>
            <a:off x="674688" y="3327400"/>
            <a:ext cx="6527800" cy="301879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黑体" panose="02010609060101010101" pitchFamily="49" charset="-122"/>
              </a:rPr>
              <a:t>解 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图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2.2.5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可以用关系表示如下：</a:t>
            </a:r>
            <a:endParaRPr lang="zh-CN" altLang="pt-BR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{&lt;a, c&gt;, &lt;a, b&gt;, &lt;b, b&gt;,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 &lt;b, f&gt;, &lt;c, d&gt;, &lt;c, e&gt;,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 &lt;d, c&gt;, &lt;d, b&gt;, &lt;e, f&gt;,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pt-BR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 &lt;f, d&gt;}</a:t>
            </a:r>
            <a:r>
              <a:rPr lang="zh-CN" altLang="pt-BR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  <a:endParaRPr lang="zh-CN" altLang="en-US" sz="2800" b="1" dirty="0">
              <a:latin typeface="黑体" panose="02010609060101010101" pitchFamily="49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2.2.5  </a:t>
            </a:r>
            <a:r>
              <a:rPr lang="zh-CN" altLang="en-US" dirty="0"/>
              <a:t>关系的应用</a:t>
            </a:r>
          </a:p>
        </p:txBody>
      </p:sp>
      <p:sp>
        <p:nvSpPr>
          <p:cNvPr id="90116" name="Rectangle 3"/>
          <p:cNvSpPr>
            <a:spLocks noGrp="1"/>
          </p:cNvSpPr>
          <p:nvPr>
            <p:ph idx="1"/>
          </p:nvPr>
        </p:nvSpPr>
        <p:spPr>
          <a:xfrm>
            <a:off x="674688" y="1341438"/>
            <a:ext cx="8064500" cy="172783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到集合</a:t>
            </a:r>
            <a:r>
              <a:rPr lang="en-US" altLang="zh-CN" dirty="0"/>
              <a:t>B</a:t>
            </a:r>
            <a:r>
              <a:rPr lang="zh-CN" altLang="en-US" dirty="0"/>
              <a:t>上的关系可以看成是列出了集合</a:t>
            </a:r>
            <a:r>
              <a:rPr lang="en-US" altLang="zh-CN" dirty="0"/>
              <a:t>A</a:t>
            </a:r>
            <a:r>
              <a:rPr lang="zh-CN" altLang="en-US" dirty="0"/>
              <a:t>中的一些元素与集合</a:t>
            </a:r>
            <a:r>
              <a:rPr lang="en-US" altLang="zh-CN" dirty="0"/>
              <a:t>B</a:t>
            </a:r>
            <a:r>
              <a:rPr lang="zh-CN" altLang="en-US" dirty="0"/>
              <a:t>中的相关元素的</a:t>
            </a:r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(table)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0000CC"/>
                </a:solidFill>
              </a:rPr>
              <a:t>例</a:t>
            </a:r>
            <a:r>
              <a:rPr lang="en-US" altLang="zh-CN" dirty="0">
                <a:solidFill>
                  <a:srgbClr val="0000CC"/>
                </a:solidFill>
              </a:rPr>
              <a:t>2.2.11</a:t>
            </a:r>
            <a:r>
              <a:rPr lang="en-US" altLang="zh-CN" dirty="0"/>
              <a:t>  </a:t>
            </a:r>
            <a:r>
              <a:rPr lang="zh-CN" altLang="en-US" dirty="0"/>
              <a:t>试用关系表示图</a:t>
            </a:r>
            <a:r>
              <a:rPr lang="en-US" altLang="zh-CN" dirty="0"/>
              <a:t>2.2.5</a:t>
            </a:r>
            <a:r>
              <a:rPr lang="zh-CN" altLang="en-US" dirty="0"/>
              <a:t>。</a:t>
            </a:r>
          </a:p>
        </p:txBody>
      </p:sp>
      <p:grpSp>
        <p:nvGrpSpPr>
          <p:cNvPr id="2" name="Group 29"/>
          <p:cNvGrpSpPr/>
          <p:nvPr/>
        </p:nvGrpSpPr>
        <p:grpSpPr>
          <a:xfrm>
            <a:off x="6284913" y="3113088"/>
            <a:ext cx="2463800" cy="3055937"/>
            <a:chOff x="3959" y="1779"/>
            <a:chExt cx="1552" cy="1925"/>
          </a:xfrm>
        </p:grpSpPr>
        <p:sp>
          <p:nvSpPr>
            <p:cNvPr id="90118" name="Arc 5"/>
            <p:cNvSpPr/>
            <p:nvPr/>
          </p:nvSpPr>
          <p:spPr>
            <a:xfrm rot="3431903" flipH="1">
              <a:off x="4011" y="3082"/>
              <a:ext cx="291" cy="391"/>
            </a:xfrm>
            <a:custGeom>
              <a:avLst/>
              <a:gdLst/>
              <a:ahLst/>
              <a:cxnLst>
                <a:cxn ang="0">
                  <a:pos x="145" y="0"/>
                </a:cxn>
                <a:cxn ang="0">
                  <a:pos x="291" y="196"/>
                </a:cxn>
                <a:cxn ang="0">
                  <a:pos x="146" y="391"/>
                </a:cxn>
                <a:cxn ang="0">
                  <a:pos x="0" y="196"/>
                </a:cxn>
                <a:cxn ang="0">
                  <a:pos x="123" y="2"/>
                </a:cxn>
                <a:cxn ang="0">
                  <a:pos x="145" y="0"/>
                </a:cxn>
                <a:cxn ang="0">
                  <a:pos x="291" y="196"/>
                </a:cxn>
                <a:cxn ang="0">
                  <a:pos x="146" y="391"/>
                </a:cxn>
                <a:cxn ang="0">
                  <a:pos x="0" y="196"/>
                </a:cxn>
                <a:cxn ang="0">
                  <a:pos x="123" y="2"/>
                </a:cxn>
                <a:cxn ang="0">
                  <a:pos x="146" y="196"/>
                </a:cxn>
                <a:cxn ang="0">
                  <a:pos x="145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52"/>
                    <a:pt x="7758" y="1893"/>
                    <a:pt x="18279" y="256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19" name="Freeform 6"/>
            <p:cNvSpPr/>
            <p:nvPr/>
          </p:nvSpPr>
          <p:spPr>
            <a:xfrm>
              <a:off x="4724" y="2112"/>
              <a:ext cx="55" cy="617"/>
            </a:xfrm>
            <a:custGeom>
              <a:avLst/>
              <a:gdLst/>
              <a:ahLst/>
              <a:cxnLst>
                <a:cxn ang="0">
                  <a:pos x="0" y="617"/>
                </a:cxn>
                <a:cxn ang="0">
                  <a:pos x="52" y="347"/>
                </a:cxn>
                <a:cxn ang="0">
                  <a:pos x="17" y="0"/>
                </a:cxn>
              </a:cxnLst>
              <a:rect l="0" t="0" r="0" b="0"/>
              <a:pathLst>
                <a:path w="48" h="720">
                  <a:moveTo>
                    <a:pt x="0" y="720"/>
                  </a:moveTo>
                  <a:cubicBezTo>
                    <a:pt x="7" y="668"/>
                    <a:pt x="42" y="525"/>
                    <a:pt x="45" y="405"/>
                  </a:cubicBezTo>
                  <a:cubicBezTo>
                    <a:pt x="48" y="285"/>
                    <a:pt x="21" y="84"/>
                    <a:pt x="15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0" name="Freeform 7"/>
            <p:cNvSpPr/>
            <p:nvPr/>
          </p:nvSpPr>
          <p:spPr>
            <a:xfrm>
              <a:off x="4583" y="2099"/>
              <a:ext cx="141" cy="643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2" y="360"/>
                </a:cxn>
                <a:cxn ang="0">
                  <a:pos x="141" y="643"/>
                </a:cxn>
              </a:cxnLst>
              <a:rect l="0" t="0" r="0" b="0"/>
              <a:pathLst>
                <a:path w="122" h="750">
                  <a:moveTo>
                    <a:pt x="107" y="0"/>
                  </a:moveTo>
                  <a:cubicBezTo>
                    <a:pt x="90" y="70"/>
                    <a:pt x="0" y="295"/>
                    <a:pt x="2" y="420"/>
                  </a:cubicBezTo>
                  <a:cubicBezTo>
                    <a:pt x="4" y="545"/>
                    <a:pt x="97" y="681"/>
                    <a:pt x="122" y="75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1" name="Freeform 8"/>
            <p:cNvSpPr/>
            <p:nvPr/>
          </p:nvSpPr>
          <p:spPr>
            <a:xfrm>
              <a:off x="4362" y="2767"/>
              <a:ext cx="362" cy="386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386"/>
                </a:cxn>
              </a:cxnLst>
              <a:rect l="0" t="0" r="0" b="0"/>
              <a:pathLst>
                <a:path w="315" h="450">
                  <a:moveTo>
                    <a:pt x="315" y="0"/>
                  </a:moveTo>
                  <a:cubicBezTo>
                    <a:pt x="263" y="75"/>
                    <a:pt x="66" y="356"/>
                    <a:pt x="0" y="45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2" name="Freeform 9"/>
            <p:cNvSpPr/>
            <p:nvPr/>
          </p:nvSpPr>
          <p:spPr>
            <a:xfrm>
              <a:off x="4724" y="2780"/>
              <a:ext cx="483" cy="373"/>
            </a:xfrm>
            <a:custGeom>
              <a:avLst/>
              <a:gdLst/>
              <a:ahLst/>
              <a:cxnLst>
                <a:cxn ang="0">
                  <a:pos x="483" y="373"/>
                </a:cxn>
                <a:cxn ang="0">
                  <a:pos x="0" y="0"/>
                </a:cxn>
              </a:cxnLst>
              <a:rect l="0" t="0" r="0" b="0"/>
              <a:pathLst>
                <a:path w="420" h="435">
                  <a:moveTo>
                    <a:pt x="420" y="435"/>
                  </a:moveTo>
                  <a:cubicBezTo>
                    <a:pt x="350" y="363"/>
                    <a:pt x="87" y="9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3" name="Text Box 10"/>
            <p:cNvSpPr txBox="1"/>
            <p:nvPr/>
          </p:nvSpPr>
          <p:spPr>
            <a:xfrm>
              <a:off x="4801" y="2567"/>
              <a:ext cx="169" cy="23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d</a:t>
              </a:r>
            </a:p>
          </p:txBody>
        </p:sp>
        <p:sp>
          <p:nvSpPr>
            <p:cNvPr id="90124" name="Text Box 11"/>
            <p:cNvSpPr txBox="1"/>
            <p:nvPr/>
          </p:nvSpPr>
          <p:spPr>
            <a:xfrm>
              <a:off x="4133" y="3090"/>
              <a:ext cx="180" cy="23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90125" name="Freeform 12"/>
            <p:cNvSpPr/>
            <p:nvPr/>
          </p:nvSpPr>
          <p:spPr>
            <a:xfrm>
              <a:off x="4137" y="2652"/>
              <a:ext cx="190" cy="5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501"/>
                </a:cxn>
              </a:cxnLst>
              <a:rect l="0" t="0" r="0" b="0"/>
              <a:pathLst>
                <a:path w="165" h="585">
                  <a:moveTo>
                    <a:pt x="0" y="0"/>
                  </a:moveTo>
                  <a:cubicBezTo>
                    <a:pt x="28" y="100"/>
                    <a:pt x="131" y="463"/>
                    <a:pt x="165" y="585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6" name="Text Box 13"/>
            <p:cNvSpPr txBox="1"/>
            <p:nvPr/>
          </p:nvSpPr>
          <p:spPr>
            <a:xfrm>
              <a:off x="4680" y="1779"/>
              <a:ext cx="168" cy="23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c</a:t>
              </a:r>
            </a:p>
          </p:txBody>
        </p:sp>
        <p:sp>
          <p:nvSpPr>
            <p:cNvPr id="90127" name="Text Box 14"/>
            <p:cNvSpPr txBox="1"/>
            <p:nvPr/>
          </p:nvSpPr>
          <p:spPr>
            <a:xfrm>
              <a:off x="5312" y="3043"/>
              <a:ext cx="169" cy="23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f</a:t>
              </a:r>
            </a:p>
          </p:txBody>
        </p:sp>
        <p:sp>
          <p:nvSpPr>
            <p:cNvPr id="90128" name="Freeform 15"/>
            <p:cNvSpPr/>
            <p:nvPr/>
          </p:nvSpPr>
          <p:spPr>
            <a:xfrm>
              <a:off x="4137" y="2074"/>
              <a:ext cx="587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587" y="0"/>
                </a:cxn>
              </a:cxnLst>
              <a:rect l="0" t="0" r="0" b="0"/>
              <a:pathLst>
                <a:path w="510" h="645">
                  <a:moveTo>
                    <a:pt x="0" y="645"/>
                  </a:moveTo>
                  <a:cubicBezTo>
                    <a:pt x="87" y="538"/>
                    <a:pt x="404" y="135"/>
                    <a:pt x="51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9" name="Freeform 16"/>
            <p:cNvSpPr/>
            <p:nvPr/>
          </p:nvSpPr>
          <p:spPr>
            <a:xfrm>
              <a:off x="4756" y="2091"/>
              <a:ext cx="562" cy="5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2" y="527"/>
                </a:cxn>
              </a:cxnLst>
              <a:rect l="0" t="0" r="0" b="0"/>
              <a:pathLst>
                <a:path w="510" h="615">
                  <a:moveTo>
                    <a:pt x="0" y="0"/>
                  </a:moveTo>
                  <a:cubicBezTo>
                    <a:pt x="85" y="102"/>
                    <a:pt x="404" y="487"/>
                    <a:pt x="510" y="615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0" name="Text Box 17"/>
            <p:cNvSpPr txBox="1"/>
            <p:nvPr/>
          </p:nvSpPr>
          <p:spPr>
            <a:xfrm>
              <a:off x="3959" y="2501"/>
              <a:ext cx="180" cy="23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90131" name="Text Box 18"/>
            <p:cNvSpPr txBox="1"/>
            <p:nvPr/>
          </p:nvSpPr>
          <p:spPr>
            <a:xfrm>
              <a:off x="5393" y="2508"/>
              <a:ext cx="118" cy="230"/>
            </a:xfrm>
            <a:prstGeom prst="rect">
              <a:avLst/>
            </a:prstGeom>
            <a:noFill/>
            <a:ln w="635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e</a:t>
              </a:r>
            </a:p>
          </p:txBody>
        </p:sp>
        <p:sp>
          <p:nvSpPr>
            <p:cNvPr id="90132" name="Freeform 19"/>
            <p:cNvSpPr/>
            <p:nvPr/>
          </p:nvSpPr>
          <p:spPr>
            <a:xfrm>
              <a:off x="4344" y="3164"/>
              <a:ext cx="845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45" y="1"/>
                </a:cxn>
              </a:cxnLst>
              <a:rect l="0" t="0" r="0" b="0"/>
              <a:pathLst>
                <a:path w="735" h="2">
                  <a:moveTo>
                    <a:pt x="0" y="2"/>
                  </a:moveTo>
                  <a:cubicBezTo>
                    <a:pt x="122" y="0"/>
                    <a:pt x="582" y="2"/>
                    <a:pt x="735" y="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3" name="Freeform 20"/>
            <p:cNvSpPr/>
            <p:nvPr/>
          </p:nvSpPr>
          <p:spPr>
            <a:xfrm>
              <a:off x="5207" y="2665"/>
              <a:ext cx="103" cy="48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0" y="488"/>
                </a:cxn>
              </a:cxnLst>
              <a:rect l="0" t="0" r="0" b="0"/>
              <a:pathLst>
                <a:path w="90" h="570">
                  <a:moveTo>
                    <a:pt x="90" y="0"/>
                  </a:moveTo>
                  <a:cubicBezTo>
                    <a:pt x="73" y="95"/>
                    <a:pt x="19" y="451"/>
                    <a:pt x="0" y="57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4" name="Text Box 21"/>
            <p:cNvSpPr txBox="1"/>
            <p:nvPr/>
          </p:nvSpPr>
          <p:spPr>
            <a:xfrm>
              <a:off x="4313" y="3433"/>
              <a:ext cx="1035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</a:rPr>
                <a:t>图</a:t>
              </a:r>
              <a:r>
                <a:rPr lang="en-US" altLang="zh-CN" sz="2800" b="1" dirty="0">
                  <a:latin typeface="黑体" panose="02010609060101010101" pitchFamily="49" charset="-122"/>
                </a:rPr>
                <a:t>2.2.5</a:t>
              </a:r>
            </a:p>
          </p:txBody>
        </p:sp>
        <p:sp>
          <p:nvSpPr>
            <p:cNvPr id="90135" name="Oval 22"/>
            <p:cNvSpPr/>
            <p:nvPr/>
          </p:nvSpPr>
          <p:spPr>
            <a:xfrm>
              <a:off x="4697" y="2021"/>
              <a:ext cx="91" cy="91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90136" name="Oval 23"/>
            <p:cNvSpPr/>
            <p:nvPr/>
          </p:nvSpPr>
          <p:spPr>
            <a:xfrm>
              <a:off x="4102" y="2616"/>
              <a:ext cx="91" cy="91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90137" name="Oval 24"/>
            <p:cNvSpPr/>
            <p:nvPr/>
          </p:nvSpPr>
          <p:spPr>
            <a:xfrm>
              <a:off x="5276" y="2628"/>
              <a:ext cx="91" cy="91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90138" name="Oval 25"/>
            <p:cNvSpPr/>
            <p:nvPr/>
          </p:nvSpPr>
          <p:spPr>
            <a:xfrm>
              <a:off x="4689" y="2729"/>
              <a:ext cx="91" cy="91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90139" name="Oval 26"/>
            <p:cNvSpPr/>
            <p:nvPr/>
          </p:nvSpPr>
          <p:spPr>
            <a:xfrm>
              <a:off x="4309" y="3135"/>
              <a:ext cx="91" cy="91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90140" name="Oval 27"/>
            <p:cNvSpPr/>
            <p:nvPr/>
          </p:nvSpPr>
          <p:spPr>
            <a:xfrm>
              <a:off x="5189" y="3135"/>
              <a:ext cx="91" cy="91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2.2.12</a:t>
            </a:r>
            <a:endParaRPr lang="zh-CN" altLang="en-US" dirty="0"/>
          </a:p>
        </p:txBody>
      </p:sp>
      <p:sp>
        <p:nvSpPr>
          <p:cNvPr id="92163" name="Rectangle 3"/>
          <p:cNvSpPr>
            <a:spLocks noGrp="1"/>
          </p:cNvSpPr>
          <p:nvPr>
            <p:ph type="body" sz="half" idx="1"/>
          </p:nvPr>
        </p:nvSpPr>
        <p:spPr>
          <a:xfrm>
            <a:off x="598488" y="1516063"/>
            <a:ext cx="8096250" cy="474281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设集合</a:t>
            </a:r>
            <a:r>
              <a:rPr lang="en-US" altLang="zh-CN" dirty="0"/>
              <a:t>A = {</a:t>
            </a:r>
            <a:r>
              <a:rPr lang="zh-CN" altLang="en-US" dirty="0"/>
              <a:t>张红，李明，王强，程飞，赵伟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B = {</a:t>
            </a:r>
            <a:r>
              <a:rPr lang="zh-CN" altLang="en-US" dirty="0"/>
              <a:t>离散数学，操作系统，计算机图形学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R = {&lt;</a:t>
            </a:r>
            <a:r>
              <a:rPr lang="zh-CN" altLang="en-US" dirty="0"/>
              <a:t>张红，离散数学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李明，离散数学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&lt;</a:t>
            </a:r>
            <a:r>
              <a:rPr lang="zh-CN" altLang="en-US" dirty="0"/>
              <a:t>王强，操作系统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程飞</a:t>
            </a:r>
            <a:r>
              <a:rPr lang="en-US" altLang="zh-CN" dirty="0"/>
              <a:t>, </a:t>
            </a:r>
            <a:r>
              <a:rPr lang="zh-CN" altLang="en-US" dirty="0"/>
              <a:t>操作系统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赵伟，计算机科学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张红</a:t>
            </a:r>
            <a:r>
              <a:rPr lang="en-US" altLang="zh-CN" dirty="0"/>
              <a:t>,  </a:t>
            </a:r>
            <a:r>
              <a:rPr lang="zh-CN" altLang="en-US" dirty="0"/>
              <a:t>算法分析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李明，组合数学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王强</a:t>
            </a:r>
            <a:r>
              <a:rPr lang="en-US" altLang="zh-CN" dirty="0"/>
              <a:t>,  </a:t>
            </a:r>
            <a:r>
              <a:rPr lang="zh-CN" altLang="en-US" dirty="0"/>
              <a:t>数据结构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程飞，组合数学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赵伟，计算机图形学</a:t>
            </a:r>
            <a:r>
              <a:rPr lang="en-US" altLang="zh-CN" dirty="0"/>
              <a:t>&gt;}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试用表的形式表示关系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解 </a:t>
            </a:r>
            <a:r>
              <a:rPr lang="zh-CN" altLang="en-US" dirty="0"/>
              <a:t> 关系</a:t>
            </a:r>
            <a:r>
              <a:rPr lang="en-US" altLang="zh-CN" dirty="0"/>
              <a:t>R</a:t>
            </a:r>
            <a:r>
              <a:rPr lang="zh-CN" altLang="en-US" dirty="0"/>
              <a:t>的表的表示形式见表</a:t>
            </a:r>
            <a:r>
              <a:rPr lang="en-US" altLang="zh-CN" dirty="0"/>
              <a:t>2.2.1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43155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4719638" y="1562100"/>
          <a:ext cx="3956050" cy="4694239"/>
        </p:xfrm>
        <a:graphic>
          <a:graphicData uri="http://schemas.openxmlformats.org/drawingml/2006/table">
            <a:tbl>
              <a:tblPr/>
              <a:tblGrid>
                <a:gridCol w="12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学生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张红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离散数学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李明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离散数学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王强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操作系统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程飞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操作系统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赵伟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计算机科学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张红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算法分析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李明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组合数学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王强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数据结构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程飞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组合数学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赵伟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计算机图形学</a:t>
                      </a:r>
                      <a:endParaRPr kumimoji="1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3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94210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2.2.13</a:t>
            </a:r>
            <a:endParaRPr lang="zh-CN" altLang="en-US" dirty="0"/>
          </a:p>
        </p:txBody>
      </p:sp>
      <p:sp>
        <p:nvSpPr>
          <p:cNvPr id="94211" name="Rectangle 3"/>
          <p:cNvSpPr>
            <a:spLocks noGrp="1"/>
          </p:cNvSpPr>
          <p:nvPr>
            <p:ph type="body" sz="half" idx="1"/>
          </p:nvPr>
        </p:nvSpPr>
        <p:spPr>
          <a:xfrm>
            <a:off x="611188" y="1293813"/>
            <a:ext cx="8147050" cy="16414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请分别将下列表</a:t>
            </a:r>
            <a:r>
              <a:rPr lang="en-US" altLang="zh-CN" dirty="0"/>
              <a:t>2.2.2</a:t>
            </a:r>
            <a:r>
              <a:rPr lang="zh-CN" altLang="en-US" dirty="0"/>
              <a:t>和</a:t>
            </a:r>
            <a:r>
              <a:rPr lang="en-US" altLang="zh-CN" dirty="0"/>
              <a:t>2.2.3</a:t>
            </a:r>
            <a:r>
              <a:rPr lang="zh-CN" altLang="en-US" dirty="0"/>
              <a:t>表示的关系改写为关系集合表示形式。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	  </a:t>
            </a:r>
            <a:r>
              <a:rPr lang="zh-CN" altLang="en-US" sz="2400" dirty="0"/>
              <a:t>表</a:t>
            </a:r>
            <a:r>
              <a:rPr lang="en-US" altLang="zh-CN" sz="2400" dirty="0"/>
              <a:t>2.2.2				</a:t>
            </a:r>
            <a:r>
              <a:rPr lang="zh-CN" altLang="en-US" sz="2400" dirty="0"/>
              <a:t>表</a:t>
            </a:r>
            <a:r>
              <a:rPr lang="en-US" altLang="zh-CN" sz="2400" dirty="0"/>
              <a:t>2.2.3</a:t>
            </a:r>
            <a:endParaRPr lang="zh-CN" altLang="en-US" sz="2400" dirty="0"/>
          </a:p>
        </p:txBody>
      </p:sp>
      <p:graphicFrame>
        <p:nvGraphicFramePr>
          <p:cNvPr id="1433641" name="Group 41"/>
          <p:cNvGraphicFramePr>
            <a:graphicFrameLocks noGrp="1"/>
          </p:cNvGraphicFramePr>
          <p:nvPr>
            <p:ph sz="quarter" idx="4294967295"/>
          </p:nvPr>
        </p:nvGraphicFramePr>
        <p:xfrm>
          <a:off x="1331913" y="2913063"/>
          <a:ext cx="2762250" cy="182880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8840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锤子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9921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钳子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452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油漆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2207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地毯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3642" name="Group 42"/>
          <p:cNvGraphicFramePr>
            <a:graphicFrameLocks noGrp="1"/>
          </p:cNvGraphicFramePr>
          <p:nvPr>
            <p:ph sz="quarter" idx="4294967295"/>
          </p:nvPr>
        </p:nvGraphicFramePr>
        <p:xfrm>
          <a:off x="5967413" y="2913063"/>
          <a:ext cx="1631950" cy="1828800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8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3643" name="Rectangle 43"/>
          <p:cNvSpPr/>
          <p:nvPr/>
        </p:nvSpPr>
        <p:spPr>
          <a:xfrm>
            <a:off x="179388" y="4941888"/>
            <a:ext cx="8785225" cy="1476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 （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）设表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2.2.2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表示的关系为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，则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={&lt;8840,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锤子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&gt;,&lt;9921,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钳子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&gt;,&lt;452,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油漆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&gt;,&lt;2207,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地毯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&gt;}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(2)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设表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2.2.3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表示的关系为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，则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={&lt;a,3&gt;,&lt;b,1&gt;,&lt;b,4&gt;,&lt;c,1&gt;}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35651" name="Rectangle 3"/>
          <p:cNvSpPr>
            <a:spLocks noGrp="1"/>
          </p:cNvSpPr>
          <p:nvPr>
            <p:ph type="body" sz="half" idx="1"/>
          </p:nvPr>
        </p:nvSpPr>
        <p:spPr>
          <a:xfrm>
            <a:off x="539750" y="1268413"/>
            <a:ext cx="8185150" cy="525907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请将下列关系改写为表。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 = {&lt;a,6&gt;, &lt;b,2&gt;, &lt;a,1&gt;, &lt;c,1&gt;}</a:t>
            </a:r>
            <a:r>
              <a:rPr lang="zh-CN" altLang="en-US" dirty="0"/>
              <a:t>；                       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{1,2,3}</a:t>
            </a:r>
            <a:r>
              <a:rPr lang="zh-CN" altLang="en-US" dirty="0"/>
              <a:t>上定义关系</a:t>
            </a:r>
            <a:r>
              <a:rPr lang="en-US" altLang="zh-CN" dirty="0"/>
              <a:t>R</a:t>
            </a:r>
            <a:r>
              <a:rPr lang="zh-CN" altLang="en-US" dirty="0"/>
              <a:t>：如果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≥y</a:t>
            </a:r>
            <a:r>
              <a:rPr lang="zh-CN" altLang="en-US" dirty="0"/>
              <a:t>，则</a:t>
            </a:r>
            <a:r>
              <a:rPr lang="en-US" altLang="zh-CN" dirty="0"/>
              <a:t>&lt;x,y&gt;∈R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解（</a:t>
            </a:r>
            <a:r>
              <a:rPr lang="en-US" altLang="zh-CN" dirty="0"/>
              <a:t>1</a:t>
            </a:r>
            <a:r>
              <a:rPr lang="zh-CN" altLang="en-US" dirty="0"/>
              <a:t>）关系</a:t>
            </a:r>
            <a:r>
              <a:rPr lang="en-US" altLang="zh-CN" dirty="0"/>
              <a:t>R</a:t>
            </a:r>
            <a:r>
              <a:rPr lang="zh-CN" altLang="en-US" dirty="0"/>
              <a:t>的表表示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形式见表</a:t>
            </a:r>
            <a:r>
              <a:rPr lang="en-US" altLang="zh-CN" dirty="0"/>
              <a:t>2.2.4</a:t>
            </a:r>
            <a:r>
              <a:rPr lang="zh-CN" altLang="en-US" dirty="0"/>
              <a:t>；</a:t>
            </a:r>
          </a:p>
          <a:p>
            <a:pPr marL="0" indent="0" eaLnBrk="1" hangingPunct="1"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）由题意得</a:t>
            </a:r>
            <a:r>
              <a:rPr lang="en-US" altLang="zh-CN" dirty="0"/>
              <a:t>R={&lt;1,1&gt;,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&lt;2,1&gt;,&lt;3,1&gt;, &lt;2,2&gt;,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&lt;2,3&gt;,&lt;3,2&gt;,&lt;3,3&gt;}</a:t>
            </a:r>
            <a:r>
              <a:rPr lang="zh-CN" altLang="en-US" dirty="0"/>
              <a:t>，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其对应的表见表</a:t>
            </a:r>
            <a:r>
              <a:rPr lang="en-US" altLang="zh-CN" dirty="0"/>
              <a:t>2.2.5</a:t>
            </a:r>
            <a:endParaRPr lang="zh-CN" altLang="en-US" dirty="0"/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2.2.14</a:t>
            </a:r>
            <a:endParaRPr lang="zh-CN" altLang="en-US" dirty="0"/>
          </a:p>
        </p:txBody>
      </p:sp>
      <p:graphicFrame>
        <p:nvGraphicFramePr>
          <p:cNvPr id="1435700" name="Group 52"/>
          <p:cNvGraphicFramePr>
            <a:graphicFrameLocks noGrp="1"/>
          </p:cNvGraphicFramePr>
          <p:nvPr>
            <p:ph sz="quarter" idx="4294967295"/>
          </p:nvPr>
        </p:nvGraphicFramePr>
        <p:xfrm>
          <a:off x="5511800" y="3357563"/>
          <a:ext cx="1373188" cy="2073276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5701" name="Group 53"/>
          <p:cNvGraphicFramePr>
            <a:graphicFrameLocks noGrp="1"/>
          </p:cNvGraphicFramePr>
          <p:nvPr>
            <p:ph sz="quarter" idx="4294967295"/>
          </p:nvPr>
        </p:nvGraphicFramePr>
        <p:xfrm>
          <a:off x="7208838" y="3287713"/>
          <a:ext cx="1314450" cy="321468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5695" name="Text Box 47"/>
          <p:cNvSpPr txBox="1"/>
          <p:nvPr/>
        </p:nvSpPr>
        <p:spPr>
          <a:xfrm>
            <a:off x="5435600" y="2917825"/>
            <a:ext cx="144145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</a:rPr>
              <a:t>表</a:t>
            </a:r>
            <a:r>
              <a:rPr lang="en-US" altLang="zh-CN" sz="2400" b="1" dirty="0">
                <a:latin typeface="黑体" panose="02010609060101010101" pitchFamily="49" charset="-122"/>
              </a:rPr>
              <a:t>2.2.4</a:t>
            </a:r>
          </a:p>
        </p:txBody>
      </p:sp>
      <p:sp>
        <p:nvSpPr>
          <p:cNvPr id="1435702" name="Text Box 54"/>
          <p:cNvSpPr txBox="1"/>
          <p:nvPr/>
        </p:nvSpPr>
        <p:spPr>
          <a:xfrm>
            <a:off x="7164388" y="2917825"/>
            <a:ext cx="1368425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</a:rPr>
              <a:t>表</a:t>
            </a:r>
            <a:r>
              <a:rPr lang="en-US" altLang="zh-CN" sz="2400" b="1" dirty="0">
                <a:latin typeface="黑体" panose="02010609060101010101" pitchFamily="49" charset="-122"/>
              </a:rPr>
              <a:t>2.2.5         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5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1" grpId="0" build="p"/>
      <p:bldP spid="1435695" grpId="0"/>
      <p:bldP spid="143570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611188" y="609441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2.3 </a:t>
            </a:r>
            <a:r>
              <a:rPr lang="zh-CN" altLang="en-US" dirty="0"/>
              <a:t>关系的运算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338263"/>
            <a:ext cx="7010400" cy="2998787"/>
          </a:xfrm>
        </p:spPr>
        <p:txBody>
          <a:bodyPr vert="horz" wrap="square" lIns="72000" tIns="45720" rIns="7200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</a:rPr>
              <a:t>设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>
                <a:solidFill>
                  <a:srgbClr val="0000CC"/>
                </a:solidFill>
              </a:rPr>
              <a:t>都是从集合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到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zh-CN" altLang="en-US" dirty="0">
                <a:solidFill>
                  <a:srgbClr val="0000CC"/>
                </a:solidFill>
              </a:rPr>
              <a:t>的两个关系，则：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R</a:t>
            </a:r>
            <a:r>
              <a:rPr lang="en-US" altLang="zh-CN" dirty="0">
                <a:solidFill>
                  <a:srgbClr val="FF0000"/>
                </a:solidFill>
              </a:rPr>
              <a:t>∪</a:t>
            </a:r>
            <a:r>
              <a:rPr lang="en-US" altLang="zh-CN" dirty="0"/>
              <a:t>S</a:t>
            </a:r>
            <a:r>
              <a:rPr lang="zh-CN" altLang="en-US" dirty="0"/>
              <a:t>＝</a:t>
            </a:r>
            <a:r>
              <a:rPr lang="en-US" altLang="zh-CN" dirty="0"/>
              <a:t>{&lt;x,y&gt;|(xRy)</a:t>
            </a:r>
            <a:r>
              <a:rPr lang="en-US" altLang="zh-CN" dirty="0">
                <a:solidFill>
                  <a:srgbClr val="FF0000"/>
                </a:solidFill>
              </a:rPr>
              <a:t>∨</a:t>
            </a:r>
            <a:r>
              <a:rPr lang="en-US" altLang="zh-CN" dirty="0"/>
              <a:t>(xSy)}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R</a:t>
            </a:r>
            <a:r>
              <a:rPr lang="en-US" altLang="zh-CN" dirty="0">
                <a:solidFill>
                  <a:srgbClr val="FF0000"/>
                </a:solidFill>
              </a:rPr>
              <a:t>∩</a:t>
            </a:r>
            <a:r>
              <a:rPr lang="en-US" altLang="zh-CN" dirty="0"/>
              <a:t>S</a:t>
            </a:r>
            <a:r>
              <a:rPr lang="zh-CN" altLang="en-US" dirty="0"/>
              <a:t>＝</a:t>
            </a:r>
            <a:r>
              <a:rPr lang="en-US" altLang="zh-CN" dirty="0"/>
              <a:t>{&lt;x,y&gt;|(xRy)</a:t>
            </a:r>
            <a:r>
              <a:rPr lang="en-US" altLang="zh-CN" dirty="0">
                <a:solidFill>
                  <a:srgbClr val="FF0000"/>
                </a:solidFill>
              </a:rPr>
              <a:t>∧</a:t>
            </a:r>
            <a:r>
              <a:rPr lang="en-US" altLang="zh-CN" dirty="0"/>
              <a:t>(xSy)}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R-S</a:t>
            </a:r>
            <a:r>
              <a:rPr lang="zh-CN" altLang="en-US" dirty="0"/>
              <a:t>＝</a:t>
            </a:r>
            <a:r>
              <a:rPr lang="en-US" altLang="zh-CN" dirty="0"/>
              <a:t>{&lt;x,y&gt;|(xRy)∧(xSy)}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R＝{&lt;x,y&gt;|(xRy)}</a:t>
            </a:r>
          </a:p>
        </p:txBody>
      </p:sp>
      <p:sp>
        <p:nvSpPr>
          <p:cNvPr id="98308" name="Rectangle 4"/>
          <p:cNvSpPr/>
          <p:nvPr/>
        </p:nvSpPr>
        <p:spPr>
          <a:xfrm>
            <a:off x="685800" y="4365625"/>
            <a:ext cx="8110538" cy="1262063"/>
          </a:xfrm>
          <a:prstGeom prst="rect">
            <a:avLst/>
          </a:prstGeom>
          <a:noFill/>
          <a:ln w="9525">
            <a:noFill/>
          </a:ln>
        </p:spPr>
        <p:txBody>
          <a:bodyPr lIns="72000" tIns="36000" rIns="72000" bIns="36000" anchor="t" anchorCtr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996633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注意：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A×B</a:t>
            </a:r>
            <a:r>
              <a:rPr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是相对于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R</a:t>
            </a:r>
            <a:r>
              <a:rPr lang="en-US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的全集</a:t>
            </a:r>
            <a:r>
              <a:rPr lang="en-US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，所以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有</a:t>
            </a:r>
          </a:p>
          <a:p>
            <a:pPr marL="457200" indent="-457200">
              <a:lnSpc>
                <a:spcPct val="130000"/>
              </a:lnSpc>
              <a:buClr>
                <a:srgbClr val="996633"/>
              </a:buClr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A×B-R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，且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R∪R＝A×B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</a:rPr>
              <a:t>R∩R＝Φ。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98309" name="Line 13"/>
          <p:cNvSpPr/>
          <p:nvPr/>
        </p:nvSpPr>
        <p:spPr>
          <a:xfrm flipH="1">
            <a:off x="4584700" y="3248025"/>
            <a:ext cx="152400" cy="3810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10" name="Line 16"/>
          <p:cNvSpPr/>
          <p:nvPr/>
        </p:nvSpPr>
        <p:spPr>
          <a:xfrm flipH="1">
            <a:off x="2959100" y="3824288"/>
            <a:ext cx="134938" cy="4318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98311" name="Object 17"/>
          <p:cNvGraphicFramePr>
            <a:graphicFrameLocks noChangeAspect="1"/>
          </p:cNvGraphicFramePr>
          <p:nvPr/>
        </p:nvGraphicFramePr>
        <p:xfrm>
          <a:off x="685800" y="5683250"/>
          <a:ext cx="51720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4" imgW="1180465" imgH="194310" progId="Equation.DSMT4">
                  <p:embed/>
                </p:oleObj>
              </mc:Choice>
              <mc:Fallback>
                <p:oleObj r:id="rId4" imgW="1180465" imgH="19431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DF002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5683250"/>
                        <a:ext cx="5172075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Line 22"/>
          <p:cNvSpPr/>
          <p:nvPr/>
        </p:nvSpPr>
        <p:spPr>
          <a:xfrm>
            <a:off x="741363" y="3919538"/>
            <a:ext cx="215900" cy="0"/>
          </a:xfrm>
          <a:prstGeom prst="line">
            <a:avLst/>
          </a:prstGeom>
          <a:ln w="2540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13" name="Line 16"/>
          <p:cNvSpPr/>
          <p:nvPr/>
        </p:nvSpPr>
        <p:spPr>
          <a:xfrm flipH="1" flipV="1">
            <a:off x="755650" y="5070475"/>
            <a:ext cx="1809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14" name="Line 16"/>
          <p:cNvSpPr/>
          <p:nvPr/>
        </p:nvSpPr>
        <p:spPr>
          <a:xfrm flipH="1" flipV="1">
            <a:off x="4071938" y="5084763"/>
            <a:ext cx="179387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315" name="Line 16"/>
          <p:cNvSpPr/>
          <p:nvPr/>
        </p:nvSpPr>
        <p:spPr>
          <a:xfrm flipH="1" flipV="1">
            <a:off x="6515100" y="5072063"/>
            <a:ext cx="1809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611188" y="579120"/>
            <a:ext cx="8064500" cy="534035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sz="3200" dirty="0"/>
              <a:t>例</a:t>
            </a:r>
            <a:r>
              <a:rPr lang="pt-BR" altLang="zh-CN" sz="3200" dirty="0"/>
              <a:t>2.3.1</a:t>
            </a:r>
            <a:r>
              <a:rPr lang="pt-BR" altLang="zh-CN" sz="3200" dirty="0">
                <a:latin typeface="宋体" panose="02010600030101010101" pitchFamily="2" charset="-122"/>
              </a:rPr>
              <a:t> </a:t>
            </a:r>
            <a:endParaRPr lang="zh-CN" altLang="en-US" sz="3200" dirty="0"/>
          </a:p>
        </p:txBody>
      </p:sp>
      <p:sp>
        <p:nvSpPr>
          <p:cNvPr id="1439747" name="Rectangle 3"/>
          <p:cNvSpPr>
            <a:spLocks noGrp="1"/>
          </p:cNvSpPr>
          <p:nvPr>
            <p:ph type="body" sz="half" idx="1"/>
          </p:nvPr>
        </p:nvSpPr>
        <p:spPr>
          <a:xfrm>
            <a:off x="623888" y="1477963"/>
            <a:ext cx="8147050" cy="24003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pt-BR" dirty="0">
                <a:solidFill>
                  <a:srgbClr val="FF0000"/>
                </a:solidFill>
              </a:rPr>
              <a:t>设</a:t>
            </a:r>
            <a:r>
              <a:rPr lang="pt-BR" altLang="zh-CN" dirty="0">
                <a:solidFill>
                  <a:srgbClr val="FF0000"/>
                </a:solidFill>
              </a:rPr>
              <a:t>A={a,b,c,d}</a:t>
            </a:r>
            <a:r>
              <a:rPr lang="zh-CN" altLang="pt-BR" dirty="0">
                <a:solidFill>
                  <a:srgbClr val="FF0000"/>
                </a:solidFill>
              </a:rPr>
              <a:t>，</a:t>
            </a:r>
            <a:r>
              <a:rPr lang="pt-BR" altLang="zh-CN" dirty="0">
                <a:solidFill>
                  <a:srgbClr val="FF0000"/>
                </a:solidFill>
              </a:rPr>
              <a:t>A</a:t>
            </a:r>
            <a:r>
              <a:rPr lang="zh-CN" altLang="pt-BR" dirty="0">
                <a:solidFill>
                  <a:srgbClr val="FF0000"/>
                </a:solidFill>
              </a:rPr>
              <a:t>上关系</a:t>
            </a:r>
            <a:r>
              <a:rPr lang="pt-BR" altLang="zh-CN" dirty="0">
                <a:solidFill>
                  <a:srgbClr val="FF0000"/>
                </a:solidFill>
              </a:rPr>
              <a:t>R</a:t>
            </a:r>
            <a:r>
              <a:rPr lang="zh-CN" altLang="pt-BR" dirty="0">
                <a:solidFill>
                  <a:srgbClr val="FF0000"/>
                </a:solidFill>
              </a:rPr>
              <a:t>和</a:t>
            </a:r>
            <a:r>
              <a:rPr lang="pt-BR" altLang="zh-CN" dirty="0">
                <a:solidFill>
                  <a:srgbClr val="FF0000"/>
                </a:solidFill>
              </a:rPr>
              <a:t>S</a:t>
            </a:r>
            <a:r>
              <a:rPr lang="zh-CN" altLang="pt-BR" dirty="0">
                <a:solidFill>
                  <a:srgbClr val="FF0000"/>
                </a:solidFill>
              </a:rPr>
              <a:t>定义如下：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pt-BR" altLang="zh-CN" dirty="0"/>
              <a:t> R = {&lt;a, b&gt;, &lt;b, d&gt;, &lt;c, c&gt;}</a:t>
            </a:r>
            <a:r>
              <a:rPr lang="zh-CN" altLang="pt-BR" dirty="0"/>
              <a:t>，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pt-BR" altLang="zh-CN" dirty="0"/>
              <a:t> S = {&lt;a, c&gt;, &lt;b, d&gt;, &lt;d, b&gt;}</a:t>
            </a:r>
            <a:r>
              <a:rPr lang="zh-CN" altLang="pt-BR" dirty="0"/>
              <a:t>。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pt-BR" dirty="0"/>
              <a:t>计算 </a:t>
            </a:r>
            <a:r>
              <a:rPr lang="pt-BR" altLang="zh-CN" dirty="0"/>
              <a:t>R∪S</a:t>
            </a:r>
            <a:r>
              <a:rPr lang="zh-CN" altLang="pt-BR" dirty="0"/>
              <a:t>，</a:t>
            </a:r>
            <a:r>
              <a:rPr lang="pt-BR" altLang="zh-CN" dirty="0"/>
              <a:t>R∩S</a:t>
            </a:r>
            <a:r>
              <a:rPr lang="zh-CN" altLang="pt-BR" dirty="0"/>
              <a:t>，</a:t>
            </a:r>
            <a:r>
              <a:rPr lang="pt-BR" altLang="zh-CN" dirty="0"/>
              <a:t>R</a:t>
            </a:r>
            <a:r>
              <a:rPr lang="pt-BR" altLang="zh-CN" dirty="0">
                <a:latin typeface="宋体" panose="02010600030101010101" pitchFamily="2" charset="-122"/>
              </a:rPr>
              <a:t>–</a:t>
            </a:r>
            <a:r>
              <a:rPr lang="pt-BR" altLang="zh-CN" dirty="0"/>
              <a:t>S</a:t>
            </a:r>
            <a:r>
              <a:rPr lang="zh-CN" altLang="pt-BR" dirty="0"/>
              <a:t>，</a:t>
            </a:r>
            <a:r>
              <a:rPr lang="pt-BR" altLang="zh-CN" dirty="0"/>
              <a:t>S</a:t>
            </a:r>
            <a:r>
              <a:rPr lang="pt-BR" altLang="zh-CN" dirty="0">
                <a:latin typeface="宋体" panose="02010600030101010101" pitchFamily="2" charset="-122"/>
              </a:rPr>
              <a:t>–</a:t>
            </a:r>
            <a:r>
              <a:rPr lang="pt-BR" altLang="zh-CN" dirty="0"/>
              <a:t>R</a:t>
            </a:r>
            <a:r>
              <a:rPr lang="zh-CN" altLang="pt-BR" dirty="0"/>
              <a:t>，</a:t>
            </a:r>
            <a:r>
              <a:rPr lang="pt-BR" altLang="zh-CN" dirty="0"/>
              <a:t>R</a:t>
            </a:r>
            <a:r>
              <a:rPr lang="zh-CN" altLang="pt-BR" dirty="0"/>
              <a:t>。</a:t>
            </a:r>
          </a:p>
        </p:txBody>
      </p:sp>
      <p:sp>
        <p:nvSpPr>
          <p:cNvPr id="1439749" name="Line 5"/>
          <p:cNvSpPr/>
          <p:nvPr/>
        </p:nvSpPr>
        <p:spPr>
          <a:xfrm>
            <a:off x="5940425" y="3441700"/>
            <a:ext cx="215900" cy="0"/>
          </a:xfrm>
          <a:prstGeom prst="line">
            <a:avLst/>
          </a:prstGeom>
          <a:ln w="2540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4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pt-BR" dirty="0"/>
              <a:t>解</a:t>
            </a:r>
            <a:endParaRPr lang="zh-CN" altLang="en-US" dirty="0"/>
          </a:p>
        </p:txBody>
      </p:sp>
      <p:sp>
        <p:nvSpPr>
          <p:cNvPr id="1441795" name="Rectangle 3"/>
          <p:cNvSpPr>
            <a:spLocks noGrp="1"/>
          </p:cNvSpPr>
          <p:nvPr>
            <p:ph type="body" sz="half" idx="1"/>
          </p:nvPr>
        </p:nvSpPr>
        <p:spPr>
          <a:xfrm>
            <a:off x="623888" y="1477963"/>
            <a:ext cx="8269287" cy="47942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pt-BR" altLang="zh-CN" dirty="0"/>
              <a:t>R∪S={&lt;a,b&gt;,&lt;a, c&gt;,&lt;b,d&gt;,&lt;c,c&gt;,&lt;d,b&gt;}</a:t>
            </a:r>
            <a:r>
              <a:rPr lang="zh-CN" altLang="pt-BR" dirty="0"/>
              <a:t>；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pt-BR" altLang="zh-CN" dirty="0"/>
              <a:t>R∩S={&lt;x,y&gt;|(xRy)∧(xSy)}={&lt;b,d&gt;}</a:t>
            </a:r>
            <a:r>
              <a:rPr lang="zh-CN" altLang="pt-BR" dirty="0"/>
              <a:t>；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pt-BR" altLang="zh-CN" dirty="0"/>
              <a:t>R</a:t>
            </a:r>
            <a:r>
              <a:rPr lang="pt-BR" altLang="zh-CN" dirty="0">
                <a:latin typeface="宋体" panose="02010600030101010101" pitchFamily="2" charset="-122"/>
              </a:rPr>
              <a:t>–</a:t>
            </a:r>
            <a:r>
              <a:rPr lang="pt-BR" altLang="zh-CN" dirty="0"/>
              <a:t>S={&lt;x,y&gt;|(xRy)∧(xy)}={</a:t>
            </a:r>
            <a:r>
              <a:rPr lang="fr-FR" altLang="zh-CN" dirty="0"/>
              <a:t>&lt;a,b&gt;,&lt;c,c&gt;}</a:t>
            </a:r>
            <a:r>
              <a:rPr lang="zh-CN" altLang="pt-BR" dirty="0"/>
              <a:t>；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pt-BR" altLang="zh-CN" dirty="0"/>
              <a:t>R=A</a:t>
            </a:r>
            <a:r>
              <a:rPr lang="pt-BR" altLang="zh-CN" baseline="30000" dirty="0"/>
              <a:t>2</a:t>
            </a:r>
            <a:r>
              <a:rPr lang="pt-BR" altLang="zh-CN" dirty="0">
                <a:latin typeface="宋体" panose="02010600030101010101" pitchFamily="2" charset="-122"/>
              </a:rPr>
              <a:t>–</a:t>
            </a:r>
            <a:r>
              <a:rPr lang="pt-BR" altLang="zh-CN" dirty="0"/>
              <a:t>R={&lt;a,a&gt;,&lt;a,b&gt;,&lt;a,c&gt;,&lt;a,d&gt;,&lt;b,a&gt;,&lt;b,b&gt;,</a:t>
            </a:r>
          </a:p>
          <a:p>
            <a:pPr marL="457200" lvl="1" indent="0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pt-BR" altLang="zh-CN" dirty="0"/>
              <a:t>&lt;b,c&gt;,&lt;b,d&gt;,&lt;c,a&gt;,&lt;c,b&gt;,&lt;c,c&gt;,&lt;c,d&gt;,&lt;d,a&gt;,</a:t>
            </a:r>
          </a:p>
          <a:p>
            <a:pPr marL="457200" lvl="1" indent="0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pt-BR" altLang="zh-CN" dirty="0"/>
              <a:t>&lt;d,b&gt;,&lt;d,c&gt;,&lt;d,d&gt;}</a:t>
            </a:r>
            <a:r>
              <a:rPr lang="pt-BR" altLang="zh-CN" dirty="0">
                <a:latin typeface="宋体" panose="02010600030101010101" pitchFamily="2" charset="-122"/>
              </a:rPr>
              <a:t>–</a:t>
            </a:r>
            <a:r>
              <a:rPr lang="pt-BR" altLang="zh-CN" dirty="0"/>
              <a:t>{&lt;a,b&gt;,&lt;b,d&gt;,&lt;c,c&gt;}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pt-BR" altLang="zh-CN" dirty="0"/>
              <a:t>={&lt;a,a&gt;,&lt;a,c&gt;,&lt;a,d&gt;,&lt;b,a&gt;,&lt;b,b&gt;,&lt;b,c&gt;,&lt;c,a&gt;,</a:t>
            </a:r>
          </a:p>
          <a:p>
            <a:pPr marL="457200" lvl="1" indent="0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pt-BR" altLang="zh-CN" dirty="0"/>
              <a:t>&lt;c,b&gt;,&lt;c,d&gt;,&lt;d,a&gt;,&lt;d,b&gt;,&lt;d,c&gt;,&lt;d, d&gt;}</a:t>
            </a:r>
            <a:r>
              <a:rPr lang="zh-CN" altLang="pt-BR" dirty="0"/>
              <a:t>。</a:t>
            </a:r>
            <a:endParaRPr lang="zh-CN" altLang="en-US" dirty="0"/>
          </a:p>
        </p:txBody>
      </p:sp>
      <p:sp>
        <p:nvSpPr>
          <p:cNvPr id="1441799" name="Line 7"/>
          <p:cNvSpPr/>
          <p:nvPr/>
        </p:nvSpPr>
        <p:spPr>
          <a:xfrm>
            <a:off x="692150" y="3440113"/>
            <a:ext cx="215900" cy="0"/>
          </a:xfrm>
          <a:prstGeom prst="line">
            <a:avLst/>
          </a:prstGeom>
          <a:ln w="2540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79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marL="762000" indent="-762000" eaLnBrk="1" hangingPunct="1"/>
            <a:r>
              <a:rPr lang="en-US" altLang="zh-CN" dirty="0"/>
              <a:t>2.3.1 </a:t>
            </a:r>
            <a:r>
              <a:rPr lang="zh-CN" altLang="en-US" dirty="0"/>
              <a:t>关系的复合运算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443843" name="Rectangle 3"/>
          <p:cNvSpPr>
            <a:spLocks noGrp="1"/>
          </p:cNvSpPr>
          <p:nvPr>
            <p:ph idx="1"/>
          </p:nvPr>
        </p:nvSpPr>
        <p:spPr>
          <a:xfrm>
            <a:off x="539750" y="1341438"/>
            <a:ext cx="8208963" cy="405257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algn="dist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2.3.1 </a:t>
            </a:r>
            <a:r>
              <a:rPr lang="zh-CN" altLang="en-US" dirty="0"/>
              <a:t>设</a:t>
            </a:r>
            <a:r>
              <a:rPr lang="en-US" altLang="zh-CN" dirty="0"/>
              <a:t>A,B,C</a:t>
            </a:r>
            <a:r>
              <a:rPr lang="zh-CN" altLang="en-US" dirty="0"/>
              <a:t>是三个集合，</a:t>
            </a:r>
            <a:r>
              <a:rPr lang="en-US" altLang="zh-CN" dirty="0"/>
              <a:t>R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的关系</a:t>
            </a:r>
          </a:p>
          <a:p>
            <a:pPr marL="533400" indent="-533400" algn="dist" eaLnBrk="1" hangingPunct="1">
              <a:spcBef>
                <a:spcPct val="0"/>
              </a:spcBef>
              <a:buNone/>
            </a:pPr>
            <a:r>
              <a:rPr lang="en-US" altLang="zh-CN" dirty="0"/>
              <a:t>(R</a:t>
            </a:r>
            <a:r>
              <a:rPr lang="zh-CN" altLang="en-US" dirty="0"/>
              <a:t>：</a:t>
            </a:r>
            <a:r>
              <a:rPr lang="en-US" altLang="zh-CN" dirty="0"/>
              <a:t>A→B)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是从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的关系</a:t>
            </a:r>
            <a:r>
              <a:rPr lang="en-US" altLang="zh-CN" dirty="0"/>
              <a:t>(S</a:t>
            </a:r>
            <a:r>
              <a:rPr lang="zh-CN" altLang="en-US" dirty="0"/>
              <a:t>：</a:t>
            </a:r>
            <a:r>
              <a:rPr lang="en-US" altLang="zh-CN" dirty="0"/>
              <a:t>B→C)</a:t>
            </a:r>
            <a:r>
              <a:rPr lang="zh-CN" altLang="en-US" dirty="0"/>
              <a:t>，则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  <a:endParaRPr lang="zh-CN" altLang="en-US" dirty="0">
              <a:solidFill>
                <a:srgbClr val="0000CC"/>
              </a:solidFill>
            </a:endParaRPr>
          </a:p>
          <a:p>
            <a:pPr marL="533400" indent="-533400" algn="dist" eaLnBrk="1" hangingPunct="1">
              <a:spcBef>
                <a:spcPct val="0"/>
              </a:spcBef>
              <a:buNone/>
            </a:pP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复合关系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zh-CN" altLang="en-US" dirty="0">
                <a:solidFill>
                  <a:srgbClr val="0000CC"/>
                </a:solidFill>
              </a:rPr>
              <a:t>合成关系</a:t>
            </a:r>
            <a:r>
              <a:rPr lang="en-US" altLang="zh-CN" dirty="0">
                <a:solidFill>
                  <a:srgbClr val="0000CC"/>
                </a:solidFill>
              </a:rPr>
              <a:t>)(</a:t>
            </a:r>
            <a:r>
              <a:rPr lang="en-US" altLang="zh-CN" dirty="0"/>
              <a:t>Composite)R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dirty="0"/>
              <a:t>关系，并且：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en-US" altLang="zh-CN" dirty="0"/>
              <a:t>     R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S＝{&lt;x,z&gt;|x∈A∧z∈C∧</a:t>
            </a:r>
          </a:p>
          <a:p>
            <a:pPr marL="533400" indent="-533400" eaLnBrk="1" hangingPunct="1">
              <a:lnSpc>
                <a:spcPct val="140000"/>
              </a:lnSpc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y)</a:t>
            </a:r>
            <a:r>
              <a:rPr lang="en-US" altLang="zh-CN" dirty="0"/>
              <a:t>(y∈B∧xRy∧ySz)}</a:t>
            </a:r>
          </a:p>
          <a:p>
            <a:pPr marL="533400" indent="-533400" eaLnBrk="1" hangingPunct="1">
              <a:lnSpc>
                <a:spcPct val="140000"/>
              </a:lnSpc>
              <a:buNone/>
            </a:pPr>
            <a:r>
              <a:rPr lang="zh-CN" altLang="en-US" dirty="0"/>
              <a:t>运算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复合运算</a:t>
            </a:r>
            <a:r>
              <a:rPr lang="en-US" altLang="zh-CN" dirty="0"/>
              <a:t>(CompositeOperation)</a:t>
            </a:r>
            <a:r>
              <a:rPr lang="zh-CN" altLang="en-US" dirty="0"/>
              <a:t>。</a:t>
            </a:r>
          </a:p>
        </p:txBody>
      </p:sp>
      <p:sp>
        <p:nvSpPr>
          <p:cNvPr id="1443844" name="Rectangle 4"/>
          <p:cNvSpPr/>
          <p:nvPr/>
        </p:nvSpPr>
        <p:spPr>
          <a:xfrm>
            <a:off x="455613" y="3500438"/>
            <a:ext cx="8509000" cy="2922587"/>
          </a:xfrm>
          <a:prstGeom prst="rect">
            <a:avLst/>
          </a:prstGeom>
          <a:solidFill>
            <a:srgbClr val="99CC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是可复合的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的后域和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的前域完全相同；</a:t>
            </a:r>
          </a:p>
          <a:p>
            <a: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RoS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的前域是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的前域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，后域是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的后域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；</a:t>
            </a:r>
          </a:p>
          <a:p>
            <a: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RoS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Φ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对任意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x∈A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z∈C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不存在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y∈B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使得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xRy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ySz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同时成立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；</a:t>
            </a:r>
          </a:p>
          <a:p>
            <a: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sz="2800" b="1" dirty="0">
                <a:latin typeface="黑体" panose="02010609060101010101" pitchFamily="49" charset="-122"/>
              </a:rPr>
              <a:t>ΦoR</a:t>
            </a:r>
            <a:r>
              <a:rPr lang="zh-CN" altLang="en-US" sz="2800" b="1" dirty="0"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latin typeface="黑体" panose="02010609060101010101" pitchFamily="49" charset="-122"/>
              </a:rPr>
              <a:t>RoΦ</a:t>
            </a:r>
            <a:r>
              <a:rPr lang="zh-CN" altLang="en-US" sz="2800" b="1" dirty="0"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latin typeface="黑体" panose="02010609060101010101" pitchFamily="49" charset="-122"/>
              </a:rPr>
              <a:t>Φ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4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38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38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3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43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4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3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4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43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3" grpId="0" build="p"/>
      <p:bldP spid="144384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84213" y="560229"/>
            <a:ext cx="7937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 </a:t>
            </a:r>
            <a:r>
              <a:rPr lang="en-US" altLang="zh-CN" dirty="0"/>
              <a:t>2.1 </a:t>
            </a:r>
            <a:r>
              <a:rPr lang="zh-CN" altLang="en-US" dirty="0"/>
              <a:t>内容提要</a:t>
            </a:r>
          </a:p>
        </p:txBody>
      </p:sp>
      <p:sp>
        <p:nvSpPr>
          <p:cNvPr id="13315" name="Text Box 3"/>
          <p:cNvSpPr txBox="1"/>
          <p:nvPr/>
        </p:nvSpPr>
        <p:spPr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082800" y="3908425"/>
            <a:ext cx="4724400" cy="909638"/>
            <a:chOff x="1296" y="1824"/>
            <a:chExt cx="2976" cy="432"/>
          </a:xfrm>
        </p:grpSpPr>
        <p:sp>
          <p:nvSpPr>
            <p:cNvPr id="1636357" name="AutoShape 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18" name="AutoShape 6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319" name="Text Box 7"/>
            <p:cNvSpPr txBox="1"/>
            <p:nvPr/>
          </p:nvSpPr>
          <p:spPr>
            <a:xfrm>
              <a:off x="1680" y="1934"/>
              <a:ext cx="2160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关系的性质</a:t>
              </a:r>
              <a:endPara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0" name="Text Box 8"/>
            <p:cNvSpPr txBox="1"/>
            <p:nvPr/>
          </p:nvSpPr>
          <p:spPr>
            <a:xfrm>
              <a:off x="1393" y="1886"/>
              <a:ext cx="223" cy="2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2082800" y="5132388"/>
            <a:ext cx="4724400" cy="889000"/>
            <a:chOff x="1296" y="1824"/>
            <a:chExt cx="2976" cy="432"/>
          </a:xfrm>
        </p:grpSpPr>
        <p:sp>
          <p:nvSpPr>
            <p:cNvPr id="1636362" name="AutoShape 10"/>
            <p:cNvSpPr>
              <a:spLocks noChangeArrowheads="1"/>
            </p:cNvSpPr>
            <p:nvPr/>
          </p:nvSpPr>
          <p:spPr bwMode="gray">
            <a:xfrm>
              <a:off x="1536" y="1899"/>
              <a:ext cx="2736" cy="28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23" name="AutoShape 11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324" name="Text Box 12"/>
            <p:cNvSpPr txBox="1"/>
            <p:nvPr/>
          </p:nvSpPr>
          <p:spPr>
            <a:xfrm>
              <a:off x="1680" y="1934"/>
              <a:ext cx="2160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关系的闭包运算</a:t>
              </a:r>
              <a:endPara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25" name="Text Box 13"/>
            <p:cNvSpPr txBox="1"/>
            <p:nvPr/>
          </p:nvSpPr>
          <p:spPr>
            <a:xfrm>
              <a:off x="1393" y="1886"/>
              <a:ext cx="223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2085975" y="1527175"/>
            <a:ext cx="4724400" cy="890588"/>
            <a:chOff x="1296" y="1824"/>
            <a:chExt cx="2976" cy="432"/>
          </a:xfrm>
        </p:grpSpPr>
        <p:sp>
          <p:nvSpPr>
            <p:cNvPr id="13327" name="AutoShape 15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  <a:tileRect/>
            </a:gradFill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328" name="AutoShape 16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rgbClr val="CC99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329" name="Text Box 17"/>
            <p:cNvSpPr txBox="1"/>
            <p:nvPr/>
          </p:nvSpPr>
          <p:spPr>
            <a:xfrm>
              <a:off x="1680" y="1934"/>
              <a:ext cx="216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二元关系</a:t>
              </a:r>
            </a:p>
          </p:txBody>
        </p:sp>
        <p:sp>
          <p:nvSpPr>
            <p:cNvPr id="13330" name="Text Box 18"/>
            <p:cNvSpPr txBox="1"/>
            <p:nvPr/>
          </p:nvSpPr>
          <p:spPr>
            <a:xfrm>
              <a:off x="1393" y="1886"/>
              <a:ext cx="223" cy="2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2073275" y="2730500"/>
            <a:ext cx="4724400" cy="863600"/>
            <a:chOff x="1296" y="1824"/>
            <a:chExt cx="2976" cy="432"/>
          </a:xfrm>
        </p:grpSpPr>
        <p:sp>
          <p:nvSpPr>
            <p:cNvPr id="13332" name="AutoShape 20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/>
                </a:gs>
                <a:gs pos="50000">
                  <a:srgbClr val="E9F4C9"/>
                </a:gs>
                <a:gs pos="100000">
                  <a:srgbClr val="99CC00"/>
                </a:gs>
              </a:gsLst>
              <a:lin ang="5400000" scaled="1"/>
              <a:tileRect/>
            </a:gradFill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333" name="AutoShape 21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rgbClr val="99CC00"/>
            </a:solidFill>
            <a:ln w="254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334" name="Text Box 22"/>
            <p:cNvSpPr txBox="1"/>
            <p:nvPr/>
          </p:nvSpPr>
          <p:spPr>
            <a:xfrm>
              <a:off x="1680" y="1934"/>
              <a:ext cx="2160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zh-CN" altLang="en-US" sz="28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关系的运算</a:t>
              </a:r>
            </a:p>
          </p:txBody>
        </p:sp>
        <p:sp>
          <p:nvSpPr>
            <p:cNvPr id="13335" name="Text Box 23"/>
            <p:cNvSpPr txBox="1"/>
            <p:nvPr/>
          </p:nvSpPr>
          <p:spPr>
            <a:xfrm>
              <a:off x="1393" y="1886"/>
              <a:ext cx="223" cy="2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1636376" name="Rectangle 24"/>
          <p:cNvSpPr/>
          <p:nvPr/>
        </p:nvSpPr>
        <p:spPr>
          <a:xfrm>
            <a:off x="611188" y="2755900"/>
            <a:ext cx="576262" cy="20415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</a:rPr>
              <a:t>内容提要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636377" name="AutoShape 25"/>
          <p:cNvSpPr/>
          <p:nvPr/>
        </p:nvSpPr>
        <p:spPr>
          <a:xfrm>
            <a:off x="1403350" y="1989138"/>
            <a:ext cx="503238" cy="3600450"/>
          </a:xfrm>
          <a:prstGeom prst="leftBrace">
            <a:avLst>
              <a:gd name="adj1" fmla="val 59555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zh-CN" dirty="0"/>
              <a:t>例</a:t>
            </a:r>
            <a:r>
              <a:rPr lang="en-US" altLang="zh-CN" dirty="0"/>
              <a:t>2.3.2</a:t>
            </a:r>
            <a:endParaRPr lang="zh-CN" altLang="en-US" dirty="0"/>
          </a:p>
        </p:txBody>
      </p:sp>
      <p:sp>
        <p:nvSpPr>
          <p:cNvPr id="1445891" name="Rectangle 3"/>
          <p:cNvSpPr>
            <a:spLocks noGrp="1"/>
          </p:cNvSpPr>
          <p:nvPr>
            <p:ph idx="1"/>
          </p:nvPr>
        </p:nvSpPr>
        <p:spPr>
          <a:xfrm>
            <a:off x="577850" y="1341438"/>
            <a:ext cx="8097838" cy="513556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试判断下列关系是否是两个关系的复合，如果是，请指出对应的两个关系。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祖孙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关系；  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舅甥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兄妹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关系。</a:t>
            </a:r>
          </a:p>
          <a:p>
            <a:pPr marL="0" indent="0" eaLnBrk="1" hangingPunct="1">
              <a:buNone/>
            </a:pPr>
            <a:r>
              <a:rPr lang="zh-CN" altLang="en-US" dirty="0"/>
              <a:t>解（</a:t>
            </a:r>
            <a:r>
              <a:rPr lang="en-US" altLang="zh-CN" dirty="0"/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祖孙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CC"/>
                </a:solidFill>
              </a:rPr>
              <a:t>父女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CC"/>
                </a:solidFill>
              </a:rPr>
              <a:t>关系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CC"/>
                </a:solidFill>
              </a:rPr>
              <a:t>母子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CC"/>
                </a:solidFill>
              </a:rPr>
              <a:t>关系</a:t>
            </a:r>
            <a:r>
              <a:rPr lang="zh-CN" altLang="en-US" dirty="0"/>
              <a:t>的复合；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舅甥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CC"/>
                </a:solidFill>
              </a:rPr>
              <a:t>兄妹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CC"/>
                </a:solidFill>
              </a:rPr>
              <a:t>关系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00CC"/>
                </a:solidFill>
              </a:rPr>
              <a:t>母子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CC"/>
                </a:solidFill>
              </a:rPr>
              <a:t>关系</a:t>
            </a:r>
            <a:r>
              <a:rPr lang="zh-CN" altLang="en-US" dirty="0"/>
              <a:t>的复合；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）不是。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89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854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2.3.3</a:t>
            </a:r>
            <a:endParaRPr lang="zh-CN" altLang="en-US" dirty="0"/>
          </a:p>
        </p:txBody>
      </p:sp>
      <p:sp>
        <p:nvSpPr>
          <p:cNvPr id="1447939" name="Rectangle 3"/>
          <p:cNvSpPr>
            <a:spLocks noGrp="1"/>
          </p:cNvSpPr>
          <p:nvPr>
            <p:ph type="body" sz="half" idx="1"/>
          </p:nvPr>
        </p:nvSpPr>
        <p:spPr>
          <a:xfrm>
            <a:off x="611188" y="1341438"/>
            <a:ext cx="8137525" cy="45370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A={a,b,c,d}</a:t>
            </a:r>
            <a:r>
              <a:rPr lang="zh-CN" altLang="en-US" dirty="0"/>
              <a:t>，</a:t>
            </a:r>
            <a:r>
              <a:rPr lang="en-US" altLang="zh-CN" dirty="0"/>
              <a:t>B={b,c,d}</a:t>
            </a:r>
            <a:r>
              <a:rPr lang="zh-CN" altLang="en-US" dirty="0"/>
              <a:t>，</a:t>
            </a:r>
            <a:r>
              <a:rPr lang="en-US" altLang="zh-CN" dirty="0"/>
              <a:t>C={a,b,d}</a:t>
            </a:r>
            <a:r>
              <a:rPr lang="zh-CN" altLang="en-US" dirty="0"/>
              <a:t>，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R={&lt;a,b&gt;,&lt;b,b&gt;,&lt;c,d&gt;,&lt;d,c&gt;}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的关系，</a:t>
            </a:r>
            <a:r>
              <a:rPr lang="en-US" altLang="zh-CN" dirty="0"/>
              <a:t>S={&lt;b,d&gt;,&lt;d,a&gt;,&lt;d,b&gt;}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的关系。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试用关系的</a:t>
            </a:r>
            <a:r>
              <a:rPr lang="zh-CN" altLang="en-US" dirty="0">
                <a:solidFill>
                  <a:srgbClr val="FF0000"/>
                </a:solidFill>
              </a:rPr>
              <a:t>三种表示方法</a:t>
            </a:r>
            <a:r>
              <a:rPr lang="zh-CN" altLang="en-US" dirty="0"/>
              <a:t>求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/>
              <a:t>。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解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/>
              <a:t>S={&lt;a,d&gt;,&lt;b,d&gt;,&lt;c,a&gt;,&lt;c,b&gt;}</a:t>
            </a:r>
            <a:r>
              <a:rPr lang="zh-CN" altLang="en-US" dirty="0"/>
              <a:t>；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根据关系复合的定义，</a:t>
            </a:r>
            <a:r>
              <a:rPr lang="en-US" altLang="zh-CN" dirty="0"/>
              <a:t>&lt;a</a:t>
            </a:r>
            <a:r>
              <a:rPr lang="en-US" altLang="zh-CN" baseline="-25000" dirty="0"/>
              <a:t>i</a:t>
            </a:r>
            <a:r>
              <a:rPr lang="en-US" altLang="zh-CN" dirty="0"/>
              <a:t>,c</a:t>
            </a:r>
            <a:r>
              <a:rPr lang="en-US" altLang="zh-CN" baseline="-25000" dirty="0"/>
              <a:t>j</a:t>
            </a:r>
            <a:r>
              <a:rPr lang="en-US" altLang="zh-CN" dirty="0"/>
              <a:t>&gt;∈R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</a:t>
            </a:r>
            <a:r>
              <a:rPr lang="zh-CN" altLang="en-US" dirty="0"/>
              <a:t>当且仅当存在</a:t>
            </a:r>
            <a:r>
              <a:rPr lang="en-US" altLang="zh-CN" dirty="0"/>
              <a:t>b</a:t>
            </a:r>
            <a:r>
              <a:rPr lang="en-US" altLang="zh-CN" baseline="-25000" dirty="0"/>
              <a:t>k</a:t>
            </a:r>
            <a:r>
              <a:rPr lang="en-US" altLang="zh-CN" dirty="0"/>
              <a:t>∈B</a:t>
            </a:r>
            <a:r>
              <a:rPr lang="zh-CN" altLang="en-US" dirty="0"/>
              <a:t>使得</a:t>
            </a:r>
            <a:r>
              <a:rPr lang="en-US" altLang="zh-CN" dirty="0"/>
              <a:t>&lt;a</a:t>
            </a:r>
            <a:r>
              <a:rPr lang="en-US" altLang="zh-CN" baseline="-25000" dirty="0"/>
              <a:t>i</a:t>
            </a:r>
            <a:r>
              <a:rPr lang="en-US" altLang="zh-CN" dirty="0"/>
              <a:t>,b</a:t>
            </a:r>
            <a:r>
              <a:rPr lang="en-US" altLang="zh-CN" baseline="-25000" dirty="0"/>
              <a:t>k</a:t>
            </a:r>
            <a:r>
              <a:rPr lang="en-US" altLang="zh-CN" dirty="0"/>
              <a:t>&gt;∈R</a:t>
            </a:r>
            <a:r>
              <a:rPr lang="zh-CN" altLang="en-US" dirty="0"/>
              <a:t>且</a:t>
            </a:r>
            <a:r>
              <a:rPr lang="en-US" altLang="zh-CN" dirty="0"/>
              <a:t>&lt;b</a:t>
            </a:r>
            <a:r>
              <a:rPr lang="en-US" altLang="zh-CN" baseline="-25000" dirty="0"/>
              <a:t>k</a:t>
            </a:r>
            <a:r>
              <a:rPr lang="en-US" altLang="zh-CN" dirty="0"/>
              <a:t>,c</a:t>
            </a:r>
            <a:r>
              <a:rPr lang="en-US" altLang="zh-CN" baseline="-25000" dirty="0"/>
              <a:t>j</a:t>
            </a:r>
            <a:r>
              <a:rPr lang="en-US" altLang="zh-CN" dirty="0"/>
              <a:t>&gt;∈S</a:t>
            </a:r>
            <a:r>
              <a:rPr lang="zh-CN" altLang="en-US" dirty="0"/>
              <a:t>，用关系矩阵描述即为</a:t>
            </a:r>
          </a:p>
        </p:txBody>
      </p:sp>
      <p:graphicFrame>
        <p:nvGraphicFramePr>
          <p:cNvPr id="1448002" name="Object 66"/>
          <p:cNvGraphicFramePr>
            <a:graphicFrameLocks noChangeAspect="1"/>
          </p:cNvGraphicFramePr>
          <p:nvPr/>
        </p:nvGraphicFramePr>
        <p:xfrm>
          <a:off x="2771775" y="5373688"/>
          <a:ext cx="268128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r:id="rId4" imgW="977900" imgH="381000" progId="Equation.DSMT4">
                  <p:embed/>
                </p:oleObj>
              </mc:Choice>
              <mc:Fallback>
                <p:oleObj r:id="rId4" imgW="977900" imgH="381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1775" y="5373688"/>
                        <a:ext cx="2681288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000" name="Object 6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4333875"/>
          <a:ext cx="63912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r:id="rId6" imgW="2565400" imgH="647700" progId="Equation.DSMT4">
                  <p:embed/>
                </p:oleObj>
              </mc:Choice>
              <mc:Fallback>
                <p:oleObj r:id="rId6" imgW="2565400" imgH="647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375" y="4333875"/>
                        <a:ext cx="6391275" cy="1616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8003" name="Rectangle 67"/>
          <p:cNvSpPr/>
          <p:nvPr/>
        </p:nvSpPr>
        <p:spPr>
          <a:xfrm>
            <a:off x="487363" y="4797425"/>
            <a:ext cx="1077912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1448004" name="Object 68"/>
          <p:cNvGraphicFramePr>
            <a:graphicFrameLocks noChangeAspect="1"/>
          </p:cNvGraphicFramePr>
          <p:nvPr/>
        </p:nvGraphicFramePr>
        <p:xfrm>
          <a:off x="5997575" y="5618163"/>
          <a:ext cx="27511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r:id="rId8" imgW="1002665" imgH="203200" progId="Equation.DSMT4">
                  <p:embed/>
                </p:oleObj>
              </mc:Choice>
              <mc:Fallback>
                <p:oleObj r:id="rId8" imgW="1002665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7575" y="5618163"/>
                        <a:ext cx="2751138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4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4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xit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39" grpId="0" build="p"/>
      <p:bldP spid="144800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2.3.3(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42499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16414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R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/>
              <a:t>S</a:t>
            </a:r>
            <a:r>
              <a:rPr lang="zh-CN" altLang="en-US" dirty="0"/>
              <a:t>的关系图如图</a:t>
            </a:r>
            <a:r>
              <a:rPr lang="en-US" altLang="zh-CN" dirty="0"/>
              <a:t>2.3.2</a:t>
            </a:r>
            <a:r>
              <a:rPr lang="zh-CN" altLang="en-US" dirty="0"/>
              <a:t>所示，其中图</a:t>
            </a:r>
            <a:r>
              <a:rPr lang="en-US" altLang="zh-CN" dirty="0"/>
              <a:t>2.3.1</a:t>
            </a:r>
            <a:r>
              <a:rPr lang="zh-CN" altLang="en-US" dirty="0"/>
              <a:t>是以</a:t>
            </a:r>
            <a:r>
              <a:rPr lang="en-US" altLang="zh-CN" dirty="0"/>
              <a:t>y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桥梁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的情形。根据图</a:t>
            </a:r>
            <a:r>
              <a:rPr lang="en-US" altLang="zh-CN" dirty="0"/>
              <a:t>2.3.2</a:t>
            </a:r>
            <a:r>
              <a:rPr lang="zh-CN" altLang="en-US" dirty="0"/>
              <a:t>得</a:t>
            </a:r>
            <a:r>
              <a:rPr lang="en-US" altLang="zh-CN" dirty="0"/>
              <a:t>R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/>
              <a:t>S={&lt;a,d&gt;,&lt;b,d&gt;,&lt;c,a&gt;,&lt;c,b&gt;}</a:t>
            </a:r>
            <a:r>
              <a:rPr lang="zh-CN" altLang="en-US" dirty="0"/>
              <a:t> 。</a:t>
            </a:r>
          </a:p>
        </p:txBody>
      </p:sp>
      <p:grpSp>
        <p:nvGrpSpPr>
          <p:cNvPr id="2" name="Group 76"/>
          <p:cNvGrpSpPr/>
          <p:nvPr/>
        </p:nvGrpSpPr>
        <p:grpSpPr>
          <a:xfrm>
            <a:off x="1241425" y="3106738"/>
            <a:ext cx="3043238" cy="3354387"/>
            <a:chOff x="782" y="1957"/>
            <a:chExt cx="1917" cy="2113"/>
          </a:xfrm>
        </p:grpSpPr>
        <p:sp>
          <p:nvSpPr>
            <p:cNvPr id="110597" name="Text Box 43"/>
            <p:cNvSpPr txBox="1"/>
            <p:nvPr/>
          </p:nvSpPr>
          <p:spPr>
            <a:xfrm>
              <a:off x="1774" y="2931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c</a:t>
              </a:r>
            </a:p>
          </p:txBody>
        </p:sp>
        <p:sp>
          <p:nvSpPr>
            <p:cNvPr id="110598" name="Text Box 42"/>
            <p:cNvSpPr txBox="1"/>
            <p:nvPr/>
          </p:nvSpPr>
          <p:spPr>
            <a:xfrm>
              <a:off x="1769" y="3472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d</a:t>
              </a:r>
            </a:p>
          </p:txBody>
        </p:sp>
        <p:sp>
          <p:nvSpPr>
            <p:cNvPr id="110599" name="Text Box 7"/>
            <p:cNvSpPr txBox="1"/>
            <p:nvPr/>
          </p:nvSpPr>
          <p:spPr>
            <a:xfrm>
              <a:off x="1769" y="2339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10600" name="Text Box 11"/>
            <p:cNvSpPr txBox="1"/>
            <p:nvPr/>
          </p:nvSpPr>
          <p:spPr>
            <a:xfrm>
              <a:off x="2018" y="1957"/>
              <a:ext cx="141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S</a:t>
              </a:r>
            </a:p>
          </p:txBody>
        </p:sp>
        <p:sp>
          <p:nvSpPr>
            <p:cNvPr id="110601" name="Text Box 13"/>
            <p:cNvSpPr txBox="1"/>
            <p:nvPr/>
          </p:nvSpPr>
          <p:spPr>
            <a:xfrm>
              <a:off x="1272" y="1961"/>
              <a:ext cx="141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R</a:t>
              </a:r>
            </a:p>
          </p:txBody>
        </p:sp>
        <p:sp>
          <p:nvSpPr>
            <p:cNvPr id="110602" name="Text Box 17"/>
            <p:cNvSpPr txBox="1"/>
            <p:nvPr/>
          </p:nvSpPr>
          <p:spPr>
            <a:xfrm>
              <a:off x="782" y="2339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10603" name="Text Box 20"/>
            <p:cNvSpPr txBox="1"/>
            <p:nvPr/>
          </p:nvSpPr>
          <p:spPr>
            <a:xfrm>
              <a:off x="782" y="2702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10604" name="Text Box 23"/>
            <p:cNvSpPr txBox="1"/>
            <p:nvPr/>
          </p:nvSpPr>
          <p:spPr>
            <a:xfrm>
              <a:off x="782" y="3066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c</a:t>
              </a:r>
            </a:p>
          </p:txBody>
        </p:sp>
        <p:sp>
          <p:nvSpPr>
            <p:cNvPr id="110605" name="Text Box 26"/>
            <p:cNvSpPr txBox="1"/>
            <p:nvPr/>
          </p:nvSpPr>
          <p:spPr>
            <a:xfrm>
              <a:off x="782" y="3430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d</a:t>
              </a:r>
            </a:p>
          </p:txBody>
        </p:sp>
        <p:sp>
          <p:nvSpPr>
            <p:cNvPr id="110606" name="Text Box 44"/>
            <p:cNvSpPr txBox="1"/>
            <p:nvPr/>
          </p:nvSpPr>
          <p:spPr>
            <a:xfrm>
              <a:off x="2538" y="2339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10607" name="Text Box 45"/>
            <p:cNvSpPr txBox="1"/>
            <p:nvPr/>
          </p:nvSpPr>
          <p:spPr>
            <a:xfrm>
              <a:off x="2538" y="2928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10608" name="Text Box 46"/>
            <p:cNvSpPr txBox="1"/>
            <p:nvPr/>
          </p:nvSpPr>
          <p:spPr>
            <a:xfrm>
              <a:off x="2538" y="3430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d</a:t>
              </a:r>
            </a:p>
          </p:txBody>
        </p:sp>
        <p:sp>
          <p:nvSpPr>
            <p:cNvPr id="110609" name="Freeform 53"/>
            <p:cNvSpPr/>
            <p:nvPr/>
          </p:nvSpPr>
          <p:spPr>
            <a:xfrm>
              <a:off x="1033" y="2522"/>
              <a:ext cx="634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34" y="0"/>
                </a:cxn>
              </a:cxnLst>
              <a:rect l="0" t="0" r="0" b="0"/>
              <a:pathLst>
                <a:path w="490" h="4">
                  <a:moveTo>
                    <a:pt x="0" y="4"/>
                  </a:moveTo>
                  <a:lnTo>
                    <a:pt x="49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0" name="Freeform 54"/>
            <p:cNvSpPr/>
            <p:nvPr/>
          </p:nvSpPr>
          <p:spPr>
            <a:xfrm>
              <a:off x="996" y="2564"/>
              <a:ext cx="671" cy="338"/>
            </a:xfrm>
            <a:custGeom>
              <a:avLst/>
              <a:gdLst/>
              <a:ahLst/>
              <a:cxnLst>
                <a:cxn ang="0">
                  <a:pos x="0" y="338"/>
                </a:cxn>
                <a:cxn ang="0">
                  <a:pos x="671" y="0"/>
                </a:cxn>
              </a:cxnLst>
              <a:rect l="0" t="0" r="0" b="0"/>
              <a:pathLst>
                <a:path w="520" h="384">
                  <a:moveTo>
                    <a:pt x="0" y="384"/>
                  </a:moveTo>
                  <a:lnTo>
                    <a:pt x="52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1" name="Freeform 55"/>
            <p:cNvSpPr/>
            <p:nvPr/>
          </p:nvSpPr>
          <p:spPr>
            <a:xfrm>
              <a:off x="1021" y="3244"/>
              <a:ext cx="646" cy="3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6" y="352"/>
                </a:cxn>
              </a:cxnLst>
              <a:rect l="0" t="0" r="0" b="0"/>
              <a:pathLst>
                <a:path w="500" h="360">
                  <a:moveTo>
                    <a:pt x="0" y="0"/>
                  </a:moveTo>
                  <a:lnTo>
                    <a:pt x="500" y="3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2" name="Freeform 56"/>
            <p:cNvSpPr/>
            <p:nvPr/>
          </p:nvSpPr>
          <p:spPr>
            <a:xfrm>
              <a:off x="1713" y="2525"/>
              <a:ext cx="710" cy="1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0" y="1025"/>
                </a:cxn>
              </a:cxnLst>
              <a:rect l="0" t="0" r="0" b="0"/>
              <a:pathLst>
                <a:path w="550" h="1050">
                  <a:moveTo>
                    <a:pt x="0" y="0"/>
                  </a:moveTo>
                  <a:lnTo>
                    <a:pt x="550" y="105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3" name="Freeform 58"/>
            <p:cNvSpPr/>
            <p:nvPr/>
          </p:nvSpPr>
          <p:spPr>
            <a:xfrm>
              <a:off x="1705" y="3104"/>
              <a:ext cx="710" cy="478"/>
            </a:xfrm>
            <a:custGeom>
              <a:avLst/>
              <a:gdLst/>
              <a:ahLst/>
              <a:cxnLst>
                <a:cxn ang="0">
                  <a:pos x="0" y="478"/>
                </a:cxn>
                <a:cxn ang="0">
                  <a:pos x="710" y="0"/>
                </a:cxn>
              </a:cxnLst>
              <a:rect l="0" t="0" r="0" b="0"/>
              <a:pathLst>
                <a:path w="550" h="490">
                  <a:moveTo>
                    <a:pt x="0" y="490"/>
                  </a:moveTo>
                  <a:lnTo>
                    <a:pt x="55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4" name="Freeform 59"/>
            <p:cNvSpPr/>
            <p:nvPr/>
          </p:nvSpPr>
          <p:spPr>
            <a:xfrm>
              <a:off x="1011" y="2207"/>
              <a:ext cx="66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0"/>
                </a:cxn>
              </a:cxnLst>
              <a:rect l="0" t="0" r="0" b="0"/>
              <a:pathLst>
                <a:path w="617" h="1">
                  <a:moveTo>
                    <a:pt x="0" y="0"/>
                  </a:moveTo>
                  <a:lnTo>
                    <a:pt x="6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5" name="Freeform 60"/>
            <p:cNvSpPr/>
            <p:nvPr/>
          </p:nvSpPr>
          <p:spPr>
            <a:xfrm>
              <a:off x="1872" y="2208"/>
              <a:ext cx="517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</a:cxnLst>
              <a:rect l="0" t="0" r="0" b="0"/>
              <a:pathLst>
                <a:path w="480" h="1">
                  <a:moveTo>
                    <a:pt x="0" y="0"/>
                  </a:moveTo>
                  <a:lnTo>
                    <a:pt x="48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6" name="Oval 62"/>
            <p:cNvSpPr/>
            <p:nvPr/>
          </p:nvSpPr>
          <p:spPr>
            <a:xfrm>
              <a:off x="1665" y="2479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17" name="Text Box 63"/>
            <p:cNvSpPr txBox="1"/>
            <p:nvPr/>
          </p:nvSpPr>
          <p:spPr>
            <a:xfrm>
              <a:off x="1156" y="3838"/>
              <a:ext cx="817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</a:rPr>
                <a:t>图</a:t>
              </a:r>
              <a:r>
                <a:rPr lang="en-US" altLang="zh-CN" sz="2400" b="1" dirty="0">
                  <a:latin typeface="黑体" panose="02010609060101010101" pitchFamily="49" charset="-122"/>
                </a:rPr>
                <a:t>2.3.1</a:t>
              </a:r>
            </a:p>
          </p:txBody>
        </p:sp>
        <p:sp>
          <p:nvSpPr>
            <p:cNvPr id="110618" name="Oval 16"/>
            <p:cNvSpPr/>
            <p:nvPr/>
          </p:nvSpPr>
          <p:spPr>
            <a:xfrm>
              <a:off x="930" y="2478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19" name="Oval 19"/>
            <p:cNvSpPr/>
            <p:nvPr/>
          </p:nvSpPr>
          <p:spPr>
            <a:xfrm>
              <a:off x="930" y="2832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20" name="Oval 22"/>
            <p:cNvSpPr/>
            <p:nvPr/>
          </p:nvSpPr>
          <p:spPr>
            <a:xfrm>
              <a:off x="930" y="3187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21" name="Oval 25"/>
            <p:cNvSpPr/>
            <p:nvPr/>
          </p:nvSpPr>
          <p:spPr>
            <a:xfrm>
              <a:off x="930" y="3542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22" name="Oval 39"/>
            <p:cNvSpPr/>
            <p:nvPr/>
          </p:nvSpPr>
          <p:spPr>
            <a:xfrm>
              <a:off x="2402" y="2479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23" name="Oval 40"/>
            <p:cNvSpPr/>
            <p:nvPr/>
          </p:nvSpPr>
          <p:spPr>
            <a:xfrm>
              <a:off x="2402" y="3545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24" name="Oval 41"/>
            <p:cNvSpPr/>
            <p:nvPr/>
          </p:nvSpPr>
          <p:spPr>
            <a:xfrm>
              <a:off x="2402" y="3033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25" name="Text Box 64"/>
            <p:cNvSpPr txBox="1"/>
            <p:nvPr/>
          </p:nvSpPr>
          <p:spPr>
            <a:xfrm>
              <a:off x="839" y="2069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10626" name="Text Box 67"/>
            <p:cNvSpPr txBox="1"/>
            <p:nvPr/>
          </p:nvSpPr>
          <p:spPr>
            <a:xfrm>
              <a:off x="1700" y="2069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10627" name="Text Box 68"/>
            <p:cNvSpPr txBox="1"/>
            <p:nvPr/>
          </p:nvSpPr>
          <p:spPr>
            <a:xfrm>
              <a:off x="2414" y="2069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C</a:t>
              </a:r>
            </a:p>
          </p:txBody>
        </p:sp>
        <p:sp>
          <p:nvSpPr>
            <p:cNvPr id="110628" name="Freeform 57"/>
            <p:cNvSpPr/>
            <p:nvPr/>
          </p:nvSpPr>
          <p:spPr>
            <a:xfrm>
              <a:off x="1701" y="2540"/>
              <a:ext cx="714" cy="1026"/>
            </a:xfrm>
            <a:custGeom>
              <a:avLst/>
              <a:gdLst/>
              <a:ahLst/>
              <a:cxnLst>
                <a:cxn ang="0">
                  <a:pos x="0" y="1026"/>
                </a:cxn>
                <a:cxn ang="0">
                  <a:pos x="714" y="0"/>
                </a:cxn>
              </a:cxnLst>
              <a:rect l="0" t="0" r="0" b="0"/>
              <a:pathLst>
                <a:path w="540" h="550">
                  <a:moveTo>
                    <a:pt x="0" y="550"/>
                  </a:moveTo>
                  <a:lnTo>
                    <a:pt x="54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9" name="Oval 14"/>
            <p:cNvSpPr/>
            <p:nvPr/>
          </p:nvSpPr>
          <p:spPr>
            <a:xfrm>
              <a:off x="1665" y="3545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30" name="Oval 15"/>
            <p:cNvSpPr/>
            <p:nvPr/>
          </p:nvSpPr>
          <p:spPr>
            <a:xfrm>
              <a:off x="1665" y="3033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31" name="Freeform 74"/>
            <p:cNvSpPr/>
            <p:nvPr/>
          </p:nvSpPr>
          <p:spPr>
            <a:xfrm>
              <a:off x="1020" y="3107"/>
              <a:ext cx="648" cy="459"/>
            </a:xfrm>
            <a:custGeom>
              <a:avLst/>
              <a:gdLst/>
              <a:ahLst/>
              <a:cxnLst>
                <a:cxn ang="0">
                  <a:pos x="0" y="459"/>
                </a:cxn>
                <a:cxn ang="0">
                  <a:pos x="648" y="0"/>
                </a:cxn>
              </a:cxnLst>
              <a:rect l="0" t="0" r="0" b="0"/>
              <a:pathLst>
                <a:path w="490" h="4">
                  <a:moveTo>
                    <a:pt x="0" y="4"/>
                  </a:moveTo>
                  <a:lnTo>
                    <a:pt x="49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7"/>
          <p:cNvGrpSpPr/>
          <p:nvPr/>
        </p:nvGrpSpPr>
        <p:grpSpPr>
          <a:xfrm>
            <a:off x="5302250" y="3106738"/>
            <a:ext cx="2149475" cy="3354387"/>
            <a:chOff x="3340" y="1957"/>
            <a:chExt cx="1354" cy="2113"/>
          </a:xfrm>
        </p:grpSpPr>
        <p:sp>
          <p:nvSpPr>
            <p:cNvPr id="110633" name="Freeform 8"/>
            <p:cNvSpPr/>
            <p:nvPr/>
          </p:nvSpPr>
          <p:spPr>
            <a:xfrm>
              <a:off x="3556" y="2915"/>
              <a:ext cx="834" cy="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4" y="673"/>
                </a:cxn>
              </a:cxnLst>
              <a:rect l="0" t="0" r="0" b="0"/>
              <a:pathLst>
                <a:path w="620" h="690">
                  <a:moveTo>
                    <a:pt x="0" y="0"/>
                  </a:moveTo>
                  <a:lnTo>
                    <a:pt x="620" y="69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4" name="Freeform 9"/>
            <p:cNvSpPr/>
            <p:nvPr/>
          </p:nvSpPr>
          <p:spPr>
            <a:xfrm>
              <a:off x="3570" y="3094"/>
              <a:ext cx="834" cy="138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834" y="0"/>
                </a:cxn>
              </a:cxnLst>
              <a:rect l="0" t="0" r="0" b="0"/>
              <a:pathLst>
                <a:path w="620" h="140">
                  <a:moveTo>
                    <a:pt x="0" y="140"/>
                  </a:moveTo>
                  <a:lnTo>
                    <a:pt x="62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5" name="Freeform 10"/>
            <p:cNvSpPr/>
            <p:nvPr/>
          </p:nvSpPr>
          <p:spPr>
            <a:xfrm>
              <a:off x="3572" y="2498"/>
              <a:ext cx="848" cy="10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8" y="1043"/>
                </a:cxn>
              </a:cxnLst>
              <a:rect l="0" t="0" r="0" b="0"/>
              <a:pathLst>
                <a:path w="630" h="1060">
                  <a:moveTo>
                    <a:pt x="0" y="0"/>
                  </a:moveTo>
                  <a:lnTo>
                    <a:pt x="630" y="10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6" name="Text Box 12"/>
            <p:cNvSpPr txBox="1"/>
            <p:nvPr/>
          </p:nvSpPr>
          <p:spPr>
            <a:xfrm>
              <a:off x="3799" y="1957"/>
              <a:ext cx="350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RoS</a:t>
              </a:r>
            </a:p>
          </p:txBody>
        </p:sp>
        <p:sp>
          <p:nvSpPr>
            <p:cNvPr id="110637" name="Text Box 29"/>
            <p:cNvSpPr txBox="1"/>
            <p:nvPr/>
          </p:nvSpPr>
          <p:spPr>
            <a:xfrm>
              <a:off x="3340" y="2339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10638" name="Text Box 32"/>
            <p:cNvSpPr txBox="1"/>
            <p:nvPr/>
          </p:nvSpPr>
          <p:spPr>
            <a:xfrm>
              <a:off x="3340" y="2709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10639" name="Text Box 35"/>
            <p:cNvSpPr txBox="1"/>
            <p:nvPr/>
          </p:nvSpPr>
          <p:spPr>
            <a:xfrm>
              <a:off x="3340" y="3080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c</a:t>
              </a:r>
            </a:p>
          </p:txBody>
        </p:sp>
        <p:sp>
          <p:nvSpPr>
            <p:cNvPr id="110640" name="Text Box 38"/>
            <p:cNvSpPr txBox="1"/>
            <p:nvPr/>
          </p:nvSpPr>
          <p:spPr>
            <a:xfrm>
              <a:off x="3348" y="3451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d</a:t>
              </a:r>
            </a:p>
          </p:txBody>
        </p:sp>
        <p:sp>
          <p:nvSpPr>
            <p:cNvPr id="110641" name="Text Box 50"/>
            <p:cNvSpPr txBox="1"/>
            <p:nvPr/>
          </p:nvSpPr>
          <p:spPr>
            <a:xfrm>
              <a:off x="4533" y="2339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10642" name="Text Box 51"/>
            <p:cNvSpPr txBox="1"/>
            <p:nvPr/>
          </p:nvSpPr>
          <p:spPr>
            <a:xfrm>
              <a:off x="4533" y="2928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10643" name="Text Box 52"/>
            <p:cNvSpPr txBox="1"/>
            <p:nvPr/>
          </p:nvSpPr>
          <p:spPr>
            <a:xfrm>
              <a:off x="4533" y="3430"/>
              <a:ext cx="16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d</a:t>
              </a:r>
            </a:p>
          </p:txBody>
        </p:sp>
        <p:sp>
          <p:nvSpPr>
            <p:cNvPr id="110644" name="Freeform 61"/>
            <p:cNvSpPr/>
            <p:nvPr/>
          </p:nvSpPr>
          <p:spPr>
            <a:xfrm>
              <a:off x="3560" y="2205"/>
              <a:ext cx="7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6" y="0"/>
                </a:cxn>
              </a:cxnLst>
              <a:rect l="0" t="0" r="0" b="0"/>
              <a:pathLst>
                <a:path w="740" h="1">
                  <a:moveTo>
                    <a:pt x="0" y="0"/>
                  </a:moveTo>
                  <a:lnTo>
                    <a:pt x="74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45" name="Oval 28"/>
            <p:cNvSpPr/>
            <p:nvPr/>
          </p:nvSpPr>
          <p:spPr>
            <a:xfrm>
              <a:off x="3506" y="2478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46" name="Oval 31"/>
            <p:cNvSpPr/>
            <p:nvPr/>
          </p:nvSpPr>
          <p:spPr>
            <a:xfrm>
              <a:off x="3506" y="2849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47" name="Oval 37"/>
            <p:cNvSpPr/>
            <p:nvPr/>
          </p:nvSpPr>
          <p:spPr>
            <a:xfrm>
              <a:off x="3506" y="3542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48" name="Oval 47"/>
            <p:cNvSpPr/>
            <p:nvPr/>
          </p:nvSpPr>
          <p:spPr>
            <a:xfrm>
              <a:off x="4397" y="2479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49" name="Oval 48"/>
            <p:cNvSpPr/>
            <p:nvPr/>
          </p:nvSpPr>
          <p:spPr>
            <a:xfrm>
              <a:off x="4397" y="3545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50" name="Oval 49"/>
            <p:cNvSpPr/>
            <p:nvPr/>
          </p:nvSpPr>
          <p:spPr>
            <a:xfrm>
              <a:off x="4397" y="3033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10651" name="Text Box 69"/>
            <p:cNvSpPr txBox="1"/>
            <p:nvPr/>
          </p:nvSpPr>
          <p:spPr>
            <a:xfrm>
              <a:off x="3605" y="3838"/>
              <a:ext cx="771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</a:rPr>
                <a:t>图</a:t>
              </a:r>
              <a:r>
                <a:rPr lang="en-US" altLang="zh-CN" sz="2400" b="1" dirty="0">
                  <a:latin typeface="黑体" panose="02010609060101010101" pitchFamily="49" charset="-122"/>
                </a:rPr>
                <a:t>2.3.2</a:t>
              </a:r>
            </a:p>
          </p:txBody>
        </p:sp>
        <p:sp>
          <p:nvSpPr>
            <p:cNvPr id="110652" name="Text Box 70"/>
            <p:cNvSpPr txBox="1"/>
            <p:nvPr/>
          </p:nvSpPr>
          <p:spPr>
            <a:xfrm>
              <a:off x="3391" y="2069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10653" name="Text Box 71"/>
            <p:cNvSpPr txBox="1"/>
            <p:nvPr/>
          </p:nvSpPr>
          <p:spPr>
            <a:xfrm>
              <a:off x="4410" y="2069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C</a:t>
              </a:r>
            </a:p>
          </p:txBody>
        </p:sp>
        <p:sp>
          <p:nvSpPr>
            <p:cNvPr id="110654" name="Freeform 75"/>
            <p:cNvSpPr/>
            <p:nvPr/>
          </p:nvSpPr>
          <p:spPr>
            <a:xfrm>
              <a:off x="3568" y="2555"/>
              <a:ext cx="834" cy="655"/>
            </a:xfrm>
            <a:custGeom>
              <a:avLst/>
              <a:gdLst/>
              <a:ahLst/>
              <a:cxnLst>
                <a:cxn ang="0">
                  <a:pos x="0" y="655"/>
                </a:cxn>
                <a:cxn ang="0">
                  <a:pos x="834" y="0"/>
                </a:cxn>
              </a:cxnLst>
              <a:rect l="0" t="0" r="0" b="0"/>
              <a:pathLst>
                <a:path w="620" h="140">
                  <a:moveTo>
                    <a:pt x="0" y="140"/>
                  </a:moveTo>
                  <a:lnTo>
                    <a:pt x="62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5" name="Oval 34"/>
            <p:cNvSpPr/>
            <p:nvPr/>
          </p:nvSpPr>
          <p:spPr>
            <a:xfrm>
              <a:off x="3506" y="3180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2.3.4</a:t>
            </a:r>
            <a:endParaRPr lang="zh-CN" altLang="en-US" dirty="0"/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419576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A={1,2,3,4}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algn="l" eaLnBrk="1" hangingPunct="1">
              <a:buNone/>
            </a:pPr>
            <a:r>
              <a:rPr lang="en-US" altLang="zh-CN" dirty="0"/>
              <a:t>	R={&lt;1,2&gt;,&lt;2,2&gt;,&lt;3,4&gt;}</a:t>
            </a:r>
            <a:r>
              <a:rPr lang="zh-CN" altLang="en-US" dirty="0"/>
              <a:t>，</a:t>
            </a:r>
          </a:p>
          <a:p>
            <a:pPr marL="0" indent="0" algn="l" eaLnBrk="1" hangingPunct="1">
              <a:buNone/>
            </a:pPr>
            <a:r>
              <a:rPr lang="en-US" altLang="zh-CN" dirty="0"/>
              <a:t>	S={&lt;2,4&gt;,&lt;3,1&gt;,&lt;4,2&gt;}</a:t>
            </a:r>
            <a:r>
              <a:rPr lang="zh-CN" altLang="en-US" dirty="0"/>
              <a:t>，</a:t>
            </a:r>
          </a:p>
          <a:p>
            <a:pPr marL="0" indent="0" algn="l" eaLnBrk="1" hangingPunct="1">
              <a:buNone/>
            </a:pPr>
            <a:r>
              <a:rPr lang="en-US" altLang="zh-CN" dirty="0"/>
              <a:t>	T={&lt;1,4&gt;,&lt;2,1&gt;,&lt;4,2&gt;}</a:t>
            </a:r>
          </a:p>
          <a:p>
            <a:pPr marL="0" indent="0" algn="l" eaLnBrk="1" hangingPunct="1">
              <a:buNone/>
            </a:pP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上的三个关系。</a:t>
            </a:r>
            <a:r>
              <a:rPr lang="zh-CN" altLang="en-US" dirty="0">
                <a:solidFill>
                  <a:srgbClr val="0000CC"/>
                </a:solidFill>
              </a:rPr>
              <a:t>计算</a:t>
            </a:r>
          </a:p>
          <a:p>
            <a:pPr marL="0" indent="0" algn="l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RoS</a:t>
            </a:r>
            <a:r>
              <a:rPr lang="zh-CN" altLang="en-US" dirty="0"/>
              <a:t>和</a:t>
            </a:r>
            <a:r>
              <a:rPr lang="en-US" altLang="zh-CN" dirty="0"/>
              <a:t>SoR</a:t>
            </a:r>
            <a:r>
              <a:rPr lang="zh-CN" altLang="en-US" dirty="0"/>
              <a:t>；</a:t>
            </a:r>
          </a:p>
          <a:p>
            <a:pPr marL="0" indent="0" algn="l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(RoS)oT</a:t>
            </a:r>
            <a:r>
              <a:rPr lang="zh-CN" altLang="en-US" dirty="0"/>
              <a:t>和</a:t>
            </a:r>
            <a:r>
              <a:rPr lang="en-US" altLang="zh-CN" dirty="0"/>
              <a:t>Ro(SoT)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解</a:t>
            </a:r>
          </a:p>
        </p:txBody>
      </p:sp>
      <p:sp>
        <p:nvSpPr>
          <p:cNvPr id="1454083" name="Rectangle 3"/>
          <p:cNvSpPr>
            <a:spLocks noGrp="1"/>
          </p:cNvSpPr>
          <p:nvPr>
            <p:ph idx="1"/>
          </p:nvPr>
        </p:nvSpPr>
        <p:spPr>
          <a:xfrm>
            <a:off x="488950" y="1196975"/>
            <a:ext cx="8404225" cy="5392738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zh-CN" dirty="0"/>
              <a:t>(1)RoS={&lt;1,2&gt;,&lt;2,2&gt;,&lt;3,4&gt;}o{&lt;2,4&gt;,&lt;3,1&gt;,&lt;4,2&gt;}      </a:t>
            </a:r>
          </a:p>
          <a:p>
            <a:pPr marL="0" indent="0" eaLnBrk="1" hangingPunct="1">
              <a:buNone/>
            </a:pPr>
            <a:r>
              <a:rPr lang="en-US" altLang="zh-CN" dirty="0"/>
              <a:t>	={&lt;1,4&gt;,&lt;2,4&gt;,&lt;3,2&gt;}</a:t>
            </a:r>
          </a:p>
          <a:p>
            <a:pPr marL="0" indent="0" eaLnBrk="1" hangingPunct="1">
              <a:buNone/>
            </a:pPr>
            <a:r>
              <a:rPr lang="en-US" altLang="zh-CN" dirty="0"/>
              <a:t>   SoR={&lt;2,4&gt;,&lt;3,1&gt;,&lt;4,2&gt;}o{&lt;1,2&gt;,&lt;2,2&gt;,&lt;3,4&gt;}</a:t>
            </a:r>
          </a:p>
          <a:p>
            <a:pPr marL="0" indent="0" eaLnBrk="1" hangingPunct="1">
              <a:buNone/>
            </a:pPr>
            <a:r>
              <a:rPr lang="en-US" altLang="zh-CN" dirty="0"/>
              <a:t>	={&lt;3,2&gt;,&lt;4,2&gt;}</a:t>
            </a:r>
          </a:p>
          <a:p>
            <a:pPr marL="0" indent="0" eaLnBrk="1" hangingPunct="1">
              <a:buNone/>
            </a:pPr>
            <a:r>
              <a:rPr lang="en-US" altLang="zh-CN" dirty="0"/>
              <a:t>(2)(RoS)oT=({&lt;1,2&gt;,&lt;2,2&gt;,&lt;3,4&gt;}o</a:t>
            </a:r>
          </a:p>
          <a:p>
            <a:pPr marL="0" indent="0" algn="r" eaLnBrk="1" hangingPunct="1">
              <a:buNone/>
            </a:pPr>
            <a:r>
              <a:rPr lang="en-US" altLang="zh-CN" dirty="0"/>
              <a:t>     {&lt;2,4&gt;,&lt;3,1&gt;,&lt;4,2&gt;})o{&lt;1,4&gt;,&lt;2,1&gt;,&lt;4,2&gt;}</a:t>
            </a:r>
          </a:p>
          <a:p>
            <a:pPr marL="0" indent="0" eaLnBrk="1" hangingPunct="1">
              <a:buNone/>
            </a:pPr>
            <a:r>
              <a:rPr lang="en-US" altLang="zh-CN" dirty="0"/>
              <a:t>	={&lt;1,4&gt;,&lt;2,4&gt;,&lt;3,2&gt;}o{&lt;1,4&gt;,&lt;2,1&gt;,&lt;4,2&gt;}</a:t>
            </a:r>
          </a:p>
          <a:p>
            <a:pPr marL="0" indent="0" eaLnBrk="1" hangingPunct="1">
              <a:buNone/>
            </a:pPr>
            <a:r>
              <a:rPr lang="en-US" altLang="zh-CN" dirty="0"/>
              <a:t>	={&lt;1,2&gt;,&lt;2,2&gt;,&lt;3,1&gt;}</a:t>
            </a:r>
          </a:p>
          <a:p>
            <a:pPr marL="0" indent="0" eaLnBrk="1" hangingPunct="1">
              <a:buNone/>
            </a:pPr>
            <a:r>
              <a:rPr lang="en-US" altLang="zh-CN" dirty="0"/>
              <a:t>    Ro(SoT)={&lt;1,2&gt;,&lt;2,2&gt;,&lt;3,1&gt;}</a:t>
            </a:r>
            <a:endParaRPr lang="zh-CN" altLang="en-US" dirty="0"/>
          </a:p>
        </p:txBody>
      </p:sp>
      <p:sp>
        <p:nvSpPr>
          <p:cNvPr id="1454084" name="Rectangle 4"/>
          <p:cNvSpPr/>
          <p:nvPr/>
        </p:nvSpPr>
        <p:spPr>
          <a:xfrm>
            <a:off x="6156325" y="6046788"/>
            <a:ext cx="1619250" cy="49847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95000"/>
              </a:lnSpc>
              <a:spcBef>
                <a:spcPct val="1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=(RoS)oT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5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45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083" grpId="0" build="p"/>
      <p:bldP spid="14540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673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2.3.1</a:t>
            </a:r>
            <a:endParaRPr lang="zh-CN" altLang="en-US" dirty="0"/>
          </a:p>
        </p:txBody>
      </p:sp>
      <p:sp>
        <p:nvSpPr>
          <p:cNvPr id="1456131" name="Rectangle 3"/>
          <p:cNvSpPr>
            <a:spLocks noGrp="1"/>
          </p:cNvSpPr>
          <p:nvPr>
            <p:ph idx="1"/>
          </p:nvPr>
        </p:nvSpPr>
        <p:spPr>
          <a:xfrm>
            <a:off x="611188" y="1287463"/>
            <a:ext cx="8064500" cy="282733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是任意四个集合，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分别是从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到</a:t>
            </a:r>
            <a:r>
              <a:rPr lang="en-US" altLang="zh-CN" dirty="0"/>
              <a:t>D</a:t>
            </a:r>
            <a:r>
              <a:rPr lang="zh-CN" altLang="en-US" dirty="0"/>
              <a:t>的二元关系，则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CC"/>
                </a:solidFill>
              </a:rPr>
              <a:t>(RoS)oT=Ro(SoT)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CC"/>
                </a:solidFill>
              </a:rPr>
              <a:t>I</a:t>
            </a:r>
            <a:r>
              <a:rPr lang="en-US" altLang="zh-CN" baseline="-25000" dirty="0">
                <a:solidFill>
                  <a:srgbClr val="0000CC"/>
                </a:solidFill>
              </a:rPr>
              <a:t>A</a:t>
            </a:r>
            <a:r>
              <a:rPr lang="en-US" altLang="zh-CN" dirty="0">
                <a:solidFill>
                  <a:srgbClr val="0000CC"/>
                </a:solidFill>
              </a:rPr>
              <a:t>oR=RoI</a:t>
            </a:r>
            <a:r>
              <a:rPr lang="en-US" altLang="zh-CN" baseline="-25000" dirty="0">
                <a:solidFill>
                  <a:srgbClr val="0000CC"/>
                </a:solidFill>
              </a:rPr>
              <a:t>B</a:t>
            </a:r>
            <a:r>
              <a:rPr lang="en-US" altLang="zh-CN" dirty="0">
                <a:solidFill>
                  <a:srgbClr val="0000CC"/>
                </a:solidFill>
              </a:rPr>
              <a:t>=R</a:t>
            </a:r>
            <a:r>
              <a:rPr lang="zh-CN" altLang="en-US" dirty="0"/>
              <a:t>，其中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I</a:t>
            </a:r>
            <a:r>
              <a:rPr lang="en-US" altLang="zh-CN" baseline="-25000" dirty="0"/>
              <a:t>B</a:t>
            </a:r>
            <a:r>
              <a:rPr lang="zh-CN" altLang="en-US" dirty="0"/>
              <a:t>分别是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上的恒等关系。</a:t>
            </a:r>
          </a:p>
        </p:txBody>
      </p:sp>
      <p:sp>
        <p:nvSpPr>
          <p:cNvPr id="1456132" name="Text Box 4"/>
          <p:cNvSpPr txBox="1"/>
          <p:nvPr/>
        </p:nvSpPr>
        <p:spPr>
          <a:xfrm>
            <a:off x="284163" y="4243388"/>
            <a:ext cx="8609012" cy="2209800"/>
          </a:xfrm>
          <a:prstGeom prst="rect">
            <a:avLst/>
          </a:prstGeom>
          <a:solidFill>
            <a:srgbClr val="99CC00"/>
          </a:solidFill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996633"/>
              </a:buClr>
            </a:pPr>
            <a:r>
              <a:rPr lang="zh-CN" altLang="en-US" sz="2800" b="1" dirty="0">
                <a:solidFill>
                  <a:srgbClr val="800080"/>
                </a:solidFill>
                <a:latin typeface="黑体" panose="02010609060101010101" pitchFamily="49" charset="-122"/>
              </a:rPr>
              <a:t>分析：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二元关系是集合，二元关系的复合是关系，从而也是集合，因此上面两式就是证明两个集合相等。根据集合相等的定义，有</a:t>
            </a:r>
            <a:r>
              <a:rPr lang="en-US" altLang="zh-CN" sz="2800" b="1" dirty="0">
                <a:latin typeface="黑体" panose="02010609060101010101" pitchFamily="49" charset="-122"/>
              </a:rPr>
              <a:t>A=B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AB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并且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BA</a:t>
            </a:r>
            <a:r>
              <a:rPr lang="zh-CN" altLang="en-US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，</a:t>
            </a:r>
          </a:p>
          <a:p>
            <a:pPr marL="457200" indent="-457200" algn="ctr">
              <a:lnSpc>
                <a:spcPct val="120000"/>
              </a:lnSpc>
              <a:spcBef>
                <a:spcPct val="20000"/>
              </a:spcBef>
              <a:buClr>
                <a:srgbClr val="996633"/>
              </a:buClr>
            </a:pP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   AB 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xA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，有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xB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1" grpId="0" build="p"/>
      <p:bldP spid="14561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7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1458179" name="Rectangle 3"/>
          <p:cNvSpPr>
            <a:spLocks noGrp="1"/>
          </p:cNvSpPr>
          <p:nvPr>
            <p:ph idx="1"/>
          </p:nvPr>
        </p:nvSpPr>
        <p:spPr>
          <a:xfrm>
            <a:off x="622300" y="1341438"/>
            <a:ext cx="8172450" cy="5241925"/>
          </a:xfrm>
        </p:spPr>
        <p:txBody>
          <a:bodyPr vert="horz" wrap="square" lIns="36000" tIns="36000" rIns="36000" bIns="36000" anchor="t" anchorCtr="0">
            <a:spAutoFit/>
          </a:bodyPr>
          <a:lstStyle/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/>
              <a:t>(1)</a:t>
            </a:r>
            <a:r>
              <a:rPr lang="zh-CN" altLang="en-US" dirty="0"/>
              <a:t>任意</a:t>
            </a:r>
            <a:r>
              <a:rPr lang="en-US" altLang="zh-CN" dirty="0">
                <a:solidFill>
                  <a:srgbClr val="0000FF"/>
                </a:solidFill>
              </a:rPr>
              <a:t>&lt;a,d&gt;∈(R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FF"/>
                </a:solidFill>
              </a:rPr>
              <a:t>S)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zh-CN" altLang="en-US" dirty="0"/>
              <a:t>，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由“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”</a:t>
            </a:r>
            <a:r>
              <a:rPr lang="zh-CN" altLang="en-US" dirty="0">
                <a:latin typeface="Times New Roman" panose="02020603050405020304" pitchFamily="18" charset="0"/>
              </a:rPr>
              <a:t>知，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至少存在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c∈C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dirty="0">
                <a:latin typeface="Times New Roman" panose="02020603050405020304" pitchFamily="18" charset="0"/>
              </a:rPr>
              <a:t>&lt;a,c&gt;∈R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&lt;c,d&gt;∈T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/>
              <a:t>对</a:t>
            </a:r>
            <a:r>
              <a:rPr lang="en-US" altLang="zh-CN" dirty="0">
                <a:solidFill>
                  <a:srgbClr val="800000"/>
                </a:solidFill>
              </a:rPr>
              <a:t>&lt;a,c&gt;∈R</a:t>
            </a:r>
            <a:r>
              <a:rPr lang="en-US" altLang="zh-CN" dirty="0">
                <a:solidFill>
                  <a:srgbClr val="80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800000"/>
                </a:solidFill>
              </a:rPr>
              <a:t>S</a:t>
            </a:r>
            <a:r>
              <a:rPr lang="zh-CN" altLang="en-US" dirty="0"/>
              <a:t>，同样</a:t>
            </a:r>
            <a:r>
              <a:rPr lang="zh-CN" altLang="en-US" dirty="0">
                <a:solidFill>
                  <a:srgbClr val="FF0000"/>
                </a:solidFill>
              </a:rPr>
              <a:t>至少存一个</a:t>
            </a:r>
            <a:r>
              <a:rPr lang="en-US" altLang="zh-CN" dirty="0">
                <a:solidFill>
                  <a:srgbClr val="FF0000"/>
                </a:solidFill>
              </a:rPr>
              <a:t>b∈B</a:t>
            </a:r>
            <a:r>
              <a:rPr lang="zh-CN" altLang="en-US" dirty="0"/>
              <a:t>，使得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/>
              <a:t>&lt;a,b&gt;∈R</a:t>
            </a:r>
            <a:r>
              <a:rPr lang="zh-CN" altLang="en-US" dirty="0"/>
              <a:t>，</a:t>
            </a:r>
            <a:r>
              <a:rPr lang="en-US" altLang="zh-CN" dirty="0"/>
              <a:t>&lt;b,c&gt;∈S</a:t>
            </a:r>
            <a:r>
              <a:rPr lang="zh-CN" altLang="en-US" dirty="0"/>
              <a:t>。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/>
              <a:t>于是，由</a:t>
            </a:r>
            <a:r>
              <a:rPr lang="en-US" altLang="zh-CN" dirty="0"/>
              <a:t>&lt;b,c&gt;∈S</a:t>
            </a:r>
            <a:r>
              <a:rPr lang="zh-CN" altLang="zh-CN" dirty="0"/>
              <a:t>，</a:t>
            </a:r>
            <a:r>
              <a:rPr lang="en-US" altLang="zh-CN" dirty="0"/>
              <a:t>&lt;c,d&gt;∈T</a:t>
            </a:r>
            <a:r>
              <a:rPr lang="zh-CN" altLang="en-US" dirty="0"/>
              <a:t>，有</a:t>
            </a:r>
            <a:r>
              <a:rPr lang="en-US" altLang="zh-CN" dirty="0"/>
              <a:t>&lt;b,d&gt;∈S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/>
              <a:t>由</a:t>
            </a:r>
            <a:r>
              <a:rPr lang="en-US" altLang="zh-CN" dirty="0"/>
              <a:t>&lt;a,b&gt;∈R</a:t>
            </a:r>
            <a:r>
              <a:rPr lang="zh-CN" altLang="en-US" dirty="0"/>
              <a:t>和</a:t>
            </a:r>
            <a:r>
              <a:rPr lang="en-US" altLang="zh-CN" dirty="0"/>
              <a:t>&lt;b,d&gt;∈S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</a:t>
            </a:r>
            <a:r>
              <a:rPr lang="zh-CN" altLang="en-US" dirty="0"/>
              <a:t>，知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&lt;a,d&gt;∈R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FF"/>
                </a:solidFill>
              </a:rPr>
              <a:t>(S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FF"/>
                </a:solidFill>
              </a:rPr>
              <a:t>T)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/>
              <a:t>所以</a:t>
            </a:r>
            <a:r>
              <a:rPr lang="en-US" altLang="zh-CN" dirty="0">
                <a:solidFill>
                  <a:srgbClr val="CC00CC"/>
                </a:solidFill>
              </a:rPr>
              <a:t>(R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CC00CC"/>
                </a:solidFill>
              </a:rPr>
              <a:t>S)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CC00CC"/>
                </a:solidFill>
              </a:rPr>
              <a:t>T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C00CC"/>
                </a:solidFill>
              </a:rPr>
              <a:t>R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CC00CC"/>
                </a:solidFill>
              </a:rPr>
              <a:t>(S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CC00CC"/>
                </a:solidFill>
              </a:rPr>
              <a:t>T)</a:t>
            </a:r>
            <a:r>
              <a:rPr lang="zh-CN" altLang="en-US" dirty="0">
                <a:solidFill>
                  <a:srgbClr val="CC00CC"/>
                </a:solidFill>
              </a:rPr>
              <a:t>。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/>
              <a:t>同理可证：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(S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(R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S)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/>
              <a:t>由集合性质知：</a:t>
            </a:r>
            <a:r>
              <a:rPr lang="en-US" altLang="zh-CN" dirty="0"/>
              <a:t>(R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S)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T＝R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(S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T)。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5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5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5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7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08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证明（续）</a:t>
            </a:r>
          </a:p>
        </p:txBody>
      </p:sp>
      <p:sp>
        <p:nvSpPr>
          <p:cNvPr id="1460227" name="Rectangle 3"/>
          <p:cNvSpPr>
            <a:spLocks noGrp="1"/>
          </p:cNvSpPr>
          <p:nvPr>
            <p:ph idx="1"/>
          </p:nvPr>
        </p:nvSpPr>
        <p:spPr>
          <a:xfrm>
            <a:off x="623888" y="1341438"/>
            <a:ext cx="8064500" cy="470693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00CC"/>
                </a:solidFill>
              </a:rPr>
              <a:t>任取</a:t>
            </a:r>
            <a:r>
              <a:rPr lang="en-US" altLang="zh-CN" dirty="0">
                <a:solidFill>
                  <a:srgbClr val="0000CC"/>
                </a:solidFill>
              </a:rPr>
              <a:t>&lt;a,b&gt;∈I</a:t>
            </a:r>
            <a:r>
              <a:rPr lang="en-US" altLang="zh-CN" baseline="-25000" dirty="0">
                <a:solidFill>
                  <a:srgbClr val="0000CC"/>
                </a:solidFill>
              </a:rPr>
              <a:t>A</a:t>
            </a:r>
            <a:r>
              <a:rPr lang="en-US" altLang="zh-CN" dirty="0">
                <a:solidFill>
                  <a:srgbClr val="0000CC"/>
                </a:solidFill>
              </a:rPr>
              <a:t>oR</a:t>
            </a:r>
            <a:r>
              <a:rPr lang="zh-CN" altLang="en-US" dirty="0"/>
              <a:t>，其中</a:t>
            </a:r>
            <a:r>
              <a:rPr lang="en-US" altLang="zh-CN" dirty="0"/>
              <a:t>a∈A</a:t>
            </a:r>
            <a:r>
              <a:rPr lang="zh-CN" altLang="en-US" dirty="0"/>
              <a:t>，</a:t>
            </a:r>
            <a:r>
              <a:rPr lang="en-US" altLang="zh-CN" dirty="0"/>
              <a:t>b∈B</a:t>
            </a:r>
            <a:r>
              <a:rPr lang="zh-CN" altLang="en-US" dirty="0"/>
              <a:t>，由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en-US" altLang="zh-CN" dirty="0"/>
              <a:t>o</a:t>
            </a:r>
            <a:r>
              <a:rPr lang="en-US" altLang="zh-CN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的定义知，存在</a:t>
            </a:r>
            <a:r>
              <a:rPr lang="en-US" altLang="zh-CN" dirty="0"/>
              <a:t>a∈A</a:t>
            </a:r>
            <a:r>
              <a:rPr lang="zh-CN" altLang="en-US" dirty="0"/>
              <a:t>，使得</a:t>
            </a:r>
            <a:r>
              <a:rPr lang="en-US" altLang="zh-CN" dirty="0"/>
              <a:t>&lt;a,a&gt;∈I</a:t>
            </a:r>
            <a:r>
              <a:rPr lang="en-US" altLang="zh-CN" baseline="-25000" dirty="0"/>
              <a:t>A</a:t>
            </a:r>
            <a:r>
              <a:rPr lang="zh-CN" altLang="en-US" dirty="0"/>
              <a:t>且</a:t>
            </a:r>
            <a:r>
              <a:rPr lang="en-US" altLang="zh-CN" dirty="0"/>
              <a:t>&lt;a,b&gt;∈R</a:t>
            </a:r>
            <a:r>
              <a:rPr lang="zh-CN" altLang="en-US" dirty="0"/>
              <a:t>，从而有</a:t>
            </a:r>
            <a:r>
              <a:rPr lang="en-US" altLang="zh-CN" dirty="0"/>
              <a:t>I</a:t>
            </a:r>
            <a:r>
              <a:rPr lang="en-US" altLang="zh-CN" baseline="-25000" dirty="0"/>
              <a:t>A </a:t>
            </a:r>
            <a:r>
              <a:rPr lang="en-US" altLang="zh-CN" dirty="0"/>
              <a:t>o</a:t>
            </a:r>
            <a:r>
              <a:rPr lang="en-US" altLang="zh-CN" baseline="-25000" dirty="0"/>
              <a:t> 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R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反过来，任取</a:t>
            </a:r>
            <a:r>
              <a:rPr lang="en-US" altLang="zh-CN" dirty="0"/>
              <a:t>&lt;a,b&gt;∈R</a:t>
            </a:r>
            <a:r>
              <a:rPr lang="zh-CN" altLang="en-US" dirty="0"/>
              <a:t>，由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zh-CN" altLang="en-US" dirty="0"/>
              <a:t>的定义知，</a:t>
            </a:r>
            <a:r>
              <a:rPr lang="en-US" altLang="zh-CN" dirty="0"/>
              <a:t>&lt;a,a&gt;∈I</a:t>
            </a:r>
            <a:r>
              <a:rPr lang="en-US" altLang="zh-CN" baseline="-25000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，即</a:t>
            </a:r>
            <a:r>
              <a:rPr lang="en-US" altLang="zh-CN" dirty="0"/>
              <a:t>&lt;a,b&gt;∈I</a:t>
            </a:r>
            <a:r>
              <a:rPr lang="en-US" altLang="zh-CN" baseline="-25000" dirty="0"/>
              <a:t>A</a:t>
            </a:r>
            <a:r>
              <a:rPr lang="en-US" altLang="zh-CN" dirty="0"/>
              <a:t>oR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从而</a:t>
            </a:r>
            <a:r>
              <a:rPr lang="en-US" altLang="zh-CN" dirty="0"/>
              <a:t>RoI</a:t>
            </a:r>
            <a:r>
              <a:rPr lang="en-US" altLang="zh-CN" baseline="-25000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R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于是由定理</a:t>
            </a:r>
            <a:r>
              <a:rPr lang="en-US" altLang="zh-CN" dirty="0"/>
              <a:t>1.2.2</a:t>
            </a:r>
            <a:r>
              <a:rPr lang="zh-CN" altLang="en-US" dirty="0"/>
              <a:t>知，</a:t>
            </a:r>
            <a:r>
              <a:rPr lang="en-US" altLang="zh-CN" dirty="0"/>
              <a:t>I</a:t>
            </a:r>
            <a:r>
              <a:rPr lang="en-US" altLang="zh-CN" baseline="-25000" dirty="0"/>
              <a:t>A</a:t>
            </a:r>
            <a:r>
              <a:rPr lang="en-US" altLang="zh-CN" dirty="0"/>
              <a:t>o</a:t>
            </a:r>
            <a:r>
              <a:rPr lang="en-US" altLang="zh-CN" baseline="-25000" dirty="0"/>
              <a:t> 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dirty="0"/>
              <a:t>R 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同理可证</a:t>
            </a:r>
            <a:r>
              <a:rPr lang="en-US" altLang="zh-CN" dirty="0"/>
              <a:t>RoI</a:t>
            </a:r>
            <a:r>
              <a:rPr lang="en-US" altLang="zh-CN" baseline="-25000" dirty="0"/>
              <a:t>B </a:t>
            </a:r>
            <a:r>
              <a:rPr lang="en-US" altLang="zh-CN" dirty="0"/>
              <a:t>R</a:t>
            </a:r>
            <a:r>
              <a:rPr lang="zh-CN" altLang="en-US" dirty="0"/>
              <a:t>。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dirty="0"/>
              <a:t>于是</a:t>
            </a:r>
            <a:r>
              <a:rPr lang="en-US" altLang="zh-CN" dirty="0">
                <a:solidFill>
                  <a:srgbClr val="0000CC"/>
                </a:solidFill>
              </a:rPr>
              <a:t>I</a:t>
            </a:r>
            <a:r>
              <a:rPr lang="en-US" altLang="zh-CN" baseline="-25000" dirty="0">
                <a:solidFill>
                  <a:srgbClr val="0000CC"/>
                </a:solidFill>
              </a:rPr>
              <a:t>A</a:t>
            </a:r>
            <a:r>
              <a:rPr lang="en-US" altLang="zh-CN" dirty="0">
                <a:solidFill>
                  <a:srgbClr val="0000CC"/>
                </a:solidFill>
              </a:rPr>
              <a:t>oR=RoI</a:t>
            </a:r>
            <a:r>
              <a:rPr lang="en-US" altLang="zh-CN" baseline="-25000" dirty="0">
                <a:solidFill>
                  <a:srgbClr val="0000CC"/>
                </a:solidFill>
              </a:rPr>
              <a:t>B</a:t>
            </a:r>
            <a:r>
              <a:rPr lang="en-US" altLang="zh-CN" dirty="0">
                <a:solidFill>
                  <a:srgbClr val="0000CC"/>
                </a:solidFill>
              </a:rPr>
              <a:t>=R</a:t>
            </a:r>
            <a:r>
              <a:rPr lang="zh-CN" altLang="en-US" dirty="0"/>
              <a:t>得证。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2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62274" name="Rectangle 2"/>
          <p:cNvSpPr>
            <a:spLocks noGrp="1"/>
          </p:cNvSpPr>
          <p:nvPr>
            <p:ph idx="1"/>
          </p:nvPr>
        </p:nvSpPr>
        <p:spPr>
          <a:xfrm>
            <a:off x="584200" y="1346200"/>
            <a:ext cx="8293100" cy="35115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是任意四个集合，</a:t>
            </a:r>
            <a:r>
              <a:rPr lang="en-US" altLang="zh-CN" dirty="0"/>
              <a:t>R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的关系，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是从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>
                <a:solidFill>
                  <a:srgbClr val="0000FF"/>
                </a:solidFill>
              </a:rPr>
              <a:t>到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的关系，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zh-CN" altLang="en-US" dirty="0">
                <a:solidFill>
                  <a:srgbClr val="0000FF"/>
                </a:solidFill>
              </a:rPr>
              <a:t>是从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到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zh-CN" altLang="en-US" dirty="0">
                <a:solidFill>
                  <a:srgbClr val="0000FF"/>
                </a:solidFill>
              </a:rPr>
              <a:t>的关系，则：</a:t>
            </a:r>
          </a:p>
          <a:p>
            <a:pPr marL="0" indent="0" eaLnBrk="1" hangingPunct="1">
              <a:buNone/>
            </a:pPr>
            <a:r>
              <a:rPr lang="zh-CN" altLang="en-US" dirty="0"/>
              <a:t>　</a:t>
            </a:r>
            <a:r>
              <a:rPr lang="en-US" altLang="zh-CN" dirty="0">
                <a:solidFill>
                  <a:srgbClr val="FF0000"/>
                </a:solidFill>
              </a:rPr>
              <a:t>1) 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(S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∪S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(R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)∪(R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　</a:t>
            </a:r>
            <a:r>
              <a:rPr lang="en-US" altLang="zh-CN" dirty="0">
                <a:solidFill>
                  <a:srgbClr val="FF0000"/>
                </a:solidFill>
              </a:rPr>
              <a:t>2)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(S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∩S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FF0000"/>
                </a:solidFill>
              </a:rPr>
              <a:t>(R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)∩(R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　</a:t>
            </a:r>
            <a:r>
              <a:rPr lang="en-US" altLang="zh-CN" dirty="0">
                <a:solidFill>
                  <a:srgbClr val="FF0000"/>
                </a:solidFill>
              </a:rPr>
              <a:t>3)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∪S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T＝(S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T)∪(S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T)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　</a:t>
            </a:r>
            <a:r>
              <a:rPr lang="en-US" altLang="zh-CN" dirty="0">
                <a:solidFill>
                  <a:srgbClr val="FF0000"/>
                </a:solidFill>
              </a:rPr>
              <a:t>4)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∩S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FF0000"/>
                </a:solidFill>
              </a:rPr>
              <a:t>(S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T)∩(S</a:t>
            </a:r>
            <a:r>
              <a:rPr lang="en-US" altLang="zh-C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T)</a:t>
            </a:r>
          </a:p>
        </p:txBody>
      </p:sp>
      <p:sp>
        <p:nvSpPr>
          <p:cNvPr id="122883" name="Rectangle 3"/>
          <p:cNvSpPr>
            <a:spLocks noGrp="1"/>
          </p:cNvSpPr>
          <p:nvPr>
            <p:ph type="title"/>
          </p:nvPr>
        </p:nvSpPr>
        <p:spPr>
          <a:xfrm>
            <a:off x="658813" y="594360"/>
            <a:ext cx="7558087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定理</a:t>
            </a:r>
            <a:r>
              <a:rPr lang="en-US" altLang="zh-CN" dirty="0">
                <a:solidFill>
                  <a:srgbClr val="0000CC"/>
                </a:solidFill>
              </a:rPr>
              <a:t>2.3.2</a:t>
            </a:r>
            <a:endParaRPr lang="en-US" altLang="zh-CN" sz="3200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2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2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2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6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2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2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46594" name="Rectangle 2"/>
          <p:cNvSpPr>
            <a:spLocks noGrp="1"/>
          </p:cNvSpPr>
          <p:nvPr>
            <p:ph idx="1"/>
          </p:nvPr>
        </p:nvSpPr>
        <p:spPr>
          <a:xfrm>
            <a:off x="584200" y="1341438"/>
            <a:ext cx="8293100" cy="47942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对任意</a:t>
            </a:r>
            <a:r>
              <a:rPr lang="en-US" altLang="zh-CN" dirty="0">
                <a:solidFill>
                  <a:schemeClr val="tx1"/>
                </a:solidFill>
              </a:rPr>
              <a:t>&lt;b,d&gt;∈(S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∩S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，则由复合运算知，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至少存在</a:t>
            </a:r>
            <a:r>
              <a:rPr lang="en-US" altLang="zh-CN" dirty="0">
                <a:solidFill>
                  <a:srgbClr val="FF0000"/>
                </a:solidFill>
              </a:rPr>
              <a:t>c∈C</a:t>
            </a:r>
            <a:r>
              <a:rPr lang="zh-CN" altLang="zh-CN" dirty="0"/>
              <a:t>，</a:t>
            </a:r>
            <a:r>
              <a:rPr lang="zh-CN" altLang="en-US" dirty="0"/>
              <a:t>使得</a:t>
            </a:r>
            <a:r>
              <a:rPr lang="en-US" altLang="zh-CN" dirty="0"/>
              <a:t>&lt;b,c&gt;∈(S</a:t>
            </a:r>
            <a:r>
              <a:rPr lang="en-US" altLang="zh-CN" baseline="-25000" dirty="0"/>
              <a:t>1</a:t>
            </a:r>
            <a:r>
              <a:rPr lang="en-US" altLang="zh-CN" dirty="0"/>
              <a:t>∩S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&lt;c,d&gt;∈T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即：</a:t>
            </a:r>
            <a:r>
              <a:rPr lang="en-US" altLang="zh-CN" dirty="0"/>
              <a:t>&lt;b,c&gt;∈S</a:t>
            </a:r>
            <a:r>
              <a:rPr lang="en-US" altLang="zh-CN" baseline="-25000" dirty="0"/>
              <a:t>1</a:t>
            </a:r>
            <a:r>
              <a:rPr lang="zh-CN" altLang="en-US" dirty="0"/>
              <a:t>，且</a:t>
            </a:r>
            <a:r>
              <a:rPr lang="en-US" altLang="zh-CN" dirty="0"/>
              <a:t>&lt;b,c&gt;∈S</a:t>
            </a:r>
            <a:r>
              <a:rPr lang="en-US" altLang="zh-CN" baseline="-25000" dirty="0"/>
              <a:t>2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因此，由</a:t>
            </a:r>
            <a:r>
              <a:rPr lang="en-US" altLang="zh-CN" dirty="0"/>
              <a:t>&lt;b,c&gt;∈S</a:t>
            </a:r>
            <a:r>
              <a:rPr lang="en-US" altLang="zh-CN" baseline="-25000" dirty="0"/>
              <a:t>1</a:t>
            </a:r>
            <a:r>
              <a:rPr lang="zh-CN" altLang="en-US" dirty="0"/>
              <a:t>，且</a:t>
            </a:r>
            <a:r>
              <a:rPr lang="en-US" altLang="zh-CN" dirty="0"/>
              <a:t>&lt;c,d&gt;∈T</a:t>
            </a:r>
            <a:r>
              <a:rPr lang="zh-CN" altLang="en-US" dirty="0"/>
              <a:t>，则有：</a:t>
            </a:r>
          </a:p>
          <a:p>
            <a:pPr marL="0" indent="0" eaLnBrk="1" hangingPunct="1">
              <a:buNone/>
            </a:pPr>
            <a:r>
              <a:rPr lang="en-US" altLang="zh-CN" dirty="0"/>
              <a:t>&lt;b,d&gt;∈(S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</a:t>
            </a:r>
            <a:r>
              <a:rPr lang="zh-CN" altLang="zh-CN" dirty="0"/>
              <a:t>，</a:t>
            </a:r>
          </a:p>
          <a:p>
            <a:pPr marL="0" indent="0" eaLnBrk="1" hangingPunct="1">
              <a:buNone/>
            </a:pPr>
            <a:r>
              <a:rPr lang="zh-CN" altLang="en-US" dirty="0"/>
              <a:t>由</a:t>
            </a:r>
            <a:r>
              <a:rPr lang="en-US" altLang="zh-CN" dirty="0"/>
              <a:t>&lt;b,c&gt;∈S</a:t>
            </a:r>
            <a:r>
              <a:rPr lang="en-US" altLang="zh-CN" baseline="-25000" dirty="0"/>
              <a:t>2</a:t>
            </a:r>
            <a:r>
              <a:rPr lang="zh-CN" altLang="en-US" dirty="0"/>
              <a:t>，且</a:t>
            </a:r>
            <a:r>
              <a:rPr lang="en-US" altLang="zh-CN" dirty="0"/>
              <a:t>&lt;c,d&gt;∈T</a:t>
            </a:r>
            <a:r>
              <a:rPr lang="zh-CN" altLang="en-US" dirty="0"/>
              <a:t>，则有：</a:t>
            </a:r>
            <a:r>
              <a:rPr lang="en-US" altLang="zh-CN" dirty="0"/>
              <a:t>&lt;b,d&gt;∈(S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T)。</a:t>
            </a:r>
          </a:p>
          <a:p>
            <a:pPr marL="0" indent="0" eaLnBrk="1" hangingPunct="1">
              <a:buNone/>
            </a:pPr>
            <a:r>
              <a:rPr lang="zh-CN" altLang="en-US" dirty="0"/>
              <a:t>所以，</a:t>
            </a:r>
            <a:r>
              <a:rPr lang="en-US" altLang="zh-CN" dirty="0"/>
              <a:t>&lt;b,d&gt;∈(S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T)∩(S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T)。</a:t>
            </a:r>
            <a:r>
              <a:rPr lang="en-US" altLang="en-US" dirty="0"/>
              <a:t>即，</a:t>
            </a:r>
          </a:p>
          <a:p>
            <a:pPr marL="0" indent="0" algn="ctr" eaLnBrk="1" hangingPunct="1">
              <a:buNone/>
            </a:pPr>
            <a:r>
              <a:rPr lang="en-US" altLang="en-US" dirty="0"/>
              <a:t>(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∩S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T)∩(S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4931" name="Rectangle 3"/>
          <p:cNvSpPr>
            <a:spLocks noGrp="1"/>
          </p:cNvSpPr>
          <p:nvPr>
            <p:ph type="title"/>
          </p:nvPr>
        </p:nvSpPr>
        <p:spPr>
          <a:xfrm>
            <a:off x="658813" y="660400"/>
            <a:ext cx="7558087" cy="45720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证明：</a:t>
            </a:r>
            <a:r>
              <a:rPr lang="en-US" altLang="zh-CN" dirty="0"/>
              <a:t>4)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6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6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6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4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46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6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4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6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6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6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6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6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5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二元关系</a:t>
            </a:r>
          </a:p>
        </p:txBody>
      </p:sp>
      <p:sp>
        <p:nvSpPr>
          <p:cNvPr id="1357827" name="Rectangle 3"/>
          <p:cNvSpPr>
            <a:spLocks noGrp="1"/>
          </p:cNvSpPr>
          <p:nvPr>
            <p:ph idx="1"/>
          </p:nvPr>
        </p:nvSpPr>
        <p:spPr>
          <a:xfrm>
            <a:off x="611188" y="1338263"/>
            <a:ext cx="7086600" cy="68199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3200" dirty="0"/>
              <a:t>2.2.1 </a:t>
            </a:r>
            <a:r>
              <a:rPr lang="zh-CN" altLang="en-US" sz="3200" dirty="0">
                <a:solidFill>
                  <a:srgbClr val="0000FF"/>
                </a:solidFill>
              </a:rPr>
              <a:t>序偶与笛卡尔积</a:t>
            </a:r>
          </a:p>
        </p:txBody>
      </p:sp>
      <p:sp>
        <p:nvSpPr>
          <p:cNvPr id="1357828" name="Rectangle 4"/>
          <p:cNvSpPr>
            <a:spLocks noChangeArrowheads="1"/>
          </p:cNvSpPr>
          <p:nvPr/>
        </p:nvSpPr>
        <p:spPr bwMode="auto">
          <a:xfrm>
            <a:off x="611188" y="2205038"/>
            <a:ext cx="7975600" cy="36023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6000" tIns="36000" rIns="36000" bIns="36000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上,下</a:t>
            </a:r>
            <a:r>
              <a:rPr kumimoji="1" lang="zh-CN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左，右</a:t>
            </a:r>
            <a:r>
              <a:rPr kumimoji="1" lang="zh-CN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；3&lt;4；</a:t>
            </a:r>
            <a:r>
              <a:rPr kumimoji="1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中国地处亚洲</a:t>
            </a:r>
            <a:r>
              <a:rPr kumimoji="1" lang="zh-CN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平面上点的坐标（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x,y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）等。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特征：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成对出现、具有一定的顺序。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2.2.1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　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由两个元素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x,y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按照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一定的次序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组成的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二元组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称为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序偶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序偶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记作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&lt;x,y&gt;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，其中称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&lt;x,y&gt;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的第一元素，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y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&lt;x,y&gt;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的第二元素。</a:t>
            </a:r>
          </a:p>
        </p:txBody>
      </p:sp>
    </p:spTree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64322" name="Rectangle 2"/>
          <p:cNvSpPr>
            <a:spLocks noGrp="1"/>
          </p:cNvSpPr>
          <p:nvPr>
            <p:ph idx="1"/>
          </p:nvPr>
        </p:nvSpPr>
        <p:spPr>
          <a:xfrm>
            <a:off x="812800" y="1343025"/>
            <a:ext cx="7772400" cy="1801813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试说明下面的包含关系不一定成立。</a:t>
            </a:r>
            <a:endParaRPr lang="zh-CN" altLang="pt-BR" dirty="0"/>
          </a:p>
          <a:p>
            <a:pPr marL="0" indent="0" eaLnBrk="1" hangingPunct="1">
              <a:buNone/>
            </a:pPr>
            <a:r>
              <a:rPr lang="zh-CN" altLang="pt-BR" dirty="0"/>
              <a:t>（</a:t>
            </a:r>
            <a:r>
              <a:rPr lang="pt-BR" altLang="zh-CN" dirty="0"/>
              <a:t>1</a:t>
            </a:r>
            <a:r>
              <a:rPr lang="zh-CN" altLang="pt-BR" dirty="0"/>
              <a:t>）</a:t>
            </a:r>
            <a:r>
              <a:rPr lang="pt-BR" altLang="zh-CN" dirty="0"/>
              <a:t>(RoS</a:t>
            </a:r>
            <a:r>
              <a:rPr lang="pt-BR" altLang="zh-CN" baseline="-25000" dirty="0"/>
              <a:t>1</a:t>
            </a:r>
            <a:r>
              <a:rPr lang="pt-BR" altLang="zh-CN" dirty="0"/>
              <a:t>)∩(RoS</a:t>
            </a:r>
            <a:r>
              <a:rPr lang="pt-BR" altLang="zh-CN" baseline="-25000" dirty="0"/>
              <a:t>2</a:t>
            </a:r>
            <a:r>
              <a:rPr lang="pt-BR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pt-BR" altLang="zh-CN" dirty="0"/>
              <a:t>Ro(S</a:t>
            </a:r>
            <a:r>
              <a:rPr lang="pt-BR" altLang="zh-CN" baseline="-25000" dirty="0"/>
              <a:t>1</a:t>
            </a:r>
            <a:r>
              <a:rPr lang="pt-BR" altLang="zh-CN" dirty="0"/>
              <a:t>∩S</a:t>
            </a:r>
            <a:r>
              <a:rPr lang="pt-BR" altLang="zh-CN" baseline="-25000" dirty="0"/>
              <a:t>2</a:t>
            </a:r>
            <a:r>
              <a:rPr lang="pt-BR" altLang="zh-CN" dirty="0"/>
              <a:t>)</a:t>
            </a:r>
          </a:p>
          <a:p>
            <a:pPr marL="0" indent="0" eaLnBrk="1" hangingPunct="1">
              <a:buNone/>
            </a:pPr>
            <a:r>
              <a:rPr lang="zh-CN" altLang="pt-BR" dirty="0"/>
              <a:t>（</a:t>
            </a:r>
            <a:r>
              <a:rPr lang="pt-BR" altLang="zh-CN" dirty="0"/>
              <a:t>2</a:t>
            </a:r>
            <a:r>
              <a:rPr lang="zh-CN" altLang="pt-BR" dirty="0"/>
              <a:t>）</a:t>
            </a:r>
            <a:r>
              <a:rPr lang="pt-BR" altLang="zh-CN" dirty="0"/>
              <a:t>(S</a:t>
            </a:r>
            <a:r>
              <a:rPr lang="pt-BR" altLang="zh-CN" baseline="-25000" dirty="0"/>
              <a:t>1</a:t>
            </a:r>
            <a:r>
              <a:rPr lang="pt-BR" altLang="zh-CN" dirty="0"/>
              <a:t>oT)∩(S</a:t>
            </a:r>
            <a:r>
              <a:rPr lang="pt-BR" altLang="zh-CN" baseline="-25000" dirty="0"/>
              <a:t>2</a:t>
            </a:r>
            <a:r>
              <a:rPr lang="pt-BR" altLang="zh-CN" dirty="0"/>
              <a:t>oT</a:t>
            </a:r>
            <a:r>
              <a:rPr lang="pt-BR" altLang="zh-CN" b="0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pt-BR" altLang="zh-CN" b="0" dirty="0"/>
              <a:t>(</a:t>
            </a:r>
            <a:r>
              <a:rPr lang="pt-BR" altLang="zh-CN" dirty="0"/>
              <a:t>S</a:t>
            </a:r>
            <a:r>
              <a:rPr lang="pt-BR" altLang="zh-CN" baseline="-25000" dirty="0"/>
              <a:t>1</a:t>
            </a:r>
            <a:r>
              <a:rPr lang="pt-BR" altLang="zh-CN" dirty="0"/>
              <a:t>∩S</a:t>
            </a:r>
            <a:r>
              <a:rPr lang="pt-BR" altLang="zh-CN" baseline="-25000" dirty="0"/>
              <a:t>2</a:t>
            </a:r>
            <a:r>
              <a:rPr lang="pt-BR" altLang="zh-CN" dirty="0"/>
              <a:t>)oT</a:t>
            </a:r>
            <a:endParaRPr lang="en-US" altLang="zh-CN" dirty="0"/>
          </a:p>
        </p:txBody>
      </p:sp>
      <p:sp>
        <p:nvSpPr>
          <p:cNvPr id="126979" name="Rectangle 3"/>
          <p:cNvSpPr>
            <a:spLocks noGrp="1"/>
          </p:cNvSpPr>
          <p:nvPr>
            <p:ph type="title"/>
          </p:nvPr>
        </p:nvSpPr>
        <p:spPr>
          <a:xfrm>
            <a:off x="620713" y="586423"/>
            <a:ext cx="7558087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2.3.5</a:t>
            </a:r>
          </a:p>
        </p:txBody>
      </p:sp>
      <p:sp>
        <p:nvSpPr>
          <p:cNvPr id="1464324" name="Rectangle 4"/>
          <p:cNvSpPr/>
          <p:nvPr/>
        </p:nvSpPr>
        <p:spPr>
          <a:xfrm>
            <a:off x="685800" y="3673475"/>
            <a:ext cx="7696200" cy="1189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5334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分析：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如要说明某一事实</a:t>
            </a:r>
            <a:r>
              <a:rPr lang="zh-CN" altLang="en-US" sz="2800" b="1" dirty="0">
                <a:latin typeface="黑体" panose="02010609060101010101" pitchFamily="49" charset="-122"/>
              </a:rPr>
              <a:t>不一定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成立，则可举一反例加以说明。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2" grpId="0" build="p"/>
      <p:bldP spid="146432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66370" name="Rectangle 2"/>
          <p:cNvSpPr>
            <a:spLocks noGrp="1"/>
          </p:cNvSpPr>
          <p:nvPr>
            <p:ph idx="1"/>
          </p:nvPr>
        </p:nvSpPr>
        <p:spPr>
          <a:xfrm>
            <a:off x="323850" y="1371600"/>
            <a:ext cx="8569325" cy="47942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{a}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＝</a:t>
            </a:r>
            <a:r>
              <a:rPr lang="en-US" altLang="zh-CN" dirty="0"/>
              <a:t>{b</a:t>
            </a:r>
            <a:r>
              <a:rPr lang="en-US" altLang="zh-CN" baseline="-25000" dirty="0"/>
              <a:t>1</a:t>
            </a:r>
            <a:r>
              <a:rPr lang="en-US" altLang="zh-CN" dirty="0"/>
              <a:t>,b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{c}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zh-CN" altLang="en-US" dirty="0"/>
              <a:t>关系</a:t>
            </a:r>
            <a:r>
              <a:rPr lang="en-US" altLang="zh-CN" dirty="0"/>
              <a:t>R,S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zh-CN" altLang="en-US" dirty="0"/>
              <a:t>定义如下：</a:t>
            </a:r>
          </a:p>
          <a:p>
            <a:pPr marL="0" indent="0" eaLnBrk="1" hangingPunct="1">
              <a:buNone/>
            </a:pPr>
            <a:r>
              <a:rPr lang="en-US" altLang="zh-CN" dirty="0"/>
              <a:t>R</a:t>
            </a:r>
            <a:r>
              <a:rPr lang="zh-CN" altLang="en-US" dirty="0"/>
              <a:t>＝</a:t>
            </a:r>
            <a:r>
              <a:rPr lang="en-US" altLang="zh-CN" dirty="0"/>
              <a:t>{&lt;a, b</a:t>
            </a:r>
            <a:r>
              <a:rPr lang="en-US" altLang="zh-CN" baseline="-25000" dirty="0"/>
              <a:t>1</a:t>
            </a:r>
            <a:r>
              <a:rPr lang="en-US" altLang="zh-CN" dirty="0"/>
              <a:t>&gt;, &lt;a,b</a:t>
            </a:r>
            <a:r>
              <a:rPr lang="en-US" altLang="zh-CN" baseline="-25000" dirty="0"/>
              <a:t>2</a:t>
            </a:r>
            <a:r>
              <a:rPr lang="en-US" altLang="zh-CN" dirty="0"/>
              <a:t>&gt;}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{&lt;b</a:t>
            </a:r>
            <a:r>
              <a:rPr lang="en-US" altLang="zh-CN" baseline="-25000" dirty="0"/>
              <a:t>1</a:t>
            </a:r>
            <a:r>
              <a:rPr lang="en-US" altLang="zh-CN" dirty="0"/>
              <a:t>,c&gt;}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{&lt;b</a:t>
            </a:r>
            <a:r>
              <a:rPr lang="en-US" altLang="zh-CN" baseline="-25000" dirty="0"/>
              <a:t>2</a:t>
            </a:r>
            <a:r>
              <a:rPr lang="en-US" altLang="zh-CN" dirty="0"/>
              <a:t>,c&gt;}</a:t>
            </a: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dirty="0"/>
              <a:t>则由于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∩S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Φ</a:t>
            </a:r>
            <a:r>
              <a:rPr lang="zh-CN" altLang="en-US" dirty="0"/>
              <a:t>，所以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(S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∩S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＝R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Φ ＝Φ</a:t>
            </a:r>
            <a:r>
              <a:rPr lang="zh-CN" altLang="zh-CN" dirty="0"/>
              <a:t>，</a:t>
            </a:r>
          </a:p>
          <a:p>
            <a:pPr marL="0" indent="0" eaLnBrk="1" hangingPunct="1">
              <a:buNone/>
            </a:pPr>
            <a:r>
              <a:rPr lang="en-US" altLang="en-US" dirty="0"/>
              <a:t>但</a:t>
            </a:r>
            <a:r>
              <a:rPr lang="en-US" altLang="en-US" dirty="0">
                <a:solidFill>
                  <a:srgbClr val="0000CC"/>
                </a:solidFill>
              </a:rPr>
              <a:t>(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)＝{&lt;a,c&gt;},(R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)＝{&lt;a,c&gt;}，</a:t>
            </a:r>
          </a:p>
          <a:p>
            <a:pPr marL="0" indent="0" eaLnBrk="1" hangingPunct="1">
              <a:buNone/>
            </a:pPr>
            <a:r>
              <a:rPr lang="en-US" altLang="en-US" dirty="0"/>
              <a:t>所以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) ∩(R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baseline="30000" dirty="0">
                <a:solidFill>
                  <a:srgbClr val="FF0000"/>
                </a:solidFill>
              </a:rPr>
              <a:t>＝ </a:t>
            </a:r>
            <a:r>
              <a:rPr lang="en-US" altLang="zh-CN" dirty="0">
                <a:solidFill>
                  <a:srgbClr val="FF0000"/>
                </a:solidFill>
              </a:rPr>
              <a:t>{&lt;a,c&gt;}，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en-US" dirty="0"/>
              <a:t>即 </a:t>
            </a:r>
            <a:r>
              <a:rPr lang="pt-BR" altLang="zh-CN" dirty="0"/>
              <a:t>(RoS</a:t>
            </a:r>
            <a:r>
              <a:rPr lang="pt-BR" altLang="zh-CN" baseline="-25000" dirty="0"/>
              <a:t>1</a:t>
            </a:r>
            <a:r>
              <a:rPr lang="pt-BR" altLang="zh-CN" dirty="0"/>
              <a:t>)∩(RoS</a:t>
            </a:r>
            <a:r>
              <a:rPr lang="pt-BR" altLang="zh-CN" baseline="-25000" dirty="0"/>
              <a:t>2</a:t>
            </a:r>
            <a:r>
              <a:rPr lang="pt-BR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pt-BR" altLang="zh-CN" dirty="0"/>
              <a:t>Ro(S</a:t>
            </a:r>
            <a:r>
              <a:rPr lang="pt-BR" altLang="zh-CN" baseline="-25000" dirty="0"/>
              <a:t>1</a:t>
            </a:r>
            <a:r>
              <a:rPr lang="pt-BR" altLang="zh-CN" dirty="0"/>
              <a:t>∩S</a:t>
            </a:r>
            <a:r>
              <a:rPr lang="pt-BR" altLang="zh-CN" baseline="-25000" dirty="0"/>
              <a:t>2</a:t>
            </a:r>
            <a:r>
              <a:rPr lang="pt-BR" altLang="zh-CN" dirty="0"/>
              <a:t>)</a:t>
            </a:r>
            <a:r>
              <a:rPr lang="zh-CN" altLang="pt-BR" dirty="0"/>
              <a:t>，</a:t>
            </a:r>
            <a:endParaRPr lang="zh-CN" altLang="en-US" dirty="0"/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这</a:t>
            </a:r>
            <a:r>
              <a:rPr lang="zh-CN" altLang="en-US" dirty="0">
                <a:solidFill>
                  <a:srgbClr val="FF0000"/>
                </a:solidFill>
              </a:rPr>
              <a:t>说明</a:t>
            </a:r>
            <a:r>
              <a:rPr lang="pt-BR" altLang="zh-CN" dirty="0">
                <a:solidFill>
                  <a:srgbClr val="FF0000"/>
                </a:solidFill>
              </a:rPr>
              <a:t>(RoS</a:t>
            </a:r>
            <a:r>
              <a:rPr lang="pt-BR" altLang="zh-CN" baseline="-25000" dirty="0">
                <a:solidFill>
                  <a:srgbClr val="FF0000"/>
                </a:solidFill>
              </a:rPr>
              <a:t>1</a:t>
            </a:r>
            <a:r>
              <a:rPr lang="pt-BR" altLang="zh-CN" dirty="0">
                <a:solidFill>
                  <a:srgbClr val="FF0000"/>
                </a:solidFill>
              </a:rPr>
              <a:t>)∩(RoS</a:t>
            </a:r>
            <a:r>
              <a:rPr lang="pt-BR" altLang="zh-CN" baseline="-25000" dirty="0">
                <a:solidFill>
                  <a:srgbClr val="FF0000"/>
                </a:solidFill>
              </a:rPr>
              <a:t>2</a:t>
            </a:r>
            <a:r>
              <a:rPr lang="pt-BR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pt-BR" altLang="zh-CN" dirty="0">
                <a:solidFill>
                  <a:srgbClr val="FF0000"/>
                </a:solidFill>
              </a:rPr>
              <a:t>Ro(S</a:t>
            </a:r>
            <a:r>
              <a:rPr lang="pt-BR" altLang="zh-CN" baseline="-25000" dirty="0">
                <a:solidFill>
                  <a:srgbClr val="FF0000"/>
                </a:solidFill>
              </a:rPr>
              <a:t>1</a:t>
            </a:r>
            <a:r>
              <a:rPr lang="pt-BR" altLang="zh-CN" dirty="0">
                <a:solidFill>
                  <a:srgbClr val="FF0000"/>
                </a:solidFill>
              </a:rPr>
              <a:t>∩S</a:t>
            </a:r>
            <a:r>
              <a:rPr lang="pt-BR" altLang="zh-CN" baseline="-25000" dirty="0">
                <a:solidFill>
                  <a:srgbClr val="FF0000"/>
                </a:solidFill>
              </a:rPr>
              <a:t>2</a:t>
            </a:r>
            <a:r>
              <a:rPr lang="pt-BR" altLang="zh-CN" dirty="0">
                <a:solidFill>
                  <a:srgbClr val="FF0000"/>
                </a:solidFill>
              </a:rPr>
              <a:t>)</a:t>
            </a:r>
            <a:r>
              <a:rPr lang="zh-CN" altLang="pt-BR" dirty="0">
                <a:solidFill>
                  <a:srgbClr val="FF0000"/>
                </a:solidFill>
              </a:rPr>
              <a:t>不一定成立。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9027" name="Rectangle 3"/>
          <p:cNvSpPr>
            <a:spLocks noGrp="1"/>
          </p:cNvSpPr>
          <p:nvPr>
            <p:ph type="title"/>
          </p:nvPr>
        </p:nvSpPr>
        <p:spPr>
          <a:xfrm>
            <a:off x="620713" y="652463"/>
            <a:ext cx="7558087" cy="45720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解（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1466373" name="Object 5"/>
          <p:cNvGraphicFramePr>
            <a:graphicFrameLocks noChangeAspect="1"/>
          </p:cNvGraphicFramePr>
          <p:nvPr/>
        </p:nvGraphicFramePr>
        <p:xfrm>
          <a:off x="3295650" y="5135563"/>
          <a:ext cx="400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4" imgW="165100" imgH="177800" progId="Equation.DSMT4">
                  <p:embed/>
                </p:oleObj>
              </mc:Choice>
              <mc:Fallback>
                <p:oleObj r:id="rId4" imgW="165100" imgH="177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5650" y="5135563"/>
                        <a:ext cx="4000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0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68418" name="Rectangle 2"/>
          <p:cNvSpPr>
            <a:spLocks noGrp="1"/>
          </p:cNvSpPr>
          <p:nvPr>
            <p:ph idx="1"/>
          </p:nvPr>
        </p:nvSpPr>
        <p:spPr>
          <a:xfrm>
            <a:off x="611188" y="1341438"/>
            <a:ext cx="8137525" cy="47942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{a}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＝</a:t>
            </a:r>
            <a:r>
              <a:rPr lang="en-US" altLang="zh-CN" dirty="0"/>
              <a:t>{b</a:t>
            </a:r>
            <a:r>
              <a:rPr lang="en-US" altLang="zh-CN" baseline="-25000" dirty="0"/>
              <a:t>1</a:t>
            </a:r>
            <a:r>
              <a:rPr lang="en-US" altLang="zh-CN" dirty="0"/>
              <a:t>,b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{c}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zh-CN" altLang="en-US" dirty="0"/>
              <a:t>关系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定义如下：</a:t>
            </a:r>
          </a:p>
          <a:p>
            <a:pPr marL="0" indent="0" eaLnBrk="1" hangingPunct="1">
              <a:buNone/>
            </a:pP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{&lt;a,b</a:t>
            </a:r>
            <a:r>
              <a:rPr lang="en-US" altLang="zh-CN" baseline="-25000" dirty="0"/>
              <a:t>1</a:t>
            </a:r>
            <a:r>
              <a:rPr lang="en-US" altLang="zh-CN" dirty="0"/>
              <a:t>&gt;}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{&lt;a,b</a:t>
            </a:r>
            <a:r>
              <a:rPr lang="en-US" altLang="zh-CN" baseline="-25000" dirty="0"/>
              <a:t>2</a:t>
            </a:r>
            <a:r>
              <a:rPr lang="en-US" altLang="zh-CN" dirty="0"/>
              <a:t>&gt;}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＝</a:t>
            </a:r>
            <a:r>
              <a:rPr lang="en-US" altLang="zh-CN" dirty="0"/>
              <a:t>{&lt;b</a:t>
            </a:r>
            <a:r>
              <a:rPr lang="en-US" altLang="zh-CN" baseline="-25000" dirty="0"/>
              <a:t>1</a:t>
            </a:r>
            <a:r>
              <a:rPr lang="en-US" altLang="zh-CN" dirty="0"/>
              <a:t>,c&gt;,&lt;b</a:t>
            </a:r>
            <a:r>
              <a:rPr lang="en-US" altLang="zh-CN" baseline="-25000" dirty="0"/>
              <a:t>2</a:t>
            </a:r>
            <a:r>
              <a:rPr lang="en-US" altLang="zh-CN" dirty="0"/>
              <a:t>,c&gt;}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则由于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∩S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Φ</a:t>
            </a:r>
            <a:r>
              <a:rPr lang="zh-CN" altLang="en-US" dirty="0"/>
              <a:t>，所以</a:t>
            </a:r>
            <a:r>
              <a:rPr lang="en-US" altLang="zh-CN" dirty="0">
                <a:solidFill>
                  <a:srgbClr val="FF0000"/>
                </a:solidFill>
              </a:rPr>
              <a:t>(S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∩S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T＝Φ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T＝Φ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</a:p>
          <a:p>
            <a:pPr marL="0" indent="0" eaLnBrk="1" hangingPunct="1">
              <a:buNone/>
            </a:pPr>
            <a:r>
              <a:rPr lang="en-US" altLang="en-US" dirty="0"/>
              <a:t>但</a:t>
            </a:r>
            <a:r>
              <a:rPr lang="en-US" altLang="en-US" dirty="0">
                <a:solidFill>
                  <a:srgbClr val="0000CC"/>
                </a:solidFill>
              </a:rPr>
              <a:t>(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CC"/>
                </a:solidFill>
              </a:rPr>
              <a:t>T)＝{&lt;a,c&gt;}</a:t>
            </a:r>
            <a:r>
              <a:rPr lang="zh-CN" altLang="zh-CN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(S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0000CC"/>
                </a:solidFill>
              </a:rPr>
              <a:t>T)＝{&lt;a,c&gt;}，</a:t>
            </a:r>
          </a:p>
          <a:p>
            <a:pPr marL="0" indent="0" eaLnBrk="1" hangingPunct="1">
              <a:buNone/>
            </a:pPr>
            <a:r>
              <a:rPr lang="en-US" altLang="en-US" dirty="0"/>
              <a:t>所以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T)∩(S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</a:rPr>
              <a:t>T)</a:t>
            </a:r>
            <a:r>
              <a:rPr lang="zh-CN" altLang="en-US" baseline="30000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{&lt;a,c&gt;}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 </a:t>
            </a:r>
          </a:p>
          <a:p>
            <a:pPr marL="0" indent="0" eaLnBrk="1" hangingPunct="1">
              <a:buNone/>
            </a:pPr>
            <a:r>
              <a:rPr lang="en-US" altLang="en-US" dirty="0"/>
              <a:t>即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T)∩(S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T)</a:t>
            </a: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dirty="0"/>
              <a:t>(S</a:t>
            </a:r>
            <a:r>
              <a:rPr lang="en-US" altLang="zh-CN" baseline="-25000" dirty="0"/>
              <a:t>1</a:t>
            </a:r>
            <a:r>
              <a:rPr lang="en-US" altLang="zh-CN" dirty="0"/>
              <a:t>∩S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T，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000CC"/>
                </a:solidFill>
              </a:rPr>
              <a:t>这</a:t>
            </a:r>
            <a:r>
              <a:rPr lang="zh-CN" altLang="en-US" dirty="0">
                <a:solidFill>
                  <a:srgbClr val="0000CC"/>
                </a:solidFill>
              </a:rPr>
              <a:t>说明</a:t>
            </a:r>
            <a:r>
              <a:rPr lang="pt-BR" altLang="zh-CN" dirty="0">
                <a:solidFill>
                  <a:srgbClr val="0000CC"/>
                </a:solidFill>
              </a:rPr>
              <a:t>(S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oT)∩(S</a:t>
            </a:r>
            <a:r>
              <a:rPr lang="pt-BR" altLang="zh-CN" baseline="-25000" dirty="0">
                <a:solidFill>
                  <a:srgbClr val="0000CC"/>
                </a:solidFill>
              </a:rPr>
              <a:t>2</a:t>
            </a:r>
            <a:r>
              <a:rPr lang="pt-BR" altLang="zh-CN" dirty="0">
                <a:solidFill>
                  <a:srgbClr val="0000CC"/>
                </a:solidFill>
              </a:rPr>
              <a:t>oT</a:t>
            </a:r>
            <a:r>
              <a:rPr lang="pt-BR" altLang="zh-CN" b="0" dirty="0">
                <a:solidFill>
                  <a:srgbClr val="0000CC"/>
                </a:solidFill>
              </a:rPr>
              <a:t>)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lang="pt-BR" altLang="zh-CN" b="0" dirty="0">
                <a:solidFill>
                  <a:srgbClr val="0000CC"/>
                </a:solidFill>
              </a:rPr>
              <a:t>(</a:t>
            </a:r>
            <a:r>
              <a:rPr lang="pt-BR" altLang="zh-CN" dirty="0">
                <a:solidFill>
                  <a:srgbClr val="0000CC"/>
                </a:solidFill>
              </a:rPr>
              <a:t>S</a:t>
            </a:r>
            <a:r>
              <a:rPr lang="pt-BR" altLang="zh-CN" baseline="-25000" dirty="0">
                <a:solidFill>
                  <a:srgbClr val="0000CC"/>
                </a:solidFill>
              </a:rPr>
              <a:t>1</a:t>
            </a:r>
            <a:r>
              <a:rPr lang="pt-BR" altLang="zh-CN" dirty="0">
                <a:solidFill>
                  <a:srgbClr val="0000CC"/>
                </a:solidFill>
              </a:rPr>
              <a:t>∩S</a:t>
            </a:r>
            <a:r>
              <a:rPr lang="pt-BR" altLang="zh-CN" baseline="-25000" dirty="0">
                <a:solidFill>
                  <a:srgbClr val="0000CC"/>
                </a:solidFill>
              </a:rPr>
              <a:t>2</a:t>
            </a:r>
            <a:r>
              <a:rPr lang="pt-BR" altLang="zh-CN" dirty="0">
                <a:solidFill>
                  <a:srgbClr val="0000CC"/>
                </a:solidFill>
              </a:rPr>
              <a:t>)oT</a:t>
            </a:r>
            <a:r>
              <a:rPr lang="zh-CN" altLang="pt-BR" dirty="0">
                <a:solidFill>
                  <a:srgbClr val="0000CC"/>
                </a:solidFill>
              </a:rPr>
              <a:t>不一定成立。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31075" name="Rectangle 3"/>
          <p:cNvSpPr>
            <a:spLocks noGrp="1"/>
          </p:cNvSpPr>
          <p:nvPr>
            <p:ph type="title"/>
          </p:nvPr>
        </p:nvSpPr>
        <p:spPr>
          <a:xfrm>
            <a:off x="620713" y="652463"/>
            <a:ext cx="7558087" cy="45720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解（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1468421" name="Object 5"/>
          <p:cNvGraphicFramePr>
            <a:graphicFrameLocks noChangeAspect="1"/>
          </p:cNvGraphicFramePr>
          <p:nvPr/>
        </p:nvGraphicFramePr>
        <p:xfrm>
          <a:off x="3492500" y="5027613"/>
          <a:ext cx="454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4" imgW="165100" imgH="177800" progId="Equation.DSMT4">
                  <p:embed/>
                </p:oleObj>
              </mc:Choice>
              <mc:Fallback>
                <p:oleObj r:id="rId4" imgW="165100" imgH="177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2500" y="5027613"/>
                        <a:ext cx="45402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8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8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8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8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8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8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6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6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8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3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说　明</a:t>
            </a:r>
          </a:p>
        </p:txBody>
      </p:sp>
      <p:sp>
        <p:nvSpPr>
          <p:cNvPr id="1470467" name="Rectangle 3"/>
          <p:cNvSpPr>
            <a:spLocks noGrp="1"/>
          </p:cNvSpPr>
          <p:nvPr>
            <p:ph idx="1"/>
          </p:nvPr>
        </p:nvSpPr>
        <p:spPr>
          <a:xfrm>
            <a:off x="685800" y="1338263"/>
            <a:ext cx="7696200" cy="33401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宋体" panose="02010600030101010101" pitchFamily="2" charset="-122"/>
              </a:rPr>
              <a:t>如果说明某事实一定成立，则一定加以证明。</a:t>
            </a:r>
          </a:p>
          <a:p>
            <a:pPr marL="533400" indent="-533400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宋体" panose="02010600030101010101" pitchFamily="2" charset="-122"/>
              </a:rPr>
              <a:t>如要说明某一事实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不一定</a:t>
            </a:r>
            <a:r>
              <a:rPr lang="zh-CN" altLang="en-US" dirty="0">
                <a:latin typeface="宋体" panose="02010600030101010101" pitchFamily="2" charset="-122"/>
              </a:rPr>
              <a:t>成立，则可举一反例加以说明。</a:t>
            </a:r>
          </a:p>
          <a:p>
            <a:pPr marL="533400" indent="-533400" eaLnBrk="1" hangingPunct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宋体" panose="02010600030101010101" pitchFamily="2" charset="-122"/>
              </a:rPr>
              <a:t>如要说明某事实一定不成立，则也一定加以证明。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6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72514" name="Rectangle 2"/>
          <p:cNvSpPr>
            <a:spLocks noGrp="1"/>
          </p:cNvSpPr>
          <p:nvPr>
            <p:ph/>
          </p:nvPr>
        </p:nvSpPr>
        <p:spPr>
          <a:xfrm>
            <a:off x="468313" y="1325563"/>
            <a:ext cx="8351837" cy="2927350"/>
          </a:xfrm>
        </p:spPr>
        <p:txBody>
          <a:bodyPr vert="horz" wrap="square" lIns="0" tIns="0" rIns="0" bIns="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2.3.2 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是两个集合，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的关系，则从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的关系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R</a:t>
            </a:r>
            <a:r>
              <a:rPr lang="en-US" altLang="zh-CN" baseline="30000" dirty="0">
                <a:solidFill>
                  <a:srgbClr val="0000FF"/>
                </a:solidFill>
                <a:latin typeface="宋体" panose="02010600030101010101" pitchFamily="2" charset="-122"/>
              </a:rPr>
              <a:t>-1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{&lt;b,a&gt;|&lt;a,b&gt;</a:t>
            </a:r>
            <a:r>
              <a:rPr lang="en-US" altLang="zh-CN" sz="3200" dirty="0">
                <a:solidFill>
                  <a:srgbClr val="0000FF"/>
                </a:solidFill>
              </a:rPr>
              <a:t>∈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R}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宋体" panose="02010600030101010101" pitchFamily="2" charset="-122"/>
              </a:rPr>
              <a:t>称为</a:t>
            </a:r>
            <a:r>
              <a:rPr lang="en-US" altLang="zh-CN" dirty="0">
                <a:latin typeface="宋体" panose="02010600030101010101" pitchFamily="2" charset="-122"/>
              </a:rPr>
              <a:t>R</a:t>
            </a:r>
            <a:r>
              <a:rPr lang="en-US" altLang="en-US" dirty="0">
                <a:latin typeface="宋体" panose="02010600030101010101" pitchFamily="2" charset="-122"/>
              </a:rPr>
              <a:t>的</a:t>
            </a:r>
            <a:r>
              <a:rPr lang="en-US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逆关系</a:t>
            </a:r>
            <a:r>
              <a:rPr lang="en-US" altLang="zh-CN" dirty="0"/>
              <a:t>(InverseRelation)</a:t>
            </a:r>
            <a:r>
              <a:rPr lang="zh-CN" altLang="zh-CN" dirty="0">
                <a:latin typeface="宋体" panose="02010600030101010101" pitchFamily="2" charset="-122"/>
              </a:rPr>
              <a:t>，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宋体" panose="02010600030101010101" pitchFamily="2" charset="-122"/>
              </a:rPr>
              <a:t>运算“-1”称为</a:t>
            </a:r>
            <a:r>
              <a:rPr lang="en-US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逆运算</a:t>
            </a:r>
            <a:r>
              <a:rPr lang="en-US" altLang="zh-CN" dirty="0"/>
              <a:t>(InverseOperation) </a:t>
            </a:r>
            <a:r>
              <a:rPr lang="zh-CN" altLang="en-US" dirty="0">
                <a:solidFill>
                  <a:srgbClr val="FF6600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35171" name="Rectangle 3"/>
          <p:cNvSpPr>
            <a:spLocks noGrp="1"/>
          </p:cNvSpPr>
          <p:nvPr>
            <p:ph type="title"/>
          </p:nvPr>
        </p:nvSpPr>
        <p:spPr>
          <a:xfrm>
            <a:off x="611188" y="510925"/>
            <a:ext cx="8064500" cy="668837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2.3.2 </a:t>
            </a:r>
            <a:r>
              <a:rPr lang="en-US" alt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关系的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逆运算</a:t>
            </a:r>
          </a:p>
        </p:txBody>
      </p:sp>
      <p:sp>
        <p:nvSpPr>
          <p:cNvPr id="1472516" name="Rectangle 4"/>
          <p:cNvSpPr/>
          <p:nvPr/>
        </p:nvSpPr>
        <p:spPr>
          <a:xfrm>
            <a:off x="468313" y="4292600"/>
            <a:ext cx="8351837" cy="221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注意：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关系是一种集合，逆关系也是一种集合。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如果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是一个关系，则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和　都是关系，但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和　是完全不同的两种关系，千万不要混淆。</a:t>
            </a:r>
          </a:p>
          <a:p>
            <a:pPr>
              <a:lnSpc>
                <a:spcPct val="12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A×B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A×B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－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RA×B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-1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B×A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latin typeface="黑体" panose="02010609060101010101" pitchFamily="49" charset="-122"/>
            </a:endParaRPr>
          </a:p>
        </p:txBody>
      </p:sp>
      <p:graphicFrame>
        <p:nvGraphicFramePr>
          <p:cNvPr id="1472517" name="Object 5"/>
          <p:cNvGraphicFramePr>
            <a:graphicFrameLocks noChangeAspect="1"/>
          </p:cNvGraphicFramePr>
          <p:nvPr/>
        </p:nvGraphicFramePr>
        <p:xfrm>
          <a:off x="7999413" y="4791075"/>
          <a:ext cx="436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r:id="rId4" imgW="103505" imgH="132715" progId="Equation.DSMT4">
                  <p:embed/>
                </p:oleObj>
              </mc:Choice>
              <mc:Fallback>
                <p:oleObj r:id="rId4" imgW="103505" imgH="132715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99413" y="4791075"/>
                        <a:ext cx="4365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2518" name="Object 6"/>
          <p:cNvGraphicFramePr>
            <a:graphicFrameLocks noChangeAspect="1"/>
          </p:cNvGraphicFramePr>
          <p:nvPr/>
        </p:nvGraphicFramePr>
        <p:xfrm>
          <a:off x="4714875" y="4756150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r:id="rId6" imgW="103505" imgH="132715" progId="Equation.DSMT4">
                  <p:embed/>
                </p:oleObj>
              </mc:Choice>
              <mc:Fallback>
                <p:oleObj r:id="rId6" imgW="103505" imgH="13271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4875" y="4756150"/>
                        <a:ext cx="4365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2519" name="Object 7"/>
          <p:cNvGraphicFramePr>
            <a:graphicFrameLocks noChangeAspect="1"/>
          </p:cNvGraphicFramePr>
          <p:nvPr/>
        </p:nvGraphicFramePr>
        <p:xfrm>
          <a:off x="3013075" y="5851525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r:id="rId8" imgW="103505" imgH="132715" progId="Equation.DSMT4">
                  <p:embed/>
                </p:oleObj>
              </mc:Choice>
              <mc:Fallback>
                <p:oleObj r:id="rId8" imgW="103505" imgH="132715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13075" y="5851525"/>
                        <a:ext cx="4365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2520" name="Rectangle 8"/>
          <p:cNvSpPr/>
          <p:nvPr/>
        </p:nvSpPr>
        <p:spPr>
          <a:xfrm>
            <a:off x="6286500" y="1816100"/>
            <a:ext cx="2651125" cy="1939925"/>
          </a:xfrm>
          <a:prstGeom prst="rect">
            <a:avLst/>
          </a:prstGeom>
          <a:solidFill>
            <a:srgbClr val="000000">
              <a:alpha val="89803"/>
            </a:srgbClr>
          </a:solidFill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FFFF66"/>
                </a:solidFill>
                <a:latin typeface="黑体" panose="02010609060101010101" pitchFamily="49" charset="-122"/>
              </a:rPr>
              <a:t>由定义：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FFFF66"/>
                </a:solidFill>
                <a:latin typeface="黑体" panose="02010609060101010101" pitchFamily="49" charset="-122"/>
              </a:rPr>
              <a:t>  (R</a:t>
            </a:r>
            <a:r>
              <a:rPr lang="en-US" altLang="zh-CN" b="1" baseline="30000" dirty="0">
                <a:solidFill>
                  <a:srgbClr val="FFFF66"/>
                </a:solidFill>
                <a:latin typeface="黑体" panose="02010609060101010101" pitchFamily="49" charset="-122"/>
              </a:rPr>
              <a:t>-1</a:t>
            </a:r>
            <a:r>
              <a:rPr lang="en-US" altLang="zh-CN" b="1" dirty="0">
                <a:solidFill>
                  <a:srgbClr val="FFFF66"/>
                </a:solidFill>
                <a:latin typeface="黑体" panose="02010609060101010101" pitchFamily="49" charset="-122"/>
              </a:rPr>
              <a:t>)</a:t>
            </a:r>
            <a:r>
              <a:rPr lang="en-US" altLang="zh-CN" b="1" baseline="30000" dirty="0">
                <a:solidFill>
                  <a:srgbClr val="FFFF66"/>
                </a:solidFill>
                <a:latin typeface="黑体" panose="02010609060101010101" pitchFamily="49" charset="-122"/>
              </a:rPr>
              <a:t>-1</a:t>
            </a:r>
            <a:r>
              <a:rPr lang="en-US" altLang="zh-CN" b="1" dirty="0">
                <a:solidFill>
                  <a:srgbClr val="FFFF66"/>
                </a:solidFill>
                <a:latin typeface="黑体" panose="02010609060101010101" pitchFamily="49" charset="-122"/>
              </a:rPr>
              <a:t>=R</a:t>
            </a:r>
            <a:r>
              <a:rPr lang="zh-CN" altLang="en-US" b="1" dirty="0">
                <a:solidFill>
                  <a:srgbClr val="FFFF66"/>
                </a:solidFill>
                <a:latin typeface="黑体" panose="02010609060101010101" pitchFamily="49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FFFF66"/>
                </a:solidFill>
                <a:latin typeface="黑体" panose="02010609060101010101" pitchFamily="49" charset="-122"/>
              </a:rPr>
              <a:t>  Φ</a:t>
            </a:r>
            <a:r>
              <a:rPr lang="en-US" altLang="zh-CN" b="1" baseline="30000" dirty="0">
                <a:solidFill>
                  <a:srgbClr val="FFFF66"/>
                </a:solidFill>
                <a:latin typeface="黑体" panose="02010609060101010101" pitchFamily="49" charset="-122"/>
              </a:rPr>
              <a:t>-1</a:t>
            </a:r>
            <a:r>
              <a:rPr lang="en-US" altLang="zh-CN" b="1" dirty="0">
                <a:solidFill>
                  <a:srgbClr val="FFFF66"/>
                </a:solidFill>
                <a:latin typeface="黑体" panose="02010609060101010101" pitchFamily="49" charset="-122"/>
              </a:rPr>
              <a:t>=Φ</a:t>
            </a:r>
            <a:r>
              <a:rPr lang="zh-CN" altLang="en-US" b="1" dirty="0">
                <a:solidFill>
                  <a:srgbClr val="FFFF66"/>
                </a:solidFill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7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2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14" grpId="0" build="p" advAuto="1000"/>
      <p:bldP spid="1472516" grpId="0" build="p"/>
      <p:bldP spid="14725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721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2.3.6</a:t>
            </a:r>
            <a:endParaRPr lang="zh-CN" altLang="en-US" dirty="0"/>
          </a:p>
        </p:txBody>
      </p:sp>
      <p:sp>
        <p:nvSpPr>
          <p:cNvPr id="1474563" name="Rectangle 3"/>
          <p:cNvSpPr>
            <a:spLocks noGrp="1"/>
          </p:cNvSpPr>
          <p:nvPr>
            <p:ph idx="1"/>
          </p:nvPr>
        </p:nvSpPr>
        <p:spPr>
          <a:xfrm>
            <a:off x="611188" y="1362075"/>
            <a:ext cx="8064500" cy="3938588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A={1,2,3,4}</a:t>
            </a:r>
            <a:r>
              <a:rPr lang="zh-CN" altLang="en-US" dirty="0"/>
              <a:t>，</a:t>
            </a:r>
            <a:r>
              <a:rPr lang="en-US" altLang="zh-CN" dirty="0"/>
              <a:t>B={a,b,c,d}</a:t>
            </a:r>
            <a:r>
              <a:rPr lang="zh-CN" altLang="en-US" dirty="0"/>
              <a:t>，</a:t>
            </a:r>
            <a:r>
              <a:rPr lang="en-US" altLang="zh-CN" dirty="0"/>
              <a:t>C={2,3,4,5}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是从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的一个关系且</a:t>
            </a:r>
            <a:r>
              <a:rPr lang="en-US" altLang="zh-CN" dirty="0"/>
              <a:t>R={&lt;1,a&gt;,&lt;2,c&gt;,&lt;3,b&gt;, &lt;4,b&gt;,&lt;4,d&gt;}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是从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的一个关系且</a:t>
            </a:r>
            <a:r>
              <a:rPr lang="en-US" altLang="zh-CN" dirty="0"/>
              <a:t>S={&lt;a,2&gt;, &lt;b,4&gt;, &lt;c,3&gt;,&lt;c,5&gt;,&lt;d,5&gt;}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zh-CN" altLang="en-US" dirty="0"/>
              <a:t>，并画出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zh-CN" altLang="en-US" dirty="0"/>
              <a:t>的关系图；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）写出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zh-CN" altLang="en-US" dirty="0"/>
              <a:t>的关系矩阵；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）计算</a:t>
            </a:r>
            <a:r>
              <a:rPr lang="en-US" altLang="zh-CN" dirty="0"/>
              <a:t>(RoS)</a:t>
            </a:r>
            <a:r>
              <a:rPr lang="en-US" altLang="zh-CN" baseline="30000" dirty="0"/>
              <a:t>-1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30000" dirty="0"/>
              <a:t>-1o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266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2.3.6 </a:t>
            </a:r>
            <a:r>
              <a:rPr lang="zh-CN" altLang="en-US" dirty="0"/>
              <a:t>解</a:t>
            </a:r>
          </a:p>
        </p:txBody>
      </p:sp>
      <p:sp>
        <p:nvSpPr>
          <p:cNvPr id="1476611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172783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dirty="0"/>
              <a:t>(1)R</a:t>
            </a:r>
            <a:r>
              <a:rPr lang="en-US" altLang="zh-CN" baseline="30000" dirty="0"/>
              <a:t>-1</a:t>
            </a:r>
            <a:r>
              <a:rPr lang="en-US" altLang="zh-CN" dirty="0"/>
              <a:t>={&lt;1,a&gt;,&lt;2,c&gt;,&lt;3,b&gt;,&lt;4,b&gt;,&lt;4,d&gt;}</a:t>
            </a:r>
            <a:r>
              <a:rPr lang="en-US" altLang="zh-CN" baseline="30000" dirty="0"/>
              <a:t>-1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dirty="0"/>
              <a:t>     ={&lt;a,1&gt;,&lt;c,2&gt;,&lt;b,3&gt;,&lt;b,4&gt;,&lt;d,4&gt;}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10000"/>
              </a:spcBef>
              <a:buNone/>
            </a:pP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zh-CN" altLang="en-US" dirty="0"/>
              <a:t>的关系图见图</a:t>
            </a:r>
            <a:r>
              <a:rPr lang="en-US" altLang="zh-CN" dirty="0"/>
              <a:t>2.3.3</a:t>
            </a:r>
            <a:r>
              <a:rPr lang="zh-CN" altLang="en-US" dirty="0"/>
              <a:t>和图</a:t>
            </a:r>
            <a:r>
              <a:rPr lang="en-US" altLang="zh-CN" dirty="0"/>
              <a:t>2.3.4</a:t>
            </a:r>
            <a:r>
              <a:rPr lang="zh-CN" altLang="en-US" dirty="0"/>
              <a:t>。</a:t>
            </a:r>
          </a:p>
        </p:txBody>
      </p:sp>
      <p:grpSp>
        <p:nvGrpSpPr>
          <p:cNvPr id="2" name="Group 65"/>
          <p:cNvGrpSpPr/>
          <p:nvPr/>
        </p:nvGrpSpPr>
        <p:grpSpPr>
          <a:xfrm>
            <a:off x="1314450" y="3246438"/>
            <a:ext cx="2105025" cy="3173412"/>
            <a:chOff x="628" y="2045"/>
            <a:chExt cx="1326" cy="1999"/>
          </a:xfrm>
        </p:grpSpPr>
        <p:sp>
          <p:nvSpPr>
            <p:cNvPr id="139269" name="Freeform 6"/>
            <p:cNvSpPr>
              <a:spLocks noChangeAspect="1"/>
            </p:cNvSpPr>
            <p:nvPr/>
          </p:nvSpPr>
          <p:spPr>
            <a:xfrm>
              <a:off x="849" y="3648"/>
              <a:ext cx="81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3" y="0"/>
                </a:cxn>
              </a:cxnLst>
              <a:rect l="0" t="0" r="0" b="0"/>
              <a:pathLst>
                <a:path w="703" h="1">
                  <a:moveTo>
                    <a:pt x="0" y="0"/>
                  </a:moveTo>
                  <a:lnTo>
                    <a:pt x="703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0" name="Freeform 7"/>
            <p:cNvSpPr>
              <a:spLocks noChangeAspect="1"/>
            </p:cNvSpPr>
            <p:nvPr/>
          </p:nvSpPr>
          <p:spPr>
            <a:xfrm>
              <a:off x="837" y="3016"/>
              <a:ext cx="860" cy="641"/>
            </a:xfrm>
            <a:custGeom>
              <a:avLst/>
              <a:gdLst/>
              <a:ahLst/>
              <a:cxnLst>
                <a:cxn ang="0">
                  <a:pos x="0" y="641"/>
                </a:cxn>
                <a:cxn ang="0">
                  <a:pos x="860" y="0"/>
                </a:cxn>
              </a:cxnLst>
              <a:rect l="0" t="0" r="0" b="0"/>
              <a:pathLst>
                <a:path w="743" h="666">
                  <a:moveTo>
                    <a:pt x="0" y="666"/>
                  </a:moveTo>
                  <a:lnTo>
                    <a:pt x="743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1" name="Freeform 8"/>
            <p:cNvSpPr>
              <a:spLocks noChangeAspect="1"/>
            </p:cNvSpPr>
            <p:nvPr/>
          </p:nvSpPr>
          <p:spPr>
            <a:xfrm>
              <a:off x="833" y="2959"/>
              <a:ext cx="836" cy="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6" y="319"/>
                </a:cxn>
              </a:cxnLst>
              <a:rect l="0" t="0" r="0" b="0"/>
              <a:pathLst>
                <a:path w="723" h="330">
                  <a:moveTo>
                    <a:pt x="0" y="0"/>
                  </a:moveTo>
                  <a:lnTo>
                    <a:pt x="723" y="33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2" name="Freeform 10"/>
            <p:cNvSpPr>
              <a:spLocks noChangeAspect="1"/>
            </p:cNvSpPr>
            <p:nvPr/>
          </p:nvSpPr>
          <p:spPr>
            <a:xfrm>
              <a:off x="849" y="2971"/>
              <a:ext cx="824" cy="294"/>
            </a:xfrm>
            <a:custGeom>
              <a:avLst/>
              <a:gdLst/>
              <a:ahLst/>
              <a:cxnLst>
                <a:cxn ang="0">
                  <a:pos x="0" y="294"/>
                </a:cxn>
                <a:cxn ang="0">
                  <a:pos x="824" y="0"/>
                </a:cxn>
              </a:cxnLst>
              <a:rect l="0" t="0" r="0" b="0"/>
              <a:pathLst>
                <a:path w="713" h="306">
                  <a:moveTo>
                    <a:pt x="0" y="306"/>
                  </a:moveTo>
                  <a:lnTo>
                    <a:pt x="713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3" name="Text Box 33"/>
            <p:cNvSpPr txBox="1">
              <a:spLocks noChangeAspect="1"/>
            </p:cNvSpPr>
            <p:nvPr/>
          </p:nvSpPr>
          <p:spPr>
            <a:xfrm>
              <a:off x="808" y="3812"/>
              <a:ext cx="963" cy="232"/>
            </a:xfrm>
            <a:prstGeom prst="rect">
              <a:avLst/>
            </a:prstGeom>
            <a:solidFill>
              <a:srgbClr val="FFFFFF"/>
            </a:solidFill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</a:rPr>
                <a:t>图</a:t>
              </a:r>
              <a:r>
                <a:rPr lang="en-US" altLang="zh-CN" sz="2400" b="1" dirty="0">
                  <a:latin typeface="黑体" panose="02010609060101010101" pitchFamily="49" charset="-122"/>
                </a:rPr>
                <a:t>2.3.3</a:t>
              </a:r>
            </a:p>
          </p:txBody>
        </p:sp>
        <p:sp>
          <p:nvSpPr>
            <p:cNvPr id="139274" name="Text Box 36"/>
            <p:cNvSpPr txBox="1">
              <a:spLocks noChangeAspect="1"/>
            </p:cNvSpPr>
            <p:nvPr/>
          </p:nvSpPr>
          <p:spPr>
            <a:xfrm>
              <a:off x="1221" y="2045"/>
              <a:ext cx="136" cy="230"/>
            </a:xfrm>
            <a:prstGeom prst="rect">
              <a:avLst/>
            </a:prstGeom>
            <a:solidFill>
              <a:srgbClr val="FFFFFF"/>
            </a:solidFill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sz="2400" b="1" dirty="0">
                  <a:latin typeface="黑体" panose="02010609060101010101" pitchFamily="49" charset="-122"/>
                </a:rPr>
                <a:t>R</a:t>
              </a:r>
            </a:p>
          </p:txBody>
        </p:sp>
        <p:sp>
          <p:nvSpPr>
            <p:cNvPr id="139275" name="Text Box 39"/>
            <p:cNvSpPr txBox="1">
              <a:spLocks noChangeAspect="1"/>
            </p:cNvSpPr>
            <p:nvPr/>
          </p:nvSpPr>
          <p:spPr>
            <a:xfrm>
              <a:off x="628" y="2464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139276" name="Text Box 42"/>
            <p:cNvSpPr txBox="1">
              <a:spLocks noChangeAspect="1"/>
            </p:cNvSpPr>
            <p:nvPr/>
          </p:nvSpPr>
          <p:spPr>
            <a:xfrm>
              <a:off x="628" y="2810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2</a:t>
              </a:r>
            </a:p>
          </p:txBody>
        </p:sp>
        <p:sp>
          <p:nvSpPr>
            <p:cNvPr id="139277" name="Text Box 45"/>
            <p:cNvSpPr txBox="1">
              <a:spLocks noChangeAspect="1"/>
            </p:cNvSpPr>
            <p:nvPr/>
          </p:nvSpPr>
          <p:spPr>
            <a:xfrm>
              <a:off x="628" y="3156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3</a:t>
              </a:r>
            </a:p>
          </p:txBody>
        </p:sp>
        <p:sp>
          <p:nvSpPr>
            <p:cNvPr id="139278" name="Text Box 48"/>
            <p:cNvSpPr txBox="1">
              <a:spLocks noChangeAspect="1"/>
            </p:cNvSpPr>
            <p:nvPr/>
          </p:nvSpPr>
          <p:spPr>
            <a:xfrm>
              <a:off x="628" y="3503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4</a:t>
              </a:r>
            </a:p>
          </p:txBody>
        </p:sp>
        <p:sp>
          <p:nvSpPr>
            <p:cNvPr id="139279" name="Text Box 52"/>
            <p:cNvSpPr txBox="1">
              <a:spLocks noChangeAspect="1"/>
            </p:cNvSpPr>
            <p:nvPr/>
          </p:nvSpPr>
          <p:spPr>
            <a:xfrm>
              <a:off x="1815" y="2464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39280" name="Text Box 53"/>
            <p:cNvSpPr txBox="1">
              <a:spLocks noChangeAspect="1"/>
            </p:cNvSpPr>
            <p:nvPr/>
          </p:nvSpPr>
          <p:spPr>
            <a:xfrm>
              <a:off x="1815" y="2810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39281" name="Text Box 54"/>
            <p:cNvSpPr txBox="1">
              <a:spLocks noChangeAspect="1"/>
            </p:cNvSpPr>
            <p:nvPr/>
          </p:nvSpPr>
          <p:spPr>
            <a:xfrm>
              <a:off x="1815" y="3503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d</a:t>
              </a:r>
            </a:p>
          </p:txBody>
        </p:sp>
        <p:sp>
          <p:nvSpPr>
            <p:cNvPr id="139282" name="Freeform 55"/>
            <p:cNvSpPr>
              <a:spLocks noChangeAspect="1"/>
            </p:cNvSpPr>
            <p:nvPr/>
          </p:nvSpPr>
          <p:spPr>
            <a:xfrm>
              <a:off x="849" y="2582"/>
              <a:ext cx="83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6" y="0"/>
                </a:cxn>
              </a:cxnLst>
              <a:rect l="0" t="0" r="0" b="0"/>
              <a:pathLst>
                <a:path w="723" h="1">
                  <a:moveTo>
                    <a:pt x="0" y="0"/>
                  </a:moveTo>
                  <a:lnTo>
                    <a:pt x="723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3" name="Freeform 56"/>
            <p:cNvSpPr>
              <a:spLocks noChangeAspect="1"/>
            </p:cNvSpPr>
            <p:nvPr/>
          </p:nvSpPr>
          <p:spPr>
            <a:xfrm>
              <a:off x="797" y="2272"/>
              <a:ext cx="98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4" y="0"/>
                </a:cxn>
              </a:cxnLst>
              <a:rect l="0" t="0" r="0" b="0"/>
              <a:pathLst>
                <a:path w="740" h="1">
                  <a:moveTo>
                    <a:pt x="0" y="0"/>
                  </a:moveTo>
                  <a:lnTo>
                    <a:pt x="74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4" name="Text Box 59"/>
            <p:cNvSpPr txBox="1">
              <a:spLocks noChangeAspect="1"/>
            </p:cNvSpPr>
            <p:nvPr/>
          </p:nvSpPr>
          <p:spPr>
            <a:xfrm>
              <a:off x="1818" y="3156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c</a:t>
              </a:r>
            </a:p>
          </p:txBody>
        </p:sp>
        <p:sp>
          <p:nvSpPr>
            <p:cNvPr id="139285" name="Text Box 62"/>
            <p:cNvSpPr txBox="1">
              <a:spLocks noChangeAspect="1"/>
            </p:cNvSpPr>
            <p:nvPr/>
          </p:nvSpPr>
          <p:spPr>
            <a:xfrm>
              <a:off x="1815" y="2157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39286" name="Text Box 63"/>
            <p:cNvSpPr txBox="1">
              <a:spLocks noChangeAspect="1"/>
            </p:cNvSpPr>
            <p:nvPr/>
          </p:nvSpPr>
          <p:spPr>
            <a:xfrm>
              <a:off x="628" y="2157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39287" name="Oval 38"/>
            <p:cNvSpPr/>
            <p:nvPr/>
          </p:nvSpPr>
          <p:spPr>
            <a:xfrm>
              <a:off x="790" y="2537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288" name="Oval 41"/>
            <p:cNvSpPr/>
            <p:nvPr/>
          </p:nvSpPr>
          <p:spPr>
            <a:xfrm>
              <a:off x="790" y="2896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289" name="Oval 44"/>
            <p:cNvSpPr/>
            <p:nvPr/>
          </p:nvSpPr>
          <p:spPr>
            <a:xfrm>
              <a:off x="790" y="3242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290" name="Oval 47"/>
            <p:cNvSpPr/>
            <p:nvPr/>
          </p:nvSpPr>
          <p:spPr>
            <a:xfrm>
              <a:off x="790" y="3603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291" name="Oval 49"/>
            <p:cNvSpPr/>
            <p:nvPr/>
          </p:nvSpPr>
          <p:spPr>
            <a:xfrm>
              <a:off x="1670" y="2537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292" name="Oval 50"/>
            <p:cNvSpPr/>
            <p:nvPr/>
          </p:nvSpPr>
          <p:spPr>
            <a:xfrm>
              <a:off x="1670" y="3603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293" name="Oval 51"/>
            <p:cNvSpPr/>
            <p:nvPr/>
          </p:nvSpPr>
          <p:spPr>
            <a:xfrm>
              <a:off x="1670" y="2934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294" name="Oval 57"/>
            <p:cNvSpPr/>
            <p:nvPr/>
          </p:nvSpPr>
          <p:spPr>
            <a:xfrm>
              <a:off x="1670" y="3260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</p:grpSp>
      <p:grpSp>
        <p:nvGrpSpPr>
          <p:cNvPr id="3" name="Group 66"/>
          <p:cNvGrpSpPr/>
          <p:nvPr/>
        </p:nvGrpSpPr>
        <p:grpSpPr>
          <a:xfrm>
            <a:off x="5580063" y="3246438"/>
            <a:ext cx="2097087" cy="3287712"/>
            <a:chOff x="3608" y="2045"/>
            <a:chExt cx="1321" cy="2071"/>
          </a:xfrm>
        </p:grpSpPr>
        <p:sp>
          <p:nvSpPr>
            <p:cNvPr id="139296" name="Freeform 5"/>
            <p:cNvSpPr>
              <a:spLocks noChangeAspect="1"/>
            </p:cNvSpPr>
            <p:nvPr/>
          </p:nvSpPr>
          <p:spPr>
            <a:xfrm>
              <a:off x="3817" y="2950"/>
              <a:ext cx="830" cy="6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0" y="661"/>
                </a:cxn>
              </a:cxnLst>
              <a:rect l="0" t="0" r="0" b="0"/>
              <a:pathLst>
                <a:path w="717" h="686">
                  <a:moveTo>
                    <a:pt x="0" y="0"/>
                  </a:moveTo>
                  <a:lnTo>
                    <a:pt x="717" y="686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7" name="Text Box 9"/>
            <p:cNvSpPr txBox="1">
              <a:spLocks noChangeAspect="1"/>
            </p:cNvSpPr>
            <p:nvPr/>
          </p:nvSpPr>
          <p:spPr>
            <a:xfrm>
              <a:off x="4084" y="2045"/>
              <a:ext cx="369" cy="230"/>
            </a:xfrm>
            <a:prstGeom prst="rect">
              <a:avLst/>
            </a:prstGeom>
            <a:solidFill>
              <a:srgbClr val="FFFFFF"/>
            </a:solidFill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en-US" altLang="zh-CN" sz="2400" b="1" dirty="0">
                  <a:latin typeface="黑体" panose="02010609060101010101" pitchFamily="49" charset="-122"/>
                </a:rPr>
                <a:t>R</a:t>
              </a:r>
              <a:r>
                <a:rPr lang="en-US" altLang="zh-CN" sz="2400" b="1" baseline="30000" dirty="0">
                  <a:latin typeface="黑体" panose="02010609060101010101" pitchFamily="49" charset="-122"/>
                </a:rPr>
                <a:t>-1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39298" name="Text Box 13"/>
            <p:cNvSpPr txBox="1">
              <a:spLocks noChangeAspect="1"/>
            </p:cNvSpPr>
            <p:nvPr/>
          </p:nvSpPr>
          <p:spPr>
            <a:xfrm>
              <a:off x="3608" y="2464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39299" name="Text Box 16"/>
            <p:cNvSpPr txBox="1">
              <a:spLocks noChangeAspect="1"/>
            </p:cNvSpPr>
            <p:nvPr/>
          </p:nvSpPr>
          <p:spPr>
            <a:xfrm>
              <a:off x="3608" y="2810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39300" name="Text Box 19"/>
            <p:cNvSpPr txBox="1">
              <a:spLocks noChangeAspect="1"/>
            </p:cNvSpPr>
            <p:nvPr/>
          </p:nvSpPr>
          <p:spPr>
            <a:xfrm>
              <a:off x="3608" y="3156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c</a:t>
              </a:r>
            </a:p>
          </p:txBody>
        </p:sp>
        <p:sp>
          <p:nvSpPr>
            <p:cNvPr id="139301" name="Text Box 22"/>
            <p:cNvSpPr txBox="1">
              <a:spLocks noChangeAspect="1"/>
            </p:cNvSpPr>
            <p:nvPr/>
          </p:nvSpPr>
          <p:spPr>
            <a:xfrm>
              <a:off x="3608" y="3503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d</a:t>
              </a:r>
            </a:p>
          </p:txBody>
        </p:sp>
        <p:sp>
          <p:nvSpPr>
            <p:cNvPr id="139302" name="Text Box 26"/>
            <p:cNvSpPr txBox="1">
              <a:spLocks noChangeAspect="1"/>
            </p:cNvSpPr>
            <p:nvPr/>
          </p:nvSpPr>
          <p:spPr>
            <a:xfrm>
              <a:off x="4793" y="2464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139303" name="Text Box 27"/>
            <p:cNvSpPr txBox="1">
              <a:spLocks noChangeAspect="1"/>
            </p:cNvSpPr>
            <p:nvPr/>
          </p:nvSpPr>
          <p:spPr>
            <a:xfrm>
              <a:off x="4793" y="2810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2</a:t>
              </a:r>
            </a:p>
          </p:txBody>
        </p:sp>
        <p:sp>
          <p:nvSpPr>
            <p:cNvPr id="139304" name="Text Box 28"/>
            <p:cNvSpPr txBox="1">
              <a:spLocks noChangeAspect="1"/>
            </p:cNvSpPr>
            <p:nvPr/>
          </p:nvSpPr>
          <p:spPr>
            <a:xfrm>
              <a:off x="4793" y="3503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4</a:t>
              </a:r>
            </a:p>
          </p:txBody>
        </p:sp>
        <p:sp>
          <p:nvSpPr>
            <p:cNvPr id="139305" name="Freeform 29"/>
            <p:cNvSpPr>
              <a:spLocks noChangeAspect="1"/>
            </p:cNvSpPr>
            <p:nvPr/>
          </p:nvSpPr>
          <p:spPr>
            <a:xfrm>
              <a:off x="3849" y="3646"/>
              <a:ext cx="818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18" y="0"/>
                </a:cxn>
              </a:cxnLst>
              <a:rect l="0" t="0" r="0" b="0"/>
              <a:pathLst>
                <a:path w="707" h="4">
                  <a:moveTo>
                    <a:pt x="0" y="4"/>
                  </a:moveTo>
                  <a:lnTo>
                    <a:pt x="707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6" name="Freeform 30"/>
            <p:cNvSpPr>
              <a:spLocks noChangeAspect="1"/>
            </p:cNvSpPr>
            <p:nvPr/>
          </p:nvSpPr>
          <p:spPr>
            <a:xfrm>
              <a:off x="3849" y="2581"/>
              <a:ext cx="798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8" y="0"/>
                </a:cxn>
              </a:cxnLst>
              <a:rect l="0" t="0" r="0" b="0"/>
              <a:pathLst>
                <a:path w="690" h="1">
                  <a:moveTo>
                    <a:pt x="0" y="0"/>
                  </a:moveTo>
                  <a:lnTo>
                    <a:pt x="690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7" name="Freeform 31"/>
            <p:cNvSpPr>
              <a:spLocks noChangeAspect="1"/>
            </p:cNvSpPr>
            <p:nvPr/>
          </p:nvSpPr>
          <p:spPr>
            <a:xfrm>
              <a:off x="3845" y="2958"/>
              <a:ext cx="818" cy="3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8" y="314"/>
                </a:cxn>
              </a:cxnLst>
              <a:rect l="0" t="0" r="0" b="0"/>
              <a:pathLst>
                <a:path w="707" h="326">
                  <a:moveTo>
                    <a:pt x="0" y="0"/>
                  </a:moveTo>
                  <a:lnTo>
                    <a:pt x="707" y="326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8" name="Freeform 32"/>
            <p:cNvSpPr>
              <a:spLocks noChangeAspect="1"/>
            </p:cNvSpPr>
            <p:nvPr/>
          </p:nvSpPr>
          <p:spPr>
            <a:xfrm>
              <a:off x="3788" y="2269"/>
              <a:ext cx="961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1" y="5"/>
                </a:cxn>
              </a:cxnLst>
              <a:rect l="0" t="0" r="0" b="0"/>
              <a:pathLst>
                <a:path w="723" h="4">
                  <a:moveTo>
                    <a:pt x="0" y="0"/>
                  </a:moveTo>
                  <a:lnTo>
                    <a:pt x="723" y="4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9" name="Text Box 35"/>
            <p:cNvSpPr txBox="1">
              <a:spLocks noChangeAspect="1"/>
            </p:cNvSpPr>
            <p:nvPr/>
          </p:nvSpPr>
          <p:spPr>
            <a:xfrm>
              <a:off x="4793" y="3156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3</a:t>
              </a:r>
            </a:p>
          </p:txBody>
        </p:sp>
        <p:sp>
          <p:nvSpPr>
            <p:cNvPr id="139310" name="Freeform 58"/>
            <p:cNvSpPr>
              <a:spLocks noChangeAspect="1"/>
            </p:cNvSpPr>
            <p:nvPr/>
          </p:nvSpPr>
          <p:spPr>
            <a:xfrm>
              <a:off x="3845" y="2982"/>
              <a:ext cx="818" cy="282"/>
            </a:xfrm>
            <a:custGeom>
              <a:avLst/>
              <a:gdLst/>
              <a:ahLst/>
              <a:cxnLst>
                <a:cxn ang="0">
                  <a:pos x="0" y="282"/>
                </a:cxn>
                <a:cxn ang="0">
                  <a:pos x="818" y="0"/>
                </a:cxn>
              </a:cxnLst>
              <a:rect l="0" t="0" r="0" b="0"/>
              <a:pathLst>
                <a:path w="707" h="294">
                  <a:moveTo>
                    <a:pt x="0" y="294"/>
                  </a:moveTo>
                  <a:lnTo>
                    <a:pt x="707" y="0"/>
                  </a:ln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11" name="Text Box 60"/>
            <p:cNvSpPr txBox="1">
              <a:spLocks noChangeAspect="1"/>
            </p:cNvSpPr>
            <p:nvPr/>
          </p:nvSpPr>
          <p:spPr>
            <a:xfrm>
              <a:off x="4793" y="2156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A</a:t>
              </a:r>
            </a:p>
          </p:txBody>
        </p:sp>
        <p:sp>
          <p:nvSpPr>
            <p:cNvPr id="139312" name="Text Box 61"/>
            <p:cNvSpPr txBox="1">
              <a:spLocks noChangeAspect="1"/>
            </p:cNvSpPr>
            <p:nvPr/>
          </p:nvSpPr>
          <p:spPr>
            <a:xfrm>
              <a:off x="3608" y="2157"/>
              <a:ext cx="136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just"/>
              <a:r>
                <a:rPr lang="en-US" altLang="zh-CN" sz="2400" b="1" dirty="0">
                  <a:latin typeface="黑体" panose="02010609060101010101" pitchFamily="49" charset="-122"/>
                </a:rPr>
                <a:t>B</a:t>
              </a:r>
            </a:p>
          </p:txBody>
        </p:sp>
        <p:sp>
          <p:nvSpPr>
            <p:cNvPr id="139313" name="Oval 12"/>
            <p:cNvSpPr/>
            <p:nvPr/>
          </p:nvSpPr>
          <p:spPr>
            <a:xfrm>
              <a:off x="3776" y="2537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314" name="Oval 15"/>
            <p:cNvSpPr/>
            <p:nvPr/>
          </p:nvSpPr>
          <p:spPr>
            <a:xfrm>
              <a:off x="3776" y="2902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315" name="Oval 18"/>
            <p:cNvSpPr/>
            <p:nvPr/>
          </p:nvSpPr>
          <p:spPr>
            <a:xfrm>
              <a:off x="3776" y="3230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316" name="Oval 21"/>
            <p:cNvSpPr/>
            <p:nvPr/>
          </p:nvSpPr>
          <p:spPr>
            <a:xfrm>
              <a:off x="3776" y="3603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317" name="Oval 23"/>
            <p:cNvSpPr/>
            <p:nvPr/>
          </p:nvSpPr>
          <p:spPr>
            <a:xfrm>
              <a:off x="4655" y="2537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318" name="Oval 24"/>
            <p:cNvSpPr/>
            <p:nvPr/>
          </p:nvSpPr>
          <p:spPr>
            <a:xfrm>
              <a:off x="4655" y="3603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319" name="Oval 25"/>
            <p:cNvSpPr/>
            <p:nvPr/>
          </p:nvSpPr>
          <p:spPr>
            <a:xfrm>
              <a:off x="4655" y="2921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320" name="Oval 34"/>
            <p:cNvSpPr/>
            <p:nvPr/>
          </p:nvSpPr>
          <p:spPr>
            <a:xfrm>
              <a:off x="4655" y="3246"/>
              <a:ext cx="91" cy="91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t" anchorCtr="0">
              <a:spAutoFit/>
            </a:bodyPr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39321" name="Text Box 64"/>
            <p:cNvSpPr txBox="1">
              <a:spLocks noChangeAspect="1"/>
            </p:cNvSpPr>
            <p:nvPr/>
          </p:nvSpPr>
          <p:spPr>
            <a:xfrm>
              <a:off x="3787" y="3884"/>
              <a:ext cx="963" cy="232"/>
            </a:xfrm>
            <a:prstGeom prst="rect">
              <a:avLst/>
            </a:prstGeom>
            <a:solidFill>
              <a:srgbClr val="FFFFFF"/>
            </a:solidFill>
            <a:ln w="25400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</a:rPr>
                <a:t>图</a:t>
              </a:r>
              <a:r>
                <a:rPr lang="en-US" altLang="zh-CN" sz="2400" b="1" dirty="0">
                  <a:latin typeface="黑体" panose="02010609060101010101" pitchFamily="49" charset="-122"/>
                </a:rPr>
                <a:t>2.3.4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6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131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2.3.6 </a:t>
            </a:r>
            <a:r>
              <a:rPr lang="zh-CN" altLang="en-US" dirty="0"/>
              <a:t>解（续）</a:t>
            </a:r>
          </a:p>
        </p:txBody>
      </p:sp>
      <p:sp>
        <p:nvSpPr>
          <p:cNvPr id="141315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1478660" name="Object 4"/>
          <p:cNvGraphicFramePr>
            <a:graphicFrameLocks noChangeAspect="1"/>
          </p:cNvGraphicFramePr>
          <p:nvPr/>
        </p:nvGraphicFramePr>
        <p:xfrm>
          <a:off x="1671638" y="1916113"/>
          <a:ext cx="506095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4" imgW="1569085" imgH="518795" progId="Equation.DSMT4">
                  <p:embed/>
                </p:oleObj>
              </mc:Choice>
              <mc:Fallback>
                <p:oleObj r:id="rId4" imgW="1569085" imgH="518795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1638" y="1916113"/>
                        <a:ext cx="5060950" cy="168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8661" name="Text Box 5"/>
          <p:cNvSpPr txBox="1"/>
          <p:nvPr/>
        </p:nvSpPr>
        <p:spPr>
          <a:xfrm>
            <a:off x="215900" y="3581400"/>
            <a:ext cx="8820150" cy="2998788"/>
          </a:xfrm>
          <a:prstGeom prst="rect">
            <a:avLst/>
          </a:prstGeom>
          <a:noFill/>
          <a:ln w="12700">
            <a:noFill/>
          </a:ln>
        </p:spPr>
        <p:txBody>
          <a:bodyPr lIns="0" rIns="0" anchor="t" anchorCtr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(3) 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∵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RoS={&lt;1,2&gt;,&lt;2,3&gt;,&lt;2,5&gt;,&lt;3,4&gt;,&lt;4,4&gt;,&lt;4,5&gt;}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∴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(RoS)</a:t>
            </a:r>
            <a:r>
              <a:rPr lang="en-US" altLang="zh-CN" sz="2800" b="1" baseline="30000" dirty="0">
                <a:solidFill>
                  <a:srgbClr val="0000CC"/>
                </a:solidFill>
                <a:latin typeface="黑体" panose="02010609060101010101" pitchFamily="49" charset="-122"/>
              </a:rPr>
              <a:t>-1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={&lt;2,1&gt;,&lt;3,2&gt;,&lt;5,2&gt;,&lt;4,3&gt;,&lt;4,4&gt;,&lt;5,4&gt;}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∵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={&lt;a,1&gt;,&lt;c,2&gt;,&lt;b,3&gt;,&lt;b,4&gt;,&lt;d,4&gt;}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   S</a:t>
            </a:r>
            <a:r>
              <a:rPr lang="en-US" altLang="zh-CN" sz="2800" b="1" baseline="30000" dirty="0">
                <a:solidFill>
                  <a:srgbClr val="000000"/>
                </a:solidFill>
                <a:latin typeface="黑体" panose="02010609060101010101" pitchFamily="49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={&lt;2,a&gt;,&lt;4,b&gt;,&lt;3,c&gt;,&lt;5,c&gt;,&lt;5,d&gt;}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∴ </a:t>
            </a:r>
            <a:r>
              <a:rPr lang="en-US" altLang="zh-CN" sz="2800" b="1" dirty="0">
                <a:latin typeface="黑体" panose="02010609060101010101" pitchFamily="49" charset="-122"/>
              </a:rPr>
              <a:t>S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-1</a:t>
            </a:r>
            <a:r>
              <a:rPr lang="en-US" altLang="zh-CN" sz="2800" b="1" dirty="0">
                <a:latin typeface="黑体" panose="02010609060101010101" pitchFamily="49" charset="-122"/>
              </a:rPr>
              <a:t>oR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-1</a:t>
            </a:r>
            <a:r>
              <a:rPr lang="en-US" altLang="zh-CN" sz="2800" b="1" dirty="0">
                <a:latin typeface="黑体" panose="02010609060101010101" pitchFamily="49" charset="-122"/>
              </a:rPr>
              <a:t>={&lt;2,1&gt;,&lt;3,2&gt;,&lt;5,2&gt;,&lt;4,3&gt;,&lt;4,4&gt;,&lt;5,4&gt;}</a:t>
            </a:r>
            <a:r>
              <a:rPr lang="zh-CN" altLang="en-US" sz="2800" b="1" dirty="0"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141318" name="Rectangle 6"/>
          <p:cNvSpPr/>
          <p:nvPr/>
        </p:nvSpPr>
        <p:spPr>
          <a:xfrm>
            <a:off x="323850" y="1341438"/>
            <a:ext cx="7091363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的关系矩阵为：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8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8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8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3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注意</a:t>
            </a:r>
          </a:p>
        </p:txBody>
      </p:sp>
      <p:sp>
        <p:nvSpPr>
          <p:cNvPr id="143363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48799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R</a:t>
            </a:r>
            <a:r>
              <a:rPr lang="zh-CN" altLang="en-US" dirty="0"/>
              <a:t>的关系图中</a:t>
            </a:r>
            <a:r>
              <a:rPr lang="zh-CN" altLang="en-US" dirty="0">
                <a:solidFill>
                  <a:srgbClr val="FF0000"/>
                </a:solidFill>
              </a:rPr>
              <a:t>有向边的方向改变成相反方向</a:t>
            </a:r>
            <a:r>
              <a:rPr lang="zh-CN" altLang="en-US" dirty="0"/>
              <a:t>即得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zh-CN" altLang="en-US" dirty="0"/>
              <a:t>的关系图，反之亦然；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zh-CN" altLang="en-US" dirty="0"/>
              <a:t>将</a:t>
            </a:r>
            <a:r>
              <a:rPr lang="en-US" altLang="zh-CN" dirty="0"/>
              <a:t>R</a:t>
            </a:r>
            <a:r>
              <a:rPr lang="zh-CN" altLang="en-US" dirty="0"/>
              <a:t>的关系矩阵转置即得</a:t>
            </a: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zh-CN" altLang="en-US" dirty="0"/>
              <a:t>的关系矩阵，即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en-US" altLang="zh-CN" baseline="30000" dirty="0">
                <a:solidFill>
                  <a:srgbClr val="0000CC"/>
                </a:solidFill>
              </a:rPr>
              <a:t>-1</a:t>
            </a:r>
            <a:r>
              <a:rPr lang="zh-CN" altLang="en-US" dirty="0">
                <a:solidFill>
                  <a:srgbClr val="0000CC"/>
                </a:solidFill>
              </a:rPr>
              <a:t>的关系矩阵互为转置矩阵。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/>
              <a:t>R</a:t>
            </a:r>
            <a:r>
              <a:rPr lang="en-US" altLang="zh-CN" baseline="30000" dirty="0"/>
              <a:t>-1</a:t>
            </a:r>
            <a:r>
              <a:rPr lang="zh-CN" altLang="en-US" dirty="0"/>
              <a:t>的前域与后域正好是</a:t>
            </a:r>
            <a:r>
              <a:rPr lang="en-US" altLang="zh-CN" dirty="0"/>
              <a:t>R</a:t>
            </a:r>
            <a:r>
              <a:rPr lang="zh-CN" altLang="en-US" dirty="0"/>
              <a:t>的后域和前域，即</a:t>
            </a:r>
            <a:r>
              <a:rPr lang="en-US" altLang="zh-CN" dirty="0">
                <a:solidFill>
                  <a:srgbClr val="FF0000"/>
                </a:solidFill>
              </a:rPr>
              <a:t>domR=ranR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domR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solidFill>
                  <a:srgbClr val="FF0000"/>
                </a:solidFill>
              </a:rPr>
              <a:t>=ranR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pt-BR" altLang="zh-CN" dirty="0"/>
              <a:t>|R|=|R</a:t>
            </a:r>
            <a:r>
              <a:rPr lang="pt-BR" altLang="zh-CN" baseline="30000" dirty="0"/>
              <a:t>-1</a:t>
            </a:r>
            <a:r>
              <a:rPr lang="pt-BR" altLang="zh-CN" dirty="0"/>
              <a:t>|</a:t>
            </a:r>
            <a:r>
              <a:rPr lang="zh-CN" altLang="pt-BR" dirty="0"/>
              <a:t>；</a:t>
            </a:r>
            <a:endParaRPr lang="zh-CN" altLang="en-US" dirty="0"/>
          </a:p>
          <a:p>
            <a:pPr marL="533400" indent="-533400" eaLnBrk="1" hangingPunct="1">
              <a:lnSpc>
                <a:spcPct val="130000"/>
              </a:lnSpc>
              <a:buFont typeface="Wingdings" panose="05000000000000000000" pitchFamily="2" charset="2"/>
              <a:buAutoNum type="arabicPeriod"/>
            </a:pPr>
            <a:r>
              <a:rPr lang="pt-BR" altLang="zh-CN" dirty="0"/>
              <a:t>(RoS)</a:t>
            </a:r>
            <a:r>
              <a:rPr lang="pt-BR" altLang="zh-CN" baseline="30000" dirty="0"/>
              <a:t>-1</a:t>
            </a:r>
            <a:r>
              <a:rPr lang="pt-BR" altLang="zh-CN" dirty="0"/>
              <a:t>=S</a:t>
            </a:r>
            <a:r>
              <a:rPr lang="pt-BR" altLang="zh-CN" baseline="30000" dirty="0"/>
              <a:t>-1</a:t>
            </a:r>
            <a:r>
              <a:rPr lang="pt-BR" altLang="zh-CN" dirty="0"/>
              <a:t>oR</a:t>
            </a:r>
            <a:r>
              <a:rPr lang="pt-BR" altLang="zh-CN" baseline="30000" dirty="0"/>
              <a:t>-1</a:t>
            </a:r>
            <a:r>
              <a:rPr lang="zh-CN" altLang="pt-BR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4386" name="Rectangle 2"/>
          <p:cNvSpPr>
            <a:spLocks noGrp="1"/>
          </p:cNvSpPr>
          <p:nvPr>
            <p:ph type="title"/>
          </p:nvPr>
        </p:nvSpPr>
        <p:spPr>
          <a:xfrm>
            <a:off x="611188" y="609441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定理</a:t>
            </a:r>
            <a:r>
              <a:rPr lang="pt-BR" altLang="zh-CN" dirty="0"/>
              <a:t>2.3.3</a:t>
            </a:r>
            <a:endParaRPr lang="zh-CN" altLang="en-US" dirty="0"/>
          </a:p>
        </p:txBody>
      </p:sp>
      <p:sp>
        <p:nvSpPr>
          <p:cNvPr id="1648643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17160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pt-BR" dirty="0"/>
              <a:t>    设</a:t>
            </a:r>
            <a:r>
              <a:rPr lang="pt-BR" altLang="zh-CN" dirty="0"/>
              <a:t>A</a:t>
            </a:r>
            <a:r>
              <a:rPr lang="zh-CN" altLang="pt-BR" dirty="0"/>
              <a:t>、</a:t>
            </a:r>
            <a:r>
              <a:rPr lang="pt-BR" altLang="zh-CN" dirty="0"/>
              <a:t>B</a:t>
            </a:r>
            <a:r>
              <a:rPr lang="zh-CN" altLang="pt-BR" dirty="0"/>
              <a:t>和</a:t>
            </a:r>
            <a:r>
              <a:rPr lang="pt-BR" altLang="zh-CN" dirty="0"/>
              <a:t>C</a:t>
            </a:r>
            <a:r>
              <a:rPr lang="zh-CN" altLang="pt-BR" dirty="0"/>
              <a:t>是任意三个集合，</a:t>
            </a:r>
            <a:r>
              <a:rPr lang="pt-BR" altLang="zh-CN" dirty="0"/>
              <a:t>R,S</a:t>
            </a:r>
            <a:r>
              <a:rPr lang="zh-CN" altLang="pt-BR" dirty="0"/>
              <a:t>分别是从</a:t>
            </a:r>
            <a:r>
              <a:rPr lang="pt-BR" altLang="zh-CN" dirty="0"/>
              <a:t>A</a:t>
            </a:r>
            <a:r>
              <a:rPr lang="zh-CN" altLang="pt-BR" dirty="0"/>
              <a:t>到</a:t>
            </a:r>
            <a:r>
              <a:rPr lang="pt-BR" altLang="zh-CN" dirty="0"/>
              <a:t>B</a:t>
            </a:r>
            <a:r>
              <a:rPr lang="zh-CN" altLang="pt-BR" dirty="0"/>
              <a:t>，</a:t>
            </a:r>
            <a:r>
              <a:rPr lang="pt-BR" altLang="zh-CN" dirty="0"/>
              <a:t>B</a:t>
            </a:r>
            <a:r>
              <a:rPr lang="zh-CN" altLang="pt-BR" dirty="0"/>
              <a:t>到</a:t>
            </a:r>
            <a:r>
              <a:rPr lang="pt-BR" altLang="zh-CN" dirty="0"/>
              <a:t>C</a:t>
            </a:r>
            <a:r>
              <a:rPr lang="zh-CN" altLang="pt-BR" dirty="0"/>
              <a:t>的二元关系，则</a:t>
            </a:r>
          </a:p>
          <a:p>
            <a:pPr marL="0" indent="0" algn="ctr" eaLnBrk="1" hangingPunct="1">
              <a:buNone/>
            </a:pPr>
            <a:r>
              <a:rPr lang="pt-BR" altLang="zh-CN" dirty="0"/>
              <a:t>(RoS)</a:t>
            </a:r>
            <a:r>
              <a:rPr lang="pt-BR" altLang="zh-CN" baseline="30000" dirty="0">
                <a:solidFill>
                  <a:srgbClr val="0000FF"/>
                </a:solidFill>
              </a:rPr>
              <a:t>-1</a:t>
            </a:r>
            <a:r>
              <a:rPr lang="pt-BR" altLang="zh-CN" dirty="0"/>
              <a:t>=S</a:t>
            </a:r>
            <a:r>
              <a:rPr lang="pt-BR" altLang="zh-CN" baseline="30000" dirty="0">
                <a:solidFill>
                  <a:srgbClr val="0000FF"/>
                </a:solidFill>
              </a:rPr>
              <a:t>-1</a:t>
            </a:r>
            <a:r>
              <a:rPr lang="pt-BR" altLang="zh-CN" dirty="0"/>
              <a:t>oR</a:t>
            </a:r>
            <a:r>
              <a:rPr lang="pt-BR" altLang="zh-CN" baseline="30000" dirty="0">
                <a:solidFill>
                  <a:srgbClr val="0000FF"/>
                </a:solidFill>
              </a:rPr>
              <a:t>-1</a:t>
            </a:r>
            <a:r>
              <a:rPr lang="zh-CN" altLang="pt-BR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11188" y="547688"/>
            <a:ext cx="8064500" cy="60325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sz="3700" dirty="0"/>
              <a:t>例</a:t>
            </a:r>
            <a:r>
              <a:rPr lang="en-US" altLang="zh-CN" sz="3700" dirty="0"/>
              <a:t>2.2.1</a:t>
            </a:r>
            <a:endParaRPr lang="zh-CN" altLang="en-US" sz="3700" dirty="0"/>
          </a:p>
        </p:txBody>
      </p:sp>
      <p:sp>
        <p:nvSpPr>
          <p:cNvPr id="1359875" name="Rectangle 3"/>
          <p:cNvSpPr>
            <a:spLocks noGrp="1"/>
          </p:cNvSpPr>
          <p:nvPr>
            <p:ph idx="1"/>
          </p:nvPr>
        </p:nvSpPr>
        <p:spPr>
          <a:xfrm>
            <a:off x="539750" y="1398588"/>
            <a:ext cx="6276975" cy="47625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900" dirty="0"/>
              <a:t>用序偶表示下列语句中的次序关系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/>
              <a:t>(1)</a:t>
            </a:r>
            <a:r>
              <a:rPr lang="zh-CN" altLang="en-US" dirty="0"/>
              <a:t>平面上点</a:t>
            </a:r>
            <a:r>
              <a:rPr lang="en-US" altLang="zh-CN" dirty="0"/>
              <a:t>A</a:t>
            </a:r>
            <a:r>
              <a:rPr lang="zh-CN" altLang="en-US" dirty="0"/>
              <a:t>的横坐标是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dirty="0"/>
              <a:t>   纵坐标是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x,y∈R</a:t>
            </a:r>
            <a:r>
              <a:rPr lang="zh-CN" altLang="en-US" dirty="0"/>
              <a:t>；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/>
              <a:t>(2)</a:t>
            </a:r>
            <a:r>
              <a:rPr lang="zh-CN" altLang="en-US" dirty="0"/>
              <a:t>武汉是湖北的省会；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/>
              <a:t>(3)</a:t>
            </a:r>
            <a:r>
              <a:rPr lang="zh-CN" altLang="en-US" dirty="0"/>
              <a:t>英语课本在书桌上；</a:t>
            </a:r>
          </a:p>
          <a:p>
            <a:pPr marL="0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dirty="0"/>
              <a:t>(4)</a:t>
            </a:r>
            <a:r>
              <a:rPr lang="zh-CN" altLang="en-US" dirty="0"/>
              <a:t>左，右关系。</a:t>
            </a:r>
          </a:p>
        </p:txBody>
      </p:sp>
      <p:sp>
        <p:nvSpPr>
          <p:cNvPr id="1359876" name="Rectangle 4"/>
          <p:cNvSpPr/>
          <p:nvPr/>
        </p:nvSpPr>
        <p:spPr>
          <a:xfrm>
            <a:off x="5302250" y="2657475"/>
            <a:ext cx="3484563" cy="3495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ct val="80000"/>
              </a:spcAft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&lt;x,y&gt;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x,y∈R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&lt;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武汉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湖北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&lt;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英语课本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书桌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&lt;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左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右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4802" name="Rectangle 2"/>
          <p:cNvSpPr>
            <a:spLocks noGrp="1"/>
          </p:cNvSpPr>
          <p:nvPr>
            <p:ph idx="1"/>
          </p:nvPr>
        </p:nvSpPr>
        <p:spPr>
          <a:xfrm>
            <a:off x="468313" y="1196975"/>
            <a:ext cx="8420100" cy="53308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600" dirty="0"/>
              <a:t>任取</a:t>
            </a:r>
            <a:r>
              <a:rPr lang="en-US" altLang="zh-CN" sz="2600" dirty="0">
                <a:solidFill>
                  <a:srgbClr val="0000FF"/>
                </a:solidFill>
              </a:rPr>
              <a:t>&lt;c,a&gt;∈(R</a:t>
            </a:r>
            <a:r>
              <a:rPr lang="en-US" altLang="zh-CN" sz="2600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dirty="0">
                <a:solidFill>
                  <a:srgbClr val="0000FF"/>
                </a:solidFill>
              </a:rPr>
              <a:t>S)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zh-CN" altLang="en-US" sz="2600" dirty="0"/>
              <a:t>，则</a:t>
            </a:r>
            <a:r>
              <a:rPr lang="en-US" altLang="zh-CN" sz="2600" dirty="0">
                <a:solidFill>
                  <a:srgbClr val="FF0000"/>
                </a:solidFill>
              </a:rPr>
              <a:t>&lt;a,c&gt;∈R</a:t>
            </a:r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dirty="0">
                <a:solidFill>
                  <a:srgbClr val="FF0000"/>
                </a:solidFill>
              </a:rPr>
              <a:t>S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600" dirty="0"/>
              <a:t>由</a:t>
            </a:r>
            <a:r>
              <a:rPr lang="zh-CN" altLang="en-US" sz="2600" dirty="0">
                <a:solidFill>
                  <a:srgbClr val="CC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600" dirty="0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600" dirty="0">
                <a:solidFill>
                  <a:srgbClr val="CC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600" dirty="0"/>
              <a:t>的定义知：则</a:t>
            </a:r>
            <a:r>
              <a:rPr lang="zh-CN" altLang="en-US" sz="2600" dirty="0">
                <a:solidFill>
                  <a:srgbClr val="800000"/>
                </a:solidFill>
              </a:rPr>
              <a:t>存在</a:t>
            </a:r>
            <a:r>
              <a:rPr lang="en-US" altLang="zh-CN" sz="2600" dirty="0">
                <a:solidFill>
                  <a:srgbClr val="800000"/>
                </a:solidFill>
              </a:rPr>
              <a:t>b</a:t>
            </a:r>
            <a:r>
              <a:rPr lang="en-US" altLang="zh-CN" sz="2600" dirty="0"/>
              <a:t>∈B</a:t>
            </a:r>
            <a:r>
              <a:rPr lang="zh-CN" altLang="en-US" sz="2600" dirty="0"/>
              <a:t>，使得：</a:t>
            </a:r>
          </a:p>
          <a:p>
            <a:pPr marL="533400" indent="-533400" algn="ctr" eaLnBrk="1" hangingPunct="1">
              <a:spcBef>
                <a:spcPct val="0"/>
              </a:spcBef>
              <a:buNone/>
            </a:pPr>
            <a:r>
              <a:rPr lang="en-US" altLang="zh-CN" sz="2600" dirty="0"/>
              <a:t>&lt;a,b&gt;∈R</a:t>
            </a:r>
            <a:r>
              <a:rPr lang="zh-CN" altLang="en-US" sz="2600" dirty="0"/>
              <a:t>，</a:t>
            </a:r>
            <a:r>
              <a:rPr lang="en-US" altLang="zh-CN" sz="2600" dirty="0"/>
              <a:t>&lt;b,c&gt;∈S</a:t>
            </a:r>
            <a:r>
              <a:rPr lang="zh-CN" altLang="en-US" sz="2600" dirty="0"/>
              <a:t>，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600" dirty="0"/>
              <a:t>由</a:t>
            </a:r>
            <a:r>
              <a:rPr lang="zh-CN" altLang="en-US" sz="2600" dirty="0">
                <a:solidFill>
                  <a:srgbClr val="CC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600" dirty="0">
                <a:solidFill>
                  <a:srgbClr val="CC00CC"/>
                </a:solidFill>
              </a:rPr>
              <a:t>R</a:t>
            </a:r>
            <a:r>
              <a:rPr lang="en-US" altLang="zh-CN" sz="2600" baseline="30000" dirty="0">
                <a:solidFill>
                  <a:srgbClr val="CC00CC"/>
                </a:solidFill>
              </a:rPr>
              <a:t>-1</a:t>
            </a:r>
            <a:r>
              <a:rPr lang="en-US" altLang="zh-CN" sz="2600" dirty="0">
                <a:solidFill>
                  <a:srgbClr val="CC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600" dirty="0"/>
              <a:t>的定义知，</a:t>
            </a:r>
            <a:r>
              <a:rPr lang="en-US" altLang="zh-CN" sz="2600" dirty="0"/>
              <a:t>&lt;b,a&gt;∈R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，</a:t>
            </a:r>
            <a:r>
              <a:rPr lang="en-US" altLang="zh-CN" sz="2600" dirty="0"/>
              <a:t>&lt;c,b&gt;∈S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，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600" dirty="0"/>
              <a:t>从而有</a:t>
            </a:r>
            <a:r>
              <a:rPr lang="en-US" altLang="zh-CN" sz="2600" dirty="0"/>
              <a:t>&lt;c,a&gt;∈S</a:t>
            </a:r>
            <a:r>
              <a:rPr lang="en-US" altLang="zh-CN" sz="2600" baseline="30000" dirty="0"/>
              <a:t>-1</a:t>
            </a:r>
            <a:r>
              <a:rPr lang="en-US" altLang="zh-CN" sz="2600" dirty="0">
                <a:sym typeface="Symbol" panose="05050102010706020507" pitchFamily="18" charset="2"/>
              </a:rPr>
              <a:t></a:t>
            </a:r>
            <a:r>
              <a:rPr lang="en-US" altLang="zh-CN" sz="2600" dirty="0"/>
              <a:t>R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，即</a:t>
            </a:r>
            <a:r>
              <a:rPr lang="en-US" altLang="zh-CN" sz="2600" dirty="0">
                <a:solidFill>
                  <a:srgbClr val="0000FF"/>
                </a:solidFill>
              </a:rPr>
              <a:t>(R</a:t>
            </a:r>
            <a:r>
              <a:rPr lang="en-US" altLang="zh-CN" sz="2600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dirty="0">
                <a:solidFill>
                  <a:srgbClr val="0000FF"/>
                </a:solidFill>
              </a:rPr>
              <a:t>S)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en-US" altLang="zh-CN" sz="2600" dirty="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600" dirty="0">
                <a:solidFill>
                  <a:srgbClr val="0000FF"/>
                </a:solidFill>
              </a:rPr>
              <a:t>S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en-US" altLang="zh-CN" sz="2600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dirty="0">
                <a:solidFill>
                  <a:srgbClr val="0000FF"/>
                </a:solidFill>
              </a:rPr>
              <a:t>R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zh-CN" altLang="en-US" sz="2600" dirty="0">
                <a:solidFill>
                  <a:srgbClr val="0000FF"/>
                </a:solidFill>
              </a:rPr>
              <a:t>。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600" dirty="0"/>
              <a:t>反之，任取</a:t>
            </a:r>
            <a:r>
              <a:rPr lang="en-US" altLang="zh-CN" sz="2600" dirty="0">
                <a:solidFill>
                  <a:srgbClr val="0000FF"/>
                </a:solidFill>
              </a:rPr>
              <a:t>&lt;c,a&gt;∈S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en-US" altLang="zh-CN" sz="2600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dirty="0">
                <a:solidFill>
                  <a:srgbClr val="0000FF"/>
                </a:solidFill>
              </a:rPr>
              <a:t>R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zh-CN" altLang="en-US" sz="2600" dirty="0"/>
              <a:t>，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600" dirty="0"/>
              <a:t>由</a:t>
            </a:r>
            <a:r>
              <a:rPr lang="zh-CN" altLang="en-US" sz="2600" dirty="0">
                <a:solidFill>
                  <a:srgbClr val="CC00CC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600" dirty="0">
                <a:solidFill>
                  <a:srgbClr val="CC00CC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600" dirty="0">
                <a:solidFill>
                  <a:srgbClr val="CC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600" dirty="0"/>
              <a:t>的定义知：则至少存一个</a:t>
            </a:r>
            <a:r>
              <a:rPr lang="en-US" altLang="zh-CN" sz="2600" dirty="0"/>
              <a:t>b∈B</a:t>
            </a:r>
            <a:r>
              <a:rPr lang="zh-CN" altLang="en-US" sz="2600" dirty="0"/>
              <a:t>，使得：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en-US" altLang="zh-CN" sz="2600" dirty="0"/>
              <a:t>           &lt;c,b&gt;∈S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和</a:t>
            </a:r>
            <a:r>
              <a:rPr lang="en-US" altLang="zh-CN" sz="2600" dirty="0"/>
              <a:t>&lt;b,a&gt;∈R</a:t>
            </a:r>
            <a:r>
              <a:rPr lang="en-US" altLang="zh-CN" sz="2600" baseline="30000" dirty="0"/>
              <a:t>-1</a:t>
            </a:r>
            <a:r>
              <a:rPr lang="zh-CN" altLang="en-US" sz="2600" baseline="30000" dirty="0"/>
              <a:t>。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600" dirty="0"/>
              <a:t>由</a:t>
            </a:r>
            <a:r>
              <a:rPr lang="zh-CN" altLang="en-US" sz="2600" dirty="0">
                <a:solidFill>
                  <a:srgbClr val="CC00CC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600" dirty="0">
                <a:solidFill>
                  <a:srgbClr val="CC00CC"/>
                </a:solidFill>
              </a:rPr>
              <a:t>R</a:t>
            </a:r>
            <a:r>
              <a:rPr lang="en-US" altLang="zh-CN" sz="2600" baseline="30000" dirty="0">
                <a:solidFill>
                  <a:srgbClr val="CC00CC"/>
                </a:solidFill>
              </a:rPr>
              <a:t>-1</a:t>
            </a:r>
            <a:r>
              <a:rPr lang="en-US" altLang="zh-CN" sz="2600" dirty="0">
                <a:solidFill>
                  <a:srgbClr val="CC00CC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600" dirty="0"/>
              <a:t>的定义知，有</a:t>
            </a:r>
            <a:r>
              <a:rPr lang="en-US" altLang="zh-CN" sz="2600" dirty="0"/>
              <a:t>&lt;a,b&gt;∈R</a:t>
            </a:r>
            <a:r>
              <a:rPr lang="zh-CN" altLang="en-US" sz="2600" dirty="0"/>
              <a:t>，</a:t>
            </a:r>
            <a:r>
              <a:rPr lang="en-US" altLang="zh-CN" sz="2600" dirty="0"/>
              <a:t>&lt;b,c&gt;∈S。</a:t>
            </a:r>
          </a:p>
          <a:p>
            <a:pPr marL="533400" indent="-533400" eaLnBrk="1" hangingPunct="1">
              <a:spcBef>
                <a:spcPct val="0"/>
              </a:spcBef>
              <a:buNone/>
            </a:pPr>
            <a:r>
              <a:rPr lang="zh-CN" altLang="en-US" sz="2600" dirty="0"/>
              <a:t>从而</a:t>
            </a:r>
            <a:r>
              <a:rPr lang="en-US" altLang="zh-CN" sz="2600" dirty="0"/>
              <a:t>&lt;a,c&gt;∈R</a:t>
            </a:r>
            <a:r>
              <a:rPr lang="en-US" altLang="zh-CN" sz="2600" dirty="0">
                <a:sym typeface="Symbol" panose="05050102010706020507" pitchFamily="18" charset="2"/>
              </a:rPr>
              <a:t></a:t>
            </a:r>
            <a:r>
              <a:rPr lang="en-US" altLang="zh-CN" sz="2600" dirty="0"/>
              <a:t>S</a:t>
            </a:r>
            <a:r>
              <a:rPr lang="zh-CN" altLang="en-US" sz="2600" dirty="0"/>
              <a:t>，即</a:t>
            </a:r>
            <a:r>
              <a:rPr lang="en-US" altLang="zh-CN" sz="2600" dirty="0">
                <a:solidFill>
                  <a:srgbClr val="0000FF"/>
                </a:solidFill>
              </a:rPr>
              <a:t>&lt;c,a&gt;∈(R</a:t>
            </a:r>
            <a:r>
              <a:rPr lang="en-US" altLang="zh-CN" sz="2600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dirty="0">
                <a:solidFill>
                  <a:srgbClr val="0000FF"/>
                </a:solidFill>
              </a:rPr>
              <a:t>S)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zh-CN" altLang="en-US" sz="2600" dirty="0"/>
              <a:t>，即</a:t>
            </a:r>
            <a:r>
              <a:rPr lang="en-US" altLang="zh-CN" sz="2600" dirty="0">
                <a:solidFill>
                  <a:srgbClr val="0000FF"/>
                </a:solidFill>
              </a:rPr>
              <a:t>S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en-US" altLang="zh-CN" sz="2600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dirty="0">
                <a:solidFill>
                  <a:srgbClr val="0000FF"/>
                </a:solidFill>
              </a:rPr>
              <a:t>R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en-US" altLang="zh-CN" sz="2600" dirty="0">
                <a:solidFill>
                  <a:srgbClr val="0000FF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600" dirty="0">
                <a:solidFill>
                  <a:srgbClr val="0000FF"/>
                </a:solidFill>
              </a:rPr>
              <a:t>(R</a:t>
            </a:r>
            <a:r>
              <a:rPr lang="en-US" altLang="zh-CN" sz="2600" dirty="0">
                <a:solidFill>
                  <a:srgbClr val="0000FF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600" dirty="0">
                <a:solidFill>
                  <a:srgbClr val="0000FF"/>
                </a:solidFill>
              </a:rPr>
              <a:t>S)</a:t>
            </a:r>
            <a:r>
              <a:rPr lang="en-US" altLang="zh-CN" sz="2600" baseline="30000" dirty="0">
                <a:solidFill>
                  <a:srgbClr val="0000FF"/>
                </a:solidFill>
              </a:rPr>
              <a:t>-1</a:t>
            </a:r>
            <a:r>
              <a:rPr lang="zh-CN" altLang="en-US" sz="2600" dirty="0"/>
              <a:t>。由集合的定义知：</a:t>
            </a:r>
            <a:r>
              <a:rPr lang="en-US" altLang="zh-CN" sz="2600" dirty="0"/>
              <a:t>(R</a:t>
            </a:r>
            <a:r>
              <a:rPr lang="en-US" altLang="zh-CN" sz="2600" dirty="0">
                <a:sym typeface="Symbol" panose="05050102010706020507" pitchFamily="18" charset="2"/>
              </a:rPr>
              <a:t></a:t>
            </a:r>
            <a:r>
              <a:rPr lang="en-US" altLang="zh-CN" sz="2600" dirty="0"/>
              <a:t>S)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＝</a:t>
            </a:r>
            <a:r>
              <a:rPr lang="en-US" altLang="zh-CN" sz="2600" dirty="0"/>
              <a:t>S</a:t>
            </a:r>
            <a:r>
              <a:rPr lang="en-US" altLang="zh-CN" sz="2600" baseline="30000" dirty="0"/>
              <a:t>-1</a:t>
            </a:r>
            <a:r>
              <a:rPr lang="en-US" altLang="zh-CN" sz="2600" dirty="0">
                <a:sym typeface="Symbol" panose="05050102010706020507" pitchFamily="18" charset="2"/>
              </a:rPr>
              <a:t></a:t>
            </a:r>
            <a:r>
              <a:rPr lang="en-US" altLang="zh-CN" sz="2600" dirty="0"/>
              <a:t>R</a:t>
            </a:r>
            <a:r>
              <a:rPr lang="en-US" altLang="zh-CN" sz="2600" baseline="30000" dirty="0"/>
              <a:t>-1</a:t>
            </a:r>
            <a:r>
              <a:rPr lang="zh-CN" altLang="en-US" sz="2600" dirty="0"/>
              <a:t>。</a:t>
            </a:r>
          </a:p>
        </p:txBody>
      </p:sp>
      <p:sp>
        <p:nvSpPr>
          <p:cNvPr id="145411" name="Rectangle 3"/>
          <p:cNvSpPr/>
          <p:nvPr/>
        </p:nvSpPr>
        <p:spPr>
          <a:xfrm>
            <a:off x="635000" y="549275"/>
            <a:ext cx="7929563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</a:rPr>
              <a:t>证明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4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4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84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848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84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848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6850" name="Rectangle 2"/>
          <p:cNvSpPr>
            <a:spLocks noGrp="1"/>
          </p:cNvSpPr>
          <p:nvPr>
            <p:ph idx="1"/>
          </p:nvPr>
        </p:nvSpPr>
        <p:spPr>
          <a:xfrm>
            <a:off x="698500" y="1341438"/>
            <a:ext cx="8001000" cy="445293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spcBef>
                <a:spcPct val="30000"/>
              </a:spcBef>
              <a:buNone/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是从集合</a:t>
            </a:r>
            <a:r>
              <a:rPr lang="en-US" altLang="zh-CN" dirty="0"/>
              <a:t>A</a:t>
            </a:r>
            <a:r>
              <a:rPr lang="zh-CN" altLang="en-US" dirty="0"/>
              <a:t>到集合</a:t>
            </a:r>
            <a:r>
              <a:rPr lang="en-US" altLang="zh-CN" dirty="0"/>
              <a:t>B</a:t>
            </a:r>
            <a:r>
              <a:rPr lang="zh-CN" altLang="en-US" dirty="0"/>
              <a:t>的关系，则有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 dirty="0">
                <a:solidFill>
                  <a:srgbClr val="FF0000"/>
                </a:solidFill>
              </a:rPr>
              <a:t>(R∪S)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solidFill>
                  <a:srgbClr val="FF0000"/>
                </a:solidFill>
              </a:rPr>
              <a:t>∪S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；		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分配性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en-US" altLang="zh-CN" baseline="30000" dirty="0">
              <a:solidFill>
                <a:srgbClr val="0000FF"/>
              </a:solidFill>
            </a:endParaRP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 dirty="0">
                <a:solidFill>
                  <a:srgbClr val="FF0000"/>
                </a:solidFill>
              </a:rPr>
              <a:t>(R∩S)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solidFill>
                  <a:srgbClr val="FF0000"/>
                </a:solidFill>
              </a:rPr>
              <a:t>∩S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 dirty="0">
                <a:solidFill>
                  <a:srgbClr val="FF0000"/>
                </a:solidFill>
              </a:rPr>
              <a:t>(R-S)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solidFill>
                  <a:srgbClr val="FF0000"/>
                </a:solidFill>
              </a:rPr>
              <a:t>-S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　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＝ 　；			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en-US" dirty="0">
                <a:solidFill>
                  <a:srgbClr val="0000FF"/>
                </a:solidFill>
              </a:rPr>
              <a:t>可换性)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 dirty="0">
                <a:solidFill>
                  <a:srgbClr val="FF0000"/>
                </a:solidFill>
              </a:rPr>
              <a:t>(A×B)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(B×A)</a:t>
            </a:r>
            <a:r>
              <a:rPr lang="zh-CN" altLang="en-US" dirty="0">
                <a:solidFill>
                  <a:srgbClr val="FF0000"/>
                </a:solidFill>
              </a:rPr>
              <a:t>；　</a:t>
            </a:r>
          </a:p>
          <a:p>
            <a:pPr marL="533400" indent="-533400" eaLnBrk="1" hangingPunct="1">
              <a:spcBef>
                <a:spcPct val="30000"/>
              </a:spcBef>
              <a:buClr>
                <a:srgbClr val="800080"/>
              </a:buClr>
              <a:buFont typeface="Wingdings" panose="05000000000000000000" pitchFamily="2" charset="2"/>
              <a:buAutoNum type="circleNumDbPlain"/>
            </a:pP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FF0000"/>
                </a:solidFill>
              </a:rPr>
              <a:t>R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；			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单调性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7459" name="Rectangle 3"/>
          <p:cNvSpPr>
            <a:spLocks noGrp="1"/>
          </p:cNvSpPr>
          <p:nvPr>
            <p:ph type="title"/>
          </p:nvPr>
        </p:nvSpPr>
        <p:spPr>
          <a:xfrm>
            <a:off x="609600" y="530861"/>
            <a:ext cx="7558088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2.3.4</a:t>
            </a:r>
          </a:p>
        </p:txBody>
      </p:sp>
      <p:graphicFrame>
        <p:nvGraphicFramePr>
          <p:cNvPr id="1486852" name="Object 4"/>
          <p:cNvGraphicFramePr>
            <a:graphicFrameLocks noChangeAspect="1"/>
          </p:cNvGraphicFramePr>
          <p:nvPr/>
        </p:nvGraphicFramePr>
        <p:xfrm>
          <a:off x="1552575" y="4025900"/>
          <a:ext cx="30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r:id="rId4" imgW="113665" imgH="139700" progId="Equation.3">
                  <p:embed/>
                </p:oleObj>
              </mc:Choice>
              <mc:Fallback>
                <p:oleObj r:id="rId4" imgW="113665" imgH="139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2575" y="4025900"/>
                        <a:ext cx="3079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6853" name="Object 5"/>
          <p:cNvGraphicFramePr>
            <a:graphicFrameLocks noChangeAspect="1"/>
          </p:cNvGraphicFramePr>
          <p:nvPr/>
        </p:nvGraphicFramePr>
        <p:xfrm>
          <a:off x="2674938" y="4005263"/>
          <a:ext cx="457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r:id="rId6" imgW="223520" imgH="207645" progId="Equation.DSMT4">
                  <p:embed/>
                </p:oleObj>
              </mc:Choice>
              <mc:Fallback>
                <p:oleObj r:id="rId6" imgW="223520" imgH="20764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4938" y="4005263"/>
                        <a:ext cx="457200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8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86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86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86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86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0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8898" name="Rectangle 2"/>
          <p:cNvSpPr>
            <a:spLocks noGrp="1"/>
          </p:cNvSpPr>
          <p:nvPr>
            <p:ph/>
          </p:nvPr>
        </p:nvSpPr>
        <p:spPr>
          <a:xfrm>
            <a:off x="711200" y="1349375"/>
            <a:ext cx="7821613" cy="3056255"/>
          </a:xfrm>
        </p:spPr>
        <p:txBody>
          <a:bodyPr vert="horz" wrap="square" lIns="0" tIns="0" rIns="0" bIns="0" anchor="t" anchorCtr="0">
            <a:spAutoFit/>
          </a:bodyPr>
          <a:lstStyle/>
          <a:p>
            <a:pPr marL="533400" indent="-533400"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CC00CC"/>
                </a:solidFill>
              </a:rPr>
              <a:t>定义</a:t>
            </a:r>
            <a:r>
              <a:rPr lang="en-US" altLang="zh-CN" dirty="0">
                <a:solidFill>
                  <a:srgbClr val="CC00CC"/>
                </a:solidFill>
              </a:rPr>
              <a:t>2.3.3</a:t>
            </a:r>
            <a:r>
              <a:rPr lang="zh-CN" altLang="en-US" dirty="0"/>
              <a:t>　设</a:t>
            </a:r>
            <a:r>
              <a:rPr lang="en-US" altLang="zh-CN" dirty="0"/>
              <a:t>R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上的关系，则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次幂，记为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，定义如下：</a:t>
            </a:r>
          </a:p>
          <a:p>
            <a:pPr marL="533400" indent="-533400" eaLnBrk="1" hangingPunct="1">
              <a:lnSpc>
                <a:spcPct val="13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dirty="0">
                <a:solidFill>
                  <a:srgbClr val="6600CC"/>
                </a:solidFill>
              </a:rPr>
              <a:t>R</a:t>
            </a:r>
            <a:r>
              <a:rPr lang="en-US" altLang="zh-CN" baseline="30000" dirty="0">
                <a:solidFill>
                  <a:srgbClr val="6600CC"/>
                </a:solidFill>
              </a:rPr>
              <a:t>0</a:t>
            </a:r>
            <a:r>
              <a:rPr lang="zh-CN" altLang="en-US" dirty="0">
                <a:solidFill>
                  <a:srgbClr val="6600CC"/>
                </a:solidFill>
              </a:rPr>
              <a:t>＝</a:t>
            </a:r>
            <a:r>
              <a:rPr lang="en-US" altLang="zh-CN" dirty="0">
                <a:solidFill>
                  <a:srgbClr val="6600CC"/>
                </a:solidFill>
              </a:rPr>
              <a:t>I</a:t>
            </a:r>
            <a:r>
              <a:rPr lang="en-US" altLang="zh-CN" baseline="-25000" dirty="0">
                <a:solidFill>
                  <a:srgbClr val="6600CC"/>
                </a:solidFill>
              </a:rPr>
              <a:t>A</a:t>
            </a:r>
            <a:r>
              <a:rPr lang="zh-CN" altLang="en-US" dirty="0">
                <a:solidFill>
                  <a:srgbClr val="6600CC"/>
                </a:solidFill>
              </a:rPr>
              <a:t>＝</a:t>
            </a:r>
            <a:r>
              <a:rPr lang="en-US" altLang="zh-CN" dirty="0">
                <a:solidFill>
                  <a:srgbClr val="6600CC"/>
                </a:solidFill>
              </a:rPr>
              <a:t>{&lt;a,a&gt;|a∈A}；</a:t>
            </a:r>
            <a:endParaRPr lang="zh-CN" altLang="en-US" dirty="0">
              <a:solidFill>
                <a:srgbClr val="6600CC"/>
              </a:solidFill>
            </a:endParaRPr>
          </a:p>
          <a:p>
            <a:pPr marL="533400" indent="-533400" eaLnBrk="1" hangingPunct="1">
              <a:lnSpc>
                <a:spcPct val="13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dirty="0">
                <a:solidFill>
                  <a:srgbClr val="6600CC"/>
                </a:solidFill>
              </a:rPr>
              <a:t>R</a:t>
            </a:r>
            <a:r>
              <a:rPr lang="en-US" altLang="zh-CN" baseline="30000" dirty="0">
                <a:solidFill>
                  <a:srgbClr val="6600CC"/>
                </a:solidFill>
              </a:rPr>
              <a:t>1</a:t>
            </a:r>
            <a:r>
              <a:rPr lang="en-US" altLang="zh-CN" dirty="0">
                <a:solidFill>
                  <a:srgbClr val="6600CC"/>
                </a:solidFill>
              </a:rPr>
              <a:t>＝R</a:t>
            </a:r>
            <a:r>
              <a:rPr lang="en-US" altLang="en-US" dirty="0">
                <a:solidFill>
                  <a:srgbClr val="6600CC"/>
                </a:solidFill>
              </a:rPr>
              <a:t>；</a:t>
            </a:r>
          </a:p>
          <a:p>
            <a:pPr marL="533400" indent="-533400" eaLnBrk="1" hangingPunct="1">
              <a:lnSpc>
                <a:spcPct val="13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en-US" altLang="zh-CN" dirty="0">
                <a:solidFill>
                  <a:srgbClr val="6600CC"/>
                </a:solidFill>
              </a:rPr>
              <a:t>R</a:t>
            </a:r>
            <a:r>
              <a:rPr lang="en-US" altLang="zh-CN" baseline="30000" dirty="0">
                <a:solidFill>
                  <a:srgbClr val="6600CC"/>
                </a:solidFill>
              </a:rPr>
              <a:t>n+1</a:t>
            </a:r>
            <a:r>
              <a:rPr lang="en-US" altLang="zh-CN" dirty="0">
                <a:solidFill>
                  <a:srgbClr val="6600CC"/>
                </a:solidFill>
              </a:rPr>
              <a:t>＝R</a:t>
            </a:r>
            <a:r>
              <a:rPr lang="en-US" altLang="zh-CN" baseline="30000" dirty="0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6600CC"/>
                </a:solidFill>
              </a:rPr>
              <a:t>R＝R</a:t>
            </a:r>
            <a:r>
              <a:rPr lang="en-US" altLang="zh-CN" dirty="0">
                <a:solidFill>
                  <a:srgbClr val="6600CC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6600CC"/>
                </a:solidFill>
              </a:rPr>
              <a:t>R</a:t>
            </a:r>
            <a:r>
              <a:rPr lang="en-US" altLang="zh-CN" baseline="30000" dirty="0">
                <a:solidFill>
                  <a:srgbClr val="6600CC"/>
                </a:solidFill>
              </a:rPr>
              <a:t>n</a:t>
            </a:r>
            <a:r>
              <a:rPr lang="en-US" altLang="zh-CN" dirty="0">
                <a:solidFill>
                  <a:srgbClr val="6600CC"/>
                </a:solidFill>
              </a:rPr>
              <a:t>。</a:t>
            </a:r>
            <a:endParaRPr lang="zh-CN" altLang="en-US" dirty="0"/>
          </a:p>
        </p:txBody>
      </p:sp>
      <p:sp>
        <p:nvSpPr>
          <p:cNvPr id="149507" name="Rectangle 3"/>
          <p:cNvSpPr>
            <a:spLocks noGrp="1"/>
          </p:cNvSpPr>
          <p:nvPr>
            <p:ph type="title"/>
          </p:nvPr>
        </p:nvSpPr>
        <p:spPr>
          <a:xfrm>
            <a:off x="611188" y="569662"/>
            <a:ext cx="8064500" cy="668837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2.3.3 </a:t>
            </a:r>
            <a:r>
              <a:rPr lang="en-US" altLang="en-US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关系的</a:t>
            </a:r>
            <a:r>
              <a:rPr lang="en-US" altLang="zh-CN" sz="3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幂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运算</a:t>
            </a:r>
          </a:p>
        </p:txBody>
      </p:sp>
      <p:sp>
        <p:nvSpPr>
          <p:cNvPr id="1488902" name="Rectangle 6"/>
          <p:cNvSpPr/>
          <p:nvPr/>
        </p:nvSpPr>
        <p:spPr>
          <a:xfrm>
            <a:off x="711200" y="4521200"/>
            <a:ext cx="7821613" cy="171608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    由于关系的复合运算满足结合律，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即为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个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的复合，也是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上的二元关系。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显然，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m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黑体" panose="02010609060101010101" pitchFamily="49" charset="-122"/>
              </a:rPr>
              <a:t>＝R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m+n</a:t>
            </a:r>
            <a:r>
              <a:rPr lang="zh-CN" altLang="en-US" sz="2800" b="1" dirty="0"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</a:rPr>
              <a:t>(R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m</a:t>
            </a:r>
            <a:r>
              <a:rPr lang="en-US" altLang="zh-CN" sz="2800" b="1" dirty="0">
                <a:latin typeface="黑体" panose="02010609060101010101" pitchFamily="49" charset="-122"/>
              </a:rPr>
              <a:t>)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黑体" panose="02010609060101010101" pitchFamily="49" charset="-122"/>
              </a:rPr>
              <a:t>＝R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mn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8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8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8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8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8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898" grpId="0" build="p" advAuto="1000"/>
      <p:bldP spid="1488902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1554" name="Rectangle 2"/>
          <p:cNvSpPr>
            <a:spLocks noGrp="1"/>
          </p:cNvSpPr>
          <p:nvPr>
            <p:ph type="title"/>
          </p:nvPr>
        </p:nvSpPr>
        <p:spPr>
          <a:xfrm>
            <a:off x="611188" y="586105"/>
            <a:ext cx="8064500" cy="520065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sz="3100" dirty="0"/>
              <a:t>例</a:t>
            </a:r>
            <a:r>
              <a:rPr lang="en-US" altLang="zh-CN" sz="3100" dirty="0"/>
              <a:t>2.3.7</a:t>
            </a:r>
            <a:endParaRPr lang="zh-CN" altLang="en-US" sz="3100" dirty="0"/>
          </a:p>
        </p:txBody>
      </p:sp>
      <p:sp>
        <p:nvSpPr>
          <p:cNvPr id="151555" name="Rectangle 3"/>
          <p:cNvSpPr>
            <a:spLocks noGrp="1"/>
          </p:cNvSpPr>
          <p:nvPr>
            <p:ph type="body" sz="half" idx="1"/>
          </p:nvPr>
        </p:nvSpPr>
        <p:spPr>
          <a:xfrm>
            <a:off x="611188" y="1287463"/>
            <a:ext cx="8032750" cy="4151312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A={1,2,3,4,5,6}</a:t>
            </a:r>
            <a:r>
              <a:rPr lang="zh-CN" altLang="en-US" dirty="0"/>
              <a:t>，定义在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R={&lt;1,1&gt;,&lt;1,2&gt;,&lt;2,3&gt;,&lt;3,4&gt;,&lt;4,5&gt;,&lt;5,6&gt;}</a:t>
            </a:r>
            <a:r>
              <a:rPr lang="zh-CN" altLang="en-US" dirty="0"/>
              <a:t>，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S={&lt;1,2&gt;,&lt;2,3&gt;,&lt;3,4&gt;,&lt;4,5&gt;,&lt;5,6&gt;}</a:t>
            </a:r>
            <a:r>
              <a:rPr lang="zh-CN" altLang="en-US" dirty="0"/>
              <a:t>，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计算：</a:t>
            </a:r>
          </a:p>
          <a:p>
            <a:pPr marL="0" indent="0" eaLnBrk="1" hangingPunct="1">
              <a:spcBef>
                <a:spcPct val="7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(1)R</a:t>
            </a:r>
            <a:r>
              <a:rPr lang="en-US" altLang="zh-CN" baseline="30000" dirty="0">
                <a:solidFill>
                  <a:srgbClr val="0000FF"/>
                </a:solidFill>
              </a:rPr>
              <a:t>n</a:t>
            </a:r>
            <a:r>
              <a:rPr lang="en-US" altLang="zh-CN" dirty="0"/>
              <a:t>(n=1,2,3,4,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)</a:t>
            </a:r>
            <a:r>
              <a:rPr lang="zh-CN" altLang="en-US" dirty="0"/>
              <a:t>，    和 </a:t>
            </a:r>
            <a:endParaRPr lang="zh-CN" altLang="en-US" baseline="30000" dirty="0">
              <a:solidFill>
                <a:srgbClr val="0000FF"/>
              </a:solidFill>
            </a:endParaRPr>
          </a:p>
          <a:p>
            <a:pPr marL="0" indent="0" eaLnBrk="1" hangingPunct="1">
              <a:spcBef>
                <a:spcPct val="10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(2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30000" dirty="0">
                <a:solidFill>
                  <a:srgbClr val="0000FF"/>
                </a:solidFill>
              </a:rPr>
              <a:t>n</a:t>
            </a:r>
            <a:r>
              <a:rPr lang="en-US" altLang="zh-CN" dirty="0"/>
              <a:t>(n=1,2,3,4,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en-US" altLang="zh-CN" dirty="0"/>
              <a:t>)</a:t>
            </a:r>
            <a:r>
              <a:rPr lang="zh-CN" altLang="en-US" dirty="0"/>
              <a:t>，    和    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1515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92750" y="4665663"/>
          <a:ext cx="7604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r:id="rId4" imgW="330200" imgH="431800" progId="Equation.DSMT4">
                  <p:embed/>
                </p:oleObj>
              </mc:Choice>
              <mc:Fallback>
                <p:oleObj r:id="rId4" imgW="330200" imgH="431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2750" y="4665663"/>
                        <a:ext cx="760413" cy="995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4405313" y="3776663"/>
          <a:ext cx="7350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r:id="rId6" imgW="292100" imgH="393700" progId="Equation.DSMT4">
                  <p:embed/>
                </p:oleObj>
              </mc:Choice>
              <mc:Fallback>
                <p:oleObj r:id="rId6" imgW="292100" imgH="3937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5313" y="3776663"/>
                        <a:ext cx="73501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5492750" y="3795713"/>
          <a:ext cx="7207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r:id="rId8" imgW="292100" imgH="393700" progId="Equation.DSMT4">
                  <p:embed/>
                </p:oleObj>
              </mc:Choice>
              <mc:Fallback>
                <p:oleObj r:id="rId8" imgW="292100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2750" y="3795713"/>
                        <a:ext cx="72072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05313" y="4665663"/>
          <a:ext cx="7604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r:id="rId10" imgW="330200" imgH="431800" progId="Equation.DSMT4">
                  <p:embed/>
                </p:oleObj>
              </mc:Choice>
              <mc:Fallback>
                <p:oleObj r:id="rId10" imgW="330200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05313" y="4665663"/>
                        <a:ext cx="760412" cy="9953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3602" name="Rectangle 2"/>
          <p:cNvSpPr>
            <a:spLocks noGrp="1"/>
          </p:cNvSpPr>
          <p:nvPr>
            <p:ph type="title"/>
          </p:nvPr>
        </p:nvSpPr>
        <p:spPr>
          <a:xfrm>
            <a:off x="611188" y="554038"/>
            <a:ext cx="8064500" cy="585787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解</a:t>
            </a:r>
          </a:p>
        </p:txBody>
      </p:sp>
      <p:sp>
        <p:nvSpPr>
          <p:cNvPr id="1492995" name="Rectangle 3"/>
          <p:cNvSpPr/>
          <p:nvPr/>
        </p:nvSpPr>
        <p:spPr>
          <a:xfrm>
            <a:off x="611188" y="1268413"/>
            <a:ext cx="8208962" cy="524192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latin typeface="黑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</a:p>
          <a:p>
            <a:pPr marL="342900" indent="-342900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</a:p>
          <a:p>
            <a:pPr marL="742950" lvl="1" indent="-2857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＝{&lt;1,1&gt;,&lt;1,2&gt;,&lt;1,3&gt;,&lt;2,4&gt;,&lt;3,5&gt;,&lt;4,6&gt;}，</a:t>
            </a:r>
          </a:p>
          <a:p>
            <a:pPr marL="342900" indent="-342900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R＝R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</a:p>
          <a:p>
            <a:pPr marL="742950" lvl="1" indent="-2857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＝{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&lt;1,1&gt;,&lt;1,2&gt;,&lt;1,3&gt;,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&lt;1,4&gt;,&lt;2,5&gt;,&lt;3,6&gt;}，</a:t>
            </a:r>
          </a:p>
          <a:p>
            <a:pPr marL="342900" indent="-342900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</a:p>
          <a:p>
            <a:pPr marL="742950" lvl="1" indent="-2857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＝{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&lt;1,1&gt;,&lt;1,2&gt;,&lt;1,3&gt;,&lt;1,4&gt;,&lt;1,5&gt;,&lt;2,6&gt;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}，</a:t>
            </a:r>
          </a:p>
          <a:p>
            <a:pPr marL="342900" indent="-342900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</a:p>
          <a:p>
            <a:pPr marL="742950" lvl="1" indent="-2857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＝{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&lt;1,1&gt;,&lt;1,2&gt;,&lt;1,3&gt;,&lt;1,4&gt;,&lt;1,5&gt;,&lt;1,6&gt;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}，</a:t>
            </a:r>
          </a:p>
          <a:p>
            <a:pPr marL="342900" indent="-342900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5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</a:p>
          <a:p>
            <a:pPr marL="742950" lvl="1" indent="-2857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={</a:t>
            </a:r>
            <a:r>
              <a:rPr lang="en-US" altLang="zh-CN" sz="2800" b="1" dirty="0">
                <a:solidFill>
                  <a:schemeClr val="tx1"/>
                </a:solidFill>
                <a:sym typeface="+mn-ea"/>
              </a:rPr>
              <a:t>&lt;1,1&gt;,&lt;1,2&gt;,&lt;1,3&gt;,&lt;1,4&gt;,&lt;1,5&gt;,&lt;1,6&gt;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}=R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</a:p>
          <a:p>
            <a:pPr marL="342900" indent="-342900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7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6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R＝R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　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(n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＞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5)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5650" name="Rectangle 2"/>
          <p:cNvSpPr>
            <a:spLocks noGrp="1"/>
          </p:cNvSpPr>
          <p:nvPr>
            <p:ph type="title"/>
          </p:nvPr>
        </p:nvSpPr>
        <p:spPr>
          <a:xfrm>
            <a:off x="611188" y="549275"/>
            <a:ext cx="8064500" cy="627063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sz="3900" dirty="0"/>
              <a:t>解（续</a:t>
            </a:r>
            <a:r>
              <a:rPr lang="en-US" altLang="zh-CN" sz="3900" dirty="0"/>
              <a:t>1</a:t>
            </a:r>
            <a:r>
              <a:rPr lang="zh-CN" altLang="en-US" sz="3900" dirty="0"/>
              <a:t>）</a:t>
            </a:r>
          </a:p>
        </p:txBody>
      </p:sp>
      <p:sp>
        <p:nvSpPr>
          <p:cNvPr id="1495043" name="Rectangle 3"/>
          <p:cNvSpPr>
            <a:spLocks noGrp="1"/>
          </p:cNvSpPr>
          <p:nvPr>
            <p:ph idx="1"/>
          </p:nvPr>
        </p:nvSpPr>
        <p:spPr>
          <a:xfrm>
            <a:off x="674688" y="1541463"/>
            <a:ext cx="8064500" cy="19304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50000"/>
              </a:spcBef>
              <a:spcAft>
                <a:spcPct val="30000"/>
              </a:spcAft>
              <a:buNone/>
            </a:pPr>
            <a:r>
              <a:rPr lang="pt-BR" altLang="zh-CN" dirty="0"/>
              <a:t>                    ={&lt;1,1&gt;,&lt;1,2&gt;,&lt;1,3&gt;,</a:t>
            </a:r>
          </a:p>
          <a:p>
            <a:pPr marL="0" indent="0" eaLnBrk="1" hangingPunct="1">
              <a:buNone/>
            </a:pPr>
            <a:r>
              <a:rPr lang="pt-BR" altLang="zh-CN" dirty="0"/>
              <a:t>&lt;1,4&gt;,&lt;1,5&gt;,&lt;1,6&gt;,&lt;2,3&gt;,&lt;2,4&gt;,&lt;2,5&gt;,&lt;2,6&gt;,</a:t>
            </a:r>
          </a:p>
          <a:p>
            <a:pPr marL="0" indent="0" eaLnBrk="1" hangingPunct="1">
              <a:buNone/>
            </a:pPr>
            <a:r>
              <a:rPr lang="pt-BR" altLang="zh-CN" dirty="0"/>
              <a:t>&lt;3,4&gt;,&lt;3,5&gt;,&lt;3,6&gt;,&lt;4,5&gt;,&lt;4,6&gt;,&lt;5,6&gt;}</a:t>
            </a:r>
            <a:r>
              <a:rPr lang="zh-CN" altLang="pt-BR" dirty="0"/>
              <a:t>；</a:t>
            </a:r>
            <a:endParaRPr lang="zh-CN" altLang="en-US" dirty="0"/>
          </a:p>
        </p:txBody>
      </p:sp>
      <p:sp>
        <p:nvSpPr>
          <p:cNvPr id="15565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1495045" name="Object 5"/>
          <p:cNvGraphicFramePr>
            <a:graphicFrameLocks noChangeAspect="1"/>
          </p:cNvGraphicFramePr>
          <p:nvPr/>
        </p:nvGraphicFramePr>
        <p:xfrm>
          <a:off x="611188" y="1341438"/>
          <a:ext cx="367188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r:id="rId4" imgW="1282700" imgH="393700" progId="Equation.DSMT4">
                  <p:embed/>
                </p:oleObj>
              </mc:Choice>
              <mc:Fallback>
                <p:oleObj r:id="rId4" imgW="1282700" imgH="3937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1341438"/>
                        <a:ext cx="3671887" cy="112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Rectangle 6"/>
          <p:cNvSpPr/>
          <p:nvPr/>
        </p:nvSpPr>
        <p:spPr>
          <a:xfrm>
            <a:off x="0" y="32956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1495047" name="Object 7"/>
          <p:cNvGraphicFramePr>
            <a:graphicFrameLocks noChangeAspect="1"/>
          </p:cNvGraphicFramePr>
          <p:nvPr/>
        </p:nvGraphicFramePr>
        <p:xfrm>
          <a:off x="684213" y="3500438"/>
          <a:ext cx="58007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" r:id="rId6" imgW="1394460" imgH="278765" progId="Equation.DSMT4">
                  <p:embed/>
                </p:oleObj>
              </mc:Choice>
              <mc:Fallback>
                <p:oleObj r:id="rId6" imgW="1394460" imgH="278765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DF002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3500438"/>
                        <a:ext cx="5800725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48" name="Object 8"/>
          <p:cNvGraphicFramePr>
            <a:graphicFrameLocks noChangeAspect="1"/>
          </p:cNvGraphicFramePr>
          <p:nvPr/>
        </p:nvGraphicFramePr>
        <p:xfrm>
          <a:off x="2051050" y="4675188"/>
          <a:ext cx="44656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r:id="rId8" imgW="1069975" imgH="123190" progId="Equation.DSMT4">
                  <p:embed/>
                </p:oleObj>
              </mc:Choice>
              <mc:Fallback>
                <p:oleObj r:id="rId8" imgW="1069975" imgH="12319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DF002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4675188"/>
                        <a:ext cx="4465638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49" name="Object 9"/>
          <p:cNvGraphicFramePr>
            <a:graphicFrameLocks noChangeAspect="1"/>
          </p:cNvGraphicFramePr>
          <p:nvPr/>
        </p:nvGraphicFramePr>
        <p:xfrm>
          <a:off x="2055813" y="5272088"/>
          <a:ext cx="1182687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r:id="rId10" imgW="278765" imgH="278765" progId="Equation.DSMT4">
                  <p:embed/>
                </p:oleObj>
              </mc:Choice>
              <mc:Fallback>
                <p:oleObj r:id="rId10" imgW="278765" imgH="27876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DF002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5813" y="5272088"/>
                        <a:ext cx="1182687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7090" name="Rectangle 2"/>
          <p:cNvSpPr>
            <a:spLocks noGrp="1"/>
          </p:cNvSpPr>
          <p:nvPr>
            <p:ph idx="1"/>
          </p:nvPr>
        </p:nvSpPr>
        <p:spPr>
          <a:xfrm>
            <a:off x="615950" y="1196975"/>
            <a:ext cx="7772400" cy="542988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2) S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＝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</a:p>
          <a:p>
            <a:pPr marL="0" indent="0" eaLnBrk="1" hangingPunct="1">
              <a:buNone/>
            </a:pPr>
            <a:r>
              <a:rPr lang="en-US" altLang="zh-CN" dirty="0"/>
              <a:t>S</a:t>
            </a:r>
            <a:r>
              <a:rPr lang="en-US" altLang="zh-CN" baseline="30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S＝{&lt;1,3&gt;,&lt;2,4&gt;,&lt;3,5&gt;,&lt;4,6&gt;}，</a:t>
            </a:r>
          </a:p>
          <a:p>
            <a:pPr marL="0" indent="0" eaLnBrk="1" hangingPunct="1">
              <a:buNone/>
            </a:pPr>
            <a:r>
              <a:rPr lang="en-US" altLang="zh-CN" dirty="0"/>
              <a:t>S</a:t>
            </a:r>
            <a:r>
              <a:rPr lang="en-US" altLang="zh-CN" baseline="30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S＝S</a:t>
            </a:r>
            <a:r>
              <a:rPr lang="en-US" altLang="zh-CN" baseline="30000" dirty="0">
                <a:solidFill>
                  <a:srgbClr val="000000"/>
                </a:solidFill>
                <a:uFillTx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S＝{&lt;1,4&gt;,&lt;2,5&gt;,&lt;3,6&gt;}，</a:t>
            </a:r>
          </a:p>
          <a:p>
            <a:pPr marL="0" indent="0" eaLnBrk="1" hangingPunct="1">
              <a:buNone/>
            </a:pPr>
            <a:r>
              <a:rPr lang="en-US" altLang="zh-CN" dirty="0"/>
              <a:t>S</a:t>
            </a:r>
            <a:r>
              <a:rPr lang="en-US" altLang="zh-CN" baseline="30000" dirty="0"/>
              <a:t>4</a:t>
            </a:r>
            <a:r>
              <a:rPr lang="zh-CN" altLang="en-US" dirty="0"/>
              <a:t>＝</a:t>
            </a:r>
            <a:r>
              <a:rPr lang="en-US" altLang="zh-CN" dirty="0"/>
              <a:t>S</a:t>
            </a:r>
            <a:r>
              <a:rPr lang="en-US" altLang="zh-CN" baseline="30000" dirty="0"/>
              <a:t>3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S＝{&lt;1,5&gt;,&lt;2,6&gt;}，</a:t>
            </a:r>
          </a:p>
          <a:p>
            <a:pPr marL="0" indent="0" eaLnBrk="1" hangingPunct="1">
              <a:buNone/>
            </a:pPr>
            <a:r>
              <a:rPr lang="en-US" altLang="zh-CN" dirty="0"/>
              <a:t>S</a:t>
            </a:r>
            <a:r>
              <a:rPr lang="en-US" altLang="zh-CN" baseline="30000" dirty="0"/>
              <a:t>5</a:t>
            </a:r>
            <a:r>
              <a:rPr lang="zh-CN" altLang="en-US" dirty="0"/>
              <a:t>＝</a:t>
            </a:r>
            <a:r>
              <a:rPr lang="en-US" altLang="zh-CN" dirty="0"/>
              <a:t>S</a:t>
            </a:r>
            <a:r>
              <a:rPr lang="en-US" altLang="zh-CN" baseline="30000" dirty="0"/>
              <a:t>4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S＝{&lt;1,6&gt;}，</a:t>
            </a:r>
          </a:p>
          <a:p>
            <a:pPr marL="0" indent="0" eaLnBrk="1" hangingPunct="1">
              <a:buNone/>
            </a:pPr>
            <a:r>
              <a:rPr lang="en-US" altLang="zh-CN" dirty="0"/>
              <a:t>S</a:t>
            </a:r>
            <a:r>
              <a:rPr lang="en-US" altLang="zh-CN" baseline="30000" dirty="0"/>
              <a:t>6</a:t>
            </a:r>
            <a:r>
              <a:rPr lang="zh-CN" altLang="en-US" dirty="0"/>
              <a:t>＝</a:t>
            </a:r>
            <a:r>
              <a:rPr lang="en-US" altLang="zh-CN" dirty="0"/>
              <a:t>S</a:t>
            </a:r>
            <a:r>
              <a:rPr lang="en-US" altLang="zh-CN" baseline="30000" dirty="0"/>
              <a:t>5</a:t>
            </a:r>
            <a:r>
              <a:rPr lang="en-US" altLang="zh-CN" dirty="0">
                <a:sym typeface="Symbol" panose="05050102010706020507" pitchFamily="18" charset="2"/>
              </a:rPr>
              <a:t></a:t>
            </a:r>
            <a:r>
              <a:rPr lang="en-US" altLang="zh-CN" dirty="0"/>
              <a:t>S＝Φ，</a:t>
            </a:r>
          </a:p>
          <a:p>
            <a:pPr marL="0" indent="0" eaLnBrk="1" hangingPunct="1">
              <a:buNone/>
            </a:pPr>
            <a:r>
              <a:rPr lang="en-US" altLang="zh-CN" dirty="0"/>
              <a:t>S</a:t>
            </a:r>
            <a:r>
              <a:rPr lang="en-US" altLang="zh-CN" baseline="30000" dirty="0"/>
              <a:t>7</a:t>
            </a:r>
            <a:r>
              <a:rPr lang="zh-CN" altLang="en-US" dirty="0"/>
              <a:t>＝</a:t>
            </a:r>
            <a:r>
              <a:rPr lang="en-US" altLang="zh-CN" dirty="0"/>
              <a:t>Φ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zh-CN" altLang="en-US" dirty="0"/>
              <a:t>，</a:t>
            </a:r>
          </a:p>
          <a:p>
            <a:pPr marL="0" indent="0" eaLnBrk="1" hangingPunct="1">
              <a:buNone/>
            </a:pPr>
            <a:r>
              <a:rPr lang="en-US" altLang="zh-CN" dirty="0"/>
              <a:t>S</a:t>
            </a:r>
            <a:r>
              <a:rPr lang="en-US" altLang="zh-CN" baseline="30000" dirty="0"/>
              <a:t>n</a:t>
            </a:r>
            <a:r>
              <a:rPr lang="zh-CN" altLang="en-US" dirty="0"/>
              <a:t>＝</a:t>
            </a:r>
            <a:r>
              <a:rPr lang="en-US" altLang="zh-CN" dirty="0"/>
              <a:t>Φ</a:t>
            </a:r>
            <a:r>
              <a:rPr lang="zh-CN" altLang="en-US" dirty="0"/>
              <a:t>　</a:t>
            </a:r>
            <a:r>
              <a:rPr lang="en-US" altLang="zh-CN" dirty="0"/>
              <a:t>(n</a:t>
            </a:r>
            <a:r>
              <a:rPr lang="zh-CN" altLang="en-US" dirty="0"/>
              <a:t>＞</a:t>
            </a:r>
            <a:r>
              <a:rPr lang="en-US" altLang="zh-CN" dirty="0"/>
              <a:t>5)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7699" name="Rectangle 3"/>
          <p:cNvSpPr>
            <a:spLocks noGrp="1"/>
          </p:cNvSpPr>
          <p:nvPr>
            <p:ph type="title"/>
          </p:nvPr>
        </p:nvSpPr>
        <p:spPr>
          <a:xfrm>
            <a:off x="623888" y="549275"/>
            <a:ext cx="8064500" cy="644525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sz="3900" dirty="0"/>
              <a:t>解（续</a:t>
            </a:r>
            <a:r>
              <a:rPr lang="en-US" altLang="zh-CN" sz="3900" dirty="0"/>
              <a:t>2</a:t>
            </a:r>
            <a:r>
              <a:rPr lang="zh-CN" altLang="en-US" sz="3900" dirty="0"/>
              <a:t>）</a:t>
            </a:r>
          </a:p>
        </p:txBody>
      </p:sp>
    </p:spTree>
  </p:cSld>
  <p:clrMapOvr>
    <a:masterClrMapping/>
  </p:clrMapOvr>
  <p:transition>
    <p:zo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9138" name="Rectangle 2"/>
          <p:cNvSpPr/>
          <p:nvPr/>
        </p:nvSpPr>
        <p:spPr>
          <a:xfrm>
            <a:off x="628650" y="4142105"/>
            <a:ext cx="8264525" cy="215836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zh-CN" altLang="en-US" sz="2800" b="1" dirty="0">
                <a:latin typeface="黑体" panose="02010609060101010101" pitchFamily="49" charset="-122"/>
              </a:rPr>
              <a:t>由例</a:t>
            </a:r>
            <a:r>
              <a:rPr lang="en-US" altLang="zh-CN" sz="2800" b="1" dirty="0">
                <a:latin typeface="黑体" panose="02010609060101010101" pitchFamily="49" charset="-122"/>
              </a:rPr>
              <a:t>2.3.7</a:t>
            </a:r>
            <a:r>
              <a:rPr lang="zh-CN" altLang="en-US" sz="2800" b="1" dirty="0">
                <a:latin typeface="黑体" panose="02010609060101010101" pitchFamily="49" charset="-122"/>
              </a:rPr>
              <a:t>可以看出：</a:t>
            </a:r>
          </a:p>
          <a:p>
            <a:pPr indent="26670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）幂集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0000CC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的基数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|R</a:t>
            </a:r>
            <a:r>
              <a:rPr lang="en-US" altLang="zh-CN" sz="2800" b="1" baseline="30000" dirty="0">
                <a:solidFill>
                  <a:srgbClr val="0000CC"/>
                </a:solidFill>
                <a:latin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|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并非随着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的增加而增加，而是呈递减趋势；</a:t>
            </a:r>
          </a:p>
          <a:p>
            <a:pPr indent="26670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）当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n≥|A|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时，则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rgbClr val="0000CC"/>
                </a:solidFill>
                <a:latin typeface="黑体" panose="02010609060101010101" pitchFamily="49" charset="-122"/>
              </a:rPr>
              <a:t>n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endParaRPr lang="en-US" altLang="zh-CN" sz="2800" b="1" dirty="0">
              <a:latin typeface="黑体" panose="02010609060101010101" pitchFamily="49" charset="-122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9747" name="Rectangle 3"/>
          <p:cNvSpPr>
            <a:spLocks noGrp="1"/>
          </p:cNvSpPr>
          <p:nvPr>
            <p:ph type="title"/>
          </p:nvPr>
        </p:nvSpPr>
        <p:spPr>
          <a:xfrm>
            <a:off x="611188" y="549275"/>
            <a:ext cx="8064500" cy="627063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sz="3900" dirty="0"/>
              <a:t>解（续</a:t>
            </a:r>
            <a:r>
              <a:rPr lang="en-US" altLang="zh-CN" sz="3900" dirty="0"/>
              <a:t>3</a:t>
            </a:r>
            <a:r>
              <a:rPr lang="zh-CN" altLang="en-US" sz="3900" dirty="0"/>
              <a:t>）</a:t>
            </a:r>
          </a:p>
        </p:txBody>
      </p:sp>
      <p:sp>
        <p:nvSpPr>
          <p:cNvPr id="1499140" name="Rectangle 4"/>
          <p:cNvSpPr>
            <a:spLocks noGrp="1"/>
          </p:cNvSpPr>
          <p:nvPr>
            <p:ph idx="1"/>
          </p:nvPr>
        </p:nvSpPr>
        <p:spPr>
          <a:xfrm>
            <a:off x="585788" y="1490663"/>
            <a:ext cx="8064500" cy="19304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50000"/>
              </a:spcBef>
              <a:spcAft>
                <a:spcPct val="30000"/>
              </a:spcAft>
              <a:buNone/>
            </a:pPr>
            <a:r>
              <a:rPr lang="pt-BR" altLang="zh-CN" dirty="0"/>
              <a:t>                  ={&lt;1,2&gt;,&lt;1,3&gt;,&lt;1,4&gt;,&lt;1,5&gt;,</a:t>
            </a:r>
          </a:p>
          <a:p>
            <a:pPr marL="0" indent="0" eaLnBrk="1" hangingPunct="1">
              <a:buNone/>
            </a:pPr>
            <a:r>
              <a:rPr lang="pt-BR" altLang="zh-CN" dirty="0"/>
              <a:t>  &lt;1,6&gt;,&lt;2,3&gt;,&lt;2,4&gt;,&lt;2,5&gt;,&lt;2,6&gt;,&lt;3,4&gt;,&lt;3,5&gt;,</a:t>
            </a:r>
          </a:p>
          <a:p>
            <a:pPr marL="0" indent="0" eaLnBrk="1" hangingPunct="1">
              <a:buNone/>
            </a:pPr>
            <a:r>
              <a:rPr lang="pt-BR" altLang="zh-CN" dirty="0"/>
              <a:t>  &lt;3,6&gt;,&lt;4,5&gt;,&lt;4,6&gt;,&lt;5,6&gt;}</a:t>
            </a:r>
            <a:r>
              <a:rPr lang="zh-CN" altLang="pt-BR" dirty="0"/>
              <a:t>；</a:t>
            </a:r>
            <a:endParaRPr lang="zh-CN" altLang="en-US" dirty="0"/>
          </a:p>
        </p:txBody>
      </p:sp>
      <p:graphicFrame>
        <p:nvGraphicFramePr>
          <p:cNvPr id="1499142" name="Object 6"/>
          <p:cNvGraphicFramePr>
            <a:graphicFrameLocks noChangeAspect="1"/>
          </p:cNvGraphicFramePr>
          <p:nvPr/>
        </p:nvGraphicFramePr>
        <p:xfrm>
          <a:off x="523875" y="1344613"/>
          <a:ext cx="34258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r:id="rId4" imgW="1269365" imgH="393700" progId="Equation.DSMT4">
                  <p:embed/>
                </p:oleObj>
              </mc:Choice>
              <mc:Fallback>
                <p:oleObj r:id="rId4" imgW="1269365" imgH="3937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875" y="1344613"/>
                        <a:ext cx="3425825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9144" name="Object 8"/>
          <p:cNvGraphicFramePr>
            <a:graphicFrameLocks noChangeAspect="1"/>
          </p:cNvGraphicFramePr>
          <p:nvPr/>
        </p:nvGraphicFramePr>
        <p:xfrm>
          <a:off x="612775" y="3357563"/>
          <a:ext cx="4760913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r:id="rId6" imgW="1905000" imgH="393700" progId="Equation.DSMT4">
                  <p:embed/>
                </p:oleObj>
              </mc:Choice>
              <mc:Fallback>
                <p:oleObj r:id="rId6" imgW="1905000" imgH="3937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5" y="3357563"/>
                        <a:ext cx="4760913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9145" name="Object 9"/>
          <p:cNvGraphicFramePr>
            <a:graphicFrameLocks noChangeAspect="1"/>
          </p:cNvGraphicFramePr>
          <p:nvPr/>
        </p:nvGraphicFramePr>
        <p:xfrm>
          <a:off x="5148263" y="5589588"/>
          <a:ext cx="7334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r:id="rId8" imgW="292100" imgH="393700" progId="Equation.DSMT4">
                  <p:embed/>
                </p:oleObj>
              </mc:Choice>
              <mc:Fallback>
                <p:oleObj r:id="rId8" imgW="292100" imgH="3937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48263" y="5589588"/>
                        <a:ext cx="733425" cy="982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01194" name="Rectangle 10"/>
          <p:cNvSpPr/>
          <p:nvPr/>
        </p:nvSpPr>
        <p:spPr>
          <a:xfrm>
            <a:off x="900113" y="3451225"/>
            <a:ext cx="7848600" cy="457039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r">
              <a:lnSpc>
                <a:spcPct val="120000"/>
              </a:lnSpc>
              <a:buClr>
                <a:srgbClr val="00FF00"/>
              </a:buClr>
            </a:pPr>
            <a:r>
              <a:rPr lang="en-US" altLang="en-US" sz="24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由于</a:t>
            </a:r>
            <a:r>
              <a:rPr lang="en-US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，              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  </a:t>
            </a:r>
            <a:r>
              <a:rPr lang="en-US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为此，</a:t>
            </a:r>
            <a:r>
              <a:rPr lang="en-US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只要证明对任意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＞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n，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1501186" name="Rectangle 2"/>
          <p:cNvSpPr/>
          <p:nvPr/>
        </p:nvSpPr>
        <p:spPr>
          <a:xfrm>
            <a:off x="558800" y="2946400"/>
            <a:ext cx="7848600" cy="457039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10000"/>
              </a:spcBef>
              <a:buClr>
                <a:srgbClr val="00FF00"/>
              </a:buClr>
            </a:pPr>
            <a:r>
              <a:rPr lang="en-US" altLang="en-US" sz="2400" b="1" dirty="0">
                <a:solidFill>
                  <a:srgbClr val="CC00CC"/>
                </a:solidFill>
                <a:latin typeface="黑体" panose="02010609060101010101" pitchFamily="49" charset="-122"/>
              </a:rPr>
              <a:t>证明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　</a:t>
            </a:r>
            <a:r>
              <a:rPr lang="en-US" altLang="en-US" sz="24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显然</a:t>
            </a:r>
            <a:r>
              <a:rPr lang="en-US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，        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。</a:t>
            </a:r>
            <a:r>
              <a:rPr lang="en-US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下面证：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161796" name="Rectangle 3"/>
          <p:cNvSpPr>
            <a:spLocks noGrp="1"/>
          </p:cNvSpPr>
          <p:nvPr>
            <p:ph idx="1"/>
          </p:nvPr>
        </p:nvSpPr>
        <p:spPr>
          <a:xfrm>
            <a:off x="381000" y="1214438"/>
            <a:ext cx="8583613" cy="7747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设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是有限集合，且|</a:t>
            </a:r>
            <a:r>
              <a:rPr lang="en-US" altLang="zh-CN" dirty="0">
                <a:solidFill>
                  <a:srgbClr val="FF0000"/>
                </a:solidFill>
              </a:rPr>
              <a:t>A|＝n，R</a:t>
            </a:r>
            <a:r>
              <a:rPr lang="en-US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上的二元关系，则：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17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14394"/>
              </p:ext>
            </p:extLst>
          </p:nvPr>
        </p:nvGraphicFramePr>
        <p:xfrm>
          <a:off x="2267744" y="1897815"/>
          <a:ext cx="1413349" cy="6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r:id="rId4" imgW="567690" imgH="269240" progId="Equation.3">
                  <p:embed/>
                </p:oleObj>
              </mc:Choice>
              <mc:Fallback>
                <p:oleObj r:id="rId4" imgW="567690" imgH="26924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7744" y="1897815"/>
                        <a:ext cx="1413349" cy="68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1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727693"/>
              </p:ext>
            </p:extLst>
          </p:nvPr>
        </p:nvGraphicFramePr>
        <p:xfrm>
          <a:off x="5076056" y="2875616"/>
          <a:ext cx="11572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r:id="rId6" imgW="685800" imgH="342900" progId="Equation.DSMT4">
                  <p:embed/>
                </p:oleObj>
              </mc:Choice>
              <mc:Fallback>
                <p:oleObj r:id="rId6" imgW="685800" imgH="3429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6056" y="2875616"/>
                        <a:ext cx="1157288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1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126363"/>
              </p:ext>
            </p:extLst>
          </p:nvPr>
        </p:nvGraphicFramePr>
        <p:xfrm>
          <a:off x="2395774" y="2839356"/>
          <a:ext cx="11572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r:id="rId8" imgW="685800" imgH="342900" progId="Equation.DSMT4">
                  <p:embed/>
                </p:oleObj>
              </mc:Choice>
              <mc:Fallback>
                <p:oleObj r:id="rId8" imgW="685800" imgH="3429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5774" y="2839356"/>
                        <a:ext cx="1157287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1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29057"/>
              </p:ext>
            </p:extLst>
          </p:nvPr>
        </p:nvGraphicFramePr>
        <p:xfrm>
          <a:off x="2051720" y="3412346"/>
          <a:ext cx="21177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r:id="rId10" imgW="1206500" imgH="368300" progId="Equation.DSMT4">
                  <p:embed/>
                </p:oleObj>
              </mc:Choice>
              <mc:Fallback>
                <p:oleObj r:id="rId10" imgW="1206500" imgH="3683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1720" y="3412346"/>
                        <a:ext cx="2117725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1" name="Rectangle 9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en-US" dirty="0"/>
              <a:t>定理</a:t>
            </a:r>
            <a:r>
              <a:rPr lang="en-US" altLang="zh-CN" dirty="0"/>
              <a:t>2.3.5</a:t>
            </a:r>
          </a:p>
        </p:txBody>
      </p:sp>
      <p:sp>
        <p:nvSpPr>
          <p:cNvPr id="1501195" name="Rectangle 11"/>
          <p:cNvSpPr/>
          <p:nvPr/>
        </p:nvSpPr>
        <p:spPr>
          <a:xfrm>
            <a:off x="1066800" y="4191000"/>
            <a:ext cx="7848600" cy="457039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</a:pPr>
            <a:r>
              <a:rPr lang="en-US" altLang="en-US" sz="2400" b="1" dirty="0" err="1">
                <a:solidFill>
                  <a:srgbClr val="0000FF"/>
                </a:solidFill>
                <a:latin typeface="黑体" panose="02010609060101010101" pitchFamily="49" charset="-122"/>
              </a:rPr>
              <a:t>有</a:t>
            </a:r>
            <a:r>
              <a:rPr lang="en-US" altLang="zh-CN" sz="2400" b="1" dirty="0" err="1">
                <a:solidFill>
                  <a:srgbClr val="0000FF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400" b="1" baseline="30000" dirty="0" err="1">
                <a:solidFill>
                  <a:srgbClr val="0000FF"/>
                </a:solidFill>
                <a:latin typeface="黑体" panose="02010609060101010101" pitchFamily="49" charset="-122"/>
              </a:rPr>
              <a:t>k</a:t>
            </a:r>
            <a:r>
              <a:rPr lang="en-US" altLang="zh-CN" sz="2400" b="1" baseline="30000" dirty="0">
                <a:solidFill>
                  <a:srgbClr val="0000FF"/>
                </a:solidFill>
                <a:latin typeface="黑体" panose="02010609060101010101" pitchFamily="49" charset="-122"/>
              </a:rPr>
              <a:t>            </a:t>
            </a:r>
            <a:r>
              <a:rPr lang="en-US" altLang="en-US" sz="2400" b="1" dirty="0" err="1">
                <a:solidFill>
                  <a:srgbClr val="0000FF"/>
                </a:solidFill>
                <a:latin typeface="黑体" panose="02010609060101010101" pitchFamily="49" charset="-122"/>
              </a:rPr>
              <a:t>即可</a:t>
            </a:r>
            <a:r>
              <a:rPr lang="en-US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1501196" name="Rectangle 12"/>
          <p:cNvSpPr/>
          <p:nvPr/>
        </p:nvSpPr>
        <p:spPr>
          <a:xfrm>
            <a:off x="800100" y="4724400"/>
            <a:ext cx="8201025" cy="1697038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ct val="10000"/>
              </a:spcBef>
              <a:buClr>
                <a:srgbClr val="00FF00"/>
              </a:buClr>
            </a:pPr>
            <a:r>
              <a:rPr lang="en-US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对任意&lt;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a,b&gt;∈R</a:t>
            </a:r>
            <a:r>
              <a:rPr lang="en-US" altLang="zh-CN" sz="2400" b="1" baseline="30000" dirty="0">
                <a:solidFill>
                  <a:srgbClr val="0000FF"/>
                </a:solidFill>
                <a:latin typeface="黑体" panose="02010609060101010101" pitchFamily="49" charset="-122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则由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的定义知，存在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k-1</a:t>
            </a:r>
          </a:p>
          <a:p>
            <a:pPr marL="342900" indent="-342900" algn="just">
              <a:lnSpc>
                <a:spcPct val="140000"/>
              </a:lnSpc>
              <a:spcBef>
                <a:spcPct val="10000"/>
              </a:spcBef>
              <a:buClr>
                <a:srgbClr val="00FF00"/>
              </a:buClr>
            </a:pP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∈A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（为了统一，并假设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k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b)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，使得：</a:t>
            </a:r>
          </a:p>
          <a:p>
            <a:pPr marL="342900" indent="-342900">
              <a:lnSpc>
                <a:spcPct val="140000"/>
              </a:lnSpc>
              <a:spcBef>
                <a:spcPct val="10000"/>
              </a:spcBef>
              <a:buClr>
                <a:srgbClr val="00FF00"/>
              </a:buClr>
            </a:pP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&lt;a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&gt;∈R，&lt;a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&gt;∈R，&lt;a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&lt;a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k-1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4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k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&gt;∈R。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1501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77129"/>
              </p:ext>
            </p:extLst>
          </p:nvPr>
        </p:nvGraphicFramePr>
        <p:xfrm>
          <a:off x="1725613" y="3989879"/>
          <a:ext cx="965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r:id="rId12" imgW="343535" imgH="269240" progId="Equation.3">
                  <p:embed/>
                </p:oleObj>
              </mc:Choice>
              <mc:Fallback>
                <p:oleObj r:id="rId12" imgW="343535" imgH="26924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25613" y="3989879"/>
                        <a:ext cx="965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03234" name="Rectangle 2"/>
          <p:cNvSpPr>
            <a:spLocks noGrp="1"/>
          </p:cNvSpPr>
          <p:nvPr>
            <p:ph idx="1"/>
          </p:nvPr>
        </p:nvSpPr>
        <p:spPr>
          <a:xfrm>
            <a:off x="539750" y="1341438"/>
            <a:ext cx="8153400" cy="47879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en-US" altLang="en-US" dirty="0"/>
              <a:t>由于|</a:t>
            </a:r>
            <a:r>
              <a:rPr lang="en-US" altLang="zh-CN" dirty="0"/>
              <a:t>A|＝n，</a:t>
            </a:r>
            <a:r>
              <a:rPr lang="en-US" altLang="en-US" dirty="0"/>
              <a:t>所以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rgbClr val="0000CC"/>
                </a:solidFill>
              </a:rPr>
              <a:t>鸽笼原理</a:t>
            </a:r>
            <a:r>
              <a:rPr lang="zh-CN" altLang="en-US" dirty="0"/>
              <a:t>知：</a:t>
            </a:r>
            <a:r>
              <a:rPr lang="en-US" altLang="zh-CN" dirty="0"/>
              <a:t>k+1</a:t>
            </a:r>
            <a:r>
              <a:rPr lang="en-US" altLang="en-US" dirty="0"/>
              <a:t>个元素中至少有两个</a:t>
            </a:r>
            <a:r>
              <a:rPr lang="zh-CN" altLang="zh-CN" dirty="0"/>
              <a:t>以上</a:t>
            </a:r>
            <a:r>
              <a:rPr lang="en-US" altLang="en-US" dirty="0"/>
              <a:t>元素相同</a:t>
            </a:r>
            <a:r>
              <a:rPr lang="en-US" altLang="zh-CN" dirty="0"/>
              <a:t>，</a:t>
            </a:r>
            <a:r>
              <a:rPr lang="en-US" altLang="en-US" dirty="0"/>
              <a:t>不</a:t>
            </a:r>
            <a:r>
              <a:rPr lang="zh-CN" altLang="zh-CN" dirty="0"/>
              <a:t>妨</a:t>
            </a:r>
            <a:r>
              <a:rPr lang="en-US" altLang="en-US" dirty="0"/>
              <a:t>假设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a</a:t>
            </a:r>
            <a:r>
              <a:rPr lang="en-US" altLang="zh-CN" baseline="-25000" dirty="0"/>
              <a:t>j</a:t>
            </a:r>
            <a:r>
              <a:rPr lang="en-US" altLang="zh-CN" dirty="0"/>
              <a:t>(i</a:t>
            </a:r>
            <a:r>
              <a:rPr lang="zh-CN" altLang="en-US" dirty="0"/>
              <a:t>＜</a:t>
            </a:r>
            <a:r>
              <a:rPr lang="en-US" altLang="zh-CN" dirty="0"/>
              <a:t>j)</a:t>
            </a:r>
            <a:r>
              <a:rPr lang="zh-CN" altLang="en-US" dirty="0"/>
              <a:t>，则可在</a:t>
            </a:r>
          </a:p>
          <a:p>
            <a:pPr marL="0" indent="0" algn="ctr" eaLnBrk="1" hangingPunct="1">
              <a:buNone/>
            </a:pPr>
            <a:r>
              <a:rPr lang="en-US" altLang="zh-CN" dirty="0"/>
              <a:t>&lt;a</a:t>
            </a:r>
            <a:r>
              <a:rPr lang="en-US" altLang="zh-CN" baseline="-25000" dirty="0"/>
              <a:t>0</a:t>
            </a:r>
            <a:r>
              <a:rPr lang="en-US" altLang="zh-CN" dirty="0"/>
              <a:t>,a</a:t>
            </a:r>
            <a:r>
              <a:rPr lang="en-US" altLang="zh-CN" baseline="-25000" dirty="0"/>
              <a:t>1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2</a:t>
            </a:r>
            <a:r>
              <a:rPr lang="en-US" altLang="zh-CN" dirty="0"/>
              <a:t>,a</a:t>
            </a:r>
            <a:r>
              <a:rPr lang="en-US" altLang="zh-CN" baseline="-25000" dirty="0"/>
              <a:t>3</a:t>
            </a:r>
            <a:r>
              <a:rPr lang="en-US" altLang="zh-CN" dirty="0"/>
              <a:t>&gt;∈R，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zh-CN" altLang="zh-CN" dirty="0"/>
              <a:t>，</a:t>
            </a:r>
            <a:endParaRPr lang="zh-CN" altLang="en-US" dirty="0"/>
          </a:p>
          <a:p>
            <a:pPr marL="0" indent="0" algn="ctr" eaLnBrk="1" hangingPunct="1">
              <a:buNone/>
            </a:pPr>
            <a:r>
              <a:rPr lang="en-US" altLang="zh-CN" dirty="0"/>
              <a:t>&lt;a</a:t>
            </a:r>
            <a:r>
              <a:rPr lang="en-US" altLang="zh-CN" baseline="-25000" dirty="0"/>
              <a:t>k-1</a:t>
            </a:r>
            <a:r>
              <a:rPr lang="en-US" altLang="zh-CN" dirty="0"/>
              <a:t>,a</a:t>
            </a:r>
            <a:r>
              <a:rPr lang="en-US" altLang="zh-CN" baseline="-25000" dirty="0"/>
              <a:t>k</a:t>
            </a:r>
            <a:r>
              <a:rPr lang="en-US" altLang="zh-CN" dirty="0"/>
              <a:t>&gt;∈R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FF0000"/>
                </a:solidFill>
              </a:rPr>
              <a:t>中删去</a:t>
            </a:r>
            <a:r>
              <a:rPr lang="en-US" altLang="en-US" sz="3200" dirty="0"/>
              <a:t>&lt;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,a</a:t>
            </a:r>
            <a:r>
              <a:rPr lang="en-US" altLang="zh-CN" sz="3200" baseline="-25000" dirty="0"/>
              <a:t>i+1</a:t>
            </a:r>
            <a:r>
              <a:rPr lang="en-US" altLang="zh-CN" sz="3200" dirty="0"/>
              <a:t>&gt;∈R，&lt;a</a:t>
            </a:r>
            <a:r>
              <a:rPr lang="en-US" altLang="zh-CN" sz="3200" baseline="-25000" dirty="0"/>
              <a:t>i+1</a:t>
            </a:r>
            <a:r>
              <a:rPr lang="en-US" altLang="zh-CN" sz="3200" dirty="0"/>
              <a:t>,a</a:t>
            </a:r>
            <a:r>
              <a:rPr lang="en-US" altLang="zh-CN" sz="3200" baseline="-25000" dirty="0"/>
              <a:t>i+2</a:t>
            </a:r>
            <a:r>
              <a:rPr lang="en-US" altLang="zh-CN" sz="3200" dirty="0"/>
              <a:t>&gt;∈R，</a:t>
            </a:r>
            <a:r>
              <a:rPr lang="en-US" altLang="zh-CN" sz="3200" dirty="0">
                <a:latin typeface="宋体" panose="02010600030101010101" pitchFamily="2" charset="-122"/>
              </a:rPr>
              <a:t>…</a:t>
            </a:r>
            <a:r>
              <a:rPr lang="zh-CN" altLang="zh-CN" sz="3200" dirty="0"/>
              <a:t>，</a:t>
            </a:r>
            <a:endParaRPr lang="zh-CN" altLang="en-US" sz="3200" dirty="0"/>
          </a:p>
          <a:p>
            <a:pPr lvl="1" algn="ctr" eaLnBrk="1" hangingPunct="1">
              <a:buNone/>
            </a:pPr>
            <a:r>
              <a:rPr lang="en-US" altLang="zh-CN" sz="3200" dirty="0"/>
              <a:t>&lt;a</a:t>
            </a:r>
            <a:r>
              <a:rPr lang="en-US" altLang="zh-CN" sz="3200" baseline="-25000" dirty="0"/>
              <a:t>j-1</a:t>
            </a:r>
            <a:r>
              <a:rPr lang="en-US" altLang="zh-CN" sz="3200" dirty="0"/>
              <a:t>,a</a:t>
            </a:r>
            <a:r>
              <a:rPr lang="en-US" altLang="zh-CN" sz="3200" baseline="-25000" dirty="0"/>
              <a:t>j</a:t>
            </a:r>
            <a:r>
              <a:rPr lang="en-US" altLang="zh-CN" sz="3200" dirty="0"/>
              <a:t>&gt;∈R</a:t>
            </a:r>
          </a:p>
          <a:p>
            <a:pPr marL="0" indent="0" eaLnBrk="1" hangingPunct="1">
              <a:buNone/>
            </a:pPr>
            <a:r>
              <a:rPr lang="en-US" altLang="en-US" dirty="0"/>
              <a:t>后仍有</a:t>
            </a:r>
          </a:p>
        </p:txBody>
      </p:sp>
      <p:sp>
        <p:nvSpPr>
          <p:cNvPr id="16384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60400" y="549275"/>
            <a:ext cx="7620000" cy="585788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序偶与集合的关系</a:t>
            </a:r>
          </a:p>
        </p:txBody>
      </p:sp>
      <p:sp>
        <p:nvSpPr>
          <p:cNvPr id="1361923" name="Rectangle 3"/>
          <p:cNvSpPr>
            <a:spLocks noGrp="1"/>
          </p:cNvSpPr>
          <p:nvPr>
            <p:ph idx="1"/>
          </p:nvPr>
        </p:nvSpPr>
        <p:spPr>
          <a:xfrm>
            <a:off x="798513" y="3746500"/>
            <a:ext cx="8064500" cy="138239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zh-CN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2.2.2 </a:t>
            </a:r>
            <a:r>
              <a:rPr lang="zh-CN" altLang="en-US" dirty="0"/>
              <a:t>给定序偶</a:t>
            </a:r>
            <a:r>
              <a:rPr lang="en-US" altLang="zh-CN" dirty="0"/>
              <a:t>&lt;a,b&gt;</a:t>
            </a:r>
            <a:r>
              <a:rPr lang="zh-CN" altLang="en-US" dirty="0"/>
              <a:t>和</a:t>
            </a:r>
            <a:r>
              <a:rPr lang="en-US" altLang="zh-CN" dirty="0"/>
              <a:t>&lt;c,d&gt;</a:t>
            </a:r>
            <a:r>
              <a:rPr lang="zh-CN" altLang="en-US" dirty="0"/>
              <a:t>，</a:t>
            </a:r>
          </a:p>
          <a:p>
            <a:pPr marL="0" indent="0" algn="ctr" eaLnBrk="1" hangingPunct="1">
              <a:lnSpc>
                <a:spcPct val="140000"/>
              </a:lnSpc>
              <a:buNone/>
            </a:pPr>
            <a:r>
              <a:rPr lang="en-US" altLang="zh-CN" dirty="0"/>
              <a:t>&lt;a,b&gt;=&lt;c,d&gt; </a:t>
            </a:r>
            <a:r>
              <a:rPr lang="en-US" altLang="zh-CN" dirty="0">
                <a:solidFill>
                  <a:srgbClr val="0000F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⇔</a:t>
            </a:r>
            <a:r>
              <a:rPr lang="en-US" altLang="zh-CN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altLang="zh-CN" dirty="0"/>
              <a:t>a=c</a:t>
            </a:r>
            <a:r>
              <a:rPr lang="zh-CN" altLang="en-US" dirty="0"/>
              <a:t>且</a:t>
            </a:r>
            <a:r>
              <a:rPr lang="en-US" altLang="zh-CN" dirty="0"/>
              <a:t>b=d</a:t>
            </a:r>
            <a:r>
              <a:rPr lang="zh-CN" altLang="en-US" dirty="0"/>
              <a:t>。</a:t>
            </a:r>
          </a:p>
        </p:txBody>
      </p:sp>
      <p:sp>
        <p:nvSpPr>
          <p:cNvPr id="1361924" name="Rectangle 4"/>
          <p:cNvSpPr/>
          <p:nvPr/>
        </p:nvSpPr>
        <p:spPr>
          <a:xfrm>
            <a:off x="749300" y="1557338"/>
            <a:ext cx="7924800" cy="18684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457200" indent="-457200">
              <a:lnSpc>
                <a:spcPct val="14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序偶可以看作是具有两个元素的集合，</a:t>
            </a:r>
          </a:p>
          <a:p>
            <a:pPr marL="457200" indent="-457200">
              <a:lnSpc>
                <a:spcPct val="140000"/>
              </a:lnSpc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但是序偶中的两个元素具有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确定的次序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。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即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&lt;a,b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</a:t>
            </a:r>
            <a:r>
              <a:rPr lang="en-US" altLang="zh-CN" sz="2800" b="1" dirty="0">
                <a:latin typeface="黑体" panose="02010609060101010101" pitchFamily="49" charset="-122"/>
              </a:rPr>
              <a:t>≠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b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&gt;，</a:t>
            </a:r>
            <a:r>
              <a:rPr lang="zh-CN" altLang="zh-CN" sz="2800" b="1" dirty="0">
                <a:latin typeface="黑体" panose="02010609060101010101" pitchFamily="49" charset="-122"/>
              </a:rPr>
              <a:t>但是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{a,b}={b,a}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zoom dir="in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05282" name="Rectangle 2"/>
          <p:cNvSpPr>
            <a:spLocks noGrp="1"/>
          </p:cNvSpPr>
          <p:nvPr>
            <p:ph idx="1"/>
          </p:nvPr>
        </p:nvSpPr>
        <p:spPr>
          <a:xfrm>
            <a:off x="395288" y="1341438"/>
            <a:ext cx="8424862" cy="292258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lvl="1" algn="l" eaLnBrk="1" hangingPunct="1">
              <a:lnSpc>
                <a:spcPct val="140000"/>
              </a:lnSpc>
              <a:buNone/>
            </a:pPr>
            <a:r>
              <a:rPr lang="en-US" altLang="en-US" sz="3200" dirty="0"/>
              <a:t>&lt;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,a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&gt;∈R，&lt;a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&gt;∈R，&lt;a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,a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&gt;∈R，</a:t>
            </a:r>
            <a:r>
              <a:rPr lang="en-US" altLang="zh-CN" sz="3200" dirty="0">
                <a:latin typeface="宋体" panose="02010600030101010101" pitchFamily="2" charset="-122"/>
              </a:rPr>
              <a:t>…</a:t>
            </a:r>
            <a:r>
              <a:rPr lang="zh-CN" altLang="zh-CN" sz="3200" dirty="0"/>
              <a:t>，</a:t>
            </a:r>
            <a:endParaRPr lang="zh-CN" altLang="en-US" sz="3200" dirty="0"/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3200" dirty="0"/>
              <a:t>&lt;a</a:t>
            </a:r>
            <a:r>
              <a:rPr lang="en-US" altLang="zh-CN" sz="3200" baseline="-25000" dirty="0"/>
              <a:t>i-1</a:t>
            </a:r>
            <a:r>
              <a:rPr lang="en-US" altLang="zh-CN" sz="3200" dirty="0"/>
              <a:t>,a</a:t>
            </a:r>
            <a:r>
              <a:rPr lang="en-US" altLang="zh-CN" sz="3200" baseline="-25000" dirty="0"/>
              <a:t>i</a:t>
            </a:r>
            <a:r>
              <a:rPr lang="en-US" altLang="zh-CN" sz="3200" dirty="0"/>
              <a:t>&gt;∈R，&lt;a</a:t>
            </a:r>
            <a:r>
              <a:rPr lang="en-US" altLang="zh-CN" sz="3200" baseline="-25000" dirty="0"/>
              <a:t>j</a:t>
            </a:r>
            <a:r>
              <a:rPr lang="en-US" altLang="zh-CN" sz="3200" dirty="0"/>
              <a:t>,a</a:t>
            </a:r>
            <a:r>
              <a:rPr lang="en-US" altLang="zh-CN" sz="3200" baseline="-25000" dirty="0"/>
              <a:t>j+1</a:t>
            </a:r>
            <a:r>
              <a:rPr lang="en-US" altLang="zh-CN" sz="3200" dirty="0"/>
              <a:t>&gt;∈R，</a:t>
            </a:r>
            <a:r>
              <a:rPr lang="en-US" altLang="zh-CN" sz="3200" dirty="0">
                <a:latin typeface="宋体" panose="02010600030101010101" pitchFamily="2" charset="-122"/>
              </a:rPr>
              <a:t>…</a:t>
            </a:r>
            <a:r>
              <a:rPr lang="zh-CN" altLang="zh-CN" sz="3200" dirty="0"/>
              <a:t>，</a:t>
            </a:r>
            <a:r>
              <a:rPr lang="en-US" altLang="zh-CN" sz="3200" dirty="0"/>
              <a:t>&lt;a</a:t>
            </a:r>
            <a:r>
              <a:rPr lang="en-US" altLang="zh-CN" sz="3200" baseline="-25000" dirty="0"/>
              <a:t>k-1</a:t>
            </a:r>
            <a:r>
              <a:rPr lang="en-US" altLang="zh-CN" sz="3200" dirty="0"/>
              <a:t>,a</a:t>
            </a:r>
            <a:r>
              <a:rPr lang="en-US" altLang="zh-CN" sz="3200" baseline="-25000" dirty="0"/>
              <a:t>k</a:t>
            </a:r>
            <a:r>
              <a:rPr lang="en-US" altLang="zh-CN" sz="3200" dirty="0"/>
              <a:t>&gt;∈R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dirty="0"/>
              <a:t>由关系的</a:t>
            </a:r>
            <a:r>
              <a:rPr lang="zh-CN" altLang="en-US" dirty="0">
                <a:solidFill>
                  <a:srgbClr val="FF0000"/>
                </a:solidFill>
              </a:rPr>
              <a:t>复合运算</a:t>
            </a:r>
            <a:r>
              <a:rPr lang="zh-CN" altLang="en-US" dirty="0"/>
              <a:t>得，</a:t>
            </a:r>
            <a:r>
              <a:rPr lang="en-US" altLang="zh-CN" dirty="0">
                <a:solidFill>
                  <a:srgbClr val="0000FF"/>
                </a:solidFill>
              </a:rPr>
              <a:t>&lt;a,b&gt;=&lt;a</a:t>
            </a:r>
            <a:r>
              <a:rPr lang="en-US" altLang="zh-CN" baseline="-30000" dirty="0">
                <a:solidFill>
                  <a:srgbClr val="0000FF"/>
                </a:solidFill>
              </a:rPr>
              <a:t>0</a:t>
            </a:r>
            <a:r>
              <a:rPr lang="en-US" altLang="zh-CN" dirty="0">
                <a:solidFill>
                  <a:srgbClr val="0000FF"/>
                </a:solidFill>
              </a:rPr>
              <a:t>,a</a:t>
            </a:r>
            <a:r>
              <a:rPr lang="en-US" altLang="zh-CN" baseline="-30000" dirty="0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&gt;∈R</a:t>
            </a:r>
            <a:r>
              <a:rPr lang="en-US" altLang="zh-CN" baseline="30000" dirty="0">
                <a:solidFill>
                  <a:srgbClr val="0000FF"/>
                </a:solidFill>
              </a:rPr>
              <a:t>k</a:t>
            </a:r>
            <a:r>
              <a:rPr lang="en-US" altLang="zh-CN" baseline="30000" dirty="0">
                <a:solidFill>
                  <a:srgbClr val="0000FF"/>
                </a:solidFill>
                <a:latin typeface="宋体" panose="02010600030101010101" pitchFamily="2" charset="-122"/>
              </a:rPr>
              <a:t>’</a:t>
            </a:r>
            <a:r>
              <a:rPr lang="zh-CN" altLang="en-US" dirty="0"/>
              <a:t>，其中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dirty="0"/>
              <a:t>k</a:t>
            </a:r>
            <a:r>
              <a:rPr lang="en-US" altLang="zh-CN" dirty="0">
                <a:latin typeface="宋体" panose="02010600030101010101" pitchFamily="2" charset="-122"/>
              </a:rPr>
              <a:t>’</a:t>
            </a:r>
            <a:r>
              <a:rPr lang="zh-CN" altLang="en-US" dirty="0"/>
              <a:t>＝</a:t>
            </a:r>
            <a:r>
              <a:rPr lang="en-US" altLang="zh-CN" dirty="0"/>
              <a:t>k-(j-i)</a:t>
            </a:r>
            <a:r>
              <a:rPr lang="zh-CN" altLang="en-US" dirty="0"/>
              <a:t>，此时：</a:t>
            </a:r>
          </a:p>
        </p:txBody>
      </p:sp>
      <p:sp>
        <p:nvSpPr>
          <p:cNvPr id="165891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</p:spTree>
  </p:cSld>
  <p:clrMapOvr>
    <a:masterClrMapping/>
  </p:clrMapOvr>
  <p:transition>
    <p:cover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07330" name="Rectangle 2"/>
          <p:cNvSpPr>
            <a:spLocks noGrp="1"/>
          </p:cNvSpPr>
          <p:nvPr>
            <p:ph idx="1"/>
          </p:nvPr>
        </p:nvSpPr>
        <p:spPr>
          <a:xfrm>
            <a:off x="539750" y="1341438"/>
            <a:ext cx="7772400" cy="605359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zh-CN" altLang="en-US" dirty="0"/>
              <a:t>　　若</a:t>
            </a:r>
            <a:r>
              <a:rPr lang="en-US" altLang="zh-CN" dirty="0"/>
              <a:t>k'≤n</a:t>
            </a:r>
            <a:r>
              <a:rPr lang="zh-CN" altLang="en-US" dirty="0"/>
              <a:t>，则：</a:t>
            </a:r>
            <a:r>
              <a:rPr lang="en-US" altLang="zh-CN" dirty="0">
                <a:solidFill>
                  <a:srgbClr val="0000FF"/>
                </a:solidFill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</a:rPr>
              <a:t>a,b</a:t>
            </a:r>
            <a:r>
              <a:rPr lang="en-US" altLang="zh-CN" dirty="0">
                <a:solidFill>
                  <a:srgbClr val="0000FF"/>
                </a:solidFill>
              </a:rPr>
              <a:t>&gt;     </a:t>
            </a:r>
            <a:r>
              <a:rPr lang="en-US" altLang="zh-CN" dirty="0"/>
              <a:t>  ；</a:t>
            </a:r>
            <a:endParaRPr lang="zh-CN" altLang="en-US" dirty="0"/>
          </a:p>
        </p:txBody>
      </p:sp>
      <p:graphicFrame>
        <p:nvGraphicFramePr>
          <p:cNvPr id="150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505005"/>
              </p:ext>
            </p:extLst>
          </p:nvPr>
        </p:nvGraphicFramePr>
        <p:xfrm>
          <a:off x="4643438" y="1246661"/>
          <a:ext cx="10207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6" r:id="rId4" imgW="324485" imgH="269240" progId="Equation.3">
                  <p:embed/>
                </p:oleObj>
              </mc:Choice>
              <mc:Fallback>
                <p:oleObj r:id="rId4" imgW="324485" imgH="26924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1246661"/>
                        <a:ext cx="102076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7336" name="Rectangle 8"/>
          <p:cNvSpPr/>
          <p:nvPr/>
        </p:nvSpPr>
        <p:spPr>
          <a:xfrm>
            <a:off x="539750" y="2236788"/>
            <a:ext cx="7772400" cy="12890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　　</a:t>
            </a:r>
            <a:r>
              <a:rPr lang="en-US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k'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＞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n，</a:t>
            </a:r>
            <a:r>
              <a:rPr lang="en-US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则重复上述做法，最终总能找到</a:t>
            </a:r>
          </a:p>
          <a:p>
            <a:pPr marL="342900" indent="-342900" algn="just">
              <a:lnSpc>
                <a:spcPct val="140000"/>
              </a:lnSpc>
              <a:buClr>
                <a:srgbClr val="00FF00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k"≤n，</a:t>
            </a:r>
            <a:r>
              <a:rPr lang="en-US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使得：&lt;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a,b&gt;＝&lt;a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k"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</a:p>
        </p:txBody>
      </p:sp>
      <p:sp>
        <p:nvSpPr>
          <p:cNvPr id="1507337" name="Rectangle 9"/>
          <p:cNvSpPr/>
          <p:nvPr/>
        </p:nvSpPr>
        <p:spPr>
          <a:xfrm>
            <a:off x="539750" y="5011738"/>
            <a:ext cx="7315200" cy="60754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rgbClr val="00FF00"/>
              </a:buClr>
            </a:pPr>
            <a:r>
              <a:rPr lang="en-US" altLang="en-US" sz="28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所以</a:t>
            </a:r>
            <a:r>
              <a:rPr lang="en-US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      　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507338" name="Rectangle 10"/>
          <p:cNvSpPr/>
          <p:nvPr/>
        </p:nvSpPr>
        <p:spPr>
          <a:xfrm>
            <a:off x="539750" y="3568700"/>
            <a:ext cx="8280722" cy="128618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FF00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即有：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&lt;</a:t>
            </a:r>
            <a:r>
              <a:rPr lang="en-US" altLang="zh-CN" sz="28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a,b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     ，</a:t>
            </a:r>
            <a:r>
              <a:rPr lang="en-US" altLang="en-US" sz="28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由此有：</a:t>
            </a:r>
            <a:r>
              <a:rPr lang="en-US" altLang="zh-CN" sz="28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 err="1">
                <a:solidFill>
                  <a:schemeClr val="tx1"/>
                </a:solidFill>
                <a:latin typeface="黑体" panose="02010609060101010101" pitchFamily="49" charset="-122"/>
              </a:rPr>
              <a:t>k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。</a:t>
            </a:r>
            <a:r>
              <a:rPr lang="en-US" altLang="en-US" sz="28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由</a:t>
            </a:r>
            <a:r>
              <a:rPr lang="en-US" altLang="zh-CN" sz="28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k</a:t>
            </a:r>
            <a:r>
              <a:rPr lang="en-US" altLang="en-US" sz="28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的任意性知</a:t>
            </a:r>
            <a:r>
              <a:rPr lang="en-US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：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67943" name="Rectangle 11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证明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graphicFrame>
        <p:nvGraphicFramePr>
          <p:cNvPr id="150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37142"/>
              </p:ext>
            </p:extLst>
          </p:nvPr>
        </p:nvGraphicFramePr>
        <p:xfrm>
          <a:off x="5747593" y="3568700"/>
          <a:ext cx="9350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7" r:id="rId6" imgW="482600" imgH="381000" progId="Equation.3">
                  <p:embed/>
                </p:oleObj>
              </mc:Choice>
              <mc:Fallback>
                <p:oleObj r:id="rId6" imgW="482600" imgH="381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7593" y="3568700"/>
                        <a:ext cx="935037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7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61614"/>
              </p:ext>
            </p:extLst>
          </p:nvPr>
        </p:nvGraphicFramePr>
        <p:xfrm>
          <a:off x="2761878" y="3631789"/>
          <a:ext cx="7635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8" r:id="rId8" imgW="393700" imgH="342900" progId="Equation.DSMT4">
                  <p:embed/>
                </p:oleObj>
              </mc:Choice>
              <mc:Fallback>
                <p:oleObj r:id="rId8" imgW="393700" imgH="3429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1878" y="3631789"/>
                        <a:ext cx="763587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7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0587"/>
              </p:ext>
            </p:extLst>
          </p:nvPr>
        </p:nvGraphicFramePr>
        <p:xfrm>
          <a:off x="1950665" y="4191493"/>
          <a:ext cx="15748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9" r:id="rId10" imgW="812165" imgH="381000" progId="Equation.3">
                  <p:embed/>
                </p:oleObj>
              </mc:Choice>
              <mc:Fallback>
                <p:oleObj r:id="rId10" imgW="812165" imgH="381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0665" y="4191493"/>
                        <a:ext cx="1574800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73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06594"/>
              </p:ext>
            </p:extLst>
          </p:nvPr>
        </p:nvGraphicFramePr>
        <p:xfrm>
          <a:off x="1619672" y="5011738"/>
          <a:ext cx="1524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r:id="rId12" imgW="787400" imgH="381000" progId="Equation.3">
                  <p:embed/>
                </p:oleObj>
              </mc:Choice>
              <mc:Fallback>
                <p:oleObj r:id="rId12" imgW="787400" imgH="381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19672" y="5011738"/>
                        <a:ext cx="1524000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09378" name="Rectangle 2"/>
          <p:cNvSpPr/>
          <p:nvPr/>
        </p:nvSpPr>
        <p:spPr>
          <a:xfrm>
            <a:off x="3492500" y="2809875"/>
            <a:ext cx="4356100" cy="521096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</a:pPr>
            <a:r>
              <a:rPr lang="en-US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有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baseline="30000" dirty="0">
                <a:solidFill>
                  <a:schemeClr val="tx1"/>
                </a:solidFill>
                <a:latin typeface="黑体" panose="02010609060101010101" pitchFamily="49" charset="-122"/>
              </a:rPr>
              <a:t>8          </a:t>
            </a:r>
            <a:r>
              <a:rPr lang="en-US" altLang="en-US" sz="2800" b="1" dirty="0" err="1">
                <a:solidFill>
                  <a:schemeClr val="tx1"/>
                </a:solidFill>
                <a:latin typeface="黑体" panose="02010609060101010101" pitchFamily="49" charset="-122"/>
              </a:rPr>
              <a:t>即可</a:t>
            </a:r>
            <a:r>
              <a:rPr lang="en-US" altLang="en-US" sz="2400" b="1" dirty="0">
                <a:solidFill>
                  <a:schemeClr val="tx1"/>
                </a:solidFill>
                <a:latin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69987" name="Rectangle 3"/>
          <p:cNvSpPr>
            <a:spLocks noGrp="1"/>
          </p:cNvSpPr>
          <p:nvPr>
            <p:ph idx="1"/>
          </p:nvPr>
        </p:nvSpPr>
        <p:spPr>
          <a:xfrm>
            <a:off x="611188" y="1338263"/>
            <a:ext cx="8058150" cy="12890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en-US" dirty="0"/>
              <a:t>设</a:t>
            </a:r>
            <a:r>
              <a:rPr lang="en-US" altLang="zh-CN" dirty="0"/>
              <a:t>A={a</a:t>
            </a:r>
            <a:r>
              <a:rPr lang="en-US" altLang="zh-CN" baseline="-25000" dirty="0"/>
              <a:t>0</a:t>
            </a:r>
            <a:r>
              <a:rPr lang="en-US" altLang="zh-CN" dirty="0"/>
              <a:t>,a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,a</a:t>
            </a:r>
            <a:r>
              <a:rPr lang="en-US" altLang="zh-CN" baseline="-25000" dirty="0"/>
              <a:t>3</a:t>
            </a:r>
            <a:r>
              <a:rPr lang="en-US" altLang="zh-CN" dirty="0"/>
              <a:t>,a</a:t>
            </a:r>
            <a:r>
              <a:rPr lang="en-US" altLang="zh-CN" baseline="-25000" dirty="0"/>
              <a:t>4</a:t>
            </a:r>
            <a:r>
              <a:rPr lang="en-US" altLang="zh-CN" dirty="0"/>
              <a:t>,a</a:t>
            </a:r>
            <a:r>
              <a:rPr lang="en-US" altLang="zh-CN" baseline="-25000" dirty="0"/>
              <a:t>5</a:t>
            </a:r>
            <a:r>
              <a:rPr lang="en-US" altLang="zh-CN" dirty="0"/>
              <a:t>}</a:t>
            </a:r>
            <a:r>
              <a:rPr lang="en-US" altLang="en-US" dirty="0"/>
              <a:t>，|</a:t>
            </a:r>
            <a:r>
              <a:rPr lang="en-US" altLang="zh-CN" dirty="0"/>
              <a:t>A|＝6，R</a:t>
            </a:r>
            <a:r>
              <a:rPr lang="en-US" altLang="en-US" dirty="0"/>
              <a:t>是</a:t>
            </a:r>
            <a:r>
              <a:rPr lang="en-US" altLang="zh-CN" dirty="0"/>
              <a:t>A</a:t>
            </a:r>
            <a:r>
              <a:rPr lang="en-US" altLang="en-US" dirty="0"/>
              <a:t>上的二元关系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50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21715"/>
              </p:ext>
            </p:extLst>
          </p:nvPr>
        </p:nvGraphicFramePr>
        <p:xfrm>
          <a:off x="4211960" y="2566592"/>
          <a:ext cx="11572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r:id="rId4" imgW="262890" imgH="213995" progId="Equation.DSMT4">
                  <p:embed/>
                </p:oleObj>
              </mc:Choice>
              <mc:Fallback>
                <p:oleObj r:id="rId4" imgW="262890" imgH="21399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11960" y="2566592"/>
                        <a:ext cx="1157287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</a:p>
        </p:txBody>
      </p:sp>
      <p:sp>
        <p:nvSpPr>
          <p:cNvPr id="1509382" name="Rectangle 6"/>
          <p:cNvSpPr/>
          <p:nvPr/>
        </p:nvSpPr>
        <p:spPr>
          <a:xfrm>
            <a:off x="850900" y="2819400"/>
            <a:ext cx="2590800" cy="585788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r">
              <a:lnSpc>
                <a:spcPct val="120000"/>
              </a:lnSpc>
              <a:buClr>
                <a:srgbClr val="00FF00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取k＝8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＞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n，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509383" name="Rectangle 7"/>
          <p:cNvSpPr/>
          <p:nvPr/>
        </p:nvSpPr>
        <p:spPr>
          <a:xfrm>
            <a:off x="468313" y="3500438"/>
            <a:ext cx="8267700" cy="2808287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sz="2800" b="1" dirty="0">
                <a:latin typeface="黑体" panose="02010609060101010101" pitchFamily="49" charset="-122"/>
              </a:rPr>
              <a:t>    </a:t>
            </a:r>
            <a:r>
              <a:rPr lang="en-US" altLang="en-US" sz="2800" b="1" dirty="0">
                <a:latin typeface="黑体" panose="02010609060101010101" pitchFamily="49" charset="-122"/>
              </a:rPr>
              <a:t>对</a:t>
            </a:r>
            <a:r>
              <a:rPr lang="zh-CN" altLang="en-US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任意</a:t>
            </a:r>
            <a:r>
              <a:rPr lang="en-US" altLang="en-US" sz="2800" b="1" dirty="0">
                <a:latin typeface="黑体" panose="02010609060101010101" pitchFamily="49" charset="-122"/>
              </a:rPr>
              <a:t>&lt;</a:t>
            </a:r>
            <a:r>
              <a:rPr lang="en-US" altLang="zh-CN" sz="2800" b="1" dirty="0">
                <a:latin typeface="黑体" panose="02010609060101010101" pitchFamily="49" charset="-122"/>
              </a:rPr>
              <a:t>a,b&gt;∈R</a:t>
            </a:r>
            <a:r>
              <a:rPr lang="en-US" altLang="zh-CN" sz="2800" b="1" baseline="30000" dirty="0">
                <a:latin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，则由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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的定义知，存在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7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∈A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（为了统一，假设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b)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，使得：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&lt;a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&gt;∈R，&lt;a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&gt;∈R，&lt;a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&gt;∈R，&lt;a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&lt;a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5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&gt;∈R，&lt;a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5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6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&gt;∈R，&lt;a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6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7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&gt;∈R，&lt;a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7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chemeClr val="tx1"/>
                </a:solidFill>
                <a:latin typeface="黑体" panose="02010609060101010101" pitchFamily="49" charset="-122"/>
              </a:rPr>
              <a:t>8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&gt;∈R。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cover dir="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11426" name="Rectangle 2"/>
          <p:cNvSpPr>
            <a:spLocks noGrp="1"/>
          </p:cNvSpPr>
          <p:nvPr>
            <p:ph idx="1"/>
          </p:nvPr>
        </p:nvSpPr>
        <p:spPr>
          <a:xfrm>
            <a:off x="355600" y="1341438"/>
            <a:ext cx="8464550" cy="47942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en-US" dirty="0"/>
              <a:t>由于|</a:t>
            </a:r>
            <a:r>
              <a:rPr lang="en-US" altLang="zh-CN" dirty="0"/>
              <a:t>A|＝6，</a:t>
            </a:r>
            <a:r>
              <a:rPr lang="en-US" altLang="en-US" dirty="0"/>
              <a:t>所以</a:t>
            </a:r>
            <a:r>
              <a:rPr lang="zh-CN" altLang="en-US" dirty="0"/>
              <a:t>由鸽笼原理知：</a:t>
            </a:r>
            <a:r>
              <a:rPr lang="en-US" altLang="zh-CN" dirty="0"/>
              <a:t>9</a:t>
            </a:r>
            <a:r>
              <a:rPr lang="en-US" altLang="en-US" dirty="0"/>
              <a:t>个元素中至少有两个</a:t>
            </a:r>
            <a:r>
              <a:rPr lang="zh-CN" altLang="zh-CN" dirty="0"/>
              <a:t>以上</a:t>
            </a:r>
            <a:r>
              <a:rPr lang="en-US" altLang="en-US" dirty="0"/>
              <a:t>元素相同</a:t>
            </a:r>
            <a:r>
              <a:rPr lang="en-US" altLang="zh-CN" dirty="0"/>
              <a:t>，</a:t>
            </a:r>
            <a:r>
              <a:rPr lang="en-US" altLang="en-US" dirty="0"/>
              <a:t>不</a:t>
            </a:r>
            <a:r>
              <a:rPr lang="zh-CN" altLang="zh-CN" dirty="0"/>
              <a:t>妨</a:t>
            </a:r>
            <a:r>
              <a:rPr lang="en-US" altLang="en-US" dirty="0"/>
              <a:t>假设</a:t>
            </a:r>
            <a:r>
              <a:rPr lang="en-US" altLang="zh-CN" dirty="0"/>
              <a:t>a</a:t>
            </a:r>
            <a:r>
              <a:rPr lang="en-US" altLang="zh-CN" baseline="-25000" dirty="0"/>
              <a:t>4</a:t>
            </a:r>
            <a:r>
              <a:rPr lang="zh-CN" altLang="en-US" dirty="0"/>
              <a:t>＝</a:t>
            </a:r>
            <a:r>
              <a:rPr lang="en-US" altLang="zh-CN" dirty="0"/>
              <a:t>a</a:t>
            </a:r>
            <a:r>
              <a:rPr lang="en-US" altLang="zh-CN" baseline="-25000" dirty="0"/>
              <a:t>7</a:t>
            </a:r>
            <a:r>
              <a:rPr lang="en-US" altLang="zh-CN" dirty="0"/>
              <a:t>(4</a:t>
            </a:r>
            <a:r>
              <a:rPr lang="zh-CN" altLang="en-US" dirty="0"/>
              <a:t>＜</a:t>
            </a:r>
            <a:r>
              <a:rPr lang="en-US" altLang="zh-CN" dirty="0"/>
              <a:t>7)</a:t>
            </a:r>
            <a:r>
              <a:rPr lang="zh-CN" altLang="en-US" dirty="0"/>
              <a:t>，则可在</a:t>
            </a:r>
          </a:p>
          <a:p>
            <a:pPr marL="0" indent="0">
              <a:lnSpc>
                <a:spcPct val="130000"/>
              </a:lnSpc>
              <a:buClrTx/>
              <a:buFontTx/>
              <a:buNone/>
            </a:pPr>
            <a:r>
              <a:rPr lang="en-US" altLang="zh-CN" dirty="0"/>
              <a:t>&lt;a</a:t>
            </a:r>
            <a:r>
              <a:rPr lang="en-US" altLang="zh-CN" baseline="-25000" dirty="0"/>
              <a:t>0</a:t>
            </a:r>
            <a:r>
              <a:rPr lang="en-US" altLang="zh-CN" dirty="0"/>
              <a:t>,a</a:t>
            </a:r>
            <a:r>
              <a:rPr lang="en-US" altLang="zh-CN" baseline="-25000" dirty="0"/>
              <a:t>1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2</a:t>
            </a:r>
            <a:r>
              <a:rPr lang="en-US" altLang="zh-CN" dirty="0"/>
              <a:t>,a</a:t>
            </a:r>
            <a:r>
              <a:rPr lang="en-US" altLang="zh-CN" baseline="-25000" dirty="0"/>
              <a:t>3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3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&gt;∈R，&lt;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,a</a:t>
            </a:r>
            <a:r>
              <a:rPr lang="en-US" altLang="zh-CN" baseline="-25000" dirty="0"/>
              <a:t>5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5</a:t>
            </a:r>
            <a:r>
              <a:rPr lang="en-US" altLang="zh-CN" dirty="0"/>
              <a:t>,a</a:t>
            </a:r>
            <a:r>
              <a:rPr lang="en-US" altLang="zh-CN" baseline="-25000" dirty="0"/>
              <a:t>6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6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7</a:t>
            </a:r>
            <a:r>
              <a:rPr lang="en-US" altLang="zh-CN" dirty="0"/>
              <a:t>&gt;∈R，&lt;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7</a:t>
            </a:r>
            <a:r>
              <a:rPr lang="en-US" altLang="zh-CN" dirty="0"/>
              <a:t>,a</a:t>
            </a:r>
            <a:r>
              <a:rPr lang="en-US" altLang="zh-CN" baseline="-25000" dirty="0"/>
              <a:t>8</a:t>
            </a:r>
            <a:r>
              <a:rPr lang="en-US" altLang="zh-CN" dirty="0"/>
              <a:t>&gt;∈R。</a:t>
            </a:r>
            <a:r>
              <a:rPr lang="en-US" altLang="en-US" dirty="0"/>
              <a:t>中删去</a:t>
            </a:r>
          </a:p>
          <a:p>
            <a:pPr marL="0" indent="0">
              <a:lnSpc>
                <a:spcPct val="130000"/>
              </a:lnSpc>
              <a:buClrTx/>
              <a:buFontTx/>
              <a:buNone/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,a</a:t>
            </a:r>
            <a:r>
              <a:rPr lang="en-US" altLang="zh-CN" baseline="-25000" dirty="0"/>
              <a:t>5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5</a:t>
            </a:r>
            <a:r>
              <a:rPr lang="en-US" altLang="zh-CN" dirty="0"/>
              <a:t>,a</a:t>
            </a:r>
            <a:r>
              <a:rPr lang="en-US" altLang="zh-CN" baseline="-25000" dirty="0"/>
              <a:t>6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6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7</a:t>
            </a:r>
            <a:r>
              <a:rPr lang="en-US" altLang="zh-CN" dirty="0"/>
              <a:t>&gt;∈R，</a:t>
            </a:r>
            <a:r>
              <a:rPr lang="en-US" altLang="en-US" dirty="0"/>
              <a:t>后有</a:t>
            </a:r>
          </a:p>
          <a:p>
            <a:pPr marL="0" indent="0">
              <a:lnSpc>
                <a:spcPct val="130000"/>
              </a:lnSpc>
              <a:buClrTx/>
              <a:buFontTx/>
              <a:buNone/>
            </a:pPr>
            <a:r>
              <a:rPr lang="en-US" altLang="zh-CN" dirty="0"/>
              <a:t>&lt;a</a:t>
            </a:r>
            <a:r>
              <a:rPr lang="en-US" altLang="zh-CN" baseline="-25000" dirty="0"/>
              <a:t>0</a:t>
            </a:r>
            <a:r>
              <a:rPr lang="en-US" altLang="zh-CN" dirty="0"/>
              <a:t>,a</a:t>
            </a:r>
            <a:r>
              <a:rPr lang="en-US" altLang="zh-CN" baseline="-25000" dirty="0"/>
              <a:t>1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1</a:t>
            </a:r>
            <a:r>
              <a:rPr lang="en-US" altLang="zh-CN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2</a:t>
            </a:r>
            <a:r>
              <a:rPr lang="en-US" altLang="zh-CN" dirty="0"/>
              <a:t>,a</a:t>
            </a:r>
            <a:r>
              <a:rPr lang="en-US" altLang="zh-CN" baseline="-25000" dirty="0"/>
              <a:t>3</a:t>
            </a:r>
            <a:r>
              <a:rPr lang="en-US" altLang="zh-CN" dirty="0"/>
              <a:t>&gt;∈R，&lt;a</a:t>
            </a:r>
            <a:r>
              <a:rPr lang="en-US" altLang="zh-CN" baseline="-25000" dirty="0"/>
              <a:t>3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&gt;∈R，&lt;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7</a:t>
            </a:r>
            <a:r>
              <a:rPr lang="en-US" altLang="zh-CN" dirty="0"/>
              <a:t>,a</a:t>
            </a:r>
            <a:r>
              <a:rPr lang="en-US" altLang="zh-CN" baseline="-25000" dirty="0"/>
              <a:t>8</a:t>
            </a:r>
            <a:r>
              <a:rPr lang="en-US" altLang="zh-CN" dirty="0"/>
              <a:t>&gt;∈R。</a:t>
            </a:r>
            <a:endParaRPr lang="zh-CN" altLang="en-US" dirty="0"/>
          </a:p>
        </p:txBody>
      </p:sp>
      <p:sp>
        <p:nvSpPr>
          <p:cNvPr id="172035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例（续）：</a:t>
            </a:r>
          </a:p>
        </p:txBody>
      </p:sp>
    </p:spTree>
  </p:cSld>
  <p:clrMapOvr>
    <a:masterClrMapping/>
  </p:clrMapOvr>
  <p:transition>
    <p:cov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13474" name="Rectangle 2"/>
          <p:cNvSpPr>
            <a:spLocks noGrp="1"/>
          </p:cNvSpPr>
          <p:nvPr>
            <p:ph idx="1"/>
          </p:nvPr>
        </p:nvSpPr>
        <p:spPr>
          <a:xfrm>
            <a:off x="622300" y="1339850"/>
            <a:ext cx="7874000" cy="19304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>
              <a:lnSpc>
                <a:spcPct val="130000"/>
              </a:lnSpc>
              <a:buClrTx/>
              <a:buFontTx/>
              <a:buNone/>
            </a:pP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关系的复合运算</a:t>
            </a:r>
            <a:r>
              <a:rPr lang="zh-CN" altLang="en-US" dirty="0"/>
              <a:t>得，</a:t>
            </a:r>
            <a:r>
              <a:rPr lang="en-US" altLang="zh-CN" dirty="0"/>
              <a:t>&lt;a,b&gt;=&lt;a</a:t>
            </a:r>
            <a:r>
              <a:rPr lang="en-US" altLang="zh-CN" baseline="-30000" dirty="0"/>
              <a:t>0</a:t>
            </a:r>
            <a:r>
              <a:rPr lang="en-US" altLang="zh-CN" dirty="0"/>
              <a:t>,a</a:t>
            </a:r>
            <a:r>
              <a:rPr lang="en-US" altLang="zh-CN" baseline="-25000" dirty="0"/>
              <a:t>8</a:t>
            </a:r>
            <a:r>
              <a:rPr lang="en-US" altLang="zh-CN" dirty="0"/>
              <a:t>&gt;∈R</a:t>
            </a:r>
            <a:r>
              <a:rPr lang="en-US" altLang="zh-CN" baseline="30000" dirty="0"/>
              <a:t>5</a:t>
            </a:r>
            <a:r>
              <a:rPr lang="zh-CN" altLang="en-US" dirty="0"/>
              <a:t>，其中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dirty="0"/>
              <a:t>5</a:t>
            </a:r>
            <a:r>
              <a:rPr lang="zh-CN" altLang="en-US" dirty="0"/>
              <a:t>＝</a:t>
            </a:r>
            <a:r>
              <a:rPr lang="en-US" altLang="zh-CN" dirty="0"/>
              <a:t>8-(7-4)</a:t>
            </a:r>
            <a:r>
              <a:rPr lang="zh-CN" altLang="en-US" dirty="0"/>
              <a:t>，此时：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/>
              <a:t>显然，</a:t>
            </a:r>
            <a:r>
              <a:rPr lang="en-US" altLang="zh-CN" dirty="0"/>
              <a:t>5</a:t>
            </a:r>
            <a:r>
              <a:rPr lang="en-US" altLang="en-US" dirty="0"/>
              <a:t>＜</a:t>
            </a:r>
            <a:r>
              <a:rPr lang="en-US" altLang="zh-CN" dirty="0"/>
              <a:t>6</a:t>
            </a:r>
            <a:r>
              <a:rPr lang="zh-CN" altLang="en-US" dirty="0"/>
              <a:t>，则：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      ；</a:t>
            </a:r>
            <a:endParaRPr lang="zh-CN" altLang="en-US" dirty="0"/>
          </a:p>
        </p:txBody>
      </p:sp>
      <p:sp>
        <p:nvSpPr>
          <p:cNvPr id="17408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例（续）：</a:t>
            </a:r>
          </a:p>
        </p:txBody>
      </p:sp>
      <p:graphicFrame>
        <p:nvGraphicFramePr>
          <p:cNvPr id="1513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436129"/>
              </p:ext>
            </p:extLst>
          </p:nvPr>
        </p:nvGraphicFramePr>
        <p:xfrm>
          <a:off x="4427984" y="2453699"/>
          <a:ext cx="9890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r:id="rId4" imgW="243205" imgH="213995" progId="Equation.DSMT4">
                  <p:embed/>
                </p:oleObj>
              </mc:Choice>
              <mc:Fallback>
                <p:oleObj r:id="rId4" imgW="243205" imgH="213995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27984" y="2453699"/>
                        <a:ext cx="989012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D2FE32C-72B8-4FEF-9726-4AE26E0E4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49879"/>
            <a:ext cx="8064500" cy="59093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2.3.4  </a:t>
            </a:r>
            <a:r>
              <a:rPr lang="zh-CN" altLang="en-US" dirty="0"/>
              <a:t>关系的选择、投影和联接运算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ED0B87E-0943-450A-96CB-8159B13C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27367"/>
            <a:ext cx="8352730" cy="2998787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投影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,……,A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元关系，定义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,……,A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的投影是一个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元关系，它是通过选取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中的每个有序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个分量组成有序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元组作为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元关系中的元素（删去相同的行），这个投影记为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,…Aim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选择</a:t>
            </a:r>
            <a:r>
              <a:rPr lang="zh-CN" altLang="en-US" sz="2000" dirty="0"/>
              <a:t>：从关系</a:t>
            </a:r>
            <a:r>
              <a:rPr lang="en-US" altLang="zh-CN" sz="2000" dirty="0"/>
              <a:t>R</a:t>
            </a:r>
            <a:r>
              <a:rPr lang="zh-CN" altLang="en-US" sz="2000" dirty="0"/>
              <a:t>中选出满足条件</a:t>
            </a:r>
            <a:r>
              <a:rPr lang="en-US" altLang="zh-CN" sz="2000" dirty="0"/>
              <a:t>F</a:t>
            </a:r>
            <a:r>
              <a:rPr lang="zh-CN" altLang="en-US" sz="2000" dirty="0"/>
              <a:t>的元组子集；</a:t>
            </a:r>
          </a:p>
          <a:p>
            <a:pPr marL="0" indent="0" eaLnBrk="1" hangingPunct="1"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自然联接</a:t>
            </a:r>
            <a:r>
              <a:rPr lang="zh-CN" altLang="en-US" sz="2000" dirty="0"/>
              <a:t>：</a:t>
            </a:r>
            <a:r>
              <a:rPr lang="en-US" altLang="zh-CN" sz="2000" dirty="0"/>
              <a:t>R</a:t>
            </a:r>
            <a:r>
              <a:rPr lang="en-US" altLang="zh-CN" sz="2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⋈S=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5CF7CD73-0B13-4159-B176-BD91B282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3429000"/>
            <a:ext cx="3684532" cy="87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0D6B14C4-8FBE-409A-96A5-1C2104C5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0" y="4365104"/>
            <a:ext cx="4596358" cy="214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1028">
            <a:extLst>
              <a:ext uri="{FF2B5EF4-FFF2-40B4-BE49-F238E27FC236}">
                <a16:creationId xmlns:a16="http://schemas.microsoft.com/office/drawing/2014/main" id="{ABF356AD-CED8-48D0-95CD-D1BF1E43A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36929"/>
              </p:ext>
            </p:extLst>
          </p:nvPr>
        </p:nvGraphicFramePr>
        <p:xfrm>
          <a:off x="2642664" y="2981736"/>
          <a:ext cx="3163235" cy="47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6" imgW="2336800" imgH="254000" progId="Equation.DSMT4">
                  <p:embed/>
                </p:oleObj>
              </mc:Choice>
              <mc:Fallback>
                <p:oleObj name="Equation" r:id="rId6" imgW="2336800" imgH="254000" progId="Equation.DSMT4">
                  <p:embed/>
                  <p:pic>
                    <p:nvPicPr>
                      <p:cNvPr id="77828" name="Object 1028">
                        <a:extLst>
                          <a:ext uri="{FF2B5EF4-FFF2-40B4-BE49-F238E27FC236}">
                            <a16:creationId xmlns:a16="http://schemas.microsoft.com/office/drawing/2014/main" id="{C3CDAAA5-F3CC-49BE-9491-B1960DF58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664" y="2981736"/>
                        <a:ext cx="3163235" cy="476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0" name="Picture 8">
            <a:extLst>
              <a:ext uri="{FF2B5EF4-FFF2-40B4-BE49-F238E27FC236}">
                <a16:creationId xmlns:a16="http://schemas.microsoft.com/office/drawing/2014/main" id="{7A188721-0AD2-4C65-B71D-40169EFE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49231"/>
            <a:ext cx="4073451" cy="16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标题 1"/>
          <p:cNvSpPr>
            <a:spLocks noGrp="1"/>
          </p:cNvSpPr>
          <p:nvPr>
            <p:ph type="title"/>
          </p:nvPr>
        </p:nvSpPr>
        <p:spPr>
          <a:xfrm>
            <a:off x="611188" y="553085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/>
              <a:t>2.3.5  </a:t>
            </a:r>
            <a:r>
              <a:rPr lang="zh-CN" altLang="en-US" dirty="0"/>
              <a:t>关系运算的难点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491807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对于关系运算，需要大家注意以下几点：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关系是一种特殊的集合，关系的交、并、差、补等运算与普通集合的交、并、差、补运算的运算规则相同；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任意两个关系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能进行复合运算当且仅当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的后域是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的前域。注意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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的前域是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的前域，后域是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的后域；如果对任意的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x∈A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z∈C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，不存在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y∈B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，使得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xRy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ySz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同时成立，则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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为空，从而有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Φ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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R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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Φ = Φ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17613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标题 1"/>
          <p:cNvSpPr>
            <a:spLocks noGrp="1"/>
          </p:cNvSpPr>
          <p:nvPr>
            <p:ph type="title"/>
          </p:nvPr>
        </p:nvSpPr>
        <p:spPr>
          <a:xfrm>
            <a:off x="611188" y="553085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2.3.4  </a:t>
            </a:r>
            <a:r>
              <a:rPr lang="zh-CN" altLang="en-US" dirty="0"/>
              <a:t>关系运算的难点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422400"/>
            <a:ext cx="8064500" cy="48323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14350" indent="-514350" eaLnBrk="1" hangingPunct="1">
              <a:buFont typeface="黑体" panose="02010609060101010101" pitchFamily="49" charset="-122"/>
              <a:buAutoNum type="arabicPeriod" startAt="3"/>
            </a:pPr>
            <a:r>
              <a:rPr lang="zh-CN" altLang="en-US" dirty="0"/>
              <a:t>利用关系的三种表示方法可以得到关系复合运算的三种计算方式，其中利用关系矩阵的计算方式是一个难点，</a:t>
            </a:r>
            <a:r>
              <a:rPr lang="en-US" altLang="zh-CN" dirty="0"/>
              <a:t>R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/>
              <a:t>S</a:t>
            </a:r>
            <a:r>
              <a:rPr lang="zh-CN" altLang="en-US" dirty="0"/>
              <a:t>的关系矩阵等于</a:t>
            </a:r>
            <a:r>
              <a:rPr lang="en-US" altLang="zh-CN" dirty="0"/>
              <a:t>R</a:t>
            </a:r>
            <a:r>
              <a:rPr lang="zh-CN" altLang="en-US" dirty="0"/>
              <a:t>的关系矩阵和</a:t>
            </a:r>
            <a:r>
              <a:rPr lang="en-US" altLang="zh-CN" dirty="0"/>
              <a:t>S</a:t>
            </a:r>
            <a:r>
              <a:rPr lang="zh-CN" altLang="en-US" dirty="0"/>
              <a:t>的关系矩阵的布尔积。</a:t>
            </a:r>
          </a:p>
          <a:p>
            <a:pPr marL="514350" indent="-514350" eaLnBrk="1" hangingPunct="1">
              <a:buFont typeface="黑体" panose="02010609060101010101" pitchFamily="49" charset="-122"/>
              <a:buAutoNum type="arabicPeriod" startAt="3"/>
            </a:pPr>
            <a:r>
              <a:rPr lang="zh-CN" altLang="en-US" dirty="0"/>
              <a:t>关系幂运算本质上是复合运算，它是同一个关系的多次复合运算。注意集合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r>
              <a:rPr lang="zh-CN" altLang="en-US" dirty="0"/>
              <a:t>和关系</a:t>
            </a:r>
            <a:r>
              <a:rPr lang="en-US" altLang="zh-CN" dirty="0"/>
              <a:t>R</a:t>
            </a:r>
            <a:r>
              <a:rPr lang="en-US" altLang="zh-CN" baseline="30000" dirty="0"/>
              <a:t>n</a:t>
            </a:r>
            <a:r>
              <a:rPr lang="zh-CN" altLang="en-US" dirty="0"/>
              <a:t>的区别，集合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个集合</a:t>
            </a:r>
            <a:r>
              <a:rPr lang="en-US" altLang="zh-CN" dirty="0"/>
              <a:t>A</a:t>
            </a:r>
            <a:r>
              <a:rPr lang="zh-CN" altLang="en-US" dirty="0"/>
              <a:t>的笛卡儿积，它的元素是</a:t>
            </a:r>
            <a:r>
              <a:rPr lang="en-US" altLang="zh-CN" dirty="0"/>
              <a:t>n</a:t>
            </a:r>
            <a:r>
              <a:rPr lang="zh-CN" altLang="en-US" dirty="0"/>
              <a:t>重有序组，关系</a:t>
            </a:r>
            <a:r>
              <a:rPr lang="en-US" altLang="zh-CN" dirty="0"/>
              <a:t>R</a:t>
            </a:r>
            <a:r>
              <a:rPr lang="en-US" altLang="zh-CN" baseline="30000" dirty="0"/>
              <a:t>n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R</a:t>
            </a:r>
            <a:r>
              <a:rPr lang="zh-CN" altLang="en-US" dirty="0"/>
              <a:t>的</a:t>
            </a:r>
            <a:r>
              <a:rPr lang="en-US" altLang="zh-CN" dirty="0"/>
              <a:t>(n-1)</a:t>
            </a:r>
            <a:r>
              <a:rPr lang="zh-CN" altLang="en-US" dirty="0"/>
              <a:t>次复合运算。</a:t>
            </a:r>
          </a:p>
        </p:txBody>
      </p:sp>
      <p:sp>
        <p:nvSpPr>
          <p:cNvPr id="17715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78178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2.3.5</a:t>
            </a:r>
            <a:r>
              <a:rPr lang="zh-CN" altLang="en-US" dirty="0"/>
              <a:t>关系运算的应用</a:t>
            </a:r>
          </a:p>
        </p:txBody>
      </p:sp>
      <p:sp>
        <p:nvSpPr>
          <p:cNvPr id="178179" name="Rectangle 3"/>
          <p:cNvSpPr>
            <a:spLocks noGrp="1"/>
          </p:cNvSpPr>
          <p:nvPr>
            <p:ph type="body" sz="half" idx="1"/>
          </p:nvPr>
        </p:nvSpPr>
        <p:spPr>
          <a:xfrm>
            <a:off x="611188" y="1341438"/>
            <a:ext cx="7956550" cy="16414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2.3.8</a:t>
            </a:r>
            <a:r>
              <a:rPr lang="en-US" altLang="zh-CN" dirty="0"/>
              <a:t> </a:t>
            </a:r>
            <a:r>
              <a:rPr lang="zh-CN" altLang="en-US" dirty="0"/>
              <a:t>设有关系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分别如表</a:t>
            </a:r>
            <a:r>
              <a:rPr lang="en-US" altLang="zh-CN" dirty="0"/>
              <a:t>2.3.1</a:t>
            </a:r>
            <a:r>
              <a:rPr lang="zh-CN" altLang="en-US" dirty="0"/>
              <a:t>和表</a:t>
            </a:r>
            <a:r>
              <a:rPr lang="en-US" altLang="zh-CN" dirty="0"/>
              <a:t>2.3.2</a:t>
            </a:r>
            <a:r>
              <a:rPr lang="zh-CN" altLang="en-US" dirty="0"/>
              <a:t>所示，现在</a:t>
            </a:r>
            <a:r>
              <a:rPr lang="zh-CN" altLang="en-US" dirty="0">
                <a:solidFill>
                  <a:srgbClr val="0000CC"/>
                </a:solidFill>
              </a:rPr>
              <a:t>在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中增加关系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>
                <a:solidFill>
                  <a:srgbClr val="0000CC"/>
                </a:solidFill>
              </a:rPr>
              <a:t>中的所有元组</a:t>
            </a:r>
            <a:r>
              <a:rPr lang="zh-CN" altLang="en-US" dirty="0"/>
              <a:t>，试求增加后的关系。</a:t>
            </a:r>
          </a:p>
        </p:txBody>
      </p:sp>
      <p:graphicFrame>
        <p:nvGraphicFramePr>
          <p:cNvPr id="1515570" name="Group 50"/>
          <p:cNvGraphicFramePr>
            <a:graphicFrameLocks noGrp="1"/>
          </p:cNvGraphicFramePr>
          <p:nvPr>
            <p:ph sz="quarter" idx="4294967295"/>
          </p:nvPr>
        </p:nvGraphicFramePr>
        <p:xfrm>
          <a:off x="4922838" y="3767138"/>
          <a:ext cx="2673350" cy="2073276"/>
        </p:xfrm>
        <a:graphic>
          <a:graphicData uri="http://schemas.openxmlformats.org/drawingml/2006/table">
            <a:tbl>
              <a:tblPr/>
              <a:tblGrid>
                <a:gridCol w="89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15569" name="Group 49"/>
          <p:cNvGraphicFramePr>
            <a:graphicFrameLocks noGrp="1"/>
          </p:cNvGraphicFramePr>
          <p:nvPr>
            <p:ph sz="quarter" idx="4294967295"/>
          </p:nvPr>
        </p:nvGraphicFramePr>
        <p:xfrm>
          <a:off x="1404938" y="3760788"/>
          <a:ext cx="2698750" cy="2073276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5568" name="Text Box 48"/>
          <p:cNvSpPr txBox="1"/>
          <p:nvPr/>
        </p:nvSpPr>
        <p:spPr>
          <a:xfrm>
            <a:off x="2111375" y="3259138"/>
            <a:ext cx="48371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en-US" sz="2400" b="1" dirty="0">
                <a:latin typeface="黑体" panose="02010609060101010101" pitchFamily="49" charset="-122"/>
              </a:rPr>
              <a:t>表</a:t>
            </a:r>
            <a:r>
              <a:rPr lang="en-US" altLang="zh-CN" sz="2400" b="1" dirty="0">
                <a:latin typeface="黑体" panose="02010609060101010101" pitchFamily="49" charset="-122"/>
              </a:rPr>
              <a:t>2.3.1                </a:t>
            </a:r>
            <a:r>
              <a:rPr lang="zh-CN" altLang="en-US" sz="2400" b="1" dirty="0">
                <a:latin typeface="黑体" panose="02010609060101010101" pitchFamily="49" charset="-122"/>
              </a:rPr>
              <a:t>表</a:t>
            </a:r>
            <a:r>
              <a:rPr lang="en-US" altLang="zh-CN" sz="2400" b="1" dirty="0">
                <a:latin typeface="黑体" panose="02010609060101010101" pitchFamily="49" charset="-122"/>
              </a:rPr>
              <a:t>2.3.2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0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分析 </a:t>
            </a:r>
          </a:p>
        </p:txBody>
      </p:sp>
      <p:sp>
        <p:nvSpPr>
          <p:cNvPr id="180227" name="Rectangle 3"/>
          <p:cNvSpPr>
            <a:spLocks noGrp="1"/>
          </p:cNvSpPr>
          <p:nvPr>
            <p:ph type="body" sz="half" idx="1"/>
          </p:nvPr>
        </p:nvSpPr>
        <p:spPr>
          <a:xfrm>
            <a:off x="649288" y="1341438"/>
            <a:ext cx="8032750" cy="36385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lnSpc>
                <a:spcPct val="110000"/>
              </a:lnSpc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在关系</a:t>
            </a:r>
            <a:r>
              <a:rPr lang="en-US" altLang="zh-CN" dirty="0"/>
              <a:t>R</a:t>
            </a:r>
            <a:r>
              <a:rPr lang="zh-CN" altLang="en-US" dirty="0"/>
              <a:t>中增加</a:t>
            </a:r>
            <a:r>
              <a:rPr lang="en-US" altLang="zh-CN" dirty="0"/>
              <a:t>S</a:t>
            </a:r>
            <a:r>
              <a:rPr lang="zh-CN" altLang="en-US" dirty="0"/>
              <a:t>中的所有元组，在关系数据库中称为对关系表的</a:t>
            </a:r>
            <a:r>
              <a:rPr lang="zh-CN" altLang="en-US" dirty="0">
                <a:solidFill>
                  <a:srgbClr val="FF0000"/>
                </a:solidFill>
              </a:rPr>
              <a:t>插入操作</a:t>
            </a:r>
            <a:r>
              <a:rPr lang="en-US" altLang="zh-CN" dirty="0"/>
              <a:t>(InsertOperation)</a:t>
            </a:r>
            <a:r>
              <a:rPr lang="zh-CN" altLang="en-US" dirty="0"/>
              <a:t>，该操作可以通过关系的</a:t>
            </a:r>
            <a:r>
              <a:rPr lang="zh-CN" altLang="en-US" dirty="0">
                <a:solidFill>
                  <a:srgbClr val="FF0000"/>
                </a:solidFill>
              </a:rPr>
              <a:t>并运算</a:t>
            </a:r>
            <a:r>
              <a:rPr lang="zh-CN" altLang="en-US" dirty="0"/>
              <a:t>完成，即</a:t>
            </a:r>
            <a:r>
              <a:rPr lang="zh-CN" altLang="en-US" dirty="0">
                <a:solidFill>
                  <a:srgbClr val="0000CC"/>
                </a:solidFill>
              </a:rPr>
              <a:t>求在</a:t>
            </a:r>
            <a:r>
              <a:rPr lang="en-US" altLang="zh-CN" dirty="0">
                <a:solidFill>
                  <a:srgbClr val="0000CC"/>
                </a:solidFill>
              </a:rPr>
              <a:t>R</a:t>
            </a:r>
            <a:r>
              <a:rPr lang="zh-CN" altLang="en-US" dirty="0">
                <a:solidFill>
                  <a:srgbClr val="0000CC"/>
                </a:solidFill>
              </a:rPr>
              <a:t>中增加关系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>
                <a:solidFill>
                  <a:srgbClr val="0000CC"/>
                </a:solidFill>
              </a:rPr>
              <a:t>的所有元组等价于求</a:t>
            </a:r>
            <a:r>
              <a:rPr lang="en-US" altLang="zh-CN" dirty="0">
                <a:solidFill>
                  <a:srgbClr val="0000CC"/>
                </a:solidFill>
              </a:rPr>
              <a:t>R∪S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解 关系</a:t>
            </a:r>
            <a:r>
              <a:rPr lang="en-US" altLang="zh-CN" dirty="0"/>
              <a:t>R</a:t>
            </a:r>
            <a:r>
              <a:rPr lang="zh-CN" altLang="en-US" dirty="0"/>
              <a:t>增加</a:t>
            </a:r>
            <a:r>
              <a:rPr lang="en-US" altLang="zh-CN" dirty="0"/>
              <a:t>S</a:t>
            </a:r>
            <a:r>
              <a:rPr lang="zh-CN" altLang="en-US" dirty="0"/>
              <a:t>的元组后</a:t>
            </a:r>
          </a:p>
          <a:p>
            <a:pPr marL="0" indent="0" eaLnBrk="1" hangingPunct="1">
              <a:lnSpc>
                <a:spcPct val="110000"/>
              </a:lnSpc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所构成的关系</a:t>
            </a:r>
            <a:r>
              <a:rPr lang="en-US" altLang="zh-CN" dirty="0"/>
              <a:t>R∪S</a:t>
            </a:r>
            <a:r>
              <a:rPr lang="zh-CN" altLang="en-US" dirty="0"/>
              <a:t>，</a:t>
            </a:r>
          </a:p>
          <a:p>
            <a:pPr marL="0" indent="0" eaLnBrk="1" hangingPunct="1">
              <a:lnSpc>
                <a:spcPct val="110000"/>
              </a:lnSpc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见右表。 </a:t>
            </a:r>
          </a:p>
        </p:txBody>
      </p:sp>
      <p:graphicFrame>
        <p:nvGraphicFramePr>
          <p:cNvPr id="1517603" name="Group 35"/>
          <p:cNvGraphicFramePr>
            <a:graphicFrameLocks noGrp="1"/>
          </p:cNvGraphicFramePr>
          <p:nvPr>
            <p:ph sz="half" idx="4294967295"/>
          </p:nvPr>
        </p:nvGraphicFramePr>
        <p:xfrm>
          <a:off x="5580063" y="3284538"/>
          <a:ext cx="3016250" cy="3108756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 algn="just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algn="just" eaLnBrk="0" fontAlgn="base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tabLst>
                          <a:tab pos="4749800" algn="l"/>
                        </a:tabLst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重有序组</a:t>
            </a:r>
          </a:p>
        </p:txBody>
      </p:sp>
      <p:sp>
        <p:nvSpPr>
          <p:cNvPr id="1363971" name="Rectangle 3"/>
          <p:cNvSpPr/>
          <p:nvPr/>
        </p:nvSpPr>
        <p:spPr>
          <a:xfrm>
            <a:off x="611188" y="1484313"/>
            <a:ext cx="8064500" cy="1621155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00FF00"/>
              </a:buClr>
            </a:pPr>
            <a:r>
              <a:rPr lang="en-US" altLang="en-US" sz="2800" b="1" dirty="0">
                <a:latin typeface="黑体" panose="02010609060101010101" pitchFamily="49" charset="-122"/>
              </a:rPr>
              <a:t>定义</a:t>
            </a:r>
            <a:r>
              <a:rPr lang="en-US" altLang="zh-CN" sz="2800" b="1" dirty="0">
                <a:latin typeface="黑体" panose="02010609060101010101" pitchFamily="49" charset="-122"/>
              </a:rPr>
              <a:t>2.2.3 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en-US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个元素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按照一定次序组成的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元组称为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</a:rPr>
              <a:t>重有序组</a:t>
            </a:r>
            <a:r>
              <a:rPr lang="en-US" altLang="zh-CN" sz="2800" b="1" dirty="0">
                <a:latin typeface="黑体" panose="02010609060101010101" pitchFamily="49" charset="-122"/>
              </a:rPr>
              <a:t>(n-Type)(Vector)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记作：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&gt;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363972" name="Rectangle 4"/>
          <p:cNvSpPr>
            <a:spLocks noGrp="1" noChangeArrowheads="1"/>
          </p:cNvSpPr>
          <p:nvPr>
            <p:ph idx="1"/>
          </p:nvPr>
        </p:nvSpPr>
        <p:spPr>
          <a:xfrm>
            <a:off x="496888" y="3189288"/>
            <a:ext cx="8013700" cy="241617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2.2.2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重有序组描述下列语句。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）中国湖北武汉华中科技大学计算机学院；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2006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日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点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秒；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减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再加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除以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等于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1363974" name="Rectangle 6"/>
          <p:cNvSpPr/>
          <p:nvPr/>
        </p:nvSpPr>
        <p:spPr>
          <a:xfrm>
            <a:off x="419100" y="3248025"/>
            <a:ext cx="7993063" cy="2950210"/>
          </a:xfrm>
          <a:prstGeom prst="rect">
            <a:avLst/>
          </a:prstGeom>
          <a:noFill/>
          <a:ln w="9525">
            <a:noFill/>
          </a:ln>
        </p:spPr>
        <p:txBody>
          <a:bodyPr lIns="36000" tIns="36000" rIns="36000" bIns="36000" anchor="t" anchorCtr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00FF00"/>
              </a:buClr>
            </a:pPr>
            <a:r>
              <a:rPr lang="zh-CN" altLang="en-US" sz="2800" b="1" dirty="0">
                <a:latin typeface="黑体" panose="02010609060101010101" pitchFamily="49" charset="-122"/>
              </a:rPr>
              <a:t>定义</a:t>
            </a:r>
            <a:r>
              <a:rPr lang="en-US" altLang="zh-CN" sz="2800" b="1" dirty="0">
                <a:latin typeface="黑体" panose="02010609060101010101" pitchFamily="49" charset="-122"/>
              </a:rPr>
              <a:t>2.2.4 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给定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重有序组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&lt;b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  <a:p>
            <a:pPr marL="342900" indent="-342900" algn="ctr">
              <a:lnSpc>
                <a:spcPct val="130000"/>
              </a:lnSpc>
              <a:buClr>
                <a:srgbClr val="00FF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&lt;a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&gt;=&lt;b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&gt;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342900" indent="-342900" algn="ctr">
              <a:lnSpc>
                <a:spcPct val="130000"/>
              </a:lnSpc>
              <a:buClr>
                <a:srgbClr val="00FF00"/>
              </a:buClr>
            </a:pPr>
            <a:r>
              <a:rPr lang="en-US" altLang="zh-CN" b="1" dirty="0">
                <a:latin typeface="黑体" panose="02010609060101010101" pitchFamily="49" charset="-122"/>
              </a:rPr>
              <a:t>⇔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342900" indent="-342900" algn="ctr">
              <a:lnSpc>
                <a:spcPct val="130000"/>
              </a:lnSpc>
              <a:buClr>
                <a:srgbClr val="00FF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=b</a:t>
            </a:r>
            <a:r>
              <a:rPr lang="en-US" altLang="zh-CN" sz="2800" b="1" baseline="-25000" dirty="0">
                <a:solidFill>
                  <a:srgbClr val="0000FF"/>
                </a:solidFill>
                <a:latin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(i=1,2,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,n)</a:t>
            </a:r>
            <a:endParaRPr lang="zh-CN" altLang="zh-CN" sz="2800" b="1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1363975" name="Rectangle 7"/>
          <p:cNvSpPr/>
          <p:nvPr/>
        </p:nvSpPr>
        <p:spPr>
          <a:xfrm>
            <a:off x="1258888" y="4364038"/>
            <a:ext cx="7488237" cy="181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&lt;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中国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湖北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武汉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华中科技大学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计算机学院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&gt;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&lt;2006,9,10,18,16,25&gt;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&lt;16,5,3,7,2&gt;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6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6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6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63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6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63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6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63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971" grpId="0"/>
      <p:bldP spid="1363972" grpId="0" build="p"/>
      <p:bldP spid="1363972" grpId="1" build="p"/>
      <p:bldP spid="1363974" grpId="0" build="p"/>
      <p:bldP spid="1363975" grpId="0" build="p"/>
      <p:bldP spid="1363975" grpI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227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2.3.9</a:t>
            </a:r>
            <a:endParaRPr lang="zh-CN" altLang="en-US" dirty="0"/>
          </a:p>
        </p:txBody>
      </p:sp>
      <p:sp>
        <p:nvSpPr>
          <p:cNvPr id="1519619" name="Rectangle 3"/>
          <p:cNvSpPr>
            <a:spLocks noGrp="1"/>
          </p:cNvSpPr>
          <p:nvPr>
            <p:ph type="body" sz="half" idx="1"/>
          </p:nvPr>
        </p:nvSpPr>
        <p:spPr>
          <a:xfrm>
            <a:off x="598488" y="1341438"/>
            <a:ext cx="8172450" cy="20891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600" dirty="0"/>
              <a:t>设有关系</a:t>
            </a:r>
            <a:r>
              <a:rPr lang="en-US" altLang="zh-CN" sz="2600" dirty="0"/>
              <a:t>R</a:t>
            </a:r>
            <a:r>
              <a:rPr lang="zh-CN" altLang="en-US" sz="2600" dirty="0"/>
              <a:t>和</a:t>
            </a:r>
            <a:r>
              <a:rPr lang="en-US" altLang="zh-CN" sz="2600" dirty="0"/>
              <a:t>S</a:t>
            </a:r>
            <a:r>
              <a:rPr lang="zh-CN" altLang="en-US" sz="2600" dirty="0"/>
              <a:t>如表</a:t>
            </a:r>
            <a:r>
              <a:rPr lang="en-US" altLang="zh-CN" sz="2600" dirty="0"/>
              <a:t>2.3.4</a:t>
            </a:r>
            <a:r>
              <a:rPr lang="zh-CN" altLang="en-US" sz="2600" dirty="0"/>
              <a:t>和表</a:t>
            </a:r>
            <a:r>
              <a:rPr lang="en-US" altLang="zh-CN" sz="2600" dirty="0"/>
              <a:t>2.3.5</a:t>
            </a:r>
            <a:r>
              <a:rPr lang="zh-CN" altLang="en-US" sz="2600" dirty="0"/>
              <a:t>所示，现在在</a:t>
            </a:r>
            <a:r>
              <a:rPr lang="en-US" altLang="zh-CN" sz="2600" dirty="0"/>
              <a:t>R</a:t>
            </a:r>
            <a:r>
              <a:rPr lang="zh-CN" altLang="en-US" sz="2600" dirty="0"/>
              <a:t>中</a:t>
            </a:r>
            <a:r>
              <a:rPr lang="zh-CN" altLang="en-US" sz="2600" dirty="0">
                <a:solidFill>
                  <a:srgbClr val="0000CC"/>
                </a:solidFill>
              </a:rPr>
              <a:t>去掉关系</a:t>
            </a:r>
            <a:r>
              <a:rPr lang="en-US" altLang="zh-CN" sz="2600" dirty="0">
                <a:solidFill>
                  <a:srgbClr val="0000CC"/>
                </a:solidFill>
              </a:rPr>
              <a:t>S</a:t>
            </a:r>
            <a:r>
              <a:rPr lang="zh-CN" altLang="en-US" sz="2600" dirty="0">
                <a:solidFill>
                  <a:srgbClr val="0000CC"/>
                </a:solidFill>
              </a:rPr>
              <a:t>中所出现的元组</a:t>
            </a:r>
            <a:r>
              <a:rPr lang="zh-CN" altLang="en-US" sz="2600" dirty="0"/>
              <a:t>，试求去掉</a:t>
            </a:r>
            <a:r>
              <a:rPr lang="en-US" altLang="zh-CN" sz="2600" dirty="0"/>
              <a:t>S</a:t>
            </a:r>
            <a:r>
              <a:rPr lang="zh-CN" altLang="en-US" sz="2600" dirty="0"/>
              <a:t>后的关系。</a:t>
            </a:r>
          </a:p>
          <a:p>
            <a:pPr marL="0" indent="0" eaLnBrk="1" hangingPunct="1"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解 </a:t>
            </a:r>
            <a:r>
              <a:rPr lang="zh-CN" altLang="en-US" sz="2600" dirty="0"/>
              <a:t>关系</a:t>
            </a:r>
            <a:r>
              <a:rPr lang="en-US" altLang="zh-CN" sz="2600" dirty="0"/>
              <a:t>R</a:t>
            </a:r>
            <a:r>
              <a:rPr lang="zh-CN" altLang="en-US" sz="2600" dirty="0"/>
              <a:t>中除去</a:t>
            </a:r>
            <a:r>
              <a:rPr lang="en-US" altLang="zh-CN" sz="2600" dirty="0"/>
              <a:t>S</a:t>
            </a:r>
            <a:r>
              <a:rPr lang="zh-CN" altLang="en-US" sz="2600" dirty="0"/>
              <a:t>中所出现的元组后所得的关系</a:t>
            </a:r>
            <a:r>
              <a:rPr lang="en-US" altLang="zh-CN" sz="2600" dirty="0"/>
              <a:t>R-S</a:t>
            </a:r>
            <a:r>
              <a:rPr lang="zh-CN" altLang="en-US" sz="2600" dirty="0"/>
              <a:t>如表</a:t>
            </a:r>
            <a:r>
              <a:rPr lang="en-US" altLang="zh-CN" sz="2600" dirty="0"/>
              <a:t>2.3.6</a:t>
            </a:r>
            <a:r>
              <a:rPr lang="zh-CN" altLang="en-US" sz="2600" dirty="0"/>
              <a:t>所示。</a:t>
            </a:r>
          </a:p>
        </p:txBody>
      </p:sp>
      <p:graphicFrame>
        <p:nvGraphicFramePr>
          <p:cNvPr id="1519716" name="Group 100"/>
          <p:cNvGraphicFramePr>
            <a:graphicFrameLocks noGrp="1"/>
          </p:cNvGraphicFramePr>
          <p:nvPr>
            <p:ph sz="half" idx="4294967295"/>
          </p:nvPr>
        </p:nvGraphicFramePr>
        <p:xfrm>
          <a:off x="838200" y="4338638"/>
          <a:ext cx="7189788" cy="21209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749800" algn="l"/>
                        </a:tabLst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749800" algn="l"/>
                        </a:tabLst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9682" name="Text Box 66"/>
          <p:cNvSpPr txBox="1"/>
          <p:nvPr/>
        </p:nvSpPr>
        <p:spPr>
          <a:xfrm>
            <a:off x="1041400" y="3729038"/>
            <a:ext cx="70596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en-US" sz="2400" b="1" dirty="0">
                <a:latin typeface="黑体" panose="02010609060101010101" pitchFamily="49" charset="-122"/>
              </a:rPr>
              <a:t>表</a:t>
            </a:r>
            <a:r>
              <a:rPr lang="en-US" altLang="zh-CN" sz="2400" b="1" dirty="0">
                <a:latin typeface="黑体" panose="02010609060101010101" pitchFamily="49" charset="-122"/>
              </a:rPr>
              <a:t>2.3.4          </a:t>
            </a:r>
            <a:r>
              <a:rPr lang="zh-CN" altLang="en-US" sz="2400" b="1" dirty="0">
                <a:latin typeface="黑体" panose="02010609060101010101" pitchFamily="49" charset="-122"/>
              </a:rPr>
              <a:t>表</a:t>
            </a:r>
            <a:r>
              <a:rPr lang="en-US" altLang="zh-CN" sz="2400" b="1" dirty="0">
                <a:latin typeface="黑体" panose="02010609060101010101" pitchFamily="49" charset="-122"/>
              </a:rPr>
              <a:t>2.3.5           </a:t>
            </a:r>
            <a:r>
              <a:rPr lang="zh-CN" altLang="en-US" sz="2400" b="1" dirty="0">
                <a:latin typeface="黑体" panose="02010609060101010101" pitchFamily="49" charset="-122"/>
              </a:rPr>
              <a:t>表</a:t>
            </a:r>
            <a:r>
              <a:rPr lang="en-US" altLang="zh-CN" sz="2400" b="1" dirty="0">
                <a:latin typeface="黑体" panose="02010609060101010101" pitchFamily="49" charset="-122"/>
              </a:rPr>
              <a:t>2.3.6</a:t>
            </a:r>
            <a:endParaRPr lang="en-US" altLang="zh-CN" sz="2800" b="1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619" grpId="0" build="p"/>
      <p:bldP spid="151968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4322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2.4 </a:t>
            </a:r>
            <a:r>
              <a:rPr lang="zh-CN" altLang="en-US" dirty="0"/>
              <a:t>关系的性质</a:t>
            </a:r>
            <a:r>
              <a:rPr lang="en-US" altLang="zh-CN" dirty="0"/>
              <a:t>------</a:t>
            </a:r>
            <a:r>
              <a:rPr lang="zh-CN" altLang="en-US" dirty="0"/>
              <a:t>重点</a:t>
            </a:r>
          </a:p>
        </p:txBody>
      </p:sp>
      <p:sp>
        <p:nvSpPr>
          <p:cNvPr id="1649667" name="Rectangle 3"/>
          <p:cNvSpPr>
            <a:spLocks noGrp="1"/>
          </p:cNvSpPr>
          <p:nvPr>
            <p:ph idx="1"/>
          </p:nvPr>
        </p:nvSpPr>
        <p:spPr>
          <a:xfrm>
            <a:off x="611188" y="1341438"/>
            <a:ext cx="8064500" cy="214312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    本节涉及到的关系，如无特别声明，都是</a:t>
            </a:r>
            <a:r>
              <a:rPr lang="zh-CN" altLang="en-US" dirty="0">
                <a:solidFill>
                  <a:srgbClr val="FF0000"/>
                </a:solidFill>
              </a:rPr>
              <a:t>假定其前域和后域相同</a:t>
            </a:r>
            <a:r>
              <a:rPr lang="zh-CN" altLang="en-US" dirty="0"/>
              <a:t>。即都为定义在集合</a:t>
            </a:r>
            <a:r>
              <a:rPr lang="en-US" altLang="zh-CN" dirty="0"/>
              <a:t>A</a:t>
            </a:r>
            <a:r>
              <a:rPr lang="zh-CN" altLang="en-US" dirty="0"/>
              <a:t>上的关系，且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是非空集合</a:t>
            </a:r>
            <a:r>
              <a:rPr lang="zh-CN" altLang="en-US" dirty="0"/>
              <a:t>。对于前后域不相同的关系，其性质无法加以定义。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4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667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5346" name="Rectangle 2"/>
          <p:cNvSpPr>
            <a:spLocks noGrp="1"/>
          </p:cNvSpPr>
          <p:nvPr>
            <p:ph type="title"/>
          </p:nvPr>
        </p:nvSpPr>
        <p:spPr>
          <a:xfrm>
            <a:off x="609600" y="553879"/>
            <a:ext cx="77724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2.4.1 </a:t>
            </a:r>
            <a:r>
              <a:rPr lang="zh-CN" altLang="en-US" dirty="0"/>
              <a:t>关系性质的定义</a:t>
            </a:r>
            <a:endParaRPr lang="en-US" altLang="zh-CN" dirty="0"/>
          </a:p>
        </p:txBody>
      </p:sp>
      <p:sp>
        <p:nvSpPr>
          <p:cNvPr id="1523715" name="Rectangle 3"/>
          <p:cNvSpPr>
            <a:spLocks noGrp="1"/>
          </p:cNvSpPr>
          <p:nvPr>
            <p:ph idx="1"/>
          </p:nvPr>
        </p:nvSpPr>
        <p:spPr>
          <a:xfrm>
            <a:off x="554038" y="1268413"/>
            <a:ext cx="8194675" cy="532701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lnSpc>
                <a:spcPct val="110000"/>
              </a:lnSpc>
              <a:buNone/>
            </a:pPr>
            <a:r>
              <a:rPr lang="en-US" altLang="zh-CN" sz="3200" dirty="0">
                <a:solidFill>
                  <a:srgbClr val="800080"/>
                </a:solidFill>
              </a:rPr>
              <a:t>1</a:t>
            </a:r>
            <a:r>
              <a:rPr lang="zh-CN" altLang="en-US" sz="3200" dirty="0">
                <a:solidFill>
                  <a:srgbClr val="800080"/>
                </a:solidFill>
              </a:rPr>
              <a:t>、自反性和反自反性</a:t>
            </a:r>
          </a:p>
          <a:p>
            <a:pPr marL="533400" indent="-533400" eaLnBrk="1" hangingPunct="1">
              <a:lnSpc>
                <a:spcPct val="11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定义</a:t>
            </a:r>
            <a:r>
              <a:rPr lang="en-US" altLang="zh-CN" dirty="0">
                <a:solidFill>
                  <a:srgbClr val="FF0000"/>
                </a:solidFill>
              </a:rPr>
              <a:t>2.4.1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上的关系，</a:t>
            </a:r>
          </a:p>
          <a:p>
            <a:pPr marL="533400" indent="-533400" eaLnBrk="1" hangingPunct="1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如果对任意</a:t>
            </a:r>
            <a:r>
              <a:rPr lang="en-US" altLang="zh-CN" dirty="0">
                <a:solidFill>
                  <a:srgbClr val="0000FF"/>
                </a:solidFill>
              </a:rPr>
              <a:t>x∈A</a:t>
            </a:r>
            <a:r>
              <a:rPr lang="zh-CN" altLang="zh-CN" dirty="0">
                <a:solidFill>
                  <a:srgbClr val="0000FF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都有</a:t>
            </a:r>
            <a:r>
              <a:rPr lang="en-US" altLang="en-US" dirty="0">
                <a:solidFill>
                  <a:srgbClr val="0000FF"/>
                </a:solidFill>
              </a:rPr>
              <a:t>&lt;</a:t>
            </a:r>
            <a:r>
              <a:rPr lang="en-US" altLang="zh-CN" dirty="0">
                <a:solidFill>
                  <a:srgbClr val="0000FF"/>
                </a:solidFill>
              </a:rPr>
              <a:t>x,x&gt;∈R</a:t>
            </a:r>
            <a:r>
              <a:rPr lang="en-US" altLang="zh-CN" dirty="0"/>
              <a:t>，</a:t>
            </a:r>
            <a:r>
              <a:rPr lang="zh-CN" altLang="en-US" dirty="0"/>
              <a:t>那么称</a:t>
            </a:r>
            <a:r>
              <a:rPr lang="en-US" altLang="zh-CN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FF0000"/>
                </a:solidFill>
              </a:rPr>
              <a:t>自反的</a:t>
            </a:r>
            <a:r>
              <a:rPr lang="en-US" altLang="zh-CN" dirty="0"/>
              <a:t>(Reflexive)</a:t>
            </a:r>
            <a:r>
              <a:rPr lang="zh-CN" altLang="en-US" dirty="0"/>
              <a:t>，或称</a:t>
            </a:r>
            <a:r>
              <a:rPr lang="en-US" altLang="zh-CN" dirty="0"/>
              <a:t>R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自反性</a:t>
            </a:r>
            <a:r>
              <a:rPr lang="en-US" altLang="zh-CN" dirty="0"/>
              <a:t>(Reflexivity)</a:t>
            </a:r>
            <a:r>
              <a:rPr lang="zh-CN" altLang="en-US" dirty="0"/>
              <a:t>；</a:t>
            </a:r>
          </a:p>
          <a:p>
            <a:pPr marL="533400" indent="-533400" eaLnBrk="1" hangingPunct="1">
              <a:lnSpc>
                <a:spcPct val="110000"/>
              </a:lnSpc>
              <a:buNone/>
            </a:pPr>
            <a:r>
              <a:rPr lang="zh-CN" altLang="en-US" dirty="0"/>
              <a:t>	例如：</a:t>
            </a:r>
            <a:r>
              <a:rPr lang="zh-CN" altLang="en-US" dirty="0">
                <a:solidFill>
                  <a:srgbClr val="0000FF"/>
                </a:solidFill>
              </a:rPr>
              <a:t>朋友关系</a:t>
            </a:r>
            <a:r>
              <a:rPr lang="zh-CN" altLang="en-US" dirty="0"/>
              <a:t>。</a:t>
            </a:r>
          </a:p>
          <a:p>
            <a:pPr marL="533400" indent="-533400" eaLnBrk="1" hangingPunct="1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dirty="0"/>
              <a:t>如果对任意</a:t>
            </a:r>
            <a:r>
              <a:rPr lang="en-US" altLang="zh-CN" dirty="0"/>
              <a:t>x∈A</a:t>
            </a:r>
            <a:r>
              <a:rPr lang="zh-CN" altLang="en-US" dirty="0"/>
              <a:t>，都有</a:t>
            </a:r>
            <a:r>
              <a:rPr lang="en-US" altLang="zh-CN" dirty="0">
                <a:solidFill>
                  <a:srgbClr val="0000CC"/>
                </a:solidFill>
              </a:rPr>
              <a:t>&lt;x,x&gt;  R</a:t>
            </a:r>
            <a:r>
              <a:rPr lang="zh-CN" altLang="en-US" dirty="0"/>
              <a:t>，那么称</a:t>
            </a:r>
            <a:r>
              <a:rPr lang="en-US" altLang="zh-CN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</a:t>
            </a:r>
            <a:r>
              <a:rPr lang="zh-CN" altLang="en-US" dirty="0">
                <a:solidFill>
                  <a:srgbClr val="FF0000"/>
                </a:solidFill>
              </a:rPr>
              <a:t>反自反的</a:t>
            </a:r>
            <a:r>
              <a:rPr lang="en-US" altLang="zh-CN" dirty="0"/>
              <a:t>(Antireflexive)</a:t>
            </a:r>
            <a:r>
              <a:rPr lang="zh-CN" altLang="en-US" dirty="0"/>
              <a:t>，或称</a:t>
            </a:r>
            <a:r>
              <a:rPr lang="en-US" altLang="zh-CN" dirty="0"/>
              <a:t>R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反自反性</a:t>
            </a:r>
            <a:r>
              <a:rPr lang="en-US" altLang="zh-CN" dirty="0"/>
              <a:t>(Antireflexivity)</a:t>
            </a:r>
            <a:r>
              <a:rPr lang="zh-CN" altLang="en-US" dirty="0"/>
              <a:t>。</a:t>
            </a:r>
          </a:p>
          <a:p>
            <a:pPr marL="533400" indent="-533400" eaLnBrk="1" hangingPunct="1">
              <a:lnSpc>
                <a:spcPct val="110000"/>
              </a:lnSpc>
              <a:buNone/>
            </a:pPr>
            <a:r>
              <a:rPr lang="zh-CN" altLang="en-US" dirty="0"/>
              <a:t>	例如：</a:t>
            </a:r>
            <a:r>
              <a:rPr lang="zh-CN" altLang="zh-CN" dirty="0">
                <a:solidFill>
                  <a:srgbClr val="0000FF"/>
                </a:solidFill>
              </a:rPr>
              <a:t>父子关系</a:t>
            </a:r>
            <a:r>
              <a:rPr lang="zh-CN" altLang="zh-CN" dirty="0"/>
              <a:t>。</a:t>
            </a:r>
          </a:p>
        </p:txBody>
      </p:sp>
      <p:graphicFrame>
        <p:nvGraphicFramePr>
          <p:cNvPr id="1523716" name="Object 4"/>
          <p:cNvGraphicFramePr>
            <a:graphicFrameLocks noChangeAspect="1"/>
          </p:cNvGraphicFramePr>
          <p:nvPr/>
        </p:nvGraphicFramePr>
        <p:xfrm>
          <a:off x="5867400" y="4586288"/>
          <a:ext cx="3778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r:id="rId4" imgW="84455" imgH="103505" progId="Equation.DSMT4">
                  <p:embed/>
                </p:oleObj>
              </mc:Choice>
              <mc:Fallback>
                <p:oleObj r:id="rId4" imgW="84455" imgH="10350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4586288"/>
                        <a:ext cx="37782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2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日期占位符 4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7394" name="Rectangle 2"/>
          <p:cNvSpPr>
            <a:spLocks noGrp="1"/>
          </p:cNvSpPr>
          <p:nvPr>
            <p:ph type="title"/>
          </p:nvPr>
        </p:nvSpPr>
        <p:spPr>
          <a:xfrm>
            <a:off x="611188" y="576263"/>
            <a:ext cx="8064500" cy="585787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符号化</a:t>
            </a:r>
          </a:p>
        </p:txBody>
      </p:sp>
      <p:sp>
        <p:nvSpPr>
          <p:cNvPr id="1525763" name="Rectangle 3"/>
          <p:cNvSpPr>
            <a:spLocks noGrp="1"/>
          </p:cNvSpPr>
          <p:nvPr>
            <p:ph type="body" sz="half" idx="1"/>
          </p:nvPr>
        </p:nvSpPr>
        <p:spPr>
          <a:xfrm>
            <a:off x="661988" y="1341438"/>
            <a:ext cx="8007350" cy="479425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457200" indent="-457200" eaLnBrk="1" hangingPunct="1">
              <a:buClr>
                <a:srgbClr val="800080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zh-CN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上是自反的              </a:t>
            </a:r>
          </a:p>
          <a:p>
            <a:pPr marL="457200" indent="-457200" eaLnBrk="1" hangingPunct="1"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x)((x∈A)→(&lt;x,x&gt;∈R))=1</a:t>
            </a:r>
          </a:p>
          <a:p>
            <a:pPr marL="457200" indent="-457200" eaLnBrk="1" hangingPunct="1">
              <a:buClr>
                <a:srgbClr val="800080"/>
              </a:buClr>
              <a:buSzTx/>
              <a:buFont typeface="Wingdings" panose="05000000000000000000" pitchFamily="2" charset="2"/>
              <a:buAutoNum type="arabicPeriod" startAt="2"/>
            </a:pPr>
            <a:r>
              <a:rPr lang="en-US" altLang="zh-CN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上是反自反的</a:t>
            </a:r>
          </a:p>
          <a:p>
            <a:pPr marL="457200" indent="-457200" eaLnBrk="1" hangingPunct="1"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x)((x∈A)→(&lt;x,x&gt;  R))=1</a:t>
            </a:r>
          </a:p>
          <a:p>
            <a:pPr marL="457200" indent="-457200" eaLnBrk="1" hangingPunct="1">
              <a:buClr>
                <a:srgbClr val="800080"/>
              </a:buClr>
              <a:buSzTx/>
              <a:buFont typeface="Wingdings" panose="05000000000000000000" pitchFamily="2" charset="2"/>
              <a:buAutoNum type="arabicPeriod" startAt="3"/>
            </a:pPr>
            <a:r>
              <a:rPr lang="en-US" altLang="zh-CN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上不是自反的</a:t>
            </a:r>
          </a:p>
          <a:p>
            <a:pPr marL="457200" indent="-457200" eaLnBrk="1" hangingPunct="1"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x)((x∈A)</a:t>
            </a:r>
            <a:r>
              <a:rPr lang="en-US" altLang="zh-CN" dirty="0">
                <a:solidFill>
                  <a:schemeClr val="accent2"/>
                </a:solidFill>
              </a:rPr>
              <a:t>∧</a:t>
            </a:r>
            <a:r>
              <a:rPr lang="en-US" altLang="zh-CN" dirty="0"/>
              <a:t>(&lt;x,x&gt;  R))=1</a:t>
            </a:r>
          </a:p>
          <a:p>
            <a:pPr marL="457200" indent="-457200" eaLnBrk="1" hangingPunct="1">
              <a:buClr>
                <a:srgbClr val="800080"/>
              </a:buClr>
              <a:buSzTx/>
              <a:buFont typeface="Wingdings" panose="05000000000000000000" pitchFamily="2" charset="2"/>
              <a:buAutoNum type="arabicPeriod" startAt="4"/>
            </a:pPr>
            <a:r>
              <a:rPr lang="en-US" altLang="zh-CN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上不是反自反的</a:t>
            </a:r>
          </a:p>
          <a:p>
            <a:pPr marL="457200" indent="-457200" eaLnBrk="1" hangingPunct="1"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x)((x∈A)</a:t>
            </a:r>
            <a:r>
              <a:rPr lang="en-US" altLang="zh-CN" dirty="0">
                <a:solidFill>
                  <a:schemeClr val="accent2"/>
                </a:solidFill>
              </a:rPr>
              <a:t>∧</a:t>
            </a:r>
            <a:r>
              <a:rPr lang="en-US" altLang="zh-CN" dirty="0"/>
              <a:t>(&lt;x,x&gt;∈R))=1</a:t>
            </a:r>
            <a:endParaRPr lang="zh-CN" altLang="en-US" dirty="0"/>
          </a:p>
        </p:txBody>
      </p:sp>
      <p:sp>
        <p:nvSpPr>
          <p:cNvPr id="187396" name="Rectangle 4"/>
          <p:cNvSpPr/>
          <p:nvPr/>
        </p:nvSpPr>
        <p:spPr>
          <a:xfrm>
            <a:off x="0" y="33623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1525765" name="Object 5"/>
          <p:cNvGraphicFramePr/>
          <p:nvPr/>
        </p:nvGraphicFramePr>
        <p:xfrm>
          <a:off x="6927850" y="324643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r:id="rId4" imgW="127000" imgH="152400" progId="Equation.DSMT4">
                  <p:embed/>
                </p:oleObj>
              </mc:Choice>
              <mc:Fallback>
                <p:oleObj r:id="rId4" imgW="127000" imgH="1524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7850" y="3246438"/>
                        <a:ext cx="38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68" name="Object 8"/>
          <p:cNvGraphicFramePr/>
          <p:nvPr/>
        </p:nvGraphicFramePr>
        <p:xfrm>
          <a:off x="6897688" y="444023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r:id="rId6" imgW="127000" imgH="152400" progId="Equation.DSMT4">
                  <p:embed/>
                </p:oleObj>
              </mc:Choice>
              <mc:Fallback>
                <p:oleObj r:id="rId6" imgW="127000" imgH="1524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97688" y="4440238"/>
                        <a:ext cx="38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2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2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2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2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6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9442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2.4.1</a:t>
            </a:r>
            <a:endParaRPr lang="zh-CN" altLang="en-US" dirty="0"/>
          </a:p>
        </p:txBody>
      </p:sp>
      <p:sp>
        <p:nvSpPr>
          <p:cNvPr id="189443" name="Rectangle 3"/>
          <p:cNvSpPr>
            <a:spLocks noGrp="1"/>
          </p:cNvSpPr>
          <p:nvPr>
            <p:ph idx="1"/>
          </p:nvPr>
        </p:nvSpPr>
        <p:spPr>
          <a:xfrm>
            <a:off x="598488" y="1412875"/>
            <a:ext cx="8064500" cy="2400300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A={1,2,3}</a:t>
            </a:r>
            <a:r>
              <a:rPr lang="zh-CN" altLang="en-US" dirty="0"/>
              <a:t>，定义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R,S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如下：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R={&lt;1,1&gt;,&lt;1,2&gt;,&lt;2,2&gt;,&lt;3,3&gt;}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S={&lt;1,2&gt;,&lt;2,3&gt;,&lt;3,1&gt;}</a:t>
            </a:r>
            <a:r>
              <a:rPr lang="zh-CN" altLang="en-US" dirty="0"/>
              <a:t>；</a:t>
            </a:r>
          </a:p>
          <a:p>
            <a:pPr marL="0" indent="0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T={&lt;1,1&gt;,&lt;1,2&gt;,&lt;1,3&gt;,&lt;3,1&gt;,&lt;3,3&gt;}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1490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2.4.1 </a:t>
            </a:r>
            <a:r>
              <a:rPr lang="zh-CN" altLang="en-US" dirty="0"/>
              <a:t>解</a:t>
            </a:r>
          </a:p>
        </p:txBody>
      </p:sp>
      <p:sp>
        <p:nvSpPr>
          <p:cNvPr id="1529859" name="Rectangle 3"/>
          <p:cNvSpPr>
            <a:spLocks noGrp="1"/>
          </p:cNvSpPr>
          <p:nvPr>
            <p:ph type="body" sz="half" idx="1"/>
          </p:nvPr>
        </p:nvSpPr>
        <p:spPr>
          <a:xfrm>
            <a:off x="623888" y="1268413"/>
            <a:ext cx="8045450" cy="504983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a)</a:t>
            </a:r>
            <a:r>
              <a:rPr lang="zh-CN" altLang="en-US" dirty="0"/>
              <a:t>因为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 dirty="0"/>
              <a:t>x</a:t>
            </a:r>
            <a:r>
              <a:rPr lang="zh-CN" altLang="en-US" dirty="0"/>
              <a:t>，都有</a:t>
            </a:r>
            <a:r>
              <a:rPr lang="en-US" altLang="zh-CN" dirty="0"/>
              <a:t>&lt;x,x&gt;∈R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    </a:t>
            </a:r>
            <a:r>
              <a:rPr lang="zh-CN" altLang="en-US" dirty="0">
                <a:solidFill>
                  <a:schemeClr val="accent1"/>
                </a:solidFill>
              </a:rPr>
              <a:t>所以</a:t>
            </a:r>
            <a:r>
              <a:rPr lang="en-US" altLang="zh-CN" dirty="0">
                <a:solidFill>
                  <a:schemeClr val="accent1"/>
                </a:solidFill>
              </a:rPr>
              <a:t>R</a:t>
            </a:r>
            <a:r>
              <a:rPr lang="zh-CN" altLang="en-US" dirty="0">
                <a:solidFill>
                  <a:schemeClr val="accent1"/>
                </a:solidFill>
              </a:rPr>
              <a:t>是自反的；</a:t>
            </a:r>
          </a:p>
          <a:p>
            <a:pPr marL="0" indent="0" eaLnBrk="1" hangingPunct="1"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 b</a:t>
            </a:r>
            <a:r>
              <a:rPr lang="zh-CN" altLang="en-US" dirty="0"/>
              <a:t>）因为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任意</a:t>
            </a:r>
            <a:r>
              <a:rPr lang="en-US" altLang="zh-CN" dirty="0"/>
              <a:t>x</a:t>
            </a:r>
            <a:r>
              <a:rPr lang="zh-CN" altLang="en-US" dirty="0"/>
              <a:t>，都有</a:t>
            </a:r>
            <a:r>
              <a:rPr lang="en-US" altLang="zh-CN" dirty="0"/>
              <a:t>&lt;x,x&gt;   S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solidFill>
                  <a:schemeClr val="accent1"/>
                </a:solidFill>
              </a:rPr>
              <a:t>所以</a:t>
            </a:r>
            <a:r>
              <a:rPr lang="en-US" altLang="zh-CN" dirty="0">
                <a:solidFill>
                  <a:schemeClr val="accent1"/>
                </a:solidFill>
              </a:rPr>
              <a:t>S</a:t>
            </a:r>
            <a:r>
              <a:rPr lang="zh-CN" altLang="en-US" dirty="0">
                <a:solidFill>
                  <a:schemeClr val="accent1"/>
                </a:solidFill>
              </a:rPr>
              <a:t>是反自反的；</a:t>
            </a:r>
          </a:p>
          <a:p>
            <a:pPr marL="0" indent="0" eaLnBrk="1" hangingPunct="1"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/>
              <a:t>     c</a:t>
            </a:r>
            <a:r>
              <a:rPr lang="zh-CN" altLang="en-US" dirty="0"/>
              <a:t>）因为存在</a:t>
            </a:r>
            <a:r>
              <a:rPr lang="en-US" altLang="zh-CN" dirty="0"/>
              <a:t>2∈A</a:t>
            </a:r>
            <a:r>
              <a:rPr lang="zh-CN" altLang="en-US" dirty="0"/>
              <a:t>，使</a:t>
            </a:r>
            <a:r>
              <a:rPr lang="en-US" altLang="zh-CN" dirty="0"/>
              <a:t>&lt;2,2&gt;  T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solidFill>
                  <a:schemeClr val="accent1"/>
                </a:solidFill>
              </a:rPr>
              <a:t>所以</a:t>
            </a:r>
            <a:r>
              <a:rPr lang="en-US" altLang="zh-CN" dirty="0">
                <a:solidFill>
                  <a:schemeClr val="accent1"/>
                </a:solidFill>
              </a:rPr>
              <a:t>T</a:t>
            </a:r>
            <a:r>
              <a:rPr lang="zh-CN" altLang="en-US" dirty="0">
                <a:solidFill>
                  <a:schemeClr val="accent1"/>
                </a:solidFill>
              </a:rPr>
              <a:t>不是自反的；</a:t>
            </a:r>
          </a:p>
          <a:p>
            <a:pPr marL="0" indent="0" eaLnBrk="1" hangingPunct="1"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   又因为存在</a:t>
            </a:r>
            <a:r>
              <a:rPr lang="en-US" altLang="zh-CN" dirty="0"/>
              <a:t>1∈A</a:t>
            </a:r>
            <a:r>
              <a:rPr lang="zh-CN" altLang="en-US" dirty="0"/>
              <a:t>，使</a:t>
            </a:r>
            <a:r>
              <a:rPr lang="en-US" altLang="zh-CN" dirty="0"/>
              <a:t>&lt;1,1&gt;∈T</a:t>
            </a:r>
            <a:r>
              <a:rPr lang="zh-CN" altLang="en-US" dirty="0"/>
              <a:t>，</a:t>
            </a:r>
          </a:p>
          <a:p>
            <a:pPr marL="0" indent="0" eaLnBrk="1" hangingPunct="1"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solidFill>
                  <a:schemeClr val="accent1"/>
                </a:solidFill>
              </a:rPr>
              <a:t>所以</a:t>
            </a:r>
            <a:r>
              <a:rPr lang="en-US" altLang="zh-CN" dirty="0">
                <a:solidFill>
                  <a:schemeClr val="accent1"/>
                </a:solidFill>
              </a:rPr>
              <a:t>T</a:t>
            </a:r>
            <a:r>
              <a:rPr lang="zh-CN" altLang="en-US" dirty="0">
                <a:solidFill>
                  <a:schemeClr val="accent1"/>
                </a:solidFill>
              </a:rPr>
              <a:t>不是反自反的，</a:t>
            </a:r>
          </a:p>
          <a:p>
            <a:pPr marL="0" indent="0" eaLnBrk="1" hangingPunct="1">
              <a:spcBef>
                <a:spcPct val="1000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/>
              <a:t>        即</a:t>
            </a:r>
            <a:r>
              <a:rPr lang="en-US" altLang="zh-CN" dirty="0">
                <a:solidFill>
                  <a:schemeClr val="accent1"/>
                </a:solidFill>
              </a:rPr>
              <a:t>T</a:t>
            </a:r>
            <a:r>
              <a:rPr lang="zh-CN" altLang="en-US" dirty="0">
                <a:solidFill>
                  <a:schemeClr val="accent1"/>
                </a:solidFill>
              </a:rPr>
              <a:t>既不是自反的，也不是反自反的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529862" name="Object 6"/>
          <p:cNvGraphicFramePr/>
          <p:nvPr/>
        </p:nvGraphicFramePr>
        <p:xfrm>
          <a:off x="6351588" y="2492375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r:id="rId4" imgW="127000" imgH="152400" progId="Equation.DSMT4">
                  <p:embed/>
                </p:oleObj>
              </mc:Choice>
              <mc:Fallback>
                <p:oleObj r:id="rId4" imgW="127000" imgH="1524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1588" y="2492375"/>
                        <a:ext cx="38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9865" name="Object 9"/>
          <p:cNvGraphicFramePr/>
          <p:nvPr/>
        </p:nvGraphicFramePr>
        <p:xfrm>
          <a:off x="5905500" y="3611563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r:id="rId6" imgW="127000" imgH="152400" progId="Equation.DSMT4">
                  <p:embed/>
                </p:oleObj>
              </mc:Choice>
              <mc:Fallback>
                <p:oleObj r:id="rId6" imgW="127000" imgH="1524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05500" y="3611563"/>
                        <a:ext cx="38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2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9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9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2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2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2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2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2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2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2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985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日期占位符 5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531914" name="Text Box 10"/>
          <p:cNvSpPr txBox="1"/>
          <p:nvPr/>
        </p:nvSpPr>
        <p:spPr>
          <a:xfrm>
            <a:off x="611188" y="1422400"/>
            <a:ext cx="8039100" cy="26543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）设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R,S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的关系矩阵分别为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,M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solidFill>
                  <a:srgbClr val="000000"/>
                </a:solidFill>
                <a:latin typeface="黑体" panose="02010609060101010101" pitchFamily="49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，则：</a:t>
            </a:r>
          </a:p>
          <a:p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R,S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的关系图分别是下图的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(a),(b)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(c)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  <a:endParaRPr lang="zh-CN" altLang="en-US" sz="2800" b="1" dirty="0">
              <a:latin typeface="黑体" panose="02010609060101010101" pitchFamily="49" charset="-122"/>
            </a:endParaRPr>
          </a:p>
        </p:txBody>
      </p:sp>
      <p:sp>
        <p:nvSpPr>
          <p:cNvPr id="193539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2.4.1 </a:t>
            </a:r>
            <a:r>
              <a:rPr lang="zh-CN" altLang="en-US" dirty="0"/>
              <a:t>解（续）</a:t>
            </a:r>
          </a:p>
        </p:txBody>
      </p:sp>
      <p:graphicFrame>
        <p:nvGraphicFramePr>
          <p:cNvPr id="1531910" name="Object 6"/>
          <p:cNvGraphicFramePr>
            <a:graphicFrameLocks noChangeAspect="1"/>
          </p:cNvGraphicFramePr>
          <p:nvPr/>
        </p:nvGraphicFramePr>
        <p:xfrm>
          <a:off x="1114425" y="2016125"/>
          <a:ext cx="2044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r:id="rId4" imgW="838200" imgH="558800" progId="Equation.DSMT4">
                  <p:embed/>
                </p:oleObj>
              </mc:Choice>
              <mc:Fallback>
                <p:oleObj r:id="rId4" imgW="838200" imgH="558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4425" y="2016125"/>
                        <a:ext cx="20447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1911" name="Object 7"/>
          <p:cNvGraphicFramePr>
            <a:graphicFrameLocks noChangeAspect="1"/>
          </p:cNvGraphicFramePr>
          <p:nvPr/>
        </p:nvGraphicFramePr>
        <p:xfrm>
          <a:off x="3714750" y="2079625"/>
          <a:ext cx="18986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r:id="rId6" imgW="812165" imgH="558800" progId="Equation.DSMT4">
                  <p:embed/>
                </p:oleObj>
              </mc:Choice>
              <mc:Fallback>
                <p:oleObj r:id="rId6" imgW="812165" imgH="5588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4750" y="2079625"/>
                        <a:ext cx="1898650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1913" name="Object 9"/>
          <p:cNvGraphicFramePr>
            <a:graphicFrameLocks noChangeAspect="1"/>
          </p:cNvGraphicFramePr>
          <p:nvPr/>
        </p:nvGraphicFramePr>
        <p:xfrm>
          <a:off x="6169025" y="2054225"/>
          <a:ext cx="20748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r:id="rId8" imgW="850900" imgH="558800" progId="Equation.DSMT4">
                  <p:embed/>
                </p:oleObj>
              </mc:Choice>
              <mc:Fallback>
                <p:oleObj r:id="rId8" imgW="850900" imgH="5588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9025" y="2054225"/>
                        <a:ext cx="2074863" cy="137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 noChangeAspect="1"/>
          </p:cNvGrpSpPr>
          <p:nvPr/>
        </p:nvGrpSpPr>
        <p:grpSpPr>
          <a:xfrm>
            <a:off x="1485900" y="4149725"/>
            <a:ext cx="6326188" cy="2444750"/>
            <a:chOff x="1318" y="2795"/>
            <a:chExt cx="3322" cy="1283"/>
          </a:xfrm>
        </p:grpSpPr>
        <p:sp>
          <p:nvSpPr>
            <p:cNvPr id="193544" name="Text Box 12"/>
            <p:cNvSpPr txBox="1">
              <a:spLocks noChangeAspect="1"/>
            </p:cNvSpPr>
            <p:nvPr/>
          </p:nvSpPr>
          <p:spPr>
            <a:xfrm>
              <a:off x="2502" y="2924"/>
              <a:ext cx="201" cy="264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lIns="75895" tIns="37948" rIns="75895" bIns="37948"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93545" name="Text Box 13"/>
            <p:cNvSpPr txBox="1">
              <a:spLocks noChangeAspect="1"/>
            </p:cNvSpPr>
            <p:nvPr/>
          </p:nvSpPr>
          <p:spPr>
            <a:xfrm>
              <a:off x="4266" y="3380"/>
              <a:ext cx="201" cy="265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lIns="75895" tIns="37948" rIns="75895" bIns="37948"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93546" name="Text Box 14"/>
            <p:cNvSpPr txBox="1">
              <a:spLocks noChangeAspect="1"/>
            </p:cNvSpPr>
            <p:nvPr/>
          </p:nvSpPr>
          <p:spPr>
            <a:xfrm>
              <a:off x="1927" y="3211"/>
              <a:ext cx="184" cy="264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lIns="75895" tIns="37948" rIns="75895" bIns="37948"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93547" name="Text Box 15"/>
            <p:cNvSpPr txBox="1">
              <a:spLocks noChangeAspect="1"/>
            </p:cNvSpPr>
            <p:nvPr/>
          </p:nvSpPr>
          <p:spPr>
            <a:xfrm>
              <a:off x="1324" y="2863"/>
              <a:ext cx="200" cy="264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lIns="75895" tIns="37948" rIns="75895" bIns="37948"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93548" name="Oval 16"/>
            <p:cNvSpPr>
              <a:spLocks noChangeAspect="1"/>
            </p:cNvSpPr>
            <p:nvPr/>
          </p:nvSpPr>
          <p:spPr>
            <a:xfrm>
              <a:off x="1424" y="3570"/>
              <a:ext cx="32" cy="3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49" name="Text Box 17"/>
            <p:cNvSpPr txBox="1">
              <a:spLocks noChangeAspect="1"/>
            </p:cNvSpPr>
            <p:nvPr/>
          </p:nvSpPr>
          <p:spPr>
            <a:xfrm>
              <a:off x="1318" y="3524"/>
              <a:ext cx="201" cy="265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lIns="75895" tIns="37948" rIns="75895" bIns="37948"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93550" name="Oval 18"/>
            <p:cNvSpPr>
              <a:spLocks noChangeAspect="1"/>
            </p:cNvSpPr>
            <p:nvPr/>
          </p:nvSpPr>
          <p:spPr>
            <a:xfrm>
              <a:off x="2655" y="3029"/>
              <a:ext cx="32" cy="32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51" name="Text Box 19"/>
            <p:cNvSpPr txBox="1">
              <a:spLocks noChangeAspect="1"/>
            </p:cNvSpPr>
            <p:nvPr/>
          </p:nvSpPr>
          <p:spPr>
            <a:xfrm>
              <a:off x="3247" y="3295"/>
              <a:ext cx="201" cy="264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lIns="75895" tIns="37948" rIns="75895" bIns="37948"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93552" name="Text Box 20"/>
            <p:cNvSpPr txBox="1">
              <a:spLocks noChangeAspect="1"/>
            </p:cNvSpPr>
            <p:nvPr/>
          </p:nvSpPr>
          <p:spPr>
            <a:xfrm>
              <a:off x="2502" y="3508"/>
              <a:ext cx="201" cy="263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lIns="75895" tIns="37948" rIns="75895" bIns="37948"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93553" name="Text Box 21"/>
            <p:cNvSpPr txBox="1">
              <a:spLocks noChangeAspect="1"/>
            </p:cNvSpPr>
            <p:nvPr/>
          </p:nvSpPr>
          <p:spPr>
            <a:xfrm>
              <a:off x="3669" y="3031"/>
              <a:ext cx="201" cy="264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lIns="75895" tIns="37948" rIns="75895" bIns="37948"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93554" name="Text Box 22"/>
            <p:cNvSpPr txBox="1">
              <a:spLocks noChangeAspect="1"/>
            </p:cNvSpPr>
            <p:nvPr/>
          </p:nvSpPr>
          <p:spPr>
            <a:xfrm>
              <a:off x="3669" y="3604"/>
              <a:ext cx="201" cy="263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txBody>
            <a:bodyPr lIns="75895" tIns="37948" rIns="75895" bIns="37948" anchor="t" anchorCtr="0"/>
            <a:lstStyle/>
            <a:p>
              <a:pPr algn="just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latin typeface="黑体" panose="02010609060101010101" pitchFamily="49" charset="-122"/>
              </a:endParaRPr>
            </a:p>
          </p:txBody>
        </p:sp>
        <p:sp>
          <p:nvSpPr>
            <p:cNvPr id="193555" name="Arc 23"/>
            <p:cNvSpPr>
              <a:spLocks noChangeAspect="1"/>
            </p:cNvSpPr>
            <p:nvPr/>
          </p:nvSpPr>
          <p:spPr>
            <a:xfrm rot="6701741">
              <a:off x="3665" y="3039"/>
              <a:ext cx="192" cy="19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92" y="95"/>
                </a:cxn>
                <a:cxn ang="0">
                  <a:pos x="96" y="190"/>
                </a:cxn>
                <a:cxn ang="0">
                  <a:pos x="0" y="95"/>
                </a:cxn>
                <a:cxn ang="0">
                  <a:pos x="81" y="1"/>
                </a:cxn>
                <a:cxn ang="0">
                  <a:pos x="96" y="0"/>
                </a:cxn>
                <a:cxn ang="0">
                  <a:pos x="192" y="95"/>
                </a:cxn>
                <a:cxn ang="0">
                  <a:pos x="96" y="190"/>
                </a:cxn>
                <a:cxn ang="0">
                  <a:pos x="0" y="95"/>
                </a:cxn>
                <a:cxn ang="0">
                  <a:pos x="81" y="1"/>
                </a:cxn>
                <a:cxn ang="0">
                  <a:pos x="96" y="95"/>
                </a:cxn>
                <a:cxn ang="0">
                  <a:pos x="96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6" name="Freeform 24"/>
            <p:cNvSpPr>
              <a:spLocks noChangeAspect="1"/>
            </p:cNvSpPr>
            <p:nvPr/>
          </p:nvSpPr>
          <p:spPr>
            <a:xfrm>
              <a:off x="1441" y="2987"/>
              <a:ext cx="95" cy="586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0" y="586"/>
                </a:cxn>
              </a:cxnLst>
              <a:rect l="0" t="0" r="0" b="0"/>
              <a:pathLst>
                <a:path w="170" h="1040">
                  <a:moveTo>
                    <a:pt x="170" y="0"/>
                  </a:moveTo>
                  <a:lnTo>
                    <a:pt x="0" y="104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7" name="Arc 25"/>
            <p:cNvSpPr>
              <a:spLocks noChangeAspect="1"/>
            </p:cNvSpPr>
            <p:nvPr/>
          </p:nvSpPr>
          <p:spPr>
            <a:xfrm rot="4109557" flipV="1">
              <a:off x="1931" y="3252"/>
              <a:ext cx="192" cy="19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92" y="95"/>
                </a:cxn>
                <a:cxn ang="0">
                  <a:pos x="96" y="190"/>
                </a:cxn>
                <a:cxn ang="0">
                  <a:pos x="0" y="95"/>
                </a:cxn>
                <a:cxn ang="0">
                  <a:pos x="81" y="1"/>
                </a:cxn>
                <a:cxn ang="0">
                  <a:pos x="96" y="0"/>
                </a:cxn>
                <a:cxn ang="0">
                  <a:pos x="192" y="95"/>
                </a:cxn>
                <a:cxn ang="0">
                  <a:pos x="96" y="190"/>
                </a:cxn>
                <a:cxn ang="0">
                  <a:pos x="0" y="95"/>
                </a:cxn>
                <a:cxn ang="0">
                  <a:pos x="81" y="1"/>
                </a:cxn>
                <a:cxn ang="0">
                  <a:pos x="96" y="95"/>
                </a:cxn>
                <a:cxn ang="0">
                  <a:pos x="96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8" name="Arc 26"/>
            <p:cNvSpPr>
              <a:spLocks noChangeAspect="1"/>
            </p:cNvSpPr>
            <p:nvPr/>
          </p:nvSpPr>
          <p:spPr>
            <a:xfrm rot="-10628315" flipV="1">
              <a:off x="1321" y="3577"/>
              <a:ext cx="189" cy="191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89" y="96"/>
                </a:cxn>
                <a:cxn ang="0">
                  <a:pos x="95" y="191"/>
                </a:cxn>
                <a:cxn ang="0">
                  <a:pos x="0" y="96"/>
                </a:cxn>
                <a:cxn ang="0">
                  <a:pos x="80" y="1"/>
                </a:cxn>
                <a:cxn ang="0">
                  <a:pos x="94" y="0"/>
                </a:cxn>
                <a:cxn ang="0">
                  <a:pos x="189" y="96"/>
                </a:cxn>
                <a:cxn ang="0">
                  <a:pos x="95" y="191"/>
                </a:cxn>
                <a:cxn ang="0">
                  <a:pos x="0" y="96"/>
                </a:cxn>
                <a:cxn ang="0">
                  <a:pos x="80" y="1"/>
                </a:cxn>
                <a:cxn ang="0">
                  <a:pos x="95" y="96"/>
                </a:cxn>
                <a:cxn ang="0">
                  <a:pos x="94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59" name="Text Box 27"/>
            <p:cNvSpPr txBox="1">
              <a:spLocks noChangeAspect="1"/>
            </p:cNvSpPr>
            <p:nvPr/>
          </p:nvSpPr>
          <p:spPr>
            <a:xfrm>
              <a:off x="1324" y="3847"/>
              <a:ext cx="331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75895" tIns="37948" rIns="75895" bIns="37948" anchor="t" anchorCtr="0">
              <a:spAutoFit/>
            </a:bodyPr>
            <a:lstStyle/>
            <a:p>
              <a:pPr algn="just"/>
              <a:r>
                <a:rPr lang="zh-CN" altLang="en-US" sz="2400" b="1" dirty="0">
                  <a:latin typeface="黑体" panose="02010609060101010101" pitchFamily="49" charset="-122"/>
                </a:rPr>
                <a:t>   </a:t>
              </a:r>
              <a:r>
                <a:rPr lang="en-US" altLang="zh-CN" sz="2400" b="1" dirty="0">
                  <a:latin typeface="黑体" panose="02010609060101010101" pitchFamily="49" charset="-122"/>
                </a:rPr>
                <a:t>(a)           (b)            (c)</a:t>
              </a:r>
            </a:p>
          </p:txBody>
        </p:sp>
        <p:sp>
          <p:nvSpPr>
            <p:cNvPr id="193560" name="Freeform 28"/>
            <p:cNvSpPr>
              <a:spLocks noChangeAspect="1"/>
            </p:cNvSpPr>
            <p:nvPr/>
          </p:nvSpPr>
          <p:spPr>
            <a:xfrm>
              <a:off x="2669" y="3067"/>
              <a:ext cx="6" cy="56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69"/>
                </a:cxn>
              </a:cxnLst>
              <a:rect l="0" t="0" r="0" b="0"/>
              <a:pathLst>
                <a:path w="10" h="1010">
                  <a:moveTo>
                    <a:pt x="10" y="0"/>
                  </a:moveTo>
                  <a:lnTo>
                    <a:pt x="0" y="101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61" name="Freeform 29"/>
            <p:cNvSpPr>
              <a:spLocks noChangeAspect="1"/>
            </p:cNvSpPr>
            <p:nvPr/>
          </p:nvSpPr>
          <p:spPr>
            <a:xfrm>
              <a:off x="2686" y="3431"/>
              <a:ext cx="575" cy="215"/>
            </a:xfrm>
            <a:custGeom>
              <a:avLst/>
              <a:gdLst/>
              <a:ahLst/>
              <a:cxnLst>
                <a:cxn ang="0">
                  <a:pos x="0" y="215"/>
                </a:cxn>
                <a:cxn ang="0">
                  <a:pos x="575" y="0"/>
                </a:cxn>
              </a:cxnLst>
              <a:rect l="0" t="0" r="0" b="0"/>
              <a:pathLst>
                <a:path w="1030" h="380">
                  <a:moveTo>
                    <a:pt x="0" y="380"/>
                  </a:moveTo>
                  <a:lnTo>
                    <a:pt x="103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62" name="Freeform 30"/>
            <p:cNvSpPr>
              <a:spLocks noChangeAspect="1"/>
            </p:cNvSpPr>
            <p:nvPr/>
          </p:nvSpPr>
          <p:spPr>
            <a:xfrm>
              <a:off x="2680" y="3049"/>
              <a:ext cx="588" cy="375"/>
            </a:xfrm>
            <a:custGeom>
              <a:avLst/>
              <a:gdLst/>
              <a:ahLst/>
              <a:cxnLst>
                <a:cxn ang="0">
                  <a:pos x="588" y="375"/>
                </a:cxn>
                <a:cxn ang="0">
                  <a:pos x="0" y="0"/>
                </a:cxn>
              </a:cxnLst>
              <a:rect l="0" t="0" r="0" b="0"/>
              <a:pathLst>
                <a:path w="1053" h="666">
                  <a:moveTo>
                    <a:pt x="1053" y="66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63" name="Freeform 31"/>
            <p:cNvSpPr>
              <a:spLocks noChangeAspect="1"/>
            </p:cNvSpPr>
            <p:nvPr/>
          </p:nvSpPr>
          <p:spPr>
            <a:xfrm>
              <a:off x="3848" y="3167"/>
              <a:ext cx="0" cy="5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6"/>
                </a:cxn>
              </a:cxnLst>
              <a:rect l="0" t="0" r="0" b="0"/>
              <a:pathLst>
                <a:path w="1" h="1040">
                  <a:moveTo>
                    <a:pt x="0" y="0"/>
                  </a:moveTo>
                  <a:lnTo>
                    <a:pt x="0" y="104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64" name="Arc 32"/>
            <p:cNvSpPr>
              <a:spLocks noChangeAspect="1"/>
            </p:cNvSpPr>
            <p:nvPr/>
          </p:nvSpPr>
          <p:spPr>
            <a:xfrm rot="7498086" flipV="1">
              <a:off x="4290" y="3421"/>
              <a:ext cx="193" cy="19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93" y="95"/>
                </a:cxn>
                <a:cxn ang="0">
                  <a:pos x="97" y="190"/>
                </a:cxn>
                <a:cxn ang="0">
                  <a:pos x="0" y="95"/>
                </a:cxn>
                <a:cxn ang="0">
                  <a:pos x="81" y="1"/>
                </a:cxn>
                <a:cxn ang="0">
                  <a:pos x="96" y="0"/>
                </a:cxn>
                <a:cxn ang="0">
                  <a:pos x="193" y="95"/>
                </a:cxn>
                <a:cxn ang="0">
                  <a:pos x="97" y="190"/>
                </a:cxn>
                <a:cxn ang="0">
                  <a:pos x="0" y="95"/>
                </a:cxn>
                <a:cxn ang="0">
                  <a:pos x="81" y="1"/>
                </a:cxn>
                <a:cxn ang="0">
                  <a:pos x="97" y="95"/>
                </a:cxn>
                <a:cxn ang="0">
                  <a:pos x="96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65" name="Freeform 33"/>
            <p:cNvSpPr>
              <a:spLocks noChangeAspect="1"/>
            </p:cNvSpPr>
            <p:nvPr/>
          </p:nvSpPr>
          <p:spPr>
            <a:xfrm>
              <a:off x="3858" y="3161"/>
              <a:ext cx="452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214"/>
                </a:cxn>
                <a:cxn ang="0">
                  <a:pos x="452" y="315"/>
                </a:cxn>
              </a:cxnLst>
              <a:rect l="0" t="0" r="0" b="0"/>
              <a:pathLst>
                <a:path w="810" h="560">
                  <a:moveTo>
                    <a:pt x="0" y="0"/>
                  </a:moveTo>
                  <a:cubicBezTo>
                    <a:pt x="58" y="63"/>
                    <a:pt x="215" y="287"/>
                    <a:pt x="350" y="380"/>
                  </a:cubicBezTo>
                  <a:cubicBezTo>
                    <a:pt x="485" y="473"/>
                    <a:pt x="714" y="523"/>
                    <a:pt x="810" y="56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66" name="Freeform 34"/>
            <p:cNvSpPr>
              <a:spLocks noChangeAspect="1"/>
            </p:cNvSpPr>
            <p:nvPr/>
          </p:nvSpPr>
          <p:spPr>
            <a:xfrm>
              <a:off x="3858" y="3145"/>
              <a:ext cx="452" cy="303"/>
            </a:xfrm>
            <a:custGeom>
              <a:avLst/>
              <a:gdLst/>
              <a:ahLst/>
              <a:cxnLst>
                <a:cxn ang="0">
                  <a:pos x="452" y="303"/>
                </a:cxn>
                <a:cxn ang="0">
                  <a:pos x="290" y="135"/>
                </a:cxn>
                <a:cxn ang="0">
                  <a:pos x="0" y="0"/>
                </a:cxn>
              </a:cxnLst>
              <a:rect l="0" t="0" r="0" b="0"/>
              <a:pathLst>
                <a:path w="810" h="540">
                  <a:moveTo>
                    <a:pt x="810" y="540"/>
                  </a:moveTo>
                  <a:cubicBezTo>
                    <a:pt x="762" y="490"/>
                    <a:pt x="655" y="330"/>
                    <a:pt x="520" y="240"/>
                  </a:cubicBezTo>
                  <a:cubicBezTo>
                    <a:pt x="385" y="150"/>
                    <a:pt x="108" y="5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567" name="Oval 35"/>
            <p:cNvSpPr>
              <a:spLocks noChangeAspect="1"/>
            </p:cNvSpPr>
            <p:nvPr/>
          </p:nvSpPr>
          <p:spPr>
            <a:xfrm>
              <a:off x="3836" y="3738"/>
              <a:ext cx="32" cy="33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68" name="Oval 36"/>
            <p:cNvSpPr>
              <a:spLocks noChangeAspect="1"/>
            </p:cNvSpPr>
            <p:nvPr/>
          </p:nvSpPr>
          <p:spPr>
            <a:xfrm>
              <a:off x="4300" y="3451"/>
              <a:ext cx="31" cy="3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69" name="Oval 37"/>
            <p:cNvSpPr>
              <a:spLocks noChangeAspect="1"/>
            </p:cNvSpPr>
            <p:nvPr/>
          </p:nvSpPr>
          <p:spPr>
            <a:xfrm>
              <a:off x="3836" y="3136"/>
              <a:ext cx="32" cy="33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70" name="Oval 38"/>
            <p:cNvSpPr>
              <a:spLocks noChangeAspect="1"/>
            </p:cNvSpPr>
            <p:nvPr/>
          </p:nvSpPr>
          <p:spPr>
            <a:xfrm>
              <a:off x="1524" y="2968"/>
              <a:ext cx="32" cy="3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71" name="Oval 39"/>
            <p:cNvSpPr>
              <a:spLocks noChangeAspect="1"/>
            </p:cNvSpPr>
            <p:nvPr/>
          </p:nvSpPr>
          <p:spPr>
            <a:xfrm>
              <a:off x="1921" y="3346"/>
              <a:ext cx="32" cy="33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72" name="Oval 40"/>
            <p:cNvSpPr>
              <a:spLocks noChangeAspect="1"/>
            </p:cNvSpPr>
            <p:nvPr/>
          </p:nvSpPr>
          <p:spPr>
            <a:xfrm>
              <a:off x="2655" y="3631"/>
              <a:ext cx="32" cy="32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73" name="Oval 41"/>
            <p:cNvSpPr>
              <a:spLocks noChangeAspect="1"/>
            </p:cNvSpPr>
            <p:nvPr/>
          </p:nvSpPr>
          <p:spPr>
            <a:xfrm>
              <a:off x="3258" y="3409"/>
              <a:ext cx="32" cy="31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74" name="Oval 42"/>
            <p:cNvSpPr>
              <a:spLocks noChangeAspect="1"/>
            </p:cNvSpPr>
            <p:nvPr/>
          </p:nvSpPr>
          <p:spPr>
            <a:xfrm>
              <a:off x="1424" y="3562"/>
              <a:ext cx="32" cy="32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193575" name="Arc 43"/>
            <p:cNvSpPr>
              <a:spLocks noChangeAspect="1"/>
            </p:cNvSpPr>
            <p:nvPr/>
          </p:nvSpPr>
          <p:spPr>
            <a:xfrm rot="4752660" flipH="1" flipV="1">
              <a:off x="1451" y="2877"/>
              <a:ext cx="312" cy="143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312" y="72"/>
                </a:cxn>
                <a:cxn ang="0">
                  <a:pos x="156" y="143"/>
                </a:cxn>
                <a:cxn ang="0">
                  <a:pos x="0" y="72"/>
                </a:cxn>
                <a:cxn ang="0">
                  <a:pos x="131" y="1"/>
                </a:cxn>
                <a:cxn ang="0">
                  <a:pos x="156" y="0"/>
                </a:cxn>
                <a:cxn ang="0">
                  <a:pos x="312" y="72"/>
                </a:cxn>
                <a:cxn ang="0">
                  <a:pos x="156" y="143"/>
                </a:cxn>
                <a:cxn ang="0">
                  <a:pos x="0" y="72"/>
                </a:cxn>
                <a:cxn ang="0">
                  <a:pos x="131" y="1"/>
                </a:cxn>
                <a:cxn ang="0">
                  <a:pos x="156" y="72"/>
                </a:cxn>
                <a:cxn ang="0">
                  <a:pos x="156" y="0"/>
                </a:cxn>
              </a:cxnLst>
              <a:rect l="0" t="0" r="0" b="0"/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0991"/>
                    <a:pt x="7703" y="1954"/>
                    <a:pt x="18176" y="272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1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1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31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5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结论</a:t>
            </a:r>
          </a:p>
        </p:txBody>
      </p:sp>
      <p:sp>
        <p:nvSpPr>
          <p:cNvPr id="1533955" name="Rectangle 3"/>
          <p:cNvSpPr>
            <a:spLocks noGrp="1"/>
          </p:cNvSpPr>
          <p:nvPr>
            <p:ph idx="1"/>
          </p:nvPr>
        </p:nvSpPr>
        <p:spPr>
          <a:xfrm>
            <a:off x="611188" y="1314450"/>
            <a:ext cx="8281987" cy="5049838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是自反的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dirty="0"/>
              <a:t>R</a:t>
            </a:r>
            <a:r>
              <a:rPr lang="zh-CN" altLang="en-US" dirty="0"/>
              <a:t>不是反自反的</a:t>
            </a:r>
            <a:endParaRPr lang="en-US" altLang="zh-CN" dirty="0"/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0000CC"/>
                </a:solidFill>
              </a:rPr>
              <a:t>存在</a:t>
            </a:r>
            <a:r>
              <a:rPr lang="zh-CN" altLang="en-US" dirty="0"/>
              <a:t>既不是自反的也不是反自反的关系</a:t>
            </a:r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是自反的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			</a:t>
            </a:r>
            <a:r>
              <a:rPr lang="zh-CN" altLang="en-US" dirty="0"/>
              <a:t>关系图中每个结点都有环</a:t>
            </a:r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4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是反自反的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			</a:t>
            </a:r>
            <a:r>
              <a:rPr lang="zh-CN" altLang="en-US" dirty="0"/>
              <a:t>关系图中每个结点都无环</a:t>
            </a:r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5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是自反的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			</a:t>
            </a:r>
            <a:r>
              <a:rPr lang="zh-CN" altLang="en-US" dirty="0"/>
              <a:t>关系矩阵的主对角线上全为</a:t>
            </a:r>
            <a:r>
              <a:rPr lang="en-US" altLang="zh-CN" dirty="0"/>
              <a:t>1</a:t>
            </a:r>
            <a:endParaRPr lang="zh-CN" altLang="en-US" dirty="0"/>
          </a:p>
          <a:p>
            <a:pPr marL="533400" indent="-533400" eaLnBrk="1" hangingPunct="1">
              <a:spcBef>
                <a:spcPct val="10000"/>
              </a:spcBef>
              <a:buClr>
                <a:srgbClr val="800080"/>
              </a:buClr>
              <a:buFont typeface="Wingdings" panose="05000000000000000000" pitchFamily="2" charset="2"/>
              <a:buAutoNum type="arabicPeriod" startAt="6"/>
            </a:pPr>
            <a:r>
              <a:rPr lang="zh-CN" altLang="en-US" dirty="0"/>
              <a:t>关系</a:t>
            </a:r>
            <a:r>
              <a:rPr lang="en-US" altLang="zh-CN" dirty="0"/>
              <a:t>R</a:t>
            </a:r>
            <a:r>
              <a:rPr lang="zh-CN" altLang="en-US" dirty="0"/>
              <a:t>是反自反的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dirty="0"/>
              <a:t>关系矩阵的主对角线上全为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95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7634" name="Rectangle 2"/>
          <p:cNvSpPr>
            <a:spLocks noGrp="1"/>
          </p:cNvSpPr>
          <p:nvPr>
            <p:ph type="title"/>
          </p:nvPr>
        </p:nvSpPr>
        <p:spPr>
          <a:xfrm>
            <a:off x="611188" y="550704"/>
            <a:ext cx="8064500" cy="589280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2.4.2</a:t>
            </a:r>
          </a:p>
        </p:txBody>
      </p:sp>
      <p:sp>
        <p:nvSpPr>
          <p:cNvPr id="1536003" name="Rectangle 3"/>
          <p:cNvSpPr>
            <a:spLocks noGrp="1"/>
          </p:cNvSpPr>
          <p:nvPr>
            <p:ph idx="1"/>
          </p:nvPr>
        </p:nvSpPr>
        <p:spPr>
          <a:xfrm>
            <a:off x="611188" y="1287463"/>
            <a:ext cx="8064500" cy="2827337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/>
              <a:t>设</a:t>
            </a:r>
            <a:r>
              <a:rPr lang="en-US" altLang="zh-CN" dirty="0"/>
              <a:t>A={a,b}</a:t>
            </a:r>
            <a:r>
              <a:rPr lang="zh-CN" altLang="en-US" dirty="0"/>
              <a:t>，试计算</a:t>
            </a:r>
            <a:r>
              <a:rPr lang="en-US" altLang="zh-CN" dirty="0"/>
              <a:t>A</a:t>
            </a:r>
            <a:r>
              <a:rPr lang="zh-CN" altLang="en-US" dirty="0"/>
              <a:t>上所有</a:t>
            </a:r>
            <a:r>
              <a:rPr lang="zh-CN" altLang="en-US" dirty="0">
                <a:solidFill>
                  <a:srgbClr val="FF0000"/>
                </a:solidFill>
              </a:rPr>
              <a:t>具有自反性</a:t>
            </a:r>
            <a:r>
              <a:rPr lang="zh-CN" altLang="en-US" dirty="0"/>
              <a:t>的关系</a:t>
            </a:r>
            <a:r>
              <a:rPr lang="en-US" altLang="zh-CN" dirty="0"/>
              <a:t>R</a:t>
            </a:r>
            <a:r>
              <a:rPr lang="zh-CN" altLang="en-US" dirty="0"/>
              <a:t>的个数。</a:t>
            </a:r>
          </a:p>
          <a:p>
            <a:pPr marL="0" indent="0" eaLnBrk="1" hangingPunct="1">
              <a:buNone/>
            </a:pPr>
            <a:r>
              <a:rPr lang="zh-CN" altLang="en-US" dirty="0">
                <a:solidFill>
                  <a:srgbClr val="800080"/>
                </a:solidFill>
              </a:rPr>
              <a:t>解 因为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={</a:t>
            </a:r>
            <a:r>
              <a:rPr lang="en-US" altLang="zh-CN" dirty="0">
                <a:solidFill>
                  <a:srgbClr val="FF0000"/>
                </a:solidFill>
              </a:rPr>
              <a:t>&lt;a,a&gt;,&lt;b,b&gt;</a:t>
            </a:r>
            <a:r>
              <a:rPr lang="en-US" altLang="zh-CN" dirty="0"/>
              <a:t>,&lt;a,b&gt;,&lt;b,a&gt;}</a:t>
            </a:r>
            <a:r>
              <a:rPr lang="zh-CN" altLang="en-US" dirty="0"/>
              <a:t>，所以</a:t>
            </a:r>
            <a:r>
              <a:rPr lang="en-US" altLang="zh-CN" dirty="0"/>
              <a:t>A</a:t>
            </a:r>
            <a:r>
              <a:rPr lang="zh-CN" altLang="en-US" dirty="0"/>
              <a:t>上具有自反性的关系</a:t>
            </a:r>
            <a:r>
              <a:rPr lang="en-US" altLang="zh-CN" dirty="0"/>
              <a:t>R</a:t>
            </a:r>
            <a:r>
              <a:rPr lang="zh-CN" altLang="en-US" dirty="0"/>
              <a:t>的个数为：</a:t>
            </a:r>
          </a:p>
          <a:p>
            <a:pPr marL="0" indent="0" algn="ctr" eaLnBrk="1" hangingPunct="1">
              <a:buNone/>
            </a:pPr>
            <a:r>
              <a:rPr lang="en-US" altLang="zh-CN" dirty="0"/>
              <a:t>C(2,0) + C(2,1) + C(2,2) = 4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0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36000" tIns="0" rIns="36000" bIns="0" anchor="t" anchorCtr="0">
            <a:spAutoFit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2400" b="1" dirty="0">
                <a:solidFill>
                  <a:srgbClr val="0000FF"/>
                </a:solidFill>
              </a:rPr>
              <a:t>2024/3/10</a:t>
            </a:fld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99682" name="Rectangle 2"/>
          <p:cNvSpPr>
            <a:spLocks noGrp="1"/>
          </p:cNvSpPr>
          <p:nvPr>
            <p:ph type="title"/>
          </p:nvPr>
        </p:nvSpPr>
        <p:spPr>
          <a:xfrm>
            <a:off x="611188" y="611188"/>
            <a:ext cx="8064500" cy="585787"/>
          </a:xfrm>
        </p:spPr>
        <p:txBody>
          <a:bodyPr vert="horz" wrap="square" lIns="0" tIns="45720" rIns="91440" bIns="45720" anchor="ctr" anchorCtr="0">
            <a:spAutoFit/>
          </a:bodyPr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、对称性和反对称性</a:t>
            </a:r>
          </a:p>
        </p:txBody>
      </p:sp>
      <p:sp>
        <p:nvSpPr>
          <p:cNvPr id="199683" name="Rectangle 3"/>
          <p:cNvSpPr>
            <a:spLocks noGrp="1"/>
          </p:cNvSpPr>
          <p:nvPr>
            <p:ph idx="1"/>
          </p:nvPr>
        </p:nvSpPr>
        <p:spPr>
          <a:xfrm>
            <a:off x="611188" y="1295400"/>
            <a:ext cx="8064500" cy="4397375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marL="533400" indent="-533400" eaLnBrk="1" hangingPunct="1">
              <a:buNone/>
            </a:pPr>
            <a:r>
              <a:rPr lang="zh-CN" altLang="en-US" dirty="0">
                <a:solidFill>
                  <a:srgbClr val="0000CC"/>
                </a:solidFill>
              </a:rPr>
              <a:t>定义</a:t>
            </a:r>
            <a:r>
              <a:rPr lang="en-US" altLang="zh-CN" dirty="0">
                <a:solidFill>
                  <a:srgbClr val="0000CC"/>
                </a:solidFill>
              </a:rPr>
              <a:t>2.4.2 </a:t>
            </a: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是集合</a:t>
            </a:r>
            <a:r>
              <a:rPr lang="en-US" altLang="zh-CN" dirty="0"/>
              <a:t>A</a:t>
            </a:r>
            <a:r>
              <a:rPr lang="zh-CN" altLang="en-US" dirty="0"/>
              <a:t>上的关系。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对任意</a:t>
            </a:r>
            <a:r>
              <a:rPr lang="en-US" altLang="zh-CN" dirty="0"/>
              <a:t>x,y∈A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CC"/>
                </a:solidFill>
              </a:rPr>
              <a:t>如果</a:t>
            </a:r>
            <a:r>
              <a:rPr lang="en-US" altLang="zh-CN" dirty="0">
                <a:solidFill>
                  <a:srgbClr val="0000CC"/>
                </a:solidFill>
              </a:rPr>
              <a:t>&lt;x,y&gt;∈R</a:t>
            </a:r>
            <a:r>
              <a:rPr lang="zh-CN" altLang="en-US" dirty="0">
                <a:solidFill>
                  <a:srgbClr val="0000CC"/>
                </a:solidFill>
              </a:rPr>
              <a:t>，那么</a:t>
            </a:r>
            <a:r>
              <a:rPr lang="en-US" altLang="zh-CN" dirty="0">
                <a:solidFill>
                  <a:srgbClr val="0000CC"/>
                </a:solidFill>
              </a:rPr>
              <a:t>&lt;y,x&gt; ∈R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zh-CN" altLang="en-US" dirty="0"/>
              <a:t>则称关系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对称的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/>
              <a:t>Symmetric)</a:t>
            </a:r>
            <a:r>
              <a:rPr lang="zh-CN" altLang="en-US" dirty="0"/>
              <a:t>，或称</a:t>
            </a:r>
            <a:r>
              <a:rPr lang="en-US" altLang="zh-CN" dirty="0"/>
              <a:t>R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对称性</a:t>
            </a:r>
            <a:r>
              <a:rPr lang="en-US" altLang="zh-CN" dirty="0"/>
              <a:t>(Symmetry)</a:t>
            </a:r>
            <a:r>
              <a:rPr lang="zh-CN" altLang="en-US" dirty="0"/>
              <a:t>；</a:t>
            </a:r>
          </a:p>
          <a:p>
            <a:pPr marL="533400" indent="-533400" eaLnBrk="1" hangingPunct="1">
              <a:buClr>
                <a:srgbClr val="800080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对任意</a:t>
            </a:r>
            <a:r>
              <a:rPr lang="en-US" altLang="zh-CN" dirty="0"/>
              <a:t>x,y∈A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CC"/>
                </a:solidFill>
              </a:rPr>
              <a:t>如果</a:t>
            </a:r>
            <a:r>
              <a:rPr lang="en-US" altLang="zh-CN" dirty="0">
                <a:solidFill>
                  <a:srgbClr val="0000CC"/>
                </a:solidFill>
              </a:rPr>
              <a:t>&lt;x,y&gt;∈R</a:t>
            </a:r>
            <a:r>
              <a:rPr lang="zh-CN" altLang="en-US" dirty="0">
                <a:solidFill>
                  <a:srgbClr val="0000CC"/>
                </a:solidFill>
              </a:rPr>
              <a:t>且</a:t>
            </a:r>
            <a:r>
              <a:rPr lang="en-US" altLang="zh-CN" dirty="0">
                <a:solidFill>
                  <a:srgbClr val="0000CC"/>
                </a:solidFill>
              </a:rPr>
              <a:t>&lt;y,x&gt;∈R</a:t>
            </a:r>
            <a:r>
              <a:rPr lang="zh-CN" altLang="en-US" dirty="0">
                <a:solidFill>
                  <a:srgbClr val="0000CC"/>
                </a:solidFill>
              </a:rPr>
              <a:t>，那么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＝</a:t>
            </a:r>
            <a:r>
              <a:rPr lang="en-US" altLang="zh-CN" dirty="0">
                <a:solidFill>
                  <a:srgbClr val="0000CC"/>
                </a:solidFill>
              </a:rPr>
              <a:t>y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zh-CN" altLang="en-US" dirty="0">
                <a:solidFill>
                  <a:srgbClr val="800080"/>
                </a:solidFill>
              </a:rPr>
              <a:t>或者如果</a:t>
            </a:r>
            <a:r>
              <a:rPr lang="en-US" altLang="zh-CN" dirty="0">
                <a:solidFill>
                  <a:srgbClr val="800080"/>
                </a:solidFill>
              </a:rPr>
              <a:t>x</a:t>
            </a:r>
            <a:r>
              <a:rPr lang="zh-CN" altLang="en-US" dirty="0">
                <a:solidFill>
                  <a:srgbClr val="800080"/>
                </a:solidFill>
              </a:rPr>
              <a:t>≠</a:t>
            </a:r>
            <a:r>
              <a:rPr lang="en-US" altLang="zh-CN" dirty="0">
                <a:solidFill>
                  <a:srgbClr val="800080"/>
                </a:solidFill>
              </a:rPr>
              <a:t>y</a:t>
            </a:r>
            <a:r>
              <a:rPr lang="zh-CN" altLang="en-US" dirty="0">
                <a:solidFill>
                  <a:srgbClr val="800080"/>
                </a:solidFill>
              </a:rPr>
              <a:t>且</a:t>
            </a:r>
            <a:r>
              <a:rPr lang="en-US" altLang="zh-CN" dirty="0">
                <a:solidFill>
                  <a:srgbClr val="800080"/>
                </a:solidFill>
              </a:rPr>
              <a:t>&lt;x,y&gt;∈R</a:t>
            </a:r>
            <a:r>
              <a:rPr lang="zh-CN" altLang="en-US" dirty="0">
                <a:solidFill>
                  <a:srgbClr val="800080"/>
                </a:solidFill>
              </a:rPr>
              <a:t>，那么</a:t>
            </a:r>
            <a:r>
              <a:rPr lang="en-US" altLang="zh-CN" dirty="0">
                <a:solidFill>
                  <a:srgbClr val="800080"/>
                </a:solidFill>
              </a:rPr>
              <a:t>&lt;y,x&gt;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dirty="0">
                <a:solidFill>
                  <a:srgbClr val="800080"/>
                </a:solidFill>
              </a:rPr>
              <a:t>∈R</a:t>
            </a:r>
            <a:r>
              <a:rPr lang="zh-CN" altLang="en-US" dirty="0">
                <a:solidFill>
                  <a:srgbClr val="0000CC"/>
                </a:solidFill>
              </a:rPr>
              <a:t>），</a:t>
            </a:r>
            <a:r>
              <a:rPr lang="zh-CN" altLang="en-US" dirty="0"/>
              <a:t>则称关系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反对称的</a:t>
            </a:r>
            <a:r>
              <a:rPr lang="en-US" altLang="zh-CN" dirty="0"/>
              <a:t>(Antisymmetric)</a:t>
            </a:r>
            <a:r>
              <a:rPr lang="zh-CN" altLang="en-US" dirty="0"/>
              <a:t>，或称</a:t>
            </a:r>
            <a:r>
              <a:rPr lang="en-US" altLang="zh-CN" dirty="0"/>
              <a:t>R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反对称性</a:t>
            </a:r>
            <a:r>
              <a:rPr lang="en-US" altLang="zh-CN" dirty="0"/>
              <a:t>(Antisymmetry)</a:t>
            </a:r>
            <a:r>
              <a:rPr lang="zh-CN" altLang="en-US" dirty="0"/>
              <a:t>。</a:t>
            </a:r>
          </a:p>
        </p:txBody>
      </p:sp>
      <p:sp>
        <p:nvSpPr>
          <p:cNvPr id="199684" name="Line 4"/>
          <p:cNvSpPr/>
          <p:nvPr/>
        </p:nvSpPr>
        <p:spPr>
          <a:xfrm flipH="1">
            <a:off x="1319213" y="4749800"/>
            <a:ext cx="193675" cy="288925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电子科技大学离散数学课程组">
  <a:themeElements>
    <a:clrScheme name="电子科技大学离散数学课程组 9">
      <a:dk1>
        <a:srgbClr val="330066"/>
      </a:dk1>
      <a:lt1>
        <a:srgbClr val="D8DADA"/>
      </a:lt1>
      <a:dk2>
        <a:srgbClr val="FFFFFF"/>
      </a:dk2>
      <a:lt2>
        <a:srgbClr val="6B6B6B"/>
      </a:lt2>
      <a:accent1>
        <a:srgbClr val="DF0029"/>
      </a:accent1>
      <a:accent2>
        <a:srgbClr val="DF0029"/>
      </a:accent2>
      <a:accent3>
        <a:srgbClr val="E9EAEA"/>
      </a:accent3>
      <a:accent4>
        <a:srgbClr val="2A0056"/>
      </a:accent4>
      <a:accent5>
        <a:srgbClr val="ECAAAC"/>
      </a:accent5>
      <a:accent6>
        <a:srgbClr val="CA0024"/>
      </a:accent6>
      <a:hlink>
        <a:srgbClr val="135A9A"/>
      </a:hlink>
      <a:folHlink>
        <a:srgbClr val="711C81"/>
      </a:folHlink>
    </a:clrScheme>
    <a:fontScheme name="电子科技大学离散数学课程组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>
            <a:alpha val="89999"/>
          </a:srgbClr>
        </a:solidFill>
        <a:ln w="12700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2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电子科技大学离散数学课程组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电子科技大学离散数学课程组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8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8FECE5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81D6CF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子科技大学离散数学课程组 9">
        <a:dk1>
          <a:srgbClr val="330066"/>
        </a:dk1>
        <a:lt1>
          <a:srgbClr val="D8DADA"/>
        </a:lt1>
        <a:dk2>
          <a:srgbClr val="FFFFFF"/>
        </a:dk2>
        <a:lt2>
          <a:srgbClr val="6B6B6B"/>
        </a:lt2>
        <a:accent1>
          <a:srgbClr val="DF0029"/>
        </a:accent1>
        <a:accent2>
          <a:srgbClr val="DF0029"/>
        </a:accent2>
        <a:accent3>
          <a:srgbClr val="E9EAEA"/>
        </a:accent3>
        <a:accent4>
          <a:srgbClr val="2A0056"/>
        </a:accent4>
        <a:accent5>
          <a:srgbClr val="ECAAAC"/>
        </a:accent5>
        <a:accent6>
          <a:srgbClr val="CA0024"/>
        </a:accent6>
        <a:hlink>
          <a:srgbClr val="135A9A"/>
        </a:hlink>
        <a:folHlink>
          <a:srgbClr val="711C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电子科技大学离散数学课程组</Template>
  <TotalTime>76</TotalTime>
  <Words>16540</Words>
  <Application>Microsoft Office PowerPoint</Application>
  <PresentationFormat>全屏显示(4:3)</PresentationFormat>
  <Paragraphs>1655</Paragraphs>
  <Slides>148</Slides>
  <Notes>137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148</vt:i4>
      </vt:variant>
    </vt:vector>
  </HeadingPairs>
  <TitlesOfParts>
    <vt:vector size="160" baseType="lpstr">
      <vt:lpstr>Arial Unicode MS</vt:lpstr>
      <vt:lpstr>MS UI Gothic</vt:lpstr>
      <vt:lpstr>黑体</vt:lpstr>
      <vt:lpstr>华文新魏</vt:lpstr>
      <vt:lpstr>宋体</vt:lpstr>
      <vt:lpstr>Arial</vt:lpstr>
      <vt:lpstr>Times New Roman</vt:lpstr>
      <vt:lpstr>Wingdings</vt:lpstr>
      <vt:lpstr>电子科技大学离散数学课程组</vt:lpstr>
      <vt:lpstr>Equation.DSMT4</vt:lpstr>
      <vt:lpstr>Equation.3</vt:lpstr>
      <vt:lpstr>Equation</vt:lpstr>
      <vt:lpstr>PowerPoint 演示文稿</vt:lpstr>
      <vt:lpstr> 引言</vt:lpstr>
      <vt:lpstr>PowerPoint 演示文稿</vt:lpstr>
      <vt:lpstr>关系理论在计算机科学技术中的应用</vt:lpstr>
      <vt:lpstr> 2.1 内容提要</vt:lpstr>
      <vt:lpstr>2.2 二元关系</vt:lpstr>
      <vt:lpstr>例2.2.1</vt:lpstr>
      <vt:lpstr>序偶与集合的关系</vt:lpstr>
      <vt:lpstr>N重有序组</vt:lpstr>
      <vt:lpstr>笛卡尔乘积</vt:lpstr>
      <vt:lpstr>例2.2.3</vt:lpstr>
      <vt:lpstr>例2.2.3 解（续）</vt:lpstr>
      <vt:lpstr>注意</vt:lpstr>
      <vt:lpstr>定理2.2.1</vt:lpstr>
      <vt:lpstr>定理2.2.1 分析</vt:lpstr>
      <vt:lpstr>定理2.2.1 证明</vt:lpstr>
      <vt:lpstr>定理2.2.1 证明（续）</vt:lpstr>
      <vt:lpstr>定理2.2.2</vt:lpstr>
      <vt:lpstr>定理2.2.2 证明（续）</vt:lpstr>
      <vt:lpstr>推广</vt:lpstr>
      <vt:lpstr>PowerPoint 演示文稿</vt:lpstr>
      <vt:lpstr>二元关系</vt:lpstr>
      <vt:lpstr>特别</vt:lpstr>
      <vt:lpstr>例2.2.4</vt:lpstr>
      <vt:lpstr>例2.2.4 解（续）</vt:lpstr>
      <vt:lpstr>用图表示关系</vt:lpstr>
      <vt:lpstr>例2.2.5</vt:lpstr>
      <vt:lpstr>例2.2.6</vt:lpstr>
      <vt:lpstr>2.2.3关系的表示法</vt:lpstr>
      <vt:lpstr>2. 关系图法</vt:lpstr>
      <vt:lpstr>关系图法（续）</vt:lpstr>
      <vt:lpstr>例2.2.8</vt:lpstr>
      <vt:lpstr>例2.2.8 (续)</vt:lpstr>
      <vt:lpstr>3. 关系矩阵</vt:lpstr>
      <vt:lpstr>例2.2.9 </vt:lpstr>
      <vt:lpstr>例2.2.9 解 </vt:lpstr>
      <vt:lpstr>布尔矩阵的运算</vt:lpstr>
      <vt:lpstr>布尔矩阵的运算(续)</vt:lpstr>
      <vt:lpstr>例2.2.10</vt:lpstr>
      <vt:lpstr>解</vt:lpstr>
      <vt:lpstr>2.2.4  二元关系的难点 </vt:lpstr>
      <vt:lpstr>2.2.5  关系的应用</vt:lpstr>
      <vt:lpstr>例2.2.12</vt:lpstr>
      <vt:lpstr>例2.2.13</vt:lpstr>
      <vt:lpstr>例2.2.14</vt:lpstr>
      <vt:lpstr>2.3 关系的运算</vt:lpstr>
      <vt:lpstr>例2.3.1 </vt:lpstr>
      <vt:lpstr>解</vt:lpstr>
      <vt:lpstr>2.3.1 关系的复合运算</vt:lpstr>
      <vt:lpstr>例2.3.2</vt:lpstr>
      <vt:lpstr>例2.3.3</vt:lpstr>
      <vt:lpstr>例2.3.3(续)</vt:lpstr>
      <vt:lpstr>例2.3.4</vt:lpstr>
      <vt:lpstr>解</vt:lpstr>
      <vt:lpstr>定理2.3.1</vt:lpstr>
      <vt:lpstr>证明</vt:lpstr>
      <vt:lpstr>证明（续）</vt:lpstr>
      <vt:lpstr>定理2.3.2</vt:lpstr>
      <vt:lpstr>证明：4)</vt:lpstr>
      <vt:lpstr>例2.3.5</vt:lpstr>
      <vt:lpstr>解（1）</vt:lpstr>
      <vt:lpstr>解（2）</vt:lpstr>
      <vt:lpstr>说　明</vt:lpstr>
      <vt:lpstr>2.3.2 关系的逆运算</vt:lpstr>
      <vt:lpstr>例2.3.6</vt:lpstr>
      <vt:lpstr>例2.3.6 解</vt:lpstr>
      <vt:lpstr>例2.3.6 解（续）</vt:lpstr>
      <vt:lpstr>注意</vt:lpstr>
      <vt:lpstr>定理2.3.3</vt:lpstr>
      <vt:lpstr>PowerPoint 演示文稿</vt:lpstr>
      <vt:lpstr>定理2.3.4</vt:lpstr>
      <vt:lpstr>2.3.3 关系的幂运算</vt:lpstr>
      <vt:lpstr>例2.3.7</vt:lpstr>
      <vt:lpstr>解</vt:lpstr>
      <vt:lpstr>解（续1）</vt:lpstr>
      <vt:lpstr>解（续2）</vt:lpstr>
      <vt:lpstr>解（续3）</vt:lpstr>
      <vt:lpstr>定理2.3.5</vt:lpstr>
      <vt:lpstr>证明(续1)</vt:lpstr>
      <vt:lpstr>证明(续2)</vt:lpstr>
      <vt:lpstr>证明(续2)</vt:lpstr>
      <vt:lpstr>例</vt:lpstr>
      <vt:lpstr>例（续）：</vt:lpstr>
      <vt:lpstr>例（续）：</vt:lpstr>
      <vt:lpstr>2.3.4  关系的选择、投影和联接运算</vt:lpstr>
      <vt:lpstr>2.3.5  关系运算的难点</vt:lpstr>
      <vt:lpstr>2.3.4  关系运算的难点</vt:lpstr>
      <vt:lpstr>2.3.5关系运算的应用</vt:lpstr>
      <vt:lpstr>分析 </vt:lpstr>
      <vt:lpstr>例2.3.9</vt:lpstr>
      <vt:lpstr>2.4 关系的性质------重点</vt:lpstr>
      <vt:lpstr>2.4.1 关系性质的定义</vt:lpstr>
      <vt:lpstr>符号化</vt:lpstr>
      <vt:lpstr>例2.4.1</vt:lpstr>
      <vt:lpstr>例2.4.1 解</vt:lpstr>
      <vt:lpstr>例2.4.1 解（续）</vt:lpstr>
      <vt:lpstr>结论</vt:lpstr>
      <vt:lpstr>例2.4.2</vt:lpstr>
      <vt:lpstr>2、对称性和反对称性</vt:lpstr>
      <vt:lpstr>符号化</vt:lpstr>
      <vt:lpstr>例2.4.2</vt:lpstr>
      <vt:lpstr>解（1）</vt:lpstr>
      <vt:lpstr>解（2）</vt:lpstr>
      <vt:lpstr>注意</vt:lpstr>
      <vt:lpstr>3、传递性</vt:lpstr>
      <vt:lpstr>例2.4.3</vt:lpstr>
      <vt:lpstr>解</vt:lpstr>
      <vt:lpstr>例2.4.3</vt:lpstr>
      <vt:lpstr>例2.4.5</vt:lpstr>
      <vt:lpstr>例2.4.5(续1)</vt:lpstr>
      <vt:lpstr>例2.4.5(续2)</vt:lpstr>
      <vt:lpstr>总结</vt:lpstr>
      <vt:lpstr>总结</vt:lpstr>
      <vt:lpstr>例2.4.6</vt:lpstr>
      <vt:lpstr>例2.4.7</vt:lpstr>
      <vt:lpstr>例2.4.8</vt:lpstr>
      <vt:lpstr>例</vt:lpstr>
      <vt:lpstr>例2.4.9</vt:lpstr>
      <vt:lpstr>关系性质的证明</vt:lpstr>
      <vt:lpstr>关系性质的证明方法</vt:lpstr>
      <vt:lpstr>关系性质的证明方法(续)</vt:lpstr>
      <vt:lpstr>2.4.2 关系性质的判断定理</vt:lpstr>
      <vt:lpstr>证明（4）</vt:lpstr>
      <vt:lpstr>证明（5）</vt:lpstr>
      <vt:lpstr>2.4.3 关系性质的保守性</vt:lpstr>
      <vt:lpstr>例2.4.10</vt:lpstr>
      <vt:lpstr>例2.4.10 解（续）</vt:lpstr>
      <vt:lpstr>2.4.5关系性质的应用</vt:lpstr>
      <vt:lpstr>例2.4.11 解 </vt:lpstr>
      <vt:lpstr>2.5 关系的闭包运算</vt:lpstr>
      <vt:lpstr>2.5.1关系的闭包</vt:lpstr>
      <vt:lpstr>例2.5.1</vt:lpstr>
      <vt:lpstr>例2.5.1(续)</vt:lpstr>
      <vt:lpstr>例2.5.2</vt:lpstr>
      <vt:lpstr>解</vt:lpstr>
      <vt:lpstr>例2.5.3</vt:lpstr>
      <vt:lpstr>例2.5.3（续）（2）</vt:lpstr>
      <vt:lpstr>总结</vt:lpstr>
      <vt:lpstr>定理2.5.1</vt:lpstr>
      <vt:lpstr>证明(1)</vt:lpstr>
      <vt:lpstr>证明（3）</vt:lpstr>
      <vt:lpstr>证明（3）(续1)</vt:lpstr>
      <vt:lpstr>证明（3）(续2)</vt:lpstr>
      <vt:lpstr>例2.5.4 </vt:lpstr>
      <vt:lpstr>例2.5.4(续)</vt:lpstr>
      <vt:lpstr>2.5.3关系闭包的应用</vt:lpstr>
      <vt:lpstr>例2.5.6 解 </vt:lpstr>
      <vt:lpstr>2.6 本章总结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DELL</cp:lastModifiedBy>
  <cp:revision>123</cp:revision>
  <dcterms:created xsi:type="dcterms:W3CDTF">2008-02-21T03:51:00Z</dcterms:created>
  <dcterms:modified xsi:type="dcterms:W3CDTF">2024-03-10T15:07:22Z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2052-11.8.2.10972</vt:lpwstr>
  </property>
  <property fmtid="{D5CDD505-2E9C-101B-9397-08002B2CF9AE}" pid="3" name="ICV">
    <vt:lpwstr>6DC01EA4BE184378AFE48E82B0F1A58E</vt:lpwstr>
  </property>
</Properties>
</file>