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1024" r:id="rId2"/>
    <p:sldId id="1082" r:id="rId3"/>
    <p:sldId id="1084" r:id="rId4"/>
    <p:sldId id="1083" r:id="rId5"/>
    <p:sldId id="1058" r:id="rId6"/>
    <p:sldId id="976" r:id="rId7"/>
    <p:sldId id="1031" r:id="rId8"/>
    <p:sldId id="806" r:id="rId9"/>
    <p:sldId id="1060" r:id="rId10"/>
    <p:sldId id="1057" r:id="rId11"/>
    <p:sldId id="1061" r:id="rId12"/>
    <p:sldId id="871" r:id="rId13"/>
    <p:sldId id="1026" r:id="rId14"/>
    <p:sldId id="1030" r:id="rId15"/>
    <p:sldId id="1077" r:id="rId16"/>
    <p:sldId id="1081" r:id="rId17"/>
    <p:sldId id="808" r:id="rId18"/>
    <p:sldId id="1028" r:id="rId19"/>
    <p:sldId id="1070" r:id="rId20"/>
    <p:sldId id="888" r:id="rId21"/>
    <p:sldId id="891" r:id="rId22"/>
    <p:sldId id="1055" r:id="rId23"/>
    <p:sldId id="1069" r:id="rId24"/>
    <p:sldId id="1076" r:id="rId25"/>
    <p:sldId id="1056" r:id="rId26"/>
    <p:sldId id="1044" r:id="rId27"/>
    <p:sldId id="1062" r:id="rId28"/>
    <p:sldId id="1033" r:id="rId29"/>
    <p:sldId id="1063" r:id="rId30"/>
    <p:sldId id="1039" r:id="rId31"/>
    <p:sldId id="1040" r:id="rId32"/>
    <p:sldId id="1035" r:id="rId33"/>
    <p:sldId id="1045" r:id="rId34"/>
    <p:sldId id="1071" r:id="rId35"/>
    <p:sldId id="1073" r:id="rId36"/>
    <p:sldId id="1074" r:id="rId37"/>
    <p:sldId id="1075" r:id="rId38"/>
    <p:sldId id="1086" r:id="rId39"/>
    <p:sldId id="1087" r:id="rId40"/>
    <p:sldId id="1085" r:id="rId41"/>
    <p:sldId id="1072" r:id="rId42"/>
    <p:sldId id="1065" r:id="rId43"/>
    <p:sldId id="1048" r:id="rId44"/>
    <p:sldId id="1066" r:id="rId45"/>
    <p:sldId id="1064" r:id="rId46"/>
    <p:sldId id="1067" r:id="rId47"/>
    <p:sldId id="1068" r:id="rId48"/>
    <p:sldId id="1038" r:id="rId49"/>
    <p:sldId id="1034" r:id="rId50"/>
    <p:sldId id="1049" r:id="rId51"/>
    <p:sldId id="1052" r:id="rId52"/>
    <p:sldId id="1050" r:id="rId53"/>
    <p:sldId id="1051" r:id="rId54"/>
    <p:sldId id="877" r:id="rId55"/>
    <p:sldId id="878" r:id="rId56"/>
    <p:sldId id="1080" r:id="rId57"/>
    <p:sldId id="879" r:id="rId58"/>
    <p:sldId id="882" r:id="rId59"/>
    <p:sldId id="883" r:id="rId60"/>
    <p:sldId id="886" r:id="rId61"/>
    <p:sldId id="887" r:id="rId6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4821"/>
    <a:srgbClr val="FF0000"/>
    <a:srgbClr val="CC3300"/>
    <a:srgbClr val="990033"/>
    <a:srgbClr val="009242"/>
    <a:srgbClr val="0066FF"/>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6" autoAdjust="0"/>
    <p:restoredTop sz="94396" autoAdjust="0"/>
  </p:normalViewPr>
  <p:slideViewPr>
    <p:cSldViewPr>
      <p:cViewPr varScale="1">
        <p:scale>
          <a:sx n="85" d="100"/>
          <a:sy n="85" d="100"/>
        </p:scale>
        <p:origin x="284"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9528"/>
    </p:cViewPr>
  </p:sorterViewPr>
  <p:notesViewPr>
    <p:cSldViewPr>
      <p:cViewPr varScale="1">
        <p:scale>
          <a:sx n="68" d="100"/>
          <a:sy n="68" d="100"/>
        </p:scale>
        <p:origin x="-3288"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10376D1-0FA2-4E53-ADD1-7E44D22110A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37891" name="Rectangle 3">
            <a:extLst>
              <a:ext uri="{FF2B5EF4-FFF2-40B4-BE49-F238E27FC236}">
                <a16:creationId xmlns:a16="http://schemas.microsoft.com/office/drawing/2014/main" id="{693C20AE-533F-4EB2-8480-6BDB9E5E9148}"/>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2052" name="Rectangle 4">
            <a:extLst>
              <a:ext uri="{FF2B5EF4-FFF2-40B4-BE49-F238E27FC236}">
                <a16:creationId xmlns:a16="http://schemas.microsoft.com/office/drawing/2014/main" id="{FF68C929-2ED4-46D7-9097-30433CB87BA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3" name="Rectangle 5">
            <a:extLst>
              <a:ext uri="{FF2B5EF4-FFF2-40B4-BE49-F238E27FC236}">
                <a16:creationId xmlns:a16="http://schemas.microsoft.com/office/drawing/2014/main" id="{569C78EC-39DF-4909-9317-BC36A23BFFD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7894" name="Rectangle 6">
            <a:extLst>
              <a:ext uri="{FF2B5EF4-FFF2-40B4-BE49-F238E27FC236}">
                <a16:creationId xmlns:a16="http://schemas.microsoft.com/office/drawing/2014/main" id="{3BB587B3-E1A7-4417-A7E6-F1D2D90487E4}"/>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37895" name="Rectangle 7">
            <a:extLst>
              <a:ext uri="{FF2B5EF4-FFF2-40B4-BE49-F238E27FC236}">
                <a16:creationId xmlns:a16="http://schemas.microsoft.com/office/drawing/2014/main" id="{0C57B1D9-8221-45A9-9AD1-4DBFF8D8897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09625686-584A-41D4-8341-97710F295F2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31995;&#32479;&#33021;&#21147;&#22521;&#20859;&#20307;&#31995;&#23459;&#20256;&#20250;/The%20Hardware-Software%20Interface%20%20Coursera.mht"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coursera.org/course/hwswinterfac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2</a:t>
            </a:fld>
            <a:endParaRPr lang="en-US" altLang="zh-CN"/>
          </a:p>
        </p:txBody>
      </p:sp>
    </p:spTree>
    <p:extLst>
      <p:ext uri="{BB962C8B-B14F-4D97-AF65-F5344CB8AC3E}">
        <p14:creationId xmlns:p14="http://schemas.microsoft.com/office/powerpoint/2010/main" val="2507253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计算机专业的相关课程简单介绍</a:t>
            </a:r>
            <a:endParaRPr lang="en-US" altLang="zh-CN" b="0" dirty="0">
              <a:latin typeface="Arial" charset="0"/>
              <a:ea typeface="宋体" pitchFamily="2" charset="-122"/>
            </a:endParaRPr>
          </a:p>
          <a:p>
            <a:r>
              <a:rPr lang="en-US" altLang="zh-CN" b="0" dirty="0">
                <a:latin typeface="微软雅黑" panose="020B0503020204020204" pitchFamily="34" charset="-122"/>
                <a:ea typeface="微软雅黑" panose="020B0503020204020204" pitchFamily="34" charset="-122"/>
              </a:rPr>
              <a:t>C++</a:t>
            </a:r>
            <a:r>
              <a:rPr lang="zh-CN" altLang="en-US" b="0" dirty="0">
                <a:latin typeface="微软雅黑" panose="020B0503020204020204" pitchFamily="34" charset="-122"/>
                <a:ea typeface="微软雅黑" panose="020B0503020204020204" pitchFamily="34" charset="-122"/>
              </a:rPr>
              <a:t>语言</a:t>
            </a:r>
            <a:r>
              <a:rPr lang="zh-CN" altLang="en-US" b="0" dirty="0">
                <a:latin typeface="+mn-ea"/>
              </a:rPr>
              <a:t>：使用程序设计语言编写程序</a:t>
            </a:r>
            <a:endParaRPr lang="en-US" altLang="zh-CN" b="0" dirty="0">
              <a:latin typeface="+mn-ea"/>
              <a:ea typeface="宋体" pitchFamily="2" charset="-122"/>
            </a:endParaRPr>
          </a:p>
          <a:p>
            <a:r>
              <a:rPr lang="zh-CN" altLang="en-US" b="0" dirty="0">
                <a:latin typeface="微软雅黑" panose="020B0503020204020204" pitchFamily="34" charset="-122"/>
                <a:ea typeface="微软雅黑" panose="020B0503020204020204" pitchFamily="34" charset="-122"/>
              </a:rPr>
              <a:t>编译原理</a:t>
            </a:r>
            <a:r>
              <a:rPr lang="zh-CN" altLang="en-US" b="0" dirty="0">
                <a:latin typeface="+mn-ea"/>
              </a:rPr>
              <a:t>：将高级语言程序翻译成机器语言程序。词法分析、语法分析、语义分析、中间代码生成、代码优化、目标代码生成和优化。</a:t>
            </a:r>
            <a:endParaRPr lang="en-US" altLang="zh-CN" b="0" dirty="0">
              <a:latin typeface="+mn-ea"/>
            </a:endParaRPr>
          </a:p>
          <a:p>
            <a:r>
              <a:rPr lang="zh-CN" altLang="en-US" b="0" dirty="0">
                <a:latin typeface="+mn-ea"/>
                <a:ea typeface="宋体" pitchFamily="2" charset="-122"/>
              </a:rPr>
              <a:t>       词法分析的故事：从一个字符流，切分成一个个单词，断句。吝啬的财主：无米面也可，无鱼肉亦可，无鸡鸭亦可，无金银亦可。分割符。如一对引号中的字符串看 视为一个单词</a:t>
            </a:r>
            <a:endParaRPr lang="en-US" altLang="zh-CN" b="0" dirty="0">
              <a:latin typeface="+mn-ea"/>
              <a:ea typeface="宋体" pitchFamily="2" charset="-122"/>
            </a:endParaRPr>
          </a:p>
          <a:p>
            <a:r>
              <a:rPr lang="en-US" altLang="zh-CN" b="0" dirty="0">
                <a:latin typeface="+mn-ea"/>
                <a:ea typeface="宋体" pitchFamily="2" charset="-122"/>
              </a:rPr>
              <a:t>       </a:t>
            </a:r>
            <a:r>
              <a:rPr lang="zh-CN" altLang="en-US" b="0" dirty="0">
                <a:latin typeface="+mn-ea"/>
                <a:ea typeface="宋体" pitchFamily="2" charset="-122"/>
              </a:rPr>
              <a:t>语义分析：静态语义检查，翻译成中间代码。包括类型相容性检查（日期</a:t>
            </a:r>
            <a:r>
              <a:rPr lang="en-US" altLang="zh-CN" b="0" dirty="0">
                <a:latin typeface="+mn-ea"/>
                <a:ea typeface="宋体" pitchFamily="2" charset="-122"/>
              </a:rPr>
              <a:t>+</a:t>
            </a:r>
            <a:r>
              <a:rPr lang="zh-CN" altLang="en-US" b="0" dirty="0">
                <a:latin typeface="+mn-ea"/>
                <a:ea typeface="宋体" pitchFamily="2" charset="-122"/>
              </a:rPr>
              <a:t>日期就无意义）；控制流检查，</a:t>
            </a:r>
            <a:r>
              <a:rPr lang="en-US" altLang="zh-CN" b="0" dirty="0">
                <a:latin typeface="+mn-ea"/>
                <a:ea typeface="宋体" pitchFamily="2" charset="-122"/>
              </a:rPr>
              <a:t>break </a:t>
            </a:r>
            <a:r>
              <a:rPr lang="zh-CN" altLang="en-US" b="0" dirty="0">
                <a:latin typeface="+mn-ea"/>
                <a:ea typeface="宋体" pitchFamily="2" charset="-122"/>
              </a:rPr>
              <a:t>所处位置是否正确；唯一性检查（变量中定义等），变量的作用域检查。即上下文关联起来进行检查。生成的中间代码独立于机器，一种中间代码。</a:t>
            </a:r>
            <a:endParaRPr lang="en-US" altLang="zh-CN" b="0" dirty="0">
              <a:latin typeface="+mn-ea"/>
              <a:ea typeface="宋体" pitchFamily="2" charset="-122"/>
            </a:endParaRPr>
          </a:p>
          <a:p>
            <a:r>
              <a:rPr lang="zh-CN" altLang="en-US" b="0" dirty="0">
                <a:latin typeface="微软雅黑" panose="020B0503020204020204" pitchFamily="34" charset="-122"/>
                <a:ea typeface="微软雅黑" panose="020B0503020204020204" pitchFamily="34" charset="-122"/>
              </a:rPr>
              <a:t>操作系统</a:t>
            </a:r>
            <a:r>
              <a:rPr lang="zh-CN" altLang="en-US" b="0" dirty="0">
                <a:latin typeface="+mn-ea"/>
              </a:rPr>
              <a:t>：资源管理与作业调度，加载程序并执行</a:t>
            </a:r>
            <a:endParaRPr lang="en-US" altLang="zh-CN" b="0" dirty="0">
              <a:latin typeface="+mn-ea"/>
              <a:ea typeface="宋体" pitchFamily="2" charset="-122"/>
            </a:endParaRPr>
          </a:p>
          <a:p>
            <a:r>
              <a:rPr lang="zh-CN" altLang="en-US" b="0" dirty="0">
                <a:latin typeface="微软雅黑" panose="020B0503020204020204" pitchFamily="34" charset="-122"/>
                <a:ea typeface="微软雅黑" panose="020B0503020204020204" pitchFamily="34" charset="-122"/>
              </a:rPr>
              <a:t>计算机组成原理</a:t>
            </a:r>
            <a:r>
              <a:rPr lang="zh-CN" altLang="en-US" b="0" dirty="0">
                <a:latin typeface="+mn-ea"/>
              </a:rPr>
              <a:t>：计算机硬件的组织结构和工作机制</a:t>
            </a:r>
            <a:endParaRPr lang="en-US" altLang="zh-CN" b="0" dirty="0">
              <a:latin typeface="+mn-ea"/>
              <a:ea typeface="宋体" pitchFamily="2" charset="-122"/>
            </a:endParaRPr>
          </a:p>
          <a:p>
            <a:r>
              <a:rPr lang="zh-CN" altLang="en-US" b="0" dirty="0">
                <a:latin typeface="微软雅黑" panose="020B0503020204020204" pitchFamily="34" charset="-122"/>
                <a:ea typeface="微软雅黑" panose="020B0503020204020204" pitchFamily="34" charset="-122"/>
              </a:rPr>
              <a:t>数字逻辑</a:t>
            </a:r>
            <a:r>
              <a:rPr lang="zh-CN" altLang="en-US" b="0" dirty="0">
                <a:latin typeface="+mn-ea"/>
              </a:rPr>
              <a:t>：数字电路的设计</a:t>
            </a:r>
            <a:endParaRPr lang="en-US" altLang="zh-CN" b="0" dirty="0">
              <a:latin typeface="+mn-ea"/>
            </a:endParaRPr>
          </a:p>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14</a:t>
            </a:fld>
            <a:endParaRPr lang="en-US" altLang="zh-CN"/>
          </a:p>
        </p:txBody>
      </p:sp>
    </p:spTree>
    <p:extLst>
      <p:ext uri="{BB962C8B-B14F-4D97-AF65-F5344CB8AC3E}">
        <p14:creationId xmlns:p14="http://schemas.microsoft.com/office/powerpoint/2010/main" val="2335194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15</a:t>
            </a:fld>
            <a:endParaRPr lang="en-US" altLang="zh-CN"/>
          </a:p>
        </p:txBody>
      </p:sp>
    </p:spTree>
    <p:extLst>
      <p:ext uri="{BB962C8B-B14F-4D97-AF65-F5344CB8AC3E}">
        <p14:creationId xmlns:p14="http://schemas.microsoft.com/office/powerpoint/2010/main" val="2313544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16</a:t>
            </a:fld>
            <a:endParaRPr lang="en-US" altLang="zh-CN"/>
          </a:p>
        </p:txBody>
      </p:sp>
    </p:spTree>
    <p:extLst>
      <p:ext uri="{BB962C8B-B14F-4D97-AF65-F5344CB8AC3E}">
        <p14:creationId xmlns:p14="http://schemas.microsoft.com/office/powerpoint/2010/main" val="3924707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宋体" panose="02010600030101010101" pitchFamily="2" charset="-122"/>
                <a:ea typeface="宋体" panose="02010600030101010101" pitchFamily="2" charset="-122"/>
              </a:rPr>
              <a:t>主要介绍高级语言程序中的数据类型及其运算、语句和过程调用等是如何在计算机系统中实现的</a:t>
            </a:r>
            <a:endParaRPr lang="en-US" altLang="zh-CN" b="0" i="0" dirty="0">
              <a:solidFill>
                <a:srgbClr val="000000"/>
              </a:solidFill>
              <a:effectLst/>
              <a:latin typeface="宋体" panose="02010600030101010101" pitchFamily="2" charset="-122"/>
              <a:ea typeface="宋体" panose="02010600030101010101" pitchFamily="2" charset="-122"/>
            </a:endParaRPr>
          </a:p>
          <a:p>
            <a:r>
              <a:rPr lang="zh-CN" altLang="en-US" b="0" i="0" dirty="0">
                <a:solidFill>
                  <a:srgbClr val="000000"/>
                </a:solidFill>
                <a:effectLst/>
                <a:latin typeface="宋体" panose="02010600030101010101" pitchFamily="2" charset="-122"/>
                <a:ea typeface="宋体" panose="02010600030101010101" pitchFamily="2" charset="-122"/>
              </a:rPr>
              <a:t>通过本课程的学习，使学习者能从程序员角度认识计算机系统，能够建立高级语言程序、</a:t>
            </a:r>
            <a:r>
              <a:rPr lang="en-US" altLang="zh-CN" b="0" i="0" dirty="0">
                <a:solidFill>
                  <a:srgbClr val="000000"/>
                </a:solidFill>
                <a:effectLst/>
                <a:latin typeface="Helvetica Neue"/>
              </a:rPr>
              <a:t>ISA</a:t>
            </a:r>
            <a:r>
              <a:rPr lang="zh-CN" altLang="en-US" b="0" i="0" dirty="0">
                <a:solidFill>
                  <a:srgbClr val="000000"/>
                </a:solidFill>
                <a:effectLst/>
                <a:latin typeface="宋体" panose="02010600030101010101" pitchFamily="2" charset="-122"/>
                <a:ea typeface="宋体" panose="02010600030101010101" pitchFamily="2" charset="-122"/>
              </a:rPr>
              <a:t>、</a:t>
            </a:r>
            <a:r>
              <a:rPr lang="en-US" altLang="zh-CN" b="0" i="0" dirty="0">
                <a:solidFill>
                  <a:srgbClr val="000000"/>
                </a:solidFill>
                <a:effectLst/>
                <a:latin typeface="Helvetica Neue"/>
              </a:rPr>
              <a:t>OS</a:t>
            </a:r>
            <a:r>
              <a:rPr lang="zh-CN" altLang="en-US" b="0" i="0" dirty="0">
                <a:solidFill>
                  <a:srgbClr val="000000"/>
                </a:solidFill>
                <a:effectLst/>
                <a:latin typeface="宋体" panose="02010600030101010101" pitchFamily="2" charset="-122"/>
                <a:ea typeface="宋体" panose="02010600030101010101" pitchFamily="2" charset="-122"/>
              </a:rPr>
              <a:t>、编译器、链接器等之间的相互关联，对指令在硬件上的执行过程和指令的底层硬件执行机制有一定的认识和理解，从而增强在程序调试、性能提升、程序移植和健壮性等方面的能力，并为后续的</a:t>
            </a:r>
            <a:r>
              <a:rPr lang="zh-CN" altLang="en-US" b="0" i="0" dirty="0">
                <a:solidFill>
                  <a:srgbClr val="000000"/>
                </a:solidFill>
                <a:effectLst/>
                <a:latin typeface="Helvetica Neue"/>
              </a:rPr>
              <a:t>“</a:t>
            </a:r>
            <a:r>
              <a:rPr lang="zh-CN" altLang="en-US" b="0" i="0" dirty="0">
                <a:solidFill>
                  <a:srgbClr val="000000"/>
                </a:solidFill>
                <a:effectLst/>
                <a:latin typeface="宋体" panose="02010600030101010101" pitchFamily="2" charset="-122"/>
                <a:ea typeface="宋体" panose="02010600030101010101" pitchFamily="2" charset="-122"/>
              </a:rPr>
              <a:t>计算机组成与设计</a:t>
            </a:r>
            <a:r>
              <a:rPr lang="zh-CN" altLang="en-US" b="0" i="0" dirty="0">
                <a:solidFill>
                  <a:srgbClr val="000000"/>
                </a:solidFill>
                <a:effectLst/>
                <a:latin typeface="Helvetica Neue"/>
              </a:rPr>
              <a:t>”</a:t>
            </a:r>
            <a:r>
              <a:rPr lang="zh-CN" altLang="en-US" b="0" i="0" dirty="0">
                <a:solidFill>
                  <a:srgbClr val="000000"/>
                </a:solidFill>
                <a:effectLst/>
                <a:latin typeface="宋体" panose="02010600030101010101" pitchFamily="2" charset="-122"/>
                <a:ea typeface="宋体" panose="02010600030101010101" pitchFamily="2" charset="-122"/>
              </a:rPr>
              <a:t>、</a:t>
            </a:r>
            <a:r>
              <a:rPr lang="zh-CN" altLang="en-US" b="0" i="0" dirty="0">
                <a:solidFill>
                  <a:srgbClr val="000000"/>
                </a:solidFill>
                <a:effectLst/>
                <a:latin typeface="Helvetica Neue"/>
              </a:rPr>
              <a:t>“</a:t>
            </a:r>
            <a:r>
              <a:rPr lang="zh-CN" altLang="en-US" b="0" i="0" dirty="0">
                <a:solidFill>
                  <a:srgbClr val="000000"/>
                </a:solidFill>
                <a:effectLst/>
                <a:latin typeface="宋体" panose="02010600030101010101" pitchFamily="2" charset="-122"/>
                <a:ea typeface="宋体" panose="02010600030101010101" pitchFamily="2" charset="-122"/>
              </a:rPr>
              <a:t>操作系统</a:t>
            </a:r>
            <a:r>
              <a:rPr lang="zh-CN" altLang="en-US" b="0" i="0" dirty="0">
                <a:solidFill>
                  <a:srgbClr val="000000"/>
                </a:solidFill>
                <a:effectLst/>
                <a:latin typeface="Helvetica Neue"/>
              </a:rPr>
              <a:t>”</a:t>
            </a:r>
            <a:r>
              <a:rPr lang="zh-CN" altLang="en-US" b="0" i="0" dirty="0">
                <a:solidFill>
                  <a:srgbClr val="000000"/>
                </a:solidFill>
                <a:effectLst/>
                <a:latin typeface="宋体" panose="02010600030101010101" pitchFamily="2" charset="-122"/>
                <a:ea typeface="宋体" panose="02010600030101010101" pitchFamily="2" charset="-122"/>
              </a:rPr>
              <a:t>、</a:t>
            </a:r>
            <a:r>
              <a:rPr lang="zh-CN" altLang="en-US" b="0" i="0" dirty="0">
                <a:solidFill>
                  <a:srgbClr val="000000"/>
                </a:solidFill>
                <a:effectLst/>
                <a:latin typeface="Helvetica Neue"/>
              </a:rPr>
              <a:t>“</a:t>
            </a:r>
            <a:r>
              <a:rPr lang="zh-CN" altLang="en-US" b="0" i="0" dirty="0">
                <a:solidFill>
                  <a:srgbClr val="000000"/>
                </a:solidFill>
                <a:effectLst/>
                <a:latin typeface="宋体" panose="02010600030101010101" pitchFamily="2" charset="-122"/>
                <a:ea typeface="宋体" panose="02010600030101010101" pitchFamily="2" charset="-122"/>
              </a:rPr>
              <a:t>编译原理</a:t>
            </a:r>
            <a:r>
              <a:rPr lang="zh-CN" altLang="en-US" b="0" i="0" dirty="0">
                <a:solidFill>
                  <a:srgbClr val="000000"/>
                </a:solidFill>
                <a:effectLst/>
                <a:latin typeface="Helvetica Neue"/>
              </a:rPr>
              <a:t>”</a:t>
            </a:r>
            <a:r>
              <a:rPr lang="zh-CN" altLang="en-US" b="0" i="0" dirty="0">
                <a:solidFill>
                  <a:srgbClr val="000000"/>
                </a:solidFill>
                <a:effectLst/>
                <a:latin typeface="宋体" panose="02010600030101010101" pitchFamily="2" charset="-122"/>
                <a:ea typeface="宋体" panose="02010600030101010101" pitchFamily="2" charset="-122"/>
              </a:rPr>
              <a:t>、</a:t>
            </a:r>
            <a:r>
              <a:rPr lang="zh-CN" altLang="en-US" b="0" i="0" dirty="0">
                <a:solidFill>
                  <a:srgbClr val="000000"/>
                </a:solidFill>
                <a:effectLst/>
                <a:latin typeface="Helvetica Neue"/>
              </a:rPr>
              <a:t>“</a:t>
            </a:r>
            <a:r>
              <a:rPr lang="zh-CN" altLang="en-US" b="0" i="0" dirty="0">
                <a:solidFill>
                  <a:srgbClr val="000000"/>
                </a:solidFill>
                <a:effectLst/>
                <a:latin typeface="宋体" panose="02010600030101010101" pitchFamily="2" charset="-122"/>
                <a:ea typeface="宋体" panose="02010600030101010101" pitchFamily="2" charset="-122"/>
              </a:rPr>
              <a:t>计算机体系结构</a:t>
            </a:r>
            <a:r>
              <a:rPr lang="zh-CN" altLang="en-US" b="0" i="0" dirty="0">
                <a:solidFill>
                  <a:srgbClr val="000000"/>
                </a:solidFill>
                <a:effectLst/>
                <a:latin typeface="Helvetica Neue"/>
              </a:rPr>
              <a:t>”</a:t>
            </a:r>
            <a:r>
              <a:rPr lang="zh-CN" altLang="en-US" b="0" i="0" dirty="0">
                <a:solidFill>
                  <a:srgbClr val="000000"/>
                </a:solidFill>
                <a:effectLst/>
                <a:latin typeface="宋体" panose="02010600030101010101" pitchFamily="2" charset="-122"/>
                <a:ea typeface="宋体" panose="02010600030101010101" pitchFamily="2" charset="-122"/>
              </a:rPr>
              <a:t>等课程打下坚实基础。</a:t>
            </a:r>
            <a:endParaRPr lang="en-US" altLang="zh-CN"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17</a:t>
            </a:fld>
            <a:endParaRPr lang="en-US" altLang="zh-CN"/>
          </a:p>
        </p:txBody>
      </p:sp>
    </p:spTree>
    <p:extLst>
      <p:ext uri="{BB962C8B-B14F-4D97-AF65-F5344CB8AC3E}">
        <p14:creationId xmlns:p14="http://schemas.microsoft.com/office/powerpoint/2010/main" val="1730928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程序运行结果取决的因素，也代表要编写一个好的程序，要考虑哪些因素。</a:t>
            </a:r>
            <a:endParaRPr lang="en-US" altLang="zh-CN" dirty="0"/>
          </a:p>
          <a:p>
            <a:r>
              <a:rPr lang="zh-CN" altLang="en-US" dirty="0"/>
              <a:t>研究国产化的软件系统、硬件系统，也需要相关的知识！</a:t>
            </a:r>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18</a:t>
            </a:fld>
            <a:endParaRPr lang="en-US" altLang="zh-CN"/>
          </a:p>
        </p:txBody>
      </p:sp>
    </p:spTree>
    <p:extLst>
      <p:ext uri="{BB962C8B-B14F-4D97-AF65-F5344CB8AC3E}">
        <p14:creationId xmlns:p14="http://schemas.microsoft.com/office/powerpoint/2010/main" val="488022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19</a:t>
            </a:fld>
            <a:endParaRPr lang="en-US" altLang="zh-CN"/>
          </a:p>
        </p:txBody>
      </p:sp>
    </p:spTree>
    <p:extLst>
      <p:ext uri="{BB962C8B-B14F-4D97-AF65-F5344CB8AC3E}">
        <p14:creationId xmlns:p14="http://schemas.microsoft.com/office/powerpoint/2010/main" val="4118528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学习 研究开发计算机系统的技术，这不是学习计算机系统基础这门课能够解决的问题，它需要义一系列的课程，计算机系统基础将这些课程内容串在一起，告诉大家涉及到的一些知识。即有些什么问题需要解决。很深入的解决方法还要在各门课中取学习。</a:t>
            </a:r>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20</a:t>
            </a:fld>
            <a:endParaRPr lang="en-US" altLang="zh-CN"/>
          </a:p>
        </p:txBody>
      </p:sp>
    </p:spTree>
    <p:extLst>
      <p:ext uri="{BB962C8B-B14F-4D97-AF65-F5344CB8AC3E}">
        <p14:creationId xmlns:p14="http://schemas.microsoft.com/office/powerpoint/2010/main" val="3232865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22</a:t>
            </a:fld>
            <a:endParaRPr lang="en-US" altLang="zh-CN"/>
          </a:p>
        </p:txBody>
      </p:sp>
    </p:spTree>
    <p:extLst>
      <p:ext uri="{BB962C8B-B14F-4D97-AF65-F5344CB8AC3E}">
        <p14:creationId xmlns:p14="http://schemas.microsoft.com/office/powerpoint/2010/main" val="3011219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理解：该程序为什么会产生异常？ 程序的执行基本过程，包括</a:t>
            </a:r>
            <a:r>
              <a:rPr lang="en-US" altLang="zh-CN" dirty="0"/>
              <a:t>OS </a:t>
            </a:r>
            <a:r>
              <a:rPr lang="zh-CN" altLang="en-US" dirty="0"/>
              <a:t>参加的管理。</a:t>
            </a:r>
            <a:br>
              <a:rPr lang="en-US" altLang="zh-CN" dirty="0"/>
            </a:br>
            <a:r>
              <a:rPr lang="zh-CN" altLang="en-US" dirty="0"/>
              <a:t>操作系统 进行的 异常处理。</a:t>
            </a:r>
            <a:r>
              <a:rPr lang="en-US" altLang="zh-CN" dirty="0"/>
              <a:t>CPU </a:t>
            </a:r>
            <a:r>
              <a:rPr lang="zh-CN" altLang="en-US" dirty="0"/>
              <a:t>在执行指令时，产生了异常。 </a:t>
            </a:r>
            <a:r>
              <a:rPr lang="en-US" altLang="zh-CN" dirty="0"/>
              <a:t>CPU </a:t>
            </a:r>
            <a:r>
              <a:rPr lang="zh-CN" altLang="en-US" dirty="0"/>
              <a:t>转到执行异常程序。（异常处理程序是操作系统中的一部分） </a:t>
            </a:r>
            <a:endParaRPr lang="en-US" altLang="zh-CN"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23</a:t>
            </a:fld>
            <a:endParaRPr lang="en-US" altLang="zh-CN"/>
          </a:p>
        </p:txBody>
      </p:sp>
    </p:spTree>
    <p:extLst>
      <p:ext uri="{BB962C8B-B14F-4D97-AF65-F5344CB8AC3E}">
        <p14:creationId xmlns:p14="http://schemas.microsoft.com/office/powerpoint/2010/main" val="136597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24</a:t>
            </a:fld>
            <a:endParaRPr lang="en-US" altLang="zh-CN"/>
          </a:p>
        </p:txBody>
      </p:sp>
    </p:spTree>
    <p:extLst>
      <p:ext uri="{BB962C8B-B14F-4D97-AF65-F5344CB8AC3E}">
        <p14:creationId xmlns:p14="http://schemas.microsoft.com/office/powerpoint/2010/main" val="4235854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3</a:t>
            </a:fld>
            <a:endParaRPr lang="en-US" altLang="zh-CN"/>
          </a:p>
        </p:txBody>
      </p:sp>
    </p:spTree>
    <p:extLst>
      <p:ext uri="{BB962C8B-B14F-4D97-AF65-F5344CB8AC3E}">
        <p14:creationId xmlns:p14="http://schemas.microsoft.com/office/powerpoint/2010/main" val="35646445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为什么改后正常？数据的运算；数据表示有一定的表示范围。</a:t>
            </a:r>
          </a:p>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25</a:t>
            </a:fld>
            <a:endParaRPr lang="en-US" altLang="zh-CN"/>
          </a:p>
        </p:txBody>
      </p:sp>
    </p:spTree>
    <p:extLst>
      <p:ext uri="{BB962C8B-B14F-4D97-AF65-F5344CB8AC3E}">
        <p14:creationId xmlns:p14="http://schemas.microsoft.com/office/powerpoint/2010/main" val="155639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有符号数、无符号数的概念、数据的表示范围。</a:t>
            </a:r>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26</a:t>
            </a:fld>
            <a:endParaRPr lang="en-US" altLang="zh-CN"/>
          </a:p>
        </p:txBody>
      </p:sp>
    </p:spTree>
    <p:extLst>
      <p:ext uri="{BB962C8B-B14F-4D97-AF65-F5344CB8AC3E}">
        <p14:creationId xmlns:p14="http://schemas.microsoft.com/office/powerpoint/2010/main" val="1438583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矩阵表示什么？</a:t>
            </a:r>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27</a:t>
            </a:fld>
            <a:endParaRPr lang="en-US" altLang="zh-CN"/>
          </a:p>
        </p:txBody>
      </p:sp>
    </p:spTree>
    <p:extLst>
      <p:ext uri="{BB962C8B-B14F-4D97-AF65-F5344CB8AC3E}">
        <p14:creationId xmlns:p14="http://schemas.microsoft.com/office/powerpoint/2010/main" val="1749665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28</a:t>
            </a:fld>
            <a:endParaRPr lang="en-US" altLang="zh-CN"/>
          </a:p>
        </p:txBody>
      </p:sp>
    </p:spTree>
    <p:extLst>
      <p:ext uri="{BB962C8B-B14F-4D97-AF65-F5344CB8AC3E}">
        <p14:creationId xmlns:p14="http://schemas.microsoft.com/office/powerpoint/2010/main" val="2276889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矩阵减法背景：</a:t>
            </a:r>
            <a:r>
              <a:rPr lang="en-US" altLang="zh-CN" dirty="0"/>
              <a:t>600</a:t>
            </a:r>
            <a:r>
              <a:rPr lang="zh-CN" altLang="en-US" dirty="0"/>
              <a:t>万像素的意思</a:t>
            </a:r>
            <a:br>
              <a:rPr lang="en-US" altLang="zh-CN" dirty="0"/>
            </a:br>
            <a:r>
              <a:rPr lang="zh-CN" altLang="en-US" dirty="0"/>
              <a:t>在哪些场合 会应用 图像相减： 数字减影血管造影、视频监控 中 非法闯入、物品丢失检测</a:t>
            </a:r>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29</a:t>
            </a:fld>
            <a:endParaRPr lang="en-US" altLang="zh-CN"/>
          </a:p>
        </p:txBody>
      </p:sp>
    </p:spTree>
    <p:extLst>
      <p:ext uri="{BB962C8B-B14F-4D97-AF65-F5344CB8AC3E}">
        <p14:creationId xmlns:p14="http://schemas.microsoft.com/office/powerpoint/2010/main" val="3242868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30</a:t>
            </a:fld>
            <a:endParaRPr lang="en-US" altLang="zh-CN"/>
          </a:p>
        </p:txBody>
      </p:sp>
    </p:spTree>
    <p:extLst>
      <p:ext uri="{BB962C8B-B14F-4D97-AF65-F5344CB8AC3E}">
        <p14:creationId xmlns:p14="http://schemas.microsoft.com/office/powerpoint/2010/main" val="2674350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独立运行，行序优先，</a:t>
            </a:r>
            <a:r>
              <a:rPr lang="en-US" altLang="zh-CN" dirty="0"/>
              <a:t>CPU </a:t>
            </a:r>
            <a:r>
              <a:rPr lang="zh-CN" altLang="en-US" dirty="0"/>
              <a:t>中 </a:t>
            </a:r>
            <a:r>
              <a:rPr lang="en-US" altLang="zh-CN" dirty="0"/>
              <a:t>Cache</a:t>
            </a:r>
            <a:r>
              <a:rPr lang="zh-CN" altLang="en-US" dirty="0"/>
              <a:t>的命中率高</a:t>
            </a:r>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32</a:t>
            </a:fld>
            <a:endParaRPr lang="en-US" altLang="zh-CN"/>
          </a:p>
        </p:txBody>
      </p:sp>
    </p:spTree>
    <p:extLst>
      <p:ext uri="{BB962C8B-B14F-4D97-AF65-F5344CB8AC3E}">
        <p14:creationId xmlns:p14="http://schemas.microsoft.com/office/powerpoint/2010/main" val="173786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33</a:t>
            </a:fld>
            <a:endParaRPr lang="en-US" altLang="zh-CN"/>
          </a:p>
        </p:txBody>
      </p:sp>
    </p:spTree>
    <p:extLst>
      <p:ext uri="{BB962C8B-B14F-4D97-AF65-F5344CB8AC3E}">
        <p14:creationId xmlns:p14="http://schemas.microsoft.com/office/powerpoint/2010/main" val="953041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34</a:t>
            </a:fld>
            <a:endParaRPr lang="en-US" altLang="zh-CN"/>
          </a:p>
        </p:txBody>
      </p:sp>
    </p:spTree>
    <p:extLst>
      <p:ext uri="{BB962C8B-B14F-4D97-AF65-F5344CB8AC3E}">
        <p14:creationId xmlns:p14="http://schemas.microsoft.com/office/powerpoint/2010/main" val="3302082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35</a:t>
            </a:fld>
            <a:endParaRPr lang="en-US" altLang="zh-CN"/>
          </a:p>
        </p:txBody>
      </p:sp>
    </p:spTree>
    <p:extLst>
      <p:ext uri="{BB962C8B-B14F-4D97-AF65-F5344CB8AC3E}">
        <p14:creationId xmlns:p14="http://schemas.microsoft.com/office/powerpoint/2010/main" val="2693926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4</a:t>
            </a:fld>
            <a:endParaRPr lang="en-US" altLang="zh-CN"/>
          </a:p>
        </p:txBody>
      </p:sp>
    </p:spTree>
    <p:extLst>
      <p:ext uri="{BB962C8B-B14F-4D97-AF65-F5344CB8AC3E}">
        <p14:creationId xmlns:p14="http://schemas.microsoft.com/office/powerpoint/2010/main" val="3330037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36</a:t>
            </a:fld>
            <a:endParaRPr lang="en-US" altLang="zh-CN"/>
          </a:p>
        </p:txBody>
      </p:sp>
    </p:spTree>
    <p:extLst>
      <p:ext uri="{BB962C8B-B14F-4D97-AF65-F5344CB8AC3E}">
        <p14:creationId xmlns:p14="http://schemas.microsoft.com/office/powerpoint/2010/main" val="34613609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37</a:t>
            </a:fld>
            <a:endParaRPr lang="en-US" altLang="zh-CN"/>
          </a:p>
        </p:txBody>
      </p:sp>
    </p:spTree>
    <p:extLst>
      <p:ext uri="{BB962C8B-B14F-4D97-AF65-F5344CB8AC3E}">
        <p14:creationId xmlns:p14="http://schemas.microsoft.com/office/powerpoint/2010/main" val="2883253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38</a:t>
            </a:fld>
            <a:endParaRPr lang="en-US" altLang="zh-CN"/>
          </a:p>
        </p:txBody>
      </p:sp>
    </p:spTree>
    <p:extLst>
      <p:ext uri="{BB962C8B-B14F-4D97-AF65-F5344CB8AC3E}">
        <p14:creationId xmlns:p14="http://schemas.microsoft.com/office/powerpoint/2010/main" val="19565864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39</a:t>
            </a:fld>
            <a:endParaRPr lang="en-US" altLang="zh-CN"/>
          </a:p>
        </p:txBody>
      </p:sp>
    </p:spTree>
    <p:extLst>
      <p:ext uri="{BB962C8B-B14F-4D97-AF65-F5344CB8AC3E}">
        <p14:creationId xmlns:p14="http://schemas.microsoft.com/office/powerpoint/2010/main" val="26142679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40</a:t>
            </a:fld>
            <a:endParaRPr lang="en-US" altLang="zh-CN"/>
          </a:p>
        </p:txBody>
      </p:sp>
    </p:spTree>
    <p:extLst>
      <p:ext uri="{BB962C8B-B14F-4D97-AF65-F5344CB8AC3E}">
        <p14:creationId xmlns:p14="http://schemas.microsoft.com/office/powerpoint/2010/main" val="18992239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独立运行，行序优先，</a:t>
            </a:r>
            <a:r>
              <a:rPr lang="en-US" altLang="zh-CN" dirty="0"/>
              <a:t>CPU </a:t>
            </a:r>
            <a:r>
              <a:rPr lang="zh-CN" altLang="en-US" dirty="0"/>
              <a:t>中 </a:t>
            </a:r>
            <a:r>
              <a:rPr lang="en-US" altLang="zh-CN" dirty="0"/>
              <a:t>Cache</a:t>
            </a:r>
            <a:r>
              <a:rPr lang="zh-CN" altLang="en-US" dirty="0"/>
              <a:t>的命中率高</a:t>
            </a:r>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41</a:t>
            </a:fld>
            <a:endParaRPr lang="en-US" altLang="zh-CN"/>
          </a:p>
        </p:txBody>
      </p:sp>
    </p:spTree>
    <p:extLst>
      <p:ext uri="{BB962C8B-B14F-4D97-AF65-F5344CB8AC3E}">
        <p14:creationId xmlns:p14="http://schemas.microsoft.com/office/powerpoint/2010/main" val="31358615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故事：小时候做题。早上起来，用液化气灶，烧一壶开水，用时 </a:t>
            </a:r>
            <a:r>
              <a:rPr lang="en-US" altLang="zh-CN" dirty="0"/>
              <a:t>5</a:t>
            </a:r>
            <a:r>
              <a:rPr lang="zh-CN" altLang="en-US" dirty="0"/>
              <a:t>分钟； 扫地 </a:t>
            </a:r>
            <a:r>
              <a:rPr lang="en-US" altLang="zh-CN" dirty="0"/>
              <a:t>3</a:t>
            </a:r>
            <a:r>
              <a:rPr lang="zh-CN" altLang="en-US" dirty="0"/>
              <a:t>分钟。完成这两件任务，要花多少时间？</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47</a:t>
            </a:fld>
            <a:endParaRPr lang="en-US" altLang="zh-CN"/>
          </a:p>
        </p:txBody>
      </p:sp>
    </p:spTree>
    <p:extLst>
      <p:ext uri="{BB962C8B-B14F-4D97-AF65-F5344CB8AC3E}">
        <p14:creationId xmlns:p14="http://schemas.microsoft.com/office/powerpoint/2010/main" val="6159979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Release </a:t>
            </a:r>
            <a:r>
              <a:rPr lang="zh-CN" altLang="en-US" dirty="0"/>
              <a:t>版生成的代码进行了优化；列序优先的函数 编程生成的代码与行序优先函数生成的代码一样。</a:t>
            </a:r>
            <a:br>
              <a:rPr lang="en-US" altLang="zh-CN" dirty="0"/>
            </a:br>
            <a:r>
              <a:rPr lang="en-US" altLang="zh-CN" dirty="0"/>
              <a:t>Debug </a:t>
            </a:r>
            <a:r>
              <a:rPr lang="zh-CN" altLang="en-US" dirty="0"/>
              <a:t>生成的代码不做优化，而且插入了一些额外的语句，其目的是帮助查找错误。</a:t>
            </a:r>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48</a:t>
            </a:fld>
            <a:endParaRPr lang="en-US" altLang="zh-CN"/>
          </a:p>
        </p:txBody>
      </p:sp>
    </p:spTree>
    <p:extLst>
      <p:ext uri="{BB962C8B-B14F-4D97-AF65-F5344CB8AC3E}">
        <p14:creationId xmlns:p14="http://schemas.microsoft.com/office/powerpoint/2010/main" val="1873537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按行序执行了，且将双重循环展开为了单循环。</a:t>
            </a:r>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49</a:t>
            </a:fld>
            <a:endParaRPr lang="en-US" altLang="zh-CN"/>
          </a:p>
        </p:txBody>
      </p:sp>
    </p:spTree>
    <p:extLst>
      <p:ext uri="{BB962C8B-B14F-4D97-AF65-F5344CB8AC3E}">
        <p14:creationId xmlns:p14="http://schemas.microsoft.com/office/powerpoint/2010/main" val="32258577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01 00 FE FF</a:t>
            </a:r>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55</a:t>
            </a:fld>
            <a:endParaRPr lang="en-US" altLang="zh-CN"/>
          </a:p>
        </p:txBody>
      </p:sp>
    </p:spTree>
    <p:extLst>
      <p:ext uri="{BB962C8B-B14F-4D97-AF65-F5344CB8AC3E}">
        <p14:creationId xmlns:p14="http://schemas.microsoft.com/office/powerpoint/2010/main" val="910267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6</a:t>
            </a:fld>
            <a:endParaRPr lang="en-US" altLang="zh-CN"/>
          </a:p>
        </p:txBody>
      </p:sp>
    </p:spTree>
    <p:extLst>
      <p:ext uri="{BB962C8B-B14F-4D97-AF65-F5344CB8AC3E}">
        <p14:creationId xmlns:p14="http://schemas.microsoft.com/office/powerpoint/2010/main" val="2451251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微软雅黑" panose="020B0503020204020204" pitchFamily="34" charset="-122"/>
                <a:ea typeface="微软雅黑" panose="020B0503020204020204" pitchFamily="34" charset="-122"/>
              </a:rPr>
              <a:t>与以下</a:t>
            </a:r>
            <a:r>
              <a:rPr lang="en-US" altLang="zh-CN" sz="1200" dirty="0">
                <a:latin typeface="微软雅黑" panose="020B0503020204020204" pitchFamily="34" charset="-122"/>
                <a:ea typeface="微软雅黑" panose="020B0503020204020204" pitchFamily="34" charset="-122"/>
                <a:hlinkClick r:id="rId3" action="ppaction://hlinkfile"/>
              </a:rPr>
              <a:t>MOOC</a:t>
            </a:r>
            <a:r>
              <a:rPr lang="zh-CN" altLang="en-US" sz="1200" dirty="0">
                <a:latin typeface="微软雅黑" panose="020B0503020204020204" pitchFamily="34" charset="-122"/>
                <a:ea typeface="微软雅黑" panose="020B0503020204020204" pitchFamily="34" charset="-122"/>
                <a:hlinkClick r:id="rId3" action="ppaction://hlinkfile"/>
              </a:rPr>
              <a:t>课程</a:t>
            </a:r>
            <a:r>
              <a:rPr lang="zh-CN" altLang="en-US" sz="1200" dirty="0">
                <a:latin typeface="微软雅黑" panose="020B0503020204020204" pitchFamily="34" charset="-122"/>
                <a:ea typeface="微软雅黑" panose="020B0503020204020204" pitchFamily="34" charset="-122"/>
              </a:rPr>
              <a:t>的想法类似</a:t>
            </a:r>
            <a:r>
              <a:rPr lang="en-US" altLang="zh-CN" sz="1200" dirty="0">
                <a:hlinkClick r:id="rId4"/>
              </a:rPr>
              <a:t>https://www.coursera.org/course/hwswinterface</a:t>
            </a:r>
            <a:endParaRPr lang="en-US" altLang="zh-CN" sz="1200" dirty="0"/>
          </a:p>
          <a:p>
            <a:pPr>
              <a:spcBef>
                <a:spcPct val="30000"/>
              </a:spcBef>
            </a:pPr>
            <a:r>
              <a:rPr lang="zh-CN" altLang="en-US" sz="1200" dirty="0">
                <a:latin typeface="微软雅黑" panose="020B0503020204020204" pitchFamily="34" charset="-122"/>
                <a:ea typeface="微软雅黑" panose="020B0503020204020204" pitchFamily="34" charset="-122"/>
              </a:rPr>
              <a:t>培养目标：</a:t>
            </a:r>
          </a:p>
          <a:p>
            <a:pPr>
              <a:spcBef>
                <a:spcPct val="30000"/>
              </a:spcBef>
              <a:buFontTx/>
              <a:buNone/>
            </a:pPr>
            <a:r>
              <a:rPr lang="zh-CN" altLang="en-US" sz="1200" dirty="0">
                <a:solidFill>
                  <a:srgbClr val="996600"/>
                </a:solidFill>
                <a:latin typeface="微软雅黑" panose="020B0503020204020204" pitchFamily="34" charset="-122"/>
                <a:ea typeface="微软雅黑" panose="020B0503020204020204" pitchFamily="34" charset="-122"/>
              </a:rPr>
              <a:t>    培养学生的</a:t>
            </a:r>
            <a:r>
              <a:rPr lang="zh-CN" altLang="en-US" sz="1200" dirty="0">
                <a:solidFill>
                  <a:srgbClr val="FF0000"/>
                </a:solidFill>
                <a:latin typeface="微软雅黑" panose="020B0503020204020204" pitchFamily="34" charset="-122"/>
                <a:ea typeface="微软雅黑" panose="020B0503020204020204" pitchFamily="34" charset="-122"/>
              </a:rPr>
              <a:t>系统能力</a:t>
            </a:r>
            <a:r>
              <a:rPr lang="zh-CN" altLang="en-US" sz="1200" dirty="0">
                <a:solidFill>
                  <a:srgbClr val="996600"/>
                </a:solidFill>
                <a:latin typeface="微软雅黑" panose="020B0503020204020204" pitchFamily="34" charset="-122"/>
                <a:ea typeface="微软雅黑" panose="020B0503020204020204" pitchFamily="34" charset="-122"/>
              </a:rPr>
              <a:t>，使其成为一个</a:t>
            </a:r>
            <a:r>
              <a:rPr lang="zh-CN" altLang="en-US" sz="1200" dirty="0">
                <a:solidFill>
                  <a:srgbClr val="FF0000"/>
                </a:solidFill>
                <a:latin typeface="微软雅黑" panose="020B0503020204020204" pitchFamily="34" charset="-122"/>
                <a:ea typeface="微软雅黑" panose="020B0503020204020204" pitchFamily="34" charset="-122"/>
              </a:rPr>
              <a:t>“高效”程序员</a:t>
            </a:r>
            <a:r>
              <a:rPr lang="zh-CN" altLang="en-US" sz="1200" dirty="0">
                <a:solidFill>
                  <a:srgbClr val="996600"/>
                </a:solidFill>
                <a:latin typeface="微软雅黑" panose="020B0503020204020204" pitchFamily="34" charset="-122"/>
                <a:ea typeface="微软雅黑" panose="020B0503020204020204" pitchFamily="34" charset="-122"/>
              </a:rPr>
              <a:t>，在程序调试、性能提升、程序移植和健壮性等方面成为高手；建立扎实的计算机系统概念，为后续的</a:t>
            </a:r>
            <a:r>
              <a:rPr lang="en-US" altLang="zh-CN" sz="1200" dirty="0">
                <a:solidFill>
                  <a:srgbClr val="996600"/>
                </a:solidFill>
                <a:latin typeface="微软雅黑" panose="020B0503020204020204" pitchFamily="34" charset="-122"/>
                <a:ea typeface="微软雅黑" panose="020B0503020204020204" pitchFamily="34" charset="-122"/>
              </a:rPr>
              <a:t>OS</a:t>
            </a:r>
            <a:r>
              <a:rPr lang="zh-CN" altLang="en-US" sz="1200" dirty="0">
                <a:solidFill>
                  <a:srgbClr val="996600"/>
                </a:solidFill>
                <a:latin typeface="微软雅黑" panose="020B0503020204020204" pitchFamily="34" charset="-122"/>
                <a:ea typeface="微软雅黑" panose="020B0503020204020204" pitchFamily="34" charset="-122"/>
              </a:rPr>
              <a:t>、编译、体系结构等课程打下坚实基础</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8</a:t>
            </a:fld>
            <a:endParaRPr lang="en-US" altLang="zh-CN"/>
          </a:p>
        </p:txBody>
      </p:sp>
    </p:spTree>
    <p:extLst>
      <p:ext uri="{BB962C8B-B14F-4D97-AF65-F5344CB8AC3E}">
        <p14:creationId xmlns:p14="http://schemas.microsoft.com/office/powerpoint/2010/main" val="2189262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9</a:t>
            </a:fld>
            <a:endParaRPr lang="en-US" altLang="zh-CN"/>
          </a:p>
        </p:txBody>
      </p:sp>
    </p:spTree>
    <p:extLst>
      <p:ext uri="{BB962C8B-B14F-4D97-AF65-F5344CB8AC3E}">
        <p14:creationId xmlns:p14="http://schemas.microsoft.com/office/powerpoint/2010/main" val="2906059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10</a:t>
            </a:fld>
            <a:endParaRPr lang="en-US" altLang="zh-CN"/>
          </a:p>
        </p:txBody>
      </p:sp>
    </p:spTree>
    <p:extLst>
      <p:ext uri="{BB962C8B-B14F-4D97-AF65-F5344CB8AC3E}">
        <p14:creationId xmlns:p14="http://schemas.microsoft.com/office/powerpoint/2010/main" val="86135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11</a:t>
            </a:fld>
            <a:endParaRPr lang="en-US" altLang="zh-CN"/>
          </a:p>
        </p:txBody>
      </p:sp>
    </p:spTree>
    <p:extLst>
      <p:ext uri="{BB962C8B-B14F-4D97-AF65-F5344CB8AC3E}">
        <p14:creationId xmlns:p14="http://schemas.microsoft.com/office/powerpoint/2010/main" val="3104167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dirty="0">
                <a:solidFill>
                  <a:srgbClr val="CC0000"/>
                </a:solidFill>
                <a:effectLst/>
                <a:latin typeface="arial" panose="020B0604020202020204" pitchFamily="34" charset="0"/>
              </a:rPr>
              <a:t>（</a:t>
            </a:r>
            <a:r>
              <a:rPr lang="en-US" altLang="zh-CN" b="0" i="0" dirty="0">
                <a:solidFill>
                  <a:srgbClr val="CC0000"/>
                </a:solidFill>
                <a:effectLst/>
                <a:latin typeface="arial" panose="020B0604020202020204" pitchFamily="34" charset="0"/>
              </a:rPr>
              <a:t>1</a:t>
            </a:r>
            <a:r>
              <a:rPr lang="zh-CN" altLang="en-US" b="0" i="0" dirty="0">
                <a:solidFill>
                  <a:srgbClr val="CC0000"/>
                </a:solidFill>
                <a:effectLst/>
                <a:latin typeface="arial" panose="020B0604020202020204" pitchFamily="34" charset="0"/>
              </a:rPr>
              <a:t>）强调软、硬件的相互关系</a:t>
            </a:r>
            <a:endParaRPr lang="en-US" altLang="zh-CN" b="0" i="0" dirty="0">
              <a:solidFill>
                <a:srgbClr val="CC0000"/>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dirty="0">
                <a:solidFill>
                  <a:srgbClr val="CC0000"/>
                </a:solidFill>
                <a:effectLst/>
                <a:latin typeface="arial" panose="020B0604020202020204" pitchFamily="34" charset="0"/>
              </a:rPr>
              <a:t>计算机系统由软件和硬件两大部分组成。没有软件，硬件是毫无生气</a:t>
            </a:r>
            <a:r>
              <a:rPr lang="zh-CN" altLang="en-US" b="0" i="0" dirty="0">
                <a:solidFill>
                  <a:srgbClr val="333333"/>
                </a:solidFill>
                <a:effectLst/>
                <a:latin typeface="arial" panose="020B0604020202020204" pitchFamily="34" charset="0"/>
              </a:rPr>
              <a:t>的躯体</a:t>
            </a:r>
            <a:r>
              <a:rPr lang="en-US" altLang="zh-CN" b="0" i="0" dirty="0">
                <a:solidFill>
                  <a:srgbClr val="333333"/>
                </a:solidFill>
                <a:effectLst/>
                <a:latin typeface="arial" panose="020B0604020202020204" pitchFamily="34" charset="0"/>
              </a:rPr>
              <a:t>; </a:t>
            </a:r>
            <a:r>
              <a:rPr lang="zh-CN" altLang="en-US" b="0" i="0" dirty="0">
                <a:solidFill>
                  <a:srgbClr val="333333"/>
                </a:solidFill>
                <a:effectLst/>
                <a:latin typeface="arial" panose="020B0604020202020204" pitchFamily="34" charset="0"/>
              </a:rPr>
              <a:t>而</a:t>
            </a:r>
            <a:r>
              <a:rPr lang="zh-CN" altLang="en-US" b="0" i="0" dirty="0">
                <a:solidFill>
                  <a:srgbClr val="CC0000"/>
                </a:solidFill>
                <a:effectLst/>
                <a:latin typeface="arial" panose="020B0604020202020204" pitchFamily="34" charset="0"/>
              </a:rPr>
              <a:t>没有硬件，软件</a:t>
            </a:r>
            <a:r>
              <a:rPr lang="zh-CN" altLang="en-US" b="0" i="0" dirty="0">
                <a:solidFill>
                  <a:srgbClr val="333333"/>
                </a:solidFill>
                <a:effectLst/>
                <a:latin typeface="arial" panose="020B0604020202020204" pitchFamily="34" charset="0"/>
              </a:rPr>
              <a:t>则是空中飘荡的</a:t>
            </a:r>
            <a:r>
              <a:rPr lang="zh-CN" altLang="en-US" b="0" i="0" dirty="0">
                <a:solidFill>
                  <a:srgbClr val="CC0000"/>
                </a:solidFill>
                <a:effectLst/>
                <a:latin typeface="arial" panose="020B0604020202020204" pitchFamily="34" charset="0"/>
              </a:rPr>
              <a:t>幽灵。</a:t>
            </a:r>
            <a:endParaRPr lang="en-US" altLang="zh-CN" b="0" i="0" dirty="0">
              <a:solidFill>
                <a:srgbClr val="CC0000"/>
              </a:solidFill>
              <a:effectLs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dirty="0">
                <a:solidFill>
                  <a:srgbClr val="CC0000"/>
                </a:solidFill>
                <a:effectLst/>
                <a:latin typeface="arial" panose="020B0604020202020204" pitchFamily="34" charset="0"/>
                <a:ea typeface="微软雅黑" panose="020B0503020204020204" pitchFamily="34" charset="-122"/>
              </a:rPr>
              <a:t>两者是一个紧密联系、紧密合作在一起的整体，同时相互促进对方的发展和进步。</a:t>
            </a:r>
            <a:endParaRPr lang="en-US" altLang="zh-CN" sz="1200" b="0" i="0" dirty="0">
              <a:solidFill>
                <a:srgbClr val="CC0000"/>
              </a:solidFill>
              <a:effectLst/>
              <a:latin typeface="arial" panose="020B0604020202020204" pitchFamily="34" charset="0"/>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dirty="0">
                <a:solidFill>
                  <a:srgbClr val="CC0000"/>
                </a:solidFill>
                <a:effectLst/>
                <a:latin typeface="arial" panose="020B0604020202020204" pitchFamily="34" charset="0"/>
                <a:ea typeface="微软雅黑" panose="020B0503020204020204" pitchFamily="34" charset="-122"/>
              </a:rPr>
              <a:t>应用需求推动着硬件的飞速发展，硬件的进步为软件提供更大的舞台。回顾一下手机的发展史，就更容易地看到，硬件和软件的相互激励作用。。。。。</a:t>
            </a:r>
            <a:endParaRPr lang="en-US" altLang="zh-CN" sz="1200" b="0" i="0" dirty="0">
              <a:solidFill>
                <a:srgbClr val="CC0000"/>
              </a:solidFill>
              <a:effectLst/>
              <a:latin typeface="arial" panose="020B0604020202020204" pitchFamily="34" charset="0"/>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dirty="0">
                <a:solidFill>
                  <a:srgbClr val="CC0000"/>
                </a:solidFill>
                <a:effectLst/>
                <a:latin typeface="arial" panose="020B0604020202020204" pitchFamily="34" charset="0"/>
                <a:ea typeface="微软雅黑" panose="020B0503020204020204" pitchFamily="34" charset="-122"/>
              </a:rPr>
              <a:t>（</a:t>
            </a:r>
            <a:r>
              <a:rPr lang="en-US" altLang="zh-CN" sz="1200" b="0" i="0" dirty="0">
                <a:solidFill>
                  <a:srgbClr val="CC0000"/>
                </a:solidFill>
                <a:effectLst/>
                <a:latin typeface="arial" panose="020B0604020202020204" pitchFamily="34" charset="0"/>
                <a:ea typeface="微软雅黑" panose="020B0503020204020204" pitchFamily="34" charset="-122"/>
              </a:rPr>
              <a:t>2</a:t>
            </a:r>
            <a:r>
              <a:rPr lang="zh-CN" altLang="en-US" sz="1200" b="0" i="0" dirty="0">
                <a:solidFill>
                  <a:srgbClr val="CC0000"/>
                </a:solidFill>
                <a:effectLst/>
                <a:latin typeface="arial" panose="020B0604020202020204" pitchFamily="34" charset="0"/>
                <a:ea typeface="微软雅黑" panose="020B0503020204020204" pitchFamily="34" charset="-122"/>
              </a:rPr>
              <a:t>）强调层次性</a:t>
            </a:r>
            <a:endParaRPr lang="en-US" altLang="zh-CN" sz="1200" b="0" i="0" dirty="0">
              <a:solidFill>
                <a:srgbClr val="CC0000"/>
              </a:solidFill>
              <a:effectLst/>
              <a:latin typeface="arial" panose="020B0604020202020204" pitchFamily="34" charset="0"/>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dirty="0">
                <a:solidFill>
                  <a:srgbClr val="CC0000"/>
                </a:solidFill>
                <a:effectLst/>
                <a:latin typeface="arial" panose="020B0604020202020204" pitchFamily="34" charset="0"/>
                <a:ea typeface="微软雅黑" panose="020B0503020204020204" pitchFamily="34" charset="-122"/>
              </a:rPr>
              <a:t>硬件和软件是对计算机系统很宏观的划分，它们都可以分成更多更细的层次。</a:t>
            </a:r>
            <a:r>
              <a:rPr lang="en-US" altLang="zh-CN" sz="1200" b="0" i="0" dirty="0">
                <a:solidFill>
                  <a:srgbClr val="CC0000"/>
                </a:solidFill>
                <a:effectLst/>
                <a:latin typeface="arial" panose="020B0604020202020204" pitchFamily="34" charset="0"/>
                <a:ea typeface="微软雅黑" panose="020B0503020204020204" pitchFamily="34" charset="-122"/>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dirty="0">
                <a:solidFill>
                  <a:srgbClr val="CC0000"/>
                </a:solidFill>
                <a:effectLst/>
                <a:latin typeface="arial" panose="020B0604020202020204" pitchFamily="34" charset="0"/>
                <a:ea typeface="微软雅黑" panose="020B0503020204020204" pitchFamily="34" charset="-122"/>
              </a:rPr>
              <a:t>可以分为对于一个庞大的系统而言，研究、设计、制造、应用 计算机系统；需要多方面的知识</a:t>
            </a:r>
            <a:endParaRPr lang="en-US" altLang="zh-CN" sz="1200" b="0" i="0" dirty="0">
              <a:solidFill>
                <a:srgbClr val="CC0000"/>
              </a:solidFill>
              <a:effectLst/>
              <a:latin typeface="arial" panose="020B0604020202020204" pitchFamily="34" charset="0"/>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dirty="0">
                <a:solidFill>
                  <a:srgbClr val="333333"/>
                </a:solidFill>
                <a:effectLst/>
                <a:latin typeface="arial" panose="020B0604020202020204" pitchFamily="34" charset="0"/>
              </a:rPr>
              <a:t>   计算机</a:t>
            </a:r>
            <a:r>
              <a:rPr lang="zh-CN" altLang="en-US" b="0" i="0" dirty="0">
                <a:solidFill>
                  <a:srgbClr val="D73130"/>
                </a:solidFill>
                <a:effectLst/>
                <a:latin typeface="arial" panose="020B0604020202020204" pitchFamily="34" charset="0"/>
              </a:rPr>
              <a:t>微体系结构</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指的是计算机的核心部件中央处理器</a:t>
            </a:r>
            <a:r>
              <a:rPr lang="en-US" altLang="zh-CN" b="0" i="0" dirty="0">
                <a:solidFill>
                  <a:srgbClr val="333333"/>
                </a:solidFill>
                <a:effectLst/>
                <a:latin typeface="arial" panose="020B0604020202020204" pitchFamily="34" charset="0"/>
              </a:rPr>
              <a:t>CPU</a:t>
            </a:r>
            <a:r>
              <a:rPr lang="zh-CN" altLang="en-US" b="0" i="0" dirty="0">
                <a:solidFill>
                  <a:srgbClr val="333333"/>
                </a:solidFill>
                <a:effectLst/>
                <a:latin typeface="arial" panose="020B0604020202020204" pitchFamily="34" charset="0"/>
              </a:rPr>
              <a:t>的架构。</a:t>
            </a:r>
            <a:endParaRPr lang="en-US" altLang="zh-CN" sz="1200" b="0" i="0" dirty="0">
              <a:solidFill>
                <a:srgbClr val="CC0000"/>
              </a:solidFill>
              <a:effectLst/>
              <a:latin typeface="arial" panose="020B0604020202020204" pitchFamily="34" charset="0"/>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pPr/>
              <a:t>13</a:t>
            </a:fld>
            <a:endParaRPr lang="en-US" altLang="zh-CN"/>
          </a:p>
        </p:txBody>
      </p:sp>
    </p:spTree>
    <p:extLst>
      <p:ext uri="{BB962C8B-B14F-4D97-AF65-F5344CB8AC3E}">
        <p14:creationId xmlns:p14="http://schemas.microsoft.com/office/powerpoint/2010/main" val="2505455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0314BE23-3EF6-4A7C-A7EB-D8FD65EC368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B675813-6E7F-4549-8DCC-40C14F6CD82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81B8EC2-F9C9-4E64-80E3-DB4C7F51048A}"/>
              </a:ext>
            </a:extLst>
          </p:cNvPr>
          <p:cNvSpPr>
            <a:spLocks noGrp="1" noChangeArrowheads="1"/>
          </p:cNvSpPr>
          <p:nvPr>
            <p:ph type="sldNum" sz="quarter" idx="12"/>
          </p:nvPr>
        </p:nvSpPr>
        <p:spPr>
          <a:ln/>
        </p:spPr>
        <p:txBody>
          <a:bodyPr/>
          <a:lstStyle>
            <a:lvl1pPr>
              <a:defRPr/>
            </a:lvl1pPr>
          </a:lstStyle>
          <a:p>
            <a:fld id="{6B80D097-F5CD-4B16-8F96-0496AE63A551}" type="slidenum">
              <a:rPr lang="en-US" altLang="zh-CN"/>
              <a:pPr/>
              <a:t>‹#›</a:t>
            </a:fld>
            <a:endParaRPr lang="en-US" altLang="zh-CN"/>
          </a:p>
        </p:txBody>
      </p:sp>
    </p:spTree>
    <p:extLst>
      <p:ext uri="{BB962C8B-B14F-4D97-AF65-F5344CB8AC3E}">
        <p14:creationId xmlns:p14="http://schemas.microsoft.com/office/powerpoint/2010/main" val="1537128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2D250F6-1F6E-498B-9D85-78A2AEFE8FB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0B6C1C9-CD5B-4842-94C1-515D5F9E643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F7DC53B-97C8-4321-AC8A-3FB5706F0035}"/>
              </a:ext>
            </a:extLst>
          </p:cNvPr>
          <p:cNvSpPr>
            <a:spLocks noGrp="1" noChangeArrowheads="1"/>
          </p:cNvSpPr>
          <p:nvPr>
            <p:ph type="sldNum" sz="quarter" idx="12"/>
          </p:nvPr>
        </p:nvSpPr>
        <p:spPr>
          <a:ln/>
        </p:spPr>
        <p:txBody>
          <a:bodyPr/>
          <a:lstStyle>
            <a:lvl1pPr>
              <a:defRPr/>
            </a:lvl1pPr>
          </a:lstStyle>
          <a:p>
            <a:fld id="{A56B609F-965E-4E35-9911-2E93A7E3E737}" type="slidenum">
              <a:rPr lang="en-US" altLang="zh-CN"/>
              <a:pPr/>
              <a:t>‹#›</a:t>
            </a:fld>
            <a:endParaRPr lang="en-US" altLang="zh-CN"/>
          </a:p>
        </p:txBody>
      </p:sp>
    </p:spTree>
    <p:extLst>
      <p:ext uri="{BB962C8B-B14F-4D97-AF65-F5344CB8AC3E}">
        <p14:creationId xmlns:p14="http://schemas.microsoft.com/office/powerpoint/2010/main" val="3154383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D45F1E9-F9D8-4F70-938B-90EB95CAE75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553CF51-F035-41EC-90C9-829CB428D2F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AA16A6D-AD68-4F5C-BB75-642D8A353A54}"/>
              </a:ext>
            </a:extLst>
          </p:cNvPr>
          <p:cNvSpPr>
            <a:spLocks noGrp="1" noChangeArrowheads="1"/>
          </p:cNvSpPr>
          <p:nvPr>
            <p:ph type="sldNum" sz="quarter" idx="12"/>
          </p:nvPr>
        </p:nvSpPr>
        <p:spPr>
          <a:ln/>
        </p:spPr>
        <p:txBody>
          <a:bodyPr/>
          <a:lstStyle>
            <a:lvl1pPr>
              <a:defRPr/>
            </a:lvl1pPr>
          </a:lstStyle>
          <a:p>
            <a:fld id="{C0F565E6-1299-4A33-9142-DB7F85329816}" type="slidenum">
              <a:rPr lang="en-US" altLang="zh-CN"/>
              <a:pPr/>
              <a:t>‹#›</a:t>
            </a:fld>
            <a:endParaRPr lang="en-US" altLang="zh-CN"/>
          </a:p>
        </p:txBody>
      </p:sp>
    </p:spTree>
    <p:extLst>
      <p:ext uri="{BB962C8B-B14F-4D97-AF65-F5344CB8AC3E}">
        <p14:creationId xmlns:p14="http://schemas.microsoft.com/office/powerpoint/2010/main" val="1714917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5F8F04B-140A-40B6-BC8D-B6F969189C3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BBDCC10-64DD-4C8B-9D03-3C8DA1B105C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C639338-C7CE-4643-98B9-F1AB8D58E70F}"/>
              </a:ext>
            </a:extLst>
          </p:cNvPr>
          <p:cNvSpPr>
            <a:spLocks noGrp="1" noChangeArrowheads="1"/>
          </p:cNvSpPr>
          <p:nvPr>
            <p:ph type="sldNum" sz="quarter" idx="12"/>
          </p:nvPr>
        </p:nvSpPr>
        <p:spPr>
          <a:ln/>
        </p:spPr>
        <p:txBody>
          <a:bodyPr/>
          <a:lstStyle>
            <a:lvl1pPr>
              <a:defRPr/>
            </a:lvl1pPr>
          </a:lstStyle>
          <a:p>
            <a:fld id="{F821C542-F423-4B6F-A3B3-63ACAF2AE191}" type="slidenum">
              <a:rPr lang="en-US" altLang="zh-CN"/>
              <a:pPr/>
              <a:t>‹#›</a:t>
            </a:fld>
            <a:endParaRPr lang="en-US" altLang="zh-CN"/>
          </a:p>
        </p:txBody>
      </p:sp>
    </p:spTree>
    <p:extLst>
      <p:ext uri="{BB962C8B-B14F-4D97-AF65-F5344CB8AC3E}">
        <p14:creationId xmlns:p14="http://schemas.microsoft.com/office/powerpoint/2010/main" val="16972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F50537D4-2C56-4F62-810D-5E75F1BA9B6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9690AF3-5228-41C9-AF36-750251064A9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5280A32-9FF5-4FB3-9BEC-FC85B99C19E9}"/>
              </a:ext>
            </a:extLst>
          </p:cNvPr>
          <p:cNvSpPr>
            <a:spLocks noGrp="1" noChangeArrowheads="1"/>
          </p:cNvSpPr>
          <p:nvPr>
            <p:ph type="sldNum" sz="quarter" idx="12"/>
          </p:nvPr>
        </p:nvSpPr>
        <p:spPr>
          <a:ln/>
        </p:spPr>
        <p:txBody>
          <a:bodyPr/>
          <a:lstStyle>
            <a:lvl1pPr>
              <a:defRPr/>
            </a:lvl1pPr>
          </a:lstStyle>
          <a:p>
            <a:fld id="{037AD538-3ADF-41B4-BAF1-DE8FCD614191}" type="slidenum">
              <a:rPr lang="en-US" altLang="zh-CN"/>
              <a:pPr/>
              <a:t>‹#›</a:t>
            </a:fld>
            <a:endParaRPr lang="en-US" altLang="zh-CN"/>
          </a:p>
        </p:txBody>
      </p:sp>
    </p:spTree>
    <p:extLst>
      <p:ext uri="{BB962C8B-B14F-4D97-AF65-F5344CB8AC3E}">
        <p14:creationId xmlns:p14="http://schemas.microsoft.com/office/powerpoint/2010/main" val="179209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1B4200EB-4027-497F-BF96-5F3CF7553C1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F806744-C52F-4056-8FDD-BDB24FDC37C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21C9B0F-E363-4EAE-A231-880D7DD8535E}"/>
              </a:ext>
            </a:extLst>
          </p:cNvPr>
          <p:cNvSpPr>
            <a:spLocks noGrp="1" noChangeArrowheads="1"/>
          </p:cNvSpPr>
          <p:nvPr>
            <p:ph type="sldNum" sz="quarter" idx="12"/>
          </p:nvPr>
        </p:nvSpPr>
        <p:spPr>
          <a:ln/>
        </p:spPr>
        <p:txBody>
          <a:bodyPr/>
          <a:lstStyle>
            <a:lvl1pPr>
              <a:defRPr/>
            </a:lvl1pPr>
          </a:lstStyle>
          <a:p>
            <a:fld id="{2065C2FF-1664-4BD3-A907-4A7FE9A4A1D4}" type="slidenum">
              <a:rPr lang="en-US" altLang="zh-CN"/>
              <a:pPr/>
              <a:t>‹#›</a:t>
            </a:fld>
            <a:endParaRPr lang="en-US" altLang="zh-CN"/>
          </a:p>
        </p:txBody>
      </p:sp>
    </p:spTree>
    <p:extLst>
      <p:ext uri="{BB962C8B-B14F-4D97-AF65-F5344CB8AC3E}">
        <p14:creationId xmlns:p14="http://schemas.microsoft.com/office/powerpoint/2010/main" val="2836587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B16A45FA-3C25-4818-B954-1B9AEC2F142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A349FCBD-E5EF-492B-A77B-D2C864C176D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182F0064-702D-4A47-A986-262B732D1EF9}"/>
              </a:ext>
            </a:extLst>
          </p:cNvPr>
          <p:cNvSpPr>
            <a:spLocks noGrp="1" noChangeArrowheads="1"/>
          </p:cNvSpPr>
          <p:nvPr>
            <p:ph type="sldNum" sz="quarter" idx="12"/>
          </p:nvPr>
        </p:nvSpPr>
        <p:spPr>
          <a:ln/>
        </p:spPr>
        <p:txBody>
          <a:bodyPr/>
          <a:lstStyle>
            <a:lvl1pPr>
              <a:defRPr/>
            </a:lvl1pPr>
          </a:lstStyle>
          <a:p>
            <a:fld id="{E6507ECA-4B16-434B-8BA4-9199049D2112}" type="slidenum">
              <a:rPr lang="en-US" altLang="zh-CN"/>
              <a:pPr/>
              <a:t>‹#›</a:t>
            </a:fld>
            <a:endParaRPr lang="en-US" altLang="zh-CN"/>
          </a:p>
        </p:txBody>
      </p:sp>
    </p:spTree>
    <p:extLst>
      <p:ext uri="{BB962C8B-B14F-4D97-AF65-F5344CB8AC3E}">
        <p14:creationId xmlns:p14="http://schemas.microsoft.com/office/powerpoint/2010/main" val="403644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2D0C4C82-84C4-49BD-A9E1-84916FDE1CA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65D0FA0E-5B56-4C07-A681-0752B82DB56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E6FD7667-57F9-4808-9303-9FC043E825E6}"/>
              </a:ext>
            </a:extLst>
          </p:cNvPr>
          <p:cNvSpPr>
            <a:spLocks noGrp="1" noChangeArrowheads="1"/>
          </p:cNvSpPr>
          <p:nvPr>
            <p:ph type="sldNum" sz="quarter" idx="12"/>
          </p:nvPr>
        </p:nvSpPr>
        <p:spPr>
          <a:ln/>
        </p:spPr>
        <p:txBody>
          <a:bodyPr/>
          <a:lstStyle>
            <a:lvl1pPr>
              <a:defRPr/>
            </a:lvl1pPr>
          </a:lstStyle>
          <a:p>
            <a:fld id="{C43235C6-8057-4662-9820-BE134F1EEE85}" type="slidenum">
              <a:rPr lang="en-US" altLang="zh-CN"/>
              <a:pPr/>
              <a:t>‹#›</a:t>
            </a:fld>
            <a:endParaRPr lang="en-US" altLang="zh-CN"/>
          </a:p>
        </p:txBody>
      </p:sp>
    </p:spTree>
    <p:extLst>
      <p:ext uri="{BB962C8B-B14F-4D97-AF65-F5344CB8AC3E}">
        <p14:creationId xmlns:p14="http://schemas.microsoft.com/office/powerpoint/2010/main" val="3733839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3F4E0EC-03E4-4D74-AFE2-3F7024D37B7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B8237F7C-1943-43D1-8254-E4DF150A3AA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D31DEA26-C8BA-4CD7-AD46-9DFDF14C52E3}"/>
              </a:ext>
            </a:extLst>
          </p:cNvPr>
          <p:cNvSpPr>
            <a:spLocks noGrp="1" noChangeArrowheads="1"/>
          </p:cNvSpPr>
          <p:nvPr>
            <p:ph type="sldNum" sz="quarter" idx="12"/>
          </p:nvPr>
        </p:nvSpPr>
        <p:spPr>
          <a:ln/>
        </p:spPr>
        <p:txBody>
          <a:bodyPr/>
          <a:lstStyle>
            <a:lvl1pPr>
              <a:defRPr/>
            </a:lvl1pPr>
          </a:lstStyle>
          <a:p>
            <a:fld id="{651A8673-48A6-428B-9FB4-34E608146068}" type="slidenum">
              <a:rPr lang="en-US" altLang="zh-CN"/>
              <a:pPr/>
              <a:t>‹#›</a:t>
            </a:fld>
            <a:endParaRPr lang="en-US" altLang="zh-CN"/>
          </a:p>
        </p:txBody>
      </p:sp>
    </p:spTree>
    <p:extLst>
      <p:ext uri="{BB962C8B-B14F-4D97-AF65-F5344CB8AC3E}">
        <p14:creationId xmlns:p14="http://schemas.microsoft.com/office/powerpoint/2010/main" val="188426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2A49921B-BDA3-405F-B742-63476F73CAF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55EA8D1-48E7-49A4-8B2A-33CEAF0529A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C680305-E554-4C2A-B448-74A392E816C1}"/>
              </a:ext>
            </a:extLst>
          </p:cNvPr>
          <p:cNvSpPr>
            <a:spLocks noGrp="1" noChangeArrowheads="1"/>
          </p:cNvSpPr>
          <p:nvPr>
            <p:ph type="sldNum" sz="quarter" idx="12"/>
          </p:nvPr>
        </p:nvSpPr>
        <p:spPr>
          <a:ln/>
        </p:spPr>
        <p:txBody>
          <a:bodyPr/>
          <a:lstStyle>
            <a:lvl1pPr>
              <a:defRPr/>
            </a:lvl1pPr>
          </a:lstStyle>
          <a:p>
            <a:fld id="{9C55B611-606F-4EC7-942E-6645CE52FA2B}" type="slidenum">
              <a:rPr lang="en-US" altLang="zh-CN"/>
              <a:pPr/>
              <a:t>‹#›</a:t>
            </a:fld>
            <a:endParaRPr lang="en-US" altLang="zh-CN"/>
          </a:p>
        </p:txBody>
      </p:sp>
    </p:spTree>
    <p:extLst>
      <p:ext uri="{BB962C8B-B14F-4D97-AF65-F5344CB8AC3E}">
        <p14:creationId xmlns:p14="http://schemas.microsoft.com/office/powerpoint/2010/main" val="206105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6AC43D70-5E52-4E90-BD08-097B9FEDFB7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CA95AA1-68FD-4519-A188-44610D5C4BE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20AD311-5285-43CC-B1F4-07AE6C393FC9}"/>
              </a:ext>
            </a:extLst>
          </p:cNvPr>
          <p:cNvSpPr>
            <a:spLocks noGrp="1" noChangeArrowheads="1"/>
          </p:cNvSpPr>
          <p:nvPr>
            <p:ph type="sldNum" sz="quarter" idx="12"/>
          </p:nvPr>
        </p:nvSpPr>
        <p:spPr>
          <a:ln/>
        </p:spPr>
        <p:txBody>
          <a:bodyPr/>
          <a:lstStyle>
            <a:lvl1pPr>
              <a:defRPr/>
            </a:lvl1pPr>
          </a:lstStyle>
          <a:p>
            <a:fld id="{A5296B46-25A9-44CD-A3C4-3D9C18248882}" type="slidenum">
              <a:rPr lang="en-US" altLang="zh-CN"/>
              <a:pPr/>
              <a:t>‹#›</a:t>
            </a:fld>
            <a:endParaRPr lang="en-US" altLang="zh-CN"/>
          </a:p>
        </p:txBody>
      </p:sp>
    </p:spTree>
    <p:extLst>
      <p:ext uri="{BB962C8B-B14F-4D97-AF65-F5344CB8AC3E}">
        <p14:creationId xmlns:p14="http://schemas.microsoft.com/office/powerpoint/2010/main" val="1186030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53E813C-AD19-4C7B-A0C0-FB382D76F01A}"/>
              </a:ext>
            </a:extLst>
          </p:cNvPr>
          <p:cNvSpPr>
            <a:spLocks noGrp="1" noChangeArrowheads="1"/>
          </p:cNvSpPr>
          <p:nvPr>
            <p:ph type="title"/>
          </p:nvPr>
        </p:nvSpPr>
        <p:spPr bwMode="auto">
          <a:xfrm>
            <a:off x="457200" y="188913"/>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BBE8BD29-20A0-4662-B4F2-FFC6411E2F3A}"/>
              </a:ext>
            </a:extLst>
          </p:cNvPr>
          <p:cNvSpPr>
            <a:spLocks noGrp="1" noChangeArrowheads="1"/>
          </p:cNvSpPr>
          <p:nvPr>
            <p:ph type="body" idx="1"/>
          </p:nvPr>
        </p:nvSpPr>
        <p:spPr bwMode="auto">
          <a:xfrm>
            <a:off x="468313" y="836613"/>
            <a:ext cx="8229600"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8B2D23C2-829F-4051-9879-7557B87B34B1}"/>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D7AA6383-565C-4EF1-B4D4-485378673AEB}"/>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442C13DA-D9BC-431D-A8E6-ED6E57445E8A}"/>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C0D13071-5AEA-4559-8FD8-A6116484958D}" type="slidenum">
              <a:rPr lang="en-US" altLang="zh-CN"/>
              <a:pPr/>
              <a:t>‹#›</a:t>
            </a:fld>
            <a:endParaRPr lang="en-US" altLang="zh-CN"/>
          </a:p>
        </p:txBody>
      </p:sp>
      <p:sp>
        <p:nvSpPr>
          <p:cNvPr id="1031" name="Line 7">
            <a:extLst>
              <a:ext uri="{FF2B5EF4-FFF2-40B4-BE49-F238E27FC236}">
                <a16:creationId xmlns:a16="http://schemas.microsoft.com/office/drawing/2014/main" id="{FEA95F0F-DBF0-4612-96E0-1456097BA99C}"/>
              </a:ext>
            </a:extLst>
          </p:cNvPr>
          <p:cNvSpPr>
            <a:spLocks noChangeShapeType="1"/>
          </p:cNvSpPr>
          <p:nvPr userDrawn="1"/>
        </p:nvSpPr>
        <p:spPr bwMode="auto">
          <a:xfrm>
            <a:off x="323850" y="692150"/>
            <a:ext cx="8496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icourse163.org/course/NJU-1001964032" TargetMode="External"/><Relationship Id="rId2" Type="http://schemas.openxmlformats.org/officeDocument/2006/relationships/hyperlink" Target="https://www.icourse163.org/course/NJU-1001625001" TargetMode="External"/><Relationship Id="rId1" Type="http://schemas.openxmlformats.org/officeDocument/2006/relationships/slideLayout" Target="../slideLayouts/slideLayout7.xml"/><Relationship Id="rId5" Type="http://schemas.openxmlformats.org/officeDocument/2006/relationships/hyperlink" Target="http://www.icourse163.org/course/NJU-1449521162" TargetMode="External"/><Relationship Id="rId4" Type="http://schemas.openxmlformats.org/officeDocument/2006/relationships/hyperlink" Target="https://www.icourse163.org/course/NJU-1002532004"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jpeg"/></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EA2B7B1-4A92-46FE-9705-2A87C04B1D61}"/>
              </a:ext>
            </a:extLst>
          </p:cNvPr>
          <p:cNvSpPr>
            <a:spLocks noGrp="1" noChangeArrowheads="1"/>
          </p:cNvSpPr>
          <p:nvPr>
            <p:ph type="ctrTitle"/>
          </p:nvPr>
        </p:nvSpPr>
        <p:spPr>
          <a:xfrm>
            <a:off x="499047" y="908720"/>
            <a:ext cx="8145905" cy="5040559"/>
          </a:xfrm>
        </p:spPr>
        <p:txBody>
          <a:bodyPr/>
          <a:lstStyle/>
          <a:p>
            <a:pPr eaLnBrk="1" hangingPunct="1">
              <a:lnSpc>
                <a:spcPct val="135000"/>
              </a:lnSpc>
            </a:pPr>
            <a:br>
              <a:rPr lang="en-US" altLang="zh-CN" dirty="0">
                <a:solidFill>
                  <a:srgbClr val="FF0000"/>
                </a:solidFill>
              </a:rPr>
            </a:br>
            <a:r>
              <a:rPr lang="zh-CN" altLang="en-US" sz="6000" b="0" dirty="0">
                <a:solidFill>
                  <a:srgbClr val="FF0000"/>
                </a:solidFill>
                <a:latin typeface="隶书" panose="02010509060101010101" pitchFamily="49" charset="-122"/>
                <a:ea typeface="隶书" panose="02010509060101010101" pitchFamily="49" charset="-122"/>
              </a:rPr>
              <a:t>计算机系统基础</a:t>
            </a:r>
            <a:br>
              <a:rPr lang="zh-CN" altLang="en-US" dirty="0">
                <a:solidFill>
                  <a:srgbClr val="FF0000"/>
                </a:solidFill>
              </a:rPr>
            </a:br>
            <a:r>
              <a:rPr lang="zh-CN" altLang="en-US" sz="3200" dirty="0">
                <a:latin typeface="隶书" panose="02010509060101010101" pitchFamily="49" charset="-122"/>
                <a:ea typeface="隶书" panose="02010509060101010101" pitchFamily="49" charset="-122"/>
              </a:rPr>
              <a:t> </a:t>
            </a:r>
            <a:br>
              <a:rPr lang="en-US" altLang="zh-CN" sz="3200" dirty="0">
                <a:latin typeface="隶书" panose="02010509060101010101" pitchFamily="49" charset="-122"/>
                <a:ea typeface="隶书" panose="02010509060101010101" pitchFamily="49" charset="-122"/>
              </a:rPr>
            </a:br>
            <a:r>
              <a:rPr lang="zh-CN" altLang="en-US" sz="3600" dirty="0">
                <a:solidFill>
                  <a:srgbClr val="3333CC"/>
                </a:solidFill>
                <a:latin typeface="隶书" panose="02010509060101010101" pitchFamily="49" charset="-122"/>
                <a:ea typeface="隶书" panose="02010509060101010101" pitchFamily="49" charset="-122"/>
              </a:rPr>
              <a:t>金良海</a:t>
            </a:r>
            <a:br>
              <a:rPr lang="en-US" altLang="zh-CN" sz="2800" dirty="0">
                <a:solidFill>
                  <a:srgbClr val="3333CC"/>
                </a:solidFill>
                <a:latin typeface="隶书" panose="02010509060101010101" pitchFamily="49" charset="-122"/>
                <a:ea typeface="隶书" panose="02010509060101010101" pitchFamily="49" charset="-122"/>
              </a:rPr>
            </a:br>
            <a:r>
              <a:rPr lang="en-US" altLang="zh-CN" sz="2800" dirty="0">
                <a:solidFill>
                  <a:srgbClr val="3333CC"/>
                </a:solidFill>
                <a:latin typeface="隶书" panose="02010509060101010101" pitchFamily="49" charset="-122"/>
                <a:ea typeface="隶书" panose="02010509060101010101" pitchFamily="49" charset="-122"/>
              </a:rPr>
              <a:t>QQ: 510051829</a:t>
            </a:r>
            <a:br>
              <a:rPr lang="en-US" altLang="zh-CN" sz="2400" b="0" dirty="0">
                <a:solidFill>
                  <a:srgbClr val="3333CC"/>
                </a:solidFill>
                <a:latin typeface="隶书" panose="02010509060101010101" pitchFamily="49" charset="-122"/>
                <a:ea typeface="隶书" panose="02010509060101010101" pitchFamily="49" charset="-122"/>
              </a:rPr>
            </a:br>
            <a:endParaRPr lang="en-US" altLang="zh-CN" sz="2400" b="0" dirty="0">
              <a:solidFill>
                <a:srgbClr val="3333CC"/>
              </a:solidFill>
              <a:latin typeface="隶书" panose="02010509060101010101" pitchFamily="49" charset="-122"/>
              <a:ea typeface="隶书" panose="020105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F36D6D0-61C2-4BCC-A4E7-078965B02EE6}"/>
              </a:ext>
            </a:extLst>
          </p:cNvPr>
          <p:cNvSpPr txBox="1">
            <a:spLocks noChangeArrowheads="1"/>
          </p:cNvSpPr>
          <p:nvPr/>
        </p:nvSpPr>
        <p:spPr bwMode="auto">
          <a:xfrm>
            <a:off x="566555" y="9842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r>
              <a:rPr lang="zh-CN" altLang="en-US" sz="3600" b="0" kern="0">
                <a:solidFill>
                  <a:srgbClr val="FF0000"/>
                </a:solidFill>
              </a:rPr>
              <a:t>课程基本信息</a:t>
            </a:r>
            <a:endParaRPr lang="zh-CN" altLang="en-US" sz="3600" b="0" kern="0" dirty="0">
              <a:solidFill>
                <a:srgbClr val="FF0000"/>
              </a:solidFill>
            </a:endParaRPr>
          </a:p>
        </p:txBody>
      </p:sp>
      <p:pic>
        <p:nvPicPr>
          <p:cNvPr id="4" name="图片 3">
            <a:extLst>
              <a:ext uri="{FF2B5EF4-FFF2-40B4-BE49-F238E27FC236}">
                <a16:creationId xmlns:a16="http://schemas.microsoft.com/office/drawing/2014/main" id="{5DB2A1D6-CE01-4797-8B74-4D172628B27C}"/>
              </a:ext>
            </a:extLst>
          </p:cNvPr>
          <p:cNvPicPr>
            <a:picLocks noChangeAspect="1"/>
          </p:cNvPicPr>
          <p:nvPr/>
        </p:nvPicPr>
        <p:blipFill>
          <a:blip r:embed="rId3"/>
          <a:stretch>
            <a:fillRect/>
          </a:stretch>
        </p:blipFill>
        <p:spPr>
          <a:xfrm>
            <a:off x="202427" y="953725"/>
            <a:ext cx="8739145" cy="3869679"/>
          </a:xfrm>
          <a:prstGeom prst="rect">
            <a:avLst/>
          </a:prstGeom>
        </p:spPr>
      </p:pic>
      <p:sp>
        <p:nvSpPr>
          <p:cNvPr id="6" name="文本框 5">
            <a:extLst>
              <a:ext uri="{FF2B5EF4-FFF2-40B4-BE49-F238E27FC236}">
                <a16:creationId xmlns:a16="http://schemas.microsoft.com/office/drawing/2014/main" id="{8FADE94E-AE50-4C0C-ABC4-56E5210732FB}"/>
              </a:ext>
            </a:extLst>
          </p:cNvPr>
          <p:cNvSpPr txBox="1"/>
          <p:nvPr/>
        </p:nvSpPr>
        <p:spPr>
          <a:xfrm>
            <a:off x="926595" y="5135793"/>
            <a:ext cx="6345705" cy="830997"/>
          </a:xfrm>
          <a:prstGeom prst="rect">
            <a:avLst/>
          </a:prstGeom>
          <a:noFill/>
        </p:spPr>
        <p:txBody>
          <a:bodyPr wrap="square">
            <a:spAutoFit/>
          </a:bodyPr>
          <a:lstStyle/>
          <a:p>
            <a:r>
              <a:rPr lang="en-US" altLang="zh-CN" sz="2400" dirty="0"/>
              <a:t>win10 </a:t>
            </a:r>
            <a:r>
              <a:rPr lang="zh-CN" altLang="en-US" sz="2400" dirty="0"/>
              <a:t>下安装和配置</a:t>
            </a:r>
            <a:r>
              <a:rPr lang="en-US" altLang="zh-CN" sz="2400" dirty="0"/>
              <a:t>Ubuntu </a:t>
            </a:r>
            <a:r>
              <a:rPr lang="zh-CN" altLang="en-US" sz="2400" dirty="0"/>
              <a:t>及 </a:t>
            </a:r>
            <a:r>
              <a:rPr lang="en-US" altLang="zh-CN" sz="2400" dirty="0"/>
              <a:t>gcc_gdb.docx</a:t>
            </a:r>
          </a:p>
          <a:p>
            <a:r>
              <a:rPr lang="en-US" altLang="zh-CN" sz="2400" dirty="0">
                <a:solidFill>
                  <a:srgbClr val="FF0000"/>
                </a:solidFill>
              </a:rPr>
              <a:t>win11 </a:t>
            </a:r>
            <a:r>
              <a:rPr lang="zh-CN" altLang="en-US" sz="2400" dirty="0">
                <a:solidFill>
                  <a:srgbClr val="FF0000"/>
                </a:solidFill>
              </a:rPr>
              <a:t>下安装 </a:t>
            </a:r>
            <a:r>
              <a:rPr lang="en-US" altLang="zh-CN" sz="2400" dirty="0">
                <a:solidFill>
                  <a:srgbClr val="FF0000"/>
                </a:solidFill>
              </a:rPr>
              <a:t>VMware workstation Pro</a:t>
            </a:r>
            <a:endParaRPr lang="zh-CN" altLang="en-US" dirty="0">
              <a:solidFill>
                <a:srgbClr val="FF0000"/>
              </a:solidFill>
            </a:endParaRPr>
          </a:p>
        </p:txBody>
      </p:sp>
    </p:spTree>
    <p:extLst>
      <p:ext uri="{BB962C8B-B14F-4D97-AF65-F5344CB8AC3E}">
        <p14:creationId xmlns:p14="http://schemas.microsoft.com/office/powerpoint/2010/main" val="2582640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F36D6D0-61C2-4BCC-A4E7-078965B02EE6}"/>
              </a:ext>
            </a:extLst>
          </p:cNvPr>
          <p:cNvSpPr txBox="1">
            <a:spLocks noChangeArrowheads="1"/>
          </p:cNvSpPr>
          <p:nvPr/>
        </p:nvSpPr>
        <p:spPr bwMode="auto">
          <a:xfrm>
            <a:off x="566555" y="9842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r>
              <a:rPr lang="zh-CN" altLang="en-US" sz="3600" b="0" kern="0">
                <a:solidFill>
                  <a:srgbClr val="FF0000"/>
                </a:solidFill>
              </a:rPr>
              <a:t>课程基本信息</a:t>
            </a:r>
            <a:endParaRPr lang="zh-CN" altLang="en-US" sz="3600" b="0" kern="0" dirty="0">
              <a:solidFill>
                <a:srgbClr val="FF0000"/>
              </a:solidFill>
            </a:endParaRPr>
          </a:p>
        </p:txBody>
      </p:sp>
      <p:sp>
        <p:nvSpPr>
          <p:cNvPr id="6" name="文本框 5">
            <a:extLst>
              <a:ext uri="{FF2B5EF4-FFF2-40B4-BE49-F238E27FC236}">
                <a16:creationId xmlns:a16="http://schemas.microsoft.com/office/drawing/2014/main" id="{8FADE94E-AE50-4C0C-ABC4-56E5210732FB}"/>
              </a:ext>
            </a:extLst>
          </p:cNvPr>
          <p:cNvSpPr txBox="1"/>
          <p:nvPr/>
        </p:nvSpPr>
        <p:spPr>
          <a:xfrm>
            <a:off x="521550" y="5319210"/>
            <a:ext cx="7725857" cy="830997"/>
          </a:xfrm>
          <a:prstGeom prst="rect">
            <a:avLst/>
          </a:prstGeom>
          <a:noFill/>
        </p:spPr>
        <p:txBody>
          <a:bodyPr wrap="square">
            <a:spAutoFit/>
          </a:bodyPr>
          <a:lstStyle/>
          <a:p>
            <a:pPr algn="ctr"/>
            <a:r>
              <a:rPr lang="en-US" altLang="zh-CN" sz="2400" dirty="0"/>
              <a:t>win10 </a:t>
            </a:r>
            <a:r>
              <a:rPr lang="zh-CN" altLang="en-US" sz="2400" dirty="0"/>
              <a:t>下</a:t>
            </a:r>
            <a:r>
              <a:rPr lang="en-US" altLang="zh-CN" sz="2400" dirty="0"/>
              <a:t>, QEMU</a:t>
            </a:r>
          </a:p>
          <a:p>
            <a:pPr algn="ctr"/>
            <a:r>
              <a:rPr lang="en-US" altLang="zh-CN" sz="2400" dirty="0"/>
              <a:t>ARM</a:t>
            </a:r>
            <a:r>
              <a:rPr lang="zh-CN" altLang="en-US" sz="2400" dirty="0"/>
              <a:t>模拟环境直接释放免安装包</a:t>
            </a:r>
            <a:r>
              <a:rPr lang="en-US" altLang="zh-CN" sz="2400" dirty="0"/>
              <a:t>.</a:t>
            </a:r>
            <a:r>
              <a:rPr lang="en-US" altLang="zh-CN" sz="2400" dirty="0" err="1"/>
              <a:t>rar</a:t>
            </a:r>
            <a:endParaRPr lang="zh-CN" altLang="en-US" sz="2400" dirty="0"/>
          </a:p>
        </p:txBody>
      </p:sp>
      <p:pic>
        <p:nvPicPr>
          <p:cNvPr id="3" name="图片 2">
            <a:extLst>
              <a:ext uri="{FF2B5EF4-FFF2-40B4-BE49-F238E27FC236}">
                <a16:creationId xmlns:a16="http://schemas.microsoft.com/office/drawing/2014/main" id="{0CD3423B-16E6-4166-94EA-D36791C631BC}"/>
              </a:ext>
            </a:extLst>
          </p:cNvPr>
          <p:cNvPicPr>
            <a:picLocks noChangeAspect="1"/>
          </p:cNvPicPr>
          <p:nvPr/>
        </p:nvPicPr>
        <p:blipFill>
          <a:blip r:embed="rId3"/>
          <a:stretch>
            <a:fillRect/>
          </a:stretch>
        </p:blipFill>
        <p:spPr>
          <a:xfrm>
            <a:off x="1601670" y="773541"/>
            <a:ext cx="5251720" cy="4432528"/>
          </a:xfrm>
          <a:prstGeom prst="rect">
            <a:avLst/>
          </a:prstGeom>
        </p:spPr>
      </p:pic>
    </p:spTree>
    <p:extLst>
      <p:ext uri="{BB962C8B-B14F-4D97-AF65-F5344CB8AC3E}">
        <p14:creationId xmlns:p14="http://schemas.microsoft.com/office/powerpoint/2010/main" val="1706896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ADBCC86-058F-4009-93C8-CA14EEA7968A}"/>
              </a:ext>
            </a:extLst>
          </p:cNvPr>
          <p:cNvSpPr>
            <a:spLocks noGrp="1" noChangeArrowheads="1"/>
          </p:cNvSpPr>
          <p:nvPr>
            <p:ph type="title" idx="4294967295"/>
          </p:nvPr>
        </p:nvSpPr>
        <p:spPr>
          <a:xfrm>
            <a:off x="566738" y="98425"/>
            <a:ext cx="8229600" cy="561975"/>
          </a:xfrm>
        </p:spPr>
        <p:txBody>
          <a:bodyPr/>
          <a:lstStyle/>
          <a:p>
            <a:r>
              <a:rPr lang="zh-CN" altLang="en-US" sz="3600" dirty="0"/>
              <a:t>参考资源</a:t>
            </a:r>
          </a:p>
        </p:txBody>
      </p:sp>
      <p:sp>
        <p:nvSpPr>
          <p:cNvPr id="514051" name="Rectangle 3">
            <a:extLst>
              <a:ext uri="{FF2B5EF4-FFF2-40B4-BE49-F238E27FC236}">
                <a16:creationId xmlns:a16="http://schemas.microsoft.com/office/drawing/2014/main" id="{556F5B11-2A0E-4688-A87B-49F39FEEE101}"/>
              </a:ext>
            </a:extLst>
          </p:cNvPr>
          <p:cNvSpPr>
            <a:spLocks noGrp="1" noChangeArrowheads="1"/>
          </p:cNvSpPr>
          <p:nvPr>
            <p:ph type="body" idx="4294967295"/>
          </p:nvPr>
        </p:nvSpPr>
        <p:spPr>
          <a:xfrm>
            <a:off x="250825" y="773704"/>
            <a:ext cx="8545513" cy="3465385"/>
          </a:xfrm>
        </p:spPr>
        <p:txBody>
          <a:bodyPr/>
          <a:lstStyle/>
          <a:p>
            <a:pPr>
              <a:lnSpc>
                <a:spcPct val="100000"/>
              </a:lnSpc>
            </a:pPr>
            <a:r>
              <a:rPr lang="en-US" altLang="zh-CN" sz="2000" dirty="0">
                <a:latin typeface="微软雅黑" panose="020B0503020204020204" pitchFamily="34" charset="-122"/>
                <a:ea typeface="微软雅黑" panose="020B0503020204020204" pitchFamily="34" charset="-122"/>
              </a:rPr>
              <a:t>MOOC</a:t>
            </a:r>
            <a:r>
              <a:rPr lang="zh-CN" altLang="en-US" sz="2000" dirty="0">
                <a:latin typeface="微软雅黑" panose="020B0503020204020204" pitchFamily="34" charset="-122"/>
                <a:ea typeface="微软雅黑" panose="020B0503020204020204" pitchFamily="34" charset="-122"/>
              </a:rPr>
              <a:t>网站（</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门系列课程）</a:t>
            </a:r>
          </a:p>
          <a:p>
            <a:pPr lvl="1">
              <a:lnSpc>
                <a:spcPct val="100000"/>
              </a:lnSpc>
            </a:pPr>
            <a:r>
              <a:rPr lang="en-US" altLang="zh-CN" u="sng" dirty="0">
                <a:hlinkClick r:id="rId2"/>
              </a:rPr>
              <a:t>https://www.icourse163.org/course/NJU-1001625001</a:t>
            </a:r>
            <a:endParaRPr lang="en-US" altLang="zh-CN" u="sng" dirty="0"/>
          </a:p>
          <a:p>
            <a:pPr marL="457200" lvl="1" indent="0">
              <a:lnSpc>
                <a:spcPct val="100000"/>
              </a:lnSpc>
              <a:buNone/>
            </a:pPr>
            <a:r>
              <a:rPr lang="zh-CN" altLang="en-US" dirty="0">
                <a:solidFill>
                  <a:srgbClr val="333333"/>
                </a:solidFill>
                <a:latin typeface="Microsoft YaHei" panose="020B0503020204020204" pitchFamily="34" charset="-122"/>
                <a:ea typeface="Microsoft YaHei" panose="020B0503020204020204" pitchFamily="34" charset="-122"/>
              </a:rPr>
              <a:t>     程序的表示、转换与链接</a:t>
            </a:r>
            <a:endParaRPr lang="en-US" altLang="zh-CN" dirty="0">
              <a:solidFill>
                <a:srgbClr val="333333"/>
              </a:solidFill>
              <a:latin typeface="Microsoft YaHei" panose="020B0503020204020204" pitchFamily="34" charset="-122"/>
              <a:ea typeface="Microsoft YaHei" panose="020B0503020204020204" pitchFamily="34" charset="-122"/>
            </a:endParaRPr>
          </a:p>
          <a:p>
            <a:pPr lvl="1">
              <a:lnSpc>
                <a:spcPct val="100000"/>
              </a:lnSpc>
            </a:pPr>
            <a:r>
              <a:rPr lang="en-US" altLang="zh-CN" u="sng" dirty="0">
                <a:hlinkClick r:id="rId3"/>
              </a:rPr>
              <a:t>https://www.icourse163.org/course/NJU-1001964032</a:t>
            </a:r>
            <a:endParaRPr lang="en-US" altLang="zh-CN" u="sng" dirty="0"/>
          </a:p>
          <a:p>
            <a:pPr marL="457200" lvl="1" indent="0">
              <a:lnSpc>
                <a:spcPct val="100000"/>
              </a:lnSpc>
              <a:buNone/>
            </a:pPr>
            <a:r>
              <a:rPr lang="zh-CN" altLang="en-US" b="1" i="0" dirty="0">
                <a:solidFill>
                  <a:srgbClr val="333333"/>
                </a:solidFill>
                <a:effectLst/>
                <a:latin typeface="Microsoft YaHei" panose="020B0503020204020204" pitchFamily="34" charset="-122"/>
                <a:ea typeface="Microsoft YaHei" panose="020B0503020204020204" pitchFamily="34" charset="-122"/>
              </a:rPr>
              <a:t>    程序的执行和存储访问</a:t>
            </a:r>
            <a:endParaRPr lang="en-US" altLang="zh-CN" u="sng" dirty="0"/>
          </a:p>
          <a:p>
            <a:pPr lvl="1">
              <a:lnSpc>
                <a:spcPct val="100000"/>
              </a:lnSpc>
            </a:pPr>
            <a:r>
              <a:rPr lang="en-US" altLang="zh-CN" u="sng" dirty="0">
                <a:hlinkClick r:id="rId4"/>
              </a:rPr>
              <a:t>https://www.icourse163.org/course/NJU-1002532004</a:t>
            </a:r>
            <a:endParaRPr lang="en-US" altLang="zh-CN" u="sng" dirty="0"/>
          </a:p>
          <a:p>
            <a:pPr marL="457200" lvl="1" indent="0">
              <a:lnSpc>
                <a:spcPct val="100000"/>
              </a:lnSpc>
              <a:buNone/>
            </a:pPr>
            <a:r>
              <a:rPr lang="zh-CN" altLang="en-US" dirty="0">
                <a:solidFill>
                  <a:srgbClr val="333333"/>
                </a:solidFill>
                <a:latin typeface="Microsoft YaHei" panose="020B0503020204020204" pitchFamily="34" charset="-122"/>
                <a:ea typeface="Microsoft YaHei" panose="020B0503020204020204" pitchFamily="34" charset="-122"/>
              </a:rPr>
              <a:t>   异常、中断和输入</a:t>
            </a:r>
            <a:r>
              <a:rPr lang="en-US" altLang="zh-CN" dirty="0">
                <a:solidFill>
                  <a:srgbClr val="333333"/>
                </a:solidFill>
                <a:latin typeface="Microsoft YaHei" panose="020B0503020204020204" pitchFamily="34" charset="-122"/>
                <a:ea typeface="Microsoft YaHei" panose="020B0503020204020204" pitchFamily="34" charset="-122"/>
              </a:rPr>
              <a:t>/</a:t>
            </a:r>
            <a:r>
              <a:rPr lang="zh-CN" altLang="en-US" dirty="0">
                <a:solidFill>
                  <a:srgbClr val="333333"/>
                </a:solidFill>
                <a:latin typeface="Microsoft YaHei" panose="020B0503020204020204" pitchFamily="34" charset="-122"/>
                <a:ea typeface="Microsoft YaHei" panose="020B0503020204020204" pitchFamily="34" charset="-122"/>
              </a:rPr>
              <a:t>输出</a:t>
            </a:r>
            <a:endParaRPr lang="en-US" altLang="zh-CN" dirty="0">
              <a:solidFill>
                <a:srgbClr val="333333"/>
              </a:solidFill>
              <a:latin typeface="Microsoft YaHei" panose="020B0503020204020204" pitchFamily="34" charset="-122"/>
              <a:ea typeface="Microsoft YaHei" panose="020B0503020204020204" pitchFamily="34" charset="-122"/>
            </a:endParaRPr>
          </a:p>
          <a:p>
            <a:pPr lvl="1">
              <a:lnSpc>
                <a:spcPct val="100000"/>
              </a:lnSpc>
            </a:pPr>
            <a:r>
              <a:rPr lang="en-US" altLang="zh-CN" u="sng" dirty="0">
                <a:solidFill>
                  <a:schemeClr val="accent5">
                    <a:lumMod val="50000"/>
                  </a:schemeClr>
                </a:solidFill>
                <a:hlinkClick r:id="rId5"/>
              </a:rPr>
              <a:t>http://www.icourse163.org/course/NJU-1449521162</a:t>
            </a:r>
            <a:endParaRPr lang="en-US" altLang="zh-CN" u="sng" dirty="0">
              <a:solidFill>
                <a:schemeClr val="accent5">
                  <a:lumMod val="50000"/>
                </a:schemeClr>
              </a:solidFill>
            </a:endParaRPr>
          </a:p>
          <a:p>
            <a:pPr marL="457200" lvl="1" indent="0">
              <a:lnSpc>
                <a:spcPct val="100000"/>
              </a:lnSpc>
              <a:buNone/>
            </a:pPr>
            <a:r>
              <a:rPr lang="zh-CN" altLang="en-US" dirty="0">
                <a:solidFill>
                  <a:srgbClr val="333333"/>
                </a:solidFill>
                <a:latin typeface="Microsoft YaHei" panose="020B0503020204020204" pitchFamily="34" charset="-122"/>
                <a:ea typeface="Microsoft YaHei" panose="020B0503020204020204" pitchFamily="34" charset="-122"/>
              </a:rPr>
              <a:t>    编程与调试实践</a:t>
            </a:r>
            <a:endParaRPr lang="en-US" altLang="zh-CN" dirty="0">
              <a:solidFill>
                <a:srgbClr val="333333"/>
              </a:solidFill>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3709E515-3B95-487F-8E91-27196D34B062}"/>
              </a:ext>
            </a:extLst>
          </p:cNvPr>
          <p:cNvSpPr txBox="1"/>
          <p:nvPr/>
        </p:nvSpPr>
        <p:spPr>
          <a:xfrm>
            <a:off x="566738" y="4734145"/>
            <a:ext cx="7155612" cy="820161"/>
          </a:xfrm>
          <a:prstGeom prst="rect">
            <a:avLst/>
          </a:prstGeom>
          <a:noFill/>
        </p:spPr>
        <p:txBody>
          <a:bodyPr wrap="square">
            <a:spAutoFit/>
          </a:bodyPr>
          <a:lstStyle/>
          <a:p>
            <a:pPr>
              <a:lnSpc>
                <a:spcPct val="110000"/>
              </a:lnSpc>
              <a:spcBef>
                <a:spcPts val="600"/>
              </a:spcBef>
            </a:pPr>
            <a:r>
              <a:rPr lang="zh-CN" altLang="en-US" sz="2000" b="1" dirty="0">
                <a:latin typeface="微软雅黑" panose="020B0503020204020204" pitchFamily="34" charset="-122"/>
                <a:ea typeface="微软雅黑" panose="020B0503020204020204" pitchFamily="34" charset="-122"/>
              </a:rPr>
              <a:t>课程参考网站（南京大学）</a:t>
            </a:r>
          </a:p>
          <a:p>
            <a:pPr lvl="1">
              <a:lnSpc>
                <a:spcPct val="110000"/>
              </a:lnSpc>
              <a:spcBef>
                <a:spcPts val="600"/>
              </a:spcBef>
            </a:pPr>
            <a:r>
              <a:rPr lang="en-US" altLang="zh-CN" sz="2000" b="1" dirty="0">
                <a:solidFill>
                  <a:schemeClr val="accent5">
                    <a:lumMod val="50000"/>
                  </a:schemeClr>
                </a:solidFill>
                <a:latin typeface="+mn-lt"/>
                <a:ea typeface="+mn-ea"/>
              </a:rPr>
              <a:t>http://cslab.nju.edu.cn/ics/index.php/Ics:Main_page </a:t>
            </a:r>
          </a:p>
        </p:txBody>
      </p:sp>
    </p:spTree>
    <p:extLst>
      <p:ext uri="{BB962C8B-B14F-4D97-AF65-F5344CB8AC3E}">
        <p14:creationId xmlns:p14="http://schemas.microsoft.com/office/powerpoint/2010/main" val="4077331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E82A089-F82D-482B-8B51-8255CCF53AD2}"/>
              </a:ext>
            </a:extLst>
          </p:cNvPr>
          <p:cNvPicPr>
            <a:picLocks noChangeAspect="1"/>
          </p:cNvPicPr>
          <p:nvPr/>
        </p:nvPicPr>
        <p:blipFill>
          <a:blip r:embed="rId3"/>
          <a:stretch>
            <a:fillRect/>
          </a:stretch>
        </p:blipFill>
        <p:spPr>
          <a:xfrm>
            <a:off x="2006715" y="1223755"/>
            <a:ext cx="4435815" cy="4815535"/>
          </a:xfrm>
          <a:prstGeom prst="rect">
            <a:avLst/>
          </a:prstGeom>
        </p:spPr>
      </p:pic>
      <p:sp>
        <p:nvSpPr>
          <p:cNvPr id="7" name="Rectangle 3">
            <a:extLst>
              <a:ext uri="{FF2B5EF4-FFF2-40B4-BE49-F238E27FC236}">
                <a16:creationId xmlns:a16="http://schemas.microsoft.com/office/drawing/2014/main" id="{11CE806C-E50F-4DF9-B383-89188F655213}"/>
              </a:ext>
            </a:extLst>
          </p:cNvPr>
          <p:cNvSpPr>
            <a:spLocks noGrp="1" noChangeArrowheads="1"/>
          </p:cNvSpPr>
          <p:nvPr>
            <p:ph type="title"/>
          </p:nvPr>
        </p:nvSpPr>
        <p:spPr>
          <a:xfrm>
            <a:off x="457200" y="53975"/>
            <a:ext cx="8229600" cy="561975"/>
          </a:xfrm>
        </p:spPr>
        <p:txBody>
          <a:bodyPr/>
          <a:lstStyle/>
          <a:p>
            <a:r>
              <a:rPr lang="zh-CN" altLang="en-US" sz="3600" dirty="0"/>
              <a:t>什么是计算机系统？</a:t>
            </a:r>
          </a:p>
        </p:txBody>
      </p:sp>
      <p:sp>
        <p:nvSpPr>
          <p:cNvPr id="3" name="文本框 2">
            <a:extLst>
              <a:ext uri="{FF2B5EF4-FFF2-40B4-BE49-F238E27FC236}">
                <a16:creationId xmlns:a16="http://schemas.microsoft.com/office/drawing/2014/main" id="{0C2E5A95-42E6-86EF-F2F7-980C289F3956}"/>
              </a:ext>
            </a:extLst>
          </p:cNvPr>
          <p:cNvSpPr txBox="1"/>
          <p:nvPr/>
        </p:nvSpPr>
        <p:spPr>
          <a:xfrm>
            <a:off x="6507215" y="3216023"/>
            <a:ext cx="2475274" cy="830997"/>
          </a:xfrm>
          <a:prstGeom prst="rect">
            <a:avLst/>
          </a:prstGeom>
          <a:noFill/>
        </p:spPr>
        <p:txBody>
          <a:bodyPr wrap="square">
            <a:spAutoFit/>
          </a:bodyPr>
          <a:lstStyle/>
          <a:p>
            <a:r>
              <a:rPr lang="en-US" altLang="zh-CN" sz="2400" dirty="0">
                <a:solidFill>
                  <a:srgbClr val="FF0000"/>
                </a:solidFill>
              </a:rPr>
              <a:t>I</a:t>
            </a:r>
            <a:r>
              <a:rPr lang="en-US" altLang="zh-CN" sz="2400" dirty="0"/>
              <a:t>nstruction  </a:t>
            </a:r>
            <a:r>
              <a:rPr lang="en-US" altLang="zh-CN" sz="2400" dirty="0">
                <a:solidFill>
                  <a:srgbClr val="FF0000"/>
                </a:solidFill>
              </a:rPr>
              <a:t>S</a:t>
            </a:r>
            <a:r>
              <a:rPr lang="en-US" altLang="zh-CN" sz="2400" dirty="0"/>
              <a:t>et </a:t>
            </a:r>
          </a:p>
          <a:p>
            <a:r>
              <a:rPr lang="en-US" altLang="zh-CN" sz="2400" dirty="0">
                <a:solidFill>
                  <a:srgbClr val="FF0000"/>
                </a:solidFill>
              </a:rPr>
              <a:t>A</a:t>
            </a:r>
            <a:r>
              <a:rPr lang="en-US" altLang="zh-CN" sz="2400" dirty="0"/>
              <a:t>rchitecture</a:t>
            </a:r>
            <a:endParaRPr lang="zh-CN" altLang="en-US" sz="2400" dirty="0"/>
          </a:p>
        </p:txBody>
      </p:sp>
    </p:spTree>
    <p:extLst>
      <p:ext uri="{BB962C8B-B14F-4D97-AF65-F5344CB8AC3E}">
        <p14:creationId xmlns:p14="http://schemas.microsoft.com/office/powerpoint/2010/main" val="850409612"/>
      </p:ext>
    </p:extLst>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E82A089-F82D-482B-8B51-8255CCF53AD2}"/>
              </a:ext>
            </a:extLst>
          </p:cNvPr>
          <p:cNvPicPr>
            <a:picLocks noChangeAspect="1"/>
          </p:cNvPicPr>
          <p:nvPr/>
        </p:nvPicPr>
        <p:blipFill>
          <a:blip r:embed="rId3"/>
          <a:stretch>
            <a:fillRect/>
          </a:stretch>
        </p:blipFill>
        <p:spPr>
          <a:xfrm>
            <a:off x="566555" y="1223755"/>
            <a:ext cx="4435815" cy="4815535"/>
          </a:xfrm>
          <a:prstGeom prst="rect">
            <a:avLst/>
          </a:prstGeom>
        </p:spPr>
      </p:pic>
      <p:sp>
        <p:nvSpPr>
          <p:cNvPr id="2" name="文本框 1">
            <a:extLst>
              <a:ext uri="{FF2B5EF4-FFF2-40B4-BE49-F238E27FC236}">
                <a16:creationId xmlns:a16="http://schemas.microsoft.com/office/drawing/2014/main" id="{01568E7A-6EBE-43CA-86DE-F6152E949A1E}"/>
              </a:ext>
            </a:extLst>
          </p:cNvPr>
          <p:cNvSpPr txBox="1"/>
          <p:nvPr/>
        </p:nvSpPr>
        <p:spPr>
          <a:xfrm>
            <a:off x="5247075" y="1860107"/>
            <a:ext cx="3262432" cy="461665"/>
          </a:xfrm>
          <a:prstGeom prst="rect">
            <a:avLst/>
          </a:prstGeom>
          <a:noFill/>
        </p:spPr>
        <p:txBody>
          <a:bodyPr wrap="none" rtlCol="0">
            <a:spAutoFit/>
          </a:bodyPr>
          <a:lstStyle/>
          <a:p>
            <a:r>
              <a:rPr lang="zh-CN" altLang="en-US" sz="2400" dirty="0">
                <a:latin typeface="+mn-ea"/>
                <a:ea typeface="+mn-ea"/>
              </a:rPr>
              <a:t>计算机算法、数据结构</a:t>
            </a:r>
          </a:p>
        </p:txBody>
      </p:sp>
      <p:sp>
        <p:nvSpPr>
          <p:cNvPr id="5" name="文本框 4">
            <a:extLst>
              <a:ext uri="{FF2B5EF4-FFF2-40B4-BE49-F238E27FC236}">
                <a16:creationId xmlns:a16="http://schemas.microsoft.com/office/drawing/2014/main" id="{57F20964-F088-4D83-BA61-D2235B47E5FD}"/>
              </a:ext>
            </a:extLst>
          </p:cNvPr>
          <p:cNvSpPr txBox="1"/>
          <p:nvPr/>
        </p:nvSpPr>
        <p:spPr>
          <a:xfrm>
            <a:off x="5247075" y="2346614"/>
            <a:ext cx="3262432" cy="461665"/>
          </a:xfrm>
          <a:prstGeom prst="rect">
            <a:avLst/>
          </a:prstGeom>
          <a:noFill/>
        </p:spPr>
        <p:txBody>
          <a:bodyPr wrap="none" rtlCol="0">
            <a:spAutoFit/>
          </a:bodyPr>
          <a:lstStyle/>
          <a:p>
            <a:r>
              <a:rPr lang="en-US" altLang="zh-CN" sz="2400" dirty="0">
                <a:latin typeface="+mn-ea"/>
                <a:ea typeface="+mn-ea"/>
              </a:rPr>
              <a:t>C</a:t>
            </a:r>
            <a:r>
              <a:rPr lang="zh-CN" altLang="en-US" sz="2400" dirty="0">
                <a:latin typeface="+mn-ea"/>
                <a:ea typeface="+mn-ea"/>
              </a:rPr>
              <a:t>、</a:t>
            </a:r>
            <a:r>
              <a:rPr lang="en-US" altLang="zh-CN" sz="2400" dirty="0">
                <a:latin typeface="+mn-ea"/>
                <a:ea typeface="+mn-ea"/>
              </a:rPr>
              <a:t>C++</a:t>
            </a:r>
            <a:r>
              <a:rPr lang="zh-CN" altLang="en-US" sz="2400" dirty="0">
                <a:latin typeface="+mn-ea"/>
                <a:ea typeface="+mn-ea"/>
              </a:rPr>
              <a:t>、</a:t>
            </a:r>
            <a:r>
              <a:rPr lang="en-US" altLang="zh-CN" sz="2400" dirty="0">
                <a:latin typeface="+mn-ea"/>
                <a:ea typeface="+mn-ea"/>
              </a:rPr>
              <a:t>JAVA</a:t>
            </a:r>
            <a:r>
              <a:rPr lang="zh-CN" altLang="en-US" sz="2400" dirty="0">
                <a:latin typeface="+mn-ea"/>
                <a:ea typeface="+mn-ea"/>
              </a:rPr>
              <a:t>、</a:t>
            </a:r>
            <a:r>
              <a:rPr lang="en-US" altLang="zh-CN" sz="2400" dirty="0">
                <a:latin typeface="+mn-ea"/>
                <a:ea typeface="+mn-ea"/>
              </a:rPr>
              <a:t>python</a:t>
            </a:r>
            <a:endParaRPr lang="zh-CN" altLang="en-US" sz="2400" dirty="0">
              <a:latin typeface="+mn-ea"/>
              <a:ea typeface="+mn-ea"/>
            </a:endParaRPr>
          </a:p>
        </p:txBody>
      </p:sp>
      <p:sp>
        <p:nvSpPr>
          <p:cNvPr id="8" name="文本框 7">
            <a:extLst>
              <a:ext uri="{FF2B5EF4-FFF2-40B4-BE49-F238E27FC236}">
                <a16:creationId xmlns:a16="http://schemas.microsoft.com/office/drawing/2014/main" id="{49E34FBA-EED8-4B22-8C08-A470EF9BC5FA}"/>
              </a:ext>
            </a:extLst>
          </p:cNvPr>
          <p:cNvSpPr txBox="1"/>
          <p:nvPr/>
        </p:nvSpPr>
        <p:spPr>
          <a:xfrm>
            <a:off x="5247075" y="3960512"/>
            <a:ext cx="2339102" cy="461665"/>
          </a:xfrm>
          <a:prstGeom prst="rect">
            <a:avLst/>
          </a:prstGeom>
          <a:noFill/>
        </p:spPr>
        <p:txBody>
          <a:bodyPr wrap="none" rtlCol="0">
            <a:spAutoFit/>
          </a:bodyPr>
          <a:lstStyle/>
          <a:p>
            <a:r>
              <a:rPr lang="zh-CN" altLang="en-US" sz="2400" dirty="0">
                <a:latin typeface="+mn-ea"/>
                <a:ea typeface="+mn-ea"/>
              </a:rPr>
              <a:t>计算机组成原理</a:t>
            </a:r>
          </a:p>
        </p:txBody>
      </p:sp>
      <p:sp>
        <p:nvSpPr>
          <p:cNvPr id="9" name="文本框 8">
            <a:extLst>
              <a:ext uri="{FF2B5EF4-FFF2-40B4-BE49-F238E27FC236}">
                <a16:creationId xmlns:a16="http://schemas.microsoft.com/office/drawing/2014/main" id="{3348BDAA-3011-497F-8BDE-0955A48958CD}"/>
              </a:ext>
            </a:extLst>
          </p:cNvPr>
          <p:cNvSpPr txBox="1"/>
          <p:nvPr/>
        </p:nvSpPr>
        <p:spPr>
          <a:xfrm>
            <a:off x="5239520" y="2862943"/>
            <a:ext cx="2109286" cy="461665"/>
          </a:xfrm>
          <a:prstGeom prst="rect">
            <a:avLst/>
          </a:prstGeom>
          <a:noFill/>
        </p:spPr>
        <p:txBody>
          <a:bodyPr wrap="square" rtlCol="0">
            <a:spAutoFit/>
          </a:bodyPr>
          <a:lstStyle/>
          <a:p>
            <a:r>
              <a:rPr lang="zh-CN" altLang="en-US" sz="2400" dirty="0">
                <a:latin typeface="+mn-ea"/>
                <a:ea typeface="+mn-ea"/>
              </a:rPr>
              <a:t>操作系统</a:t>
            </a:r>
          </a:p>
        </p:txBody>
      </p:sp>
      <p:sp>
        <p:nvSpPr>
          <p:cNvPr id="10" name="文本框 9">
            <a:extLst>
              <a:ext uri="{FF2B5EF4-FFF2-40B4-BE49-F238E27FC236}">
                <a16:creationId xmlns:a16="http://schemas.microsoft.com/office/drawing/2014/main" id="{681D42F7-F22C-4E9C-A06D-6BF96084FF42}"/>
              </a:ext>
            </a:extLst>
          </p:cNvPr>
          <p:cNvSpPr txBox="1"/>
          <p:nvPr/>
        </p:nvSpPr>
        <p:spPr>
          <a:xfrm>
            <a:off x="6843373" y="2827809"/>
            <a:ext cx="1485165" cy="461665"/>
          </a:xfrm>
          <a:prstGeom prst="rect">
            <a:avLst/>
          </a:prstGeom>
          <a:noFill/>
        </p:spPr>
        <p:txBody>
          <a:bodyPr wrap="square" rtlCol="0">
            <a:spAutoFit/>
          </a:bodyPr>
          <a:lstStyle/>
          <a:p>
            <a:r>
              <a:rPr lang="zh-CN" altLang="en-US" sz="2400" dirty="0">
                <a:latin typeface="+mn-ea"/>
                <a:ea typeface="+mn-ea"/>
              </a:rPr>
              <a:t>编译原理</a:t>
            </a:r>
          </a:p>
        </p:txBody>
      </p:sp>
      <p:sp>
        <p:nvSpPr>
          <p:cNvPr id="11" name="文本框 10">
            <a:extLst>
              <a:ext uri="{FF2B5EF4-FFF2-40B4-BE49-F238E27FC236}">
                <a16:creationId xmlns:a16="http://schemas.microsoft.com/office/drawing/2014/main" id="{F307C738-6343-417C-B96A-C9A7559237DB}"/>
              </a:ext>
            </a:extLst>
          </p:cNvPr>
          <p:cNvSpPr txBox="1"/>
          <p:nvPr/>
        </p:nvSpPr>
        <p:spPr>
          <a:xfrm>
            <a:off x="5247075" y="4447020"/>
            <a:ext cx="2109286" cy="461665"/>
          </a:xfrm>
          <a:prstGeom prst="rect">
            <a:avLst/>
          </a:prstGeom>
          <a:noFill/>
        </p:spPr>
        <p:txBody>
          <a:bodyPr wrap="square" rtlCol="0">
            <a:spAutoFit/>
          </a:bodyPr>
          <a:lstStyle/>
          <a:p>
            <a:r>
              <a:rPr lang="zh-CN" altLang="en-US" sz="2400" dirty="0">
                <a:latin typeface="+mn-ea"/>
                <a:ea typeface="+mn-ea"/>
              </a:rPr>
              <a:t>数字逻辑</a:t>
            </a:r>
          </a:p>
        </p:txBody>
      </p:sp>
      <p:sp>
        <p:nvSpPr>
          <p:cNvPr id="12" name="文本框 11">
            <a:extLst>
              <a:ext uri="{FF2B5EF4-FFF2-40B4-BE49-F238E27FC236}">
                <a16:creationId xmlns:a16="http://schemas.microsoft.com/office/drawing/2014/main" id="{5E9417E3-E7CF-4693-A414-0FCFD2B0B7C3}"/>
              </a:ext>
            </a:extLst>
          </p:cNvPr>
          <p:cNvSpPr txBox="1"/>
          <p:nvPr/>
        </p:nvSpPr>
        <p:spPr>
          <a:xfrm>
            <a:off x="6843373" y="3400737"/>
            <a:ext cx="1666134" cy="461665"/>
          </a:xfrm>
          <a:prstGeom prst="rect">
            <a:avLst/>
          </a:prstGeom>
          <a:noFill/>
        </p:spPr>
        <p:txBody>
          <a:bodyPr wrap="square" rtlCol="0">
            <a:spAutoFit/>
          </a:bodyPr>
          <a:lstStyle/>
          <a:p>
            <a:r>
              <a:rPr lang="zh-CN" altLang="en-US" sz="2400" dirty="0">
                <a:solidFill>
                  <a:srgbClr val="FF0000"/>
                </a:solidFill>
                <a:latin typeface="+mn-ea"/>
                <a:ea typeface="+mn-ea"/>
              </a:rPr>
              <a:t>汇编语言</a:t>
            </a:r>
          </a:p>
        </p:txBody>
      </p:sp>
      <p:sp>
        <p:nvSpPr>
          <p:cNvPr id="13" name="文本框 12">
            <a:extLst>
              <a:ext uri="{FF2B5EF4-FFF2-40B4-BE49-F238E27FC236}">
                <a16:creationId xmlns:a16="http://schemas.microsoft.com/office/drawing/2014/main" id="{8EDB63F6-9300-4862-B25B-72EF4C6B232A}"/>
              </a:ext>
            </a:extLst>
          </p:cNvPr>
          <p:cNvSpPr txBox="1"/>
          <p:nvPr/>
        </p:nvSpPr>
        <p:spPr>
          <a:xfrm>
            <a:off x="5247075" y="4904573"/>
            <a:ext cx="2109286" cy="461665"/>
          </a:xfrm>
          <a:prstGeom prst="rect">
            <a:avLst/>
          </a:prstGeom>
          <a:noFill/>
        </p:spPr>
        <p:txBody>
          <a:bodyPr wrap="square" rtlCol="0">
            <a:spAutoFit/>
          </a:bodyPr>
          <a:lstStyle/>
          <a:p>
            <a:r>
              <a:rPr lang="zh-CN" altLang="en-US" sz="2400" dirty="0">
                <a:latin typeface="+mn-ea"/>
                <a:ea typeface="+mn-ea"/>
              </a:rPr>
              <a:t>模拟电子技术</a:t>
            </a:r>
          </a:p>
        </p:txBody>
      </p:sp>
      <p:sp>
        <p:nvSpPr>
          <p:cNvPr id="14" name="文本框 13">
            <a:extLst>
              <a:ext uri="{FF2B5EF4-FFF2-40B4-BE49-F238E27FC236}">
                <a16:creationId xmlns:a16="http://schemas.microsoft.com/office/drawing/2014/main" id="{46217741-1A8D-4834-BEEB-9FF5FD7ACACD}"/>
              </a:ext>
            </a:extLst>
          </p:cNvPr>
          <p:cNvSpPr txBox="1"/>
          <p:nvPr/>
        </p:nvSpPr>
        <p:spPr>
          <a:xfrm>
            <a:off x="5239520" y="1347155"/>
            <a:ext cx="3877985" cy="461665"/>
          </a:xfrm>
          <a:prstGeom prst="rect">
            <a:avLst/>
          </a:prstGeom>
          <a:noFill/>
        </p:spPr>
        <p:txBody>
          <a:bodyPr wrap="none" rtlCol="0">
            <a:spAutoFit/>
          </a:bodyPr>
          <a:lstStyle/>
          <a:p>
            <a:r>
              <a:rPr lang="zh-CN" altLang="en-US" sz="2400" dirty="0">
                <a:latin typeface="+mn-ea"/>
                <a:ea typeface="+mn-ea"/>
              </a:rPr>
              <a:t>计算机视觉、自然语言处理</a:t>
            </a:r>
          </a:p>
        </p:txBody>
      </p:sp>
      <p:sp>
        <p:nvSpPr>
          <p:cNvPr id="16" name="Rectangle 3">
            <a:extLst>
              <a:ext uri="{FF2B5EF4-FFF2-40B4-BE49-F238E27FC236}">
                <a16:creationId xmlns:a16="http://schemas.microsoft.com/office/drawing/2014/main" id="{890C4768-7B5D-47A9-8522-C5CDEA8DFFE9}"/>
              </a:ext>
            </a:extLst>
          </p:cNvPr>
          <p:cNvSpPr txBox="1">
            <a:spLocks noChangeArrowheads="1"/>
          </p:cNvSpPr>
          <p:nvPr/>
        </p:nvSpPr>
        <p:spPr bwMode="auto">
          <a:xfrm>
            <a:off x="457200" y="7671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r>
              <a:rPr lang="zh-CN" altLang="en-US" sz="3600" kern="0" dirty="0"/>
              <a:t>什么是计算机系统？</a:t>
            </a:r>
          </a:p>
        </p:txBody>
      </p:sp>
    </p:spTree>
    <p:extLst>
      <p:ext uri="{BB962C8B-B14F-4D97-AF65-F5344CB8AC3E}">
        <p14:creationId xmlns:p14="http://schemas.microsoft.com/office/powerpoint/2010/main" val="864019216"/>
      </p:ext>
    </p:extLst>
  </p:cSld>
  <p:clrMapOvr>
    <a:masterClrMapping/>
  </p:clrMapOvr>
  <p:transition>
    <p:circl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a:extLst>
              <a:ext uri="{FF2B5EF4-FFF2-40B4-BE49-F238E27FC236}">
                <a16:creationId xmlns:a16="http://schemas.microsoft.com/office/drawing/2014/main" id="{890C4768-7B5D-47A9-8522-C5CDEA8DFFE9}"/>
              </a:ext>
            </a:extLst>
          </p:cNvPr>
          <p:cNvSpPr txBox="1">
            <a:spLocks noChangeArrowheads="1"/>
          </p:cNvSpPr>
          <p:nvPr/>
        </p:nvSpPr>
        <p:spPr bwMode="auto">
          <a:xfrm>
            <a:off x="457200" y="7671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r>
              <a:rPr lang="zh-CN" altLang="en-US" sz="3600" kern="0" dirty="0"/>
              <a:t>什么是计算机系统？</a:t>
            </a:r>
          </a:p>
        </p:txBody>
      </p:sp>
      <p:sp>
        <p:nvSpPr>
          <p:cNvPr id="3" name="文本框 2">
            <a:extLst>
              <a:ext uri="{FF2B5EF4-FFF2-40B4-BE49-F238E27FC236}">
                <a16:creationId xmlns:a16="http://schemas.microsoft.com/office/drawing/2014/main" id="{025BCD01-ED4F-D22E-F145-9D3527CC0BF7}"/>
              </a:ext>
            </a:extLst>
          </p:cNvPr>
          <p:cNvSpPr txBox="1"/>
          <p:nvPr/>
        </p:nvSpPr>
        <p:spPr>
          <a:xfrm>
            <a:off x="2006715" y="897105"/>
            <a:ext cx="4572000" cy="461665"/>
          </a:xfrm>
          <a:prstGeom prst="rect">
            <a:avLst/>
          </a:prstGeom>
          <a:noFill/>
        </p:spPr>
        <p:txBody>
          <a:bodyPr wrap="square">
            <a:spAutoFit/>
          </a:bodyPr>
          <a:lstStyle/>
          <a:p>
            <a:r>
              <a:rPr lang="zh-CN" altLang="en-US" sz="2400" b="1" dirty="0">
                <a:solidFill>
                  <a:srgbClr val="0000CC"/>
                </a:solidFill>
                <a:latin typeface="微软雅黑" panose="020B0503020204020204" pitchFamily="34" charset="-122"/>
                <a:ea typeface="微软雅黑" panose="020B0503020204020204" pitchFamily="34" charset="-122"/>
              </a:rPr>
              <a:t>全国大学生计算机系统能力大赛</a:t>
            </a:r>
          </a:p>
        </p:txBody>
      </p:sp>
      <p:sp>
        <p:nvSpPr>
          <p:cNvPr id="5" name="文本框 4">
            <a:extLst>
              <a:ext uri="{FF2B5EF4-FFF2-40B4-BE49-F238E27FC236}">
                <a16:creationId xmlns:a16="http://schemas.microsoft.com/office/drawing/2014/main" id="{E43FD116-78E4-2B1B-F99F-3C42FDED7F27}"/>
              </a:ext>
            </a:extLst>
          </p:cNvPr>
          <p:cNvSpPr txBox="1"/>
          <p:nvPr/>
        </p:nvSpPr>
        <p:spPr>
          <a:xfrm>
            <a:off x="457200" y="1358770"/>
            <a:ext cx="7940224" cy="461665"/>
          </a:xfrm>
          <a:prstGeom prst="rect">
            <a:avLst/>
          </a:prstGeom>
          <a:noFill/>
        </p:spPr>
        <p:txBody>
          <a:bodyPr wrap="square">
            <a:spAutoFit/>
          </a:bodyPr>
          <a:lstStyle/>
          <a:p>
            <a:r>
              <a:rPr lang="en-US" altLang="zh-CN" sz="2400" dirty="0">
                <a:latin typeface="+mn-ea"/>
                <a:ea typeface="+mn-ea"/>
              </a:rPr>
              <a:t>Computer System Development Capability Competition</a:t>
            </a:r>
            <a:endParaRPr lang="zh-CN" altLang="en-US" sz="2400" dirty="0">
              <a:latin typeface="+mn-ea"/>
              <a:ea typeface="+mn-ea"/>
            </a:endParaRPr>
          </a:p>
        </p:txBody>
      </p:sp>
      <p:sp>
        <p:nvSpPr>
          <p:cNvPr id="7" name="文本框 6">
            <a:extLst>
              <a:ext uri="{FF2B5EF4-FFF2-40B4-BE49-F238E27FC236}">
                <a16:creationId xmlns:a16="http://schemas.microsoft.com/office/drawing/2014/main" id="{419F28D6-3D5D-9184-4C48-CB03E03BF984}"/>
              </a:ext>
            </a:extLst>
          </p:cNvPr>
          <p:cNvSpPr txBox="1"/>
          <p:nvPr/>
        </p:nvSpPr>
        <p:spPr>
          <a:xfrm>
            <a:off x="2286000" y="1848017"/>
            <a:ext cx="4572000" cy="461665"/>
          </a:xfrm>
          <a:prstGeom prst="rect">
            <a:avLst/>
          </a:prstGeom>
          <a:noFill/>
        </p:spPr>
        <p:txBody>
          <a:bodyPr wrap="square">
            <a:spAutoFit/>
          </a:bodyPr>
          <a:lstStyle/>
          <a:p>
            <a:r>
              <a:rPr lang="en-US" altLang="zh-CN" sz="2400" dirty="0"/>
              <a:t>https://compiler.educg.net/#/</a:t>
            </a:r>
            <a:endParaRPr lang="zh-CN" altLang="en-US" sz="2400" dirty="0"/>
          </a:p>
        </p:txBody>
      </p:sp>
      <p:pic>
        <p:nvPicPr>
          <p:cNvPr id="9" name="图片 8">
            <a:extLst>
              <a:ext uri="{FF2B5EF4-FFF2-40B4-BE49-F238E27FC236}">
                <a16:creationId xmlns:a16="http://schemas.microsoft.com/office/drawing/2014/main" id="{883E6F90-5425-AEA0-2CE4-AB012B0154D0}"/>
              </a:ext>
            </a:extLst>
          </p:cNvPr>
          <p:cNvPicPr>
            <a:picLocks noChangeAspect="1"/>
          </p:cNvPicPr>
          <p:nvPr/>
        </p:nvPicPr>
        <p:blipFill>
          <a:blip r:embed="rId3"/>
          <a:stretch>
            <a:fillRect/>
          </a:stretch>
        </p:blipFill>
        <p:spPr>
          <a:xfrm>
            <a:off x="467667" y="2359593"/>
            <a:ext cx="4883401" cy="1987652"/>
          </a:xfrm>
          <a:prstGeom prst="rect">
            <a:avLst/>
          </a:prstGeom>
        </p:spPr>
      </p:pic>
      <p:pic>
        <p:nvPicPr>
          <p:cNvPr id="11" name="图片 10">
            <a:extLst>
              <a:ext uri="{FF2B5EF4-FFF2-40B4-BE49-F238E27FC236}">
                <a16:creationId xmlns:a16="http://schemas.microsoft.com/office/drawing/2014/main" id="{D3E96F79-8352-9EA8-EFE1-236475D8ADD2}"/>
              </a:ext>
            </a:extLst>
          </p:cNvPr>
          <p:cNvPicPr>
            <a:picLocks noChangeAspect="1"/>
          </p:cNvPicPr>
          <p:nvPr/>
        </p:nvPicPr>
        <p:blipFill>
          <a:blip r:embed="rId4"/>
          <a:stretch>
            <a:fillRect/>
          </a:stretch>
        </p:blipFill>
        <p:spPr>
          <a:xfrm>
            <a:off x="467667" y="4509120"/>
            <a:ext cx="4883400" cy="2052443"/>
          </a:xfrm>
          <a:prstGeom prst="rect">
            <a:avLst/>
          </a:prstGeom>
        </p:spPr>
      </p:pic>
      <p:sp>
        <p:nvSpPr>
          <p:cNvPr id="13" name="文本框 12">
            <a:extLst>
              <a:ext uri="{FF2B5EF4-FFF2-40B4-BE49-F238E27FC236}">
                <a16:creationId xmlns:a16="http://schemas.microsoft.com/office/drawing/2014/main" id="{55CDB291-35D2-BF60-2253-E375F4EC0947}"/>
              </a:ext>
            </a:extLst>
          </p:cNvPr>
          <p:cNvSpPr txBox="1"/>
          <p:nvPr/>
        </p:nvSpPr>
        <p:spPr>
          <a:xfrm>
            <a:off x="5787135" y="3368145"/>
            <a:ext cx="2889198" cy="1200329"/>
          </a:xfrm>
          <a:prstGeom prst="rect">
            <a:avLst/>
          </a:prstGeom>
          <a:noFill/>
        </p:spPr>
        <p:txBody>
          <a:bodyPr wrap="square">
            <a:spAutoFit/>
          </a:bodyPr>
          <a:lstStyle/>
          <a:p>
            <a:pPr algn="ctr"/>
            <a:r>
              <a:rPr lang="zh-CN" altLang="en-US" sz="2400" dirty="0">
                <a:latin typeface="+mn-ea"/>
                <a:ea typeface="+mn-ea"/>
              </a:rPr>
              <a:t>编译系统</a:t>
            </a:r>
            <a:endParaRPr lang="en-US" altLang="zh-CN" sz="2400" dirty="0">
              <a:latin typeface="+mn-ea"/>
              <a:ea typeface="+mn-ea"/>
            </a:endParaRPr>
          </a:p>
          <a:p>
            <a:pPr algn="ctr"/>
            <a:endParaRPr lang="en-US" altLang="zh-CN" sz="2400" dirty="0">
              <a:latin typeface="+mn-ea"/>
              <a:ea typeface="+mn-ea"/>
            </a:endParaRPr>
          </a:p>
          <a:p>
            <a:pPr algn="ctr"/>
            <a:r>
              <a:rPr lang="zh-CN" altLang="en-US" sz="2400" b="1" dirty="0">
                <a:solidFill>
                  <a:srgbClr val="FF0000"/>
                </a:solidFill>
                <a:latin typeface="+mn-ea"/>
                <a:ea typeface="+mn-ea"/>
              </a:rPr>
              <a:t>设计赛、挑战赛</a:t>
            </a:r>
            <a:endParaRPr lang="zh-CN" altLang="en-US" sz="2400" b="1" dirty="0">
              <a:solidFill>
                <a:srgbClr val="FF0000"/>
              </a:solidFill>
            </a:endParaRPr>
          </a:p>
        </p:txBody>
      </p:sp>
    </p:spTree>
    <p:extLst>
      <p:ext uri="{BB962C8B-B14F-4D97-AF65-F5344CB8AC3E}">
        <p14:creationId xmlns:p14="http://schemas.microsoft.com/office/powerpoint/2010/main" val="79090957"/>
      </p:ext>
    </p:extLst>
  </p:cSld>
  <p:clrMapOvr>
    <a:masterClrMapping/>
  </p:clrMapOvr>
  <p:transition>
    <p:circl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a:extLst>
              <a:ext uri="{FF2B5EF4-FFF2-40B4-BE49-F238E27FC236}">
                <a16:creationId xmlns:a16="http://schemas.microsoft.com/office/drawing/2014/main" id="{890C4768-7B5D-47A9-8522-C5CDEA8DFFE9}"/>
              </a:ext>
            </a:extLst>
          </p:cNvPr>
          <p:cNvSpPr txBox="1">
            <a:spLocks noChangeArrowheads="1"/>
          </p:cNvSpPr>
          <p:nvPr/>
        </p:nvSpPr>
        <p:spPr bwMode="auto">
          <a:xfrm>
            <a:off x="457200" y="7671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r>
              <a:rPr lang="zh-CN" altLang="en-US" sz="3600" kern="0" dirty="0"/>
              <a:t>什么是计算机系统？</a:t>
            </a:r>
          </a:p>
        </p:txBody>
      </p:sp>
      <p:sp>
        <p:nvSpPr>
          <p:cNvPr id="3" name="文本框 2">
            <a:extLst>
              <a:ext uri="{FF2B5EF4-FFF2-40B4-BE49-F238E27FC236}">
                <a16:creationId xmlns:a16="http://schemas.microsoft.com/office/drawing/2014/main" id="{025BCD01-ED4F-D22E-F145-9D3527CC0BF7}"/>
              </a:ext>
            </a:extLst>
          </p:cNvPr>
          <p:cNvSpPr txBox="1"/>
          <p:nvPr/>
        </p:nvSpPr>
        <p:spPr>
          <a:xfrm>
            <a:off x="2006715" y="897105"/>
            <a:ext cx="4572000" cy="461665"/>
          </a:xfrm>
          <a:prstGeom prst="rect">
            <a:avLst/>
          </a:prstGeom>
          <a:noFill/>
        </p:spPr>
        <p:txBody>
          <a:bodyPr wrap="square">
            <a:spAutoFit/>
          </a:bodyPr>
          <a:lstStyle/>
          <a:p>
            <a:r>
              <a:rPr lang="zh-CN" altLang="en-US" sz="2400" b="1" dirty="0">
                <a:solidFill>
                  <a:srgbClr val="0000CC"/>
                </a:solidFill>
                <a:latin typeface="微软雅黑" panose="020B0503020204020204" pitchFamily="34" charset="-122"/>
                <a:ea typeface="微软雅黑" panose="020B0503020204020204" pitchFamily="34" charset="-122"/>
              </a:rPr>
              <a:t>全国大学生计算机系统能力大赛</a:t>
            </a:r>
          </a:p>
        </p:txBody>
      </p:sp>
      <p:sp>
        <p:nvSpPr>
          <p:cNvPr id="13" name="文本框 12">
            <a:extLst>
              <a:ext uri="{FF2B5EF4-FFF2-40B4-BE49-F238E27FC236}">
                <a16:creationId xmlns:a16="http://schemas.microsoft.com/office/drawing/2014/main" id="{55CDB291-35D2-BF60-2253-E375F4EC0947}"/>
              </a:ext>
            </a:extLst>
          </p:cNvPr>
          <p:cNvSpPr txBox="1"/>
          <p:nvPr/>
        </p:nvSpPr>
        <p:spPr>
          <a:xfrm>
            <a:off x="2006715" y="1898830"/>
            <a:ext cx="4572000" cy="2236574"/>
          </a:xfrm>
          <a:prstGeom prst="rect">
            <a:avLst/>
          </a:prstGeom>
          <a:noFill/>
        </p:spPr>
        <p:txBody>
          <a:bodyPr wrap="square">
            <a:spAutoFit/>
          </a:bodyPr>
          <a:lstStyle/>
          <a:p>
            <a:pPr>
              <a:lnSpc>
                <a:spcPct val="150000"/>
              </a:lnSpc>
            </a:pPr>
            <a:r>
              <a:rPr lang="zh-CN" altLang="en-US" sz="2400" dirty="0">
                <a:latin typeface="+mn-ea"/>
                <a:ea typeface="+mn-ea"/>
              </a:rPr>
              <a:t>操作系统设计赛</a:t>
            </a:r>
            <a:r>
              <a:rPr lang="en-US" altLang="zh-CN" sz="2400" dirty="0">
                <a:latin typeface="+mn-ea"/>
                <a:ea typeface="+mn-ea"/>
              </a:rPr>
              <a:t>-</a:t>
            </a:r>
            <a:r>
              <a:rPr lang="zh-CN" altLang="en-US" sz="2400" dirty="0">
                <a:latin typeface="+mn-ea"/>
                <a:ea typeface="+mn-ea"/>
              </a:rPr>
              <a:t>内核实现赛</a:t>
            </a:r>
            <a:endParaRPr lang="en-US" altLang="zh-CN" sz="2400" dirty="0">
              <a:latin typeface="+mn-ea"/>
              <a:ea typeface="+mn-ea"/>
            </a:endParaRPr>
          </a:p>
          <a:p>
            <a:pPr>
              <a:lnSpc>
                <a:spcPct val="150000"/>
              </a:lnSpc>
            </a:pPr>
            <a:r>
              <a:rPr lang="zh-CN" altLang="en-US" sz="2400" dirty="0"/>
              <a:t>操作系统设计赛</a:t>
            </a:r>
            <a:r>
              <a:rPr lang="en-US" altLang="zh-CN" sz="2400" dirty="0"/>
              <a:t>-</a:t>
            </a:r>
            <a:r>
              <a:rPr lang="zh-CN" altLang="en-US" sz="2400" dirty="0"/>
              <a:t>功能挑战赛</a:t>
            </a:r>
            <a:endParaRPr lang="en-US" altLang="zh-CN" sz="2400" dirty="0"/>
          </a:p>
          <a:p>
            <a:pPr>
              <a:lnSpc>
                <a:spcPct val="150000"/>
              </a:lnSpc>
            </a:pPr>
            <a:r>
              <a:rPr lang="en-US" altLang="zh-CN" sz="2400" dirty="0"/>
              <a:t>CPU </a:t>
            </a:r>
            <a:r>
              <a:rPr lang="zh-CN" altLang="en-US" sz="2400" dirty="0"/>
              <a:t>设计赛 </a:t>
            </a:r>
            <a:r>
              <a:rPr lang="en-US" altLang="zh-CN" sz="2400" dirty="0"/>
              <a:t>– </a:t>
            </a:r>
            <a:r>
              <a:rPr lang="zh-CN" altLang="en-US" sz="2400" dirty="0"/>
              <a:t>龙芯杯</a:t>
            </a:r>
            <a:endParaRPr lang="en-US" altLang="zh-CN" sz="2400" dirty="0"/>
          </a:p>
          <a:p>
            <a:pPr>
              <a:lnSpc>
                <a:spcPct val="150000"/>
              </a:lnSpc>
            </a:pPr>
            <a:r>
              <a:rPr lang="zh-CN" altLang="en-US" sz="2400" dirty="0"/>
              <a:t>数据库管理系统设计赛</a:t>
            </a:r>
          </a:p>
        </p:txBody>
      </p:sp>
    </p:spTree>
    <p:extLst>
      <p:ext uri="{BB962C8B-B14F-4D97-AF65-F5344CB8AC3E}">
        <p14:creationId xmlns:p14="http://schemas.microsoft.com/office/powerpoint/2010/main" val="2392998292"/>
      </p:ext>
    </p:extLst>
  </p:cSld>
  <p:clrMapOvr>
    <a:masterClrMapping/>
  </p:clrMapOvr>
  <p:transition>
    <p:circl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a:extLst>
              <a:ext uri="{FF2B5EF4-FFF2-40B4-BE49-F238E27FC236}">
                <a16:creationId xmlns:a16="http://schemas.microsoft.com/office/drawing/2014/main" id="{90640887-D401-46AA-AAE2-F44EAAB1E483}"/>
              </a:ext>
            </a:extLst>
          </p:cNvPr>
          <p:cNvSpPr>
            <a:spLocks noGrp="1" noChangeArrowheads="1"/>
          </p:cNvSpPr>
          <p:nvPr>
            <p:ph type="body" idx="1"/>
          </p:nvPr>
        </p:nvSpPr>
        <p:spPr>
          <a:xfrm>
            <a:off x="296863" y="836613"/>
            <a:ext cx="8685212" cy="5741987"/>
          </a:xfrm>
        </p:spPr>
        <p:txBody>
          <a:bodyPr/>
          <a:lstStyle/>
          <a:p>
            <a:r>
              <a:rPr lang="zh-CN" altLang="en-US" sz="2000" dirty="0">
                <a:latin typeface="微软雅黑" panose="020B0503020204020204" pitchFamily="34" charset="-122"/>
                <a:ea typeface="微软雅黑" panose="020B0503020204020204" pitchFamily="34" charset="-122"/>
              </a:rPr>
              <a:t>表示（</a:t>
            </a:r>
            <a:r>
              <a:rPr lang="en-US" altLang="zh-CN" sz="2000" dirty="0">
                <a:latin typeface="微软雅黑" panose="020B0503020204020204" pitchFamily="34" charset="-122"/>
                <a:ea typeface="微软雅黑" panose="020B0503020204020204" pitchFamily="34" charset="-122"/>
              </a:rPr>
              <a:t>Representation</a:t>
            </a:r>
            <a:r>
              <a:rPr lang="zh-CN" altLang="en-US" sz="2000" dirty="0">
                <a:latin typeface="微软雅黑" panose="020B0503020204020204" pitchFamily="34" charset="-122"/>
                <a:ea typeface="微软雅黑" panose="020B0503020204020204" pitchFamily="34" charset="-122"/>
              </a:rPr>
              <a:t>）</a:t>
            </a:r>
          </a:p>
          <a:p>
            <a:pPr lvl="1"/>
            <a:r>
              <a:rPr lang="zh-CN" altLang="en-US" dirty="0">
                <a:solidFill>
                  <a:srgbClr val="FF0000"/>
                </a:solidFill>
                <a:latin typeface="微软雅黑" panose="020B0503020204020204" pitchFamily="34" charset="-122"/>
                <a:ea typeface="微软雅黑" panose="020B0503020204020204" pitchFamily="34" charset="-122"/>
              </a:rPr>
              <a:t>数据</a:t>
            </a:r>
            <a:r>
              <a:rPr lang="zh-CN" altLang="en-US" dirty="0">
                <a:latin typeface="微软雅黑" panose="020B0503020204020204" pitchFamily="34" charset="-122"/>
                <a:ea typeface="微软雅黑" panose="020B0503020204020204" pitchFamily="34" charset="-122"/>
              </a:rPr>
              <a:t> 如何表示和存储？</a:t>
            </a:r>
            <a:endParaRPr lang="en-US" altLang="zh-CN" dirty="0">
              <a:latin typeface="微软雅黑" panose="020B0503020204020204" pitchFamily="34" charset="-122"/>
              <a:ea typeface="微软雅黑" panose="020B0503020204020204" pitchFamily="34" charset="-122"/>
            </a:endParaRPr>
          </a:p>
          <a:p>
            <a:pPr marL="457200" lvl="1" indent="0">
              <a:buNone/>
            </a:pPr>
            <a:r>
              <a:rPr lang="zh-CN" altLang="en-US" dirty="0">
                <a:latin typeface="微软雅黑" panose="020B0503020204020204" pitchFamily="34" charset="-122"/>
                <a:ea typeface="微软雅黑" panose="020B0503020204020204" pitchFamily="34" charset="-122"/>
              </a:rPr>
              <a:t>  （不同数据类型：带符号整数、无符号整数、浮点数、数组、结构等）</a:t>
            </a:r>
          </a:p>
          <a:p>
            <a:pPr lvl="1"/>
            <a:r>
              <a:rPr lang="zh-CN" altLang="en-US" dirty="0">
                <a:solidFill>
                  <a:srgbClr val="FF0000"/>
                </a:solidFill>
                <a:latin typeface="微软雅黑" panose="020B0503020204020204" pitchFamily="34" charset="-122"/>
                <a:ea typeface="微软雅黑" panose="020B0503020204020204" pitchFamily="34" charset="-122"/>
              </a:rPr>
              <a:t>指令</a:t>
            </a:r>
            <a:r>
              <a:rPr lang="zh-CN" altLang="en-US" dirty="0">
                <a:latin typeface="微软雅黑" panose="020B0503020204020204" pitchFamily="34" charset="-122"/>
                <a:ea typeface="微软雅黑" panose="020B0503020204020204" pitchFamily="34" charset="-122"/>
              </a:rPr>
              <a:t> 如何表示和编码（译码）？</a:t>
            </a:r>
          </a:p>
          <a:p>
            <a:pPr lvl="1"/>
            <a:r>
              <a:rPr lang="zh-CN" altLang="en-US" dirty="0">
                <a:latin typeface="微软雅黑" panose="020B0503020204020204" pitchFamily="34" charset="-122"/>
                <a:ea typeface="微软雅黑" panose="020B0503020204020204" pitchFamily="34" charset="-122"/>
              </a:rPr>
              <a:t>存储</a:t>
            </a:r>
            <a:r>
              <a:rPr lang="zh-CN" altLang="en-US" dirty="0">
                <a:solidFill>
                  <a:srgbClr val="FF0000"/>
                </a:solidFill>
                <a:latin typeface="微软雅黑" panose="020B0503020204020204" pitchFamily="34" charset="-122"/>
                <a:ea typeface="微软雅黑" panose="020B0503020204020204" pitchFamily="34" charset="-122"/>
              </a:rPr>
              <a:t>地址</a:t>
            </a:r>
            <a:r>
              <a:rPr lang="zh-CN" altLang="en-US" dirty="0">
                <a:latin typeface="微软雅黑" panose="020B0503020204020204" pitchFamily="34" charset="-122"/>
                <a:ea typeface="微软雅黑" panose="020B0503020204020204" pitchFamily="34" charset="-122"/>
              </a:rPr>
              <a:t>（指针）如何表示？</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如何生成复杂数据结构中数据元素的地址？</a:t>
            </a:r>
            <a:endParaRPr lang="en-US" altLang="zh-CN"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转换（</a:t>
            </a:r>
            <a:r>
              <a:rPr lang="en-US" altLang="zh-CN" sz="2000" dirty="0">
                <a:latin typeface="微软雅黑" panose="020B0503020204020204" pitchFamily="34" charset="-122"/>
                <a:ea typeface="微软雅黑" panose="020B0503020204020204" pitchFamily="34" charset="-122"/>
              </a:rPr>
              <a:t>Translation</a:t>
            </a:r>
            <a:r>
              <a:rPr lang="zh-CN" altLang="en-US" sz="2000" dirty="0">
                <a:latin typeface="微软雅黑" panose="020B0503020204020204" pitchFamily="34" charset="-122"/>
                <a:ea typeface="微软雅黑" panose="020B0503020204020204" pitchFamily="34" charset="-122"/>
              </a:rPr>
              <a:t>）和链接（</a:t>
            </a:r>
            <a:r>
              <a:rPr lang="en-US" altLang="zh-CN" sz="2000" dirty="0">
                <a:latin typeface="微软雅黑" panose="020B0503020204020204" pitchFamily="34" charset="-122"/>
                <a:ea typeface="微软雅黑" panose="020B0503020204020204" pitchFamily="34" charset="-122"/>
              </a:rPr>
              <a:t>Link</a:t>
            </a:r>
            <a:r>
              <a:rPr lang="zh-CN" altLang="en-US" sz="2000" dirty="0">
                <a:latin typeface="微软雅黑" panose="020B0503020204020204" pitchFamily="34" charset="-122"/>
                <a:ea typeface="微软雅黑" panose="020B0503020204020204" pitchFamily="34" charset="-122"/>
              </a:rPr>
              <a:t>）</a:t>
            </a:r>
          </a:p>
          <a:p>
            <a:pPr lvl="1"/>
            <a:r>
              <a:rPr lang="zh-CN" altLang="en-US" dirty="0">
                <a:latin typeface="微软雅黑" panose="020B0503020204020204" pitchFamily="34" charset="-122"/>
                <a:ea typeface="微软雅黑" panose="020B0503020204020204" pitchFamily="34" charset="-122"/>
              </a:rPr>
              <a:t>高级语言程序对应的机器级代码是怎样的？</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如何合并成可执行文件？</a:t>
            </a:r>
            <a:endParaRPr lang="en-US" altLang="zh-CN"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执行控制流（</a:t>
            </a:r>
            <a:r>
              <a:rPr lang="en-US" altLang="zh-CN" sz="2000" dirty="0">
                <a:latin typeface="微软雅黑" panose="020B0503020204020204" pitchFamily="34" charset="-122"/>
                <a:ea typeface="微软雅黑" panose="020B0503020204020204" pitchFamily="34" charset="-122"/>
              </a:rPr>
              <a:t>Control flow</a:t>
            </a:r>
            <a:r>
              <a:rPr lang="zh-CN" altLang="en-US" sz="2000" dirty="0">
                <a:latin typeface="微软雅黑" panose="020B0503020204020204" pitchFamily="34" charset="-122"/>
                <a:ea typeface="微软雅黑" panose="020B0503020204020204" pitchFamily="34" charset="-122"/>
              </a:rPr>
              <a:t>）</a:t>
            </a:r>
          </a:p>
          <a:p>
            <a:pPr lvl="1"/>
            <a:r>
              <a:rPr lang="zh-CN" altLang="en-US" dirty="0">
                <a:latin typeface="微软雅黑" panose="020B0503020204020204" pitchFamily="34" charset="-122"/>
                <a:ea typeface="微软雅黑" panose="020B0503020204020204" pitchFamily="34" charset="-122"/>
              </a:rPr>
              <a:t>逻辑控制流中的异常事件及其处理</a:t>
            </a:r>
          </a:p>
        </p:txBody>
      </p:sp>
      <p:sp>
        <p:nvSpPr>
          <p:cNvPr id="3" name="Rectangle 3">
            <a:extLst>
              <a:ext uri="{FF2B5EF4-FFF2-40B4-BE49-F238E27FC236}">
                <a16:creationId xmlns:a16="http://schemas.microsoft.com/office/drawing/2014/main" id="{7FB5F668-62F4-7C2D-3AE1-F22133A04277}"/>
              </a:ext>
            </a:extLst>
          </p:cNvPr>
          <p:cNvSpPr txBox="1">
            <a:spLocks noChangeArrowheads="1"/>
          </p:cNvSpPr>
          <p:nvPr/>
        </p:nvSpPr>
        <p:spPr bwMode="auto">
          <a:xfrm>
            <a:off x="457200" y="7671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r>
              <a:rPr lang="zh-CN" altLang="en-US" sz="3600" kern="0" dirty="0"/>
              <a:t>计算机系统基础</a:t>
            </a:r>
            <a:r>
              <a:rPr lang="en-US" altLang="zh-CN" sz="3600" kern="0" dirty="0"/>
              <a:t>——</a:t>
            </a:r>
            <a:r>
              <a:rPr lang="zh-CN" altLang="en-US" sz="3600" kern="0" dirty="0"/>
              <a:t>学什么？</a:t>
            </a:r>
          </a:p>
        </p:txBody>
      </p:sp>
    </p:spTree>
    <p:extLst>
      <p:ext uri="{BB962C8B-B14F-4D97-AF65-F5344CB8AC3E}">
        <p14:creationId xmlns:p14="http://schemas.microsoft.com/office/powerpoint/2010/main" val="2617721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4723">
                                            <p:txEl>
                                              <p:pRg st="0" end="0"/>
                                            </p:txEl>
                                          </p:spTgt>
                                        </p:tgtEl>
                                        <p:attrNameLst>
                                          <p:attrName>style.visibility</p:attrName>
                                        </p:attrNameLst>
                                      </p:cBhvr>
                                      <p:to>
                                        <p:strVal val="visible"/>
                                      </p:to>
                                    </p:set>
                                    <p:animEffect transition="in" filter="fade">
                                      <p:cBhvr>
                                        <p:cTn id="7" dur="500"/>
                                        <p:tgtEl>
                                          <p:spTgt spid="414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14723">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1472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14723">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14723">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14723">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414723">
                                            <p:txEl>
                                              <p:pRg st="6" end="6"/>
                                            </p:txEl>
                                          </p:spTgt>
                                        </p:tgtEl>
                                        <p:attrNameLst>
                                          <p:attrName>style.visibility</p:attrName>
                                        </p:attrNameLst>
                                      </p:cBhvr>
                                      <p:to>
                                        <p:strVal val="visible"/>
                                      </p:to>
                                    </p:set>
                                    <p:anim calcmode="lin" valueType="num">
                                      <p:cBhvr additive="base">
                                        <p:cTn id="30" dur="500" fill="hold"/>
                                        <p:tgtEl>
                                          <p:spTgt spid="414723">
                                            <p:txEl>
                                              <p:pRg st="6" end="6"/>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41472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nodeType="clickEffect">
                                  <p:stCondLst>
                                    <p:cond delay="0"/>
                                  </p:stCondLst>
                                  <p:childTnLst>
                                    <p:set>
                                      <p:cBhvr>
                                        <p:cTn id="35" dur="1" fill="hold">
                                          <p:stCondLst>
                                            <p:cond delay="0"/>
                                          </p:stCondLst>
                                        </p:cTn>
                                        <p:tgtEl>
                                          <p:spTgt spid="414723">
                                            <p:txEl>
                                              <p:pRg st="7" end="7"/>
                                            </p:txEl>
                                          </p:spTgt>
                                        </p:tgtEl>
                                        <p:attrNameLst>
                                          <p:attrName>style.visibility</p:attrName>
                                        </p:attrNameLst>
                                      </p:cBhvr>
                                      <p:to>
                                        <p:strVal val="visible"/>
                                      </p:to>
                                    </p:set>
                                    <p:anim calcmode="lin" valueType="num">
                                      <p:cBhvr additive="base">
                                        <p:cTn id="36" dur="500" fill="hold"/>
                                        <p:tgtEl>
                                          <p:spTgt spid="414723">
                                            <p:txEl>
                                              <p:pRg st="7" end="7"/>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41472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414723">
                                            <p:txEl>
                                              <p:pRg st="8" end="8"/>
                                            </p:txEl>
                                          </p:spTgt>
                                        </p:tgtEl>
                                        <p:attrNameLst>
                                          <p:attrName>style.visibility</p:attrName>
                                        </p:attrNameLst>
                                      </p:cBhvr>
                                      <p:to>
                                        <p:strVal val="visible"/>
                                      </p:to>
                                    </p:set>
                                    <p:anim calcmode="lin" valueType="num">
                                      <p:cBhvr additive="base">
                                        <p:cTn id="42" dur="500" fill="hold"/>
                                        <p:tgtEl>
                                          <p:spTgt spid="414723">
                                            <p:txEl>
                                              <p:pRg st="8" end="8"/>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41472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414723">
                                            <p:txEl>
                                              <p:pRg st="9" end="9"/>
                                            </p:txEl>
                                          </p:spTgt>
                                        </p:tgtEl>
                                        <p:attrNameLst>
                                          <p:attrName>style.visibility</p:attrName>
                                        </p:attrNameLst>
                                      </p:cBhvr>
                                      <p:to>
                                        <p:strVal val="visible"/>
                                      </p:to>
                                    </p:set>
                                    <p:anim calcmode="lin" valueType="num">
                                      <p:cBhvr additive="base">
                                        <p:cTn id="48" dur="500" fill="hold"/>
                                        <p:tgtEl>
                                          <p:spTgt spid="414723">
                                            <p:txEl>
                                              <p:pRg st="9" end="9"/>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14723">
                                            <p:txEl>
                                              <p:pRg st="9" end="9"/>
                                            </p:txEl>
                                          </p:spTgt>
                                        </p:tgtEl>
                                        <p:attrNameLst>
                                          <p:attrName>ppt_y</p:attrName>
                                        </p:attrNameLst>
                                      </p:cBhvr>
                                      <p:tavLst>
                                        <p:tav tm="0">
                                          <p:val>
                                            <p:strVal val="1+#ppt_h/2"/>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14723">
                                            <p:txEl>
                                              <p:pRg st="10" end="10"/>
                                            </p:txEl>
                                          </p:spTgt>
                                        </p:tgtEl>
                                        <p:attrNameLst>
                                          <p:attrName>style.visibility</p:attrName>
                                        </p:attrNameLst>
                                      </p:cBhvr>
                                      <p:to>
                                        <p:strVal val="visible"/>
                                      </p:to>
                                    </p:set>
                                    <p:animEffect transition="in" filter="fade">
                                      <p:cBhvr>
                                        <p:cTn id="52" dur="500"/>
                                        <p:tgtEl>
                                          <p:spTgt spid="414723">
                                            <p:txEl>
                                              <p:pRg st="10" end="10"/>
                                            </p:txEl>
                                          </p:spTgt>
                                        </p:tgtEl>
                                      </p:cBhvr>
                                    </p:animEffect>
                                    <p:anim calcmode="lin" valueType="num">
                                      <p:cBhvr>
                                        <p:cTn id="53" dur="500" fill="hold"/>
                                        <p:tgtEl>
                                          <p:spTgt spid="414723">
                                            <p:txEl>
                                              <p:pRg st="10" end="10"/>
                                            </p:txEl>
                                          </p:spTgt>
                                        </p:tgtEl>
                                        <p:attrNameLst>
                                          <p:attrName>ppt_x</p:attrName>
                                        </p:attrNameLst>
                                      </p:cBhvr>
                                      <p:tavLst>
                                        <p:tav tm="0">
                                          <p:val>
                                            <p:strVal val="#ppt_x"/>
                                          </p:val>
                                        </p:tav>
                                        <p:tav tm="100000">
                                          <p:val>
                                            <p:strVal val="#ppt_x"/>
                                          </p:val>
                                        </p:tav>
                                      </p:tavLst>
                                    </p:anim>
                                    <p:anim calcmode="lin" valueType="num">
                                      <p:cBhvr>
                                        <p:cTn id="54" dur="500" fill="hold"/>
                                        <p:tgtEl>
                                          <p:spTgt spid="41472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E82A089-F82D-482B-8B51-8255CCF53AD2}"/>
              </a:ext>
            </a:extLst>
          </p:cNvPr>
          <p:cNvPicPr>
            <a:picLocks noChangeAspect="1"/>
          </p:cNvPicPr>
          <p:nvPr/>
        </p:nvPicPr>
        <p:blipFill>
          <a:blip r:embed="rId3"/>
          <a:stretch>
            <a:fillRect/>
          </a:stretch>
        </p:blipFill>
        <p:spPr>
          <a:xfrm>
            <a:off x="566555" y="1448780"/>
            <a:ext cx="4435815" cy="4815535"/>
          </a:xfrm>
          <a:prstGeom prst="rect">
            <a:avLst/>
          </a:prstGeom>
        </p:spPr>
      </p:pic>
      <p:sp>
        <p:nvSpPr>
          <p:cNvPr id="15" name="Rectangle 4">
            <a:extLst>
              <a:ext uri="{FF2B5EF4-FFF2-40B4-BE49-F238E27FC236}">
                <a16:creationId xmlns:a16="http://schemas.microsoft.com/office/drawing/2014/main" id="{DCF40D41-1FBD-4EE6-B7EE-E6EBA4A2AA92}"/>
              </a:ext>
            </a:extLst>
          </p:cNvPr>
          <p:cNvSpPr txBox="1">
            <a:spLocks noChangeArrowheads="1"/>
          </p:cNvSpPr>
          <p:nvPr/>
        </p:nvSpPr>
        <p:spPr bwMode="auto">
          <a:xfrm>
            <a:off x="6057165" y="2708920"/>
            <a:ext cx="1980915" cy="2961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100000"/>
              </a:lnSpc>
              <a:spcBef>
                <a:spcPct val="30000"/>
              </a:spcBef>
              <a:buFontTx/>
              <a:buNone/>
            </a:pPr>
            <a:r>
              <a:rPr lang="zh-CN" altLang="en-US" sz="2200" kern="0" dirty="0">
                <a:solidFill>
                  <a:srgbClr val="008000"/>
                </a:solidFill>
                <a:latin typeface="微软雅黑" panose="020B0503020204020204" pitchFamily="34" charset="-122"/>
                <a:ea typeface="微软雅黑" panose="020B0503020204020204" pitchFamily="34" charset="-122"/>
              </a:rPr>
              <a:t>算法</a:t>
            </a:r>
            <a:endParaRPr lang="en-US" altLang="zh-CN" sz="2200" kern="0" dirty="0">
              <a:solidFill>
                <a:srgbClr val="008000"/>
              </a:solidFill>
              <a:latin typeface="微软雅黑" panose="020B0503020204020204" pitchFamily="34" charset="-122"/>
              <a:ea typeface="微软雅黑" panose="020B0503020204020204" pitchFamily="34" charset="-122"/>
            </a:endParaRPr>
          </a:p>
          <a:p>
            <a:pPr>
              <a:lnSpc>
                <a:spcPct val="100000"/>
              </a:lnSpc>
              <a:spcBef>
                <a:spcPct val="30000"/>
              </a:spcBef>
              <a:buFontTx/>
              <a:buNone/>
            </a:pPr>
            <a:r>
              <a:rPr lang="zh-CN" altLang="en-US" sz="2200" kern="0" dirty="0">
                <a:solidFill>
                  <a:srgbClr val="008000"/>
                </a:solidFill>
                <a:latin typeface="微软雅黑" panose="020B0503020204020204" pitchFamily="34" charset="-122"/>
                <a:ea typeface="微软雅黑" panose="020B0503020204020204" pitchFamily="34" charset="-122"/>
              </a:rPr>
              <a:t>程序编写</a:t>
            </a:r>
            <a:endParaRPr lang="en-US" altLang="zh-CN" sz="2200" kern="0" dirty="0">
              <a:solidFill>
                <a:srgbClr val="008000"/>
              </a:solidFill>
              <a:latin typeface="微软雅黑" panose="020B0503020204020204" pitchFamily="34" charset="-122"/>
              <a:ea typeface="微软雅黑" panose="020B0503020204020204" pitchFamily="34" charset="-122"/>
            </a:endParaRPr>
          </a:p>
          <a:p>
            <a:pPr>
              <a:lnSpc>
                <a:spcPct val="100000"/>
              </a:lnSpc>
              <a:spcBef>
                <a:spcPct val="30000"/>
              </a:spcBef>
              <a:buFontTx/>
              <a:buNone/>
            </a:pPr>
            <a:r>
              <a:rPr lang="zh-CN" altLang="en-US" sz="2200" kern="0" dirty="0">
                <a:solidFill>
                  <a:srgbClr val="008000"/>
                </a:solidFill>
                <a:latin typeface="微软雅黑" panose="020B0503020204020204" pitchFamily="34" charset="-122"/>
                <a:ea typeface="微软雅黑" panose="020B0503020204020204" pitchFamily="34" charset="-122"/>
              </a:rPr>
              <a:t>语言处理系统</a:t>
            </a:r>
          </a:p>
          <a:p>
            <a:pPr>
              <a:lnSpc>
                <a:spcPct val="100000"/>
              </a:lnSpc>
              <a:spcBef>
                <a:spcPct val="30000"/>
              </a:spcBef>
              <a:buFontTx/>
              <a:buNone/>
            </a:pPr>
            <a:r>
              <a:rPr lang="zh-CN" altLang="en-US" sz="2200" kern="0" dirty="0">
                <a:solidFill>
                  <a:srgbClr val="008000"/>
                </a:solidFill>
                <a:latin typeface="微软雅黑" panose="020B0503020204020204" pitchFamily="34" charset="-122"/>
                <a:ea typeface="微软雅黑" panose="020B0503020204020204" pitchFamily="34" charset="-122"/>
              </a:rPr>
              <a:t>操作系统</a:t>
            </a:r>
          </a:p>
          <a:p>
            <a:pPr>
              <a:lnSpc>
                <a:spcPct val="100000"/>
              </a:lnSpc>
              <a:spcBef>
                <a:spcPct val="30000"/>
              </a:spcBef>
              <a:buFontTx/>
              <a:buNone/>
            </a:pPr>
            <a:r>
              <a:rPr lang="en-US" altLang="zh-CN" sz="2200" kern="0" dirty="0">
                <a:solidFill>
                  <a:srgbClr val="008000"/>
                </a:solidFill>
                <a:latin typeface="微软雅黑" panose="020B0503020204020204" pitchFamily="34" charset="-122"/>
                <a:ea typeface="微软雅黑" panose="020B0503020204020204" pitchFamily="34" charset="-122"/>
              </a:rPr>
              <a:t>ISA</a:t>
            </a:r>
          </a:p>
          <a:p>
            <a:pPr>
              <a:lnSpc>
                <a:spcPct val="100000"/>
              </a:lnSpc>
              <a:spcBef>
                <a:spcPct val="30000"/>
              </a:spcBef>
              <a:buFontTx/>
              <a:buNone/>
            </a:pPr>
            <a:r>
              <a:rPr lang="zh-CN" altLang="en-US" sz="2200" kern="0" dirty="0">
                <a:solidFill>
                  <a:srgbClr val="008000"/>
                </a:solidFill>
                <a:latin typeface="微软雅黑" panose="020B0503020204020204" pitchFamily="34" charset="-122"/>
                <a:ea typeface="微软雅黑" panose="020B0503020204020204" pitchFamily="34" charset="-122"/>
              </a:rPr>
              <a:t>微体系结构</a:t>
            </a:r>
          </a:p>
          <a:p>
            <a:pPr>
              <a:lnSpc>
                <a:spcPct val="130000"/>
              </a:lnSpc>
              <a:spcBef>
                <a:spcPct val="30000"/>
              </a:spcBef>
              <a:buFontTx/>
              <a:buNone/>
            </a:pPr>
            <a:endParaRPr lang="en-US" altLang="zh-CN" sz="2200" kern="0" dirty="0">
              <a:solidFill>
                <a:srgbClr val="008000"/>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A712B844-5E03-480A-A745-84B62844A7BA}"/>
              </a:ext>
            </a:extLst>
          </p:cNvPr>
          <p:cNvSpPr txBox="1"/>
          <p:nvPr/>
        </p:nvSpPr>
        <p:spPr>
          <a:xfrm>
            <a:off x="2951820" y="801677"/>
            <a:ext cx="3735415" cy="523220"/>
          </a:xfrm>
          <a:prstGeom prst="rect">
            <a:avLst/>
          </a:prstGeom>
          <a:noFill/>
        </p:spPr>
        <p:txBody>
          <a:bodyPr wrap="square">
            <a:spAutoFit/>
          </a:bodyPr>
          <a:lstStyle/>
          <a:p>
            <a:r>
              <a:rPr lang="zh-CN" altLang="en-US" sz="2800" b="1" dirty="0">
                <a:solidFill>
                  <a:srgbClr val="FF0000"/>
                </a:solidFill>
                <a:latin typeface="华文新魏" panose="02010800040101010101" pitchFamily="2" charset="-122"/>
                <a:ea typeface="华文新魏" panose="02010800040101010101" pitchFamily="2" charset="-122"/>
              </a:rPr>
              <a:t>培养系统思维能力</a:t>
            </a:r>
            <a:endParaRPr lang="en-US" altLang="zh-CN" sz="2800" b="1" dirty="0">
              <a:solidFill>
                <a:srgbClr val="FF0000"/>
              </a:solidFill>
              <a:latin typeface="华文新魏" panose="02010800040101010101" pitchFamily="2" charset="-122"/>
              <a:ea typeface="华文新魏" panose="02010800040101010101" pitchFamily="2" charset="-122"/>
            </a:endParaRPr>
          </a:p>
        </p:txBody>
      </p:sp>
      <p:sp>
        <p:nvSpPr>
          <p:cNvPr id="3" name="Rectangle 2">
            <a:extLst>
              <a:ext uri="{FF2B5EF4-FFF2-40B4-BE49-F238E27FC236}">
                <a16:creationId xmlns:a16="http://schemas.microsoft.com/office/drawing/2014/main" id="{8AE4F284-C738-A86A-D6C7-BB01BECBCE0F}"/>
              </a:ext>
            </a:extLst>
          </p:cNvPr>
          <p:cNvSpPr>
            <a:spLocks noGrp="1" noChangeArrowheads="1"/>
          </p:cNvSpPr>
          <p:nvPr>
            <p:ph type="title"/>
          </p:nvPr>
        </p:nvSpPr>
        <p:spPr>
          <a:xfrm>
            <a:off x="457200" y="98425"/>
            <a:ext cx="8229600" cy="561975"/>
          </a:xfrm>
        </p:spPr>
        <p:txBody>
          <a:bodyPr/>
          <a:lstStyle/>
          <a:p>
            <a:r>
              <a:rPr lang="zh-CN" altLang="en-US" sz="3600" dirty="0"/>
              <a:t>为什么要学习</a:t>
            </a:r>
            <a:r>
              <a:rPr lang="zh-CN" altLang="en-US" sz="3600" dirty="0">
                <a:latin typeface="黑体" panose="02010609060101010101" pitchFamily="49" charset="-122"/>
              </a:rPr>
              <a:t>“</a:t>
            </a:r>
            <a:r>
              <a:rPr lang="zh-CN" altLang="en-US" sz="3600" dirty="0"/>
              <a:t>计算机系统基础</a:t>
            </a:r>
            <a:r>
              <a:rPr lang="zh-CN" altLang="en-US" sz="3600" dirty="0">
                <a:latin typeface="黑体" panose="02010609060101010101" pitchFamily="49" charset="-122"/>
              </a:rPr>
              <a:t>”</a:t>
            </a:r>
            <a:r>
              <a:rPr lang="zh-CN" altLang="en-US" sz="3600" dirty="0"/>
              <a:t>？</a:t>
            </a:r>
          </a:p>
        </p:txBody>
      </p:sp>
      <p:sp>
        <p:nvSpPr>
          <p:cNvPr id="5" name="文本框 4">
            <a:extLst>
              <a:ext uri="{FF2B5EF4-FFF2-40B4-BE49-F238E27FC236}">
                <a16:creationId xmlns:a16="http://schemas.microsoft.com/office/drawing/2014/main" id="{C5F65BBA-17AE-485C-B0EE-0924CDB972F4}"/>
              </a:ext>
            </a:extLst>
          </p:cNvPr>
          <p:cNvSpPr txBox="1"/>
          <p:nvPr/>
        </p:nvSpPr>
        <p:spPr>
          <a:xfrm>
            <a:off x="5472100" y="1482564"/>
            <a:ext cx="3420033" cy="941796"/>
          </a:xfrm>
          <a:prstGeom prst="rect">
            <a:avLst/>
          </a:prstGeom>
          <a:noFill/>
        </p:spPr>
        <p:txBody>
          <a:bodyPr wrap="square">
            <a:spAutoFit/>
          </a:bodyPr>
          <a:lstStyle/>
          <a:p>
            <a:pPr>
              <a:lnSpc>
                <a:spcPct val="100000"/>
              </a:lnSpc>
              <a:spcBef>
                <a:spcPct val="30000"/>
              </a:spcBef>
              <a:buFontTx/>
              <a:buNone/>
            </a:pPr>
            <a:r>
              <a:rPr lang="en-US" altLang="zh-CN" sz="2400" kern="0" dirty="0">
                <a:solidFill>
                  <a:srgbClr val="FF0000"/>
                </a:solidFill>
                <a:latin typeface="微软雅黑" panose="020B0503020204020204" pitchFamily="34" charset="-122"/>
                <a:ea typeface="微软雅黑" panose="020B0503020204020204" pitchFamily="34" charset="-122"/>
              </a:rPr>
              <a:t>Q </a:t>
            </a:r>
            <a:r>
              <a:rPr lang="zh-CN" altLang="en-US" sz="2400" kern="0" dirty="0">
                <a:solidFill>
                  <a:srgbClr val="FF0000"/>
                </a:solidFill>
                <a:latin typeface="微软雅黑" panose="020B0503020204020204" pitchFamily="34" charset="-122"/>
                <a:ea typeface="微软雅黑" panose="020B0503020204020204" pitchFamily="34" charset="-122"/>
              </a:rPr>
              <a:t>：程序执行结果</a:t>
            </a:r>
            <a:endParaRPr lang="en-US" altLang="zh-CN" sz="2400" kern="0" dirty="0">
              <a:solidFill>
                <a:srgbClr val="FF0000"/>
              </a:solidFill>
              <a:latin typeface="微软雅黑" panose="020B0503020204020204" pitchFamily="34" charset="-122"/>
              <a:ea typeface="微软雅黑" panose="020B0503020204020204" pitchFamily="34" charset="-122"/>
            </a:endParaRPr>
          </a:p>
          <a:p>
            <a:pPr>
              <a:lnSpc>
                <a:spcPct val="100000"/>
              </a:lnSpc>
              <a:spcBef>
                <a:spcPct val="30000"/>
              </a:spcBef>
              <a:buFontTx/>
              <a:buNone/>
            </a:pPr>
            <a:r>
              <a:rPr lang="en-US" altLang="zh-CN" sz="2400" kern="0" dirty="0">
                <a:solidFill>
                  <a:srgbClr val="FF0000"/>
                </a:solidFill>
                <a:latin typeface="微软雅黑" panose="020B0503020204020204" pitchFamily="34" charset="-122"/>
                <a:ea typeface="微软雅黑" panose="020B0503020204020204" pitchFamily="34" charset="-122"/>
              </a:rPr>
              <a:t>       </a:t>
            </a:r>
            <a:r>
              <a:rPr lang="zh-CN" altLang="en-US" sz="2400" kern="0" dirty="0">
                <a:solidFill>
                  <a:srgbClr val="FF0000"/>
                </a:solidFill>
                <a:latin typeface="微软雅黑" panose="020B0503020204020204" pitchFamily="34" charset="-122"/>
                <a:ea typeface="微软雅黑" panose="020B0503020204020204" pitchFamily="34" charset="-122"/>
              </a:rPr>
              <a:t>取决于哪些因素？</a:t>
            </a:r>
          </a:p>
        </p:txBody>
      </p:sp>
    </p:spTree>
    <p:extLst>
      <p:ext uri="{BB962C8B-B14F-4D97-AF65-F5344CB8AC3E}">
        <p14:creationId xmlns:p14="http://schemas.microsoft.com/office/powerpoint/2010/main" val="3397875655"/>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 calcmode="lin" valueType="num">
                                      <p:cBhvr additive="base">
                                        <p:cTn id="11"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 calcmode="lin" valueType="num">
                                      <p:cBhvr additive="base">
                                        <p:cTn id="15"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anim calcmode="lin" valueType="num">
                                      <p:cBhvr additive="base">
                                        <p:cTn id="1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anim calcmode="lin" valueType="num">
                                      <p:cBhvr additive="base">
                                        <p:cTn id="2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5">
                                            <p:txEl>
                                              <p:pRg st="5" end="5"/>
                                            </p:txEl>
                                          </p:spTgt>
                                        </p:tgtEl>
                                        <p:attrNameLst>
                                          <p:attrName>style.visibility</p:attrName>
                                        </p:attrNameLst>
                                      </p:cBhvr>
                                      <p:to>
                                        <p:strVal val="visible"/>
                                      </p:to>
                                    </p:set>
                                    <p:anim calcmode="lin" valueType="num">
                                      <p:cBhvr additive="base">
                                        <p:cTn id="27"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anim calcmode="lin" valueType="num">
                                      <p:cBhvr>
                                        <p:cTn id="34" dur="500" fill="hold"/>
                                        <p:tgtEl>
                                          <p:spTgt spid="16"/>
                                        </p:tgtEl>
                                        <p:attrNameLst>
                                          <p:attrName>ppt_x</p:attrName>
                                        </p:attrNameLst>
                                      </p:cBhvr>
                                      <p:tavLst>
                                        <p:tav tm="0">
                                          <p:val>
                                            <p:strVal val="#ppt_x"/>
                                          </p:val>
                                        </p:tav>
                                        <p:tav tm="100000">
                                          <p:val>
                                            <p:strVal val="#ppt_x"/>
                                          </p:val>
                                        </p:tav>
                                      </p:tavLst>
                                    </p:anim>
                                    <p:anim calcmode="lin" valueType="num">
                                      <p:cBhvr>
                                        <p:cTn id="35"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4">
            <a:extLst>
              <a:ext uri="{FF2B5EF4-FFF2-40B4-BE49-F238E27FC236}">
                <a16:creationId xmlns:a16="http://schemas.microsoft.com/office/drawing/2014/main" id="{DCF40D41-1FBD-4EE6-B7EE-E6EBA4A2AA92}"/>
              </a:ext>
            </a:extLst>
          </p:cNvPr>
          <p:cNvSpPr txBox="1">
            <a:spLocks noChangeArrowheads="1"/>
          </p:cNvSpPr>
          <p:nvPr/>
        </p:nvSpPr>
        <p:spPr bwMode="auto">
          <a:xfrm>
            <a:off x="2051720" y="1488592"/>
            <a:ext cx="441049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lnSpc>
                <a:spcPct val="100000"/>
              </a:lnSpc>
              <a:spcBef>
                <a:spcPct val="30000"/>
              </a:spcBef>
              <a:buFontTx/>
              <a:buNone/>
            </a:pPr>
            <a:r>
              <a:rPr lang="zh-CN" altLang="en-US" sz="2200" kern="0" dirty="0">
                <a:solidFill>
                  <a:srgbClr val="008000"/>
                </a:solidFill>
                <a:latin typeface="微软雅黑" panose="020B0503020204020204" pitchFamily="34" charset="-122"/>
                <a:ea typeface="微软雅黑" panose="020B0503020204020204" pitchFamily="34" charset="-122"/>
              </a:rPr>
              <a:t>全局思维、动态思维、结构思维</a:t>
            </a:r>
            <a:endParaRPr lang="en-US" altLang="zh-CN" sz="2200" kern="0" dirty="0">
              <a:solidFill>
                <a:srgbClr val="008000"/>
              </a:solidFill>
              <a:latin typeface="微软雅黑" panose="020B0503020204020204" pitchFamily="34" charset="-122"/>
              <a:ea typeface="微软雅黑" panose="020B0503020204020204" pitchFamily="34" charset="-122"/>
            </a:endParaRPr>
          </a:p>
          <a:p>
            <a:pPr>
              <a:lnSpc>
                <a:spcPct val="130000"/>
              </a:lnSpc>
              <a:spcBef>
                <a:spcPct val="30000"/>
              </a:spcBef>
              <a:buFontTx/>
              <a:buNone/>
            </a:pPr>
            <a:endParaRPr lang="en-US" altLang="zh-CN" sz="2200" kern="0" dirty="0">
              <a:solidFill>
                <a:srgbClr val="008000"/>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A712B844-5E03-480A-A745-84B62844A7BA}"/>
              </a:ext>
            </a:extLst>
          </p:cNvPr>
          <p:cNvSpPr txBox="1"/>
          <p:nvPr/>
        </p:nvSpPr>
        <p:spPr>
          <a:xfrm>
            <a:off x="829383" y="863715"/>
            <a:ext cx="3735415" cy="523220"/>
          </a:xfrm>
          <a:prstGeom prst="rect">
            <a:avLst/>
          </a:prstGeom>
          <a:noFill/>
        </p:spPr>
        <p:txBody>
          <a:bodyPr wrap="square">
            <a:spAutoFit/>
          </a:bodyPr>
          <a:lstStyle/>
          <a:p>
            <a:r>
              <a:rPr lang="en-US" altLang="zh-CN" sz="2800" b="1" dirty="0">
                <a:solidFill>
                  <a:srgbClr val="FF0000"/>
                </a:solidFill>
                <a:latin typeface="华文新魏" panose="02010800040101010101" pitchFamily="2" charset="-122"/>
                <a:ea typeface="华文新魏" panose="02010800040101010101" pitchFamily="2" charset="-122"/>
              </a:rPr>
              <a:t>Q</a:t>
            </a:r>
            <a:r>
              <a:rPr lang="zh-CN" altLang="en-US" sz="2800" b="1" dirty="0">
                <a:solidFill>
                  <a:srgbClr val="FF0000"/>
                </a:solidFill>
                <a:latin typeface="华文新魏" panose="02010800040101010101" pitchFamily="2" charset="-122"/>
                <a:ea typeface="华文新魏" panose="02010800040101010101" pitchFamily="2" charset="-122"/>
              </a:rPr>
              <a:t>：什么是系统思维？</a:t>
            </a:r>
            <a:endParaRPr lang="en-US" altLang="zh-CN" sz="2800" b="1" dirty="0">
              <a:solidFill>
                <a:srgbClr val="FF0000"/>
              </a:solidFill>
              <a:latin typeface="华文新魏" panose="02010800040101010101" pitchFamily="2" charset="-122"/>
              <a:ea typeface="华文新魏" panose="02010800040101010101" pitchFamily="2" charset="-122"/>
            </a:endParaRPr>
          </a:p>
        </p:txBody>
      </p:sp>
      <p:sp>
        <p:nvSpPr>
          <p:cNvPr id="3" name="Rectangle 2">
            <a:extLst>
              <a:ext uri="{FF2B5EF4-FFF2-40B4-BE49-F238E27FC236}">
                <a16:creationId xmlns:a16="http://schemas.microsoft.com/office/drawing/2014/main" id="{8AE4F284-C738-A86A-D6C7-BB01BECBCE0F}"/>
              </a:ext>
            </a:extLst>
          </p:cNvPr>
          <p:cNvSpPr>
            <a:spLocks noGrp="1" noChangeArrowheads="1"/>
          </p:cNvSpPr>
          <p:nvPr>
            <p:ph type="title"/>
          </p:nvPr>
        </p:nvSpPr>
        <p:spPr>
          <a:xfrm>
            <a:off x="457200" y="98425"/>
            <a:ext cx="8229600" cy="561975"/>
          </a:xfrm>
        </p:spPr>
        <p:txBody>
          <a:bodyPr/>
          <a:lstStyle/>
          <a:p>
            <a:r>
              <a:rPr lang="zh-CN" altLang="en-US" sz="3600" dirty="0"/>
              <a:t>为什么要学习</a:t>
            </a:r>
            <a:r>
              <a:rPr lang="zh-CN" altLang="en-US" sz="3600" dirty="0">
                <a:latin typeface="黑体" panose="02010609060101010101" pitchFamily="49" charset="-122"/>
              </a:rPr>
              <a:t>“</a:t>
            </a:r>
            <a:r>
              <a:rPr lang="zh-CN" altLang="en-US" sz="3600" dirty="0"/>
              <a:t>计算机系统基础</a:t>
            </a:r>
            <a:r>
              <a:rPr lang="zh-CN" altLang="en-US" sz="3600" dirty="0">
                <a:latin typeface="黑体" panose="02010609060101010101" pitchFamily="49" charset="-122"/>
              </a:rPr>
              <a:t>”</a:t>
            </a:r>
            <a:r>
              <a:rPr lang="zh-CN" altLang="en-US" sz="3600" dirty="0"/>
              <a:t>？</a:t>
            </a:r>
          </a:p>
        </p:txBody>
      </p:sp>
      <p:pic>
        <p:nvPicPr>
          <p:cNvPr id="2" name="图片 1">
            <a:extLst>
              <a:ext uri="{FF2B5EF4-FFF2-40B4-BE49-F238E27FC236}">
                <a16:creationId xmlns:a16="http://schemas.microsoft.com/office/drawing/2014/main" id="{436A8816-907E-0BA1-5B62-4AB5C51EA8AB}"/>
              </a:ext>
            </a:extLst>
          </p:cNvPr>
          <p:cNvPicPr>
            <a:picLocks noChangeAspect="1"/>
          </p:cNvPicPr>
          <p:nvPr/>
        </p:nvPicPr>
        <p:blipFill>
          <a:blip r:embed="rId3"/>
          <a:stretch>
            <a:fillRect/>
          </a:stretch>
        </p:blipFill>
        <p:spPr>
          <a:xfrm>
            <a:off x="1472360" y="1988840"/>
            <a:ext cx="6000750" cy="3733800"/>
          </a:xfrm>
          <a:prstGeom prst="rect">
            <a:avLst/>
          </a:prstGeom>
        </p:spPr>
      </p:pic>
      <p:sp>
        <p:nvSpPr>
          <p:cNvPr id="7" name="文本框 6">
            <a:extLst>
              <a:ext uri="{FF2B5EF4-FFF2-40B4-BE49-F238E27FC236}">
                <a16:creationId xmlns:a16="http://schemas.microsoft.com/office/drawing/2014/main" id="{1C95E485-4411-9922-7144-7118ADE77FBE}"/>
              </a:ext>
            </a:extLst>
          </p:cNvPr>
          <p:cNvSpPr txBox="1"/>
          <p:nvPr/>
        </p:nvSpPr>
        <p:spPr>
          <a:xfrm>
            <a:off x="2411760" y="5893658"/>
            <a:ext cx="4572000" cy="430887"/>
          </a:xfrm>
          <a:prstGeom prst="rect">
            <a:avLst/>
          </a:prstGeom>
          <a:noFill/>
        </p:spPr>
        <p:txBody>
          <a:bodyPr wrap="square">
            <a:spAutoFit/>
          </a:bodyPr>
          <a:lstStyle/>
          <a:p>
            <a:r>
              <a:rPr lang="zh-CN" altLang="en-US" sz="2200" b="1" kern="0" dirty="0">
                <a:solidFill>
                  <a:srgbClr val="008000"/>
                </a:solidFill>
                <a:latin typeface="微软雅黑" panose="020B0503020204020204" pitchFamily="34" charset="-122"/>
                <a:ea typeface="微软雅黑" panose="020B0503020204020204" pitchFamily="34" charset="-122"/>
              </a:rPr>
              <a:t>站得更高，看得更远，看得更全！</a:t>
            </a:r>
          </a:p>
        </p:txBody>
      </p:sp>
    </p:spTree>
    <p:extLst>
      <p:ext uri="{BB962C8B-B14F-4D97-AF65-F5344CB8AC3E}">
        <p14:creationId xmlns:p14="http://schemas.microsoft.com/office/powerpoint/2010/main" val="2775917829"/>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5" name="Rectangle 3">
            <a:extLst>
              <a:ext uri="{FF2B5EF4-FFF2-40B4-BE49-F238E27FC236}">
                <a16:creationId xmlns:a16="http://schemas.microsoft.com/office/drawing/2014/main" id="{E0160AE2-0F6B-46F6-A5DF-1C3C582B81B9}"/>
              </a:ext>
            </a:extLst>
          </p:cNvPr>
          <p:cNvSpPr>
            <a:spLocks noGrp="1" noChangeArrowheads="1"/>
          </p:cNvSpPr>
          <p:nvPr>
            <p:ph type="body" idx="1"/>
          </p:nvPr>
        </p:nvSpPr>
        <p:spPr>
          <a:xfrm>
            <a:off x="385764" y="728664"/>
            <a:ext cx="5519958" cy="2835351"/>
          </a:xfrm>
        </p:spPr>
        <p:txBody>
          <a:bodyPr/>
          <a:lstStyle/>
          <a:p>
            <a:pPr marL="0" indent="0">
              <a:lnSpc>
                <a:spcPts val="2400"/>
              </a:lnSpc>
              <a:spcBef>
                <a:spcPts val="0"/>
              </a:spcBef>
              <a:buNone/>
            </a:pPr>
            <a:r>
              <a:rPr lang="en-US" altLang="zh-CN" sz="2000" dirty="0">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sum = 0;</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t1 = GetTickCount(); </a:t>
            </a:r>
            <a:r>
              <a:rPr lang="en-US" altLang="zh-CN" sz="2000" dirty="0">
                <a:solidFill>
                  <a:srgbClr val="008000"/>
                </a:solidFill>
                <a:latin typeface="新宋体" panose="02010609030101010101" pitchFamily="49" charset="-122"/>
                <a:ea typeface="新宋体" panose="02010609030101010101" pitchFamily="49" charset="-122"/>
              </a:rPr>
              <a:t>//Windows.h</a:t>
            </a:r>
            <a:endParaRPr lang="en-US" altLang="zh-CN" sz="200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None/>
            </a:pPr>
            <a:r>
              <a:rPr lang="nn-NO" altLang="zh-CN" sz="2000" dirty="0">
                <a:solidFill>
                  <a:srgbClr val="000000"/>
                </a:solidFill>
                <a:latin typeface="新宋体" panose="02010609030101010101" pitchFamily="49" charset="-122"/>
                <a:ea typeface="新宋体" panose="02010609030101010101" pitchFamily="49" charset="-122"/>
              </a:rPr>
              <a:t>    </a:t>
            </a:r>
            <a:r>
              <a:rPr lang="nn-NO" altLang="zh-CN" sz="2000" dirty="0">
                <a:solidFill>
                  <a:srgbClr val="0000FF"/>
                </a:solidFill>
                <a:latin typeface="新宋体" panose="02010609030101010101" pitchFamily="49" charset="-122"/>
                <a:ea typeface="新宋体" panose="02010609030101010101" pitchFamily="49" charset="-122"/>
              </a:rPr>
              <a:t>for</a:t>
            </a:r>
            <a:r>
              <a:rPr lang="nn-NO" altLang="zh-CN" sz="2000" dirty="0">
                <a:solidFill>
                  <a:srgbClr val="000000"/>
                </a:solidFill>
                <a:latin typeface="新宋体" panose="02010609030101010101" pitchFamily="49" charset="-122"/>
                <a:ea typeface="新宋体" panose="02010609030101010101" pitchFamily="49" charset="-122"/>
              </a:rPr>
              <a:t>(</a:t>
            </a:r>
            <a:r>
              <a:rPr lang="nn-NO" altLang="zh-CN" sz="2000" dirty="0">
                <a:solidFill>
                  <a:srgbClr val="0000FF"/>
                </a:solidFill>
                <a:latin typeface="新宋体" panose="02010609030101010101" pitchFamily="49" charset="-122"/>
                <a:ea typeface="新宋体" panose="02010609030101010101" pitchFamily="49" charset="-122"/>
              </a:rPr>
              <a:t>int</a:t>
            </a:r>
            <a:r>
              <a:rPr lang="nn-NO" altLang="zh-CN" sz="2000" dirty="0">
                <a:solidFill>
                  <a:srgbClr val="000000"/>
                </a:solidFill>
                <a:latin typeface="新宋体" panose="02010609030101010101" pitchFamily="49" charset="-122"/>
                <a:ea typeface="新宋体" panose="02010609030101010101" pitchFamily="49" charset="-122"/>
              </a:rPr>
              <a:t> i = 0; i &lt; </a:t>
            </a:r>
            <a:r>
              <a:rPr lang="nn-NO" altLang="zh-CN" sz="2000" dirty="0">
                <a:solidFill>
                  <a:srgbClr val="6F008A"/>
                </a:solidFill>
                <a:latin typeface="新宋体" panose="02010609030101010101" pitchFamily="49" charset="-122"/>
                <a:ea typeface="新宋体" panose="02010609030101010101" pitchFamily="49" charset="-122"/>
              </a:rPr>
              <a:t>M</a:t>
            </a:r>
            <a:r>
              <a:rPr lang="nn-NO" altLang="zh-CN" sz="2000" dirty="0">
                <a:solidFill>
                  <a:srgbClr val="000000"/>
                </a:solidFill>
                <a:latin typeface="新宋体" panose="02010609030101010101" pitchFamily="49" charset="-122"/>
                <a:ea typeface="新宋体" panose="02010609030101010101" pitchFamily="49" charset="-122"/>
              </a:rPr>
              <a:t>; i++)</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for</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j = 0; j &lt; </a:t>
            </a:r>
            <a:r>
              <a:rPr lang="en-US" altLang="zh-CN" sz="2000" dirty="0">
                <a:solidFill>
                  <a:srgbClr val="6F008A"/>
                </a:solidFill>
                <a:latin typeface="新宋体" panose="02010609030101010101" pitchFamily="49" charset="-122"/>
                <a:ea typeface="新宋体" panose="02010609030101010101" pitchFamily="49" charset="-122"/>
              </a:rPr>
              <a:t>N</a:t>
            </a:r>
            <a:r>
              <a:rPr lang="en-US" altLang="zh-CN" sz="2000" dirty="0">
                <a:solidFill>
                  <a:srgbClr val="000000"/>
                </a:solidFill>
                <a:latin typeface="新宋体" panose="02010609030101010101" pitchFamily="49" charset="-122"/>
                <a:ea typeface="新宋体" panose="02010609030101010101" pitchFamily="49" charset="-122"/>
              </a:rPr>
              <a:t>; j++)</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sum += a[i][j];</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t2 = GetTickCount();</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    printf(</a:t>
            </a:r>
            <a:r>
              <a:rPr lang="en-US" altLang="zh-CN" sz="2000" dirty="0">
                <a:solidFill>
                  <a:srgbClr val="A31515"/>
                </a:solidFill>
                <a:latin typeface="新宋体" panose="02010609030101010101" pitchFamily="49" charset="-122"/>
                <a:ea typeface="新宋体" panose="02010609030101010101" pitchFamily="49" charset="-122"/>
              </a:rPr>
              <a:t>"Time elapsed = %d ms"</a:t>
            </a:r>
            <a:r>
              <a:rPr lang="en-US" altLang="zh-CN" sz="2000" dirty="0">
                <a:solidFill>
                  <a:srgbClr val="000000"/>
                </a:solidFill>
                <a:latin typeface="新宋体" panose="02010609030101010101" pitchFamily="49" charset="-122"/>
                <a:ea typeface="新宋体" panose="02010609030101010101" pitchFamily="49" charset="-122"/>
              </a:rPr>
              <a:t>,t2-t1);</a:t>
            </a:r>
          </a:p>
          <a:p>
            <a:pPr marL="0" indent="0">
              <a:lnSpc>
                <a:spcPts val="2400"/>
              </a:lnSpc>
              <a:spcBef>
                <a:spcPts val="0"/>
              </a:spcBef>
              <a:buNone/>
            </a:pPr>
            <a:r>
              <a:rPr lang="en-US" altLang="zh-CN" sz="2000" dirty="0">
                <a:solidFill>
                  <a:srgbClr val="000000"/>
                </a:solidFill>
                <a:latin typeface="新宋体" panose="02010609030101010101" pitchFamily="49" charset="-122"/>
                <a:ea typeface="新宋体" panose="02010609030101010101" pitchFamily="49" charset="-122"/>
              </a:rPr>
              <a:t>}</a:t>
            </a:r>
          </a:p>
        </p:txBody>
      </p:sp>
      <p:sp>
        <p:nvSpPr>
          <p:cNvPr id="5" name="Rectangle 2">
            <a:extLst>
              <a:ext uri="{FF2B5EF4-FFF2-40B4-BE49-F238E27FC236}">
                <a16:creationId xmlns:a16="http://schemas.microsoft.com/office/drawing/2014/main" id="{0F36D6D0-61C2-4BCC-A4E7-078965B02EE6}"/>
              </a:ext>
            </a:extLst>
          </p:cNvPr>
          <p:cNvSpPr txBox="1">
            <a:spLocks noChangeArrowheads="1"/>
          </p:cNvSpPr>
          <p:nvPr/>
        </p:nvSpPr>
        <p:spPr bwMode="auto">
          <a:xfrm>
            <a:off x="566555" y="9842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r>
              <a:rPr lang="zh-CN" altLang="en-US" sz="3600" b="0" kern="0" dirty="0">
                <a:solidFill>
                  <a:srgbClr val="FF0000"/>
                </a:solidFill>
              </a:rPr>
              <a:t>引 言</a:t>
            </a:r>
          </a:p>
        </p:txBody>
      </p:sp>
      <p:pic>
        <p:nvPicPr>
          <p:cNvPr id="6" name="图片 5">
            <a:extLst>
              <a:ext uri="{FF2B5EF4-FFF2-40B4-BE49-F238E27FC236}">
                <a16:creationId xmlns:a16="http://schemas.microsoft.com/office/drawing/2014/main" id="{C970F279-8800-4C2E-9457-9AB4E609C735}"/>
              </a:ext>
            </a:extLst>
          </p:cNvPr>
          <p:cNvPicPr>
            <a:picLocks noChangeAspect="1"/>
          </p:cNvPicPr>
          <p:nvPr/>
        </p:nvPicPr>
        <p:blipFill>
          <a:blip r:embed="rId3"/>
          <a:stretch>
            <a:fillRect/>
          </a:stretch>
        </p:blipFill>
        <p:spPr>
          <a:xfrm>
            <a:off x="5122709" y="1896476"/>
            <a:ext cx="3924034" cy="899424"/>
          </a:xfrm>
          <a:prstGeom prst="rect">
            <a:avLst/>
          </a:prstGeom>
        </p:spPr>
      </p:pic>
      <p:pic>
        <p:nvPicPr>
          <p:cNvPr id="8" name="图片 7">
            <a:extLst>
              <a:ext uri="{FF2B5EF4-FFF2-40B4-BE49-F238E27FC236}">
                <a16:creationId xmlns:a16="http://schemas.microsoft.com/office/drawing/2014/main" id="{2D53D449-A74E-4615-91EE-22E6D81FBF2A}"/>
              </a:ext>
            </a:extLst>
          </p:cNvPr>
          <p:cNvPicPr>
            <a:picLocks noChangeAspect="1"/>
          </p:cNvPicPr>
          <p:nvPr/>
        </p:nvPicPr>
        <p:blipFill>
          <a:blip r:embed="rId4"/>
          <a:stretch>
            <a:fillRect/>
          </a:stretch>
        </p:blipFill>
        <p:spPr>
          <a:xfrm>
            <a:off x="5067055" y="4747774"/>
            <a:ext cx="3979688" cy="931476"/>
          </a:xfrm>
          <a:prstGeom prst="rect">
            <a:avLst/>
          </a:prstGeom>
        </p:spPr>
      </p:pic>
      <p:sp>
        <p:nvSpPr>
          <p:cNvPr id="7" name="Rectangle 3">
            <a:extLst>
              <a:ext uri="{FF2B5EF4-FFF2-40B4-BE49-F238E27FC236}">
                <a16:creationId xmlns:a16="http://schemas.microsoft.com/office/drawing/2014/main" id="{DE31FE63-B4F8-47E4-9AC5-70FB401ABE50}"/>
              </a:ext>
            </a:extLst>
          </p:cNvPr>
          <p:cNvSpPr txBox="1">
            <a:spLocks noChangeArrowheads="1"/>
          </p:cNvSpPr>
          <p:nvPr/>
        </p:nvSpPr>
        <p:spPr bwMode="auto">
          <a:xfrm>
            <a:off x="369336" y="3654025"/>
            <a:ext cx="5536386" cy="2835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0" indent="0">
              <a:lnSpc>
                <a:spcPts val="2400"/>
              </a:lnSpc>
              <a:spcBef>
                <a:spcPts val="0"/>
              </a:spcBef>
              <a:buFontTx/>
              <a:buNone/>
            </a:pPr>
            <a:r>
              <a:rPr lang="en-US" altLang="zh-CN" sz="2000" kern="0" dirty="0">
                <a:solidFill>
                  <a:srgbClr val="0000FF"/>
                </a:solidFill>
                <a:latin typeface="新宋体" panose="02010609030101010101" pitchFamily="49" charset="-122"/>
                <a:ea typeface="新宋体" panose="02010609030101010101" pitchFamily="49" charset="-122"/>
              </a:rPr>
              <a:t>int</a:t>
            </a:r>
            <a:r>
              <a:rPr lang="en-US" altLang="zh-CN" sz="2000" kern="0" dirty="0">
                <a:solidFill>
                  <a:srgbClr val="000000"/>
                </a:solidFill>
                <a:latin typeface="新宋体" panose="02010609030101010101" pitchFamily="49" charset="-122"/>
                <a:ea typeface="新宋体" panose="02010609030101010101" pitchFamily="49" charset="-122"/>
              </a:rPr>
              <a:t> main(){</a:t>
            </a:r>
          </a:p>
          <a:p>
            <a:pPr marL="0" indent="0">
              <a:lnSpc>
                <a:spcPts val="2400"/>
              </a:lnSpc>
              <a:spcBef>
                <a:spcPts val="0"/>
              </a:spcBef>
              <a:buFontTx/>
              <a:buNone/>
            </a:pPr>
            <a:r>
              <a:rPr lang="en-US" altLang="zh-CN" sz="2000" kern="0" dirty="0">
                <a:solidFill>
                  <a:srgbClr val="000000"/>
                </a:solidFill>
                <a:latin typeface="新宋体" panose="02010609030101010101" pitchFamily="49" charset="-122"/>
                <a:ea typeface="新宋体" panose="02010609030101010101" pitchFamily="49" charset="-122"/>
              </a:rPr>
              <a:t>    </a:t>
            </a:r>
            <a:r>
              <a:rPr lang="en-US" altLang="zh-CN" sz="2000" kern="0" dirty="0">
                <a:solidFill>
                  <a:srgbClr val="0000FF"/>
                </a:solidFill>
                <a:latin typeface="新宋体" panose="02010609030101010101" pitchFamily="49" charset="-122"/>
                <a:ea typeface="新宋体" panose="02010609030101010101" pitchFamily="49" charset="-122"/>
              </a:rPr>
              <a:t>int</a:t>
            </a:r>
            <a:r>
              <a:rPr lang="en-US" altLang="zh-CN" sz="2000" kern="0" dirty="0">
                <a:solidFill>
                  <a:srgbClr val="000000"/>
                </a:solidFill>
                <a:latin typeface="新宋体" panose="02010609030101010101" pitchFamily="49" charset="-122"/>
                <a:ea typeface="新宋体" panose="02010609030101010101" pitchFamily="49" charset="-122"/>
              </a:rPr>
              <a:t> sum = 0;</a:t>
            </a:r>
          </a:p>
          <a:p>
            <a:pPr marL="0" indent="0">
              <a:lnSpc>
                <a:spcPts val="2400"/>
              </a:lnSpc>
              <a:spcBef>
                <a:spcPts val="0"/>
              </a:spcBef>
              <a:buFontTx/>
              <a:buNone/>
            </a:pPr>
            <a:r>
              <a:rPr lang="en-US" altLang="zh-CN" sz="2000" kern="0" dirty="0">
                <a:solidFill>
                  <a:srgbClr val="000000"/>
                </a:solidFill>
                <a:latin typeface="新宋体" panose="02010609030101010101" pitchFamily="49" charset="-122"/>
                <a:ea typeface="新宋体" panose="02010609030101010101" pitchFamily="49" charset="-122"/>
              </a:rPr>
              <a:t>    </a:t>
            </a:r>
            <a:r>
              <a:rPr lang="en-US" altLang="zh-CN" sz="2000" kern="0" dirty="0">
                <a:solidFill>
                  <a:srgbClr val="0000FF"/>
                </a:solidFill>
                <a:latin typeface="新宋体" panose="02010609030101010101" pitchFamily="49" charset="-122"/>
                <a:ea typeface="新宋体" panose="02010609030101010101" pitchFamily="49" charset="-122"/>
              </a:rPr>
              <a:t>int</a:t>
            </a:r>
            <a:r>
              <a:rPr lang="en-US" altLang="zh-CN" sz="2000" kern="0" dirty="0">
                <a:solidFill>
                  <a:srgbClr val="000000"/>
                </a:solidFill>
                <a:latin typeface="新宋体" panose="02010609030101010101" pitchFamily="49" charset="-122"/>
                <a:ea typeface="新宋体" panose="02010609030101010101" pitchFamily="49" charset="-122"/>
              </a:rPr>
              <a:t> t1 = GetTickCount(); </a:t>
            </a:r>
            <a:r>
              <a:rPr lang="en-US" altLang="zh-CN" sz="2000" kern="0" dirty="0">
                <a:solidFill>
                  <a:srgbClr val="008000"/>
                </a:solidFill>
                <a:latin typeface="新宋体" panose="02010609030101010101" pitchFamily="49" charset="-122"/>
                <a:ea typeface="新宋体" panose="02010609030101010101" pitchFamily="49" charset="-122"/>
              </a:rPr>
              <a:t>//Windows.h</a:t>
            </a:r>
            <a:endParaRPr lang="en-US" altLang="zh-CN" sz="2000" kern="0" dirty="0">
              <a:solidFill>
                <a:srgbClr val="000000"/>
              </a:solidFill>
              <a:latin typeface="新宋体" panose="02010609030101010101" pitchFamily="49" charset="-122"/>
              <a:ea typeface="新宋体" panose="02010609030101010101" pitchFamily="49" charset="-122"/>
            </a:endParaRPr>
          </a:p>
          <a:p>
            <a:pPr marL="0" indent="0">
              <a:lnSpc>
                <a:spcPts val="2400"/>
              </a:lnSpc>
              <a:spcBef>
                <a:spcPts val="0"/>
              </a:spcBef>
              <a:buFontTx/>
              <a:buNone/>
            </a:pPr>
            <a:r>
              <a:rPr lang="en-US" altLang="zh-CN" sz="2000" kern="0" dirty="0">
                <a:solidFill>
                  <a:srgbClr val="000000"/>
                </a:solidFill>
                <a:latin typeface="新宋体" panose="02010609030101010101" pitchFamily="49" charset="-122"/>
                <a:ea typeface="新宋体" panose="02010609030101010101" pitchFamily="49" charset="-122"/>
              </a:rPr>
              <a:t>    </a:t>
            </a:r>
            <a:r>
              <a:rPr lang="en-US" altLang="zh-CN" sz="2000" kern="0" dirty="0">
                <a:solidFill>
                  <a:srgbClr val="0000FF"/>
                </a:solidFill>
                <a:highlight>
                  <a:srgbClr val="FFFF00"/>
                </a:highlight>
                <a:latin typeface="新宋体" panose="02010609030101010101" pitchFamily="49" charset="-122"/>
                <a:ea typeface="新宋体" panose="02010609030101010101" pitchFamily="49" charset="-122"/>
              </a:rPr>
              <a:t>for</a:t>
            </a:r>
            <a:r>
              <a:rPr lang="en-US" altLang="zh-CN" sz="2000" kern="0" dirty="0">
                <a:solidFill>
                  <a:srgbClr val="000000"/>
                </a:solidFill>
                <a:highlight>
                  <a:srgbClr val="FFFF00"/>
                </a:highlight>
                <a:latin typeface="新宋体" panose="02010609030101010101" pitchFamily="49" charset="-122"/>
                <a:ea typeface="新宋体" panose="02010609030101010101" pitchFamily="49" charset="-122"/>
              </a:rPr>
              <a:t>(</a:t>
            </a:r>
            <a:r>
              <a:rPr lang="en-US" altLang="zh-CN" sz="2000" kern="0" dirty="0">
                <a:solidFill>
                  <a:srgbClr val="0000FF"/>
                </a:solidFill>
                <a:highlight>
                  <a:srgbClr val="FFFF00"/>
                </a:highlight>
                <a:latin typeface="新宋体" panose="02010609030101010101" pitchFamily="49" charset="-122"/>
                <a:ea typeface="新宋体" panose="02010609030101010101" pitchFamily="49" charset="-122"/>
              </a:rPr>
              <a:t>int</a:t>
            </a:r>
            <a:r>
              <a:rPr lang="en-US" altLang="zh-CN" sz="2000" kern="0" dirty="0">
                <a:solidFill>
                  <a:srgbClr val="000000"/>
                </a:solidFill>
                <a:highlight>
                  <a:srgbClr val="FFFF00"/>
                </a:highlight>
                <a:latin typeface="新宋体" panose="02010609030101010101" pitchFamily="49" charset="-122"/>
                <a:ea typeface="新宋体" panose="02010609030101010101" pitchFamily="49" charset="-122"/>
              </a:rPr>
              <a:t> j = 0; j &lt; </a:t>
            </a:r>
            <a:r>
              <a:rPr lang="en-US" altLang="zh-CN" sz="2000" kern="0" dirty="0">
                <a:solidFill>
                  <a:srgbClr val="6F008A"/>
                </a:solidFill>
                <a:highlight>
                  <a:srgbClr val="FFFF00"/>
                </a:highlight>
                <a:latin typeface="新宋体" panose="02010609030101010101" pitchFamily="49" charset="-122"/>
                <a:ea typeface="新宋体" panose="02010609030101010101" pitchFamily="49" charset="-122"/>
              </a:rPr>
              <a:t>N</a:t>
            </a:r>
            <a:r>
              <a:rPr lang="en-US" altLang="zh-CN" sz="2000" kern="0" dirty="0">
                <a:solidFill>
                  <a:srgbClr val="000000"/>
                </a:solidFill>
                <a:highlight>
                  <a:srgbClr val="FFFF00"/>
                </a:highlight>
                <a:latin typeface="新宋体" panose="02010609030101010101" pitchFamily="49" charset="-122"/>
                <a:ea typeface="新宋体" panose="02010609030101010101" pitchFamily="49" charset="-122"/>
              </a:rPr>
              <a:t>; j++)</a:t>
            </a:r>
          </a:p>
          <a:p>
            <a:pPr marL="0" indent="0">
              <a:lnSpc>
                <a:spcPts val="2400"/>
              </a:lnSpc>
              <a:spcBef>
                <a:spcPts val="0"/>
              </a:spcBef>
              <a:buFontTx/>
              <a:buNone/>
            </a:pPr>
            <a:r>
              <a:rPr lang="nn-NO" altLang="zh-CN" sz="2000" kern="0" dirty="0">
                <a:solidFill>
                  <a:srgbClr val="000000"/>
                </a:solidFill>
                <a:latin typeface="新宋体" panose="02010609030101010101" pitchFamily="49" charset="-122"/>
                <a:ea typeface="新宋体" panose="02010609030101010101" pitchFamily="49" charset="-122"/>
              </a:rPr>
              <a:t>    </a:t>
            </a:r>
            <a:r>
              <a:rPr lang="nn-NO" altLang="zh-CN" sz="2000" kern="0" dirty="0">
                <a:solidFill>
                  <a:srgbClr val="0000FF"/>
                </a:solidFill>
                <a:highlight>
                  <a:srgbClr val="FFFF00"/>
                </a:highlight>
                <a:latin typeface="新宋体" panose="02010609030101010101" pitchFamily="49" charset="-122"/>
                <a:ea typeface="新宋体" panose="02010609030101010101" pitchFamily="49" charset="-122"/>
              </a:rPr>
              <a:t>for</a:t>
            </a:r>
            <a:r>
              <a:rPr lang="nn-NO" altLang="zh-CN" sz="2000" kern="0" dirty="0">
                <a:solidFill>
                  <a:srgbClr val="000000"/>
                </a:solidFill>
                <a:highlight>
                  <a:srgbClr val="FFFF00"/>
                </a:highlight>
                <a:latin typeface="新宋体" panose="02010609030101010101" pitchFamily="49" charset="-122"/>
                <a:ea typeface="新宋体" panose="02010609030101010101" pitchFamily="49" charset="-122"/>
              </a:rPr>
              <a:t>(</a:t>
            </a:r>
            <a:r>
              <a:rPr lang="nn-NO" altLang="zh-CN" sz="2000" kern="0" dirty="0">
                <a:solidFill>
                  <a:srgbClr val="0000FF"/>
                </a:solidFill>
                <a:highlight>
                  <a:srgbClr val="FFFF00"/>
                </a:highlight>
                <a:latin typeface="新宋体" panose="02010609030101010101" pitchFamily="49" charset="-122"/>
                <a:ea typeface="新宋体" panose="02010609030101010101" pitchFamily="49" charset="-122"/>
              </a:rPr>
              <a:t>int</a:t>
            </a:r>
            <a:r>
              <a:rPr lang="nn-NO" altLang="zh-CN" sz="2000" kern="0" dirty="0">
                <a:solidFill>
                  <a:srgbClr val="000000"/>
                </a:solidFill>
                <a:highlight>
                  <a:srgbClr val="FFFF00"/>
                </a:highlight>
                <a:latin typeface="新宋体" panose="02010609030101010101" pitchFamily="49" charset="-122"/>
                <a:ea typeface="新宋体" panose="02010609030101010101" pitchFamily="49" charset="-122"/>
              </a:rPr>
              <a:t> i = 0; i &lt; </a:t>
            </a:r>
            <a:r>
              <a:rPr lang="nn-NO" altLang="zh-CN" sz="2000" kern="0" dirty="0">
                <a:solidFill>
                  <a:srgbClr val="6F008A"/>
                </a:solidFill>
                <a:highlight>
                  <a:srgbClr val="FFFF00"/>
                </a:highlight>
                <a:latin typeface="新宋体" panose="02010609030101010101" pitchFamily="49" charset="-122"/>
                <a:ea typeface="新宋体" panose="02010609030101010101" pitchFamily="49" charset="-122"/>
              </a:rPr>
              <a:t>M</a:t>
            </a:r>
            <a:r>
              <a:rPr lang="nn-NO" altLang="zh-CN" sz="2000" kern="0" dirty="0">
                <a:solidFill>
                  <a:srgbClr val="000000"/>
                </a:solidFill>
                <a:highlight>
                  <a:srgbClr val="FFFF00"/>
                </a:highlight>
                <a:latin typeface="新宋体" panose="02010609030101010101" pitchFamily="49" charset="-122"/>
                <a:ea typeface="新宋体" panose="02010609030101010101" pitchFamily="49" charset="-122"/>
              </a:rPr>
              <a:t>; i++)</a:t>
            </a:r>
          </a:p>
          <a:p>
            <a:pPr marL="0" indent="0">
              <a:lnSpc>
                <a:spcPts val="2400"/>
              </a:lnSpc>
              <a:spcBef>
                <a:spcPts val="0"/>
              </a:spcBef>
              <a:buFontTx/>
              <a:buNone/>
            </a:pPr>
            <a:r>
              <a:rPr lang="en-US" altLang="zh-CN" sz="2000" kern="0" dirty="0">
                <a:solidFill>
                  <a:srgbClr val="000000"/>
                </a:solidFill>
                <a:latin typeface="新宋体" panose="02010609030101010101" pitchFamily="49" charset="-122"/>
                <a:ea typeface="新宋体" panose="02010609030101010101" pitchFamily="49" charset="-122"/>
              </a:rPr>
              <a:t>        sum += a[i][j];</a:t>
            </a:r>
          </a:p>
          <a:p>
            <a:pPr marL="0" indent="0">
              <a:lnSpc>
                <a:spcPts val="2400"/>
              </a:lnSpc>
              <a:spcBef>
                <a:spcPts val="0"/>
              </a:spcBef>
              <a:buFontTx/>
              <a:buNone/>
            </a:pPr>
            <a:r>
              <a:rPr lang="en-US" altLang="zh-CN" sz="2000" kern="0" dirty="0">
                <a:solidFill>
                  <a:srgbClr val="000000"/>
                </a:solidFill>
                <a:latin typeface="新宋体" panose="02010609030101010101" pitchFamily="49" charset="-122"/>
                <a:ea typeface="新宋体" panose="02010609030101010101" pitchFamily="49" charset="-122"/>
              </a:rPr>
              <a:t>    </a:t>
            </a:r>
            <a:r>
              <a:rPr lang="en-US" altLang="zh-CN" sz="2000" kern="0" dirty="0">
                <a:solidFill>
                  <a:srgbClr val="0000FF"/>
                </a:solidFill>
                <a:latin typeface="新宋体" panose="02010609030101010101" pitchFamily="49" charset="-122"/>
                <a:ea typeface="新宋体" panose="02010609030101010101" pitchFamily="49" charset="-122"/>
              </a:rPr>
              <a:t>int</a:t>
            </a:r>
            <a:r>
              <a:rPr lang="en-US" altLang="zh-CN" sz="2000" kern="0" dirty="0">
                <a:solidFill>
                  <a:srgbClr val="000000"/>
                </a:solidFill>
                <a:latin typeface="新宋体" panose="02010609030101010101" pitchFamily="49" charset="-122"/>
                <a:ea typeface="新宋体" panose="02010609030101010101" pitchFamily="49" charset="-122"/>
              </a:rPr>
              <a:t> t2 = GetTickCount();</a:t>
            </a:r>
          </a:p>
          <a:p>
            <a:pPr marL="0" indent="0">
              <a:lnSpc>
                <a:spcPts val="2400"/>
              </a:lnSpc>
              <a:spcBef>
                <a:spcPts val="0"/>
              </a:spcBef>
              <a:buFontTx/>
              <a:buNone/>
            </a:pPr>
            <a:r>
              <a:rPr lang="en-US" altLang="zh-CN" sz="2000" kern="0" dirty="0">
                <a:solidFill>
                  <a:srgbClr val="000000"/>
                </a:solidFill>
                <a:latin typeface="新宋体" panose="02010609030101010101" pitchFamily="49" charset="-122"/>
                <a:ea typeface="新宋体" panose="02010609030101010101" pitchFamily="49" charset="-122"/>
              </a:rPr>
              <a:t>    printf(</a:t>
            </a:r>
            <a:r>
              <a:rPr lang="en-US" altLang="zh-CN" sz="2000" kern="0" dirty="0">
                <a:solidFill>
                  <a:srgbClr val="A31515"/>
                </a:solidFill>
                <a:latin typeface="新宋体" panose="02010609030101010101" pitchFamily="49" charset="-122"/>
                <a:ea typeface="新宋体" panose="02010609030101010101" pitchFamily="49" charset="-122"/>
              </a:rPr>
              <a:t>"Time elapsed = %d ms"</a:t>
            </a:r>
            <a:r>
              <a:rPr lang="en-US" altLang="zh-CN" sz="2000" kern="0" dirty="0">
                <a:solidFill>
                  <a:srgbClr val="000000"/>
                </a:solidFill>
                <a:latin typeface="新宋体" panose="02010609030101010101" pitchFamily="49" charset="-122"/>
                <a:ea typeface="新宋体" panose="02010609030101010101" pitchFamily="49" charset="-122"/>
              </a:rPr>
              <a:t>,t2-t1);</a:t>
            </a:r>
          </a:p>
          <a:p>
            <a:pPr marL="0" indent="0">
              <a:lnSpc>
                <a:spcPts val="2400"/>
              </a:lnSpc>
              <a:spcBef>
                <a:spcPts val="0"/>
              </a:spcBef>
              <a:buFontTx/>
              <a:buNone/>
            </a:pPr>
            <a:r>
              <a:rPr lang="en-US" altLang="zh-CN" sz="2000" kern="0" dirty="0">
                <a:solidFill>
                  <a:srgbClr val="000000"/>
                </a:solidFill>
                <a:latin typeface="新宋体" panose="02010609030101010101" pitchFamily="49" charset="-122"/>
                <a:ea typeface="新宋体" panose="02010609030101010101" pitchFamily="49" charset="-122"/>
              </a:rPr>
              <a:t>}</a:t>
            </a:r>
          </a:p>
        </p:txBody>
      </p:sp>
      <p:sp>
        <p:nvSpPr>
          <p:cNvPr id="9" name="文本框 8">
            <a:extLst>
              <a:ext uri="{FF2B5EF4-FFF2-40B4-BE49-F238E27FC236}">
                <a16:creationId xmlns:a16="http://schemas.microsoft.com/office/drawing/2014/main" id="{6049A2F0-E444-4D37-8E9B-526AB73D5448}"/>
              </a:ext>
            </a:extLst>
          </p:cNvPr>
          <p:cNvSpPr txBox="1"/>
          <p:nvPr/>
        </p:nvSpPr>
        <p:spPr>
          <a:xfrm>
            <a:off x="6012160" y="703147"/>
            <a:ext cx="2205245" cy="1015663"/>
          </a:xfrm>
          <a:prstGeom prst="rect">
            <a:avLst/>
          </a:prstGeom>
          <a:noFill/>
        </p:spPr>
        <p:txBody>
          <a:bodyPr wrap="square">
            <a:spAutoFit/>
          </a:bodyPr>
          <a:lstStyle/>
          <a:p>
            <a:pPr>
              <a:lnSpc>
                <a:spcPts val="2300"/>
              </a:lnSpc>
            </a:pPr>
            <a:r>
              <a:rPr lang="en-US" altLang="zh-CN" sz="2000" b="1" dirty="0">
                <a:latin typeface="新宋体" panose="02010609030101010101" pitchFamily="49" charset="-122"/>
                <a:ea typeface="新宋体" panose="02010609030101010101" pitchFamily="49" charset="-122"/>
              </a:rPr>
              <a:t>#define </a:t>
            </a:r>
            <a:r>
              <a:rPr lang="en-US" altLang="zh-CN" sz="2000" b="1" dirty="0">
                <a:solidFill>
                  <a:srgbClr val="6F008A"/>
                </a:solidFill>
                <a:latin typeface="新宋体" panose="02010609030101010101" pitchFamily="49" charset="-122"/>
                <a:ea typeface="新宋体" panose="02010609030101010101" pitchFamily="49" charset="-122"/>
              </a:rPr>
              <a:t>M</a:t>
            </a:r>
            <a:r>
              <a:rPr lang="en-US" altLang="zh-CN" sz="2000" b="1" dirty="0">
                <a:solidFill>
                  <a:srgbClr val="000000"/>
                </a:solidFill>
                <a:latin typeface="新宋体" panose="02010609030101010101" pitchFamily="49" charset="-122"/>
                <a:ea typeface="新宋体" panose="02010609030101010101" pitchFamily="49" charset="-122"/>
              </a:rPr>
              <a:t> 10000</a:t>
            </a:r>
          </a:p>
          <a:p>
            <a:pPr>
              <a:lnSpc>
                <a:spcPts val="2300"/>
              </a:lnSpc>
            </a:pPr>
            <a:r>
              <a:rPr lang="en-US" altLang="zh-CN" sz="2000" b="1" dirty="0">
                <a:latin typeface="新宋体" panose="02010609030101010101" pitchFamily="49" charset="-122"/>
                <a:ea typeface="新宋体" panose="02010609030101010101" pitchFamily="49" charset="-122"/>
              </a:rPr>
              <a:t>#define </a:t>
            </a:r>
            <a:r>
              <a:rPr lang="en-US" altLang="zh-CN" sz="2000" b="1" dirty="0">
                <a:solidFill>
                  <a:srgbClr val="6F008A"/>
                </a:solidFill>
                <a:latin typeface="新宋体" panose="02010609030101010101" pitchFamily="49" charset="-122"/>
                <a:ea typeface="新宋体" panose="02010609030101010101" pitchFamily="49" charset="-122"/>
              </a:rPr>
              <a:t>N</a:t>
            </a:r>
            <a:r>
              <a:rPr lang="en-US" altLang="zh-CN" sz="2000" b="1" dirty="0">
                <a:solidFill>
                  <a:srgbClr val="000000"/>
                </a:solidFill>
                <a:latin typeface="新宋体" panose="02010609030101010101" pitchFamily="49" charset="-122"/>
                <a:ea typeface="新宋体" panose="02010609030101010101" pitchFamily="49" charset="-122"/>
              </a:rPr>
              <a:t> 30000</a:t>
            </a:r>
          </a:p>
          <a:p>
            <a:pPr>
              <a:lnSpc>
                <a:spcPts val="2300"/>
              </a:lnSpc>
            </a:pPr>
            <a:r>
              <a:rPr lang="en-US" altLang="zh-CN" sz="2000" b="1" dirty="0">
                <a:solidFill>
                  <a:srgbClr val="0000FF"/>
                </a:solidFill>
                <a:latin typeface="新宋体" panose="02010609030101010101" pitchFamily="49" charset="-122"/>
                <a:ea typeface="新宋体" panose="02010609030101010101" pitchFamily="49" charset="-122"/>
              </a:rPr>
              <a:t>int</a:t>
            </a:r>
            <a:r>
              <a:rPr lang="en-US" altLang="zh-CN" sz="2000" b="1" dirty="0">
                <a:solidFill>
                  <a:srgbClr val="000000"/>
                </a:solidFill>
                <a:latin typeface="新宋体" panose="02010609030101010101" pitchFamily="49" charset="-122"/>
                <a:ea typeface="新宋体" panose="02010609030101010101" pitchFamily="49" charset="-122"/>
              </a:rPr>
              <a:t> a[</a:t>
            </a:r>
            <a:r>
              <a:rPr lang="en-US" altLang="zh-CN" sz="2000" b="1" dirty="0">
                <a:solidFill>
                  <a:srgbClr val="6F008A"/>
                </a:solidFill>
                <a:latin typeface="新宋体" panose="02010609030101010101" pitchFamily="49" charset="-122"/>
                <a:ea typeface="新宋体" panose="02010609030101010101" pitchFamily="49" charset="-122"/>
              </a:rPr>
              <a:t>M</a:t>
            </a:r>
            <a:r>
              <a:rPr lang="en-US" altLang="zh-CN" sz="2000" b="1" dirty="0">
                <a:solidFill>
                  <a:srgbClr val="000000"/>
                </a:solidFill>
                <a:latin typeface="新宋体" panose="02010609030101010101" pitchFamily="49" charset="-122"/>
                <a:ea typeface="新宋体" panose="02010609030101010101" pitchFamily="49" charset="-122"/>
              </a:rPr>
              <a:t>][</a:t>
            </a:r>
            <a:r>
              <a:rPr lang="en-US" altLang="zh-CN" sz="2000" b="1" dirty="0">
                <a:solidFill>
                  <a:srgbClr val="6F008A"/>
                </a:solidFill>
                <a:latin typeface="新宋体" panose="02010609030101010101" pitchFamily="49" charset="-122"/>
                <a:ea typeface="新宋体" panose="02010609030101010101" pitchFamily="49" charset="-122"/>
              </a:rPr>
              <a:t>N</a:t>
            </a:r>
            <a:r>
              <a:rPr lang="en-US" altLang="zh-CN" sz="2000" b="1" dirty="0">
                <a:solidFill>
                  <a:srgbClr val="000000"/>
                </a:solidFill>
                <a:latin typeface="新宋体" panose="02010609030101010101" pitchFamily="49" charset="-122"/>
                <a:ea typeface="新宋体" panose="02010609030101010101" pitchFamily="49" charset="-122"/>
              </a:rPr>
              <a:t>]</a:t>
            </a:r>
            <a:endParaRPr lang="zh-CN" altLang="en-US" sz="2000" b="1" dirty="0"/>
          </a:p>
        </p:txBody>
      </p:sp>
    </p:spTree>
    <p:extLst>
      <p:ext uri="{BB962C8B-B14F-4D97-AF65-F5344CB8AC3E}">
        <p14:creationId xmlns:p14="http://schemas.microsoft.com/office/powerpoint/2010/main" val="35379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3" name="Rectangle 3">
            <a:extLst>
              <a:ext uri="{FF2B5EF4-FFF2-40B4-BE49-F238E27FC236}">
                <a16:creationId xmlns:a16="http://schemas.microsoft.com/office/drawing/2014/main" id="{8E14ABF5-EA04-4BA5-BBE5-77CA0C73B44C}"/>
              </a:ext>
            </a:extLst>
          </p:cNvPr>
          <p:cNvSpPr>
            <a:spLocks noGrp="1" noChangeArrowheads="1"/>
          </p:cNvSpPr>
          <p:nvPr>
            <p:ph type="body" idx="1"/>
          </p:nvPr>
        </p:nvSpPr>
        <p:spPr>
          <a:xfrm>
            <a:off x="252413" y="773113"/>
            <a:ext cx="8685072" cy="5986462"/>
          </a:xfrm>
        </p:spPr>
        <p:txBody>
          <a:bodyPr/>
          <a:lstStyle/>
          <a:p>
            <a:r>
              <a:rPr lang="zh-CN" altLang="en-US" dirty="0">
                <a:latin typeface="微软雅黑" panose="020B0503020204020204" pitchFamily="34" charset="-122"/>
                <a:ea typeface="微软雅黑" panose="020B0503020204020204" pitchFamily="34" charset="-122"/>
              </a:rPr>
              <a:t>系统思维</a:t>
            </a:r>
            <a:endParaRPr lang="zh-CN" altLang="en-US" dirty="0">
              <a:solidFill>
                <a:srgbClr val="CC3300"/>
              </a:solidFill>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从</a:t>
            </a:r>
            <a:r>
              <a:rPr lang="zh-CN" altLang="en-US" dirty="0">
                <a:solidFill>
                  <a:srgbClr val="FF0000"/>
                </a:solidFill>
                <a:latin typeface="微软雅黑" panose="020B0503020204020204" pitchFamily="34" charset="-122"/>
                <a:ea typeface="微软雅黑" panose="020B0503020204020204" pitchFamily="34" charset="-122"/>
              </a:rPr>
              <a:t>计算机系统</a:t>
            </a:r>
            <a:r>
              <a:rPr lang="zh-CN" altLang="en-US" dirty="0">
                <a:latin typeface="微软雅黑" panose="020B0503020204020204" pitchFamily="34" charset="-122"/>
                <a:ea typeface="微软雅黑" panose="020B0503020204020204" pitchFamily="34" charset="-122"/>
              </a:rPr>
              <a:t>角度出发分析问题和解决问题</a:t>
            </a:r>
          </a:p>
          <a:p>
            <a:pPr lvl="1"/>
            <a:r>
              <a:rPr lang="zh-CN" altLang="en-US" dirty="0">
                <a:latin typeface="微软雅黑" panose="020B0503020204020204" pitchFamily="34" charset="-122"/>
                <a:ea typeface="微软雅黑" panose="020B0503020204020204" pitchFamily="34" charset="-122"/>
              </a:rPr>
              <a:t>首先取决于对计算机系统有多了解，</a:t>
            </a:r>
            <a:r>
              <a:rPr lang="zh-CN" altLang="en-US" dirty="0">
                <a:solidFill>
                  <a:srgbClr val="FF0000"/>
                </a:solidFill>
                <a:latin typeface="微软雅黑" panose="020B0503020204020204" pitchFamily="34" charset="-122"/>
                <a:ea typeface="微软雅黑" panose="020B0503020204020204" pitchFamily="34" charset="-122"/>
              </a:rPr>
              <a:t>“知其然并知其所以然”</a:t>
            </a:r>
          </a:p>
          <a:p>
            <a:pPr lvl="2"/>
            <a:r>
              <a:rPr lang="zh-CN" altLang="en-US" sz="2000" dirty="0">
                <a:latin typeface="微软雅黑" panose="020B0503020204020204" pitchFamily="34" charset="-122"/>
                <a:ea typeface="微软雅黑" panose="020B0503020204020204" pitchFamily="34" charset="-122"/>
              </a:rPr>
              <a:t>高级语言语句都要转换为机器指令才能在计算机上执行</a:t>
            </a:r>
          </a:p>
          <a:p>
            <a:pPr lvl="2"/>
            <a:r>
              <a:rPr lang="zh-CN" altLang="en-US" sz="2000" dirty="0">
                <a:latin typeface="微软雅黑" panose="020B0503020204020204" pitchFamily="34" charset="-122"/>
                <a:ea typeface="微软雅黑" panose="020B0503020204020204" pitchFamily="34" charset="-122"/>
              </a:rPr>
              <a:t>机器指令是一串</a:t>
            </a:r>
            <a:r>
              <a:rPr lang="en-US" altLang="zh-CN" sz="2000" dirty="0">
                <a:latin typeface="微软雅黑" panose="020B0503020204020204" pitchFamily="34" charset="-122"/>
                <a:ea typeface="微软雅黑" panose="020B0503020204020204" pitchFamily="34" charset="-122"/>
              </a:rPr>
              <a:t>0/1</a:t>
            </a:r>
            <a:r>
              <a:rPr lang="zh-CN" altLang="en-US" sz="2000" dirty="0">
                <a:latin typeface="微软雅黑" panose="020B0503020204020204" pitchFamily="34" charset="-122"/>
                <a:ea typeface="微软雅黑" panose="020B0503020204020204" pitchFamily="34" charset="-122"/>
              </a:rPr>
              <a:t>序列，能被机器直接理解并执行</a:t>
            </a:r>
          </a:p>
          <a:p>
            <a:pPr lvl="2"/>
            <a:r>
              <a:rPr lang="zh-CN" altLang="en-US" sz="2000" dirty="0">
                <a:latin typeface="微软雅黑" panose="020B0503020204020204" pitchFamily="34" charset="-122"/>
                <a:ea typeface="微软雅黑" panose="020B0503020204020204" pitchFamily="34" charset="-122"/>
              </a:rPr>
              <a:t>计算机系统是模运算系统，字长有限，高位被丢弃</a:t>
            </a:r>
          </a:p>
          <a:p>
            <a:pPr lvl="2"/>
            <a:r>
              <a:rPr lang="zh-CN" altLang="en-US" sz="2000" dirty="0">
                <a:latin typeface="微软雅黑" panose="020B0503020204020204" pitchFamily="34" charset="-122"/>
                <a:ea typeface="微软雅黑" panose="020B0503020204020204" pitchFamily="34" charset="-122"/>
              </a:rPr>
              <a:t>运算器不知道参加运算的是有符号数还是无符号数</a:t>
            </a:r>
          </a:p>
          <a:p>
            <a:pPr lvl="2"/>
            <a:r>
              <a:rPr lang="zh-CN" altLang="en-US" sz="2000" dirty="0">
                <a:latin typeface="微软雅黑" panose="020B0503020204020204" pitchFamily="34" charset="-122"/>
                <a:ea typeface="微软雅黑" panose="020B0503020204020204" pitchFamily="34" charset="-122"/>
              </a:rPr>
              <a:t>在计算机世界，</a:t>
            </a:r>
            <a:r>
              <a:rPr lang="en-US" altLang="zh-CN" sz="2000" dirty="0">
                <a:latin typeface="微软雅黑" panose="020B0503020204020204" pitchFamily="34" charset="-122"/>
                <a:ea typeface="微软雅黑" panose="020B0503020204020204" pitchFamily="34" charset="-122"/>
              </a:rPr>
              <a:t>x*x</a:t>
            </a:r>
            <a:r>
              <a:rPr lang="zh-CN" altLang="en-US" sz="2000" dirty="0">
                <a:latin typeface="微软雅黑" panose="020B0503020204020204" pitchFamily="34" charset="-122"/>
                <a:ea typeface="微软雅黑" panose="020B0503020204020204" pitchFamily="34" charset="-122"/>
              </a:rPr>
              <a:t>可能小于</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x+y</a:t>
            </a:r>
            <a:r>
              <a:rPr lang="en-US" altLang="zh-CN" sz="2000" dirty="0">
                <a:latin typeface="微软雅黑" panose="020B0503020204020204" pitchFamily="34" charset="-122"/>
                <a:ea typeface="微软雅黑" panose="020B0503020204020204" pitchFamily="34" charset="-122"/>
              </a:rPr>
              <a:t>)+z</a:t>
            </a:r>
            <a:r>
              <a:rPr lang="zh-CN" altLang="en-US" sz="2000" dirty="0">
                <a:latin typeface="微软雅黑" panose="020B0503020204020204" pitchFamily="34" charset="-122"/>
                <a:ea typeface="微软雅黑" panose="020B0503020204020204" pitchFamily="34" charset="-122"/>
              </a:rPr>
              <a:t>不一定等于</a:t>
            </a:r>
            <a:r>
              <a:rPr lang="en-US" altLang="zh-CN" sz="2000" dirty="0">
                <a:latin typeface="微软雅黑" panose="020B0503020204020204" pitchFamily="34" charset="-122"/>
                <a:ea typeface="微软雅黑" panose="020B0503020204020204" pitchFamily="34" charset="-122"/>
              </a:rPr>
              <a:t>x+(</a:t>
            </a:r>
            <a:r>
              <a:rPr lang="en-US" altLang="zh-CN" sz="2000" dirty="0" err="1">
                <a:latin typeface="微软雅黑" panose="020B0503020204020204" pitchFamily="34" charset="-122"/>
                <a:ea typeface="微软雅黑" panose="020B0503020204020204" pitchFamily="34" charset="-122"/>
              </a:rPr>
              <a:t>y+z</a:t>
            </a:r>
            <a:r>
              <a:rPr lang="en-US" altLang="zh-CN" sz="2000" dirty="0">
                <a:latin typeface="微软雅黑" panose="020B0503020204020204" pitchFamily="34" charset="-122"/>
                <a:ea typeface="微软雅黑" panose="020B0503020204020204" pitchFamily="34" charset="-122"/>
              </a:rPr>
              <a:t>)</a:t>
            </a:r>
          </a:p>
          <a:p>
            <a:pPr lvl="2"/>
            <a:r>
              <a:rPr lang="zh-CN" altLang="en-US" sz="2000" dirty="0">
                <a:latin typeface="微软雅黑" panose="020B0503020204020204" pitchFamily="34" charset="-122"/>
                <a:ea typeface="微软雅黑" panose="020B0503020204020204" pitchFamily="34" charset="-122"/>
              </a:rPr>
              <a:t>访问内存需几十到几百个时钟，而访问磁盘要几百万个时钟</a:t>
            </a:r>
          </a:p>
          <a:p>
            <a:pPr lvl="2"/>
            <a:r>
              <a:rPr lang="zh-CN" altLang="en-US" sz="2000" dirty="0">
                <a:latin typeface="微软雅黑" panose="020B0503020204020204" pitchFamily="34" charset="-122"/>
                <a:ea typeface="微软雅黑" panose="020B0503020204020204" pitchFamily="34" charset="-122"/>
              </a:rPr>
              <a:t>进程具有独立的逻辑控制流和独立的地址空间</a:t>
            </a:r>
          </a:p>
          <a:p>
            <a:pPr lvl="2"/>
            <a:r>
              <a:rPr lang="zh-CN" altLang="en-US" sz="2000" dirty="0">
                <a:latin typeface="微软雅黑" panose="020B0503020204020204" pitchFamily="34" charset="-122"/>
                <a:ea typeface="微软雅黑" panose="020B0503020204020204" pitchFamily="34" charset="-122"/>
              </a:rPr>
              <a:t>过程调用使用栈存放参数和局部变量等，递归过程有大量额外指令，增加时间开销，并可能发生栈溢出</a:t>
            </a:r>
          </a:p>
          <a:p>
            <a:pPr lvl="2"/>
            <a:r>
              <a:rPr lang="en-US" altLang="zh-CN" sz="2000" dirty="0">
                <a:latin typeface="微软雅黑" panose="020B0503020204020204" pitchFamily="34" charset="-122"/>
                <a:ea typeface="微软雅黑" panose="020B0503020204020204" pitchFamily="34" charset="-122"/>
              </a:rPr>
              <a:t>…….</a:t>
            </a:r>
          </a:p>
        </p:txBody>
      </p:sp>
      <p:sp>
        <p:nvSpPr>
          <p:cNvPr id="532484" name="Rectangle 4">
            <a:extLst>
              <a:ext uri="{FF2B5EF4-FFF2-40B4-BE49-F238E27FC236}">
                <a16:creationId xmlns:a16="http://schemas.microsoft.com/office/drawing/2014/main" id="{F19A2808-6947-4A35-9EEF-4D0E1A721272}"/>
              </a:ext>
            </a:extLst>
          </p:cNvPr>
          <p:cNvSpPr>
            <a:spLocks noChangeArrowheads="1"/>
          </p:cNvSpPr>
          <p:nvPr/>
        </p:nvSpPr>
        <p:spPr bwMode="auto">
          <a:xfrm>
            <a:off x="486499" y="6205984"/>
            <a:ext cx="84050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dirty="0">
                <a:latin typeface="微软雅黑" panose="020B0503020204020204" pitchFamily="34" charset="-122"/>
                <a:ea typeface="微软雅黑" panose="020B0503020204020204" pitchFamily="34" charset="-122"/>
              </a:rPr>
              <a:t>只有先理解系统，才能</a:t>
            </a:r>
            <a:r>
              <a:rPr lang="zh-CN" altLang="en-US" dirty="0">
                <a:solidFill>
                  <a:srgbClr val="FF0000"/>
                </a:solidFill>
                <a:latin typeface="微软雅黑" panose="020B0503020204020204" pitchFamily="34" charset="-122"/>
                <a:ea typeface="微软雅黑" panose="020B0503020204020204" pitchFamily="34" charset="-122"/>
              </a:rPr>
              <a:t>驾驭系统</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优化系统、研制国产系统</a:t>
            </a:r>
            <a:r>
              <a:rPr lang="en-US" altLang="zh-CN" dirty="0">
                <a:solidFill>
                  <a:srgbClr val="FF0000"/>
                </a:solidFill>
                <a:latin typeface="微软雅黑" panose="020B0503020204020204" pitchFamily="34" charset="-122"/>
                <a:ea typeface="微软雅黑" panose="020B0503020204020204" pitchFamily="34" charset="-122"/>
              </a:rPr>
              <a:t>!</a:t>
            </a:r>
            <a:endParaRPr lang="zh-CN" altLang="en-US" dirty="0">
              <a:solidFill>
                <a:srgbClr val="FF0000"/>
              </a:solidFill>
              <a:latin typeface="微软雅黑" panose="020B0503020204020204" pitchFamily="34" charset="-122"/>
              <a:ea typeface="微软雅黑" panose="020B0503020204020204" pitchFamily="34" charset="-122"/>
            </a:endParaRPr>
          </a:p>
        </p:txBody>
      </p:sp>
      <p:grpSp>
        <p:nvGrpSpPr>
          <p:cNvPr id="532487" name="Group 7">
            <a:extLst>
              <a:ext uri="{FF2B5EF4-FFF2-40B4-BE49-F238E27FC236}">
                <a16:creationId xmlns:a16="http://schemas.microsoft.com/office/drawing/2014/main" id="{96027CEF-97D9-4A58-89D2-1A9D9CA37950}"/>
              </a:ext>
            </a:extLst>
          </p:cNvPr>
          <p:cNvGrpSpPr>
            <a:grpSpLocks/>
          </p:cNvGrpSpPr>
          <p:nvPr/>
        </p:nvGrpSpPr>
        <p:grpSpPr bwMode="auto">
          <a:xfrm>
            <a:off x="431800" y="2303463"/>
            <a:ext cx="719138" cy="3600450"/>
            <a:chOff x="272" y="1451"/>
            <a:chExt cx="453" cy="2268"/>
          </a:xfrm>
        </p:grpSpPr>
        <p:sp>
          <p:nvSpPr>
            <p:cNvPr id="17414" name="AutoShape 5">
              <a:extLst>
                <a:ext uri="{FF2B5EF4-FFF2-40B4-BE49-F238E27FC236}">
                  <a16:creationId xmlns:a16="http://schemas.microsoft.com/office/drawing/2014/main" id="{29711565-0E83-40CF-BB81-FB303C2B17A9}"/>
                </a:ext>
              </a:extLst>
            </p:cNvPr>
            <p:cNvSpPr>
              <a:spLocks/>
            </p:cNvSpPr>
            <p:nvPr/>
          </p:nvSpPr>
          <p:spPr bwMode="auto">
            <a:xfrm>
              <a:off x="584" y="1451"/>
              <a:ext cx="141" cy="2268"/>
            </a:xfrm>
            <a:prstGeom prst="leftBrace">
              <a:avLst>
                <a:gd name="adj1" fmla="val 134043"/>
                <a:gd name="adj2" fmla="val 50000"/>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17415" name="Text Box 6">
              <a:extLst>
                <a:ext uri="{FF2B5EF4-FFF2-40B4-BE49-F238E27FC236}">
                  <a16:creationId xmlns:a16="http://schemas.microsoft.com/office/drawing/2014/main" id="{A17FDA35-6F9E-4D59-87FA-0F3F3318C2FA}"/>
                </a:ext>
              </a:extLst>
            </p:cNvPr>
            <p:cNvSpPr txBox="1">
              <a:spLocks noChangeArrowheads="1"/>
            </p:cNvSpPr>
            <p:nvPr/>
          </p:nvSpPr>
          <p:spPr bwMode="auto">
            <a:xfrm>
              <a:off x="272" y="2103"/>
              <a:ext cx="255" cy="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a:solidFill>
                    <a:srgbClr val="FF0000"/>
                  </a:solidFill>
                  <a:ea typeface="微软雅黑" panose="020B0503020204020204" pitchFamily="34" charset="-122"/>
                </a:rPr>
                <a:t>基本认识</a:t>
              </a:r>
            </a:p>
          </p:txBody>
        </p:sp>
      </p:grpSp>
      <p:sp>
        <p:nvSpPr>
          <p:cNvPr id="11" name="Rectangle 2">
            <a:extLst>
              <a:ext uri="{FF2B5EF4-FFF2-40B4-BE49-F238E27FC236}">
                <a16:creationId xmlns:a16="http://schemas.microsoft.com/office/drawing/2014/main" id="{C4EBEB70-8166-4F39-8F9C-7B893555ACB6}"/>
              </a:ext>
            </a:extLst>
          </p:cNvPr>
          <p:cNvSpPr>
            <a:spLocks noGrp="1" noChangeArrowheads="1"/>
          </p:cNvSpPr>
          <p:nvPr>
            <p:ph type="title"/>
          </p:nvPr>
        </p:nvSpPr>
        <p:spPr>
          <a:xfrm>
            <a:off x="457200" y="98425"/>
            <a:ext cx="8229600" cy="561975"/>
          </a:xfrm>
        </p:spPr>
        <p:txBody>
          <a:bodyPr/>
          <a:lstStyle/>
          <a:p>
            <a:r>
              <a:rPr lang="zh-CN" altLang="en-US" sz="3600" dirty="0"/>
              <a:t>为什么要学习</a:t>
            </a:r>
            <a:r>
              <a:rPr lang="zh-CN" altLang="en-US" sz="3600" dirty="0">
                <a:latin typeface="黑体" panose="02010609060101010101" pitchFamily="49" charset="-122"/>
              </a:rPr>
              <a:t>“</a:t>
            </a:r>
            <a:r>
              <a:rPr lang="zh-CN" altLang="en-US" sz="3600" dirty="0"/>
              <a:t>计算机系统基础</a:t>
            </a:r>
            <a:r>
              <a:rPr lang="zh-CN" altLang="en-US" sz="3600" dirty="0">
                <a:latin typeface="黑体" panose="02010609060101010101" pitchFamily="49" charset="-122"/>
              </a:rPr>
              <a:t>”</a:t>
            </a:r>
            <a:r>
              <a:rPr lang="zh-CN" altLang="en-US" sz="3600" dirty="0"/>
              <a:t>？</a:t>
            </a:r>
          </a:p>
        </p:txBody>
      </p:sp>
    </p:spTree>
    <p:extLst>
      <p:ext uri="{BB962C8B-B14F-4D97-AF65-F5344CB8AC3E}">
        <p14:creationId xmlns:p14="http://schemas.microsoft.com/office/powerpoint/2010/main" val="2934175327"/>
      </p:ext>
    </p:extLst>
  </p:cSld>
  <p:clrMapOvr>
    <a:masterClrMapping/>
  </p:clrMapOvr>
  <mc:AlternateContent xmlns:mc="http://schemas.openxmlformats.org/markup-compatibility/2006" xmlns:p14="http://schemas.microsoft.com/office/powerpoint/2010/main">
    <mc:Choice Requires="p14">
      <p:transition>
        <p14:switch dir="r"/>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A847553-FB86-4A8C-8F1D-334DD11CC6F9}"/>
              </a:ext>
            </a:extLst>
          </p:cNvPr>
          <p:cNvSpPr>
            <a:spLocks noGrp="1" noChangeArrowheads="1"/>
          </p:cNvSpPr>
          <p:nvPr>
            <p:ph type="title"/>
          </p:nvPr>
        </p:nvSpPr>
        <p:spPr>
          <a:xfrm>
            <a:off x="457200" y="98425"/>
            <a:ext cx="8229600" cy="561975"/>
          </a:xfrm>
        </p:spPr>
        <p:txBody>
          <a:bodyPr/>
          <a:lstStyle/>
          <a:p>
            <a:r>
              <a:rPr lang="zh-CN" altLang="en-US" sz="3600" dirty="0"/>
              <a:t>为什么要学习</a:t>
            </a:r>
            <a:r>
              <a:rPr lang="zh-CN" altLang="en-US" sz="3600" dirty="0">
                <a:latin typeface="黑体" panose="02010609060101010101" pitchFamily="49" charset="-122"/>
              </a:rPr>
              <a:t>“</a:t>
            </a:r>
            <a:r>
              <a:rPr lang="zh-CN" altLang="en-US" sz="3600" dirty="0"/>
              <a:t>计算机系统基础</a:t>
            </a:r>
            <a:r>
              <a:rPr lang="zh-CN" altLang="en-US" sz="3600" dirty="0">
                <a:latin typeface="黑体" panose="02010609060101010101" pitchFamily="49" charset="-122"/>
              </a:rPr>
              <a:t>”</a:t>
            </a:r>
            <a:r>
              <a:rPr lang="zh-CN" altLang="en-US" sz="3600" dirty="0"/>
              <a:t>？</a:t>
            </a:r>
          </a:p>
        </p:txBody>
      </p:sp>
      <p:sp>
        <p:nvSpPr>
          <p:cNvPr id="535555" name="Rectangle 3">
            <a:extLst>
              <a:ext uri="{FF2B5EF4-FFF2-40B4-BE49-F238E27FC236}">
                <a16:creationId xmlns:a16="http://schemas.microsoft.com/office/drawing/2014/main" id="{D12F55C0-97EF-447D-AAC1-CA632ED8A920}"/>
              </a:ext>
            </a:extLst>
          </p:cNvPr>
          <p:cNvSpPr>
            <a:spLocks noGrp="1" noChangeArrowheads="1"/>
          </p:cNvSpPr>
          <p:nvPr>
            <p:ph type="body" idx="1"/>
          </p:nvPr>
        </p:nvSpPr>
        <p:spPr>
          <a:xfrm>
            <a:off x="161925" y="911225"/>
            <a:ext cx="8697913" cy="5218113"/>
          </a:xfrm>
        </p:spPr>
        <p:txBody>
          <a:bodyPr/>
          <a:lstStyle/>
          <a:p>
            <a:pPr lvl="1"/>
            <a:r>
              <a:rPr lang="zh-CN" altLang="en-US" sz="2200" dirty="0">
                <a:latin typeface="微软雅黑" panose="020B0503020204020204" pitchFamily="34" charset="-122"/>
                <a:ea typeface="微软雅黑" panose="020B0503020204020204" pitchFamily="34" charset="-122"/>
              </a:rPr>
              <a:t>强化“系统思维”</a:t>
            </a:r>
          </a:p>
          <a:p>
            <a:pPr lvl="1"/>
            <a:r>
              <a:rPr lang="zh-CN" altLang="en-US" sz="2200" dirty="0">
                <a:latin typeface="微软雅黑" panose="020B0503020204020204" pitchFamily="34" charset="-122"/>
                <a:ea typeface="微软雅黑" panose="020B0503020204020204" pitchFamily="34" charset="-122"/>
              </a:rPr>
              <a:t>更好地理解计算机系统，从而编写出更好的程序</a:t>
            </a:r>
          </a:p>
          <a:p>
            <a:pPr lvl="1"/>
            <a:r>
              <a:rPr lang="zh-CN" altLang="en-US" sz="2200" dirty="0">
                <a:latin typeface="微软雅黑" panose="020B0503020204020204" pitchFamily="34" charset="-122"/>
                <a:ea typeface="微软雅黑" panose="020B0503020204020204" pitchFamily="34" charset="-122"/>
              </a:rPr>
              <a:t>编写程序时少出错</a:t>
            </a:r>
          </a:p>
          <a:p>
            <a:pPr lvl="1"/>
            <a:r>
              <a:rPr lang="zh-CN" altLang="en-US" sz="2200" dirty="0">
                <a:latin typeface="微软雅黑" panose="020B0503020204020204" pitchFamily="34" charset="-122"/>
                <a:ea typeface="微软雅黑" panose="020B0503020204020204" pitchFamily="34" charset="-122"/>
              </a:rPr>
              <a:t>在程序出错时很快找到出错的地方</a:t>
            </a:r>
          </a:p>
          <a:p>
            <a:pPr lvl="1"/>
            <a:r>
              <a:rPr lang="zh-CN" altLang="en-US" sz="2200" dirty="0">
                <a:latin typeface="微软雅黑" panose="020B0503020204020204" pitchFamily="34" charset="-122"/>
                <a:ea typeface="微软雅黑" panose="020B0503020204020204" pitchFamily="34" charset="-122"/>
              </a:rPr>
              <a:t>编写出运行更快的程序</a:t>
            </a:r>
          </a:p>
          <a:p>
            <a:pPr lvl="1"/>
            <a:r>
              <a:rPr lang="zh-CN" altLang="en-US" sz="2200" dirty="0">
                <a:latin typeface="微软雅黑" panose="020B0503020204020204" pitchFamily="34" charset="-122"/>
                <a:ea typeface="微软雅黑" panose="020B0503020204020204" pitchFamily="34" charset="-122"/>
              </a:rPr>
              <a:t>明白程序是怎样在计算机上执行的</a:t>
            </a:r>
          </a:p>
          <a:p>
            <a:pPr lvl="1"/>
            <a:r>
              <a:rPr lang="zh-CN" altLang="en-US" sz="2200" dirty="0">
                <a:latin typeface="微软雅黑" panose="020B0503020204020204" pitchFamily="34" charset="-122"/>
                <a:ea typeface="微软雅黑" panose="020B0503020204020204" pitchFamily="34" charset="-122"/>
              </a:rPr>
              <a:t>为后续课程的学习打下良好基础</a:t>
            </a:r>
          </a:p>
          <a:p>
            <a:pPr lvl="1"/>
            <a:r>
              <a:rPr lang="en-US" altLang="zh-CN" sz="22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7279324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C95500EF-B8FE-4988-B6B9-DAABA4474C3A}"/>
              </a:ext>
            </a:extLst>
          </p:cNvPr>
          <p:cNvSpPr>
            <a:spLocks noChangeArrowheads="1"/>
          </p:cNvSpPr>
          <p:nvPr/>
        </p:nvSpPr>
        <p:spPr bwMode="auto">
          <a:xfrm>
            <a:off x="296525" y="2340028"/>
            <a:ext cx="4167187"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buFontTx/>
              <a:buNone/>
            </a:pPr>
            <a:r>
              <a:rPr lang="en-US" altLang="zh-CN" sz="2000" dirty="0"/>
              <a:t>int sum_1(int a[ ], unsigned </a:t>
            </a:r>
            <a:r>
              <a:rPr lang="en-US" altLang="zh-CN" sz="2000" dirty="0" err="1"/>
              <a:t>len</a:t>
            </a:r>
            <a:r>
              <a:rPr lang="en-US" altLang="zh-CN" sz="2000" dirty="0"/>
              <a:t>)</a:t>
            </a:r>
          </a:p>
          <a:p>
            <a:pPr>
              <a:lnSpc>
                <a:spcPct val="100000"/>
              </a:lnSpc>
              <a:spcBef>
                <a:spcPct val="0"/>
              </a:spcBef>
              <a:buFontTx/>
              <a:buNone/>
            </a:pPr>
            <a:r>
              <a:rPr lang="en-US" altLang="zh-CN" sz="2000" dirty="0"/>
              <a:t>{</a:t>
            </a:r>
          </a:p>
          <a:p>
            <a:pPr>
              <a:lnSpc>
                <a:spcPct val="100000"/>
              </a:lnSpc>
              <a:spcBef>
                <a:spcPct val="0"/>
              </a:spcBef>
              <a:buFontTx/>
              <a:buNone/>
            </a:pPr>
            <a:r>
              <a:rPr lang="en-US" altLang="zh-CN" sz="2000" dirty="0"/>
              <a:t>	int i,</a:t>
            </a:r>
            <a:r>
              <a:rPr lang="zh-CN" altLang="en-US" sz="2000" dirty="0"/>
              <a:t> </a:t>
            </a:r>
            <a:r>
              <a:rPr lang="en-US" altLang="zh-CN" sz="2000" dirty="0"/>
              <a:t>sum = 0;</a:t>
            </a:r>
          </a:p>
          <a:p>
            <a:pPr>
              <a:lnSpc>
                <a:spcPct val="100000"/>
              </a:lnSpc>
              <a:spcBef>
                <a:spcPct val="0"/>
              </a:spcBef>
              <a:buFontTx/>
              <a:buNone/>
            </a:pPr>
            <a:r>
              <a:rPr lang="en-US" altLang="zh-CN" sz="2000" dirty="0"/>
              <a:t>	for(i = 0; </a:t>
            </a:r>
            <a:r>
              <a:rPr lang="en-US" altLang="zh-CN" sz="2000" dirty="0">
                <a:solidFill>
                  <a:srgbClr val="FF0000"/>
                </a:solidFill>
              </a:rPr>
              <a:t>i &lt;= </a:t>
            </a:r>
            <a:r>
              <a:rPr lang="en-US" altLang="zh-CN" sz="2000" dirty="0" err="1">
                <a:solidFill>
                  <a:srgbClr val="FF0000"/>
                </a:solidFill>
              </a:rPr>
              <a:t>len</a:t>
            </a:r>
            <a:r>
              <a:rPr lang="en-US" altLang="zh-CN" sz="2000" dirty="0">
                <a:solidFill>
                  <a:srgbClr val="FF0000"/>
                </a:solidFill>
              </a:rPr>
              <a:t> - 1</a:t>
            </a:r>
            <a:r>
              <a:rPr lang="en-US" altLang="zh-CN" sz="2000" dirty="0"/>
              <a:t>; i++)</a:t>
            </a:r>
          </a:p>
          <a:p>
            <a:pPr>
              <a:lnSpc>
                <a:spcPct val="100000"/>
              </a:lnSpc>
              <a:spcBef>
                <a:spcPct val="0"/>
              </a:spcBef>
              <a:buFontTx/>
              <a:buNone/>
            </a:pPr>
            <a:r>
              <a:rPr lang="en-US" altLang="zh-CN" sz="2000" dirty="0"/>
              <a:t>          sum += a[i];</a:t>
            </a:r>
          </a:p>
          <a:p>
            <a:pPr>
              <a:lnSpc>
                <a:spcPct val="100000"/>
              </a:lnSpc>
              <a:spcBef>
                <a:spcPct val="0"/>
              </a:spcBef>
              <a:buFontTx/>
              <a:buNone/>
            </a:pPr>
            <a:r>
              <a:rPr lang="en-US" altLang="zh-CN" sz="2000" dirty="0"/>
              <a:t>	return sum;</a:t>
            </a:r>
          </a:p>
          <a:p>
            <a:pPr>
              <a:lnSpc>
                <a:spcPct val="100000"/>
              </a:lnSpc>
              <a:spcBef>
                <a:spcPct val="0"/>
              </a:spcBef>
              <a:buFontTx/>
              <a:buNone/>
            </a:pPr>
            <a:r>
              <a:rPr lang="en-US" altLang="zh-CN" sz="2000" dirty="0"/>
              <a:t>}</a:t>
            </a:r>
            <a:endParaRPr lang="zh-CN" altLang="en-US" sz="2000" dirty="0"/>
          </a:p>
        </p:txBody>
      </p:sp>
      <p:sp>
        <p:nvSpPr>
          <p:cNvPr id="4" name="Rectangle 5">
            <a:extLst>
              <a:ext uri="{FF2B5EF4-FFF2-40B4-BE49-F238E27FC236}">
                <a16:creationId xmlns:a16="http://schemas.microsoft.com/office/drawing/2014/main" id="{567AAB50-C278-4EB6-BE7D-93EC7B801574}"/>
              </a:ext>
            </a:extLst>
          </p:cNvPr>
          <p:cNvSpPr>
            <a:spLocks noChangeArrowheads="1"/>
          </p:cNvSpPr>
          <p:nvPr/>
        </p:nvSpPr>
        <p:spPr bwMode="auto">
          <a:xfrm>
            <a:off x="4797025" y="2303875"/>
            <a:ext cx="3465385" cy="2448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10000"/>
              </a:spcBef>
              <a:buFontTx/>
              <a:buNone/>
            </a:pPr>
            <a:r>
              <a:rPr lang="en-US" altLang="zh-CN" sz="2200" dirty="0"/>
              <a:t>int main()</a:t>
            </a:r>
            <a:endParaRPr lang="zh-CN" altLang="en-US" sz="2200" dirty="0"/>
          </a:p>
          <a:p>
            <a:pPr>
              <a:lnSpc>
                <a:spcPct val="100000"/>
              </a:lnSpc>
              <a:spcBef>
                <a:spcPct val="0"/>
              </a:spcBef>
              <a:buFontTx/>
              <a:buNone/>
            </a:pPr>
            <a:r>
              <a:rPr lang="en-US" altLang="zh-CN" sz="2200" dirty="0"/>
              <a:t>{</a:t>
            </a:r>
          </a:p>
          <a:p>
            <a:pPr>
              <a:lnSpc>
                <a:spcPct val="100000"/>
              </a:lnSpc>
              <a:spcBef>
                <a:spcPct val="0"/>
              </a:spcBef>
              <a:buFontTx/>
              <a:buNone/>
            </a:pPr>
            <a:r>
              <a:rPr lang="en-US" altLang="zh-CN" sz="2200" dirty="0"/>
              <a:t>	int a[3] = {10,20,30};</a:t>
            </a:r>
          </a:p>
          <a:p>
            <a:pPr>
              <a:lnSpc>
                <a:spcPct val="100000"/>
              </a:lnSpc>
              <a:spcBef>
                <a:spcPct val="0"/>
              </a:spcBef>
              <a:buFontTx/>
              <a:buNone/>
            </a:pPr>
            <a:r>
              <a:rPr lang="en-US" altLang="zh-CN" sz="2200" dirty="0"/>
              <a:t>	int  result; </a:t>
            </a:r>
          </a:p>
          <a:p>
            <a:pPr>
              <a:lnSpc>
                <a:spcPct val="100000"/>
              </a:lnSpc>
              <a:spcBef>
                <a:spcPct val="0"/>
              </a:spcBef>
              <a:buFontTx/>
              <a:buNone/>
            </a:pPr>
            <a:r>
              <a:rPr lang="en-US" altLang="zh-CN" sz="2200" dirty="0">
                <a:solidFill>
                  <a:srgbClr val="009242"/>
                </a:solidFill>
              </a:rPr>
              <a:t>    result = sum_1(a,0);</a:t>
            </a:r>
          </a:p>
          <a:p>
            <a:pPr>
              <a:lnSpc>
                <a:spcPct val="100000"/>
              </a:lnSpc>
              <a:spcBef>
                <a:spcPct val="0"/>
              </a:spcBef>
              <a:buFontTx/>
              <a:buNone/>
            </a:pPr>
            <a:r>
              <a:rPr lang="en-US" altLang="zh-CN" sz="2200" dirty="0"/>
              <a:t>    printf(“%</a:t>
            </a:r>
            <a:r>
              <a:rPr lang="en-US" altLang="zh-CN" sz="2200" dirty="0" err="1"/>
              <a:t>d”,result</a:t>
            </a:r>
            <a:r>
              <a:rPr lang="en-US" altLang="zh-CN" sz="2200" dirty="0"/>
              <a:t>);</a:t>
            </a:r>
          </a:p>
          <a:p>
            <a:pPr>
              <a:lnSpc>
                <a:spcPct val="100000"/>
              </a:lnSpc>
              <a:spcBef>
                <a:spcPct val="0"/>
              </a:spcBef>
              <a:buFontTx/>
              <a:buNone/>
            </a:pPr>
            <a:r>
              <a:rPr lang="en-US" altLang="zh-CN" sz="2200" dirty="0"/>
              <a:t>}</a:t>
            </a:r>
            <a:endParaRPr lang="zh-CN" altLang="en-US" sz="2200" dirty="0"/>
          </a:p>
        </p:txBody>
      </p:sp>
      <p:sp>
        <p:nvSpPr>
          <p:cNvPr id="5" name="文本框 4">
            <a:extLst>
              <a:ext uri="{FF2B5EF4-FFF2-40B4-BE49-F238E27FC236}">
                <a16:creationId xmlns:a16="http://schemas.microsoft.com/office/drawing/2014/main" id="{96C7823C-74CB-443E-985D-89F37192F355}"/>
              </a:ext>
            </a:extLst>
          </p:cNvPr>
          <p:cNvSpPr txBox="1"/>
          <p:nvPr/>
        </p:nvSpPr>
        <p:spPr>
          <a:xfrm>
            <a:off x="4732367" y="864317"/>
            <a:ext cx="3999746" cy="1138773"/>
          </a:xfrm>
          <a:prstGeom prst="rect">
            <a:avLst/>
          </a:prstGeom>
          <a:noFill/>
        </p:spPr>
        <p:txBody>
          <a:bodyPr wrap="square">
            <a:spAutoFit/>
          </a:bodyPr>
          <a:lstStyle/>
          <a:p>
            <a:r>
              <a:rPr lang="en-US" altLang="zh-CN" dirty="0"/>
              <a:t> </a:t>
            </a:r>
            <a:r>
              <a:rPr lang="en-US" altLang="zh-CN" sz="2400" dirty="0">
                <a:latin typeface="+mn-ea"/>
                <a:ea typeface="+mn-ea"/>
              </a:rPr>
              <a:t>warning C4018: “&lt;=”: </a:t>
            </a:r>
            <a:r>
              <a:rPr lang="zh-CN" altLang="en-US" sz="2400" dirty="0">
                <a:latin typeface="+mn-ea"/>
                <a:ea typeface="+mn-ea"/>
              </a:rPr>
              <a:t>有符号</a:t>
            </a:r>
            <a:r>
              <a:rPr lang="en-US" altLang="zh-CN" sz="2400" dirty="0">
                <a:latin typeface="+mn-ea"/>
                <a:ea typeface="+mn-ea"/>
              </a:rPr>
              <a:t>/</a:t>
            </a:r>
            <a:r>
              <a:rPr lang="zh-CN" altLang="en-US" sz="2400" dirty="0">
                <a:latin typeface="+mn-ea"/>
                <a:ea typeface="+mn-ea"/>
              </a:rPr>
              <a:t>无符号不匹配</a:t>
            </a:r>
          </a:p>
        </p:txBody>
      </p:sp>
      <p:sp>
        <p:nvSpPr>
          <p:cNvPr id="7" name="文本框 6">
            <a:extLst>
              <a:ext uri="{FF2B5EF4-FFF2-40B4-BE49-F238E27FC236}">
                <a16:creationId xmlns:a16="http://schemas.microsoft.com/office/drawing/2014/main" id="{1FD39ABA-0C74-4EBC-8813-40DBFA4649C1}"/>
              </a:ext>
            </a:extLst>
          </p:cNvPr>
          <p:cNvSpPr txBox="1"/>
          <p:nvPr/>
        </p:nvSpPr>
        <p:spPr>
          <a:xfrm>
            <a:off x="395536" y="978114"/>
            <a:ext cx="4336831" cy="461665"/>
          </a:xfrm>
          <a:prstGeom prst="rect">
            <a:avLst/>
          </a:prstGeom>
          <a:noFill/>
        </p:spPr>
        <p:txBody>
          <a:bodyPr wrap="square">
            <a:spAutoFit/>
          </a:bodyPr>
          <a:lstStyle/>
          <a:p>
            <a:r>
              <a:rPr lang="zh-CN" altLang="en-US" sz="2400" dirty="0">
                <a:latin typeface="+mj-ea"/>
                <a:ea typeface="+mj-ea"/>
              </a:rPr>
              <a:t>求整型数组中</a:t>
            </a:r>
            <a:r>
              <a:rPr lang="en-US" altLang="zh-CN" sz="2400" dirty="0" err="1">
                <a:latin typeface="+mj-ea"/>
                <a:ea typeface="+mj-ea"/>
              </a:rPr>
              <a:t>len</a:t>
            </a:r>
            <a:r>
              <a:rPr lang="zh-CN" altLang="en-US" sz="2400" dirty="0">
                <a:latin typeface="+mj-ea"/>
                <a:ea typeface="+mj-ea"/>
              </a:rPr>
              <a:t>个元素的和</a:t>
            </a:r>
            <a:endParaRPr lang="zh-CN" altLang="en-US" sz="2400" dirty="0"/>
          </a:p>
        </p:txBody>
      </p:sp>
      <p:sp>
        <p:nvSpPr>
          <p:cNvPr id="9" name="Rectangle 2">
            <a:extLst>
              <a:ext uri="{FF2B5EF4-FFF2-40B4-BE49-F238E27FC236}">
                <a16:creationId xmlns:a16="http://schemas.microsoft.com/office/drawing/2014/main" id="{3AE749BD-7921-433D-8D9B-D6113B9A2F75}"/>
              </a:ext>
            </a:extLst>
          </p:cNvPr>
          <p:cNvSpPr>
            <a:spLocks noGrp="1" noChangeArrowheads="1"/>
          </p:cNvSpPr>
          <p:nvPr>
            <p:ph type="title"/>
          </p:nvPr>
        </p:nvSpPr>
        <p:spPr>
          <a:xfrm>
            <a:off x="457200" y="98425"/>
            <a:ext cx="8229600" cy="561975"/>
          </a:xfrm>
        </p:spPr>
        <p:txBody>
          <a:bodyPr/>
          <a:lstStyle/>
          <a:p>
            <a:r>
              <a:rPr lang="zh-CN" altLang="en-US" sz="3600" dirty="0"/>
              <a:t>深入理解计算机系统</a:t>
            </a:r>
          </a:p>
        </p:txBody>
      </p:sp>
      <p:sp>
        <p:nvSpPr>
          <p:cNvPr id="11" name="文本框 10">
            <a:extLst>
              <a:ext uri="{FF2B5EF4-FFF2-40B4-BE49-F238E27FC236}">
                <a16:creationId xmlns:a16="http://schemas.microsoft.com/office/drawing/2014/main" id="{A986AD92-9932-6251-E4C6-40636A2C6C53}"/>
              </a:ext>
            </a:extLst>
          </p:cNvPr>
          <p:cNvSpPr txBox="1"/>
          <p:nvPr/>
        </p:nvSpPr>
        <p:spPr>
          <a:xfrm>
            <a:off x="460465" y="5233555"/>
            <a:ext cx="4572000" cy="461665"/>
          </a:xfrm>
          <a:prstGeom prst="rect">
            <a:avLst/>
          </a:prstGeom>
          <a:noFill/>
        </p:spPr>
        <p:txBody>
          <a:bodyPr wrap="square">
            <a:spAutoFit/>
          </a:bodyPr>
          <a:lstStyle/>
          <a:p>
            <a:r>
              <a:rPr lang="en-US" altLang="zh-CN" sz="2400" dirty="0">
                <a:solidFill>
                  <a:srgbClr val="FF0000"/>
                </a:solidFill>
                <a:latin typeface="+mn-ea"/>
                <a:ea typeface="+mn-ea"/>
              </a:rPr>
              <a:t>Q</a:t>
            </a:r>
            <a:r>
              <a:rPr lang="zh-CN" altLang="en-US" sz="2400" dirty="0">
                <a:solidFill>
                  <a:srgbClr val="FF0000"/>
                </a:solidFill>
                <a:latin typeface="+mn-ea"/>
                <a:ea typeface="+mn-ea"/>
              </a:rPr>
              <a:t>：运行时会看到什么？</a:t>
            </a:r>
            <a:endParaRPr lang="en-US" altLang="zh-CN" sz="2400" dirty="0">
              <a:solidFill>
                <a:srgbClr val="FF0000"/>
              </a:solidFill>
              <a:latin typeface="+mn-ea"/>
              <a:ea typeface="+mn-ea"/>
            </a:endParaRPr>
          </a:p>
        </p:txBody>
      </p:sp>
    </p:spTree>
    <p:extLst>
      <p:ext uri="{BB962C8B-B14F-4D97-AF65-F5344CB8AC3E}">
        <p14:creationId xmlns:p14="http://schemas.microsoft.com/office/powerpoint/2010/main" val="70624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3AE749BD-7921-433D-8D9B-D6113B9A2F75}"/>
              </a:ext>
            </a:extLst>
          </p:cNvPr>
          <p:cNvSpPr>
            <a:spLocks noGrp="1" noChangeArrowheads="1"/>
          </p:cNvSpPr>
          <p:nvPr>
            <p:ph type="title"/>
          </p:nvPr>
        </p:nvSpPr>
        <p:spPr>
          <a:xfrm>
            <a:off x="457200" y="98425"/>
            <a:ext cx="8229600" cy="561975"/>
          </a:xfrm>
        </p:spPr>
        <p:txBody>
          <a:bodyPr/>
          <a:lstStyle/>
          <a:p>
            <a:r>
              <a:rPr lang="zh-CN" altLang="en-US" sz="3600" dirty="0"/>
              <a:t>深入理解计算机系统</a:t>
            </a:r>
          </a:p>
        </p:txBody>
      </p:sp>
      <p:pic>
        <p:nvPicPr>
          <p:cNvPr id="6" name="图片 5">
            <a:extLst>
              <a:ext uri="{FF2B5EF4-FFF2-40B4-BE49-F238E27FC236}">
                <a16:creationId xmlns:a16="http://schemas.microsoft.com/office/drawing/2014/main" id="{8ABFBBB3-D9BA-B039-4260-679C9DC5CCEC}"/>
              </a:ext>
            </a:extLst>
          </p:cNvPr>
          <p:cNvPicPr>
            <a:picLocks noChangeAspect="1"/>
          </p:cNvPicPr>
          <p:nvPr/>
        </p:nvPicPr>
        <p:blipFill>
          <a:blip r:embed="rId3"/>
          <a:stretch>
            <a:fillRect/>
          </a:stretch>
        </p:blipFill>
        <p:spPr>
          <a:xfrm>
            <a:off x="465434" y="1301137"/>
            <a:ext cx="7076896" cy="3845920"/>
          </a:xfrm>
          <a:prstGeom prst="rect">
            <a:avLst/>
          </a:prstGeom>
        </p:spPr>
      </p:pic>
      <p:sp>
        <p:nvSpPr>
          <p:cNvPr id="11" name="文本框 10">
            <a:extLst>
              <a:ext uri="{FF2B5EF4-FFF2-40B4-BE49-F238E27FC236}">
                <a16:creationId xmlns:a16="http://schemas.microsoft.com/office/drawing/2014/main" id="{C7F21D02-0158-D635-A693-D21BE842668B}"/>
              </a:ext>
            </a:extLst>
          </p:cNvPr>
          <p:cNvSpPr txBox="1"/>
          <p:nvPr/>
        </p:nvSpPr>
        <p:spPr>
          <a:xfrm>
            <a:off x="1151620" y="832411"/>
            <a:ext cx="4572000" cy="461665"/>
          </a:xfrm>
          <a:prstGeom prst="rect">
            <a:avLst/>
          </a:prstGeom>
          <a:noFill/>
        </p:spPr>
        <p:txBody>
          <a:bodyPr wrap="square">
            <a:spAutoFit/>
          </a:bodyPr>
          <a:lstStyle/>
          <a:p>
            <a:r>
              <a:rPr lang="en-US" altLang="zh-CN" sz="2400" b="1" dirty="0">
                <a:solidFill>
                  <a:srgbClr val="009242"/>
                </a:solidFill>
                <a:latin typeface="+mn-ea"/>
                <a:ea typeface="+mn-ea"/>
              </a:rPr>
              <a:t>result = sum_1(a,0);</a:t>
            </a:r>
            <a:endParaRPr lang="zh-CN" altLang="en-US" sz="2400" b="1" dirty="0">
              <a:latin typeface="+mn-ea"/>
              <a:ea typeface="+mn-ea"/>
            </a:endParaRPr>
          </a:p>
        </p:txBody>
      </p:sp>
      <p:sp>
        <p:nvSpPr>
          <p:cNvPr id="12" name="文本框 11">
            <a:extLst>
              <a:ext uri="{FF2B5EF4-FFF2-40B4-BE49-F238E27FC236}">
                <a16:creationId xmlns:a16="http://schemas.microsoft.com/office/drawing/2014/main" id="{F6C8B838-385C-5827-0B67-675F55BD3953}"/>
              </a:ext>
            </a:extLst>
          </p:cNvPr>
          <p:cNvSpPr txBox="1"/>
          <p:nvPr/>
        </p:nvSpPr>
        <p:spPr>
          <a:xfrm>
            <a:off x="386536" y="5274205"/>
            <a:ext cx="5760640" cy="1200329"/>
          </a:xfrm>
          <a:prstGeom prst="rect">
            <a:avLst/>
          </a:prstGeom>
          <a:noFill/>
        </p:spPr>
        <p:txBody>
          <a:bodyPr wrap="square">
            <a:spAutoFit/>
          </a:bodyPr>
          <a:lstStyle/>
          <a:p>
            <a:r>
              <a:rPr lang="en-US" altLang="zh-CN" sz="2400" dirty="0">
                <a:solidFill>
                  <a:srgbClr val="FF0000"/>
                </a:solidFill>
                <a:latin typeface="+mn-ea"/>
                <a:ea typeface="+mn-ea"/>
              </a:rPr>
              <a:t>Q</a:t>
            </a:r>
            <a:r>
              <a:rPr lang="zh-CN" altLang="en-US" sz="2400" dirty="0">
                <a:solidFill>
                  <a:srgbClr val="FF0000"/>
                </a:solidFill>
                <a:latin typeface="+mn-ea"/>
                <a:ea typeface="+mn-ea"/>
              </a:rPr>
              <a:t>：什么是“读取访问权限冲突”？</a:t>
            </a:r>
            <a:endParaRPr lang="en-US" altLang="zh-CN" sz="2400" dirty="0">
              <a:solidFill>
                <a:srgbClr val="FF0000"/>
              </a:solidFill>
              <a:latin typeface="+mn-ea"/>
              <a:ea typeface="+mn-ea"/>
            </a:endParaRPr>
          </a:p>
          <a:p>
            <a:r>
              <a:rPr lang="en-US" altLang="zh-CN" sz="2400" dirty="0">
                <a:solidFill>
                  <a:srgbClr val="FF0000"/>
                </a:solidFill>
                <a:latin typeface="+mn-ea"/>
                <a:ea typeface="+mn-ea"/>
              </a:rPr>
              <a:t>   </a:t>
            </a:r>
            <a:r>
              <a:rPr lang="zh-CN" altLang="en-US" sz="2400" dirty="0">
                <a:solidFill>
                  <a:srgbClr val="FF0000"/>
                </a:solidFill>
                <a:latin typeface="+mn-ea"/>
                <a:ea typeface="+mn-ea"/>
              </a:rPr>
              <a:t>为什么会有“读取访问权限冲突”？</a:t>
            </a:r>
            <a:endParaRPr lang="en-US" altLang="zh-CN" sz="2400" dirty="0">
              <a:solidFill>
                <a:srgbClr val="FF0000"/>
              </a:solidFill>
              <a:latin typeface="+mn-ea"/>
              <a:ea typeface="+mn-ea"/>
            </a:endParaRPr>
          </a:p>
          <a:p>
            <a:r>
              <a:rPr lang="en-US" altLang="zh-CN" sz="2400" dirty="0">
                <a:solidFill>
                  <a:srgbClr val="FF0000"/>
                </a:solidFill>
                <a:latin typeface="+mn-ea"/>
                <a:ea typeface="+mn-ea"/>
              </a:rPr>
              <a:t>   </a:t>
            </a:r>
            <a:r>
              <a:rPr lang="zh-CN" altLang="en-US" sz="2400">
                <a:solidFill>
                  <a:srgbClr val="FF0000"/>
                </a:solidFill>
                <a:latin typeface="+mn-ea"/>
                <a:ea typeface="+mn-ea"/>
              </a:rPr>
              <a:t>“访问权限”</a:t>
            </a:r>
            <a:r>
              <a:rPr lang="zh-CN" altLang="en-US" sz="2400" dirty="0">
                <a:solidFill>
                  <a:srgbClr val="FF0000"/>
                </a:solidFill>
                <a:latin typeface="+mn-ea"/>
                <a:ea typeface="+mn-ea"/>
              </a:rPr>
              <a:t>的</a:t>
            </a:r>
            <a:r>
              <a:rPr lang="zh-CN" altLang="en-US" sz="2400">
                <a:solidFill>
                  <a:srgbClr val="FF0000"/>
                </a:solidFill>
                <a:latin typeface="+mn-ea"/>
                <a:ea typeface="+mn-ea"/>
              </a:rPr>
              <a:t>实现机理是什么？</a:t>
            </a:r>
            <a:endParaRPr lang="en-US" altLang="zh-CN" sz="2400" dirty="0">
              <a:solidFill>
                <a:srgbClr val="FF0000"/>
              </a:solidFill>
              <a:latin typeface="+mn-ea"/>
              <a:ea typeface="+mn-ea"/>
            </a:endParaRPr>
          </a:p>
        </p:txBody>
      </p:sp>
      <p:sp>
        <p:nvSpPr>
          <p:cNvPr id="2" name="文本框 1">
            <a:extLst>
              <a:ext uri="{FF2B5EF4-FFF2-40B4-BE49-F238E27FC236}">
                <a16:creationId xmlns:a16="http://schemas.microsoft.com/office/drawing/2014/main" id="{64DDC7DE-8DF2-0127-E8B1-31F0FC848CD8}"/>
              </a:ext>
            </a:extLst>
          </p:cNvPr>
          <p:cNvSpPr txBox="1"/>
          <p:nvPr/>
        </p:nvSpPr>
        <p:spPr>
          <a:xfrm>
            <a:off x="5607116" y="5154118"/>
            <a:ext cx="3150350" cy="1569660"/>
          </a:xfrm>
          <a:prstGeom prst="rect">
            <a:avLst/>
          </a:prstGeom>
          <a:noFill/>
        </p:spPr>
        <p:txBody>
          <a:bodyPr wrap="square">
            <a:spAutoFit/>
          </a:bodyPr>
          <a:lstStyle/>
          <a:p>
            <a:r>
              <a:rPr lang="zh-CN" altLang="en-US" sz="2400" b="1" dirty="0">
                <a:solidFill>
                  <a:srgbClr val="009242"/>
                </a:solidFill>
                <a:latin typeface="华文新魏" panose="02010800040101010101" pitchFamily="2" charset="-122"/>
                <a:ea typeface="华文新魏" panose="02010800040101010101" pitchFamily="2" charset="-122"/>
              </a:rPr>
              <a:t>参考：教材第</a:t>
            </a:r>
            <a:r>
              <a:rPr lang="en-US" altLang="zh-CN" sz="2400" b="1" dirty="0">
                <a:solidFill>
                  <a:srgbClr val="009242"/>
                </a:solidFill>
                <a:latin typeface="华文新魏" panose="02010800040101010101" pitchFamily="2" charset="-122"/>
                <a:ea typeface="华文新魏" panose="02010800040101010101" pitchFamily="2" charset="-122"/>
              </a:rPr>
              <a:t>6</a:t>
            </a:r>
            <a:r>
              <a:rPr lang="zh-CN" altLang="en-US" sz="2400" b="1" dirty="0">
                <a:solidFill>
                  <a:srgbClr val="009242"/>
                </a:solidFill>
                <a:latin typeface="华文新魏" panose="02010800040101010101" pitchFamily="2" charset="-122"/>
                <a:ea typeface="华文新魏" panose="02010800040101010101" pitchFamily="2" charset="-122"/>
              </a:rPr>
              <a:t>章  </a:t>
            </a:r>
            <a:endParaRPr lang="en-US" altLang="zh-CN" sz="2400" b="1" dirty="0">
              <a:solidFill>
                <a:srgbClr val="009242"/>
              </a:solidFill>
              <a:latin typeface="华文新魏" panose="02010800040101010101" pitchFamily="2" charset="-122"/>
              <a:ea typeface="华文新魏" panose="02010800040101010101" pitchFamily="2" charset="-122"/>
            </a:endParaRPr>
          </a:p>
          <a:p>
            <a:r>
              <a:rPr lang="en-US" altLang="zh-CN" sz="2400" b="1" dirty="0">
                <a:solidFill>
                  <a:srgbClr val="009242"/>
                </a:solidFill>
                <a:latin typeface="华文新魏" panose="02010800040101010101" pitchFamily="2" charset="-122"/>
                <a:ea typeface="华文新魏" panose="02010800040101010101" pitchFamily="2" charset="-122"/>
              </a:rPr>
              <a:t>      </a:t>
            </a:r>
            <a:r>
              <a:rPr lang="zh-CN" altLang="en-US" sz="2400" b="1" dirty="0">
                <a:solidFill>
                  <a:srgbClr val="009242"/>
                </a:solidFill>
                <a:latin typeface="华文新魏" panose="02010800040101010101" pitchFamily="2" charset="-122"/>
                <a:ea typeface="华文新魏" panose="02010800040101010101" pitchFamily="2" charset="-122"/>
              </a:rPr>
              <a:t>层次结构存储系统</a:t>
            </a:r>
            <a:endParaRPr lang="en-US" altLang="zh-CN" sz="2400" b="1" dirty="0">
              <a:solidFill>
                <a:srgbClr val="009242"/>
              </a:solidFill>
              <a:latin typeface="华文新魏" panose="02010800040101010101" pitchFamily="2" charset="-122"/>
              <a:ea typeface="华文新魏" panose="02010800040101010101" pitchFamily="2" charset="-122"/>
            </a:endParaRPr>
          </a:p>
          <a:p>
            <a:r>
              <a:rPr lang="en-US" altLang="zh-CN" sz="2400" b="1" dirty="0">
                <a:solidFill>
                  <a:srgbClr val="009242"/>
                </a:solidFill>
                <a:latin typeface="华文新魏" panose="02010800040101010101" pitchFamily="2" charset="-122"/>
                <a:ea typeface="华文新魏" panose="02010800040101010101" pitchFamily="2" charset="-122"/>
              </a:rPr>
              <a:t>6.5.4 </a:t>
            </a:r>
            <a:r>
              <a:rPr lang="zh-CN" altLang="en-US" sz="2400" b="1" dirty="0">
                <a:solidFill>
                  <a:srgbClr val="009242"/>
                </a:solidFill>
                <a:latin typeface="华文新魏" panose="02010800040101010101" pitchFamily="2" charset="-122"/>
                <a:ea typeface="华文新魏" panose="02010800040101010101" pitchFamily="2" charset="-122"/>
              </a:rPr>
              <a:t>节  存储保护</a:t>
            </a:r>
            <a:endParaRPr lang="en-US" altLang="zh-CN" sz="2400" b="1" dirty="0">
              <a:solidFill>
                <a:srgbClr val="009242"/>
              </a:solidFill>
              <a:latin typeface="华文新魏" panose="02010800040101010101" pitchFamily="2" charset="-122"/>
              <a:ea typeface="华文新魏" panose="02010800040101010101" pitchFamily="2" charset="-122"/>
            </a:endParaRPr>
          </a:p>
          <a:p>
            <a:r>
              <a:rPr lang="en-US" altLang="zh-CN" sz="2400" b="1" dirty="0">
                <a:solidFill>
                  <a:srgbClr val="009242"/>
                </a:solidFill>
                <a:latin typeface="华文新魏" panose="02010800040101010101" pitchFamily="2" charset="-122"/>
                <a:ea typeface="华文新魏" panose="02010800040101010101" pitchFamily="2" charset="-122"/>
              </a:rPr>
              <a:t>6.6     </a:t>
            </a:r>
            <a:r>
              <a:rPr lang="zh-CN" altLang="en-US" sz="2400" b="1" dirty="0">
                <a:solidFill>
                  <a:srgbClr val="009242"/>
                </a:solidFill>
                <a:latin typeface="华文新魏" panose="02010800040101010101" pitchFamily="2" charset="-122"/>
                <a:ea typeface="华文新魏" panose="02010800040101010101" pitchFamily="2" charset="-122"/>
              </a:rPr>
              <a:t>节  地址转换</a:t>
            </a:r>
            <a:endParaRPr lang="en-US" altLang="zh-CN" sz="2400" b="1" dirty="0">
              <a:solidFill>
                <a:srgbClr val="009242"/>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946502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3AE749BD-7921-433D-8D9B-D6113B9A2F75}"/>
              </a:ext>
            </a:extLst>
          </p:cNvPr>
          <p:cNvSpPr>
            <a:spLocks noGrp="1" noChangeArrowheads="1"/>
          </p:cNvSpPr>
          <p:nvPr>
            <p:ph type="title"/>
          </p:nvPr>
        </p:nvSpPr>
        <p:spPr>
          <a:xfrm>
            <a:off x="457200" y="98425"/>
            <a:ext cx="8229600" cy="561975"/>
          </a:xfrm>
        </p:spPr>
        <p:txBody>
          <a:bodyPr/>
          <a:lstStyle/>
          <a:p>
            <a:r>
              <a:rPr lang="zh-CN" altLang="en-US" sz="3600" dirty="0"/>
              <a:t>深入理解计算机系统</a:t>
            </a:r>
          </a:p>
        </p:txBody>
      </p:sp>
      <p:sp>
        <p:nvSpPr>
          <p:cNvPr id="3" name="文本框 2">
            <a:extLst>
              <a:ext uri="{FF2B5EF4-FFF2-40B4-BE49-F238E27FC236}">
                <a16:creationId xmlns:a16="http://schemas.microsoft.com/office/drawing/2014/main" id="{43F178CB-01D6-7508-2DD8-22CD7D85E075}"/>
              </a:ext>
            </a:extLst>
          </p:cNvPr>
          <p:cNvSpPr txBox="1"/>
          <p:nvPr/>
        </p:nvSpPr>
        <p:spPr>
          <a:xfrm>
            <a:off x="296525" y="818710"/>
            <a:ext cx="6300700" cy="830997"/>
          </a:xfrm>
          <a:prstGeom prst="rect">
            <a:avLst/>
          </a:prstGeom>
          <a:noFill/>
        </p:spPr>
        <p:txBody>
          <a:bodyPr wrap="square">
            <a:spAutoFit/>
          </a:bodyPr>
          <a:lstStyle/>
          <a:p>
            <a:r>
              <a:rPr lang="zh-CN" altLang="en-US" sz="2400" b="1" dirty="0">
                <a:solidFill>
                  <a:srgbClr val="009242"/>
                </a:solidFill>
                <a:latin typeface="华文新魏" panose="02010800040101010101" pitchFamily="2" charset="-122"/>
                <a:ea typeface="华文新魏" panose="02010800040101010101" pitchFamily="2" charset="-122"/>
              </a:rPr>
              <a:t>操作系统： 内存管理</a:t>
            </a:r>
            <a:endParaRPr lang="en-US" altLang="zh-CN" sz="2400" b="1" dirty="0">
              <a:solidFill>
                <a:srgbClr val="009242"/>
              </a:solidFill>
              <a:latin typeface="华文新魏" panose="02010800040101010101" pitchFamily="2" charset="-122"/>
              <a:ea typeface="华文新魏" panose="02010800040101010101" pitchFamily="2" charset="-122"/>
            </a:endParaRPr>
          </a:p>
          <a:p>
            <a:r>
              <a:rPr lang="zh-CN" altLang="en-US" sz="2400" b="1" dirty="0">
                <a:solidFill>
                  <a:srgbClr val="009242"/>
                </a:solidFill>
                <a:latin typeface="华文新魏" panose="02010800040101010101" pitchFamily="2" charset="-122"/>
                <a:ea typeface="华文新魏" panose="02010800040101010101" pitchFamily="2" charset="-122"/>
              </a:rPr>
              <a:t>计算机组成原理：中断和异常</a:t>
            </a:r>
            <a:endParaRPr lang="en-US" altLang="zh-CN" sz="2400" b="1" dirty="0">
              <a:solidFill>
                <a:srgbClr val="009242"/>
              </a:solidFill>
              <a:latin typeface="华文新魏" panose="02010800040101010101" pitchFamily="2" charset="-122"/>
              <a:ea typeface="华文新魏" panose="02010800040101010101" pitchFamily="2" charset="-122"/>
            </a:endParaRPr>
          </a:p>
        </p:txBody>
      </p:sp>
      <p:sp>
        <p:nvSpPr>
          <p:cNvPr id="5" name="文本框 4">
            <a:extLst>
              <a:ext uri="{FF2B5EF4-FFF2-40B4-BE49-F238E27FC236}">
                <a16:creationId xmlns:a16="http://schemas.microsoft.com/office/drawing/2014/main" id="{566A2617-50D6-AD8A-1D87-3E0E8CA42D6D}"/>
              </a:ext>
            </a:extLst>
          </p:cNvPr>
          <p:cNvSpPr txBox="1"/>
          <p:nvPr/>
        </p:nvSpPr>
        <p:spPr>
          <a:xfrm>
            <a:off x="701570" y="1649707"/>
            <a:ext cx="6030670" cy="4862870"/>
          </a:xfrm>
          <a:prstGeom prst="rect">
            <a:avLst/>
          </a:prstGeom>
          <a:noFill/>
        </p:spPr>
        <p:txBody>
          <a:bodyPr wrap="square">
            <a:spAutoFit/>
          </a:bodyPr>
          <a:lstStyle/>
          <a:p>
            <a:r>
              <a:rPr lang="en-US" altLang="zh-CN" sz="1800" dirty="0">
                <a:solidFill>
                  <a:srgbClr val="808080"/>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&lt;iostream&gt;</a:t>
            </a:r>
            <a:endParaRPr lang="en-US" altLang="zh-CN"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808080"/>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Windows.h</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std;</a:t>
            </a:r>
            <a:endParaRPr lang="en-US" altLang="zh-CN" sz="1800" dirty="0">
              <a:solidFill>
                <a:srgbClr val="0000FF"/>
              </a:solidFill>
              <a:latin typeface="新宋体" panose="02010609030101010101" pitchFamily="49" charset="-122"/>
              <a:ea typeface="新宋体" panose="02010609030101010101" pitchFamily="49" charset="-122"/>
            </a:endParaRPr>
          </a:p>
          <a:p>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sum_1_exception(</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808080"/>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unsigned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len</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i, sum = 0;</a:t>
            </a:r>
          </a:p>
          <a:p>
            <a:pPr lvl="1"/>
            <a:r>
              <a:rPr lang="en-US" altLang="zh-CN" dirty="0">
                <a:solidFill>
                  <a:srgbClr val="0000FF"/>
                </a:solidFill>
                <a:latin typeface="新宋体" panose="02010609030101010101" pitchFamily="49" charset="-122"/>
                <a:ea typeface="新宋体" panose="02010609030101010101" pitchFamily="49" charset="-122"/>
              </a:rPr>
              <a:t>__try</a:t>
            </a:r>
            <a:r>
              <a:rPr lang="en-US" altLang="zh-CN" dirty="0">
                <a:solidFill>
                  <a:srgbClr val="000000"/>
                </a:solidFill>
                <a:latin typeface="新宋体" panose="02010609030101010101" pitchFamily="49" charset="-122"/>
                <a:ea typeface="新宋体" panose="02010609030101010101" pitchFamily="49" charset="-122"/>
              </a:rPr>
              <a:t> {</a:t>
            </a:r>
          </a:p>
          <a:p>
            <a:pPr lvl="2"/>
            <a:r>
              <a:rPr lang="en-US" altLang="zh-CN" dirty="0">
                <a:solidFill>
                  <a:srgbClr val="0000FF"/>
                </a:solidFill>
                <a:latin typeface="新宋体" panose="02010609030101010101" pitchFamily="49" charset="-122"/>
                <a:ea typeface="新宋体" panose="02010609030101010101" pitchFamily="49" charset="-122"/>
              </a:rPr>
              <a:t>for</a:t>
            </a:r>
            <a:r>
              <a:rPr lang="en-US" altLang="zh-CN" dirty="0">
                <a:solidFill>
                  <a:srgbClr val="000000"/>
                </a:solidFill>
                <a:latin typeface="新宋体" panose="02010609030101010101" pitchFamily="49" charset="-122"/>
                <a:ea typeface="新宋体" panose="02010609030101010101" pitchFamily="49" charset="-122"/>
              </a:rPr>
              <a:t> (i = 0; i &lt;= </a:t>
            </a:r>
            <a:r>
              <a:rPr lang="en-US" altLang="zh-CN" dirty="0" err="1">
                <a:solidFill>
                  <a:srgbClr val="808080"/>
                </a:solidFill>
                <a:latin typeface="新宋体" panose="02010609030101010101" pitchFamily="49" charset="-122"/>
                <a:ea typeface="新宋体" panose="02010609030101010101" pitchFamily="49" charset="-122"/>
              </a:rPr>
              <a:t>len</a:t>
            </a:r>
            <a:r>
              <a:rPr lang="en-US" altLang="zh-CN" dirty="0">
                <a:solidFill>
                  <a:srgbClr val="000000"/>
                </a:solidFill>
                <a:latin typeface="新宋体" panose="02010609030101010101" pitchFamily="49" charset="-122"/>
                <a:ea typeface="新宋体" panose="02010609030101010101" pitchFamily="49" charset="-122"/>
              </a:rPr>
              <a:t> - 1; i++)</a:t>
            </a:r>
          </a:p>
          <a:p>
            <a:pPr lvl="2"/>
            <a:r>
              <a:rPr lang="en-US" altLang="zh-CN" dirty="0">
                <a:solidFill>
                  <a:srgbClr val="000000"/>
                </a:solidFill>
                <a:latin typeface="新宋体" panose="02010609030101010101" pitchFamily="49" charset="-122"/>
                <a:ea typeface="新宋体" panose="02010609030101010101" pitchFamily="49" charset="-122"/>
              </a:rPr>
              <a:t>sum += </a:t>
            </a:r>
            <a:r>
              <a:rPr lang="en-US" altLang="zh-CN" sz="2000" dirty="0">
                <a:solidFill>
                  <a:srgbClr val="808080"/>
                </a:solidFill>
                <a:latin typeface="新宋体" panose="02010609030101010101" pitchFamily="49" charset="-122"/>
                <a:ea typeface="新宋体" panose="02010609030101010101" pitchFamily="49" charset="-122"/>
              </a:rPr>
              <a:t>a</a:t>
            </a:r>
            <a:r>
              <a:rPr lang="en-US" altLang="zh-CN" dirty="0">
                <a:solidFill>
                  <a:srgbClr val="000000"/>
                </a:solidFill>
                <a:latin typeface="新宋体" panose="02010609030101010101" pitchFamily="49" charset="-122"/>
                <a:ea typeface="新宋体" panose="02010609030101010101" pitchFamily="49" charset="-122"/>
              </a:rPr>
              <a:t>[i];</a:t>
            </a:r>
          </a:p>
          <a:p>
            <a:pPr lvl="1"/>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__except</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6F008A"/>
                </a:solidFill>
                <a:latin typeface="新宋体" panose="02010609030101010101" pitchFamily="49" charset="-122"/>
                <a:ea typeface="新宋体" panose="02010609030101010101" pitchFamily="49" charset="-122"/>
              </a:rPr>
              <a:t>EXCEPTION_EXECUTE_HANDLER</a:t>
            </a:r>
            <a:r>
              <a:rPr lang="en-US" altLang="zh-CN" dirty="0">
                <a:solidFill>
                  <a:srgbClr val="000000"/>
                </a:solidFill>
                <a:latin typeface="新宋体" panose="02010609030101010101" pitchFamily="49" charset="-122"/>
                <a:ea typeface="新宋体" panose="02010609030101010101" pitchFamily="49" charset="-122"/>
              </a:rPr>
              <a:t> )</a:t>
            </a:r>
          </a:p>
          <a:p>
            <a:pPr lvl="1"/>
            <a:r>
              <a:rPr lang="en-US" altLang="zh-CN" dirty="0">
                <a:solidFill>
                  <a:srgbClr val="000000"/>
                </a:solidFill>
                <a:latin typeface="新宋体" panose="02010609030101010101" pitchFamily="49" charset="-122"/>
                <a:ea typeface="新宋体" panose="02010609030101010101" pitchFamily="49" charset="-122"/>
              </a:rPr>
              <a:t>{</a:t>
            </a:r>
          </a:p>
          <a:p>
            <a:pPr lvl="2"/>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"exception occur"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endl</a:t>
            </a:r>
            <a:r>
              <a:rPr lang="en-US" altLang="zh-CN" dirty="0">
                <a:solidFill>
                  <a:srgbClr val="000000"/>
                </a:solidFill>
                <a:latin typeface="新宋体" panose="02010609030101010101" pitchFamily="49" charset="-122"/>
                <a:ea typeface="新宋体" panose="02010609030101010101" pitchFamily="49" charset="-122"/>
              </a:rPr>
              <a:t>;</a:t>
            </a:r>
          </a:p>
          <a:p>
            <a:pPr lvl="2"/>
            <a:r>
              <a:rPr lang="en-US" altLang="zh-CN" dirty="0">
                <a:solidFill>
                  <a:srgbClr val="000000"/>
                </a:solidFill>
                <a:latin typeface="新宋体" panose="02010609030101010101" pitchFamily="49" charset="-122"/>
                <a:ea typeface="新宋体" panose="02010609030101010101" pitchFamily="49" charset="-122"/>
              </a:rPr>
              <a:t>sum = 0;</a:t>
            </a:r>
          </a:p>
          <a:p>
            <a:pPr lvl="1"/>
            <a:r>
              <a:rPr lang="en-US" altLang="zh-CN" dirty="0">
                <a:solidFill>
                  <a:srgbClr val="000000"/>
                </a:solidFill>
                <a:latin typeface="新宋体" panose="02010609030101010101" pitchFamily="49" charset="-122"/>
                <a:ea typeface="新宋体" panose="02010609030101010101" pitchFamily="49" charset="-122"/>
              </a:rPr>
              <a:t>}</a:t>
            </a:r>
          </a:p>
          <a:p>
            <a:pPr lvl="1"/>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sum;</a:t>
            </a:r>
          </a:p>
          <a:p>
            <a:r>
              <a:rPr lang="en-US" altLang="zh-CN" sz="1800"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52718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F1D7D18E-7737-47A6-9476-1602164BE5D6}"/>
              </a:ext>
            </a:extLst>
          </p:cNvPr>
          <p:cNvSpPr>
            <a:spLocks noChangeArrowheads="1"/>
          </p:cNvSpPr>
          <p:nvPr/>
        </p:nvSpPr>
        <p:spPr bwMode="auto">
          <a:xfrm>
            <a:off x="408261" y="1088740"/>
            <a:ext cx="4167187"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buFontTx/>
              <a:buNone/>
            </a:pPr>
            <a:r>
              <a:rPr lang="en-US" altLang="zh-CN" sz="2000" dirty="0"/>
              <a:t>int sum_1(int a[ ], unsigned </a:t>
            </a:r>
            <a:r>
              <a:rPr lang="en-US" altLang="zh-CN" sz="2000" dirty="0" err="1"/>
              <a:t>len</a:t>
            </a:r>
            <a:r>
              <a:rPr lang="en-US" altLang="zh-CN" sz="2000" dirty="0"/>
              <a:t>)</a:t>
            </a:r>
          </a:p>
          <a:p>
            <a:pPr>
              <a:lnSpc>
                <a:spcPct val="100000"/>
              </a:lnSpc>
              <a:spcBef>
                <a:spcPct val="0"/>
              </a:spcBef>
              <a:buFontTx/>
              <a:buNone/>
            </a:pPr>
            <a:r>
              <a:rPr lang="en-US" altLang="zh-CN" sz="2000" dirty="0"/>
              <a:t>{</a:t>
            </a:r>
          </a:p>
          <a:p>
            <a:pPr>
              <a:lnSpc>
                <a:spcPct val="100000"/>
              </a:lnSpc>
              <a:spcBef>
                <a:spcPct val="0"/>
              </a:spcBef>
              <a:buFontTx/>
              <a:buNone/>
            </a:pPr>
            <a:r>
              <a:rPr lang="en-US" altLang="zh-CN" sz="2000" dirty="0"/>
              <a:t>	int 	i</a:t>
            </a:r>
            <a:r>
              <a:rPr lang="zh-CN" altLang="en-US" sz="2000" dirty="0"/>
              <a:t>，</a:t>
            </a:r>
            <a:r>
              <a:rPr lang="en-US" altLang="zh-CN" sz="2000" dirty="0"/>
              <a:t>sum = 0;</a:t>
            </a:r>
          </a:p>
          <a:p>
            <a:pPr>
              <a:lnSpc>
                <a:spcPct val="100000"/>
              </a:lnSpc>
              <a:spcBef>
                <a:spcPct val="0"/>
              </a:spcBef>
              <a:buFontTx/>
              <a:buNone/>
            </a:pPr>
            <a:r>
              <a:rPr lang="en-US" altLang="zh-CN" sz="2000" dirty="0"/>
              <a:t>	for	(i = 0; </a:t>
            </a:r>
            <a:r>
              <a:rPr lang="en-US" altLang="zh-CN" sz="2000" dirty="0">
                <a:solidFill>
                  <a:srgbClr val="FF0000"/>
                </a:solidFill>
              </a:rPr>
              <a:t>i &lt;= </a:t>
            </a:r>
            <a:r>
              <a:rPr lang="en-US" altLang="zh-CN" sz="2000" dirty="0" err="1">
                <a:solidFill>
                  <a:srgbClr val="FF0000"/>
                </a:solidFill>
              </a:rPr>
              <a:t>len</a:t>
            </a:r>
            <a:r>
              <a:rPr lang="en-US" altLang="zh-CN" sz="2000" dirty="0">
                <a:solidFill>
                  <a:srgbClr val="FF0000"/>
                </a:solidFill>
              </a:rPr>
              <a:t>–1</a:t>
            </a:r>
            <a:r>
              <a:rPr lang="en-US" altLang="zh-CN" sz="2000" dirty="0"/>
              <a:t>; i++)</a:t>
            </a:r>
          </a:p>
          <a:p>
            <a:pPr>
              <a:lnSpc>
                <a:spcPct val="100000"/>
              </a:lnSpc>
              <a:spcBef>
                <a:spcPct val="0"/>
              </a:spcBef>
              <a:buFontTx/>
              <a:buNone/>
            </a:pPr>
            <a:r>
              <a:rPr lang="en-US" altLang="zh-CN" sz="2000" dirty="0"/>
              <a:t>      	sum += a[i];</a:t>
            </a:r>
          </a:p>
          <a:p>
            <a:pPr>
              <a:lnSpc>
                <a:spcPct val="100000"/>
              </a:lnSpc>
              <a:spcBef>
                <a:spcPct val="0"/>
              </a:spcBef>
              <a:buFontTx/>
              <a:buNone/>
            </a:pPr>
            <a:r>
              <a:rPr lang="en-US" altLang="zh-CN" sz="2000" dirty="0"/>
              <a:t>	return sum;</a:t>
            </a:r>
          </a:p>
          <a:p>
            <a:pPr>
              <a:lnSpc>
                <a:spcPct val="100000"/>
              </a:lnSpc>
              <a:spcBef>
                <a:spcPct val="0"/>
              </a:spcBef>
              <a:buFontTx/>
              <a:buNone/>
            </a:pPr>
            <a:r>
              <a:rPr lang="en-US" altLang="zh-CN" sz="2000" dirty="0"/>
              <a:t>}</a:t>
            </a:r>
            <a:endParaRPr lang="zh-CN" altLang="en-US" sz="2000" dirty="0"/>
          </a:p>
        </p:txBody>
      </p:sp>
      <p:sp>
        <p:nvSpPr>
          <p:cNvPr id="9" name="Rectangle 4">
            <a:extLst>
              <a:ext uri="{FF2B5EF4-FFF2-40B4-BE49-F238E27FC236}">
                <a16:creationId xmlns:a16="http://schemas.microsoft.com/office/drawing/2014/main" id="{E0CDE2C7-6A39-4A39-93DE-FBF2E5116E73}"/>
              </a:ext>
            </a:extLst>
          </p:cNvPr>
          <p:cNvSpPr>
            <a:spLocks noChangeArrowheads="1"/>
          </p:cNvSpPr>
          <p:nvPr/>
        </p:nvSpPr>
        <p:spPr bwMode="auto">
          <a:xfrm>
            <a:off x="4783189" y="1088740"/>
            <a:ext cx="4167187" cy="2269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buFontTx/>
              <a:buNone/>
            </a:pPr>
            <a:r>
              <a:rPr lang="en-US" altLang="zh-CN" sz="2000" dirty="0"/>
              <a:t>int sum_2(int a[ ], unsigned </a:t>
            </a:r>
            <a:r>
              <a:rPr lang="en-US" altLang="zh-CN" sz="2000" dirty="0" err="1"/>
              <a:t>len</a:t>
            </a:r>
            <a:r>
              <a:rPr lang="en-US" altLang="zh-CN" sz="2000" dirty="0"/>
              <a:t>)</a:t>
            </a:r>
          </a:p>
          <a:p>
            <a:pPr>
              <a:lnSpc>
                <a:spcPct val="100000"/>
              </a:lnSpc>
              <a:spcBef>
                <a:spcPct val="0"/>
              </a:spcBef>
              <a:buFontTx/>
              <a:buNone/>
            </a:pPr>
            <a:r>
              <a:rPr lang="en-US" altLang="zh-CN" sz="2000" dirty="0"/>
              <a:t>{</a:t>
            </a:r>
          </a:p>
          <a:p>
            <a:pPr>
              <a:lnSpc>
                <a:spcPct val="100000"/>
              </a:lnSpc>
              <a:spcBef>
                <a:spcPct val="0"/>
              </a:spcBef>
              <a:buFontTx/>
              <a:buNone/>
            </a:pPr>
            <a:r>
              <a:rPr lang="en-US" altLang="zh-CN" sz="2000" dirty="0"/>
              <a:t>	int 	i</a:t>
            </a:r>
            <a:r>
              <a:rPr lang="zh-CN" altLang="en-US" sz="2000" dirty="0"/>
              <a:t>，</a:t>
            </a:r>
            <a:r>
              <a:rPr lang="en-US" altLang="zh-CN" sz="2000" dirty="0"/>
              <a:t>sum = 0;</a:t>
            </a:r>
          </a:p>
          <a:p>
            <a:pPr>
              <a:lnSpc>
                <a:spcPct val="100000"/>
              </a:lnSpc>
              <a:spcBef>
                <a:spcPct val="0"/>
              </a:spcBef>
              <a:buFontTx/>
              <a:buNone/>
            </a:pPr>
            <a:r>
              <a:rPr lang="en-US" altLang="zh-CN" sz="2000" dirty="0"/>
              <a:t>	for	(i = 0; </a:t>
            </a:r>
            <a:r>
              <a:rPr lang="en-US" altLang="zh-CN" sz="2000" dirty="0">
                <a:solidFill>
                  <a:srgbClr val="FF0000"/>
                </a:solidFill>
              </a:rPr>
              <a:t>i &lt; </a:t>
            </a:r>
            <a:r>
              <a:rPr lang="en-US" altLang="zh-CN" sz="2000" dirty="0" err="1">
                <a:solidFill>
                  <a:srgbClr val="FF0000"/>
                </a:solidFill>
              </a:rPr>
              <a:t>len</a:t>
            </a:r>
            <a:r>
              <a:rPr lang="en-US" altLang="zh-CN" sz="2000" dirty="0"/>
              <a:t>; i++)</a:t>
            </a:r>
          </a:p>
          <a:p>
            <a:pPr>
              <a:lnSpc>
                <a:spcPct val="100000"/>
              </a:lnSpc>
              <a:spcBef>
                <a:spcPct val="0"/>
              </a:spcBef>
              <a:buFontTx/>
              <a:buNone/>
            </a:pPr>
            <a:r>
              <a:rPr lang="en-US" altLang="zh-CN" sz="2000" dirty="0"/>
              <a:t>      	sum += a[i];</a:t>
            </a:r>
          </a:p>
          <a:p>
            <a:pPr>
              <a:lnSpc>
                <a:spcPct val="100000"/>
              </a:lnSpc>
              <a:spcBef>
                <a:spcPct val="0"/>
              </a:spcBef>
              <a:buFontTx/>
              <a:buNone/>
            </a:pPr>
            <a:r>
              <a:rPr lang="en-US" altLang="zh-CN" sz="2000" dirty="0"/>
              <a:t>	return sum;</a:t>
            </a:r>
          </a:p>
          <a:p>
            <a:pPr>
              <a:lnSpc>
                <a:spcPct val="100000"/>
              </a:lnSpc>
              <a:spcBef>
                <a:spcPct val="0"/>
              </a:spcBef>
              <a:buFontTx/>
              <a:buNone/>
            </a:pPr>
            <a:r>
              <a:rPr lang="en-US" altLang="zh-CN" sz="2000" dirty="0"/>
              <a:t>}</a:t>
            </a:r>
            <a:endParaRPr lang="zh-CN" altLang="en-US" sz="2000" dirty="0"/>
          </a:p>
        </p:txBody>
      </p:sp>
      <p:sp>
        <p:nvSpPr>
          <p:cNvPr id="10" name="文本框 9">
            <a:extLst>
              <a:ext uri="{FF2B5EF4-FFF2-40B4-BE49-F238E27FC236}">
                <a16:creationId xmlns:a16="http://schemas.microsoft.com/office/drawing/2014/main" id="{2010EE9C-140D-4AE5-936D-91A4AFCD46C7}"/>
              </a:ext>
            </a:extLst>
          </p:cNvPr>
          <p:cNvSpPr txBox="1"/>
          <p:nvPr/>
        </p:nvSpPr>
        <p:spPr>
          <a:xfrm>
            <a:off x="4783189" y="3894046"/>
            <a:ext cx="3749251" cy="830997"/>
          </a:xfrm>
          <a:prstGeom prst="rect">
            <a:avLst/>
          </a:prstGeom>
          <a:noFill/>
        </p:spPr>
        <p:txBody>
          <a:bodyPr wrap="square" rtlCol="0">
            <a:spAutoFit/>
          </a:bodyPr>
          <a:lstStyle/>
          <a:p>
            <a:r>
              <a:rPr lang="zh-CN" altLang="en-US" sz="2400" dirty="0">
                <a:latin typeface="+mn-ea"/>
                <a:ea typeface="+mn-ea"/>
              </a:rPr>
              <a:t>改为右边的形式后，运行正常。显示结果</a:t>
            </a:r>
            <a:r>
              <a:rPr lang="en-US" altLang="zh-CN" sz="2400" dirty="0">
                <a:latin typeface="+mn-ea"/>
                <a:ea typeface="+mn-ea"/>
              </a:rPr>
              <a:t>0</a:t>
            </a:r>
            <a:endParaRPr lang="zh-CN" altLang="en-US" sz="2400" dirty="0">
              <a:latin typeface="+mn-ea"/>
              <a:ea typeface="+mn-ea"/>
            </a:endParaRPr>
          </a:p>
        </p:txBody>
      </p:sp>
      <p:sp>
        <p:nvSpPr>
          <p:cNvPr id="11" name="文本框 10">
            <a:extLst>
              <a:ext uri="{FF2B5EF4-FFF2-40B4-BE49-F238E27FC236}">
                <a16:creationId xmlns:a16="http://schemas.microsoft.com/office/drawing/2014/main" id="{A8171214-F5D9-4808-AD7C-54A240519503}"/>
              </a:ext>
            </a:extLst>
          </p:cNvPr>
          <p:cNvSpPr txBox="1"/>
          <p:nvPr/>
        </p:nvSpPr>
        <p:spPr>
          <a:xfrm>
            <a:off x="4783189" y="4974398"/>
            <a:ext cx="3749251" cy="830997"/>
          </a:xfrm>
          <a:prstGeom prst="rect">
            <a:avLst/>
          </a:prstGeom>
          <a:noFill/>
        </p:spPr>
        <p:txBody>
          <a:bodyPr wrap="square" rtlCol="0">
            <a:spAutoFit/>
          </a:bodyPr>
          <a:lstStyle/>
          <a:p>
            <a:r>
              <a:rPr lang="en-US" altLang="zh-CN" sz="2400" dirty="0">
                <a:latin typeface="+mn-ea"/>
                <a:ea typeface="+mn-ea"/>
              </a:rPr>
              <a:t>i&lt;=len-1  </a:t>
            </a:r>
            <a:r>
              <a:rPr lang="en-US" altLang="zh-CN" sz="2400" dirty="0">
                <a:latin typeface="+mn-ea"/>
                <a:ea typeface="+mn-ea"/>
                <a:sym typeface="Wingdings" panose="05000000000000000000" pitchFamily="2" charset="2"/>
              </a:rPr>
              <a:t>  i&lt;</a:t>
            </a:r>
            <a:r>
              <a:rPr lang="en-US" altLang="zh-CN" sz="2400" dirty="0" err="1">
                <a:latin typeface="+mn-ea"/>
                <a:ea typeface="+mn-ea"/>
                <a:sym typeface="Wingdings" panose="05000000000000000000" pitchFamily="2" charset="2"/>
              </a:rPr>
              <a:t>len</a:t>
            </a:r>
            <a:r>
              <a:rPr lang="en-US" altLang="zh-CN" sz="2400" dirty="0">
                <a:latin typeface="+mn-ea"/>
                <a:ea typeface="+mn-ea"/>
                <a:sym typeface="Wingdings" panose="05000000000000000000" pitchFamily="2" charset="2"/>
              </a:rPr>
              <a:t> ?</a:t>
            </a:r>
            <a:endParaRPr lang="en-US" altLang="zh-CN" sz="2400" dirty="0">
              <a:latin typeface="+mn-ea"/>
              <a:ea typeface="+mn-ea"/>
            </a:endParaRPr>
          </a:p>
          <a:p>
            <a:r>
              <a:rPr lang="en-US" altLang="zh-CN" sz="2400" dirty="0">
                <a:latin typeface="+mn-ea"/>
                <a:ea typeface="+mn-ea"/>
              </a:rPr>
              <a:t>x&lt;y       </a:t>
            </a:r>
            <a:r>
              <a:rPr lang="en-US" altLang="zh-CN" sz="2400" dirty="0">
                <a:latin typeface="+mn-ea"/>
                <a:ea typeface="+mn-ea"/>
                <a:sym typeface="Wingdings" panose="05000000000000000000" pitchFamily="2" charset="2"/>
              </a:rPr>
              <a:t>  x-y&lt;0 ?</a:t>
            </a:r>
            <a:endParaRPr lang="zh-CN" altLang="en-US" sz="2400" dirty="0">
              <a:latin typeface="+mn-ea"/>
              <a:ea typeface="+mn-ea"/>
            </a:endParaRPr>
          </a:p>
        </p:txBody>
      </p:sp>
      <p:sp>
        <p:nvSpPr>
          <p:cNvPr id="12" name="Rectangle 5">
            <a:extLst>
              <a:ext uri="{FF2B5EF4-FFF2-40B4-BE49-F238E27FC236}">
                <a16:creationId xmlns:a16="http://schemas.microsoft.com/office/drawing/2014/main" id="{2A9C13FA-CF34-44BD-A1B7-9F3B269AD9D6}"/>
              </a:ext>
            </a:extLst>
          </p:cNvPr>
          <p:cNvSpPr>
            <a:spLocks noChangeArrowheads="1"/>
          </p:cNvSpPr>
          <p:nvPr/>
        </p:nvSpPr>
        <p:spPr bwMode="auto">
          <a:xfrm>
            <a:off x="396861" y="3704985"/>
            <a:ext cx="3635079"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10000"/>
              </a:spcBef>
              <a:buFontTx/>
              <a:buNone/>
            </a:pPr>
            <a:r>
              <a:rPr lang="en-US" altLang="zh-CN" sz="2200" dirty="0"/>
              <a:t>int main()</a:t>
            </a:r>
            <a:endParaRPr lang="zh-CN" altLang="en-US" sz="2200" dirty="0"/>
          </a:p>
          <a:p>
            <a:pPr>
              <a:lnSpc>
                <a:spcPct val="100000"/>
              </a:lnSpc>
              <a:spcBef>
                <a:spcPct val="0"/>
              </a:spcBef>
              <a:buFontTx/>
              <a:buNone/>
            </a:pPr>
            <a:r>
              <a:rPr lang="en-US" altLang="zh-CN" sz="2200" dirty="0"/>
              <a:t>{</a:t>
            </a:r>
          </a:p>
          <a:p>
            <a:pPr>
              <a:lnSpc>
                <a:spcPct val="100000"/>
              </a:lnSpc>
              <a:spcBef>
                <a:spcPct val="0"/>
              </a:spcBef>
              <a:buFontTx/>
              <a:buNone/>
            </a:pPr>
            <a:r>
              <a:rPr lang="en-US" altLang="zh-CN" sz="2200" dirty="0"/>
              <a:t>	int 	a[3]={10,20,30};</a:t>
            </a:r>
          </a:p>
          <a:p>
            <a:pPr>
              <a:lnSpc>
                <a:spcPct val="100000"/>
              </a:lnSpc>
              <a:spcBef>
                <a:spcPct val="0"/>
              </a:spcBef>
              <a:buFontTx/>
              <a:buNone/>
            </a:pPr>
            <a:r>
              <a:rPr lang="en-US" altLang="zh-CN" sz="2200" dirty="0"/>
              <a:t>	int result; </a:t>
            </a:r>
          </a:p>
          <a:p>
            <a:pPr>
              <a:lnSpc>
                <a:spcPct val="100000"/>
              </a:lnSpc>
              <a:spcBef>
                <a:spcPct val="0"/>
              </a:spcBef>
              <a:buFontTx/>
              <a:buNone/>
            </a:pPr>
            <a:r>
              <a:rPr lang="en-US" altLang="zh-CN" sz="2200" dirty="0"/>
              <a:t>    // </a:t>
            </a:r>
            <a:r>
              <a:rPr lang="en-US" altLang="zh-CN" sz="2200" dirty="0">
                <a:solidFill>
                  <a:srgbClr val="009242"/>
                </a:solidFill>
              </a:rPr>
              <a:t>result=sum_1(a,0);</a:t>
            </a:r>
          </a:p>
          <a:p>
            <a:pPr>
              <a:lnSpc>
                <a:spcPct val="100000"/>
              </a:lnSpc>
              <a:spcBef>
                <a:spcPct val="0"/>
              </a:spcBef>
              <a:buFontTx/>
              <a:buNone/>
            </a:pPr>
            <a:r>
              <a:rPr lang="en-US" altLang="zh-CN" sz="2200" dirty="0">
                <a:solidFill>
                  <a:srgbClr val="009242"/>
                </a:solidFill>
              </a:rPr>
              <a:t>    result = sum_2(a,0);</a:t>
            </a:r>
          </a:p>
          <a:p>
            <a:pPr>
              <a:lnSpc>
                <a:spcPct val="100000"/>
              </a:lnSpc>
              <a:spcBef>
                <a:spcPct val="0"/>
              </a:spcBef>
              <a:buFontTx/>
              <a:buNone/>
            </a:pPr>
            <a:r>
              <a:rPr lang="en-US" altLang="zh-CN" sz="2200" dirty="0"/>
              <a:t>    printf(“%</a:t>
            </a:r>
            <a:r>
              <a:rPr lang="en-US" altLang="zh-CN" sz="2200" dirty="0" err="1"/>
              <a:t>d”,result</a:t>
            </a:r>
            <a:r>
              <a:rPr lang="en-US" altLang="zh-CN" sz="2200" dirty="0"/>
              <a:t>);</a:t>
            </a:r>
          </a:p>
          <a:p>
            <a:pPr>
              <a:lnSpc>
                <a:spcPct val="100000"/>
              </a:lnSpc>
              <a:spcBef>
                <a:spcPct val="0"/>
              </a:spcBef>
              <a:buFontTx/>
              <a:buNone/>
            </a:pPr>
            <a:r>
              <a:rPr lang="en-US" altLang="zh-CN" sz="2200" dirty="0"/>
              <a:t>}</a:t>
            </a:r>
            <a:endParaRPr lang="zh-CN" altLang="en-US" sz="2200" dirty="0"/>
          </a:p>
        </p:txBody>
      </p:sp>
      <p:sp>
        <p:nvSpPr>
          <p:cNvPr id="14" name="Rectangle 2">
            <a:extLst>
              <a:ext uri="{FF2B5EF4-FFF2-40B4-BE49-F238E27FC236}">
                <a16:creationId xmlns:a16="http://schemas.microsoft.com/office/drawing/2014/main" id="{0566FFDB-7C87-4D80-B5E5-09C491EC6540}"/>
              </a:ext>
            </a:extLst>
          </p:cNvPr>
          <p:cNvSpPr>
            <a:spLocks noGrp="1" noChangeArrowheads="1"/>
          </p:cNvSpPr>
          <p:nvPr>
            <p:ph type="title"/>
          </p:nvPr>
        </p:nvSpPr>
        <p:spPr>
          <a:xfrm>
            <a:off x="457200" y="98425"/>
            <a:ext cx="8229600" cy="561975"/>
          </a:xfrm>
        </p:spPr>
        <p:txBody>
          <a:bodyPr/>
          <a:lstStyle/>
          <a:p>
            <a:r>
              <a:rPr lang="zh-CN" altLang="en-US" sz="3600" dirty="0"/>
              <a:t>深入理解计算机系统</a:t>
            </a:r>
          </a:p>
        </p:txBody>
      </p:sp>
    </p:spTree>
    <p:extLst>
      <p:ext uri="{BB962C8B-B14F-4D97-AF65-F5344CB8AC3E}">
        <p14:creationId xmlns:p14="http://schemas.microsoft.com/office/powerpoint/2010/main" val="1085214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a:extLst>
              <a:ext uri="{FF2B5EF4-FFF2-40B4-BE49-F238E27FC236}">
                <a16:creationId xmlns:a16="http://schemas.microsoft.com/office/drawing/2014/main" id="{1D0AE754-0C8B-456E-83FD-1D5605A46C49}"/>
              </a:ext>
            </a:extLst>
          </p:cNvPr>
          <p:cNvSpPr>
            <a:spLocks noChangeArrowheads="1"/>
          </p:cNvSpPr>
          <p:nvPr/>
        </p:nvSpPr>
        <p:spPr bwMode="auto">
          <a:xfrm>
            <a:off x="179388" y="819150"/>
            <a:ext cx="4437617"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buFontTx/>
              <a:buNone/>
            </a:pPr>
            <a:r>
              <a:rPr lang="en-US" altLang="zh-CN" sz="2200" dirty="0"/>
              <a:t>int sum_1(int a[ ], </a:t>
            </a:r>
            <a:r>
              <a:rPr lang="en-US" altLang="zh-CN" sz="2200" dirty="0">
                <a:solidFill>
                  <a:srgbClr val="FF0000"/>
                </a:solidFill>
              </a:rPr>
              <a:t>unsigned </a:t>
            </a:r>
            <a:r>
              <a:rPr lang="en-US" altLang="zh-CN" sz="2200" dirty="0" err="1"/>
              <a:t>len</a:t>
            </a:r>
            <a:r>
              <a:rPr lang="en-US" altLang="zh-CN" sz="2200" dirty="0"/>
              <a:t>)</a:t>
            </a:r>
          </a:p>
          <a:p>
            <a:pPr>
              <a:lnSpc>
                <a:spcPct val="100000"/>
              </a:lnSpc>
              <a:spcBef>
                <a:spcPct val="0"/>
              </a:spcBef>
              <a:buFontTx/>
              <a:buNone/>
            </a:pPr>
            <a:r>
              <a:rPr lang="en-US" altLang="zh-CN" sz="2200" dirty="0"/>
              <a:t>{</a:t>
            </a:r>
          </a:p>
          <a:p>
            <a:pPr>
              <a:lnSpc>
                <a:spcPct val="100000"/>
              </a:lnSpc>
              <a:spcBef>
                <a:spcPct val="0"/>
              </a:spcBef>
              <a:buFontTx/>
              <a:buNone/>
            </a:pPr>
            <a:r>
              <a:rPr lang="en-US" altLang="zh-CN" sz="2200" dirty="0"/>
              <a:t>	int 	i</a:t>
            </a:r>
            <a:r>
              <a:rPr lang="zh-CN" altLang="en-US" sz="2200" dirty="0"/>
              <a:t>，</a:t>
            </a:r>
            <a:r>
              <a:rPr lang="en-US" altLang="zh-CN" sz="2200" dirty="0"/>
              <a:t>sum = 0;</a:t>
            </a:r>
          </a:p>
          <a:p>
            <a:pPr>
              <a:lnSpc>
                <a:spcPct val="100000"/>
              </a:lnSpc>
              <a:spcBef>
                <a:spcPct val="0"/>
              </a:spcBef>
              <a:buFontTx/>
              <a:buNone/>
            </a:pPr>
            <a:r>
              <a:rPr lang="en-US" altLang="zh-CN" sz="2200" dirty="0"/>
              <a:t>	for	(i = 0; </a:t>
            </a:r>
            <a:r>
              <a:rPr lang="en-US" altLang="zh-CN" sz="2200" dirty="0">
                <a:solidFill>
                  <a:srgbClr val="FF0000"/>
                </a:solidFill>
              </a:rPr>
              <a:t>i &lt;= </a:t>
            </a:r>
            <a:r>
              <a:rPr lang="en-US" altLang="zh-CN" sz="2200" dirty="0" err="1">
                <a:solidFill>
                  <a:srgbClr val="FF0000"/>
                </a:solidFill>
              </a:rPr>
              <a:t>len</a:t>
            </a:r>
            <a:r>
              <a:rPr lang="en-US" altLang="zh-CN" sz="2200" dirty="0">
                <a:solidFill>
                  <a:srgbClr val="FF0000"/>
                </a:solidFill>
              </a:rPr>
              <a:t>–1</a:t>
            </a:r>
            <a:r>
              <a:rPr lang="en-US" altLang="zh-CN" sz="2200" dirty="0"/>
              <a:t>; i++)</a:t>
            </a:r>
          </a:p>
          <a:p>
            <a:pPr>
              <a:lnSpc>
                <a:spcPct val="100000"/>
              </a:lnSpc>
              <a:spcBef>
                <a:spcPct val="0"/>
              </a:spcBef>
              <a:buFontTx/>
              <a:buNone/>
            </a:pPr>
            <a:r>
              <a:rPr lang="en-US" altLang="zh-CN" sz="2200" dirty="0"/>
              <a:t>      	sum += a[i];</a:t>
            </a:r>
          </a:p>
          <a:p>
            <a:pPr>
              <a:lnSpc>
                <a:spcPct val="100000"/>
              </a:lnSpc>
              <a:spcBef>
                <a:spcPct val="0"/>
              </a:spcBef>
              <a:buFontTx/>
              <a:buNone/>
            </a:pPr>
            <a:r>
              <a:rPr lang="en-US" altLang="zh-CN" sz="2200" dirty="0"/>
              <a:t>	return sum;</a:t>
            </a:r>
          </a:p>
          <a:p>
            <a:pPr>
              <a:lnSpc>
                <a:spcPct val="100000"/>
              </a:lnSpc>
              <a:spcBef>
                <a:spcPct val="0"/>
              </a:spcBef>
              <a:buFontTx/>
              <a:buNone/>
            </a:pPr>
            <a:r>
              <a:rPr lang="en-US" altLang="zh-CN" sz="2200" dirty="0"/>
              <a:t>}</a:t>
            </a:r>
            <a:endParaRPr lang="zh-CN" altLang="en-US" sz="2200" dirty="0"/>
          </a:p>
        </p:txBody>
      </p:sp>
      <p:sp>
        <p:nvSpPr>
          <p:cNvPr id="29" name="Rectangle 4">
            <a:extLst>
              <a:ext uri="{FF2B5EF4-FFF2-40B4-BE49-F238E27FC236}">
                <a16:creationId xmlns:a16="http://schemas.microsoft.com/office/drawing/2014/main" id="{4038BF7B-5157-4272-A283-87A130DF5835}"/>
              </a:ext>
            </a:extLst>
          </p:cNvPr>
          <p:cNvSpPr>
            <a:spLocks noChangeArrowheads="1"/>
          </p:cNvSpPr>
          <p:nvPr/>
        </p:nvSpPr>
        <p:spPr bwMode="auto">
          <a:xfrm>
            <a:off x="4793121" y="873032"/>
            <a:ext cx="4327769"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buFontTx/>
              <a:buNone/>
            </a:pPr>
            <a:r>
              <a:rPr lang="en-US" altLang="zh-CN" sz="2000" dirty="0"/>
              <a:t>int sum_2(int a[ ], unsigned </a:t>
            </a:r>
            <a:r>
              <a:rPr lang="en-US" altLang="zh-CN" sz="2000" dirty="0" err="1"/>
              <a:t>len</a:t>
            </a:r>
            <a:r>
              <a:rPr lang="en-US" altLang="zh-CN" sz="2000" dirty="0"/>
              <a:t>)</a:t>
            </a:r>
          </a:p>
          <a:p>
            <a:pPr>
              <a:lnSpc>
                <a:spcPct val="100000"/>
              </a:lnSpc>
              <a:spcBef>
                <a:spcPct val="0"/>
              </a:spcBef>
              <a:buFontTx/>
              <a:buNone/>
            </a:pPr>
            <a:r>
              <a:rPr lang="en-US" altLang="zh-CN" sz="2200" dirty="0"/>
              <a:t>{</a:t>
            </a:r>
          </a:p>
          <a:p>
            <a:pPr>
              <a:lnSpc>
                <a:spcPct val="100000"/>
              </a:lnSpc>
              <a:spcBef>
                <a:spcPct val="0"/>
              </a:spcBef>
              <a:buFontTx/>
              <a:buNone/>
            </a:pPr>
            <a:r>
              <a:rPr lang="en-US" altLang="zh-CN" sz="2200" dirty="0"/>
              <a:t>	int 	i</a:t>
            </a:r>
            <a:r>
              <a:rPr lang="zh-CN" altLang="en-US" sz="2200" dirty="0"/>
              <a:t>，</a:t>
            </a:r>
            <a:r>
              <a:rPr lang="en-US" altLang="zh-CN" sz="2200" dirty="0"/>
              <a:t>sum = 0;</a:t>
            </a:r>
          </a:p>
          <a:p>
            <a:pPr>
              <a:lnSpc>
                <a:spcPct val="100000"/>
              </a:lnSpc>
              <a:spcBef>
                <a:spcPct val="0"/>
              </a:spcBef>
              <a:buFontTx/>
              <a:buNone/>
            </a:pPr>
            <a:r>
              <a:rPr lang="en-US" altLang="zh-CN" sz="2200" dirty="0"/>
              <a:t>	for	(i = 0; </a:t>
            </a:r>
            <a:r>
              <a:rPr lang="en-US" altLang="zh-CN" sz="2200" dirty="0">
                <a:solidFill>
                  <a:srgbClr val="FF0000"/>
                </a:solidFill>
              </a:rPr>
              <a:t>i &lt; </a:t>
            </a:r>
            <a:r>
              <a:rPr lang="en-US" altLang="zh-CN" sz="2200" dirty="0" err="1">
                <a:solidFill>
                  <a:srgbClr val="FF0000"/>
                </a:solidFill>
              </a:rPr>
              <a:t>len</a:t>
            </a:r>
            <a:r>
              <a:rPr lang="en-US" altLang="zh-CN" sz="2200" dirty="0"/>
              <a:t>; i++)</a:t>
            </a:r>
          </a:p>
          <a:p>
            <a:pPr>
              <a:lnSpc>
                <a:spcPct val="100000"/>
              </a:lnSpc>
              <a:spcBef>
                <a:spcPct val="0"/>
              </a:spcBef>
              <a:buFontTx/>
              <a:buNone/>
            </a:pPr>
            <a:r>
              <a:rPr lang="en-US" altLang="zh-CN" sz="2200" dirty="0"/>
              <a:t>      	sum += a[i];</a:t>
            </a:r>
          </a:p>
          <a:p>
            <a:pPr>
              <a:lnSpc>
                <a:spcPct val="100000"/>
              </a:lnSpc>
              <a:spcBef>
                <a:spcPct val="0"/>
              </a:spcBef>
              <a:buFontTx/>
              <a:buNone/>
            </a:pPr>
            <a:r>
              <a:rPr lang="en-US" altLang="zh-CN" sz="2200" dirty="0"/>
              <a:t>	return sum;</a:t>
            </a:r>
          </a:p>
          <a:p>
            <a:pPr>
              <a:lnSpc>
                <a:spcPct val="100000"/>
              </a:lnSpc>
              <a:spcBef>
                <a:spcPct val="0"/>
              </a:spcBef>
              <a:buFontTx/>
              <a:buNone/>
            </a:pPr>
            <a:r>
              <a:rPr lang="en-US" altLang="zh-CN" sz="2200" dirty="0"/>
              <a:t>}</a:t>
            </a:r>
            <a:endParaRPr lang="zh-CN" altLang="en-US" sz="2200" dirty="0"/>
          </a:p>
        </p:txBody>
      </p:sp>
      <p:sp>
        <p:nvSpPr>
          <p:cNvPr id="31" name="文本框 30">
            <a:extLst>
              <a:ext uri="{FF2B5EF4-FFF2-40B4-BE49-F238E27FC236}">
                <a16:creationId xmlns:a16="http://schemas.microsoft.com/office/drawing/2014/main" id="{59628047-2614-4117-A7ED-FD8B3D82B994}"/>
              </a:ext>
            </a:extLst>
          </p:cNvPr>
          <p:cNvSpPr txBox="1"/>
          <p:nvPr/>
        </p:nvSpPr>
        <p:spPr>
          <a:xfrm>
            <a:off x="4572000" y="3505440"/>
            <a:ext cx="4234206" cy="461665"/>
          </a:xfrm>
          <a:prstGeom prst="rect">
            <a:avLst/>
          </a:prstGeom>
          <a:noFill/>
        </p:spPr>
        <p:txBody>
          <a:bodyPr wrap="square" rtlCol="0">
            <a:spAutoFit/>
          </a:bodyPr>
          <a:lstStyle/>
          <a:p>
            <a:r>
              <a:rPr lang="en-US" altLang="zh-CN" sz="2400" dirty="0">
                <a:latin typeface="+mn-ea"/>
                <a:ea typeface="+mn-ea"/>
              </a:rPr>
              <a:t>result=sum_3(a,0);</a:t>
            </a:r>
            <a:r>
              <a:rPr lang="zh-CN" altLang="en-US" sz="2400" dirty="0">
                <a:latin typeface="+mn-ea"/>
                <a:ea typeface="+mn-ea"/>
              </a:rPr>
              <a:t>运行正常</a:t>
            </a:r>
          </a:p>
        </p:txBody>
      </p:sp>
      <p:sp>
        <p:nvSpPr>
          <p:cNvPr id="32" name="文本框 31">
            <a:extLst>
              <a:ext uri="{FF2B5EF4-FFF2-40B4-BE49-F238E27FC236}">
                <a16:creationId xmlns:a16="http://schemas.microsoft.com/office/drawing/2014/main" id="{C21CAE77-3898-4740-B38B-260EA648468D}"/>
              </a:ext>
            </a:extLst>
          </p:cNvPr>
          <p:cNvSpPr txBox="1"/>
          <p:nvPr/>
        </p:nvSpPr>
        <p:spPr>
          <a:xfrm>
            <a:off x="2186734" y="6354325"/>
            <a:ext cx="6075676" cy="461665"/>
          </a:xfrm>
          <a:prstGeom prst="rect">
            <a:avLst/>
          </a:prstGeom>
          <a:noFill/>
        </p:spPr>
        <p:txBody>
          <a:bodyPr wrap="square" rtlCol="0">
            <a:spAutoFit/>
          </a:bodyPr>
          <a:lstStyle/>
          <a:p>
            <a:r>
              <a:rPr lang="zh-CN" altLang="en-US" sz="2400" b="1" dirty="0">
                <a:solidFill>
                  <a:srgbClr val="FF0000"/>
                </a:solidFill>
                <a:latin typeface="+mn-ea"/>
                <a:ea typeface="+mn-ea"/>
              </a:rPr>
              <a:t>有符号数</a:t>
            </a:r>
            <a:r>
              <a:rPr lang="en-US" altLang="zh-CN" sz="2400" b="1" dirty="0">
                <a:solidFill>
                  <a:srgbClr val="FF0000"/>
                </a:solidFill>
                <a:latin typeface="+mn-ea"/>
                <a:ea typeface="+mn-ea"/>
              </a:rPr>
              <a:t>(int)</a:t>
            </a:r>
            <a:r>
              <a:rPr lang="zh-CN" altLang="en-US" sz="2400" b="1" dirty="0">
                <a:solidFill>
                  <a:srgbClr val="FF0000"/>
                </a:solidFill>
                <a:latin typeface="+mn-ea"/>
                <a:ea typeface="+mn-ea"/>
              </a:rPr>
              <a:t>，无符号数</a:t>
            </a:r>
            <a:r>
              <a:rPr lang="en-US" altLang="zh-CN" sz="2400" b="1" dirty="0">
                <a:solidFill>
                  <a:srgbClr val="FF0000"/>
                </a:solidFill>
                <a:latin typeface="+mn-ea"/>
                <a:ea typeface="+mn-ea"/>
              </a:rPr>
              <a:t>(unsigned int)</a:t>
            </a:r>
            <a:endParaRPr lang="zh-CN" altLang="en-US" sz="2400" b="1" dirty="0">
              <a:solidFill>
                <a:srgbClr val="FF0000"/>
              </a:solidFill>
              <a:latin typeface="+mn-ea"/>
              <a:ea typeface="+mn-ea"/>
            </a:endParaRPr>
          </a:p>
        </p:txBody>
      </p:sp>
      <p:sp>
        <p:nvSpPr>
          <p:cNvPr id="8" name="Rectangle 4">
            <a:extLst>
              <a:ext uri="{FF2B5EF4-FFF2-40B4-BE49-F238E27FC236}">
                <a16:creationId xmlns:a16="http://schemas.microsoft.com/office/drawing/2014/main" id="{0029C777-EEED-4C7A-9F79-7DD5D471CC1E}"/>
              </a:ext>
            </a:extLst>
          </p:cNvPr>
          <p:cNvSpPr>
            <a:spLocks noChangeArrowheads="1"/>
          </p:cNvSpPr>
          <p:nvPr/>
        </p:nvSpPr>
        <p:spPr bwMode="auto">
          <a:xfrm>
            <a:off x="199226" y="4059030"/>
            <a:ext cx="4167187"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buFontTx/>
              <a:buNone/>
            </a:pPr>
            <a:r>
              <a:rPr lang="en-US" altLang="zh-CN" sz="2200" dirty="0"/>
              <a:t>int sum_3(int a[ ], </a:t>
            </a:r>
            <a:r>
              <a:rPr lang="en-US" altLang="zh-CN" sz="2200" dirty="0">
                <a:solidFill>
                  <a:srgbClr val="FF0000"/>
                </a:solidFill>
              </a:rPr>
              <a:t>int</a:t>
            </a:r>
            <a:r>
              <a:rPr lang="en-US" altLang="zh-CN" sz="2200" dirty="0"/>
              <a:t> </a:t>
            </a:r>
            <a:r>
              <a:rPr lang="en-US" altLang="zh-CN" sz="2200" dirty="0" err="1"/>
              <a:t>len</a:t>
            </a:r>
            <a:r>
              <a:rPr lang="en-US" altLang="zh-CN" sz="2200" dirty="0"/>
              <a:t>)</a:t>
            </a:r>
          </a:p>
          <a:p>
            <a:pPr>
              <a:lnSpc>
                <a:spcPct val="100000"/>
              </a:lnSpc>
              <a:spcBef>
                <a:spcPct val="0"/>
              </a:spcBef>
              <a:buFontTx/>
              <a:buNone/>
            </a:pPr>
            <a:r>
              <a:rPr lang="en-US" altLang="zh-CN" sz="2200" dirty="0"/>
              <a:t>{</a:t>
            </a:r>
          </a:p>
          <a:p>
            <a:pPr>
              <a:lnSpc>
                <a:spcPct val="100000"/>
              </a:lnSpc>
              <a:spcBef>
                <a:spcPct val="0"/>
              </a:spcBef>
              <a:buFontTx/>
              <a:buNone/>
            </a:pPr>
            <a:r>
              <a:rPr lang="en-US" altLang="zh-CN" sz="2200" dirty="0"/>
              <a:t>	int 	i</a:t>
            </a:r>
            <a:r>
              <a:rPr lang="zh-CN" altLang="en-US" sz="2200" dirty="0"/>
              <a:t>，</a:t>
            </a:r>
            <a:r>
              <a:rPr lang="en-US" altLang="zh-CN" sz="2200" dirty="0"/>
              <a:t>sum = 0;</a:t>
            </a:r>
          </a:p>
          <a:p>
            <a:pPr>
              <a:lnSpc>
                <a:spcPct val="100000"/>
              </a:lnSpc>
              <a:spcBef>
                <a:spcPct val="0"/>
              </a:spcBef>
              <a:buFontTx/>
              <a:buNone/>
            </a:pPr>
            <a:r>
              <a:rPr lang="en-US" altLang="zh-CN" sz="2200" dirty="0"/>
              <a:t>	for	(i = 0; </a:t>
            </a:r>
            <a:r>
              <a:rPr lang="en-US" altLang="zh-CN" sz="2200" dirty="0">
                <a:solidFill>
                  <a:srgbClr val="FF0000"/>
                </a:solidFill>
              </a:rPr>
              <a:t>i &lt;= len-1</a:t>
            </a:r>
            <a:r>
              <a:rPr lang="en-US" altLang="zh-CN" sz="2200" dirty="0"/>
              <a:t>; i++)</a:t>
            </a:r>
          </a:p>
          <a:p>
            <a:pPr>
              <a:lnSpc>
                <a:spcPct val="100000"/>
              </a:lnSpc>
              <a:spcBef>
                <a:spcPct val="0"/>
              </a:spcBef>
              <a:buFontTx/>
              <a:buNone/>
            </a:pPr>
            <a:r>
              <a:rPr lang="en-US" altLang="zh-CN" sz="2200" dirty="0"/>
              <a:t>      	sum += a[i];</a:t>
            </a:r>
          </a:p>
          <a:p>
            <a:pPr>
              <a:lnSpc>
                <a:spcPct val="100000"/>
              </a:lnSpc>
              <a:spcBef>
                <a:spcPct val="0"/>
              </a:spcBef>
              <a:buFontTx/>
              <a:buNone/>
            </a:pPr>
            <a:r>
              <a:rPr lang="en-US" altLang="zh-CN" sz="2200" dirty="0"/>
              <a:t>	return sum;</a:t>
            </a:r>
          </a:p>
          <a:p>
            <a:pPr>
              <a:lnSpc>
                <a:spcPct val="100000"/>
              </a:lnSpc>
              <a:spcBef>
                <a:spcPct val="0"/>
              </a:spcBef>
              <a:buFontTx/>
              <a:buNone/>
            </a:pPr>
            <a:r>
              <a:rPr lang="en-US" altLang="zh-CN" sz="2200" dirty="0"/>
              <a:t>}</a:t>
            </a:r>
            <a:endParaRPr lang="zh-CN" altLang="en-US" sz="2200" dirty="0"/>
          </a:p>
        </p:txBody>
      </p:sp>
      <p:sp>
        <p:nvSpPr>
          <p:cNvPr id="9" name="文本框 8">
            <a:extLst>
              <a:ext uri="{FF2B5EF4-FFF2-40B4-BE49-F238E27FC236}">
                <a16:creationId xmlns:a16="http://schemas.microsoft.com/office/drawing/2014/main" id="{CD8D3785-390C-4652-BF46-C3C96834DEA8}"/>
              </a:ext>
            </a:extLst>
          </p:cNvPr>
          <p:cNvSpPr txBox="1"/>
          <p:nvPr/>
        </p:nvSpPr>
        <p:spPr>
          <a:xfrm>
            <a:off x="4618142" y="4037154"/>
            <a:ext cx="4488352" cy="2308324"/>
          </a:xfrm>
          <a:prstGeom prst="rect">
            <a:avLst/>
          </a:prstGeom>
          <a:noFill/>
        </p:spPr>
        <p:txBody>
          <a:bodyPr wrap="square" rtlCol="0">
            <a:spAutoFit/>
          </a:bodyPr>
          <a:lstStyle/>
          <a:p>
            <a:r>
              <a:rPr lang="en-US" altLang="zh-CN" sz="2400" dirty="0">
                <a:latin typeface="+mn-ea"/>
                <a:ea typeface="+mn-ea"/>
              </a:rPr>
              <a:t>result=sum_3(a,0x90000000);</a:t>
            </a:r>
          </a:p>
          <a:p>
            <a:r>
              <a:rPr lang="zh-CN" altLang="en-US" sz="2400" dirty="0">
                <a:latin typeface="+mn-ea"/>
                <a:ea typeface="+mn-ea"/>
              </a:rPr>
              <a:t>返回的结果为</a:t>
            </a:r>
            <a:r>
              <a:rPr lang="en-US" altLang="zh-CN" sz="2400" dirty="0">
                <a:latin typeface="+mn-ea"/>
                <a:ea typeface="+mn-ea"/>
              </a:rPr>
              <a:t>0</a:t>
            </a:r>
          </a:p>
          <a:p>
            <a:endParaRPr lang="en-US" altLang="zh-CN" sz="2400" dirty="0">
              <a:latin typeface="+mn-ea"/>
              <a:ea typeface="+mn-ea"/>
            </a:endParaRPr>
          </a:p>
          <a:p>
            <a:r>
              <a:rPr lang="en-US" altLang="zh-CN" sz="2400" dirty="0">
                <a:latin typeface="+mn-ea"/>
              </a:rPr>
              <a:t>result=sum_1(a,0x90000000);</a:t>
            </a:r>
          </a:p>
          <a:p>
            <a:r>
              <a:rPr lang="en-US" altLang="zh-CN" sz="2400" dirty="0">
                <a:latin typeface="+mn-ea"/>
              </a:rPr>
              <a:t>result=</a:t>
            </a:r>
            <a:r>
              <a:rPr lang="en-US" altLang="zh-CN" sz="2400" dirty="0">
                <a:latin typeface="+mn-ea"/>
                <a:ea typeface="+mn-ea"/>
              </a:rPr>
              <a:t>sum_2(a</a:t>
            </a:r>
            <a:r>
              <a:rPr lang="en-US" altLang="zh-CN" sz="2400" dirty="0">
                <a:latin typeface="+mn-ea"/>
              </a:rPr>
              <a:t>,0x90000000);</a:t>
            </a:r>
            <a:endParaRPr lang="en-US" altLang="zh-CN" sz="2400" dirty="0">
              <a:latin typeface="+mn-ea"/>
              <a:ea typeface="+mn-ea"/>
            </a:endParaRPr>
          </a:p>
          <a:p>
            <a:r>
              <a:rPr lang="zh-CN" altLang="en-US" sz="2400" dirty="0">
                <a:latin typeface="+mn-ea"/>
                <a:ea typeface="+mn-ea"/>
              </a:rPr>
              <a:t>运行异常</a:t>
            </a:r>
          </a:p>
        </p:txBody>
      </p:sp>
      <p:sp>
        <p:nvSpPr>
          <p:cNvPr id="12" name="Rectangle 2">
            <a:extLst>
              <a:ext uri="{FF2B5EF4-FFF2-40B4-BE49-F238E27FC236}">
                <a16:creationId xmlns:a16="http://schemas.microsoft.com/office/drawing/2014/main" id="{485A5E1F-CEE3-4E6A-850A-F23D3F5343DF}"/>
              </a:ext>
            </a:extLst>
          </p:cNvPr>
          <p:cNvSpPr>
            <a:spLocks noGrp="1" noChangeArrowheads="1"/>
          </p:cNvSpPr>
          <p:nvPr>
            <p:ph type="title"/>
          </p:nvPr>
        </p:nvSpPr>
        <p:spPr>
          <a:xfrm>
            <a:off x="457200" y="98425"/>
            <a:ext cx="8229600" cy="561975"/>
          </a:xfrm>
        </p:spPr>
        <p:txBody>
          <a:bodyPr/>
          <a:lstStyle/>
          <a:p>
            <a:r>
              <a:rPr lang="zh-CN" altLang="en-US" sz="3600" dirty="0"/>
              <a:t>深入理解计算机系统</a:t>
            </a:r>
          </a:p>
        </p:txBody>
      </p:sp>
    </p:spTree>
    <p:extLst>
      <p:ext uri="{BB962C8B-B14F-4D97-AF65-F5344CB8AC3E}">
        <p14:creationId xmlns:p14="http://schemas.microsoft.com/office/powerpoint/2010/main" val="213632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ppt_x"/>
                                          </p:val>
                                        </p:tav>
                                        <p:tav tm="100000">
                                          <p:val>
                                            <p:strVal val="#ppt_x"/>
                                          </p:val>
                                        </p:tav>
                                      </p:tavLst>
                                    </p:anim>
                                    <p:anim calcmode="lin" valueType="num">
                                      <p:cBhvr additive="base">
                                        <p:cTn id="1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A847553-FB86-4A8C-8F1D-334DD11CC6F9}"/>
              </a:ext>
            </a:extLst>
          </p:cNvPr>
          <p:cNvSpPr>
            <a:spLocks noGrp="1" noChangeArrowheads="1"/>
          </p:cNvSpPr>
          <p:nvPr>
            <p:ph type="title"/>
          </p:nvPr>
        </p:nvSpPr>
        <p:spPr>
          <a:xfrm>
            <a:off x="457200" y="98425"/>
            <a:ext cx="8229600" cy="561975"/>
          </a:xfrm>
        </p:spPr>
        <p:txBody>
          <a:bodyPr/>
          <a:lstStyle/>
          <a:p>
            <a:r>
              <a:rPr lang="zh-CN" altLang="en-US" sz="3600" dirty="0"/>
              <a:t>矩阵减法  性能研究</a:t>
            </a:r>
          </a:p>
        </p:txBody>
      </p:sp>
      <p:pic>
        <p:nvPicPr>
          <p:cNvPr id="15" name="图片 14">
            <a:extLst>
              <a:ext uri="{FF2B5EF4-FFF2-40B4-BE49-F238E27FC236}">
                <a16:creationId xmlns:a16="http://schemas.microsoft.com/office/drawing/2014/main" id="{21764F61-F858-63E2-64D1-5504EEFF0E6F}"/>
              </a:ext>
            </a:extLst>
          </p:cNvPr>
          <p:cNvPicPr>
            <a:picLocks noChangeAspect="1"/>
          </p:cNvPicPr>
          <p:nvPr/>
        </p:nvPicPr>
        <p:blipFill>
          <a:blip r:embed="rId3"/>
          <a:stretch>
            <a:fillRect/>
          </a:stretch>
        </p:blipFill>
        <p:spPr>
          <a:xfrm>
            <a:off x="161510" y="2888940"/>
            <a:ext cx="1720938" cy="1784442"/>
          </a:xfrm>
          <a:prstGeom prst="rect">
            <a:avLst/>
          </a:prstGeom>
        </p:spPr>
      </p:pic>
      <p:pic>
        <p:nvPicPr>
          <p:cNvPr id="17" name="图片 16">
            <a:extLst>
              <a:ext uri="{FF2B5EF4-FFF2-40B4-BE49-F238E27FC236}">
                <a16:creationId xmlns:a16="http://schemas.microsoft.com/office/drawing/2014/main" id="{842B8D0F-1D73-73E0-877C-717D28265C1E}"/>
              </a:ext>
            </a:extLst>
          </p:cNvPr>
          <p:cNvPicPr>
            <a:picLocks noChangeAspect="1"/>
          </p:cNvPicPr>
          <p:nvPr/>
        </p:nvPicPr>
        <p:blipFill>
          <a:blip r:embed="rId4"/>
          <a:stretch>
            <a:fillRect/>
          </a:stretch>
        </p:blipFill>
        <p:spPr>
          <a:xfrm>
            <a:off x="2051720" y="2411099"/>
            <a:ext cx="6829248" cy="3915435"/>
          </a:xfrm>
          <a:prstGeom prst="rect">
            <a:avLst/>
          </a:prstGeom>
        </p:spPr>
      </p:pic>
      <p:sp>
        <p:nvSpPr>
          <p:cNvPr id="3" name="文本框 2">
            <a:extLst>
              <a:ext uri="{FF2B5EF4-FFF2-40B4-BE49-F238E27FC236}">
                <a16:creationId xmlns:a16="http://schemas.microsoft.com/office/drawing/2014/main" id="{BDC825BF-8EF2-FC45-F439-DEF4C39C63E1}"/>
              </a:ext>
            </a:extLst>
          </p:cNvPr>
          <p:cNvSpPr txBox="1"/>
          <p:nvPr/>
        </p:nvSpPr>
        <p:spPr>
          <a:xfrm>
            <a:off x="872041" y="863715"/>
            <a:ext cx="7345363" cy="830997"/>
          </a:xfrm>
          <a:prstGeom prst="rect">
            <a:avLst/>
          </a:prstGeom>
          <a:noFill/>
        </p:spPr>
        <p:txBody>
          <a:bodyPr wrap="square">
            <a:spAutoFit/>
          </a:bodyPr>
          <a:lstStyle/>
          <a:p>
            <a:r>
              <a:rPr lang="en-US" altLang="zh-CN" sz="2400" dirty="0">
                <a:latin typeface="微软雅黑" panose="020B0503020204020204" pitchFamily="34" charset="-122"/>
                <a:ea typeface="微软雅黑" panose="020B0503020204020204" pitchFamily="34" charset="-122"/>
              </a:rPr>
              <a:t>int a[2000][3000], b[2000][3000], c[2000][3000];</a:t>
            </a:r>
          </a:p>
          <a:p>
            <a:r>
              <a:rPr lang="en-US" altLang="zh-CN" sz="2400" dirty="0">
                <a:latin typeface="微软雅黑" panose="020B0503020204020204" pitchFamily="34" charset="-122"/>
                <a:ea typeface="微软雅黑" panose="020B0503020204020204" pitchFamily="34" charset="-122"/>
              </a:rPr>
              <a:t>c= b-a;</a:t>
            </a:r>
            <a:endParaRPr lang="zh-CN" altLang="en-US" sz="2400" dirty="0"/>
          </a:p>
        </p:txBody>
      </p:sp>
    </p:spTree>
    <p:extLst>
      <p:ext uri="{BB962C8B-B14F-4D97-AF65-F5344CB8AC3E}">
        <p14:creationId xmlns:p14="http://schemas.microsoft.com/office/powerpoint/2010/main" val="376616739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A847553-FB86-4A8C-8F1D-334DD11CC6F9}"/>
              </a:ext>
            </a:extLst>
          </p:cNvPr>
          <p:cNvSpPr>
            <a:spLocks noGrp="1" noChangeArrowheads="1"/>
          </p:cNvSpPr>
          <p:nvPr>
            <p:ph type="title"/>
          </p:nvPr>
        </p:nvSpPr>
        <p:spPr>
          <a:xfrm>
            <a:off x="457200" y="98425"/>
            <a:ext cx="8229600" cy="561975"/>
          </a:xfrm>
        </p:spPr>
        <p:txBody>
          <a:bodyPr/>
          <a:lstStyle/>
          <a:p>
            <a:r>
              <a:rPr lang="zh-CN" altLang="en-US" sz="3600" dirty="0"/>
              <a:t>矩阵减法  性能研究</a:t>
            </a:r>
          </a:p>
        </p:txBody>
      </p:sp>
      <p:pic>
        <p:nvPicPr>
          <p:cNvPr id="5" name="Picture 5" descr="circuit2">
            <a:extLst>
              <a:ext uri="{FF2B5EF4-FFF2-40B4-BE49-F238E27FC236}">
                <a16:creationId xmlns:a16="http://schemas.microsoft.com/office/drawing/2014/main" id="{EE6E6F34-D471-42FA-9BD2-4047EB8CB3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565" y="1193038"/>
            <a:ext cx="2597150"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circuit">
            <a:extLst>
              <a:ext uri="{FF2B5EF4-FFF2-40B4-BE49-F238E27FC236}">
                <a16:creationId xmlns:a16="http://schemas.microsoft.com/office/drawing/2014/main" id="{28D6C2FA-A652-4AD8-B916-B2BB9F73A4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6590" y="1197800"/>
            <a:ext cx="2587625"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descr="circuitD">
            <a:extLst>
              <a:ext uri="{FF2B5EF4-FFF2-40B4-BE49-F238E27FC236}">
                <a16:creationId xmlns:a16="http://schemas.microsoft.com/office/drawing/2014/main" id="{20B2E34D-0335-4BFB-B5D0-DBC317B664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7565" y="1178750"/>
            <a:ext cx="2587625"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A7BB385F-AC3C-CC64-2C2C-0698F95325BE}"/>
              </a:ext>
            </a:extLst>
          </p:cNvPr>
          <p:cNvSpPr txBox="1"/>
          <p:nvPr/>
        </p:nvSpPr>
        <p:spPr>
          <a:xfrm>
            <a:off x="791580" y="4059070"/>
            <a:ext cx="2031325" cy="461665"/>
          </a:xfrm>
          <a:prstGeom prst="rect">
            <a:avLst/>
          </a:prstGeom>
          <a:noFill/>
        </p:spPr>
        <p:txBody>
          <a:bodyPr wrap="none" rtlCol="0">
            <a:spAutoFit/>
          </a:bodyPr>
          <a:lstStyle/>
          <a:p>
            <a:r>
              <a:rPr lang="zh-CN" altLang="en-US" sz="2400" dirty="0"/>
              <a:t>生成的电路板</a:t>
            </a:r>
          </a:p>
        </p:txBody>
      </p:sp>
      <p:sp>
        <p:nvSpPr>
          <p:cNvPr id="3" name="文本框 2">
            <a:extLst>
              <a:ext uri="{FF2B5EF4-FFF2-40B4-BE49-F238E27FC236}">
                <a16:creationId xmlns:a16="http://schemas.microsoft.com/office/drawing/2014/main" id="{F35FEEE8-9E65-E038-32FA-44F1729F40EA}"/>
              </a:ext>
            </a:extLst>
          </p:cNvPr>
          <p:cNvSpPr txBox="1"/>
          <p:nvPr/>
        </p:nvSpPr>
        <p:spPr>
          <a:xfrm>
            <a:off x="3556337" y="4051804"/>
            <a:ext cx="1585690" cy="461665"/>
          </a:xfrm>
          <a:prstGeom prst="rect">
            <a:avLst/>
          </a:prstGeom>
          <a:noFill/>
        </p:spPr>
        <p:txBody>
          <a:bodyPr wrap="none" rtlCol="0">
            <a:spAutoFit/>
          </a:bodyPr>
          <a:lstStyle/>
          <a:p>
            <a:r>
              <a:rPr lang="zh-CN" altLang="en-US" sz="2400" dirty="0"/>
              <a:t>电路  模板</a:t>
            </a:r>
          </a:p>
        </p:txBody>
      </p:sp>
      <p:sp>
        <p:nvSpPr>
          <p:cNvPr id="4" name="文本框 3">
            <a:extLst>
              <a:ext uri="{FF2B5EF4-FFF2-40B4-BE49-F238E27FC236}">
                <a16:creationId xmlns:a16="http://schemas.microsoft.com/office/drawing/2014/main" id="{F830726B-5067-B226-CF09-33972E44E715}"/>
              </a:ext>
            </a:extLst>
          </p:cNvPr>
          <p:cNvSpPr txBox="1"/>
          <p:nvPr/>
        </p:nvSpPr>
        <p:spPr>
          <a:xfrm>
            <a:off x="6636765" y="4049598"/>
            <a:ext cx="1670650" cy="461665"/>
          </a:xfrm>
          <a:prstGeom prst="rect">
            <a:avLst/>
          </a:prstGeom>
          <a:noFill/>
        </p:spPr>
        <p:txBody>
          <a:bodyPr wrap="none" rtlCol="0">
            <a:spAutoFit/>
          </a:bodyPr>
          <a:lstStyle/>
          <a:p>
            <a:r>
              <a:rPr lang="zh-CN" altLang="en-US" sz="2400" dirty="0"/>
              <a:t>瑕疵   检测</a:t>
            </a:r>
          </a:p>
        </p:txBody>
      </p:sp>
    </p:spTree>
    <p:extLst>
      <p:ext uri="{BB962C8B-B14F-4D97-AF65-F5344CB8AC3E}">
        <p14:creationId xmlns:p14="http://schemas.microsoft.com/office/powerpoint/2010/main" val="3455408487"/>
      </p:ext>
    </p:extLst>
  </p:cSld>
  <p:clrMapOvr>
    <a:masterClrMapping/>
  </p:clrMapOvr>
  <p:transition>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A847553-FB86-4A8C-8F1D-334DD11CC6F9}"/>
              </a:ext>
            </a:extLst>
          </p:cNvPr>
          <p:cNvSpPr>
            <a:spLocks noGrp="1" noChangeArrowheads="1"/>
          </p:cNvSpPr>
          <p:nvPr>
            <p:ph type="title"/>
          </p:nvPr>
        </p:nvSpPr>
        <p:spPr>
          <a:xfrm>
            <a:off x="457200" y="98425"/>
            <a:ext cx="8229600" cy="561975"/>
          </a:xfrm>
        </p:spPr>
        <p:txBody>
          <a:bodyPr/>
          <a:lstStyle/>
          <a:p>
            <a:r>
              <a:rPr lang="zh-CN" altLang="en-US" sz="3600" dirty="0"/>
              <a:t>矩阵减法  性能研究</a:t>
            </a:r>
          </a:p>
        </p:txBody>
      </p:sp>
      <p:pic>
        <p:nvPicPr>
          <p:cNvPr id="3" name="图片 2">
            <a:extLst>
              <a:ext uri="{FF2B5EF4-FFF2-40B4-BE49-F238E27FC236}">
                <a16:creationId xmlns:a16="http://schemas.microsoft.com/office/drawing/2014/main" id="{579BD490-D129-D2D1-4191-093ED4DE83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952" y="779258"/>
            <a:ext cx="3207859" cy="4275475"/>
          </a:xfrm>
          <a:prstGeom prst="rect">
            <a:avLst/>
          </a:prstGeom>
        </p:spPr>
      </p:pic>
      <p:pic>
        <p:nvPicPr>
          <p:cNvPr id="8" name="图片 7">
            <a:extLst>
              <a:ext uri="{FF2B5EF4-FFF2-40B4-BE49-F238E27FC236}">
                <a16:creationId xmlns:a16="http://schemas.microsoft.com/office/drawing/2014/main" id="{013A2930-6111-D021-612A-C8C70FB82F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2442" y="769617"/>
            <a:ext cx="3199968" cy="4264956"/>
          </a:xfrm>
          <a:prstGeom prst="rect">
            <a:avLst/>
          </a:prstGeom>
        </p:spPr>
      </p:pic>
      <p:pic>
        <p:nvPicPr>
          <p:cNvPr id="12" name="图片 11">
            <a:extLst>
              <a:ext uri="{FF2B5EF4-FFF2-40B4-BE49-F238E27FC236}">
                <a16:creationId xmlns:a16="http://schemas.microsoft.com/office/drawing/2014/main" id="{B6A2581F-04B2-DECB-BB7D-67D534A2DF31}"/>
              </a:ext>
            </a:extLst>
          </p:cNvPr>
          <p:cNvPicPr>
            <a:picLocks noChangeAspect="1"/>
          </p:cNvPicPr>
          <p:nvPr/>
        </p:nvPicPr>
        <p:blipFill>
          <a:blip r:embed="rId5"/>
          <a:stretch>
            <a:fillRect/>
          </a:stretch>
        </p:blipFill>
        <p:spPr>
          <a:xfrm>
            <a:off x="114791" y="5173591"/>
            <a:ext cx="4153113" cy="1651085"/>
          </a:xfrm>
          <a:prstGeom prst="rect">
            <a:avLst/>
          </a:prstGeom>
        </p:spPr>
      </p:pic>
      <p:pic>
        <p:nvPicPr>
          <p:cNvPr id="14" name="图片 13">
            <a:extLst>
              <a:ext uri="{FF2B5EF4-FFF2-40B4-BE49-F238E27FC236}">
                <a16:creationId xmlns:a16="http://schemas.microsoft.com/office/drawing/2014/main" id="{C2F1D560-38D6-55AF-202A-F6C65669D0A7}"/>
              </a:ext>
            </a:extLst>
          </p:cNvPr>
          <p:cNvPicPr>
            <a:picLocks noChangeAspect="1"/>
          </p:cNvPicPr>
          <p:nvPr/>
        </p:nvPicPr>
        <p:blipFill>
          <a:blip r:embed="rId6"/>
          <a:stretch>
            <a:fillRect/>
          </a:stretch>
        </p:blipFill>
        <p:spPr>
          <a:xfrm>
            <a:off x="5919843" y="5181388"/>
            <a:ext cx="1485165" cy="1422912"/>
          </a:xfrm>
          <a:prstGeom prst="rect">
            <a:avLst/>
          </a:prstGeom>
        </p:spPr>
      </p:pic>
    </p:spTree>
    <p:extLst>
      <p:ext uri="{BB962C8B-B14F-4D97-AF65-F5344CB8AC3E}">
        <p14:creationId xmlns:p14="http://schemas.microsoft.com/office/powerpoint/2010/main" val="1216069365"/>
      </p:ext>
    </p:extLst>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5" name="Rectangle 3">
            <a:extLst>
              <a:ext uri="{FF2B5EF4-FFF2-40B4-BE49-F238E27FC236}">
                <a16:creationId xmlns:a16="http://schemas.microsoft.com/office/drawing/2014/main" id="{E0160AE2-0F6B-46F6-A5DF-1C3C582B81B9}"/>
              </a:ext>
            </a:extLst>
          </p:cNvPr>
          <p:cNvSpPr>
            <a:spLocks noGrp="1" noChangeArrowheads="1"/>
          </p:cNvSpPr>
          <p:nvPr>
            <p:ph type="body" idx="1"/>
          </p:nvPr>
        </p:nvSpPr>
        <p:spPr>
          <a:xfrm>
            <a:off x="341530" y="998730"/>
            <a:ext cx="5130570" cy="4140460"/>
          </a:xfrm>
        </p:spPr>
        <p:txBody>
          <a:bodyPr/>
          <a:lstStyle/>
          <a:p>
            <a:pPr marL="0" indent="0">
              <a:lnSpc>
                <a:spcPct val="100000"/>
              </a:lnSpc>
              <a:spcBef>
                <a:spcPts val="0"/>
              </a:spcBef>
              <a:buNone/>
            </a:pPr>
            <a:r>
              <a:rPr lang="en-US" altLang="zh-CN" sz="2200" dirty="0">
                <a:solidFill>
                  <a:srgbClr val="0000FF"/>
                </a:solidFill>
                <a:latin typeface="新宋体" panose="02010609030101010101" pitchFamily="49" charset="-122"/>
                <a:ea typeface="新宋体" panose="02010609030101010101" pitchFamily="49" charset="-122"/>
              </a:rPr>
              <a:t>int</a:t>
            </a:r>
            <a:r>
              <a:rPr lang="en-US" altLang="zh-CN" sz="2200" dirty="0">
                <a:solidFill>
                  <a:srgbClr val="000000"/>
                </a:solidFill>
                <a:latin typeface="新宋体" panose="02010609030101010101" pitchFamily="49" charset="-122"/>
                <a:ea typeface="新宋体" panose="02010609030101010101" pitchFamily="49" charset="-122"/>
              </a:rPr>
              <a:t> main()</a:t>
            </a:r>
          </a:p>
          <a:p>
            <a:pPr marL="0" indent="0">
              <a:lnSpc>
                <a:spcPct val="100000"/>
              </a:lnSpc>
              <a:spcBef>
                <a:spcPts val="0"/>
              </a:spcBef>
              <a:buNone/>
            </a:pPr>
            <a:r>
              <a:rPr lang="en-US" altLang="zh-CN" sz="2200" dirty="0">
                <a:solidFill>
                  <a:srgbClr val="000000"/>
                </a:solidFill>
                <a:latin typeface="新宋体" panose="02010609030101010101" pitchFamily="49" charset="-122"/>
                <a:ea typeface="新宋体" panose="02010609030101010101" pitchFamily="49" charset="-122"/>
              </a:rPr>
              <a:t>{</a:t>
            </a:r>
          </a:p>
          <a:p>
            <a:pPr marL="0" indent="0">
              <a:lnSpc>
                <a:spcPct val="100000"/>
              </a:lnSpc>
              <a:spcBef>
                <a:spcPts val="0"/>
              </a:spcBef>
              <a:buNone/>
            </a:pPr>
            <a:r>
              <a:rPr lang="en-US" altLang="zh-CN" sz="2200" dirty="0">
                <a:solidFill>
                  <a:srgbClr val="0000FF"/>
                </a:solidFill>
                <a:latin typeface="新宋体" panose="02010609030101010101" pitchFamily="49" charset="-122"/>
                <a:ea typeface="新宋体" panose="02010609030101010101" pitchFamily="49" charset="-122"/>
              </a:rPr>
              <a:t>   float</a:t>
            </a:r>
            <a:r>
              <a:rPr lang="en-US" altLang="zh-CN" sz="2200" dirty="0">
                <a:solidFill>
                  <a:srgbClr val="000000"/>
                </a:solidFill>
                <a:latin typeface="新宋体" panose="02010609030101010101" pitchFamily="49" charset="-122"/>
                <a:ea typeface="新宋体" panose="02010609030101010101" pitchFamily="49" charset="-122"/>
              </a:rPr>
              <a:t> a = 10000;</a:t>
            </a:r>
          </a:p>
          <a:p>
            <a:pPr marL="0" indent="0">
              <a:lnSpc>
                <a:spcPct val="100000"/>
              </a:lnSpc>
              <a:spcBef>
                <a:spcPts val="0"/>
              </a:spcBef>
              <a:buNone/>
            </a:pPr>
            <a:r>
              <a:rPr lang="en-US" altLang="zh-CN" sz="2200" dirty="0">
                <a:solidFill>
                  <a:srgbClr val="0000FF"/>
                </a:solidFill>
                <a:latin typeface="新宋体" panose="02010609030101010101" pitchFamily="49" charset="-122"/>
                <a:ea typeface="新宋体" panose="02010609030101010101" pitchFamily="49" charset="-122"/>
              </a:rPr>
              <a:t>   float</a:t>
            </a:r>
            <a:r>
              <a:rPr lang="en-US" altLang="zh-CN" sz="2200" dirty="0">
                <a:solidFill>
                  <a:srgbClr val="000000"/>
                </a:solidFill>
                <a:latin typeface="新宋体" panose="02010609030101010101" pitchFamily="49" charset="-122"/>
                <a:ea typeface="新宋体" panose="02010609030101010101" pitchFamily="49" charset="-122"/>
              </a:rPr>
              <a:t> b = a + 0.0001f;</a:t>
            </a:r>
          </a:p>
          <a:p>
            <a:pPr marL="0" indent="0">
              <a:lnSpc>
                <a:spcPct val="100000"/>
              </a:lnSpc>
              <a:spcBef>
                <a:spcPts val="0"/>
              </a:spcBef>
              <a:buNone/>
            </a:pPr>
            <a:r>
              <a:rPr lang="en-US" altLang="zh-CN" sz="2200" dirty="0">
                <a:solidFill>
                  <a:srgbClr val="0000FF"/>
                </a:solidFill>
                <a:latin typeface="新宋体" panose="02010609030101010101" pitchFamily="49" charset="-122"/>
                <a:ea typeface="新宋体" panose="02010609030101010101" pitchFamily="49" charset="-122"/>
              </a:rPr>
              <a:t>   if</a:t>
            </a:r>
            <a:r>
              <a:rPr lang="en-US" altLang="zh-CN" sz="2200" dirty="0">
                <a:solidFill>
                  <a:srgbClr val="000000"/>
                </a:solidFill>
                <a:latin typeface="新宋体" panose="02010609030101010101" pitchFamily="49" charset="-122"/>
                <a:ea typeface="新宋体" panose="02010609030101010101" pitchFamily="49" charset="-122"/>
              </a:rPr>
              <a:t>(a &lt; b) printf(</a:t>
            </a:r>
            <a:r>
              <a:rPr lang="en-US" altLang="zh-CN" sz="2200" dirty="0">
                <a:solidFill>
                  <a:srgbClr val="A31515"/>
                </a:solidFill>
                <a:latin typeface="新宋体" panose="02010609030101010101" pitchFamily="49" charset="-122"/>
                <a:ea typeface="新宋体" panose="02010609030101010101" pitchFamily="49" charset="-122"/>
              </a:rPr>
              <a:t>"&lt;"</a:t>
            </a:r>
            <a:r>
              <a:rPr lang="en-US" altLang="zh-CN" sz="2200" dirty="0">
                <a:solidFill>
                  <a:srgbClr val="000000"/>
                </a:solidFill>
                <a:latin typeface="新宋体" panose="02010609030101010101" pitchFamily="49" charset="-122"/>
                <a:ea typeface="新宋体" panose="02010609030101010101" pitchFamily="49" charset="-122"/>
              </a:rPr>
              <a:t>);</a:t>
            </a:r>
          </a:p>
          <a:p>
            <a:pPr marL="0" indent="0">
              <a:lnSpc>
                <a:spcPct val="100000"/>
              </a:lnSpc>
              <a:spcBef>
                <a:spcPts val="0"/>
              </a:spcBef>
              <a:buNone/>
            </a:pPr>
            <a:r>
              <a:rPr lang="en-US" altLang="zh-CN" sz="2200" dirty="0">
                <a:solidFill>
                  <a:srgbClr val="0000FF"/>
                </a:solidFill>
                <a:latin typeface="新宋体" panose="02010609030101010101" pitchFamily="49" charset="-122"/>
                <a:ea typeface="新宋体" panose="02010609030101010101" pitchFamily="49" charset="-122"/>
              </a:rPr>
              <a:t>   else</a:t>
            </a:r>
            <a:r>
              <a:rPr lang="en-US" altLang="zh-CN" sz="2200" dirty="0">
                <a:solidFill>
                  <a:srgbClr val="000000"/>
                </a:solidFill>
                <a:latin typeface="新宋体" panose="02010609030101010101" pitchFamily="49" charset="-122"/>
                <a:ea typeface="新宋体" panose="02010609030101010101" pitchFamily="49" charset="-122"/>
              </a:rPr>
              <a:t> </a:t>
            </a:r>
            <a:r>
              <a:rPr lang="en-US" altLang="zh-CN" sz="2200" dirty="0">
                <a:solidFill>
                  <a:srgbClr val="0000FF"/>
                </a:solidFill>
                <a:latin typeface="新宋体" panose="02010609030101010101" pitchFamily="49" charset="-122"/>
                <a:ea typeface="新宋体" panose="02010609030101010101" pitchFamily="49" charset="-122"/>
              </a:rPr>
              <a:t>if</a:t>
            </a:r>
            <a:r>
              <a:rPr lang="en-US" altLang="zh-CN" sz="2200" dirty="0">
                <a:solidFill>
                  <a:srgbClr val="000000"/>
                </a:solidFill>
                <a:latin typeface="新宋体" panose="02010609030101010101" pitchFamily="49" charset="-122"/>
                <a:ea typeface="新宋体" panose="02010609030101010101" pitchFamily="49" charset="-122"/>
              </a:rPr>
              <a:t>(a == b) printf(</a:t>
            </a:r>
            <a:r>
              <a:rPr lang="en-US" altLang="zh-CN" sz="2200" dirty="0">
                <a:solidFill>
                  <a:srgbClr val="A31515"/>
                </a:solidFill>
                <a:latin typeface="新宋体" panose="02010609030101010101" pitchFamily="49" charset="-122"/>
                <a:ea typeface="新宋体" panose="02010609030101010101" pitchFamily="49" charset="-122"/>
              </a:rPr>
              <a:t>"="</a:t>
            </a:r>
            <a:r>
              <a:rPr lang="en-US" altLang="zh-CN" sz="2200" dirty="0">
                <a:solidFill>
                  <a:srgbClr val="000000"/>
                </a:solidFill>
                <a:latin typeface="新宋体" panose="02010609030101010101" pitchFamily="49" charset="-122"/>
                <a:ea typeface="新宋体" panose="02010609030101010101" pitchFamily="49" charset="-122"/>
              </a:rPr>
              <a:t>);</a:t>
            </a:r>
          </a:p>
          <a:p>
            <a:pPr marL="0" indent="0">
              <a:lnSpc>
                <a:spcPct val="100000"/>
              </a:lnSpc>
              <a:spcBef>
                <a:spcPts val="0"/>
              </a:spcBef>
              <a:buNone/>
            </a:pPr>
            <a:r>
              <a:rPr lang="en-US" altLang="zh-CN" sz="2200" dirty="0">
                <a:solidFill>
                  <a:srgbClr val="0000FF"/>
                </a:solidFill>
                <a:latin typeface="新宋体" panose="02010609030101010101" pitchFamily="49" charset="-122"/>
                <a:ea typeface="新宋体" panose="02010609030101010101" pitchFamily="49" charset="-122"/>
              </a:rPr>
              <a:t>   else</a:t>
            </a:r>
            <a:r>
              <a:rPr lang="en-US" altLang="zh-CN" sz="2200" dirty="0">
                <a:solidFill>
                  <a:srgbClr val="000000"/>
                </a:solidFill>
                <a:latin typeface="新宋体" panose="02010609030101010101" pitchFamily="49" charset="-122"/>
                <a:ea typeface="新宋体" panose="02010609030101010101" pitchFamily="49" charset="-122"/>
              </a:rPr>
              <a:t> printf(</a:t>
            </a:r>
            <a:r>
              <a:rPr lang="en-US" altLang="zh-CN" sz="2200" dirty="0">
                <a:solidFill>
                  <a:srgbClr val="A31515"/>
                </a:solidFill>
                <a:latin typeface="新宋体" panose="02010609030101010101" pitchFamily="49" charset="-122"/>
                <a:ea typeface="新宋体" panose="02010609030101010101" pitchFamily="49" charset="-122"/>
              </a:rPr>
              <a:t>"&gt;"</a:t>
            </a:r>
            <a:r>
              <a:rPr lang="en-US" altLang="zh-CN" sz="2200" dirty="0">
                <a:solidFill>
                  <a:srgbClr val="000000"/>
                </a:solidFill>
                <a:latin typeface="新宋体" panose="02010609030101010101" pitchFamily="49" charset="-122"/>
                <a:ea typeface="新宋体" panose="02010609030101010101" pitchFamily="49" charset="-122"/>
              </a:rPr>
              <a:t>);</a:t>
            </a:r>
          </a:p>
          <a:p>
            <a:pPr marL="0" indent="0">
              <a:lnSpc>
                <a:spcPct val="100000"/>
              </a:lnSpc>
              <a:spcBef>
                <a:spcPts val="0"/>
              </a:spcBef>
              <a:buNone/>
            </a:pPr>
            <a:r>
              <a:rPr lang="en-US" altLang="zh-CN" sz="2200" dirty="0">
                <a:solidFill>
                  <a:srgbClr val="008000"/>
                </a:solidFill>
                <a:latin typeface="新宋体" panose="02010609030101010101" pitchFamily="49" charset="-122"/>
                <a:ea typeface="新宋体" panose="02010609030101010101" pitchFamily="49" charset="-122"/>
              </a:rPr>
              <a:t>   /**/</a:t>
            </a:r>
            <a:endParaRPr lang="zh-CN" altLang="en-US" sz="2200" dirty="0">
              <a:solidFill>
                <a:srgbClr val="000000"/>
              </a:solidFill>
              <a:latin typeface="新宋体" panose="02010609030101010101" pitchFamily="49" charset="-122"/>
              <a:ea typeface="新宋体" panose="02010609030101010101" pitchFamily="49" charset="-122"/>
            </a:endParaRPr>
          </a:p>
          <a:p>
            <a:pPr marL="0" indent="0">
              <a:lnSpc>
                <a:spcPct val="100000"/>
              </a:lnSpc>
              <a:spcBef>
                <a:spcPts val="0"/>
              </a:spcBef>
              <a:buNone/>
            </a:pPr>
            <a:r>
              <a:rPr lang="en-US" altLang="zh-CN" sz="2200" dirty="0">
                <a:solidFill>
                  <a:srgbClr val="0000FF"/>
                </a:solidFill>
                <a:latin typeface="新宋体" panose="02010609030101010101" pitchFamily="49" charset="-122"/>
                <a:ea typeface="新宋体" panose="02010609030101010101" pitchFamily="49" charset="-122"/>
              </a:rPr>
              <a:t>   bool</a:t>
            </a:r>
            <a:r>
              <a:rPr lang="en-US" altLang="zh-CN" sz="2200" dirty="0">
                <a:solidFill>
                  <a:srgbClr val="000000"/>
                </a:solidFill>
                <a:latin typeface="新宋体" panose="02010609030101010101" pitchFamily="49" charset="-122"/>
                <a:ea typeface="新宋体" panose="02010609030101010101" pitchFamily="49" charset="-122"/>
              </a:rPr>
              <a:t> c1 = (10000 &lt; 10000.0001);</a:t>
            </a:r>
          </a:p>
          <a:p>
            <a:pPr marL="0" indent="0">
              <a:lnSpc>
                <a:spcPct val="100000"/>
              </a:lnSpc>
              <a:spcBef>
                <a:spcPts val="0"/>
              </a:spcBef>
              <a:buNone/>
            </a:pPr>
            <a:r>
              <a:rPr lang="en-US" altLang="zh-CN" sz="2200" dirty="0">
                <a:solidFill>
                  <a:srgbClr val="0000FF"/>
                </a:solidFill>
                <a:latin typeface="新宋体" panose="02010609030101010101" pitchFamily="49" charset="-122"/>
                <a:ea typeface="新宋体" panose="02010609030101010101" pitchFamily="49" charset="-122"/>
              </a:rPr>
              <a:t>   bool</a:t>
            </a:r>
            <a:r>
              <a:rPr lang="en-US" altLang="zh-CN" sz="2200" dirty="0">
                <a:solidFill>
                  <a:srgbClr val="000000"/>
                </a:solidFill>
                <a:latin typeface="新宋体" panose="02010609030101010101" pitchFamily="49" charset="-122"/>
                <a:ea typeface="新宋体" panose="02010609030101010101" pitchFamily="49" charset="-122"/>
              </a:rPr>
              <a:t> c2 = (10000 &lt; 10000.0001f);</a:t>
            </a:r>
          </a:p>
          <a:p>
            <a:pPr marL="0" indent="0">
              <a:lnSpc>
                <a:spcPct val="100000"/>
              </a:lnSpc>
              <a:spcBef>
                <a:spcPts val="0"/>
              </a:spcBef>
              <a:buNone/>
            </a:pPr>
            <a:r>
              <a:rPr lang="en-US" altLang="zh-CN" sz="2200" dirty="0">
                <a:solidFill>
                  <a:srgbClr val="000000"/>
                </a:solidFill>
                <a:latin typeface="新宋体" panose="02010609030101010101" pitchFamily="49" charset="-122"/>
                <a:ea typeface="新宋体" panose="02010609030101010101" pitchFamily="49" charset="-122"/>
              </a:rPr>
              <a:t>   printf(</a:t>
            </a:r>
            <a:r>
              <a:rPr lang="en-US" altLang="zh-CN" sz="2200" dirty="0">
                <a:solidFill>
                  <a:srgbClr val="A31515"/>
                </a:solidFill>
                <a:latin typeface="新宋体" panose="02010609030101010101" pitchFamily="49" charset="-122"/>
                <a:ea typeface="新宋体" panose="02010609030101010101" pitchFamily="49" charset="-122"/>
              </a:rPr>
              <a:t>"%d %d"</a:t>
            </a:r>
            <a:r>
              <a:rPr lang="en-US" altLang="zh-CN" sz="2200" dirty="0">
                <a:solidFill>
                  <a:srgbClr val="000000"/>
                </a:solidFill>
                <a:latin typeface="新宋体" panose="02010609030101010101" pitchFamily="49" charset="-122"/>
                <a:ea typeface="新宋体" panose="02010609030101010101" pitchFamily="49" charset="-122"/>
              </a:rPr>
              <a:t>,c1,c2);</a:t>
            </a:r>
          </a:p>
          <a:p>
            <a:pPr marL="0" indent="0">
              <a:lnSpc>
                <a:spcPct val="100000"/>
              </a:lnSpc>
              <a:spcBef>
                <a:spcPts val="0"/>
              </a:spcBef>
              <a:buNone/>
            </a:pPr>
            <a:r>
              <a:rPr lang="en-US" altLang="zh-CN" sz="2200" dirty="0">
                <a:solidFill>
                  <a:srgbClr val="000000"/>
                </a:solidFill>
                <a:latin typeface="新宋体" panose="02010609030101010101" pitchFamily="49" charset="-122"/>
                <a:ea typeface="新宋体" panose="02010609030101010101" pitchFamily="49" charset="-122"/>
              </a:rPr>
              <a:t>}</a:t>
            </a:r>
          </a:p>
        </p:txBody>
      </p:sp>
      <p:sp>
        <p:nvSpPr>
          <p:cNvPr id="5" name="Rectangle 2">
            <a:extLst>
              <a:ext uri="{FF2B5EF4-FFF2-40B4-BE49-F238E27FC236}">
                <a16:creationId xmlns:a16="http://schemas.microsoft.com/office/drawing/2014/main" id="{0F36D6D0-61C2-4BCC-A4E7-078965B02EE6}"/>
              </a:ext>
            </a:extLst>
          </p:cNvPr>
          <p:cNvSpPr txBox="1">
            <a:spLocks noChangeArrowheads="1"/>
          </p:cNvSpPr>
          <p:nvPr/>
        </p:nvSpPr>
        <p:spPr bwMode="auto">
          <a:xfrm>
            <a:off x="566555" y="9842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r>
              <a:rPr lang="zh-CN" altLang="en-US" sz="3600" b="0" kern="0" dirty="0">
                <a:solidFill>
                  <a:srgbClr val="FF0000"/>
                </a:solidFill>
              </a:rPr>
              <a:t>引 言</a:t>
            </a:r>
          </a:p>
        </p:txBody>
      </p:sp>
      <p:sp>
        <p:nvSpPr>
          <p:cNvPr id="10" name="文本框 9">
            <a:extLst>
              <a:ext uri="{FF2B5EF4-FFF2-40B4-BE49-F238E27FC236}">
                <a16:creationId xmlns:a16="http://schemas.microsoft.com/office/drawing/2014/main" id="{0D036EE9-AB90-4612-8F44-8B721A3DC945}"/>
              </a:ext>
            </a:extLst>
          </p:cNvPr>
          <p:cNvSpPr txBox="1"/>
          <p:nvPr/>
        </p:nvSpPr>
        <p:spPr>
          <a:xfrm>
            <a:off x="5476467" y="1178750"/>
            <a:ext cx="3330370" cy="1785104"/>
          </a:xfrm>
          <a:prstGeom prst="rect">
            <a:avLst/>
          </a:prstGeom>
          <a:noFill/>
          <a:ln w="25400">
            <a:solidFill>
              <a:schemeClr val="accent2"/>
            </a:solidFill>
          </a:ln>
        </p:spPr>
        <p:txBody>
          <a:bodyPr wrap="square">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a:t>
            </a:r>
            <a:r>
              <a:rPr lang="en-US" altLang="zh-CN" sz="2600" b="1" dirty="0">
                <a:solidFill>
                  <a:srgbClr val="FF0000"/>
                </a:solidFill>
                <a:latin typeface="Times New Roman" panose="02020603050405020304" pitchFamily="18" charset="0"/>
                <a:cs typeface="Times New Roman" panose="02020603050405020304" pitchFamily="18" charset="0"/>
              </a:rPr>
              <a:t> 1 0</a:t>
            </a:r>
          </a:p>
          <a:p>
            <a:pPr>
              <a:spcBef>
                <a:spcPts val="1200"/>
              </a:spcBef>
            </a:pPr>
            <a:r>
              <a:rPr lang="en-US" altLang="zh-CN" sz="2400" b="1" dirty="0">
                <a:latin typeface="Times New Roman" panose="02020603050405020304" pitchFamily="18" charset="0"/>
                <a:cs typeface="Times New Roman" panose="02020603050405020304" pitchFamily="18" charset="0"/>
              </a:rPr>
              <a:t>a == b</a:t>
            </a:r>
          </a:p>
          <a:p>
            <a:r>
              <a:rPr lang="en-US" altLang="zh-CN" sz="2400" b="1" dirty="0">
                <a:latin typeface="Times New Roman" panose="02020603050405020304" pitchFamily="18" charset="0"/>
                <a:cs typeface="Times New Roman" panose="02020603050405020304" pitchFamily="18" charset="0"/>
              </a:rPr>
              <a:t>10000 &lt; 10000.0001</a:t>
            </a:r>
          </a:p>
          <a:p>
            <a:r>
              <a:rPr lang="en-US" altLang="zh-CN" sz="2400" b="1" dirty="0">
                <a:latin typeface="Times New Roman" panose="02020603050405020304" pitchFamily="18" charset="0"/>
                <a:cs typeface="Times New Roman" panose="02020603050405020304" pitchFamily="18" charset="0"/>
              </a:rPr>
              <a:t>10000 == 10000.0001f</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8159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D11772-9056-4FDC-A203-CBD901DEC57C}"/>
              </a:ext>
            </a:extLst>
          </p:cNvPr>
          <p:cNvSpPr txBox="1"/>
          <p:nvPr/>
        </p:nvSpPr>
        <p:spPr>
          <a:xfrm>
            <a:off x="361896" y="818710"/>
            <a:ext cx="3960440" cy="2246769"/>
          </a:xfrm>
          <a:prstGeom prst="rect">
            <a:avLst/>
          </a:prstGeom>
          <a:noFill/>
        </p:spPr>
        <p:txBody>
          <a:bodyPr wrap="square">
            <a:spAutoFit/>
          </a:bodyPr>
          <a:lstStyle/>
          <a:p>
            <a:r>
              <a:rPr lang="en-US" altLang="zh-CN" sz="2000" dirty="0"/>
              <a:t>void </a:t>
            </a:r>
            <a:r>
              <a:rPr lang="en-US" altLang="zh-CN" sz="2000" dirty="0" err="1"/>
              <a:t>arraysubtract_rowsfirst</a:t>
            </a:r>
            <a:r>
              <a:rPr lang="en-US" altLang="zh-CN" sz="2000" dirty="0"/>
              <a:t>()</a:t>
            </a:r>
          </a:p>
          <a:p>
            <a:r>
              <a:rPr lang="en-US" altLang="zh-CN" sz="2000" dirty="0"/>
              <a:t>{</a:t>
            </a:r>
          </a:p>
          <a:p>
            <a:r>
              <a:rPr lang="en-US" altLang="zh-CN" sz="2000" dirty="0"/>
              <a:t>    int i, j;</a:t>
            </a:r>
          </a:p>
          <a:p>
            <a:r>
              <a:rPr lang="en-US" altLang="zh-CN" sz="2000" dirty="0"/>
              <a:t>    for (i = 0; i &lt; M; i++)</a:t>
            </a:r>
          </a:p>
          <a:p>
            <a:r>
              <a:rPr lang="en-US" altLang="zh-CN" sz="2000" dirty="0"/>
              <a:t>       for (j = 0; j &lt; N; </a:t>
            </a:r>
            <a:r>
              <a:rPr lang="en-US" altLang="zh-CN" sz="2000" dirty="0" err="1"/>
              <a:t>j++</a:t>
            </a:r>
            <a:r>
              <a:rPr lang="en-US" altLang="zh-CN" sz="2000" dirty="0"/>
              <a:t>)</a:t>
            </a:r>
          </a:p>
          <a:p>
            <a:r>
              <a:rPr lang="en-US" altLang="zh-CN" sz="2000" dirty="0"/>
              <a:t>           c[i][j] = b[i][j] - a[i][j];</a:t>
            </a:r>
          </a:p>
          <a:p>
            <a:r>
              <a:rPr lang="en-US" altLang="zh-CN" sz="2000" dirty="0"/>
              <a:t>}</a:t>
            </a:r>
            <a:endParaRPr lang="zh-CN" altLang="en-US" sz="2000" dirty="0"/>
          </a:p>
        </p:txBody>
      </p:sp>
      <p:sp>
        <p:nvSpPr>
          <p:cNvPr id="6" name="文本框 5">
            <a:extLst>
              <a:ext uri="{FF2B5EF4-FFF2-40B4-BE49-F238E27FC236}">
                <a16:creationId xmlns:a16="http://schemas.microsoft.com/office/drawing/2014/main" id="{92EBF835-271E-4FCC-978A-BD62DE261C23}"/>
              </a:ext>
            </a:extLst>
          </p:cNvPr>
          <p:cNvSpPr txBox="1"/>
          <p:nvPr/>
        </p:nvSpPr>
        <p:spPr>
          <a:xfrm>
            <a:off x="4594831" y="818710"/>
            <a:ext cx="3822960" cy="2246769"/>
          </a:xfrm>
          <a:prstGeom prst="rect">
            <a:avLst/>
          </a:prstGeom>
          <a:noFill/>
        </p:spPr>
        <p:txBody>
          <a:bodyPr wrap="square">
            <a:spAutoFit/>
          </a:bodyPr>
          <a:lstStyle/>
          <a:p>
            <a:r>
              <a:rPr lang="zh-CN" altLang="en-US" sz="2000" dirty="0"/>
              <a:t>void arraysubtract_colsfirst()</a:t>
            </a:r>
          </a:p>
          <a:p>
            <a:r>
              <a:rPr lang="zh-CN" altLang="en-US" sz="2000" dirty="0"/>
              <a:t>{</a:t>
            </a:r>
          </a:p>
          <a:p>
            <a:r>
              <a:rPr lang="zh-CN" altLang="en-US" sz="2000" dirty="0"/>
              <a:t>     int i, j;</a:t>
            </a:r>
          </a:p>
          <a:p>
            <a:r>
              <a:rPr lang="zh-CN" altLang="en-US" sz="2000" dirty="0"/>
              <a:t>     for (j = 0; j &lt; N; j++)</a:t>
            </a:r>
          </a:p>
          <a:p>
            <a:r>
              <a:rPr lang="zh-CN" altLang="en-US" sz="2000" dirty="0"/>
              <a:t>        for (i = 0; i &lt; M; i++)</a:t>
            </a:r>
          </a:p>
          <a:p>
            <a:r>
              <a:rPr lang="zh-CN" altLang="en-US" sz="2000" dirty="0"/>
              <a:t>	</a:t>
            </a:r>
            <a:r>
              <a:rPr lang="en-US" altLang="zh-CN" sz="2000" dirty="0"/>
              <a:t>c</a:t>
            </a:r>
            <a:r>
              <a:rPr lang="zh-CN" altLang="en-US" sz="2000" dirty="0"/>
              <a:t>[i][j] = b[i][j] - a[i][j];</a:t>
            </a:r>
          </a:p>
          <a:p>
            <a:r>
              <a:rPr lang="zh-CN" altLang="en-US" sz="2000" dirty="0"/>
              <a:t>}</a:t>
            </a:r>
          </a:p>
        </p:txBody>
      </p:sp>
      <p:sp>
        <p:nvSpPr>
          <p:cNvPr id="8" name="文本框 7">
            <a:extLst>
              <a:ext uri="{FF2B5EF4-FFF2-40B4-BE49-F238E27FC236}">
                <a16:creationId xmlns:a16="http://schemas.microsoft.com/office/drawing/2014/main" id="{63B359F2-576F-4A1F-BBC8-D016D982A717}"/>
              </a:ext>
            </a:extLst>
          </p:cNvPr>
          <p:cNvSpPr txBox="1"/>
          <p:nvPr/>
        </p:nvSpPr>
        <p:spPr>
          <a:xfrm>
            <a:off x="341530" y="3402437"/>
            <a:ext cx="3870430" cy="3170099"/>
          </a:xfrm>
          <a:prstGeom prst="rect">
            <a:avLst/>
          </a:prstGeom>
          <a:noFill/>
        </p:spPr>
        <p:txBody>
          <a:bodyPr wrap="square">
            <a:spAutoFit/>
          </a:bodyPr>
          <a:lstStyle/>
          <a:p>
            <a:r>
              <a:rPr lang="zh-CN" altLang="en-US" sz="2000" dirty="0"/>
              <a:t>void arraysubtract_onedim()</a:t>
            </a:r>
          </a:p>
          <a:p>
            <a:r>
              <a:rPr lang="zh-CN" altLang="en-US" sz="2000" dirty="0"/>
              <a:t>{</a:t>
            </a:r>
          </a:p>
          <a:p>
            <a:r>
              <a:rPr lang="zh-CN" altLang="en-US" sz="2000" dirty="0"/>
              <a:t>    int i;</a:t>
            </a:r>
          </a:p>
          <a:p>
            <a:r>
              <a:rPr lang="zh-CN" altLang="en-US" sz="2000" dirty="0"/>
              <a:t>    int* pa,*pb,*pc;</a:t>
            </a:r>
          </a:p>
          <a:p>
            <a:r>
              <a:rPr lang="zh-CN" altLang="en-US" sz="2000" dirty="0"/>
              <a:t>    pa = &amp;a[0][0];</a:t>
            </a:r>
          </a:p>
          <a:p>
            <a:r>
              <a:rPr lang="zh-CN" altLang="en-US" sz="2000" dirty="0"/>
              <a:t>    pb = &amp;b[0][0];</a:t>
            </a:r>
          </a:p>
          <a:p>
            <a:r>
              <a:rPr lang="zh-CN" altLang="en-US" sz="2000" dirty="0"/>
              <a:t>    pc = &amp;c[0][0];</a:t>
            </a:r>
          </a:p>
          <a:p>
            <a:r>
              <a:rPr lang="zh-CN" altLang="en-US" sz="2000" dirty="0"/>
              <a:t>    for (i = 0;i &lt; M * N;i++)</a:t>
            </a:r>
          </a:p>
          <a:p>
            <a:r>
              <a:rPr lang="zh-CN" altLang="en-US" sz="2000" dirty="0"/>
              <a:t>        pc[i] = pb[i] - pa[i]; </a:t>
            </a:r>
          </a:p>
          <a:p>
            <a:r>
              <a:rPr lang="zh-CN" altLang="en-US" sz="2000" dirty="0"/>
              <a:t>}</a:t>
            </a:r>
          </a:p>
        </p:txBody>
      </p:sp>
      <p:sp>
        <p:nvSpPr>
          <p:cNvPr id="10" name="文本框 9">
            <a:extLst>
              <a:ext uri="{FF2B5EF4-FFF2-40B4-BE49-F238E27FC236}">
                <a16:creationId xmlns:a16="http://schemas.microsoft.com/office/drawing/2014/main" id="{560B0822-4820-4709-8441-B99863B2CBBF}"/>
              </a:ext>
            </a:extLst>
          </p:cNvPr>
          <p:cNvSpPr txBox="1"/>
          <p:nvPr/>
        </p:nvSpPr>
        <p:spPr>
          <a:xfrm>
            <a:off x="4624040" y="3609020"/>
            <a:ext cx="2421015" cy="1631216"/>
          </a:xfrm>
          <a:prstGeom prst="rect">
            <a:avLst/>
          </a:prstGeom>
          <a:noFill/>
        </p:spPr>
        <p:txBody>
          <a:bodyPr wrap="square">
            <a:spAutoFit/>
          </a:bodyPr>
          <a:lstStyle/>
          <a:p>
            <a:r>
              <a:rPr lang="zh-CN" altLang="en-US" sz="2000" dirty="0"/>
              <a:t>#define M 2000</a:t>
            </a:r>
          </a:p>
          <a:p>
            <a:r>
              <a:rPr lang="zh-CN" altLang="en-US" sz="2000" dirty="0"/>
              <a:t>#define N 3000</a:t>
            </a:r>
          </a:p>
          <a:p>
            <a:r>
              <a:rPr lang="zh-CN" altLang="en-US" sz="2000" dirty="0"/>
              <a:t>int a[M][N];</a:t>
            </a:r>
          </a:p>
          <a:p>
            <a:r>
              <a:rPr lang="zh-CN" altLang="en-US" sz="2000" dirty="0"/>
              <a:t>int b[M][N];</a:t>
            </a:r>
          </a:p>
          <a:p>
            <a:r>
              <a:rPr lang="zh-CN" altLang="en-US" sz="2000" dirty="0"/>
              <a:t>int c[M][N];</a:t>
            </a:r>
          </a:p>
        </p:txBody>
      </p:sp>
      <p:sp>
        <p:nvSpPr>
          <p:cNvPr id="3" name="Rectangle 2">
            <a:extLst>
              <a:ext uri="{FF2B5EF4-FFF2-40B4-BE49-F238E27FC236}">
                <a16:creationId xmlns:a16="http://schemas.microsoft.com/office/drawing/2014/main" id="{431E1AA1-7614-012B-BAC4-AE7AC8F6F008}"/>
              </a:ext>
            </a:extLst>
          </p:cNvPr>
          <p:cNvSpPr>
            <a:spLocks noGrp="1" noChangeArrowheads="1"/>
          </p:cNvSpPr>
          <p:nvPr>
            <p:ph type="title"/>
          </p:nvPr>
        </p:nvSpPr>
        <p:spPr>
          <a:xfrm>
            <a:off x="457200" y="98425"/>
            <a:ext cx="8229600" cy="561975"/>
          </a:xfrm>
        </p:spPr>
        <p:txBody>
          <a:bodyPr/>
          <a:lstStyle/>
          <a:p>
            <a:r>
              <a:rPr lang="zh-CN" altLang="en-US" sz="3600" dirty="0"/>
              <a:t>矩阵减法  性能研究</a:t>
            </a:r>
          </a:p>
        </p:txBody>
      </p:sp>
    </p:spTree>
    <p:extLst>
      <p:ext uri="{BB962C8B-B14F-4D97-AF65-F5344CB8AC3E}">
        <p14:creationId xmlns:p14="http://schemas.microsoft.com/office/powerpoint/2010/main" val="2988394706"/>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5F5B282-178E-431E-8778-1EE9C95D9F64}"/>
              </a:ext>
            </a:extLst>
          </p:cNvPr>
          <p:cNvSpPr txBox="1"/>
          <p:nvPr/>
        </p:nvSpPr>
        <p:spPr>
          <a:xfrm>
            <a:off x="206515" y="863715"/>
            <a:ext cx="8730970" cy="5324535"/>
          </a:xfrm>
          <a:prstGeom prst="rect">
            <a:avLst/>
          </a:prstGeom>
          <a:noFill/>
        </p:spPr>
        <p:txBody>
          <a:bodyPr wrap="square">
            <a:spAutoFit/>
          </a:bodyPr>
          <a:lstStyle/>
          <a:p>
            <a:r>
              <a:rPr lang="zh-CN" altLang="en-US" sz="2000" dirty="0"/>
              <a:t>int main()</a:t>
            </a:r>
          </a:p>
          <a:p>
            <a:r>
              <a:rPr lang="zh-CN" altLang="en-US" sz="2000" dirty="0"/>
              <a:t>{</a:t>
            </a:r>
          </a:p>
          <a:p>
            <a:r>
              <a:rPr lang="zh-CN" altLang="en-US" sz="2000" dirty="0"/>
              <a:t>     int start, finish,duration</a:t>
            </a:r>
            <a:r>
              <a:rPr lang="en-US" altLang="zh-CN" sz="2000" dirty="0"/>
              <a:t>,i</a:t>
            </a:r>
            <a:r>
              <a:rPr lang="zh-CN" altLang="en-US" sz="2000" dirty="0"/>
              <a:t>;</a:t>
            </a:r>
          </a:p>
          <a:p>
            <a:r>
              <a:rPr lang="zh-CN" altLang="en-US" sz="2000" dirty="0"/>
              <a:t>    </a:t>
            </a:r>
            <a:r>
              <a:rPr lang="zh-CN" altLang="en-US" sz="2000" dirty="0">
                <a:solidFill>
                  <a:srgbClr val="FF0000"/>
                </a:solidFill>
              </a:rPr>
              <a:t>void (*funcp[3])() </a:t>
            </a:r>
            <a:r>
              <a:rPr lang="zh-CN" altLang="en-US" sz="2000" dirty="0"/>
              <a:t>= { arraysubtract_colsfirst ,arraysubtract_rowsfirst</a:t>
            </a:r>
            <a:r>
              <a:rPr lang="en-US" altLang="zh-CN" sz="2000" dirty="0"/>
              <a:t>, </a:t>
            </a:r>
          </a:p>
          <a:p>
            <a:r>
              <a:rPr lang="en-US" altLang="zh-CN" sz="2000" dirty="0"/>
              <a:t>                                   </a:t>
            </a:r>
            <a:r>
              <a:rPr lang="zh-CN" altLang="en-US" sz="2000" dirty="0"/>
              <a:t>  arraysubtract_onedim };</a:t>
            </a:r>
          </a:p>
          <a:p>
            <a:r>
              <a:rPr lang="zh-CN" altLang="en-US" sz="2000" dirty="0"/>
              <a:t>    char funcname[3][50] = {"arraysubtract_colsfirst "</a:t>
            </a:r>
            <a:r>
              <a:rPr lang="en-US" altLang="zh-CN" sz="2000" dirty="0"/>
              <a:t>,</a:t>
            </a:r>
            <a:r>
              <a:rPr lang="zh-CN" altLang="en-US" sz="2000" dirty="0"/>
              <a:t>   </a:t>
            </a:r>
            <a:endParaRPr lang="en-US" altLang="zh-CN" sz="2000" dirty="0"/>
          </a:p>
          <a:p>
            <a:r>
              <a:rPr lang="en-US" altLang="zh-CN" sz="2000" dirty="0"/>
              <a:t>                                   </a:t>
            </a:r>
            <a:r>
              <a:rPr lang="zh-CN" altLang="en-US" sz="2000" dirty="0"/>
              <a:t> "arraysubtract_rowsfirst" ,</a:t>
            </a:r>
            <a:r>
              <a:rPr lang="en-US" altLang="zh-CN" sz="2000" dirty="0"/>
              <a:t> </a:t>
            </a:r>
            <a:r>
              <a:rPr lang="zh-CN" altLang="en-US" sz="2000" dirty="0"/>
              <a:t>"arraysubtract_onedim" };</a:t>
            </a:r>
          </a:p>
          <a:p>
            <a:r>
              <a:rPr lang="zh-CN" altLang="en-US" sz="2000" dirty="0"/>
              <a:t>    printf("please input : 0,1,2 :");</a:t>
            </a:r>
          </a:p>
          <a:p>
            <a:r>
              <a:rPr lang="zh-CN" altLang="en-US" sz="2000" dirty="0"/>
              <a:t>    scanf("%d", &amp;i);</a:t>
            </a:r>
          </a:p>
          <a:p>
            <a:r>
              <a:rPr lang="zh-CN" altLang="en-US" sz="2000" dirty="0"/>
              <a:t>    start = </a:t>
            </a:r>
            <a:r>
              <a:rPr lang="zh-CN" altLang="en-US" sz="2000" dirty="0">
                <a:solidFill>
                  <a:srgbClr val="FF0000"/>
                </a:solidFill>
              </a:rPr>
              <a:t>GetTickCount()</a:t>
            </a:r>
            <a:r>
              <a:rPr lang="zh-CN" altLang="en-US" sz="2000" dirty="0"/>
              <a:t>;  // windows.h。得到系统运行的时间精确到毫秒</a:t>
            </a:r>
          </a:p>
          <a:p>
            <a:r>
              <a:rPr lang="zh-CN" altLang="en-US" sz="2000" dirty="0"/>
              <a:t>    </a:t>
            </a:r>
            <a:r>
              <a:rPr lang="zh-CN" altLang="en-US" sz="2000" dirty="0">
                <a:solidFill>
                  <a:srgbClr val="FF0000"/>
                </a:solidFill>
              </a:rPr>
              <a:t>funcp[i]();</a:t>
            </a:r>
          </a:p>
          <a:p>
            <a:r>
              <a:rPr lang="zh-CN" altLang="en-US" sz="2000" dirty="0"/>
              <a:t>    finish = GetTickCount();</a:t>
            </a:r>
          </a:p>
          <a:p>
            <a:r>
              <a:rPr lang="zh-CN" altLang="en-US" sz="2000" dirty="0"/>
              <a:t>    duration = finish - start;</a:t>
            </a:r>
          </a:p>
          <a:p>
            <a:r>
              <a:rPr lang="zh-CN" altLang="en-US" sz="2000" dirty="0"/>
              <a:t>    printf("%s 用时： %d  毫秒\n", funcname[i],duration);</a:t>
            </a:r>
          </a:p>
          <a:p>
            <a:r>
              <a:rPr lang="zh-CN" altLang="en-US" sz="2000" dirty="0"/>
              <a:t>    system("pause");</a:t>
            </a:r>
          </a:p>
          <a:p>
            <a:r>
              <a:rPr lang="zh-CN" altLang="en-US" sz="2000" dirty="0"/>
              <a:t>    return 0;</a:t>
            </a:r>
          </a:p>
          <a:p>
            <a:r>
              <a:rPr lang="zh-CN" altLang="en-US" sz="2000" dirty="0"/>
              <a:t>}</a:t>
            </a:r>
          </a:p>
        </p:txBody>
      </p:sp>
      <p:sp>
        <p:nvSpPr>
          <p:cNvPr id="3" name="文本框 2">
            <a:extLst>
              <a:ext uri="{FF2B5EF4-FFF2-40B4-BE49-F238E27FC236}">
                <a16:creationId xmlns:a16="http://schemas.microsoft.com/office/drawing/2014/main" id="{FE1B669C-0834-4839-AEA5-FFAF4E94B702}"/>
              </a:ext>
            </a:extLst>
          </p:cNvPr>
          <p:cNvSpPr txBox="1"/>
          <p:nvPr/>
        </p:nvSpPr>
        <p:spPr>
          <a:xfrm>
            <a:off x="1555789" y="6160732"/>
            <a:ext cx="6032421" cy="461665"/>
          </a:xfrm>
          <a:prstGeom prst="rect">
            <a:avLst/>
          </a:prstGeom>
          <a:noFill/>
        </p:spPr>
        <p:txBody>
          <a:bodyPr wrap="none" rtlCol="0">
            <a:spAutoFit/>
          </a:bodyPr>
          <a:lstStyle/>
          <a:p>
            <a:r>
              <a:rPr lang="zh-CN" altLang="en-US" sz="2400" dirty="0">
                <a:solidFill>
                  <a:srgbClr val="FF0000"/>
                </a:solidFill>
              </a:rPr>
              <a:t>函数指针、函数指针数组、函数入口地址表</a:t>
            </a:r>
          </a:p>
        </p:txBody>
      </p:sp>
      <p:sp>
        <p:nvSpPr>
          <p:cNvPr id="4" name="Rectangle 2">
            <a:extLst>
              <a:ext uri="{FF2B5EF4-FFF2-40B4-BE49-F238E27FC236}">
                <a16:creationId xmlns:a16="http://schemas.microsoft.com/office/drawing/2014/main" id="{94E34507-95DE-A675-D366-5DA954B508DA}"/>
              </a:ext>
            </a:extLst>
          </p:cNvPr>
          <p:cNvSpPr>
            <a:spLocks noGrp="1" noChangeArrowheads="1"/>
          </p:cNvSpPr>
          <p:nvPr>
            <p:ph type="title"/>
          </p:nvPr>
        </p:nvSpPr>
        <p:spPr>
          <a:xfrm>
            <a:off x="457200" y="98425"/>
            <a:ext cx="8229600" cy="561975"/>
          </a:xfrm>
        </p:spPr>
        <p:txBody>
          <a:bodyPr/>
          <a:lstStyle/>
          <a:p>
            <a:r>
              <a:rPr lang="zh-CN" altLang="en-US" sz="3600" dirty="0"/>
              <a:t>矩阵减法  性能研究</a:t>
            </a:r>
          </a:p>
        </p:txBody>
      </p:sp>
    </p:spTree>
    <p:extLst>
      <p:ext uri="{BB962C8B-B14F-4D97-AF65-F5344CB8AC3E}">
        <p14:creationId xmlns:p14="http://schemas.microsoft.com/office/powerpoint/2010/main" val="1342352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3F7A0BF-62AA-4F59-8AA3-0F1A94FB234F}"/>
              </a:ext>
            </a:extLst>
          </p:cNvPr>
          <p:cNvPicPr>
            <a:picLocks noChangeAspect="1"/>
          </p:cNvPicPr>
          <p:nvPr/>
        </p:nvPicPr>
        <p:blipFill>
          <a:blip r:embed="rId3"/>
          <a:stretch>
            <a:fillRect/>
          </a:stretch>
        </p:blipFill>
        <p:spPr>
          <a:xfrm>
            <a:off x="596355" y="2933945"/>
            <a:ext cx="7370528" cy="1485165"/>
          </a:xfrm>
          <a:prstGeom prst="rect">
            <a:avLst/>
          </a:prstGeom>
        </p:spPr>
      </p:pic>
      <p:pic>
        <p:nvPicPr>
          <p:cNvPr id="11" name="图片 10">
            <a:extLst>
              <a:ext uri="{FF2B5EF4-FFF2-40B4-BE49-F238E27FC236}">
                <a16:creationId xmlns:a16="http://schemas.microsoft.com/office/drawing/2014/main" id="{08099F18-623F-4032-B626-92C38F90763D}"/>
              </a:ext>
            </a:extLst>
          </p:cNvPr>
          <p:cNvPicPr>
            <a:picLocks noChangeAspect="1"/>
          </p:cNvPicPr>
          <p:nvPr/>
        </p:nvPicPr>
        <p:blipFill>
          <a:blip r:embed="rId4"/>
          <a:stretch>
            <a:fillRect/>
          </a:stretch>
        </p:blipFill>
        <p:spPr>
          <a:xfrm>
            <a:off x="596355" y="998730"/>
            <a:ext cx="7481126" cy="1485165"/>
          </a:xfrm>
          <a:prstGeom prst="rect">
            <a:avLst/>
          </a:prstGeom>
        </p:spPr>
      </p:pic>
      <p:pic>
        <p:nvPicPr>
          <p:cNvPr id="13" name="图片 12">
            <a:extLst>
              <a:ext uri="{FF2B5EF4-FFF2-40B4-BE49-F238E27FC236}">
                <a16:creationId xmlns:a16="http://schemas.microsoft.com/office/drawing/2014/main" id="{753D66DF-BDBE-497F-9F38-4049C52CE70B}"/>
              </a:ext>
            </a:extLst>
          </p:cNvPr>
          <p:cNvPicPr>
            <a:picLocks noChangeAspect="1"/>
          </p:cNvPicPr>
          <p:nvPr/>
        </p:nvPicPr>
        <p:blipFill>
          <a:blip r:embed="rId5"/>
          <a:stretch>
            <a:fillRect/>
          </a:stretch>
        </p:blipFill>
        <p:spPr>
          <a:xfrm>
            <a:off x="611560" y="4869160"/>
            <a:ext cx="7365485" cy="1395155"/>
          </a:xfrm>
          <a:prstGeom prst="rect">
            <a:avLst/>
          </a:prstGeom>
        </p:spPr>
      </p:pic>
      <p:sp>
        <p:nvSpPr>
          <p:cNvPr id="15" name="文本框 14">
            <a:extLst>
              <a:ext uri="{FF2B5EF4-FFF2-40B4-BE49-F238E27FC236}">
                <a16:creationId xmlns:a16="http://schemas.microsoft.com/office/drawing/2014/main" id="{B58585DB-1BFB-473F-9AD8-AB7A7EE8B217}"/>
              </a:ext>
            </a:extLst>
          </p:cNvPr>
          <p:cNvSpPr txBox="1"/>
          <p:nvPr/>
        </p:nvSpPr>
        <p:spPr>
          <a:xfrm>
            <a:off x="1265408" y="6350675"/>
            <a:ext cx="5057795" cy="461665"/>
          </a:xfrm>
          <a:prstGeom prst="rect">
            <a:avLst/>
          </a:prstGeom>
          <a:noFill/>
        </p:spPr>
        <p:txBody>
          <a:bodyPr wrap="none" rtlCol="0">
            <a:spAutoFit/>
          </a:bodyPr>
          <a:lstStyle/>
          <a:p>
            <a:r>
              <a:rPr lang="en-US" altLang="zh-CN" sz="2400" dirty="0">
                <a:solidFill>
                  <a:srgbClr val="FF0000"/>
                </a:solidFill>
              </a:rPr>
              <a:t>DEBUG </a:t>
            </a:r>
            <a:r>
              <a:rPr lang="zh-CN" altLang="en-US" sz="2400" dirty="0">
                <a:solidFill>
                  <a:srgbClr val="FF0000"/>
                </a:solidFill>
              </a:rPr>
              <a:t>版本下，各函数的运行时间</a:t>
            </a:r>
          </a:p>
        </p:txBody>
      </p:sp>
      <p:sp>
        <p:nvSpPr>
          <p:cNvPr id="3" name="Rectangle 2">
            <a:extLst>
              <a:ext uri="{FF2B5EF4-FFF2-40B4-BE49-F238E27FC236}">
                <a16:creationId xmlns:a16="http://schemas.microsoft.com/office/drawing/2014/main" id="{A5E1019F-B160-DD77-A726-E58FCA9CF6EA}"/>
              </a:ext>
            </a:extLst>
          </p:cNvPr>
          <p:cNvSpPr>
            <a:spLocks noGrp="1" noChangeArrowheads="1"/>
          </p:cNvSpPr>
          <p:nvPr>
            <p:ph type="title"/>
          </p:nvPr>
        </p:nvSpPr>
        <p:spPr>
          <a:xfrm>
            <a:off x="457200" y="98425"/>
            <a:ext cx="8229600" cy="561975"/>
          </a:xfrm>
        </p:spPr>
        <p:txBody>
          <a:bodyPr/>
          <a:lstStyle/>
          <a:p>
            <a:r>
              <a:rPr lang="zh-CN" altLang="en-US" sz="3600" dirty="0"/>
              <a:t>矩阵减法  性能研究</a:t>
            </a:r>
          </a:p>
        </p:txBody>
      </p:sp>
    </p:spTree>
    <p:extLst>
      <p:ext uri="{BB962C8B-B14F-4D97-AF65-F5344CB8AC3E}">
        <p14:creationId xmlns:p14="http://schemas.microsoft.com/office/powerpoint/2010/main" val="3692553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B8CCCC9-B9B4-45D7-AC84-8BCEC54F65D3}"/>
              </a:ext>
            </a:extLst>
          </p:cNvPr>
          <p:cNvPicPr>
            <a:picLocks noChangeAspect="1"/>
          </p:cNvPicPr>
          <p:nvPr/>
        </p:nvPicPr>
        <p:blipFill>
          <a:blip r:embed="rId3"/>
          <a:stretch>
            <a:fillRect/>
          </a:stretch>
        </p:blipFill>
        <p:spPr>
          <a:xfrm>
            <a:off x="926595" y="1583795"/>
            <a:ext cx="5703595" cy="5060375"/>
          </a:xfrm>
          <a:prstGeom prst="rect">
            <a:avLst/>
          </a:prstGeom>
        </p:spPr>
      </p:pic>
      <p:sp>
        <p:nvSpPr>
          <p:cNvPr id="4" name="椭圆 3">
            <a:extLst>
              <a:ext uri="{FF2B5EF4-FFF2-40B4-BE49-F238E27FC236}">
                <a16:creationId xmlns:a16="http://schemas.microsoft.com/office/drawing/2014/main" id="{5C09F657-1FFF-41B5-8E08-53AB6712BAA0}"/>
              </a:ext>
            </a:extLst>
          </p:cNvPr>
          <p:cNvSpPr/>
          <p:nvPr/>
        </p:nvSpPr>
        <p:spPr>
          <a:xfrm>
            <a:off x="4572000" y="5499230"/>
            <a:ext cx="1890210" cy="6300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5" name="Rectangle 2">
            <a:extLst>
              <a:ext uri="{FF2B5EF4-FFF2-40B4-BE49-F238E27FC236}">
                <a16:creationId xmlns:a16="http://schemas.microsoft.com/office/drawing/2014/main" id="{8D462624-CAB4-527E-88F1-4DF4FB9A812A}"/>
              </a:ext>
            </a:extLst>
          </p:cNvPr>
          <p:cNvSpPr>
            <a:spLocks noGrp="1" noChangeArrowheads="1"/>
          </p:cNvSpPr>
          <p:nvPr>
            <p:ph type="title"/>
          </p:nvPr>
        </p:nvSpPr>
        <p:spPr>
          <a:xfrm>
            <a:off x="457200" y="98425"/>
            <a:ext cx="8229600" cy="561975"/>
          </a:xfrm>
        </p:spPr>
        <p:txBody>
          <a:bodyPr/>
          <a:lstStyle/>
          <a:p>
            <a:r>
              <a:rPr lang="zh-CN" altLang="en-US" sz="3600" dirty="0"/>
              <a:t>矩阵减法  性能研究</a:t>
            </a:r>
          </a:p>
        </p:txBody>
      </p:sp>
      <p:sp>
        <p:nvSpPr>
          <p:cNvPr id="2" name="文本框 1">
            <a:extLst>
              <a:ext uri="{FF2B5EF4-FFF2-40B4-BE49-F238E27FC236}">
                <a16:creationId xmlns:a16="http://schemas.microsoft.com/office/drawing/2014/main" id="{CFED6CC6-33CC-3A29-8728-FB660FDC8B0A}"/>
              </a:ext>
            </a:extLst>
          </p:cNvPr>
          <p:cNvSpPr txBox="1"/>
          <p:nvPr/>
        </p:nvSpPr>
        <p:spPr>
          <a:xfrm>
            <a:off x="829383" y="863715"/>
            <a:ext cx="5542817" cy="523220"/>
          </a:xfrm>
          <a:prstGeom prst="rect">
            <a:avLst/>
          </a:prstGeom>
          <a:noFill/>
        </p:spPr>
        <p:txBody>
          <a:bodyPr wrap="square">
            <a:spAutoFit/>
          </a:bodyPr>
          <a:lstStyle/>
          <a:p>
            <a:r>
              <a:rPr lang="en-US" altLang="zh-CN" sz="2800" b="1" dirty="0">
                <a:solidFill>
                  <a:srgbClr val="FF0000"/>
                </a:solidFill>
                <a:latin typeface="华文新魏" panose="02010800040101010101" pitchFamily="2" charset="-122"/>
                <a:ea typeface="华文新魏" panose="02010800040101010101" pitchFamily="2" charset="-122"/>
              </a:rPr>
              <a:t>Q</a:t>
            </a:r>
            <a:r>
              <a:rPr lang="zh-CN" altLang="en-US" sz="2800" b="1" dirty="0">
                <a:solidFill>
                  <a:srgbClr val="FF0000"/>
                </a:solidFill>
                <a:latin typeface="华文新魏" panose="02010800040101010101" pitchFamily="2" charset="-122"/>
                <a:ea typeface="华文新魏" panose="02010800040101010101" pitchFamily="2" charset="-122"/>
              </a:rPr>
              <a:t>：为什么按行序优先执行快？</a:t>
            </a:r>
            <a:endParaRPr lang="en-US" altLang="zh-CN" sz="2800" b="1" dirty="0">
              <a:solidFill>
                <a:srgbClr val="FF0000"/>
              </a:solidFill>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68B9C61D-2799-0C61-9F3A-4358343C0B1D}"/>
              </a:ext>
            </a:extLst>
          </p:cNvPr>
          <p:cNvSpPr txBox="1"/>
          <p:nvPr/>
        </p:nvSpPr>
        <p:spPr>
          <a:xfrm>
            <a:off x="7092280" y="1943835"/>
            <a:ext cx="1665185" cy="2246769"/>
          </a:xfrm>
          <a:prstGeom prst="rect">
            <a:avLst/>
          </a:prstGeom>
          <a:noFill/>
        </p:spPr>
        <p:txBody>
          <a:bodyPr wrap="square">
            <a:spAutoFit/>
          </a:bodyPr>
          <a:lstStyle/>
          <a:p>
            <a:r>
              <a:rPr lang="en-US" altLang="zh-CN" sz="2800" b="1" dirty="0">
                <a:solidFill>
                  <a:srgbClr val="FF0000"/>
                </a:solidFill>
                <a:latin typeface="华文新魏" panose="02010800040101010101" pitchFamily="2" charset="-122"/>
                <a:ea typeface="华文新魏" panose="02010800040101010101" pitchFamily="2" charset="-122"/>
              </a:rPr>
              <a:t>Q</a:t>
            </a:r>
            <a:r>
              <a:rPr lang="zh-CN" altLang="en-US" sz="2800" b="1" dirty="0">
                <a:solidFill>
                  <a:srgbClr val="FF0000"/>
                </a:solidFill>
                <a:latin typeface="华文新魏" panose="02010800040101010101" pitchFamily="2" charset="-122"/>
                <a:ea typeface="华文新魏" panose="02010800040101010101" pitchFamily="2" charset="-122"/>
              </a:rPr>
              <a:t>：为什么有</a:t>
            </a:r>
            <a:r>
              <a:rPr lang="en-US" altLang="zh-CN" sz="2800" b="1" dirty="0">
                <a:solidFill>
                  <a:srgbClr val="FF0000"/>
                </a:solidFill>
                <a:latin typeface="华文新魏" panose="02010800040101010101" pitchFamily="2" charset="-122"/>
                <a:ea typeface="华文新魏" panose="02010800040101010101" pitchFamily="2" charset="-122"/>
              </a:rPr>
              <a:t>Cache</a:t>
            </a:r>
            <a:r>
              <a:rPr lang="zh-CN" altLang="en-US" sz="2800" b="1" dirty="0">
                <a:solidFill>
                  <a:srgbClr val="FF0000"/>
                </a:solidFill>
                <a:latin typeface="华文新魏" panose="02010800040101010101" pitchFamily="2" charset="-122"/>
                <a:ea typeface="华文新魏" panose="02010800040101010101" pitchFamily="2" charset="-122"/>
              </a:rPr>
              <a:t>，行序优先执行快？</a:t>
            </a:r>
            <a:endParaRPr lang="en-US" altLang="zh-CN" sz="2800" b="1" dirty="0">
              <a:solidFill>
                <a:srgbClr val="FF0000"/>
              </a:solidFill>
              <a:latin typeface="华文新魏" panose="02010800040101010101" pitchFamily="2" charset="-122"/>
              <a:ea typeface="华文新魏" panose="02010800040101010101" pitchFamily="2" charset="-122"/>
            </a:endParaRPr>
          </a:p>
        </p:txBody>
      </p:sp>
      <p:sp>
        <p:nvSpPr>
          <p:cNvPr id="8" name="文本框 7">
            <a:extLst>
              <a:ext uri="{FF2B5EF4-FFF2-40B4-BE49-F238E27FC236}">
                <a16:creationId xmlns:a16="http://schemas.microsoft.com/office/drawing/2014/main" id="{D1F6E3E0-C048-7D74-FE6B-3F1B7DFF6481}"/>
              </a:ext>
            </a:extLst>
          </p:cNvPr>
          <p:cNvSpPr txBox="1"/>
          <p:nvPr/>
        </p:nvSpPr>
        <p:spPr>
          <a:xfrm>
            <a:off x="6777245" y="5214100"/>
            <a:ext cx="2060007" cy="923330"/>
          </a:xfrm>
          <a:prstGeom prst="rect">
            <a:avLst/>
          </a:prstGeom>
          <a:noFill/>
        </p:spPr>
        <p:txBody>
          <a:bodyPr wrap="square">
            <a:spAutoFit/>
          </a:bodyPr>
          <a:lstStyle/>
          <a:p>
            <a:r>
              <a:rPr lang="en-US" altLang="zh-CN" sz="1800" b="1" dirty="0">
                <a:solidFill>
                  <a:srgbClr val="0000FF"/>
                </a:solidFill>
                <a:latin typeface="华文新魏" panose="02010800040101010101" pitchFamily="2" charset="-122"/>
                <a:ea typeface="华文新魏" panose="02010800040101010101" pitchFamily="2" charset="-122"/>
              </a:rPr>
              <a:t>L1</a:t>
            </a:r>
            <a:r>
              <a:rPr lang="zh-CN" altLang="en-US" sz="1800" b="1" dirty="0">
                <a:solidFill>
                  <a:srgbClr val="0000FF"/>
                </a:solidFill>
                <a:latin typeface="华文新魏" panose="02010800040101010101" pitchFamily="2" charset="-122"/>
                <a:ea typeface="华文新魏" panose="02010800040101010101" pitchFamily="2" charset="-122"/>
              </a:rPr>
              <a:t>缓存：</a:t>
            </a:r>
            <a:r>
              <a:rPr lang="en-US" altLang="zh-CN" sz="1800" b="1" dirty="0">
                <a:solidFill>
                  <a:srgbClr val="0000FF"/>
                </a:solidFill>
                <a:latin typeface="华文新魏" panose="02010800040101010101" pitchFamily="2" charset="-122"/>
                <a:ea typeface="华文新魏" panose="02010800040101010101" pitchFamily="2" charset="-122"/>
              </a:rPr>
              <a:t>128KB</a:t>
            </a:r>
          </a:p>
          <a:p>
            <a:r>
              <a:rPr lang="en-US" altLang="zh-CN" sz="1800" b="1" dirty="0">
                <a:solidFill>
                  <a:srgbClr val="0000FF"/>
                </a:solidFill>
                <a:latin typeface="华文新魏" panose="02010800040101010101" pitchFamily="2" charset="-122"/>
                <a:ea typeface="华文新魏" panose="02010800040101010101" pitchFamily="2" charset="-122"/>
              </a:rPr>
              <a:t>L2</a:t>
            </a:r>
            <a:r>
              <a:rPr lang="zh-CN" altLang="en-US" sz="1800" b="1" dirty="0">
                <a:solidFill>
                  <a:srgbClr val="0000FF"/>
                </a:solidFill>
                <a:latin typeface="华文新魏" panose="02010800040101010101" pitchFamily="2" charset="-122"/>
                <a:ea typeface="华文新魏" panose="02010800040101010101" pitchFamily="2" charset="-122"/>
              </a:rPr>
              <a:t>缓存：</a:t>
            </a:r>
            <a:r>
              <a:rPr lang="en-US" altLang="zh-CN" sz="1800" b="1" dirty="0">
                <a:solidFill>
                  <a:srgbClr val="0000FF"/>
                </a:solidFill>
                <a:latin typeface="华文新魏" panose="02010800040101010101" pitchFamily="2" charset="-122"/>
                <a:ea typeface="华文新魏" panose="02010800040101010101" pitchFamily="2" charset="-122"/>
              </a:rPr>
              <a:t>512KB</a:t>
            </a:r>
          </a:p>
          <a:p>
            <a:r>
              <a:rPr lang="en-US" altLang="zh-CN" sz="1800" b="1" dirty="0">
                <a:solidFill>
                  <a:srgbClr val="0000FF"/>
                </a:solidFill>
                <a:latin typeface="华文新魏" panose="02010800040101010101" pitchFamily="2" charset="-122"/>
                <a:ea typeface="华文新魏" panose="02010800040101010101" pitchFamily="2" charset="-122"/>
              </a:rPr>
              <a:t>L3</a:t>
            </a:r>
            <a:r>
              <a:rPr lang="zh-CN" altLang="en-US" sz="1800" b="1" dirty="0">
                <a:solidFill>
                  <a:srgbClr val="0000FF"/>
                </a:solidFill>
                <a:latin typeface="华文新魏" panose="02010800040101010101" pitchFamily="2" charset="-122"/>
                <a:ea typeface="华文新魏" panose="02010800040101010101" pitchFamily="2" charset="-122"/>
              </a:rPr>
              <a:t>缓存：</a:t>
            </a:r>
            <a:r>
              <a:rPr lang="en-US" altLang="zh-CN" sz="1800" b="1" dirty="0">
                <a:solidFill>
                  <a:srgbClr val="0000FF"/>
                </a:solidFill>
                <a:latin typeface="华文新魏" panose="02010800040101010101" pitchFamily="2" charset="-122"/>
                <a:ea typeface="华文新魏" panose="02010800040101010101" pitchFamily="2" charset="-122"/>
              </a:rPr>
              <a:t>4.0MB</a:t>
            </a:r>
          </a:p>
        </p:txBody>
      </p:sp>
    </p:spTree>
    <p:extLst>
      <p:ext uri="{BB962C8B-B14F-4D97-AF65-F5344CB8AC3E}">
        <p14:creationId xmlns:p14="http://schemas.microsoft.com/office/powerpoint/2010/main" val="321219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D462624-CAB4-527E-88F1-4DF4FB9A812A}"/>
              </a:ext>
            </a:extLst>
          </p:cNvPr>
          <p:cNvSpPr>
            <a:spLocks noGrp="1" noChangeArrowheads="1"/>
          </p:cNvSpPr>
          <p:nvPr>
            <p:ph type="title"/>
          </p:nvPr>
        </p:nvSpPr>
        <p:spPr>
          <a:xfrm>
            <a:off x="457200" y="98425"/>
            <a:ext cx="8229600" cy="561975"/>
          </a:xfrm>
        </p:spPr>
        <p:txBody>
          <a:bodyPr/>
          <a:lstStyle/>
          <a:p>
            <a:r>
              <a:rPr lang="zh-CN" altLang="en-US" sz="3600" dirty="0"/>
              <a:t>矩阵减法  性能研究</a:t>
            </a:r>
          </a:p>
        </p:txBody>
      </p:sp>
      <p:sp>
        <p:nvSpPr>
          <p:cNvPr id="9" name="文本框 8">
            <a:extLst>
              <a:ext uri="{FF2B5EF4-FFF2-40B4-BE49-F238E27FC236}">
                <a16:creationId xmlns:a16="http://schemas.microsoft.com/office/drawing/2014/main" id="{AACE4B9B-A455-2BD4-98EE-E7004F2167C1}"/>
              </a:ext>
            </a:extLst>
          </p:cNvPr>
          <p:cNvSpPr txBox="1"/>
          <p:nvPr/>
        </p:nvSpPr>
        <p:spPr>
          <a:xfrm>
            <a:off x="331062" y="703233"/>
            <a:ext cx="8120245" cy="2255554"/>
          </a:xfrm>
          <a:prstGeom prst="rect">
            <a:avLst/>
          </a:prstGeom>
          <a:noFill/>
        </p:spPr>
        <p:txBody>
          <a:bodyPr wrap="square">
            <a:spAutoFit/>
          </a:bodyPr>
          <a:lstStyle/>
          <a:p>
            <a:pPr>
              <a:lnSpc>
                <a:spcPct val="150000"/>
              </a:lnSpc>
            </a:pPr>
            <a:r>
              <a:rPr lang="en-US" altLang="zh-CN" sz="2400" b="1" dirty="0">
                <a:solidFill>
                  <a:srgbClr val="FF0000"/>
                </a:solidFill>
                <a:latin typeface="华文新魏" panose="02010800040101010101" pitchFamily="2" charset="-122"/>
                <a:ea typeface="华文新魏" panose="02010800040101010101" pitchFamily="2" charset="-122"/>
              </a:rPr>
              <a:t>Q</a:t>
            </a:r>
            <a:r>
              <a:rPr lang="zh-CN" altLang="en-US" sz="2400" b="1" dirty="0">
                <a:solidFill>
                  <a:srgbClr val="FF0000"/>
                </a:solidFill>
                <a:latin typeface="华文新魏" panose="02010800040101010101" pitchFamily="2" charset="-122"/>
                <a:ea typeface="华文新魏" panose="02010800040101010101" pitchFamily="2" charset="-122"/>
              </a:rPr>
              <a:t>：</a:t>
            </a:r>
            <a:r>
              <a:rPr lang="en-US" altLang="zh-CN" sz="2400" b="1" dirty="0">
                <a:solidFill>
                  <a:srgbClr val="FF0000"/>
                </a:solidFill>
                <a:latin typeface="华文新魏" panose="02010800040101010101" pitchFamily="2" charset="-122"/>
                <a:ea typeface="华文新魏" panose="02010800040101010101" pitchFamily="2" charset="-122"/>
              </a:rPr>
              <a:t>cache </a:t>
            </a:r>
            <a:r>
              <a:rPr lang="zh-CN" altLang="en-US" sz="2400" b="1" dirty="0">
                <a:solidFill>
                  <a:srgbClr val="FF0000"/>
                </a:solidFill>
                <a:latin typeface="华文新魏" panose="02010800040101010101" pitchFamily="2" charset="-122"/>
                <a:ea typeface="华文新魏" panose="02010800040101010101" pitchFamily="2" charset="-122"/>
              </a:rPr>
              <a:t>是什么？          </a:t>
            </a:r>
            <a:r>
              <a:rPr lang="zh-CN" altLang="en-US" sz="2400" b="1" dirty="0">
                <a:solidFill>
                  <a:srgbClr val="0000FF"/>
                </a:solidFill>
                <a:latin typeface="华文新魏" panose="02010800040101010101" pitchFamily="2" charset="-122"/>
                <a:ea typeface="华文新魏" panose="02010800040101010101" pitchFamily="2" charset="-122"/>
              </a:rPr>
              <a:t>高速缓冲存储器 </a:t>
            </a:r>
            <a:r>
              <a:rPr lang="en-US" altLang="zh-CN" sz="2400" b="1" dirty="0">
                <a:solidFill>
                  <a:srgbClr val="0000FF"/>
                </a:solidFill>
                <a:latin typeface="华文新魏" panose="02010800040101010101" pitchFamily="2" charset="-122"/>
                <a:ea typeface="华文新魏" panose="02010800040101010101" pitchFamily="2" charset="-122"/>
              </a:rPr>
              <a:t>(SRAM)</a:t>
            </a:r>
          </a:p>
          <a:p>
            <a:pPr>
              <a:lnSpc>
                <a:spcPct val="150000"/>
              </a:lnSpc>
            </a:pPr>
            <a:r>
              <a:rPr lang="en-US" altLang="zh-CN" sz="2400" b="1" dirty="0">
                <a:solidFill>
                  <a:srgbClr val="FF0000"/>
                </a:solidFill>
                <a:latin typeface="华文新魏" panose="02010800040101010101" pitchFamily="2" charset="-122"/>
                <a:ea typeface="华文新魏" panose="02010800040101010101" pitchFamily="2" charset="-122"/>
              </a:rPr>
              <a:t>       cache  </a:t>
            </a:r>
            <a:r>
              <a:rPr lang="zh-CN" altLang="en-US" sz="2400" b="1" dirty="0">
                <a:solidFill>
                  <a:srgbClr val="FF0000"/>
                </a:solidFill>
                <a:latin typeface="华文新魏" panose="02010800040101010101" pitchFamily="2" charset="-122"/>
                <a:ea typeface="华文新魏" panose="02010800040101010101" pitchFamily="2" charset="-122"/>
              </a:rPr>
              <a:t>的工作原理？</a:t>
            </a:r>
            <a:endParaRPr lang="en-US" altLang="zh-CN" sz="2400" b="1" dirty="0">
              <a:solidFill>
                <a:srgbClr val="FF0000"/>
              </a:solidFill>
              <a:latin typeface="华文新魏" panose="02010800040101010101" pitchFamily="2" charset="-122"/>
              <a:ea typeface="华文新魏" panose="02010800040101010101" pitchFamily="2" charset="-122"/>
            </a:endParaRPr>
          </a:p>
          <a:p>
            <a:pPr>
              <a:lnSpc>
                <a:spcPct val="150000"/>
              </a:lnSpc>
            </a:pPr>
            <a:r>
              <a:rPr lang="zh-CN" altLang="en-US" sz="2400" b="1" dirty="0">
                <a:solidFill>
                  <a:srgbClr val="FF0000"/>
                </a:solidFill>
                <a:latin typeface="华文新魏" panose="02010800040101010101" pitchFamily="2" charset="-122"/>
                <a:ea typeface="华文新魏" panose="02010800040101010101" pitchFamily="2" charset="-122"/>
              </a:rPr>
              <a:t>       为什么</a:t>
            </a:r>
            <a:r>
              <a:rPr lang="en-US" altLang="zh-CN" sz="2400" b="1" dirty="0">
                <a:solidFill>
                  <a:srgbClr val="FF0000"/>
                </a:solidFill>
                <a:latin typeface="华文新魏" panose="02010800040101010101" pitchFamily="2" charset="-122"/>
                <a:ea typeface="华文新魏" panose="02010800040101010101" pitchFamily="2" charset="-122"/>
              </a:rPr>
              <a:t>cache </a:t>
            </a:r>
            <a:r>
              <a:rPr lang="zh-CN" altLang="en-US" sz="2400" b="1" dirty="0">
                <a:solidFill>
                  <a:srgbClr val="FF0000"/>
                </a:solidFill>
                <a:latin typeface="华文新魏" panose="02010800040101010101" pitchFamily="2" charset="-122"/>
                <a:ea typeface="华文新魏" panose="02010800040101010101" pitchFamily="2" charset="-122"/>
              </a:rPr>
              <a:t>的访问速度快？</a:t>
            </a:r>
            <a:endParaRPr lang="en-US" altLang="zh-CN" sz="2400" b="1" dirty="0">
              <a:solidFill>
                <a:srgbClr val="FF0000"/>
              </a:solidFill>
              <a:latin typeface="华文新魏" panose="02010800040101010101" pitchFamily="2" charset="-122"/>
              <a:ea typeface="华文新魏" panose="02010800040101010101" pitchFamily="2" charset="-122"/>
            </a:endParaRPr>
          </a:p>
          <a:p>
            <a:pPr>
              <a:lnSpc>
                <a:spcPct val="150000"/>
              </a:lnSpc>
            </a:pPr>
            <a:r>
              <a:rPr lang="en-US" altLang="zh-CN" sz="2400" b="1" dirty="0">
                <a:solidFill>
                  <a:srgbClr val="FF0000"/>
                </a:solidFill>
                <a:latin typeface="华文新魏" panose="02010800040101010101" pitchFamily="2" charset="-122"/>
                <a:ea typeface="华文新魏" panose="02010800040101010101" pitchFamily="2" charset="-122"/>
              </a:rPr>
              <a:t>       cache </a:t>
            </a:r>
            <a:r>
              <a:rPr lang="zh-CN" altLang="en-US" sz="2400" b="1" dirty="0">
                <a:solidFill>
                  <a:srgbClr val="FF0000"/>
                </a:solidFill>
                <a:latin typeface="华文新魏" panose="02010800040101010101" pitchFamily="2" charset="-122"/>
                <a:ea typeface="华文新魏" panose="02010800040101010101" pitchFamily="2" charset="-122"/>
              </a:rPr>
              <a:t>的发展历史？</a:t>
            </a:r>
            <a:endParaRPr lang="en-US" altLang="zh-CN" sz="2400" b="1" dirty="0">
              <a:solidFill>
                <a:srgbClr val="FF0000"/>
              </a:solidFill>
              <a:latin typeface="华文新魏" panose="02010800040101010101" pitchFamily="2" charset="-122"/>
              <a:ea typeface="华文新魏" panose="02010800040101010101" pitchFamily="2" charset="-122"/>
            </a:endParaRPr>
          </a:p>
        </p:txBody>
      </p:sp>
      <p:sp>
        <p:nvSpPr>
          <p:cNvPr id="10" name="文本框 9">
            <a:extLst>
              <a:ext uri="{FF2B5EF4-FFF2-40B4-BE49-F238E27FC236}">
                <a16:creationId xmlns:a16="http://schemas.microsoft.com/office/drawing/2014/main" id="{E60AC5EF-CF68-6820-98DF-0BA9BAE6126E}"/>
              </a:ext>
            </a:extLst>
          </p:cNvPr>
          <p:cNvSpPr txBox="1"/>
          <p:nvPr/>
        </p:nvSpPr>
        <p:spPr>
          <a:xfrm>
            <a:off x="836585" y="3158970"/>
            <a:ext cx="5542817" cy="830997"/>
          </a:xfrm>
          <a:prstGeom prst="rect">
            <a:avLst/>
          </a:prstGeom>
          <a:noFill/>
        </p:spPr>
        <p:txBody>
          <a:bodyPr wrap="square">
            <a:spAutoFit/>
          </a:bodyPr>
          <a:lstStyle/>
          <a:p>
            <a:r>
              <a:rPr lang="zh-CN" altLang="en-US" sz="2400" b="1" dirty="0">
                <a:solidFill>
                  <a:srgbClr val="009242"/>
                </a:solidFill>
                <a:latin typeface="华文新魏" panose="02010800040101010101" pitchFamily="2" charset="-122"/>
                <a:ea typeface="华文新魏" panose="02010800040101010101" pitchFamily="2" charset="-122"/>
              </a:rPr>
              <a:t>参考：教材第</a:t>
            </a:r>
            <a:r>
              <a:rPr lang="en-US" altLang="zh-CN" sz="2400" b="1" dirty="0">
                <a:solidFill>
                  <a:srgbClr val="009242"/>
                </a:solidFill>
                <a:latin typeface="华文新魏" panose="02010800040101010101" pitchFamily="2" charset="-122"/>
                <a:ea typeface="华文新魏" panose="02010800040101010101" pitchFamily="2" charset="-122"/>
              </a:rPr>
              <a:t>6</a:t>
            </a:r>
            <a:r>
              <a:rPr lang="zh-CN" altLang="en-US" sz="2400" b="1" dirty="0">
                <a:solidFill>
                  <a:srgbClr val="009242"/>
                </a:solidFill>
                <a:latin typeface="华文新魏" panose="02010800040101010101" pitchFamily="2" charset="-122"/>
                <a:ea typeface="华文新魏" panose="02010800040101010101" pitchFamily="2" charset="-122"/>
              </a:rPr>
              <a:t>章  层次结构存储系统</a:t>
            </a:r>
            <a:endParaRPr lang="en-US" altLang="zh-CN" sz="2400" b="1" dirty="0">
              <a:solidFill>
                <a:srgbClr val="009242"/>
              </a:solidFill>
              <a:latin typeface="华文新魏" panose="02010800040101010101" pitchFamily="2" charset="-122"/>
              <a:ea typeface="华文新魏" panose="02010800040101010101" pitchFamily="2" charset="-122"/>
            </a:endParaRPr>
          </a:p>
          <a:p>
            <a:r>
              <a:rPr lang="en-US" altLang="zh-CN" sz="2400" b="1" dirty="0">
                <a:solidFill>
                  <a:srgbClr val="009242"/>
                </a:solidFill>
                <a:latin typeface="华文新魏" panose="02010800040101010101" pitchFamily="2" charset="-122"/>
                <a:ea typeface="华文新魏" panose="02010800040101010101" pitchFamily="2" charset="-122"/>
              </a:rPr>
              <a:t>             6.4 </a:t>
            </a:r>
            <a:r>
              <a:rPr lang="zh-CN" altLang="en-US" sz="2400" b="1" dirty="0">
                <a:solidFill>
                  <a:srgbClr val="009242"/>
                </a:solidFill>
                <a:latin typeface="华文新魏" panose="02010800040101010101" pitchFamily="2" charset="-122"/>
                <a:ea typeface="华文新魏" panose="02010800040101010101" pitchFamily="2" charset="-122"/>
              </a:rPr>
              <a:t>节  高速缓冲存储器</a:t>
            </a:r>
            <a:endParaRPr lang="en-US" altLang="zh-CN" sz="2400" b="1" dirty="0">
              <a:solidFill>
                <a:srgbClr val="009242"/>
              </a:solidFill>
              <a:latin typeface="华文新魏" panose="02010800040101010101" pitchFamily="2" charset="-122"/>
              <a:ea typeface="华文新魏" panose="02010800040101010101" pitchFamily="2" charset="-122"/>
            </a:endParaRPr>
          </a:p>
        </p:txBody>
      </p:sp>
      <p:pic>
        <p:nvPicPr>
          <p:cNvPr id="12" name="图片 11">
            <a:extLst>
              <a:ext uri="{FF2B5EF4-FFF2-40B4-BE49-F238E27FC236}">
                <a16:creationId xmlns:a16="http://schemas.microsoft.com/office/drawing/2014/main" id="{8066CDE6-A57E-1048-65D0-18ABFF5588A0}"/>
              </a:ext>
            </a:extLst>
          </p:cNvPr>
          <p:cNvPicPr>
            <a:picLocks noChangeAspect="1"/>
          </p:cNvPicPr>
          <p:nvPr/>
        </p:nvPicPr>
        <p:blipFill>
          <a:blip r:embed="rId3"/>
          <a:stretch>
            <a:fillRect/>
          </a:stretch>
        </p:blipFill>
        <p:spPr>
          <a:xfrm>
            <a:off x="986548" y="4190150"/>
            <a:ext cx="7170904" cy="2205245"/>
          </a:xfrm>
          <a:prstGeom prst="rect">
            <a:avLst/>
          </a:prstGeom>
        </p:spPr>
      </p:pic>
    </p:spTree>
    <p:extLst>
      <p:ext uri="{BB962C8B-B14F-4D97-AF65-F5344CB8AC3E}">
        <p14:creationId xmlns:p14="http://schemas.microsoft.com/office/powerpoint/2010/main" val="3439490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D462624-CAB4-527E-88F1-4DF4FB9A812A}"/>
              </a:ext>
            </a:extLst>
          </p:cNvPr>
          <p:cNvSpPr>
            <a:spLocks noGrp="1" noChangeArrowheads="1"/>
          </p:cNvSpPr>
          <p:nvPr>
            <p:ph type="title"/>
          </p:nvPr>
        </p:nvSpPr>
        <p:spPr>
          <a:xfrm>
            <a:off x="457200" y="98425"/>
            <a:ext cx="8229600" cy="561975"/>
          </a:xfrm>
        </p:spPr>
        <p:txBody>
          <a:bodyPr/>
          <a:lstStyle/>
          <a:p>
            <a:r>
              <a:rPr lang="zh-CN" altLang="en-US" sz="3600" dirty="0"/>
              <a:t>矩阵减法  性能研究</a:t>
            </a:r>
          </a:p>
        </p:txBody>
      </p:sp>
      <p:pic>
        <p:nvPicPr>
          <p:cNvPr id="3" name="Picture 12">
            <a:extLst>
              <a:ext uri="{FF2B5EF4-FFF2-40B4-BE49-F238E27FC236}">
                <a16:creationId xmlns:a16="http://schemas.microsoft.com/office/drawing/2014/main" id="{5A24FBA5-59FD-7CDD-C3D2-37E676B5CE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150" y="947791"/>
            <a:ext cx="7378700" cy="540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5">
            <a:extLst>
              <a:ext uri="{FF2B5EF4-FFF2-40B4-BE49-F238E27FC236}">
                <a16:creationId xmlns:a16="http://schemas.microsoft.com/office/drawing/2014/main" id="{EC264856-6019-DF49-B39F-5D5C21A5B886}"/>
              </a:ext>
            </a:extLst>
          </p:cNvPr>
          <p:cNvSpPr>
            <a:spLocks noChangeArrowheads="1"/>
          </p:cNvSpPr>
          <p:nvPr/>
        </p:nvSpPr>
        <p:spPr bwMode="auto">
          <a:xfrm>
            <a:off x="4712575" y="661754"/>
            <a:ext cx="2835275" cy="1260475"/>
          </a:xfrm>
          <a:prstGeom prst="wedgeRoundRectCallout">
            <a:avLst>
              <a:gd name="adj1" fmla="val -38352"/>
              <a:gd name="adj2" fmla="val 111588"/>
              <a:gd name="adj3" fmla="val 16667"/>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90083" tIns="45046" rIns="90083" bIns="45046"/>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200" b="1" dirty="0">
                <a:solidFill>
                  <a:schemeClr val="accent2"/>
                </a:solidFill>
                <a:latin typeface="微软雅黑" panose="020B0503020204020204" pitchFamily="34" charset="-122"/>
                <a:ea typeface="微软雅黑" panose="020B0503020204020204" pitchFamily="34" charset="-122"/>
              </a:rPr>
              <a:t>若被访问信息不在</a:t>
            </a:r>
            <a:r>
              <a:rPr kumimoji="1" lang="en-US" altLang="zh-CN" sz="2200" b="1" dirty="0">
                <a:solidFill>
                  <a:schemeClr val="accent2"/>
                </a:solidFill>
                <a:latin typeface="微软雅黑" panose="020B0503020204020204" pitchFamily="34" charset="-122"/>
                <a:ea typeface="微软雅黑" panose="020B0503020204020204" pitchFamily="34" charset="-122"/>
              </a:rPr>
              <a:t>cache</a:t>
            </a:r>
            <a:r>
              <a:rPr kumimoji="1" lang="zh-CN" altLang="en-US" sz="2200" b="1" dirty="0">
                <a:solidFill>
                  <a:schemeClr val="accent2"/>
                </a:solidFill>
                <a:latin typeface="微软雅黑" panose="020B0503020204020204" pitchFamily="34" charset="-122"/>
                <a:ea typeface="微软雅黑" panose="020B0503020204020204" pitchFamily="34" charset="-122"/>
              </a:rPr>
              <a:t>中，称为缺失或失靶</a:t>
            </a:r>
            <a:r>
              <a:rPr kumimoji="1" lang="en-US" altLang="zh-CN" sz="2200" b="1" dirty="0">
                <a:solidFill>
                  <a:schemeClr val="accent2"/>
                </a:solidFill>
                <a:latin typeface="微软雅黑" panose="020B0503020204020204" pitchFamily="34" charset="-122"/>
                <a:ea typeface="微软雅黑" panose="020B0503020204020204" pitchFamily="34" charset="-122"/>
              </a:rPr>
              <a:t>(miss)</a:t>
            </a:r>
            <a:endParaRPr kumimoji="1" lang="zh-CN" altLang="en-US" sz="2200" b="1" dirty="0">
              <a:solidFill>
                <a:schemeClr val="accent2"/>
              </a:solidFill>
              <a:latin typeface="微软雅黑" panose="020B0503020204020204" pitchFamily="34" charset="-122"/>
              <a:ea typeface="微软雅黑" panose="020B0503020204020204" pitchFamily="34" charset="-122"/>
            </a:endParaRPr>
          </a:p>
        </p:txBody>
      </p:sp>
      <p:sp>
        <p:nvSpPr>
          <p:cNvPr id="6" name="AutoShape 6">
            <a:extLst>
              <a:ext uri="{FF2B5EF4-FFF2-40B4-BE49-F238E27FC236}">
                <a16:creationId xmlns:a16="http://schemas.microsoft.com/office/drawing/2014/main" id="{28F667A1-C45B-45BC-40B8-53D6FCF625AE}"/>
              </a:ext>
            </a:extLst>
          </p:cNvPr>
          <p:cNvSpPr>
            <a:spLocks noChangeArrowheads="1"/>
          </p:cNvSpPr>
          <p:nvPr/>
        </p:nvSpPr>
        <p:spPr bwMode="auto">
          <a:xfrm flipH="1">
            <a:off x="206993" y="2528900"/>
            <a:ext cx="1349375" cy="2628900"/>
          </a:xfrm>
          <a:prstGeom prst="wedgeRoundRectCallout">
            <a:avLst>
              <a:gd name="adj1" fmla="val -154120"/>
              <a:gd name="adj2" fmla="val -26704"/>
              <a:gd name="adj3" fmla="val 16667"/>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lIns="90083" tIns="45046" rIns="90083" bIns="45046"/>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kumimoji="1" lang="zh-CN" altLang="en-US" sz="2200" b="1" dirty="0">
                <a:solidFill>
                  <a:schemeClr val="accent2"/>
                </a:solidFill>
                <a:latin typeface="微软雅黑" panose="020B0503020204020204" pitchFamily="34" charset="-122"/>
                <a:ea typeface="微软雅黑" panose="020B0503020204020204" pitchFamily="34" charset="-122"/>
              </a:rPr>
              <a:t>若被访问信息在</a:t>
            </a:r>
            <a:r>
              <a:rPr kumimoji="1" lang="en-US" altLang="zh-CN" sz="2200" b="1" dirty="0">
                <a:solidFill>
                  <a:schemeClr val="accent2"/>
                </a:solidFill>
                <a:latin typeface="微软雅黑" panose="020B0503020204020204" pitchFamily="34" charset="-122"/>
                <a:ea typeface="微软雅黑" panose="020B0503020204020204" pitchFamily="34" charset="-122"/>
              </a:rPr>
              <a:t>cache</a:t>
            </a:r>
            <a:r>
              <a:rPr kumimoji="1" lang="zh-CN" altLang="en-US" sz="2200" b="1" dirty="0">
                <a:solidFill>
                  <a:schemeClr val="accent2"/>
                </a:solidFill>
                <a:latin typeface="微软雅黑" panose="020B0503020204020204" pitchFamily="34" charset="-122"/>
                <a:ea typeface="微软雅黑" panose="020B0503020204020204" pitchFamily="34" charset="-122"/>
              </a:rPr>
              <a:t>中，称为命中</a:t>
            </a:r>
            <a:r>
              <a:rPr kumimoji="1" lang="en-US" altLang="zh-CN" sz="2200" b="1" dirty="0">
                <a:solidFill>
                  <a:schemeClr val="accent2"/>
                </a:solidFill>
                <a:latin typeface="微软雅黑" panose="020B0503020204020204" pitchFamily="34" charset="-122"/>
                <a:ea typeface="微软雅黑" panose="020B0503020204020204" pitchFamily="34" charset="-122"/>
              </a:rPr>
              <a:t>(hit)</a:t>
            </a:r>
            <a:endParaRPr kumimoji="1" lang="zh-CN" altLang="en-US" sz="2200" b="1" dirty="0">
              <a:solidFill>
                <a:schemeClr val="accent2"/>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13675EC9-8764-1CFB-DD89-1BC926122690}"/>
              </a:ext>
            </a:extLst>
          </p:cNvPr>
          <p:cNvSpPr txBox="1"/>
          <p:nvPr/>
        </p:nvSpPr>
        <p:spPr>
          <a:xfrm>
            <a:off x="175088" y="5950466"/>
            <a:ext cx="3465385" cy="769441"/>
          </a:xfrm>
          <a:prstGeom prst="rect">
            <a:avLst/>
          </a:prstGeom>
          <a:noFill/>
        </p:spPr>
        <p:txBody>
          <a:bodyPr wrap="square">
            <a:spAutoFit/>
          </a:bodyPr>
          <a:lstStyle/>
          <a:p>
            <a:r>
              <a:rPr kumimoji="1" lang="zh-CN" altLang="en-US" sz="2200" b="1" dirty="0">
                <a:solidFill>
                  <a:srgbClr val="FF0000"/>
                </a:solidFill>
                <a:latin typeface="微软雅黑" panose="020B0503020204020204" pitchFamily="34" charset="-122"/>
                <a:ea typeface="微软雅黑" panose="020B0503020204020204" pitchFamily="34" charset="-122"/>
              </a:rPr>
              <a:t>命中率</a:t>
            </a:r>
            <a:r>
              <a:rPr kumimoji="1" lang="zh-CN" altLang="en-US" sz="2200" b="1" dirty="0">
                <a:solidFill>
                  <a:schemeClr val="accent2"/>
                </a:solidFill>
                <a:latin typeface="微软雅黑" panose="020B0503020204020204" pitchFamily="34" charset="-122"/>
                <a:ea typeface="微软雅黑" panose="020B0503020204020204" pitchFamily="34" charset="-122"/>
              </a:rPr>
              <a:t> </a:t>
            </a:r>
            <a:r>
              <a:rPr kumimoji="1" lang="en-US" altLang="zh-CN" sz="2200" b="1" dirty="0">
                <a:solidFill>
                  <a:schemeClr val="accent2"/>
                </a:solidFill>
                <a:latin typeface="微软雅黑" panose="020B0503020204020204" pitchFamily="34" charset="-122"/>
                <a:ea typeface="微软雅黑" panose="020B0503020204020204" pitchFamily="34" charset="-122"/>
              </a:rPr>
              <a:t>= </a:t>
            </a:r>
          </a:p>
          <a:p>
            <a:r>
              <a:rPr kumimoji="1" lang="zh-CN" altLang="en-US" sz="2200" b="1" dirty="0">
                <a:solidFill>
                  <a:schemeClr val="accent2"/>
                </a:solidFill>
                <a:latin typeface="微软雅黑" panose="020B0503020204020204" pitchFamily="34" charset="-122"/>
                <a:ea typeface="微软雅黑" panose="020B0503020204020204" pitchFamily="34" charset="-122"/>
              </a:rPr>
              <a:t>命中次数 </a:t>
            </a:r>
            <a:r>
              <a:rPr kumimoji="1" lang="en-US" altLang="zh-CN" sz="2200" b="1" dirty="0">
                <a:solidFill>
                  <a:schemeClr val="accent2"/>
                </a:solidFill>
                <a:latin typeface="微软雅黑" panose="020B0503020204020204" pitchFamily="34" charset="-122"/>
                <a:ea typeface="微软雅黑" panose="020B0503020204020204" pitchFamily="34" charset="-122"/>
              </a:rPr>
              <a:t>/ </a:t>
            </a:r>
            <a:r>
              <a:rPr kumimoji="1" lang="zh-CN" altLang="en-US" sz="2200" b="1" dirty="0">
                <a:solidFill>
                  <a:schemeClr val="accent2"/>
                </a:solidFill>
                <a:latin typeface="微软雅黑" panose="020B0503020204020204" pitchFamily="34" charset="-122"/>
                <a:ea typeface="微软雅黑" panose="020B0503020204020204" pitchFamily="34" charset="-122"/>
              </a:rPr>
              <a:t>访问总次数</a:t>
            </a:r>
          </a:p>
        </p:txBody>
      </p:sp>
      <p:sp>
        <p:nvSpPr>
          <p:cNvPr id="23" name="文本框 22">
            <a:extLst>
              <a:ext uri="{FF2B5EF4-FFF2-40B4-BE49-F238E27FC236}">
                <a16:creationId xmlns:a16="http://schemas.microsoft.com/office/drawing/2014/main" id="{321F00C1-165C-8ECC-798E-66FBAA960C42}"/>
              </a:ext>
            </a:extLst>
          </p:cNvPr>
          <p:cNvSpPr txBox="1"/>
          <p:nvPr/>
        </p:nvSpPr>
        <p:spPr>
          <a:xfrm>
            <a:off x="4391980" y="6328483"/>
            <a:ext cx="4185465" cy="430887"/>
          </a:xfrm>
          <a:prstGeom prst="rect">
            <a:avLst/>
          </a:prstGeom>
          <a:noFill/>
        </p:spPr>
        <p:txBody>
          <a:bodyPr wrap="square">
            <a:spAutoFit/>
          </a:bodyPr>
          <a:lstStyle/>
          <a:p>
            <a:r>
              <a:rPr kumimoji="1" lang="zh-CN" altLang="en-US" sz="2200" b="1" dirty="0">
                <a:solidFill>
                  <a:schemeClr val="accent2"/>
                </a:solidFill>
                <a:latin typeface="微软雅黑" panose="020B0503020204020204" pitchFamily="34" charset="-122"/>
                <a:ea typeface="微软雅黑" panose="020B0503020204020204" pitchFamily="34" charset="-122"/>
              </a:rPr>
              <a:t>带</a:t>
            </a:r>
            <a:r>
              <a:rPr kumimoji="1" lang="en-US" altLang="zh-CN" sz="2200" b="1" dirty="0">
                <a:solidFill>
                  <a:schemeClr val="accent2"/>
                </a:solidFill>
                <a:latin typeface="微软雅黑" panose="020B0503020204020204" pitchFamily="34" charset="-122"/>
                <a:ea typeface="微软雅黑" panose="020B0503020204020204" pitchFamily="34" charset="-122"/>
              </a:rPr>
              <a:t>cache</a:t>
            </a:r>
            <a:r>
              <a:rPr kumimoji="1" lang="zh-CN" altLang="en-US" sz="2200" b="1" dirty="0">
                <a:solidFill>
                  <a:schemeClr val="accent2"/>
                </a:solidFill>
                <a:latin typeface="微软雅黑" panose="020B0503020204020204" pitchFamily="34" charset="-122"/>
                <a:ea typeface="微软雅黑" panose="020B0503020204020204" pitchFamily="34" charset="-122"/>
              </a:rPr>
              <a:t>的</a:t>
            </a:r>
            <a:r>
              <a:rPr kumimoji="1" lang="en-US" altLang="zh-CN" sz="2200" b="1" dirty="0">
                <a:solidFill>
                  <a:schemeClr val="accent2"/>
                </a:solidFill>
                <a:latin typeface="微软雅黑" panose="020B0503020204020204" pitchFamily="34" charset="-122"/>
                <a:ea typeface="微软雅黑" panose="020B0503020204020204" pitchFamily="34" charset="-122"/>
              </a:rPr>
              <a:t>CPU</a:t>
            </a:r>
            <a:r>
              <a:rPr kumimoji="1" lang="zh-CN" altLang="en-US" sz="2200" b="1" dirty="0">
                <a:solidFill>
                  <a:schemeClr val="accent2"/>
                </a:solidFill>
                <a:latin typeface="微软雅黑" panose="020B0503020204020204" pitchFamily="34" charset="-122"/>
                <a:ea typeface="微软雅黑" panose="020B0503020204020204" pitchFamily="34" charset="-122"/>
              </a:rPr>
              <a:t>访存操作过程</a:t>
            </a:r>
          </a:p>
        </p:txBody>
      </p:sp>
    </p:spTree>
    <p:extLst>
      <p:ext uri="{BB962C8B-B14F-4D97-AF65-F5344CB8AC3E}">
        <p14:creationId xmlns:p14="http://schemas.microsoft.com/office/powerpoint/2010/main" val="261655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D462624-CAB4-527E-88F1-4DF4FB9A812A}"/>
              </a:ext>
            </a:extLst>
          </p:cNvPr>
          <p:cNvSpPr>
            <a:spLocks noGrp="1" noChangeArrowheads="1"/>
          </p:cNvSpPr>
          <p:nvPr>
            <p:ph type="title"/>
          </p:nvPr>
        </p:nvSpPr>
        <p:spPr>
          <a:xfrm>
            <a:off x="457200" y="98425"/>
            <a:ext cx="8229600" cy="561975"/>
          </a:xfrm>
        </p:spPr>
        <p:txBody>
          <a:bodyPr/>
          <a:lstStyle/>
          <a:p>
            <a:r>
              <a:rPr lang="zh-CN" altLang="en-US" sz="3600" dirty="0"/>
              <a:t>矩阵减法  性能研究</a:t>
            </a:r>
          </a:p>
        </p:txBody>
      </p:sp>
      <p:sp>
        <p:nvSpPr>
          <p:cNvPr id="2" name="Rectangle 3">
            <a:extLst>
              <a:ext uri="{FF2B5EF4-FFF2-40B4-BE49-F238E27FC236}">
                <a16:creationId xmlns:a16="http://schemas.microsoft.com/office/drawing/2014/main" id="{D3A7D7D1-7A4E-95F8-101A-27ADCA2D3345}"/>
              </a:ext>
            </a:extLst>
          </p:cNvPr>
          <p:cNvSpPr txBox="1">
            <a:spLocks noChangeArrowheads="1"/>
          </p:cNvSpPr>
          <p:nvPr/>
        </p:nvSpPr>
        <p:spPr bwMode="auto">
          <a:xfrm>
            <a:off x="165100" y="993775"/>
            <a:ext cx="424180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268288" indent="-268288" defTabSz="717550" eaLnBrk="1" hangingPunct="1">
              <a:lnSpc>
                <a:spcPct val="125000"/>
              </a:lnSpc>
              <a:spcBef>
                <a:spcPct val="30000"/>
              </a:spcBef>
            </a:pPr>
            <a:r>
              <a:rPr lang="en-US" altLang="zh-CN" sz="2000" kern="0" dirty="0">
                <a:solidFill>
                  <a:srgbClr val="006600"/>
                </a:solidFill>
                <a:latin typeface="微软雅黑" panose="020B0503020204020204" pitchFamily="34" charset="-122"/>
                <a:ea typeface="微软雅黑" panose="020B0503020204020204" pitchFamily="34" charset="-122"/>
              </a:rPr>
              <a:t>cache</a:t>
            </a:r>
            <a:r>
              <a:rPr lang="zh-CN" altLang="en-US" sz="2000" kern="0" dirty="0">
                <a:solidFill>
                  <a:srgbClr val="006600"/>
                </a:solidFill>
                <a:latin typeface="微软雅黑" panose="020B0503020204020204" pitchFamily="34" charset="-122"/>
                <a:ea typeface="微软雅黑" panose="020B0503020204020204" pitchFamily="34" charset="-122"/>
              </a:rPr>
              <a:t>是一种小容量高速缓冲存储器，它由</a:t>
            </a:r>
            <a:r>
              <a:rPr lang="en-US" altLang="zh-CN" sz="2000" kern="0" dirty="0">
                <a:solidFill>
                  <a:srgbClr val="006600"/>
                </a:solidFill>
                <a:latin typeface="微软雅黑" panose="020B0503020204020204" pitchFamily="34" charset="-122"/>
                <a:ea typeface="微软雅黑" panose="020B0503020204020204" pitchFamily="34" charset="-122"/>
              </a:rPr>
              <a:t>SRAM</a:t>
            </a:r>
            <a:r>
              <a:rPr lang="zh-CN" altLang="en-US" sz="2000" kern="0" dirty="0">
                <a:solidFill>
                  <a:srgbClr val="006600"/>
                </a:solidFill>
                <a:latin typeface="微软雅黑" panose="020B0503020204020204" pitchFamily="34" charset="-122"/>
                <a:ea typeface="微软雅黑" panose="020B0503020204020204" pitchFamily="34" charset="-122"/>
              </a:rPr>
              <a:t>组成。</a:t>
            </a:r>
          </a:p>
          <a:p>
            <a:pPr marL="268288" indent="-268288" defTabSz="717550" eaLnBrk="1" hangingPunct="1">
              <a:lnSpc>
                <a:spcPct val="125000"/>
              </a:lnSpc>
              <a:spcBef>
                <a:spcPct val="30000"/>
              </a:spcBef>
            </a:pPr>
            <a:r>
              <a:rPr lang="en-US" altLang="zh-CN" sz="2000" kern="0" dirty="0">
                <a:solidFill>
                  <a:srgbClr val="006600"/>
                </a:solidFill>
                <a:latin typeface="微软雅黑" panose="020B0503020204020204" pitchFamily="34" charset="-122"/>
                <a:ea typeface="微软雅黑" panose="020B0503020204020204" pitchFamily="34" charset="-122"/>
              </a:rPr>
              <a:t>cache</a:t>
            </a:r>
            <a:r>
              <a:rPr lang="zh-CN" altLang="en-US" sz="2000" kern="0" dirty="0">
                <a:solidFill>
                  <a:srgbClr val="006600"/>
                </a:solidFill>
                <a:latin typeface="微软雅黑" panose="020B0503020204020204" pitchFamily="34" charset="-122"/>
                <a:ea typeface="微软雅黑" panose="020B0503020204020204" pitchFamily="34" charset="-122"/>
              </a:rPr>
              <a:t>直接制作在</a:t>
            </a:r>
            <a:r>
              <a:rPr lang="en-US" altLang="zh-CN" sz="2000" kern="0" dirty="0">
                <a:solidFill>
                  <a:srgbClr val="006600"/>
                </a:solidFill>
                <a:latin typeface="微软雅黑" panose="020B0503020204020204" pitchFamily="34" charset="-122"/>
                <a:ea typeface="微软雅黑" panose="020B0503020204020204" pitchFamily="34" charset="-122"/>
              </a:rPr>
              <a:t>CPU</a:t>
            </a:r>
            <a:r>
              <a:rPr lang="zh-CN" altLang="en-US" sz="2000" kern="0" dirty="0">
                <a:solidFill>
                  <a:srgbClr val="006600"/>
                </a:solidFill>
                <a:latin typeface="微软雅黑" panose="020B0503020204020204" pitchFamily="34" charset="-122"/>
                <a:ea typeface="微软雅黑" panose="020B0503020204020204" pitchFamily="34" charset="-122"/>
              </a:rPr>
              <a:t>芯片内，速度几乎与</a:t>
            </a:r>
            <a:r>
              <a:rPr lang="en-US" altLang="zh-CN" sz="2000" kern="0" dirty="0">
                <a:solidFill>
                  <a:srgbClr val="006600"/>
                </a:solidFill>
                <a:latin typeface="微软雅黑" panose="020B0503020204020204" pitchFamily="34" charset="-122"/>
                <a:ea typeface="微软雅黑" panose="020B0503020204020204" pitchFamily="34" charset="-122"/>
              </a:rPr>
              <a:t>CPU</a:t>
            </a:r>
            <a:r>
              <a:rPr lang="zh-CN" altLang="en-US" sz="2000" kern="0" dirty="0">
                <a:solidFill>
                  <a:srgbClr val="006600"/>
                </a:solidFill>
                <a:latin typeface="微软雅黑" panose="020B0503020204020204" pitchFamily="34" charset="-122"/>
                <a:ea typeface="微软雅黑" panose="020B0503020204020204" pitchFamily="34" charset="-122"/>
              </a:rPr>
              <a:t>一样快。</a:t>
            </a:r>
          </a:p>
          <a:p>
            <a:pPr marL="268288" indent="-268288" defTabSz="717550" eaLnBrk="1" hangingPunct="1">
              <a:lnSpc>
                <a:spcPct val="125000"/>
              </a:lnSpc>
              <a:spcBef>
                <a:spcPct val="30000"/>
              </a:spcBef>
            </a:pPr>
            <a:r>
              <a:rPr lang="zh-CN" altLang="en-US" sz="2000" kern="0" dirty="0">
                <a:solidFill>
                  <a:srgbClr val="006600"/>
                </a:solidFill>
                <a:latin typeface="微软雅黑" panose="020B0503020204020204" pitchFamily="34" charset="-122"/>
                <a:ea typeface="微软雅黑" panose="020B0503020204020204" pitchFamily="34" charset="-122"/>
              </a:rPr>
              <a:t>程序运行时，</a:t>
            </a:r>
            <a:r>
              <a:rPr lang="en-US" altLang="zh-CN" sz="2000" kern="0" dirty="0">
                <a:solidFill>
                  <a:srgbClr val="006600"/>
                </a:solidFill>
                <a:latin typeface="微软雅黑" panose="020B0503020204020204" pitchFamily="34" charset="-122"/>
                <a:ea typeface="微软雅黑" panose="020B0503020204020204" pitchFamily="34" charset="-122"/>
              </a:rPr>
              <a:t>CPU</a:t>
            </a:r>
            <a:r>
              <a:rPr lang="zh-CN" altLang="en-US" sz="2000" kern="0" dirty="0">
                <a:solidFill>
                  <a:srgbClr val="006600"/>
                </a:solidFill>
                <a:latin typeface="微软雅黑" panose="020B0503020204020204" pitchFamily="34" charset="-122"/>
                <a:ea typeface="微软雅黑" panose="020B0503020204020204" pitchFamily="34" charset="-122"/>
              </a:rPr>
              <a:t>使用的一部分数据</a:t>
            </a:r>
            <a:r>
              <a:rPr lang="en-US" altLang="zh-CN" sz="2000" kern="0" dirty="0">
                <a:solidFill>
                  <a:srgbClr val="006600"/>
                </a:solidFill>
                <a:latin typeface="微软雅黑" panose="020B0503020204020204" pitchFamily="34" charset="-122"/>
                <a:ea typeface="微软雅黑" panose="020B0503020204020204" pitchFamily="34" charset="-122"/>
              </a:rPr>
              <a:t>/</a:t>
            </a:r>
            <a:r>
              <a:rPr lang="zh-CN" altLang="en-US" sz="2000" kern="0" dirty="0">
                <a:solidFill>
                  <a:srgbClr val="006600"/>
                </a:solidFill>
                <a:latin typeface="微软雅黑" panose="020B0503020204020204" pitchFamily="34" charset="-122"/>
                <a:ea typeface="微软雅黑" panose="020B0503020204020204" pitchFamily="34" charset="-122"/>
              </a:rPr>
              <a:t>指令会预先成批拷贝在</a:t>
            </a:r>
            <a:r>
              <a:rPr lang="en-US" altLang="zh-CN" sz="2000" kern="0" dirty="0">
                <a:solidFill>
                  <a:srgbClr val="006600"/>
                </a:solidFill>
                <a:latin typeface="微软雅黑" panose="020B0503020204020204" pitchFamily="34" charset="-122"/>
                <a:ea typeface="微软雅黑" panose="020B0503020204020204" pitchFamily="34" charset="-122"/>
              </a:rPr>
              <a:t>cache</a:t>
            </a:r>
            <a:r>
              <a:rPr lang="zh-CN" altLang="en-US" sz="2000" kern="0" dirty="0">
                <a:solidFill>
                  <a:srgbClr val="006600"/>
                </a:solidFill>
                <a:latin typeface="微软雅黑" panose="020B0503020204020204" pitchFamily="34" charset="-122"/>
                <a:ea typeface="微软雅黑" panose="020B0503020204020204" pitchFamily="34" charset="-122"/>
              </a:rPr>
              <a:t>中，</a:t>
            </a:r>
            <a:r>
              <a:rPr lang="en-US" altLang="zh-CN" sz="2000" kern="0" dirty="0">
                <a:solidFill>
                  <a:srgbClr val="006600"/>
                </a:solidFill>
                <a:latin typeface="微软雅黑" panose="020B0503020204020204" pitchFamily="34" charset="-122"/>
                <a:ea typeface="微软雅黑" panose="020B0503020204020204" pitchFamily="34" charset="-122"/>
              </a:rPr>
              <a:t>cache</a:t>
            </a:r>
            <a:r>
              <a:rPr lang="zh-CN" altLang="en-US" sz="2000" kern="0" dirty="0">
                <a:solidFill>
                  <a:srgbClr val="006600"/>
                </a:solidFill>
                <a:latin typeface="微软雅黑" panose="020B0503020204020204" pitchFamily="34" charset="-122"/>
                <a:ea typeface="微软雅黑" panose="020B0503020204020204" pitchFamily="34" charset="-122"/>
              </a:rPr>
              <a:t>的内容是主存储器中部分内容的副本。</a:t>
            </a:r>
            <a:endParaRPr lang="en-US" altLang="zh-CN" sz="2000" kern="0" dirty="0">
              <a:solidFill>
                <a:srgbClr val="006600"/>
              </a:solidFill>
              <a:latin typeface="微软雅黑" panose="020B0503020204020204" pitchFamily="34" charset="-122"/>
              <a:ea typeface="微软雅黑" panose="020B0503020204020204" pitchFamily="34" charset="-122"/>
            </a:endParaRPr>
          </a:p>
          <a:p>
            <a:pPr marL="268288" indent="-268288" defTabSz="717550" eaLnBrk="1" hangingPunct="1">
              <a:lnSpc>
                <a:spcPct val="125000"/>
              </a:lnSpc>
              <a:spcBef>
                <a:spcPct val="30000"/>
              </a:spcBef>
            </a:pPr>
            <a:r>
              <a:rPr lang="zh-CN" altLang="en-US" sz="2000" kern="0" dirty="0">
                <a:solidFill>
                  <a:srgbClr val="006600"/>
                </a:solidFill>
                <a:latin typeface="微软雅黑" panose="020B0503020204020204" pitchFamily="34" charset="-122"/>
                <a:ea typeface="微软雅黑" panose="020B0503020204020204" pitchFamily="34" charset="-122"/>
              </a:rPr>
              <a:t>当</a:t>
            </a:r>
            <a:r>
              <a:rPr lang="en-US" altLang="zh-CN" sz="2000" kern="0" dirty="0">
                <a:solidFill>
                  <a:srgbClr val="006600"/>
                </a:solidFill>
                <a:latin typeface="微软雅黑" panose="020B0503020204020204" pitchFamily="34" charset="-122"/>
                <a:ea typeface="微软雅黑" panose="020B0503020204020204" pitchFamily="34" charset="-122"/>
              </a:rPr>
              <a:t>CPU</a:t>
            </a:r>
            <a:r>
              <a:rPr lang="zh-CN" altLang="en-US" sz="2000" kern="0" dirty="0">
                <a:solidFill>
                  <a:srgbClr val="006600"/>
                </a:solidFill>
                <a:latin typeface="微软雅黑" panose="020B0503020204020204" pitchFamily="34" charset="-122"/>
                <a:ea typeface="微软雅黑" panose="020B0503020204020204" pitchFamily="34" charset="-122"/>
              </a:rPr>
              <a:t>需要从内存读</a:t>
            </a:r>
            <a:r>
              <a:rPr lang="en-US" altLang="zh-CN" sz="2000" kern="0" dirty="0">
                <a:solidFill>
                  <a:srgbClr val="006600"/>
                </a:solidFill>
                <a:latin typeface="微软雅黑" panose="020B0503020204020204" pitchFamily="34" charset="-122"/>
                <a:ea typeface="微软雅黑" panose="020B0503020204020204" pitchFamily="34" charset="-122"/>
              </a:rPr>
              <a:t>(</a:t>
            </a:r>
            <a:r>
              <a:rPr lang="zh-CN" altLang="en-US" sz="2000" kern="0" dirty="0">
                <a:solidFill>
                  <a:srgbClr val="006600"/>
                </a:solidFill>
                <a:latin typeface="微软雅黑" panose="020B0503020204020204" pitchFamily="34" charset="-122"/>
                <a:ea typeface="微软雅黑" panose="020B0503020204020204" pitchFamily="34" charset="-122"/>
              </a:rPr>
              <a:t>写</a:t>
            </a:r>
            <a:r>
              <a:rPr lang="en-US" altLang="zh-CN" sz="2000" kern="0" dirty="0">
                <a:solidFill>
                  <a:srgbClr val="006600"/>
                </a:solidFill>
                <a:latin typeface="微软雅黑" panose="020B0503020204020204" pitchFamily="34" charset="-122"/>
                <a:ea typeface="微软雅黑" panose="020B0503020204020204" pitchFamily="34" charset="-122"/>
              </a:rPr>
              <a:t>)</a:t>
            </a:r>
            <a:r>
              <a:rPr lang="zh-CN" altLang="en-US" sz="2000" kern="0" dirty="0">
                <a:solidFill>
                  <a:srgbClr val="006600"/>
                </a:solidFill>
                <a:latin typeface="微软雅黑" panose="020B0503020204020204" pitchFamily="34" charset="-122"/>
                <a:ea typeface="微软雅黑" panose="020B0503020204020204" pitchFamily="34" charset="-122"/>
              </a:rPr>
              <a:t>数据或指令时，先检查</a:t>
            </a:r>
            <a:r>
              <a:rPr lang="en-US" altLang="zh-CN" sz="2000" kern="0" dirty="0">
                <a:solidFill>
                  <a:srgbClr val="006600"/>
                </a:solidFill>
                <a:latin typeface="微软雅黑" panose="020B0503020204020204" pitchFamily="34" charset="-122"/>
                <a:ea typeface="微软雅黑" panose="020B0503020204020204" pitchFamily="34" charset="-122"/>
              </a:rPr>
              <a:t>cache</a:t>
            </a:r>
            <a:r>
              <a:rPr lang="zh-CN" altLang="en-US" sz="2000" kern="0" dirty="0">
                <a:solidFill>
                  <a:srgbClr val="006600"/>
                </a:solidFill>
                <a:latin typeface="微软雅黑" panose="020B0503020204020204" pitchFamily="34" charset="-122"/>
                <a:ea typeface="微软雅黑" panose="020B0503020204020204" pitchFamily="34" charset="-122"/>
              </a:rPr>
              <a:t>，若有，就直接从</a:t>
            </a:r>
            <a:r>
              <a:rPr lang="en-US" altLang="zh-CN" sz="2000" kern="0" dirty="0">
                <a:solidFill>
                  <a:srgbClr val="006600"/>
                </a:solidFill>
                <a:latin typeface="微软雅黑" panose="020B0503020204020204" pitchFamily="34" charset="-122"/>
                <a:ea typeface="微软雅黑" panose="020B0503020204020204" pitchFamily="34" charset="-122"/>
              </a:rPr>
              <a:t>cache</a:t>
            </a:r>
            <a:r>
              <a:rPr lang="zh-CN" altLang="en-US" sz="2000" kern="0" dirty="0">
                <a:solidFill>
                  <a:srgbClr val="006600"/>
                </a:solidFill>
                <a:latin typeface="微软雅黑" panose="020B0503020204020204" pitchFamily="34" charset="-122"/>
                <a:ea typeface="微软雅黑" panose="020B0503020204020204" pitchFamily="34" charset="-122"/>
              </a:rPr>
              <a:t>中读取，而不用访问主存储器。</a:t>
            </a:r>
          </a:p>
        </p:txBody>
      </p:sp>
      <p:sp>
        <p:nvSpPr>
          <p:cNvPr id="7" name="Rectangle 4">
            <a:extLst>
              <a:ext uri="{FF2B5EF4-FFF2-40B4-BE49-F238E27FC236}">
                <a16:creationId xmlns:a16="http://schemas.microsoft.com/office/drawing/2014/main" id="{655BE3AB-F4F4-533F-07F5-96F54C7BCBF9}"/>
              </a:ext>
            </a:extLst>
          </p:cNvPr>
          <p:cNvSpPr>
            <a:spLocks noChangeArrowheads="1"/>
          </p:cNvSpPr>
          <p:nvPr/>
        </p:nvSpPr>
        <p:spPr bwMode="auto">
          <a:xfrm>
            <a:off x="4662488" y="3727450"/>
            <a:ext cx="4265612" cy="2286000"/>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8" name="Rectangle 5">
            <a:extLst>
              <a:ext uri="{FF2B5EF4-FFF2-40B4-BE49-F238E27FC236}">
                <a16:creationId xmlns:a16="http://schemas.microsoft.com/office/drawing/2014/main" id="{5F708D70-D93B-4000-9CB4-EF29947AC842}"/>
              </a:ext>
            </a:extLst>
          </p:cNvPr>
          <p:cNvSpPr>
            <a:spLocks noChangeArrowheads="1"/>
          </p:cNvSpPr>
          <p:nvPr/>
        </p:nvSpPr>
        <p:spPr bwMode="auto">
          <a:xfrm>
            <a:off x="5194300" y="4033838"/>
            <a:ext cx="687388" cy="303212"/>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0</a:t>
            </a:r>
          </a:p>
        </p:txBody>
      </p:sp>
      <p:sp>
        <p:nvSpPr>
          <p:cNvPr id="9" name="Rectangle 6">
            <a:extLst>
              <a:ext uri="{FF2B5EF4-FFF2-40B4-BE49-F238E27FC236}">
                <a16:creationId xmlns:a16="http://schemas.microsoft.com/office/drawing/2014/main" id="{001BB90C-B211-2380-203F-4063A0FC20E4}"/>
              </a:ext>
            </a:extLst>
          </p:cNvPr>
          <p:cNvSpPr>
            <a:spLocks noChangeArrowheads="1"/>
          </p:cNvSpPr>
          <p:nvPr/>
        </p:nvSpPr>
        <p:spPr bwMode="auto">
          <a:xfrm>
            <a:off x="6034088" y="4033838"/>
            <a:ext cx="685800" cy="303212"/>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a:t>
            </a:r>
          </a:p>
        </p:txBody>
      </p:sp>
      <p:sp>
        <p:nvSpPr>
          <p:cNvPr id="10" name="Rectangle 7">
            <a:extLst>
              <a:ext uri="{FF2B5EF4-FFF2-40B4-BE49-F238E27FC236}">
                <a16:creationId xmlns:a16="http://schemas.microsoft.com/office/drawing/2014/main" id="{2382399D-D115-92B2-0FF5-2CED39B343BE}"/>
              </a:ext>
            </a:extLst>
          </p:cNvPr>
          <p:cNvSpPr>
            <a:spLocks noChangeArrowheads="1"/>
          </p:cNvSpPr>
          <p:nvPr/>
        </p:nvSpPr>
        <p:spPr bwMode="auto">
          <a:xfrm>
            <a:off x="6872288" y="4033838"/>
            <a:ext cx="685800" cy="303212"/>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2</a:t>
            </a:r>
          </a:p>
        </p:txBody>
      </p:sp>
      <p:sp>
        <p:nvSpPr>
          <p:cNvPr id="11" name="Rectangle 8">
            <a:extLst>
              <a:ext uri="{FF2B5EF4-FFF2-40B4-BE49-F238E27FC236}">
                <a16:creationId xmlns:a16="http://schemas.microsoft.com/office/drawing/2014/main" id="{0371B1EE-6182-54A9-43BF-0038FDEE6C00}"/>
              </a:ext>
            </a:extLst>
          </p:cNvPr>
          <p:cNvSpPr>
            <a:spLocks noChangeArrowheads="1"/>
          </p:cNvSpPr>
          <p:nvPr/>
        </p:nvSpPr>
        <p:spPr bwMode="auto">
          <a:xfrm>
            <a:off x="7710488" y="4033838"/>
            <a:ext cx="685800" cy="303212"/>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3</a:t>
            </a:r>
          </a:p>
        </p:txBody>
      </p:sp>
      <p:sp>
        <p:nvSpPr>
          <p:cNvPr id="12" name="Rectangle 9">
            <a:extLst>
              <a:ext uri="{FF2B5EF4-FFF2-40B4-BE49-F238E27FC236}">
                <a16:creationId xmlns:a16="http://schemas.microsoft.com/office/drawing/2014/main" id="{1EE6A1D3-FEEC-5675-B817-C78DD9A396B5}"/>
              </a:ext>
            </a:extLst>
          </p:cNvPr>
          <p:cNvSpPr>
            <a:spLocks noChangeArrowheads="1"/>
          </p:cNvSpPr>
          <p:nvPr/>
        </p:nvSpPr>
        <p:spPr bwMode="auto">
          <a:xfrm>
            <a:off x="5194300" y="4489450"/>
            <a:ext cx="687388"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4</a:t>
            </a:r>
          </a:p>
        </p:txBody>
      </p:sp>
      <p:sp>
        <p:nvSpPr>
          <p:cNvPr id="13" name="Rectangle 10">
            <a:extLst>
              <a:ext uri="{FF2B5EF4-FFF2-40B4-BE49-F238E27FC236}">
                <a16:creationId xmlns:a16="http://schemas.microsoft.com/office/drawing/2014/main" id="{5AE2A629-5E6E-3C5D-728D-E84BA135FFA4}"/>
              </a:ext>
            </a:extLst>
          </p:cNvPr>
          <p:cNvSpPr>
            <a:spLocks noChangeArrowheads="1"/>
          </p:cNvSpPr>
          <p:nvPr/>
        </p:nvSpPr>
        <p:spPr bwMode="auto">
          <a:xfrm>
            <a:off x="6034088" y="44894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5</a:t>
            </a:r>
          </a:p>
        </p:txBody>
      </p:sp>
      <p:sp>
        <p:nvSpPr>
          <p:cNvPr id="14" name="Rectangle 11">
            <a:extLst>
              <a:ext uri="{FF2B5EF4-FFF2-40B4-BE49-F238E27FC236}">
                <a16:creationId xmlns:a16="http://schemas.microsoft.com/office/drawing/2014/main" id="{C1630C5F-6337-1037-73F6-F59B788C27B2}"/>
              </a:ext>
            </a:extLst>
          </p:cNvPr>
          <p:cNvSpPr>
            <a:spLocks noChangeArrowheads="1"/>
          </p:cNvSpPr>
          <p:nvPr/>
        </p:nvSpPr>
        <p:spPr bwMode="auto">
          <a:xfrm>
            <a:off x="6872288" y="44894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6</a:t>
            </a:r>
          </a:p>
        </p:txBody>
      </p:sp>
      <p:sp>
        <p:nvSpPr>
          <p:cNvPr id="15" name="Rectangle 12">
            <a:extLst>
              <a:ext uri="{FF2B5EF4-FFF2-40B4-BE49-F238E27FC236}">
                <a16:creationId xmlns:a16="http://schemas.microsoft.com/office/drawing/2014/main" id="{4860E5CE-49CC-9AC0-1259-60778BAC6B8E}"/>
              </a:ext>
            </a:extLst>
          </p:cNvPr>
          <p:cNvSpPr>
            <a:spLocks noChangeArrowheads="1"/>
          </p:cNvSpPr>
          <p:nvPr/>
        </p:nvSpPr>
        <p:spPr bwMode="auto">
          <a:xfrm>
            <a:off x="7710488" y="44894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7</a:t>
            </a:r>
          </a:p>
        </p:txBody>
      </p:sp>
      <p:sp>
        <p:nvSpPr>
          <p:cNvPr id="16" name="Rectangle 13">
            <a:extLst>
              <a:ext uri="{FF2B5EF4-FFF2-40B4-BE49-F238E27FC236}">
                <a16:creationId xmlns:a16="http://schemas.microsoft.com/office/drawing/2014/main" id="{331212D0-8F68-7209-0353-6129F0A640A6}"/>
              </a:ext>
            </a:extLst>
          </p:cNvPr>
          <p:cNvSpPr>
            <a:spLocks noChangeArrowheads="1"/>
          </p:cNvSpPr>
          <p:nvPr/>
        </p:nvSpPr>
        <p:spPr bwMode="auto">
          <a:xfrm>
            <a:off x="5194300" y="4946650"/>
            <a:ext cx="687388"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8</a:t>
            </a:r>
          </a:p>
        </p:txBody>
      </p:sp>
      <p:sp>
        <p:nvSpPr>
          <p:cNvPr id="17" name="Rectangle 14">
            <a:extLst>
              <a:ext uri="{FF2B5EF4-FFF2-40B4-BE49-F238E27FC236}">
                <a16:creationId xmlns:a16="http://schemas.microsoft.com/office/drawing/2014/main" id="{2B2430F5-BA71-43B0-D984-FA43D72CDF1E}"/>
              </a:ext>
            </a:extLst>
          </p:cNvPr>
          <p:cNvSpPr>
            <a:spLocks noChangeArrowheads="1"/>
          </p:cNvSpPr>
          <p:nvPr/>
        </p:nvSpPr>
        <p:spPr bwMode="auto">
          <a:xfrm>
            <a:off x="6034088" y="49466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9</a:t>
            </a:r>
          </a:p>
        </p:txBody>
      </p:sp>
      <p:sp>
        <p:nvSpPr>
          <p:cNvPr id="18" name="Rectangle 15">
            <a:extLst>
              <a:ext uri="{FF2B5EF4-FFF2-40B4-BE49-F238E27FC236}">
                <a16:creationId xmlns:a16="http://schemas.microsoft.com/office/drawing/2014/main" id="{3BE472C5-B5E4-66AB-F05B-6D568A6F99DD}"/>
              </a:ext>
            </a:extLst>
          </p:cNvPr>
          <p:cNvSpPr>
            <a:spLocks noChangeArrowheads="1"/>
          </p:cNvSpPr>
          <p:nvPr/>
        </p:nvSpPr>
        <p:spPr bwMode="auto">
          <a:xfrm>
            <a:off x="6872288" y="49466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10</a:t>
            </a:r>
          </a:p>
        </p:txBody>
      </p:sp>
      <p:sp>
        <p:nvSpPr>
          <p:cNvPr id="19" name="Rectangle 16">
            <a:extLst>
              <a:ext uri="{FF2B5EF4-FFF2-40B4-BE49-F238E27FC236}">
                <a16:creationId xmlns:a16="http://schemas.microsoft.com/office/drawing/2014/main" id="{9BC92657-6786-316F-321C-672D461A0515}"/>
              </a:ext>
            </a:extLst>
          </p:cNvPr>
          <p:cNvSpPr>
            <a:spLocks noChangeArrowheads="1"/>
          </p:cNvSpPr>
          <p:nvPr/>
        </p:nvSpPr>
        <p:spPr bwMode="auto">
          <a:xfrm>
            <a:off x="7710488" y="4946650"/>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11</a:t>
            </a:r>
          </a:p>
        </p:txBody>
      </p:sp>
      <p:sp>
        <p:nvSpPr>
          <p:cNvPr id="20" name="Rectangle 17">
            <a:extLst>
              <a:ext uri="{FF2B5EF4-FFF2-40B4-BE49-F238E27FC236}">
                <a16:creationId xmlns:a16="http://schemas.microsoft.com/office/drawing/2014/main" id="{FC431A47-4ABD-C941-BC9D-8F00D178DAA8}"/>
              </a:ext>
            </a:extLst>
          </p:cNvPr>
          <p:cNvSpPr>
            <a:spLocks noChangeArrowheads="1"/>
          </p:cNvSpPr>
          <p:nvPr/>
        </p:nvSpPr>
        <p:spPr bwMode="auto">
          <a:xfrm>
            <a:off x="5194300" y="5403850"/>
            <a:ext cx="687388" cy="306388"/>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12</a:t>
            </a:r>
          </a:p>
        </p:txBody>
      </p:sp>
      <p:sp>
        <p:nvSpPr>
          <p:cNvPr id="21" name="Rectangle 18">
            <a:extLst>
              <a:ext uri="{FF2B5EF4-FFF2-40B4-BE49-F238E27FC236}">
                <a16:creationId xmlns:a16="http://schemas.microsoft.com/office/drawing/2014/main" id="{558C8366-4696-72F6-8BBA-5DF9A9E28EB7}"/>
              </a:ext>
            </a:extLst>
          </p:cNvPr>
          <p:cNvSpPr>
            <a:spLocks noChangeArrowheads="1"/>
          </p:cNvSpPr>
          <p:nvPr/>
        </p:nvSpPr>
        <p:spPr bwMode="auto">
          <a:xfrm>
            <a:off x="6034088" y="54038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13</a:t>
            </a:r>
          </a:p>
        </p:txBody>
      </p:sp>
      <p:sp>
        <p:nvSpPr>
          <p:cNvPr id="24" name="Rectangle 19">
            <a:extLst>
              <a:ext uri="{FF2B5EF4-FFF2-40B4-BE49-F238E27FC236}">
                <a16:creationId xmlns:a16="http://schemas.microsoft.com/office/drawing/2014/main" id="{4F76F326-A044-5186-08D7-E11479C3967E}"/>
              </a:ext>
            </a:extLst>
          </p:cNvPr>
          <p:cNvSpPr>
            <a:spLocks noChangeArrowheads="1"/>
          </p:cNvSpPr>
          <p:nvPr/>
        </p:nvSpPr>
        <p:spPr bwMode="auto">
          <a:xfrm>
            <a:off x="6872288" y="54038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14</a:t>
            </a:r>
          </a:p>
        </p:txBody>
      </p:sp>
      <p:sp>
        <p:nvSpPr>
          <p:cNvPr id="25" name="Rectangle 20">
            <a:extLst>
              <a:ext uri="{FF2B5EF4-FFF2-40B4-BE49-F238E27FC236}">
                <a16:creationId xmlns:a16="http://schemas.microsoft.com/office/drawing/2014/main" id="{7FDE1D60-33B6-9D01-2EF3-A91EC09D9288}"/>
              </a:ext>
            </a:extLst>
          </p:cNvPr>
          <p:cNvSpPr>
            <a:spLocks noChangeArrowheads="1"/>
          </p:cNvSpPr>
          <p:nvPr/>
        </p:nvSpPr>
        <p:spPr bwMode="auto">
          <a:xfrm>
            <a:off x="7710488" y="5403850"/>
            <a:ext cx="685800" cy="306388"/>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15</a:t>
            </a:r>
          </a:p>
        </p:txBody>
      </p:sp>
      <p:sp>
        <p:nvSpPr>
          <p:cNvPr id="26" name="Rectangle 21">
            <a:extLst>
              <a:ext uri="{FF2B5EF4-FFF2-40B4-BE49-F238E27FC236}">
                <a16:creationId xmlns:a16="http://schemas.microsoft.com/office/drawing/2014/main" id="{953A0E98-9D6B-2A48-ACFB-F231EF3AED51}"/>
              </a:ext>
            </a:extLst>
          </p:cNvPr>
          <p:cNvSpPr>
            <a:spLocks noChangeArrowheads="1"/>
          </p:cNvSpPr>
          <p:nvPr/>
        </p:nvSpPr>
        <p:spPr bwMode="auto">
          <a:xfrm>
            <a:off x="5040313" y="1470025"/>
            <a:ext cx="3579812" cy="609600"/>
          </a:xfrm>
          <a:prstGeom prst="rect">
            <a:avLst/>
          </a:prstGeom>
          <a:solidFill>
            <a:srgbClr val="FF99CC"/>
          </a:solidFill>
          <a:ln w="12700">
            <a:solidFill>
              <a:schemeClr val="tx1"/>
            </a:solidFill>
            <a:miter lim="800000"/>
            <a:headEnd/>
            <a:tailEnd/>
          </a:ln>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endParaRPr kumimoji="1" lang="zh-CN" altLang="en-US" sz="1800" b="1" i="1">
              <a:solidFill>
                <a:srgbClr val="666699"/>
              </a:solidFill>
              <a:ea typeface="华文新魏" panose="02010800040101010101" pitchFamily="2" charset="-122"/>
            </a:endParaRPr>
          </a:p>
        </p:txBody>
      </p:sp>
      <p:sp>
        <p:nvSpPr>
          <p:cNvPr id="27" name="Rectangle 22">
            <a:extLst>
              <a:ext uri="{FF2B5EF4-FFF2-40B4-BE49-F238E27FC236}">
                <a16:creationId xmlns:a16="http://schemas.microsoft.com/office/drawing/2014/main" id="{2A42CE30-5C92-5D73-A1C9-AC6494BA1380}"/>
              </a:ext>
            </a:extLst>
          </p:cNvPr>
          <p:cNvSpPr>
            <a:spLocks noChangeArrowheads="1"/>
          </p:cNvSpPr>
          <p:nvPr/>
        </p:nvSpPr>
        <p:spPr bwMode="auto">
          <a:xfrm>
            <a:off x="5180013" y="1614488"/>
            <a:ext cx="685800" cy="306387"/>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8</a:t>
            </a:r>
          </a:p>
        </p:txBody>
      </p:sp>
      <p:sp>
        <p:nvSpPr>
          <p:cNvPr id="28" name="Rectangle 23">
            <a:extLst>
              <a:ext uri="{FF2B5EF4-FFF2-40B4-BE49-F238E27FC236}">
                <a16:creationId xmlns:a16="http://schemas.microsoft.com/office/drawing/2014/main" id="{5E9AFFFF-7B89-BFD7-05A0-2123AC063D21}"/>
              </a:ext>
            </a:extLst>
          </p:cNvPr>
          <p:cNvSpPr>
            <a:spLocks noChangeArrowheads="1"/>
          </p:cNvSpPr>
          <p:nvPr/>
        </p:nvSpPr>
        <p:spPr bwMode="auto">
          <a:xfrm>
            <a:off x="6029325" y="1624013"/>
            <a:ext cx="684213"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9</a:t>
            </a:r>
          </a:p>
        </p:txBody>
      </p:sp>
      <p:sp>
        <p:nvSpPr>
          <p:cNvPr id="29" name="Rectangle 24">
            <a:extLst>
              <a:ext uri="{FF2B5EF4-FFF2-40B4-BE49-F238E27FC236}">
                <a16:creationId xmlns:a16="http://schemas.microsoft.com/office/drawing/2014/main" id="{AE4853A2-8A5C-72C9-2D2F-EB30248CEFF8}"/>
              </a:ext>
            </a:extLst>
          </p:cNvPr>
          <p:cNvSpPr>
            <a:spLocks noChangeArrowheads="1"/>
          </p:cNvSpPr>
          <p:nvPr/>
        </p:nvSpPr>
        <p:spPr bwMode="auto">
          <a:xfrm>
            <a:off x="6867525" y="1624013"/>
            <a:ext cx="684213"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14</a:t>
            </a:r>
          </a:p>
        </p:txBody>
      </p:sp>
      <p:sp>
        <p:nvSpPr>
          <p:cNvPr id="30" name="Rectangle 25">
            <a:extLst>
              <a:ext uri="{FF2B5EF4-FFF2-40B4-BE49-F238E27FC236}">
                <a16:creationId xmlns:a16="http://schemas.microsoft.com/office/drawing/2014/main" id="{24C8F97D-B2B4-F6AF-7AF4-833E2FC86D05}"/>
              </a:ext>
            </a:extLst>
          </p:cNvPr>
          <p:cNvSpPr>
            <a:spLocks noChangeArrowheads="1"/>
          </p:cNvSpPr>
          <p:nvPr/>
        </p:nvSpPr>
        <p:spPr bwMode="auto">
          <a:xfrm>
            <a:off x="7705725" y="1624013"/>
            <a:ext cx="685800" cy="304800"/>
          </a:xfrm>
          <a:prstGeom prst="rect">
            <a:avLst/>
          </a:prstGeom>
          <a:solidFill>
            <a:schemeClr val="bg1"/>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3</a:t>
            </a:r>
          </a:p>
        </p:txBody>
      </p:sp>
      <p:sp>
        <p:nvSpPr>
          <p:cNvPr id="31" name="Rectangle 26">
            <a:extLst>
              <a:ext uri="{FF2B5EF4-FFF2-40B4-BE49-F238E27FC236}">
                <a16:creationId xmlns:a16="http://schemas.microsoft.com/office/drawing/2014/main" id="{7B2AAE92-FAE6-4BEE-C5D2-C928CFD9C61E}"/>
              </a:ext>
            </a:extLst>
          </p:cNvPr>
          <p:cNvSpPr>
            <a:spLocks noChangeArrowheads="1"/>
          </p:cNvSpPr>
          <p:nvPr/>
        </p:nvSpPr>
        <p:spPr bwMode="auto">
          <a:xfrm>
            <a:off x="5197475" y="4489450"/>
            <a:ext cx="685800" cy="304800"/>
          </a:xfrm>
          <a:prstGeom prst="rect">
            <a:avLst/>
          </a:prstGeom>
          <a:solidFill>
            <a:srgbClr val="00FFFF"/>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4</a:t>
            </a:r>
          </a:p>
        </p:txBody>
      </p:sp>
      <p:sp>
        <p:nvSpPr>
          <p:cNvPr id="32" name="Rectangle 27">
            <a:extLst>
              <a:ext uri="{FF2B5EF4-FFF2-40B4-BE49-F238E27FC236}">
                <a16:creationId xmlns:a16="http://schemas.microsoft.com/office/drawing/2014/main" id="{A928375C-E852-783D-0A99-546F6CC00D2C}"/>
              </a:ext>
            </a:extLst>
          </p:cNvPr>
          <p:cNvSpPr>
            <a:spLocks noChangeArrowheads="1"/>
          </p:cNvSpPr>
          <p:nvPr/>
        </p:nvSpPr>
        <p:spPr bwMode="auto">
          <a:xfrm>
            <a:off x="6024563" y="2490788"/>
            <a:ext cx="685800" cy="306387"/>
          </a:xfrm>
          <a:prstGeom prst="rect">
            <a:avLst/>
          </a:prstGeom>
          <a:solidFill>
            <a:srgbClr val="00FFFF"/>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4</a:t>
            </a:r>
          </a:p>
        </p:txBody>
      </p:sp>
      <p:sp>
        <p:nvSpPr>
          <p:cNvPr id="33" name="Rectangle 28">
            <a:extLst>
              <a:ext uri="{FF2B5EF4-FFF2-40B4-BE49-F238E27FC236}">
                <a16:creationId xmlns:a16="http://schemas.microsoft.com/office/drawing/2014/main" id="{5551DFE8-70C5-6B3F-8D41-457A7C916436}"/>
              </a:ext>
            </a:extLst>
          </p:cNvPr>
          <p:cNvSpPr>
            <a:spLocks noChangeArrowheads="1"/>
          </p:cNvSpPr>
          <p:nvPr/>
        </p:nvSpPr>
        <p:spPr bwMode="auto">
          <a:xfrm>
            <a:off x="5168900" y="1619250"/>
            <a:ext cx="684213" cy="304800"/>
          </a:xfrm>
          <a:prstGeom prst="rect">
            <a:avLst/>
          </a:prstGeom>
          <a:solidFill>
            <a:srgbClr val="00FFFF"/>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4</a:t>
            </a:r>
          </a:p>
        </p:txBody>
      </p:sp>
      <p:sp>
        <p:nvSpPr>
          <p:cNvPr id="34" name="Rectangle 29">
            <a:extLst>
              <a:ext uri="{FF2B5EF4-FFF2-40B4-BE49-F238E27FC236}">
                <a16:creationId xmlns:a16="http://schemas.microsoft.com/office/drawing/2014/main" id="{9870C53A-2393-2A23-7797-9C4DC0830D40}"/>
              </a:ext>
            </a:extLst>
          </p:cNvPr>
          <p:cNvSpPr>
            <a:spLocks noChangeArrowheads="1"/>
          </p:cNvSpPr>
          <p:nvPr/>
        </p:nvSpPr>
        <p:spPr bwMode="auto">
          <a:xfrm>
            <a:off x="6864350" y="1628775"/>
            <a:ext cx="685800" cy="306388"/>
          </a:xfrm>
          <a:prstGeom prst="rect">
            <a:avLst/>
          </a:prstGeom>
          <a:solidFill>
            <a:srgbClr val="FFFF00"/>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10</a:t>
            </a:r>
          </a:p>
        </p:txBody>
      </p:sp>
      <p:sp>
        <p:nvSpPr>
          <p:cNvPr id="35" name="Rectangle 30">
            <a:extLst>
              <a:ext uri="{FF2B5EF4-FFF2-40B4-BE49-F238E27FC236}">
                <a16:creationId xmlns:a16="http://schemas.microsoft.com/office/drawing/2014/main" id="{8E91F9B7-4AE4-2769-6D9D-B296CA48D48D}"/>
              </a:ext>
            </a:extLst>
          </p:cNvPr>
          <p:cNvSpPr>
            <a:spLocks noChangeArrowheads="1"/>
          </p:cNvSpPr>
          <p:nvPr/>
        </p:nvSpPr>
        <p:spPr bwMode="auto">
          <a:xfrm>
            <a:off x="6019800" y="2495550"/>
            <a:ext cx="684213" cy="303213"/>
          </a:xfrm>
          <a:prstGeom prst="rect">
            <a:avLst/>
          </a:prstGeom>
          <a:solidFill>
            <a:srgbClr val="FFFF00"/>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10</a:t>
            </a:r>
          </a:p>
        </p:txBody>
      </p:sp>
      <p:sp>
        <p:nvSpPr>
          <p:cNvPr id="36" name="Rectangle 31">
            <a:extLst>
              <a:ext uri="{FF2B5EF4-FFF2-40B4-BE49-F238E27FC236}">
                <a16:creationId xmlns:a16="http://schemas.microsoft.com/office/drawing/2014/main" id="{EEC7D2DA-CE00-A8ED-3B96-D3AE73E0BF54}"/>
              </a:ext>
            </a:extLst>
          </p:cNvPr>
          <p:cNvSpPr>
            <a:spLocks noChangeArrowheads="1"/>
          </p:cNvSpPr>
          <p:nvPr/>
        </p:nvSpPr>
        <p:spPr bwMode="auto">
          <a:xfrm>
            <a:off x="6872288" y="4946650"/>
            <a:ext cx="684212" cy="304800"/>
          </a:xfrm>
          <a:prstGeom prst="rect">
            <a:avLst/>
          </a:prstGeom>
          <a:solidFill>
            <a:srgbClr val="FFFF00"/>
          </a:solidFill>
          <a:ln w="12700">
            <a:solidFill>
              <a:schemeClr val="tx1"/>
            </a:solidFill>
            <a:miter lim="800000"/>
            <a:headEnd/>
            <a:tailEnd/>
          </a:ln>
        </p:spPr>
        <p:txBody>
          <a:bodyPr wrap="none" lIns="90083" tIns="45046" rIns="90083" bIns="45046"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a:r>
              <a:rPr lang="en-US" altLang="zh-CN" sz="1700" b="1">
                <a:latin typeface="Helvetica" panose="020B0604020202020204" pitchFamily="34" charset="0"/>
                <a:ea typeface="宋体" panose="02010600030101010101" pitchFamily="2" charset="-122"/>
              </a:rPr>
              <a:t>10</a:t>
            </a:r>
          </a:p>
        </p:txBody>
      </p:sp>
      <p:sp>
        <p:nvSpPr>
          <p:cNvPr id="37" name="Line 32">
            <a:extLst>
              <a:ext uri="{FF2B5EF4-FFF2-40B4-BE49-F238E27FC236}">
                <a16:creationId xmlns:a16="http://schemas.microsoft.com/office/drawing/2014/main" id="{0D0DC246-F174-D2D3-93BF-99355A88BA7A}"/>
              </a:ext>
            </a:extLst>
          </p:cNvPr>
          <p:cNvSpPr>
            <a:spLocks noChangeShapeType="1"/>
          </p:cNvSpPr>
          <p:nvPr/>
        </p:nvSpPr>
        <p:spPr bwMode="auto">
          <a:xfrm>
            <a:off x="6777038" y="2079625"/>
            <a:ext cx="0" cy="161925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Text Box 33">
            <a:extLst>
              <a:ext uri="{FF2B5EF4-FFF2-40B4-BE49-F238E27FC236}">
                <a16:creationId xmlns:a16="http://schemas.microsoft.com/office/drawing/2014/main" id="{7FE04C9C-A302-73D9-2140-20A40A215164}"/>
              </a:ext>
            </a:extLst>
          </p:cNvPr>
          <p:cNvSpPr txBox="1">
            <a:spLocks noChangeArrowheads="1"/>
          </p:cNvSpPr>
          <p:nvPr/>
        </p:nvSpPr>
        <p:spPr bwMode="auto">
          <a:xfrm>
            <a:off x="6867525" y="2100263"/>
            <a:ext cx="1665288"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dirty="0">
                <a:ea typeface="黑体" panose="02010609060101010101" pitchFamily="49" charset="-122"/>
              </a:rPr>
              <a:t>主存中的信息按</a:t>
            </a:r>
            <a:r>
              <a:rPr lang="zh-CN" altLang="en-US" sz="2000" b="1" dirty="0">
                <a:solidFill>
                  <a:srgbClr val="FF0000"/>
                </a:solidFill>
                <a:ea typeface="黑体" panose="02010609060101010101" pitchFamily="49" charset="-122"/>
              </a:rPr>
              <a:t>“块”</a:t>
            </a:r>
            <a:r>
              <a:rPr lang="zh-CN" altLang="en-US" sz="2000" b="1" dirty="0">
                <a:ea typeface="黑体" panose="02010609060101010101" pitchFamily="49" charset="-122"/>
              </a:rPr>
              <a:t>为单位送到</a:t>
            </a:r>
            <a:r>
              <a:rPr lang="en-US" altLang="zh-CN" sz="2000" b="1" dirty="0">
                <a:ea typeface="黑体" panose="02010609060101010101" pitchFamily="49" charset="-122"/>
              </a:rPr>
              <a:t>cache</a:t>
            </a:r>
            <a:r>
              <a:rPr lang="zh-CN" altLang="en-US" sz="2000" b="1" dirty="0">
                <a:ea typeface="黑体" panose="02010609060101010101" pitchFamily="49" charset="-122"/>
              </a:rPr>
              <a:t>中</a:t>
            </a:r>
          </a:p>
        </p:txBody>
      </p:sp>
      <p:sp>
        <p:nvSpPr>
          <p:cNvPr id="39" name="Text Box 34">
            <a:extLst>
              <a:ext uri="{FF2B5EF4-FFF2-40B4-BE49-F238E27FC236}">
                <a16:creationId xmlns:a16="http://schemas.microsoft.com/office/drawing/2014/main" id="{2F31F781-34DB-668C-76DA-C8551CCCB417}"/>
              </a:ext>
            </a:extLst>
          </p:cNvPr>
          <p:cNvSpPr txBox="1">
            <a:spLocks noChangeArrowheads="1"/>
          </p:cNvSpPr>
          <p:nvPr/>
        </p:nvSpPr>
        <p:spPr bwMode="auto">
          <a:xfrm>
            <a:off x="6975475" y="1041461"/>
            <a:ext cx="1683940" cy="398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en-US" altLang="zh-CN" sz="2000" b="1" dirty="0">
                <a:solidFill>
                  <a:schemeClr val="accent2"/>
                </a:solidFill>
                <a:ea typeface="黑体" panose="02010609060101010101" pitchFamily="49" charset="-122"/>
              </a:rPr>
              <a:t>cache</a:t>
            </a:r>
            <a:r>
              <a:rPr lang="zh-CN" altLang="en-US" sz="2000" b="1" dirty="0">
                <a:solidFill>
                  <a:schemeClr val="accent2"/>
                </a:solidFill>
                <a:ea typeface="黑体" panose="02010609060101010101" pitchFamily="49" charset="-122"/>
              </a:rPr>
              <a:t>存储器</a:t>
            </a:r>
          </a:p>
        </p:txBody>
      </p:sp>
      <p:sp>
        <p:nvSpPr>
          <p:cNvPr id="40" name="Text Box 35">
            <a:extLst>
              <a:ext uri="{FF2B5EF4-FFF2-40B4-BE49-F238E27FC236}">
                <a16:creationId xmlns:a16="http://schemas.microsoft.com/office/drawing/2014/main" id="{44D8C968-F8E7-9021-3494-D4DD257396F2}"/>
              </a:ext>
            </a:extLst>
          </p:cNvPr>
          <p:cNvSpPr txBox="1">
            <a:spLocks noChangeArrowheads="1"/>
          </p:cNvSpPr>
          <p:nvPr/>
        </p:nvSpPr>
        <p:spPr bwMode="auto">
          <a:xfrm>
            <a:off x="4895850" y="3316288"/>
            <a:ext cx="12033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83" tIns="45046" rIns="90083" bIns="45046"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000" b="1">
                <a:solidFill>
                  <a:schemeClr val="accent2"/>
                </a:solidFill>
                <a:latin typeface="Helvetica" panose="020B0604020202020204" pitchFamily="34" charset="0"/>
                <a:ea typeface="黑体" panose="02010609060101010101" pitchFamily="49" charset="-122"/>
              </a:rPr>
              <a:t>主存储器</a:t>
            </a:r>
          </a:p>
        </p:txBody>
      </p:sp>
      <p:sp>
        <p:nvSpPr>
          <p:cNvPr id="42" name="Text Box 37">
            <a:extLst>
              <a:ext uri="{FF2B5EF4-FFF2-40B4-BE49-F238E27FC236}">
                <a16:creationId xmlns:a16="http://schemas.microsoft.com/office/drawing/2014/main" id="{8216668C-A047-8F88-34D7-7EA9EF5B7511}"/>
              </a:ext>
            </a:extLst>
          </p:cNvPr>
          <p:cNvSpPr txBox="1">
            <a:spLocks noChangeArrowheads="1"/>
          </p:cNvSpPr>
          <p:nvPr/>
        </p:nvSpPr>
        <p:spPr bwMode="auto">
          <a:xfrm>
            <a:off x="3402013" y="6173788"/>
            <a:ext cx="12604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000" b="1">
                <a:solidFill>
                  <a:srgbClr val="FF0000"/>
                </a:solidFill>
                <a:latin typeface="微软雅黑" panose="020B0503020204020204" pitchFamily="34" charset="-122"/>
                <a:ea typeface="微软雅黑" panose="020B0503020204020204" pitchFamily="34" charset="-122"/>
              </a:rPr>
              <a:t>块（</a:t>
            </a:r>
            <a:r>
              <a:rPr kumimoji="1" lang="en-US" altLang="zh-CN" sz="2000" b="1">
                <a:solidFill>
                  <a:srgbClr val="FF0000"/>
                </a:solidFill>
                <a:latin typeface="微软雅黑" panose="020B0503020204020204" pitchFamily="34" charset="-122"/>
                <a:ea typeface="微软雅黑" panose="020B0503020204020204" pitchFamily="34" charset="-122"/>
              </a:rPr>
              <a:t>Block</a:t>
            </a:r>
            <a:r>
              <a:rPr kumimoji="1" lang="zh-CN" altLang="en-US" sz="2000" b="1">
                <a:solidFill>
                  <a:srgbClr val="FF0000"/>
                </a:solidFill>
                <a:latin typeface="微软雅黑" panose="020B0503020204020204" pitchFamily="34" charset="-122"/>
                <a:ea typeface="微软雅黑" panose="020B0503020204020204" pitchFamily="34" charset="-122"/>
              </a:rPr>
              <a:t>）</a:t>
            </a:r>
          </a:p>
        </p:txBody>
      </p:sp>
      <p:sp>
        <p:nvSpPr>
          <p:cNvPr id="43" name="Line 38">
            <a:extLst>
              <a:ext uri="{FF2B5EF4-FFF2-40B4-BE49-F238E27FC236}">
                <a16:creationId xmlns:a16="http://schemas.microsoft.com/office/drawing/2014/main" id="{5C3DB19E-DDF5-B35C-A653-8DD4369BB434}"/>
              </a:ext>
            </a:extLst>
          </p:cNvPr>
          <p:cNvSpPr>
            <a:spLocks noChangeShapeType="1"/>
          </p:cNvSpPr>
          <p:nvPr/>
        </p:nvSpPr>
        <p:spPr bwMode="auto">
          <a:xfrm flipV="1">
            <a:off x="4392613" y="5634038"/>
            <a:ext cx="765175" cy="4953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Tree>
    <p:extLst>
      <p:ext uri="{BB962C8B-B14F-4D97-AF65-F5344CB8AC3E}">
        <p14:creationId xmlns:p14="http://schemas.microsoft.com/office/powerpoint/2010/main" val="331423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D462624-CAB4-527E-88F1-4DF4FB9A812A}"/>
              </a:ext>
            </a:extLst>
          </p:cNvPr>
          <p:cNvSpPr>
            <a:spLocks noGrp="1" noChangeArrowheads="1"/>
          </p:cNvSpPr>
          <p:nvPr>
            <p:ph type="title"/>
          </p:nvPr>
        </p:nvSpPr>
        <p:spPr>
          <a:xfrm>
            <a:off x="457200" y="98425"/>
            <a:ext cx="8229600" cy="561975"/>
          </a:xfrm>
        </p:spPr>
        <p:txBody>
          <a:bodyPr/>
          <a:lstStyle/>
          <a:p>
            <a:r>
              <a:rPr lang="zh-CN" altLang="en-US" sz="3600" dirty="0"/>
              <a:t>矩阵减法  性能研究</a:t>
            </a:r>
          </a:p>
        </p:txBody>
      </p:sp>
      <p:sp>
        <p:nvSpPr>
          <p:cNvPr id="4" name="Text Box 38">
            <a:extLst>
              <a:ext uri="{FF2B5EF4-FFF2-40B4-BE49-F238E27FC236}">
                <a16:creationId xmlns:a16="http://schemas.microsoft.com/office/drawing/2014/main" id="{4AD0459A-D6D5-3267-5C3C-D1729441AAA0}"/>
              </a:ext>
            </a:extLst>
          </p:cNvPr>
          <p:cNvSpPr txBox="1">
            <a:spLocks noChangeArrowheads="1"/>
          </p:cNvSpPr>
          <p:nvPr/>
        </p:nvSpPr>
        <p:spPr bwMode="auto">
          <a:xfrm>
            <a:off x="457200" y="908720"/>
            <a:ext cx="8390275" cy="5054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30000"/>
              </a:lnSpc>
              <a:spcBef>
                <a:spcPct val="20000"/>
              </a:spcBef>
            </a:pPr>
            <a:r>
              <a:rPr kumimoji="1" lang="en-US" altLang="zh-CN"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cache</a:t>
            </a:r>
            <a:r>
              <a:rPr kumimoji="1" lang="zh-CN" altLang="en-US" sz="2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的工作原理</a:t>
            </a:r>
          </a:p>
          <a:p>
            <a:pPr marL="269875" indent="-269875" eaLnBrk="1" hangingPunct="1">
              <a:lnSpc>
                <a:spcPct val="125000"/>
              </a:lnSpc>
              <a:spcBef>
                <a:spcPts val="1200"/>
              </a:spcBef>
              <a:buFont typeface="Wingdings" panose="05000000000000000000" pitchFamily="2" charset="2"/>
              <a:buChar char="l"/>
            </a:pPr>
            <a:r>
              <a:rPr kumimoji="1" lang="zh-CN" altLang="en-US" sz="2400" b="1" dirty="0">
                <a:solidFill>
                  <a:schemeClr val="accent2"/>
                </a:solidFill>
                <a:latin typeface="Times New Roman" panose="02020603050405020304" pitchFamily="18" charset="0"/>
                <a:cs typeface="Times New Roman" panose="02020603050405020304" pitchFamily="18" charset="0"/>
              </a:rPr>
              <a:t>为了便于</a:t>
            </a:r>
            <a:r>
              <a:rPr kumimoji="1" lang="en-US" altLang="zh-CN" sz="2400" b="1" dirty="0">
                <a:solidFill>
                  <a:schemeClr val="accent2"/>
                </a:solidFill>
                <a:latin typeface="Times New Roman" panose="02020603050405020304" pitchFamily="18" charset="0"/>
                <a:cs typeface="Times New Roman" panose="02020603050405020304" pitchFamily="18" charset="0"/>
              </a:rPr>
              <a:t>cache</a:t>
            </a:r>
            <a:r>
              <a:rPr kumimoji="1" lang="zh-CN" altLang="en-US" sz="2400" b="1" dirty="0">
                <a:solidFill>
                  <a:schemeClr val="accent2"/>
                </a:solidFill>
                <a:latin typeface="Times New Roman" panose="02020603050405020304" pitchFamily="18" charset="0"/>
                <a:cs typeface="Times New Roman" panose="02020603050405020304" pitchFamily="18" charset="0"/>
              </a:rPr>
              <a:t>和主存间交换信息，将</a:t>
            </a:r>
            <a:r>
              <a:rPr kumimoji="1" lang="en-US" altLang="zh-CN" sz="2400" b="1" dirty="0">
                <a:solidFill>
                  <a:schemeClr val="accent2"/>
                </a:solidFill>
                <a:latin typeface="Times New Roman" panose="02020603050405020304" pitchFamily="18" charset="0"/>
                <a:cs typeface="Times New Roman" panose="02020603050405020304" pitchFamily="18" charset="0"/>
              </a:rPr>
              <a:t>cache</a:t>
            </a:r>
            <a:r>
              <a:rPr kumimoji="1" lang="zh-CN" altLang="en-US" sz="2400" b="1" dirty="0">
                <a:solidFill>
                  <a:schemeClr val="accent2"/>
                </a:solidFill>
                <a:latin typeface="Times New Roman" panose="02020603050405020304" pitchFamily="18" charset="0"/>
                <a:cs typeface="Times New Roman" panose="02020603050405020304" pitchFamily="18" charset="0"/>
              </a:rPr>
              <a:t>和主存空间划分为大小相同的块。例如，将主存和</a:t>
            </a:r>
            <a:r>
              <a:rPr kumimoji="1" lang="en-US" altLang="zh-CN" sz="2400" b="1" dirty="0">
                <a:solidFill>
                  <a:schemeClr val="accent2"/>
                </a:solidFill>
                <a:latin typeface="Times New Roman" panose="02020603050405020304" pitchFamily="18" charset="0"/>
                <a:cs typeface="Times New Roman" panose="02020603050405020304" pitchFamily="18" charset="0"/>
              </a:rPr>
              <a:t>cache</a:t>
            </a:r>
            <a:r>
              <a:rPr kumimoji="1" lang="zh-CN" altLang="en-US" sz="2400" b="1" dirty="0">
                <a:solidFill>
                  <a:schemeClr val="accent2"/>
                </a:solidFill>
                <a:latin typeface="Times New Roman" panose="02020603050405020304" pitchFamily="18" charset="0"/>
                <a:cs typeface="Times New Roman" panose="02020603050405020304" pitchFamily="18" charset="0"/>
              </a:rPr>
              <a:t>都划分为大小为</a:t>
            </a:r>
            <a:r>
              <a:rPr kumimoji="1" lang="en-US" altLang="zh-CN" sz="2400" b="1" dirty="0">
                <a:solidFill>
                  <a:schemeClr val="accent2"/>
                </a:solidFill>
                <a:latin typeface="Times New Roman" panose="02020603050405020304" pitchFamily="18" charset="0"/>
                <a:cs typeface="Times New Roman" panose="02020603050405020304" pitchFamily="18" charset="0"/>
              </a:rPr>
              <a:t>512</a:t>
            </a:r>
            <a:r>
              <a:rPr kumimoji="1" lang="zh-CN" altLang="en-US" sz="2400" b="1" dirty="0">
                <a:solidFill>
                  <a:schemeClr val="accent2"/>
                </a:solidFill>
                <a:latin typeface="Times New Roman" panose="02020603050405020304" pitchFamily="18" charset="0"/>
                <a:cs typeface="Times New Roman" panose="02020603050405020304" pitchFamily="18" charset="0"/>
              </a:rPr>
              <a:t>字节的块（</a:t>
            </a:r>
            <a:r>
              <a:rPr kumimoji="1" lang="en-US" altLang="zh-CN" sz="2400" b="1" dirty="0">
                <a:solidFill>
                  <a:schemeClr val="accent2"/>
                </a:solidFill>
                <a:latin typeface="Times New Roman" panose="02020603050405020304" pitchFamily="18" charset="0"/>
                <a:cs typeface="Times New Roman" panose="02020603050405020304" pitchFamily="18" charset="0"/>
              </a:rPr>
              <a:t>cache</a:t>
            </a:r>
            <a:r>
              <a:rPr kumimoji="1" lang="zh-CN" altLang="en-US" sz="2400" b="1" dirty="0">
                <a:solidFill>
                  <a:schemeClr val="accent2"/>
                </a:solidFill>
                <a:latin typeface="Times New Roman" panose="02020603050405020304" pitchFamily="18" charset="0"/>
                <a:cs typeface="Times New Roman" panose="02020603050405020304" pitchFamily="18" charset="0"/>
              </a:rPr>
              <a:t>中的块也称为</a:t>
            </a:r>
            <a:r>
              <a:rPr kumimoji="1" lang="zh-CN" altLang="en-US" sz="2400" b="1" dirty="0">
                <a:solidFill>
                  <a:srgbClr val="FF0000"/>
                </a:solidFill>
                <a:highlight>
                  <a:srgbClr val="FFFF00"/>
                </a:highlight>
                <a:latin typeface="Times New Roman" panose="02020603050405020304" pitchFamily="18" charset="0"/>
                <a:cs typeface="Times New Roman" panose="02020603050405020304" pitchFamily="18" charset="0"/>
              </a:rPr>
              <a:t>行</a:t>
            </a:r>
            <a:r>
              <a:rPr kumimoji="1" lang="zh-CN" altLang="en-US" sz="2400" b="1" dirty="0">
                <a:solidFill>
                  <a:schemeClr val="accent2"/>
                </a:solidFill>
                <a:latin typeface="Times New Roman" panose="02020603050405020304" pitchFamily="18" charset="0"/>
                <a:cs typeface="Times New Roman" panose="02020603050405020304" pitchFamily="18" charset="0"/>
              </a:rPr>
              <a:t>或</a:t>
            </a:r>
            <a:r>
              <a:rPr kumimoji="1" lang="zh-CN" altLang="en-US" sz="2400" b="1" dirty="0">
                <a:solidFill>
                  <a:srgbClr val="FF0000"/>
                </a:solidFill>
                <a:highlight>
                  <a:srgbClr val="FFFF00"/>
                </a:highlight>
                <a:latin typeface="Times New Roman" panose="02020603050405020304" pitchFamily="18" charset="0"/>
                <a:cs typeface="Times New Roman" panose="02020603050405020304" pitchFamily="18" charset="0"/>
              </a:rPr>
              <a:t>槽</a:t>
            </a:r>
            <a:r>
              <a:rPr kumimoji="1" lang="zh-CN" altLang="en-US" sz="2400" b="1" dirty="0">
                <a:solidFill>
                  <a:schemeClr val="accent2"/>
                </a:solidFill>
                <a:latin typeface="Times New Roman" panose="02020603050405020304" pitchFamily="18" charset="0"/>
                <a:cs typeface="Times New Roman" panose="02020603050405020304" pitchFamily="18" charset="0"/>
              </a:rPr>
              <a:t>），这样主存中的信息就可按照</a:t>
            </a:r>
            <a:r>
              <a:rPr kumimoji="1" lang="en-US" altLang="zh-CN" sz="2400" b="1" dirty="0">
                <a:solidFill>
                  <a:schemeClr val="accent2"/>
                </a:solidFill>
                <a:latin typeface="Times New Roman" panose="02020603050405020304" pitchFamily="18" charset="0"/>
                <a:cs typeface="Times New Roman" panose="02020603050405020304" pitchFamily="18" charset="0"/>
              </a:rPr>
              <a:t>512</a:t>
            </a:r>
            <a:r>
              <a:rPr kumimoji="1" lang="zh-CN" altLang="en-US" sz="2400" b="1" dirty="0">
                <a:solidFill>
                  <a:schemeClr val="accent2"/>
                </a:solidFill>
                <a:latin typeface="Times New Roman" panose="02020603050405020304" pitchFamily="18" charset="0"/>
                <a:cs typeface="Times New Roman" panose="02020603050405020304" pitchFamily="18" charset="0"/>
              </a:rPr>
              <a:t>字节为单位传送到</a:t>
            </a:r>
            <a:r>
              <a:rPr kumimoji="1" lang="en-US" altLang="zh-CN" sz="2400" b="1" dirty="0">
                <a:solidFill>
                  <a:schemeClr val="accent2"/>
                </a:solidFill>
                <a:latin typeface="Times New Roman" panose="02020603050405020304" pitchFamily="18" charset="0"/>
                <a:cs typeface="Times New Roman" panose="02020603050405020304" pitchFamily="18" charset="0"/>
              </a:rPr>
              <a:t>cache</a:t>
            </a:r>
            <a:r>
              <a:rPr kumimoji="1" lang="zh-CN" altLang="en-US" sz="2400" b="1" dirty="0">
                <a:solidFill>
                  <a:schemeClr val="accent2"/>
                </a:solidFill>
                <a:latin typeface="Times New Roman" panose="02020603050405020304" pitchFamily="18" charset="0"/>
                <a:cs typeface="Times New Roman" panose="02020603050405020304" pitchFamily="18" charset="0"/>
              </a:rPr>
              <a:t>中。</a:t>
            </a:r>
            <a:endParaRPr kumimoji="1" lang="en-US" altLang="zh-CN" sz="2400" b="1" dirty="0">
              <a:solidFill>
                <a:schemeClr val="accent2"/>
              </a:solidFill>
              <a:latin typeface="Times New Roman" panose="02020603050405020304" pitchFamily="18" charset="0"/>
              <a:cs typeface="Times New Roman" panose="02020603050405020304" pitchFamily="18" charset="0"/>
            </a:endParaRPr>
          </a:p>
          <a:p>
            <a:pPr marL="269875" indent="-269875" eaLnBrk="1" hangingPunct="1">
              <a:lnSpc>
                <a:spcPct val="125000"/>
              </a:lnSpc>
              <a:spcBef>
                <a:spcPts val="1200"/>
              </a:spcBef>
              <a:buFont typeface="Wingdings" panose="05000000000000000000" pitchFamily="2" charset="2"/>
              <a:buChar char="l"/>
            </a:pPr>
            <a:r>
              <a:rPr kumimoji="1" lang="zh-CN" altLang="en-US" sz="2400" b="1" dirty="0">
                <a:solidFill>
                  <a:schemeClr val="accent2"/>
                </a:solidFill>
                <a:latin typeface="Times New Roman" panose="02020603050405020304" pitchFamily="18" charset="0"/>
                <a:cs typeface="Times New Roman" panose="02020603050405020304" pitchFamily="18" charset="0"/>
              </a:rPr>
              <a:t>将内存块映射到</a:t>
            </a:r>
            <a:r>
              <a:rPr kumimoji="1" lang="en-US" altLang="zh-CN" sz="2400" b="1" dirty="0">
                <a:solidFill>
                  <a:schemeClr val="accent2"/>
                </a:solidFill>
                <a:latin typeface="Times New Roman" panose="02020603050405020304" pitchFamily="18" charset="0"/>
                <a:cs typeface="Times New Roman" panose="02020603050405020304" pitchFamily="18" charset="0"/>
              </a:rPr>
              <a:t>cache</a:t>
            </a:r>
            <a:r>
              <a:rPr kumimoji="1" lang="zh-CN" altLang="en-US" sz="2400" b="1" dirty="0">
                <a:solidFill>
                  <a:schemeClr val="accent2"/>
                </a:solidFill>
                <a:latin typeface="Times New Roman" panose="02020603050405020304" pitchFamily="18" charset="0"/>
                <a:cs typeface="Times New Roman" panose="02020603050405020304" pitchFamily="18" charset="0"/>
              </a:rPr>
              <a:t>，主要有</a:t>
            </a:r>
            <a:r>
              <a:rPr kumimoji="1" lang="en-US" altLang="zh-CN" sz="2400" b="1" dirty="0">
                <a:solidFill>
                  <a:schemeClr val="accent2"/>
                </a:solidFill>
                <a:latin typeface="Times New Roman" panose="02020603050405020304" pitchFamily="18" charset="0"/>
                <a:cs typeface="Times New Roman" panose="02020603050405020304" pitchFamily="18" charset="0"/>
              </a:rPr>
              <a:t>3</a:t>
            </a:r>
            <a:r>
              <a:rPr kumimoji="1" lang="zh-CN" altLang="en-US" sz="2400" b="1" dirty="0">
                <a:solidFill>
                  <a:schemeClr val="accent2"/>
                </a:solidFill>
                <a:latin typeface="Times New Roman" panose="02020603050405020304" pitchFamily="18" charset="0"/>
                <a:cs typeface="Times New Roman" panose="02020603050405020304" pitchFamily="18" charset="0"/>
              </a:rPr>
              <a:t>种方式：</a:t>
            </a:r>
            <a:endParaRPr kumimoji="1" lang="en-US" altLang="zh-CN" sz="2400" b="1" dirty="0">
              <a:solidFill>
                <a:schemeClr val="accent2"/>
              </a:solidFill>
              <a:latin typeface="Times New Roman" panose="02020603050405020304" pitchFamily="18" charset="0"/>
              <a:cs typeface="Times New Roman" panose="02020603050405020304" pitchFamily="18" charset="0"/>
            </a:endParaRPr>
          </a:p>
          <a:p>
            <a:pPr marL="358775" eaLnBrk="1" hangingPunct="1">
              <a:lnSpc>
                <a:spcPct val="114000"/>
              </a:lnSpc>
              <a:spcBef>
                <a:spcPts val="600"/>
              </a:spcBef>
            </a:pPr>
            <a:r>
              <a:rPr kumimoji="1" lang="en-US" altLang="zh-CN" sz="2400" b="1" dirty="0">
                <a:solidFill>
                  <a:schemeClr val="accent2"/>
                </a:solidFill>
                <a:latin typeface="Times New Roman" panose="02020603050405020304" pitchFamily="18" charset="0"/>
                <a:cs typeface="Times New Roman" panose="02020603050405020304" pitchFamily="18" charset="0"/>
              </a:rPr>
              <a:t>(1) </a:t>
            </a:r>
            <a:r>
              <a:rPr kumimoji="1" lang="zh-CN" altLang="en-US" sz="2400" b="1" dirty="0">
                <a:solidFill>
                  <a:schemeClr val="accent2"/>
                </a:solidFill>
                <a:latin typeface="Times New Roman" panose="02020603050405020304" pitchFamily="18" charset="0"/>
                <a:cs typeface="Times New Roman" panose="02020603050405020304" pitchFamily="18" charset="0"/>
              </a:rPr>
              <a:t>直    接：每个主存块映射到</a:t>
            </a:r>
            <a:r>
              <a:rPr kumimoji="1" lang="en-US" altLang="zh-CN" sz="2400" b="1" dirty="0">
                <a:solidFill>
                  <a:schemeClr val="accent2"/>
                </a:solidFill>
                <a:latin typeface="Times New Roman" panose="02020603050405020304" pitchFamily="18" charset="0"/>
                <a:cs typeface="Times New Roman" panose="02020603050405020304" pitchFamily="18" charset="0"/>
              </a:rPr>
              <a:t>cache</a:t>
            </a:r>
            <a:r>
              <a:rPr kumimoji="1" lang="zh-CN" altLang="en-US" sz="2400" b="1" dirty="0">
                <a:solidFill>
                  <a:schemeClr val="accent2"/>
                </a:solidFill>
                <a:latin typeface="Times New Roman" panose="02020603050405020304" pitchFamily="18" charset="0"/>
                <a:cs typeface="Times New Roman" panose="02020603050405020304" pitchFamily="18" charset="0"/>
              </a:rPr>
              <a:t>的固定行中：</a:t>
            </a:r>
            <a:endParaRPr kumimoji="1" lang="en-US" altLang="zh-CN" sz="2400" b="1" dirty="0">
              <a:solidFill>
                <a:schemeClr val="accent2"/>
              </a:solidFill>
              <a:latin typeface="Times New Roman" panose="02020603050405020304" pitchFamily="18" charset="0"/>
              <a:cs typeface="Times New Roman" panose="02020603050405020304" pitchFamily="18" charset="0"/>
            </a:endParaRPr>
          </a:p>
          <a:p>
            <a:pPr marL="1976438" eaLnBrk="1" hangingPunct="1">
              <a:lnSpc>
                <a:spcPct val="114000"/>
              </a:lnSpc>
              <a:spcBef>
                <a:spcPts val="0"/>
              </a:spcBef>
            </a:pPr>
            <a:r>
              <a:rPr kumimoji="1" lang="en-US" altLang="zh-CN" sz="2400" b="1" dirty="0">
                <a:solidFill>
                  <a:schemeClr val="accent2"/>
                </a:solidFill>
                <a:latin typeface="Times New Roman" panose="02020603050405020304" pitchFamily="18" charset="0"/>
                <a:cs typeface="Times New Roman" panose="02020603050405020304" pitchFamily="18" charset="0"/>
              </a:rPr>
              <a:t> </a:t>
            </a:r>
            <a:r>
              <a:rPr kumimoji="1" lang="en-US" altLang="zh-CN" sz="2400" b="1" dirty="0">
                <a:solidFill>
                  <a:srgbClr val="C00000"/>
                </a:solidFill>
                <a:latin typeface="Times New Roman" panose="02020603050405020304" pitchFamily="18" charset="0"/>
                <a:cs typeface="Times New Roman" panose="02020603050405020304" pitchFamily="18" charset="0"/>
              </a:rPr>
              <a:t>cache</a:t>
            </a:r>
            <a:r>
              <a:rPr kumimoji="1" lang="zh-CN" altLang="en-US" sz="2400" b="1" dirty="0">
                <a:solidFill>
                  <a:srgbClr val="C00000"/>
                </a:solidFill>
                <a:latin typeface="Times New Roman" panose="02020603050405020304" pitchFamily="18" charset="0"/>
                <a:cs typeface="Times New Roman" panose="02020603050405020304" pitchFamily="18" charset="0"/>
              </a:rPr>
              <a:t>行号  </a:t>
            </a:r>
            <a:r>
              <a:rPr kumimoji="1" lang="en-US" altLang="zh-CN" sz="2400" b="1" dirty="0">
                <a:solidFill>
                  <a:srgbClr val="C00000"/>
                </a:solidFill>
                <a:latin typeface="Times New Roman" panose="02020603050405020304" pitchFamily="18" charset="0"/>
                <a:cs typeface="Times New Roman" panose="02020603050405020304" pitchFamily="18" charset="0"/>
              </a:rPr>
              <a:t>=  </a:t>
            </a:r>
            <a:r>
              <a:rPr kumimoji="1" lang="zh-CN" altLang="en-US" sz="2400" b="1" dirty="0">
                <a:solidFill>
                  <a:srgbClr val="C00000"/>
                </a:solidFill>
                <a:latin typeface="Times New Roman" panose="02020603050405020304" pitchFamily="18" charset="0"/>
                <a:cs typeface="Times New Roman" panose="02020603050405020304" pitchFamily="18" charset="0"/>
              </a:rPr>
              <a:t>主存块号  </a:t>
            </a:r>
            <a:r>
              <a:rPr kumimoji="1" lang="en-US" altLang="zh-CN" sz="2400" b="1" dirty="0">
                <a:solidFill>
                  <a:srgbClr val="C00000"/>
                </a:solidFill>
                <a:latin typeface="Times New Roman" panose="02020603050405020304" pitchFamily="18" charset="0"/>
                <a:cs typeface="Times New Roman" panose="02020603050405020304" pitchFamily="18" charset="0"/>
              </a:rPr>
              <a:t>mod  cache</a:t>
            </a:r>
            <a:r>
              <a:rPr kumimoji="1" lang="zh-CN" altLang="en-US" sz="2400" b="1" dirty="0">
                <a:solidFill>
                  <a:srgbClr val="C00000"/>
                </a:solidFill>
                <a:latin typeface="Times New Roman" panose="02020603050405020304" pitchFamily="18" charset="0"/>
                <a:cs typeface="Times New Roman" panose="02020603050405020304" pitchFamily="18" charset="0"/>
              </a:rPr>
              <a:t>行数</a:t>
            </a:r>
            <a:endParaRPr kumimoji="1" lang="en-US" altLang="zh-CN" sz="2400" b="1" dirty="0">
              <a:solidFill>
                <a:schemeClr val="accent2"/>
              </a:solidFill>
              <a:latin typeface="Times New Roman" panose="02020603050405020304" pitchFamily="18" charset="0"/>
              <a:cs typeface="Times New Roman" panose="02020603050405020304" pitchFamily="18" charset="0"/>
            </a:endParaRPr>
          </a:p>
          <a:p>
            <a:pPr marL="358775" eaLnBrk="1" hangingPunct="1">
              <a:lnSpc>
                <a:spcPct val="114000"/>
              </a:lnSpc>
              <a:spcBef>
                <a:spcPts val="600"/>
              </a:spcBef>
            </a:pPr>
            <a:r>
              <a:rPr kumimoji="1" lang="en-US" altLang="zh-CN" sz="2400" b="1" dirty="0">
                <a:solidFill>
                  <a:schemeClr val="accent2"/>
                </a:solidFill>
                <a:latin typeface="Times New Roman" panose="02020603050405020304" pitchFamily="18" charset="0"/>
                <a:cs typeface="Times New Roman" panose="02020603050405020304" pitchFamily="18" charset="0"/>
              </a:rPr>
              <a:t>(2) </a:t>
            </a:r>
            <a:r>
              <a:rPr kumimoji="1" lang="zh-CN" altLang="en-US" sz="2400" b="1" dirty="0">
                <a:solidFill>
                  <a:schemeClr val="accent2"/>
                </a:solidFill>
                <a:latin typeface="Times New Roman" panose="02020603050405020304" pitchFamily="18" charset="0"/>
                <a:cs typeface="Times New Roman" panose="02020603050405020304" pitchFamily="18" charset="0"/>
              </a:rPr>
              <a:t>全相联：每个主存块映射到</a:t>
            </a:r>
            <a:r>
              <a:rPr kumimoji="1" lang="en-US" altLang="zh-CN" sz="2400" b="1" dirty="0">
                <a:solidFill>
                  <a:schemeClr val="accent2"/>
                </a:solidFill>
                <a:latin typeface="Times New Roman" panose="02020603050405020304" pitchFamily="18" charset="0"/>
                <a:cs typeface="Times New Roman" panose="02020603050405020304" pitchFamily="18" charset="0"/>
              </a:rPr>
              <a:t>cache</a:t>
            </a:r>
            <a:r>
              <a:rPr kumimoji="1" lang="zh-CN" altLang="en-US" sz="2400" b="1" dirty="0">
                <a:solidFill>
                  <a:schemeClr val="accent2"/>
                </a:solidFill>
                <a:latin typeface="Times New Roman" panose="02020603050405020304" pitchFamily="18" charset="0"/>
                <a:cs typeface="Times New Roman" panose="02020603050405020304" pitchFamily="18" charset="0"/>
              </a:rPr>
              <a:t>的任意行中。</a:t>
            </a:r>
            <a:endParaRPr kumimoji="1" lang="en-US" altLang="zh-CN" sz="2400" b="1" dirty="0">
              <a:solidFill>
                <a:schemeClr val="accent2"/>
              </a:solidFill>
              <a:latin typeface="Times New Roman" panose="02020603050405020304" pitchFamily="18" charset="0"/>
              <a:cs typeface="Times New Roman" panose="02020603050405020304" pitchFamily="18" charset="0"/>
            </a:endParaRPr>
          </a:p>
          <a:p>
            <a:pPr marL="358775" eaLnBrk="1" hangingPunct="1">
              <a:lnSpc>
                <a:spcPct val="114000"/>
              </a:lnSpc>
              <a:spcBef>
                <a:spcPts val="600"/>
              </a:spcBef>
            </a:pPr>
            <a:r>
              <a:rPr kumimoji="1" lang="en-US" altLang="zh-CN" sz="2400" b="1" dirty="0">
                <a:solidFill>
                  <a:schemeClr val="accent2"/>
                </a:solidFill>
                <a:latin typeface="Times New Roman" panose="02020603050405020304" pitchFamily="18" charset="0"/>
                <a:cs typeface="Times New Roman" panose="02020603050405020304" pitchFamily="18" charset="0"/>
              </a:rPr>
              <a:t>(3) </a:t>
            </a:r>
            <a:r>
              <a:rPr kumimoji="1" lang="zh-CN" altLang="en-US" sz="2400" b="1" dirty="0">
                <a:solidFill>
                  <a:schemeClr val="accent2"/>
                </a:solidFill>
                <a:latin typeface="Times New Roman" panose="02020603050405020304" pitchFamily="18" charset="0"/>
                <a:cs typeface="Times New Roman" panose="02020603050405020304" pitchFamily="18" charset="0"/>
              </a:rPr>
              <a:t>组相联：每个主存块映射到</a:t>
            </a:r>
            <a:r>
              <a:rPr kumimoji="1" lang="en-US" altLang="zh-CN" sz="2400" b="1" dirty="0">
                <a:solidFill>
                  <a:schemeClr val="accent2"/>
                </a:solidFill>
                <a:latin typeface="Times New Roman" panose="02020603050405020304" pitchFamily="18" charset="0"/>
                <a:cs typeface="Times New Roman" panose="02020603050405020304" pitchFamily="18" charset="0"/>
              </a:rPr>
              <a:t>cache</a:t>
            </a:r>
            <a:r>
              <a:rPr kumimoji="1" lang="zh-CN" altLang="en-US" sz="2400" b="1" dirty="0">
                <a:solidFill>
                  <a:schemeClr val="accent2"/>
                </a:solidFill>
                <a:latin typeface="Times New Roman" panose="02020603050405020304" pitchFamily="18" charset="0"/>
                <a:cs typeface="Times New Roman" panose="02020603050405020304" pitchFamily="18" charset="0"/>
              </a:rPr>
              <a:t>的固定组的任意行中。</a:t>
            </a:r>
            <a:endParaRPr kumimoji="1" lang="en-US" altLang="zh-CN" sz="2400" b="1"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1198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D462624-CAB4-527E-88F1-4DF4FB9A812A}"/>
              </a:ext>
            </a:extLst>
          </p:cNvPr>
          <p:cNvSpPr>
            <a:spLocks noGrp="1" noChangeArrowheads="1"/>
          </p:cNvSpPr>
          <p:nvPr>
            <p:ph type="title"/>
          </p:nvPr>
        </p:nvSpPr>
        <p:spPr>
          <a:xfrm>
            <a:off x="457200" y="98425"/>
            <a:ext cx="8229600" cy="561975"/>
          </a:xfrm>
        </p:spPr>
        <p:txBody>
          <a:bodyPr/>
          <a:lstStyle/>
          <a:p>
            <a:r>
              <a:rPr lang="zh-CN" altLang="en-US" sz="3600" dirty="0"/>
              <a:t>矩阵减法  性能研究</a:t>
            </a:r>
          </a:p>
        </p:txBody>
      </p:sp>
      <p:sp>
        <p:nvSpPr>
          <p:cNvPr id="4" name="Text Box 38">
            <a:extLst>
              <a:ext uri="{FF2B5EF4-FFF2-40B4-BE49-F238E27FC236}">
                <a16:creationId xmlns:a16="http://schemas.microsoft.com/office/drawing/2014/main" id="{4AD0459A-D6D5-3267-5C3C-D1729441AAA0}"/>
              </a:ext>
            </a:extLst>
          </p:cNvPr>
          <p:cNvSpPr txBox="1">
            <a:spLocks noChangeArrowheads="1"/>
          </p:cNvSpPr>
          <p:nvPr/>
        </p:nvSpPr>
        <p:spPr bwMode="auto">
          <a:xfrm>
            <a:off x="399365" y="822767"/>
            <a:ext cx="8448110" cy="67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14000"/>
              </a:lnSpc>
              <a:spcBef>
                <a:spcPct val="20000"/>
              </a:spcBef>
            </a:pPr>
            <a:r>
              <a:rPr kumimoji="1" lang="zh-CN" altLang="en-US" sz="2000" b="1" dirty="0">
                <a:solidFill>
                  <a:schemeClr val="accent2"/>
                </a:solidFill>
                <a:latin typeface="Times New Roman" panose="02020603050405020304" pitchFamily="18" charset="0"/>
                <a:cs typeface="Times New Roman" panose="02020603050405020304" pitchFamily="18" charset="0"/>
              </a:rPr>
              <a:t>示例：假定主存按字编址，大小为</a:t>
            </a:r>
            <a:r>
              <a:rPr kumimoji="1" lang="en-US" altLang="zh-CN" sz="2000" b="1" dirty="0">
                <a:solidFill>
                  <a:schemeClr val="accent2"/>
                </a:solidFill>
                <a:latin typeface="Times New Roman" panose="02020603050405020304" pitchFamily="18" charset="0"/>
                <a:cs typeface="Times New Roman" panose="02020603050405020304" pitchFamily="18" charset="0"/>
              </a:rPr>
              <a:t>1M</a:t>
            </a:r>
            <a:r>
              <a:rPr kumimoji="1" lang="zh-CN" altLang="en-US" sz="2000" b="1" dirty="0">
                <a:solidFill>
                  <a:schemeClr val="accent2"/>
                </a:solidFill>
                <a:latin typeface="Times New Roman" panose="02020603050405020304" pitchFamily="18" charset="0"/>
                <a:cs typeface="Times New Roman" panose="02020603050405020304" pitchFamily="18" charset="0"/>
              </a:rPr>
              <a:t>字。</a:t>
            </a:r>
            <a:r>
              <a:rPr kumimoji="1" lang="en-US" altLang="zh-CN" sz="2000" b="1" dirty="0">
                <a:solidFill>
                  <a:schemeClr val="accent2"/>
                </a:solidFill>
                <a:latin typeface="Times New Roman" panose="02020603050405020304" pitchFamily="18" charset="0"/>
                <a:cs typeface="Times New Roman" panose="02020603050405020304" pitchFamily="18" charset="0"/>
              </a:rPr>
              <a:t>cache</a:t>
            </a:r>
            <a:r>
              <a:rPr kumimoji="1" lang="zh-CN" altLang="en-US" sz="2000" b="1" dirty="0">
                <a:solidFill>
                  <a:schemeClr val="accent2"/>
                </a:solidFill>
                <a:latin typeface="Times New Roman" panose="02020603050405020304" pitchFamily="18" charset="0"/>
                <a:cs typeface="Times New Roman" panose="02020603050405020304" pitchFamily="18" charset="0"/>
              </a:rPr>
              <a:t>数据区容量为</a:t>
            </a:r>
            <a:r>
              <a:rPr kumimoji="1" lang="en-US" altLang="zh-CN" sz="2000" b="1" dirty="0">
                <a:solidFill>
                  <a:schemeClr val="accent2"/>
                </a:solidFill>
                <a:latin typeface="Times New Roman" panose="02020603050405020304" pitchFamily="18" charset="0"/>
                <a:cs typeface="Times New Roman" panose="02020603050405020304" pitchFamily="18" charset="0"/>
              </a:rPr>
              <a:t>8K</a:t>
            </a:r>
            <a:r>
              <a:rPr kumimoji="1" lang="zh-CN" altLang="en-US" sz="2000" b="1" dirty="0">
                <a:solidFill>
                  <a:schemeClr val="accent2"/>
                </a:solidFill>
                <a:latin typeface="Times New Roman" panose="02020603050405020304" pitchFamily="18" charset="0"/>
                <a:cs typeface="Times New Roman" panose="02020603050405020304" pitchFamily="18" charset="0"/>
              </a:rPr>
              <a:t>字。块大小为</a:t>
            </a:r>
            <a:r>
              <a:rPr kumimoji="1" lang="en-US" altLang="zh-CN" sz="2000" b="1" dirty="0">
                <a:solidFill>
                  <a:schemeClr val="accent2"/>
                </a:solidFill>
                <a:latin typeface="Times New Roman" panose="02020603050405020304" pitchFamily="18" charset="0"/>
                <a:cs typeface="Times New Roman" panose="02020603050405020304" pitchFamily="18" charset="0"/>
              </a:rPr>
              <a:t>512</a:t>
            </a:r>
            <a:r>
              <a:rPr kumimoji="1" lang="zh-CN" altLang="en-US" sz="2000" b="1" dirty="0">
                <a:solidFill>
                  <a:schemeClr val="accent2"/>
                </a:solidFill>
                <a:latin typeface="Times New Roman" panose="02020603050405020304" pitchFamily="18" charset="0"/>
                <a:cs typeface="Times New Roman" panose="02020603050405020304" pitchFamily="18" charset="0"/>
              </a:rPr>
              <a:t>字。采用直接映射方式。当前指令需要访问内存中</a:t>
            </a:r>
            <a:r>
              <a:rPr kumimoji="1" lang="en-US" altLang="zh-CN" sz="2000" b="1" dirty="0">
                <a:solidFill>
                  <a:schemeClr val="accent2"/>
                </a:solidFill>
                <a:latin typeface="Times New Roman" panose="02020603050405020304" pitchFamily="18" charset="0"/>
                <a:cs typeface="Times New Roman" panose="02020603050405020304" pitchFamily="18" charset="0"/>
              </a:rPr>
              <a:t>0240CH</a:t>
            </a:r>
            <a:r>
              <a:rPr kumimoji="1" lang="zh-CN" altLang="en-US" sz="2000" b="1" dirty="0">
                <a:solidFill>
                  <a:schemeClr val="accent2"/>
                </a:solidFill>
                <a:latin typeface="Times New Roman" panose="02020603050405020304" pitchFamily="18" charset="0"/>
                <a:cs typeface="Times New Roman" panose="02020603050405020304" pitchFamily="18" charset="0"/>
              </a:rPr>
              <a:t>处的字。</a:t>
            </a:r>
            <a:endParaRPr kumimoji="1" lang="en-US" altLang="zh-CN" sz="2000" b="1" dirty="0">
              <a:solidFill>
                <a:schemeClr val="accent2"/>
              </a:solidFill>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9F35DBE6-4163-43D1-80AB-616ACBDDF9C3}"/>
              </a:ext>
            </a:extLst>
          </p:cNvPr>
          <p:cNvPicPr>
            <a:picLocks noChangeAspect="1"/>
          </p:cNvPicPr>
          <p:nvPr/>
        </p:nvPicPr>
        <p:blipFill>
          <a:blip r:embed="rId3"/>
          <a:stretch>
            <a:fillRect/>
          </a:stretch>
        </p:blipFill>
        <p:spPr>
          <a:xfrm>
            <a:off x="1633562" y="1596923"/>
            <a:ext cx="7348928" cy="5178630"/>
          </a:xfrm>
          <a:prstGeom prst="rect">
            <a:avLst/>
          </a:prstGeom>
        </p:spPr>
      </p:pic>
      <p:sp>
        <p:nvSpPr>
          <p:cNvPr id="2" name="对话气泡: 圆角矩形 1">
            <a:extLst>
              <a:ext uri="{FF2B5EF4-FFF2-40B4-BE49-F238E27FC236}">
                <a16:creationId xmlns:a16="http://schemas.microsoft.com/office/drawing/2014/main" id="{4D869579-AD8A-4785-B438-1715366BD0DB}"/>
              </a:ext>
            </a:extLst>
          </p:cNvPr>
          <p:cNvSpPr/>
          <p:nvPr/>
        </p:nvSpPr>
        <p:spPr>
          <a:xfrm>
            <a:off x="161510" y="3293984"/>
            <a:ext cx="1800200" cy="1665185"/>
          </a:xfrm>
          <a:prstGeom prst="wedgeRoundRectCallout">
            <a:avLst>
              <a:gd name="adj1" fmla="val 78971"/>
              <a:gd name="adj2" fmla="val 5853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zh-CN" altLang="en-US" sz="1900" b="1" dirty="0">
                <a:solidFill>
                  <a:srgbClr val="0000FF"/>
                </a:solidFill>
                <a:latin typeface="Times New Roman" panose="02020603050405020304" pitchFamily="18" charset="0"/>
                <a:cs typeface="Times New Roman" panose="02020603050405020304" pitchFamily="18" charset="0"/>
              </a:rPr>
              <a:t>标记就是</a:t>
            </a:r>
            <a:r>
              <a:rPr lang="zh-CN" altLang="en-US" sz="1900" b="1" dirty="0">
                <a:solidFill>
                  <a:srgbClr val="FF0000"/>
                </a:solidFill>
                <a:latin typeface="Times New Roman" panose="02020603050405020304" pitchFamily="18" charset="0"/>
                <a:cs typeface="Times New Roman" panose="02020603050405020304" pitchFamily="18" charset="0"/>
              </a:rPr>
              <a:t>块群号</a:t>
            </a:r>
            <a:r>
              <a:rPr lang="en-US" altLang="zh-CN" sz="1900" b="1" dirty="0">
                <a:solidFill>
                  <a:srgbClr val="0000FF"/>
                </a:solidFill>
                <a:latin typeface="Times New Roman" panose="02020603050405020304" pitchFamily="18" charset="0"/>
                <a:cs typeface="Times New Roman" panose="02020603050405020304" pitchFamily="18" charset="0"/>
              </a:rPr>
              <a:t>, </a:t>
            </a:r>
            <a:r>
              <a:rPr lang="zh-CN" altLang="en-US" sz="1900" b="1" dirty="0">
                <a:solidFill>
                  <a:srgbClr val="0000FF"/>
                </a:solidFill>
                <a:latin typeface="Times New Roman" panose="02020603050405020304" pitchFamily="18" charset="0"/>
                <a:cs typeface="Times New Roman" panose="02020603050405020304" pitchFamily="18" charset="0"/>
              </a:rPr>
              <a:t>每个块群包含</a:t>
            </a:r>
            <a:r>
              <a:rPr lang="en-US" altLang="zh-CN" sz="1900" b="1" dirty="0">
                <a:solidFill>
                  <a:srgbClr val="0000FF"/>
                </a:solidFill>
                <a:latin typeface="Times New Roman" panose="02020603050405020304" pitchFamily="18" charset="0"/>
                <a:cs typeface="Times New Roman" panose="02020603050405020304" pitchFamily="18" charset="0"/>
              </a:rPr>
              <a:t>16</a:t>
            </a:r>
            <a:r>
              <a:rPr lang="zh-CN" altLang="en-US" sz="1900" b="1" dirty="0">
                <a:solidFill>
                  <a:srgbClr val="0000FF"/>
                </a:solidFill>
                <a:latin typeface="Times New Roman" panose="02020603050405020304" pitchFamily="18" charset="0"/>
                <a:cs typeface="Times New Roman" panose="02020603050405020304" pitchFamily="18" charset="0"/>
              </a:rPr>
              <a:t>块</a:t>
            </a:r>
            <a:r>
              <a:rPr lang="en-US" altLang="zh-CN" sz="1900" b="1" dirty="0">
                <a:solidFill>
                  <a:srgbClr val="0000FF"/>
                </a:solidFill>
                <a:latin typeface="Times New Roman" panose="02020603050405020304" pitchFamily="18" charset="0"/>
                <a:cs typeface="Times New Roman" panose="02020603050405020304" pitchFamily="18" charset="0"/>
              </a:rPr>
              <a:t>, </a:t>
            </a:r>
            <a:r>
              <a:rPr lang="zh-CN" altLang="en-US" sz="1900" b="1" dirty="0">
                <a:solidFill>
                  <a:srgbClr val="0000FF"/>
                </a:solidFill>
                <a:latin typeface="Times New Roman" panose="02020603050405020304" pitchFamily="18" charset="0"/>
                <a:cs typeface="Times New Roman" panose="02020603050405020304" pitchFamily="18" charset="0"/>
              </a:rPr>
              <a:t>同时映射到 </a:t>
            </a:r>
            <a:r>
              <a:rPr lang="en-US" altLang="zh-CN" sz="1900" b="1" dirty="0">
                <a:solidFill>
                  <a:srgbClr val="0000FF"/>
                </a:solidFill>
                <a:latin typeface="Times New Roman" panose="02020603050405020304" pitchFamily="18" charset="0"/>
                <a:cs typeface="Times New Roman" panose="02020603050405020304" pitchFamily="18" charset="0"/>
              </a:rPr>
              <a:t>cache</a:t>
            </a:r>
            <a:r>
              <a:rPr lang="zh-CN" altLang="en-US" sz="1900" b="1" dirty="0">
                <a:solidFill>
                  <a:srgbClr val="0000FF"/>
                </a:solidFill>
                <a:latin typeface="Times New Roman" panose="02020603050405020304" pitchFamily="18" charset="0"/>
                <a:cs typeface="Times New Roman" panose="02020603050405020304" pitchFamily="18" charset="0"/>
              </a:rPr>
              <a:t>的所有行</a:t>
            </a:r>
            <a:r>
              <a:rPr lang="en-US" altLang="zh-CN" sz="1900" b="1" dirty="0">
                <a:solidFill>
                  <a:srgbClr val="0000FF"/>
                </a:solidFill>
                <a:latin typeface="Times New Roman" panose="02020603050405020304" pitchFamily="18" charset="0"/>
                <a:cs typeface="Times New Roman" panose="02020603050405020304" pitchFamily="18" charset="0"/>
              </a:rPr>
              <a:t>. </a:t>
            </a:r>
            <a:endParaRPr lang="zh-CN" altLang="en-US" sz="1900" b="1" dirty="0">
              <a:solidFill>
                <a:srgbClr val="0000FF"/>
              </a:solidFill>
              <a:latin typeface="Times New Roman" panose="02020603050405020304" pitchFamily="18" charset="0"/>
              <a:cs typeface="Times New Roman" panose="02020603050405020304" pitchFamily="18" charset="0"/>
            </a:endParaRPr>
          </a:p>
        </p:txBody>
      </p:sp>
      <p:sp>
        <p:nvSpPr>
          <p:cNvPr id="7" name="对话气泡: 圆角矩形 6">
            <a:extLst>
              <a:ext uri="{FF2B5EF4-FFF2-40B4-BE49-F238E27FC236}">
                <a16:creationId xmlns:a16="http://schemas.microsoft.com/office/drawing/2014/main" id="{4932AA41-2027-4DC4-9A17-DBDBB88A0511}"/>
              </a:ext>
            </a:extLst>
          </p:cNvPr>
          <p:cNvSpPr/>
          <p:nvPr/>
        </p:nvSpPr>
        <p:spPr>
          <a:xfrm>
            <a:off x="161510" y="5454225"/>
            <a:ext cx="1800200" cy="1125126"/>
          </a:xfrm>
          <a:prstGeom prst="wedgeRoundRectCallout">
            <a:avLst>
              <a:gd name="adj1" fmla="val 93127"/>
              <a:gd name="adj2" fmla="val -4254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r>
              <a:rPr lang="en-US" altLang="zh-CN" sz="1900" b="1" dirty="0">
                <a:solidFill>
                  <a:srgbClr val="0000FF"/>
                </a:solidFill>
                <a:latin typeface="Times New Roman" panose="02020603050405020304" pitchFamily="18" charset="0"/>
                <a:cs typeface="Times New Roman" panose="02020603050405020304" pitchFamily="18" charset="0"/>
              </a:rPr>
              <a:t>cache</a:t>
            </a:r>
            <a:r>
              <a:rPr lang="zh-CN" altLang="en-US" sz="1700" b="1" dirty="0">
                <a:solidFill>
                  <a:srgbClr val="0000FF"/>
                </a:solidFill>
                <a:latin typeface="Times New Roman" panose="02020603050405020304" pitchFamily="18" charset="0"/>
                <a:cs typeface="Times New Roman" panose="02020603050405020304" pitchFamily="18" charset="0"/>
              </a:rPr>
              <a:t>行号就是块群内的偏移</a:t>
            </a:r>
            <a:r>
              <a:rPr lang="en-US" altLang="zh-CN" sz="1700" b="1" dirty="0">
                <a:solidFill>
                  <a:srgbClr val="0000FF"/>
                </a:solidFill>
                <a:latin typeface="Times New Roman" panose="02020603050405020304" pitchFamily="18" charset="0"/>
                <a:cs typeface="Times New Roman" panose="02020603050405020304" pitchFamily="18" charset="0"/>
              </a:rPr>
              <a:t>, </a:t>
            </a:r>
            <a:r>
              <a:rPr lang="zh-CN" altLang="en-US" sz="1700" b="1" dirty="0">
                <a:solidFill>
                  <a:srgbClr val="0000FF"/>
                </a:solidFill>
                <a:latin typeface="Times New Roman" panose="02020603050405020304" pitchFamily="18" charset="0"/>
                <a:cs typeface="Times New Roman" panose="02020603050405020304" pitchFamily="18" charset="0"/>
              </a:rPr>
              <a:t>块群号与</a:t>
            </a:r>
            <a:r>
              <a:rPr lang="en-US" altLang="zh-CN" sz="1700" b="1" dirty="0">
                <a:solidFill>
                  <a:srgbClr val="0000FF"/>
                </a:solidFill>
                <a:latin typeface="Times New Roman" panose="02020603050405020304" pitchFamily="18" charset="0"/>
                <a:cs typeface="Times New Roman" panose="02020603050405020304" pitchFamily="18" charset="0"/>
              </a:rPr>
              <a:t>cache</a:t>
            </a:r>
            <a:r>
              <a:rPr lang="zh-CN" altLang="en-US" sz="1700" b="1" dirty="0">
                <a:solidFill>
                  <a:srgbClr val="0000FF"/>
                </a:solidFill>
                <a:latin typeface="Times New Roman" panose="02020603050405020304" pitchFamily="18" charset="0"/>
                <a:cs typeface="Times New Roman" panose="02020603050405020304" pitchFamily="18" charset="0"/>
              </a:rPr>
              <a:t>行号构成主存块号</a:t>
            </a:r>
            <a:r>
              <a:rPr lang="en-US" altLang="zh-CN" sz="1700" b="1" dirty="0">
                <a:solidFill>
                  <a:srgbClr val="0000FF"/>
                </a:solidFill>
                <a:latin typeface="Times New Roman" panose="02020603050405020304" pitchFamily="18" charset="0"/>
                <a:cs typeface="Times New Roman" panose="02020603050405020304" pitchFamily="18" charset="0"/>
              </a:rPr>
              <a:t>.</a:t>
            </a:r>
            <a:endParaRPr lang="zh-CN" altLang="en-US" sz="1700"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6941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D462624-CAB4-527E-88F1-4DF4FB9A812A}"/>
              </a:ext>
            </a:extLst>
          </p:cNvPr>
          <p:cNvSpPr>
            <a:spLocks noGrp="1" noChangeArrowheads="1"/>
          </p:cNvSpPr>
          <p:nvPr>
            <p:ph type="title"/>
          </p:nvPr>
        </p:nvSpPr>
        <p:spPr>
          <a:xfrm>
            <a:off x="457200" y="98425"/>
            <a:ext cx="8229600" cy="561975"/>
          </a:xfrm>
        </p:spPr>
        <p:txBody>
          <a:bodyPr/>
          <a:lstStyle/>
          <a:p>
            <a:r>
              <a:rPr lang="zh-CN" altLang="en-US" sz="3600" dirty="0"/>
              <a:t>矩阵减法  性能研究</a:t>
            </a:r>
          </a:p>
        </p:txBody>
      </p:sp>
      <p:sp>
        <p:nvSpPr>
          <p:cNvPr id="4" name="Text Box 38">
            <a:extLst>
              <a:ext uri="{FF2B5EF4-FFF2-40B4-BE49-F238E27FC236}">
                <a16:creationId xmlns:a16="http://schemas.microsoft.com/office/drawing/2014/main" id="{4AD0459A-D6D5-3267-5C3C-D1729441AAA0}"/>
              </a:ext>
            </a:extLst>
          </p:cNvPr>
          <p:cNvSpPr txBox="1">
            <a:spLocks noChangeArrowheads="1"/>
          </p:cNvSpPr>
          <p:nvPr/>
        </p:nvSpPr>
        <p:spPr bwMode="auto">
          <a:xfrm>
            <a:off x="457200" y="823750"/>
            <a:ext cx="7715200" cy="558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30000"/>
              </a:lnSpc>
              <a:spcBef>
                <a:spcPct val="20000"/>
              </a:spcBef>
            </a:pPr>
            <a:r>
              <a:rPr kumimoji="1" lang="zh-CN" altLang="en-US" sz="2000" b="1" dirty="0">
                <a:solidFill>
                  <a:srgbClr val="FF0000"/>
                </a:solidFill>
                <a:latin typeface="Times New Roman" panose="02020603050405020304" pitchFamily="18" charset="0"/>
                <a:cs typeface="Times New Roman" panose="02020603050405020304" pitchFamily="18" charset="0"/>
              </a:rPr>
              <a:t>访问内存中</a:t>
            </a:r>
            <a:r>
              <a:rPr kumimoji="1" lang="en-US" altLang="zh-CN" sz="2000" b="1" dirty="0">
                <a:solidFill>
                  <a:srgbClr val="FF0000"/>
                </a:solidFill>
                <a:latin typeface="Times New Roman" panose="02020603050405020304" pitchFamily="18" charset="0"/>
                <a:cs typeface="Times New Roman" panose="02020603050405020304" pitchFamily="18" charset="0"/>
              </a:rPr>
              <a:t>0240CH</a:t>
            </a:r>
            <a:r>
              <a:rPr kumimoji="1" lang="zh-CN" altLang="en-US" sz="2000" b="1" dirty="0">
                <a:solidFill>
                  <a:srgbClr val="FF0000"/>
                </a:solidFill>
                <a:latin typeface="Times New Roman" panose="02020603050405020304" pitchFamily="18" charset="0"/>
                <a:cs typeface="Times New Roman" panose="02020603050405020304" pitchFamily="18" charset="0"/>
              </a:rPr>
              <a:t>处的字的过程：</a:t>
            </a:r>
            <a:endParaRPr kumimoji="1" lang="en-US" altLang="zh-CN" sz="2000" b="1" dirty="0">
              <a:solidFill>
                <a:srgbClr val="FF0000"/>
              </a:solidFill>
              <a:latin typeface="Times New Roman" panose="02020603050405020304" pitchFamily="18" charset="0"/>
              <a:cs typeface="Times New Roman" panose="02020603050405020304" pitchFamily="18" charset="0"/>
            </a:endParaRPr>
          </a:p>
          <a:p>
            <a:pPr marL="360363" indent="-360363" eaLnBrk="1" hangingPunct="1">
              <a:lnSpc>
                <a:spcPct val="114000"/>
              </a:lnSpc>
              <a:spcBef>
                <a:spcPts val="1200"/>
              </a:spcBef>
            </a:pPr>
            <a:r>
              <a:rPr kumimoji="1" lang="en-US" altLang="zh-CN" sz="2000" b="1" dirty="0">
                <a:solidFill>
                  <a:schemeClr val="accent2"/>
                </a:solidFill>
                <a:latin typeface="Times New Roman" panose="02020603050405020304" pitchFamily="18" charset="0"/>
                <a:cs typeface="Times New Roman" panose="02020603050405020304" pitchFamily="18" charset="0"/>
              </a:rPr>
              <a:t>(1) </a:t>
            </a:r>
            <a:r>
              <a:rPr kumimoji="1" lang="zh-CN" altLang="en-US" sz="2000" b="1" dirty="0">
                <a:solidFill>
                  <a:schemeClr val="accent2"/>
                </a:solidFill>
                <a:latin typeface="Times New Roman" panose="02020603050405020304" pitchFamily="18" charset="0"/>
                <a:cs typeface="Times New Roman" panose="02020603050405020304" pitchFamily="18" charset="0"/>
              </a:rPr>
              <a:t>计算地址</a:t>
            </a:r>
            <a:r>
              <a:rPr kumimoji="1" lang="en-US" altLang="zh-CN" sz="2000" b="1" dirty="0">
                <a:solidFill>
                  <a:schemeClr val="accent2"/>
                </a:solidFill>
                <a:latin typeface="Times New Roman" panose="02020603050405020304" pitchFamily="18" charset="0"/>
                <a:cs typeface="Times New Roman" panose="02020603050405020304" pitchFamily="18" charset="0"/>
              </a:rPr>
              <a:t>0240CH</a:t>
            </a:r>
            <a:r>
              <a:rPr kumimoji="1" lang="zh-CN" altLang="en-US" sz="2000" b="1" dirty="0">
                <a:solidFill>
                  <a:schemeClr val="accent2"/>
                </a:solidFill>
                <a:latin typeface="Times New Roman" panose="02020603050405020304" pitchFamily="18" charset="0"/>
                <a:cs typeface="Times New Roman" panose="02020603050405020304" pitchFamily="18" charset="0"/>
              </a:rPr>
              <a:t>所在的块号、块内偏移、块群号（标记）、</a:t>
            </a:r>
            <a:r>
              <a:rPr kumimoji="1" lang="en-US" altLang="zh-CN" sz="2000" b="1" dirty="0">
                <a:solidFill>
                  <a:schemeClr val="accent2"/>
                </a:solidFill>
                <a:latin typeface="Times New Roman" panose="02020603050405020304" pitchFamily="18" charset="0"/>
                <a:cs typeface="Times New Roman" panose="02020603050405020304" pitchFamily="18" charset="0"/>
              </a:rPr>
              <a:t>cache</a:t>
            </a:r>
            <a:r>
              <a:rPr kumimoji="1" lang="zh-CN" altLang="en-US" sz="2000" b="1" dirty="0">
                <a:solidFill>
                  <a:schemeClr val="accent2"/>
                </a:solidFill>
                <a:latin typeface="Times New Roman" panose="02020603050405020304" pitchFamily="18" charset="0"/>
                <a:cs typeface="Times New Roman" panose="02020603050405020304" pitchFamily="18" charset="0"/>
              </a:rPr>
              <a:t>的行号：</a:t>
            </a:r>
            <a:endParaRPr kumimoji="1" lang="en-US" altLang="zh-CN" sz="2000" b="1" dirty="0">
              <a:solidFill>
                <a:schemeClr val="accent2"/>
              </a:solidFill>
              <a:latin typeface="Times New Roman" panose="02020603050405020304" pitchFamily="18" charset="0"/>
              <a:cs typeface="Times New Roman" panose="02020603050405020304" pitchFamily="18" charset="0"/>
            </a:endParaRPr>
          </a:p>
          <a:p>
            <a:pPr eaLnBrk="1" hangingPunct="1">
              <a:lnSpc>
                <a:spcPct val="114000"/>
              </a:lnSpc>
              <a:spcBef>
                <a:spcPts val="0"/>
              </a:spcBef>
            </a:pPr>
            <a:r>
              <a:rPr kumimoji="1" lang="en-US" altLang="zh-CN" sz="2000" b="1" dirty="0">
                <a:solidFill>
                  <a:schemeClr val="accent2"/>
                </a:solidFill>
                <a:latin typeface="Times New Roman" panose="02020603050405020304" pitchFamily="18" charset="0"/>
                <a:cs typeface="Times New Roman" panose="02020603050405020304" pitchFamily="18" charset="0"/>
              </a:rPr>
              <a:t>      </a:t>
            </a:r>
            <a:r>
              <a:rPr kumimoji="1" lang="zh-CN" altLang="en-US" sz="2000" b="1" dirty="0">
                <a:solidFill>
                  <a:schemeClr val="accent2"/>
                </a:solidFill>
                <a:latin typeface="Times New Roman" panose="02020603050405020304" pitchFamily="18" charset="0"/>
                <a:cs typeface="Times New Roman" panose="02020603050405020304" pitchFamily="18" charset="0"/>
              </a:rPr>
              <a:t>块号 </a:t>
            </a:r>
            <a:r>
              <a:rPr kumimoji="1" lang="en-US" altLang="zh-CN" sz="2000" b="1" dirty="0">
                <a:solidFill>
                  <a:schemeClr val="accent2"/>
                </a:solidFill>
                <a:latin typeface="Times New Roman" panose="02020603050405020304" pitchFamily="18" charset="0"/>
                <a:cs typeface="Times New Roman" panose="02020603050405020304" pitchFamily="18" charset="0"/>
              </a:rPr>
              <a:t>=  0240C / 200H = 18 </a:t>
            </a:r>
            <a:r>
              <a:rPr kumimoji="1" lang="zh-CN" altLang="en-US" sz="2000" b="1" dirty="0">
                <a:solidFill>
                  <a:schemeClr val="accent2"/>
                </a:solidFill>
                <a:latin typeface="Times New Roman" panose="02020603050405020304" pitchFamily="18" charset="0"/>
                <a:cs typeface="Times New Roman" panose="02020603050405020304" pitchFamily="18" charset="0"/>
              </a:rPr>
              <a:t>（</a:t>
            </a:r>
            <a:r>
              <a:rPr kumimoji="1" lang="en-US" altLang="zh-CN" sz="2000" b="1" dirty="0">
                <a:solidFill>
                  <a:schemeClr val="accent2"/>
                </a:solidFill>
                <a:latin typeface="Times New Roman" panose="02020603050405020304" pitchFamily="18" charset="0"/>
                <a:cs typeface="Times New Roman" panose="02020603050405020304" pitchFamily="18" charset="0"/>
              </a:rPr>
              <a:t>0000 0010 010 B</a:t>
            </a:r>
            <a:r>
              <a:rPr kumimoji="1" lang="zh-CN" altLang="en-US" sz="2000" b="1" dirty="0">
                <a:solidFill>
                  <a:schemeClr val="accent2"/>
                </a:solidFill>
                <a:latin typeface="Times New Roman" panose="02020603050405020304" pitchFamily="18" charset="0"/>
                <a:cs typeface="Times New Roman" panose="02020603050405020304" pitchFamily="18" charset="0"/>
              </a:rPr>
              <a:t>）</a:t>
            </a:r>
            <a:endParaRPr kumimoji="1" lang="en-US" altLang="zh-CN" sz="2000" b="1" dirty="0">
              <a:solidFill>
                <a:schemeClr val="accent2"/>
              </a:solidFill>
              <a:latin typeface="Times New Roman" panose="02020603050405020304" pitchFamily="18" charset="0"/>
              <a:cs typeface="Times New Roman" panose="02020603050405020304" pitchFamily="18" charset="0"/>
            </a:endParaRPr>
          </a:p>
          <a:p>
            <a:pPr eaLnBrk="1" hangingPunct="1">
              <a:lnSpc>
                <a:spcPct val="114000"/>
              </a:lnSpc>
              <a:spcBef>
                <a:spcPts val="0"/>
              </a:spcBef>
            </a:pPr>
            <a:r>
              <a:rPr kumimoji="1" lang="en-US" altLang="zh-CN" sz="2000" b="1" dirty="0">
                <a:solidFill>
                  <a:schemeClr val="accent2"/>
                </a:solidFill>
                <a:latin typeface="Times New Roman" panose="02020603050405020304" pitchFamily="18" charset="0"/>
                <a:cs typeface="Times New Roman" panose="02020603050405020304" pitchFamily="18" charset="0"/>
              </a:rPr>
              <a:t>      </a:t>
            </a:r>
            <a:r>
              <a:rPr kumimoji="1" lang="zh-CN" altLang="en-US" sz="2000" b="1" dirty="0">
                <a:solidFill>
                  <a:schemeClr val="accent2"/>
                </a:solidFill>
                <a:latin typeface="Times New Roman" panose="02020603050405020304" pitchFamily="18" charset="0"/>
                <a:cs typeface="Times New Roman" panose="02020603050405020304" pitchFamily="18" charset="0"/>
              </a:rPr>
              <a:t>块内偏移 </a:t>
            </a:r>
            <a:r>
              <a:rPr kumimoji="1" lang="en-US" altLang="zh-CN" sz="2000" b="1" dirty="0">
                <a:solidFill>
                  <a:schemeClr val="accent2"/>
                </a:solidFill>
                <a:latin typeface="Times New Roman" panose="02020603050405020304" pitchFamily="18" charset="0"/>
                <a:cs typeface="Times New Roman" panose="02020603050405020304" pitchFamily="18" charset="0"/>
              </a:rPr>
              <a:t>= 0240C % 200H = 12</a:t>
            </a:r>
            <a:r>
              <a:rPr kumimoji="1" lang="zh-CN" altLang="en-US" sz="2000" b="1" dirty="0">
                <a:solidFill>
                  <a:schemeClr val="accent2"/>
                </a:solidFill>
                <a:latin typeface="Times New Roman" panose="02020603050405020304" pitchFamily="18" charset="0"/>
                <a:cs typeface="Times New Roman" panose="02020603050405020304" pitchFamily="18" charset="0"/>
              </a:rPr>
              <a:t>（</a:t>
            </a:r>
            <a:r>
              <a:rPr kumimoji="1" lang="en-US" altLang="zh-CN" sz="2000" b="1" dirty="0">
                <a:solidFill>
                  <a:schemeClr val="accent2"/>
                </a:solidFill>
                <a:latin typeface="Times New Roman" panose="02020603050405020304" pitchFamily="18" charset="0"/>
                <a:cs typeface="Times New Roman" panose="02020603050405020304" pitchFamily="18" charset="0"/>
              </a:rPr>
              <a:t>0 0000 1100 B</a:t>
            </a:r>
            <a:r>
              <a:rPr kumimoji="1" lang="zh-CN" altLang="en-US" sz="2000" b="1" dirty="0">
                <a:solidFill>
                  <a:schemeClr val="accent2"/>
                </a:solidFill>
                <a:latin typeface="Times New Roman" panose="02020603050405020304" pitchFamily="18" charset="0"/>
                <a:cs typeface="Times New Roman" panose="02020603050405020304" pitchFamily="18" charset="0"/>
              </a:rPr>
              <a:t>）</a:t>
            </a:r>
            <a:endParaRPr kumimoji="1" lang="en-US" altLang="zh-CN" sz="2000" b="1" dirty="0">
              <a:solidFill>
                <a:schemeClr val="accent2"/>
              </a:solidFill>
              <a:latin typeface="Times New Roman" panose="02020603050405020304" pitchFamily="18" charset="0"/>
              <a:cs typeface="Times New Roman" panose="02020603050405020304" pitchFamily="18" charset="0"/>
            </a:endParaRPr>
          </a:p>
          <a:p>
            <a:pPr marL="378000" eaLnBrk="1" hangingPunct="1">
              <a:lnSpc>
                <a:spcPct val="114000"/>
              </a:lnSpc>
              <a:spcBef>
                <a:spcPts val="0"/>
              </a:spcBef>
            </a:pPr>
            <a:r>
              <a:rPr kumimoji="1" lang="zh-CN" altLang="en-US" sz="2000" b="1" dirty="0">
                <a:solidFill>
                  <a:schemeClr val="accent2"/>
                </a:solidFill>
                <a:latin typeface="Times New Roman" panose="02020603050405020304" pitchFamily="18" charset="0"/>
                <a:cs typeface="Times New Roman" panose="02020603050405020304" pitchFamily="18" charset="0"/>
              </a:rPr>
              <a:t>块群号 </a:t>
            </a:r>
            <a:r>
              <a:rPr kumimoji="1" lang="en-US" altLang="zh-CN" sz="2000" b="1" dirty="0">
                <a:solidFill>
                  <a:schemeClr val="accent2"/>
                </a:solidFill>
                <a:latin typeface="Times New Roman" panose="02020603050405020304" pitchFamily="18" charset="0"/>
                <a:cs typeface="Times New Roman" panose="02020603050405020304" pitchFamily="18" charset="0"/>
              </a:rPr>
              <a:t>= </a:t>
            </a:r>
            <a:r>
              <a:rPr kumimoji="1" lang="zh-CN" altLang="en-US" sz="2000" b="1" dirty="0">
                <a:solidFill>
                  <a:schemeClr val="accent2"/>
                </a:solidFill>
                <a:latin typeface="Times New Roman" panose="02020603050405020304" pitchFamily="18" charset="0"/>
                <a:cs typeface="Times New Roman" panose="02020603050405020304" pitchFamily="18" charset="0"/>
              </a:rPr>
              <a:t>块号</a:t>
            </a:r>
            <a:r>
              <a:rPr kumimoji="1" lang="en-US" altLang="zh-CN" sz="2000" b="1" dirty="0">
                <a:solidFill>
                  <a:schemeClr val="accent2"/>
                </a:solidFill>
                <a:latin typeface="Times New Roman" panose="02020603050405020304" pitchFamily="18" charset="0"/>
                <a:cs typeface="Times New Roman" panose="02020603050405020304" pitchFamily="18" charset="0"/>
              </a:rPr>
              <a:t> / cache</a:t>
            </a:r>
            <a:r>
              <a:rPr kumimoji="1" lang="zh-CN" altLang="en-US" sz="2000" b="1" dirty="0">
                <a:solidFill>
                  <a:schemeClr val="accent2"/>
                </a:solidFill>
                <a:latin typeface="Times New Roman" panose="02020603050405020304" pitchFamily="18" charset="0"/>
                <a:cs typeface="Times New Roman" panose="02020603050405020304" pitchFamily="18" charset="0"/>
              </a:rPr>
              <a:t>行数</a:t>
            </a:r>
            <a:r>
              <a:rPr kumimoji="1" lang="en-US" altLang="zh-CN" sz="2000" b="1" dirty="0">
                <a:solidFill>
                  <a:schemeClr val="accent2"/>
                </a:solidFill>
                <a:latin typeface="Times New Roman" panose="02020603050405020304" pitchFamily="18" charset="0"/>
                <a:cs typeface="Times New Roman" panose="02020603050405020304" pitchFamily="18" charset="0"/>
              </a:rPr>
              <a:t>  = 18 / 16 = 1</a:t>
            </a:r>
            <a:r>
              <a:rPr kumimoji="1" lang="zh-CN" altLang="en-US" sz="2000" b="1" dirty="0">
                <a:solidFill>
                  <a:schemeClr val="accent2"/>
                </a:solidFill>
                <a:latin typeface="Times New Roman" panose="02020603050405020304" pitchFamily="18" charset="0"/>
                <a:cs typeface="Times New Roman" panose="02020603050405020304" pitchFamily="18" charset="0"/>
              </a:rPr>
              <a:t>（</a:t>
            </a:r>
            <a:r>
              <a:rPr kumimoji="1" lang="en-US" altLang="zh-CN" sz="2000" b="1" dirty="0">
                <a:solidFill>
                  <a:schemeClr val="accent2"/>
                </a:solidFill>
                <a:latin typeface="Times New Roman" panose="02020603050405020304" pitchFamily="18" charset="0"/>
                <a:cs typeface="Times New Roman" panose="02020603050405020304" pitchFamily="18" charset="0"/>
              </a:rPr>
              <a:t>0000 001 B</a:t>
            </a:r>
            <a:r>
              <a:rPr kumimoji="1" lang="zh-CN" altLang="en-US" sz="2000" b="1" dirty="0">
                <a:solidFill>
                  <a:schemeClr val="accent2"/>
                </a:solidFill>
                <a:latin typeface="Times New Roman" panose="02020603050405020304" pitchFamily="18" charset="0"/>
                <a:cs typeface="Times New Roman" panose="02020603050405020304" pitchFamily="18" charset="0"/>
              </a:rPr>
              <a:t>）</a:t>
            </a:r>
            <a:endParaRPr kumimoji="1" lang="en-US" altLang="zh-CN" sz="2000" b="1" dirty="0">
              <a:solidFill>
                <a:schemeClr val="accent2"/>
              </a:solidFill>
              <a:latin typeface="Times New Roman" panose="02020603050405020304" pitchFamily="18" charset="0"/>
              <a:cs typeface="Times New Roman" panose="02020603050405020304" pitchFamily="18" charset="0"/>
            </a:endParaRPr>
          </a:p>
          <a:p>
            <a:pPr marL="396000" eaLnBrk="1" hangingPunct="1">
              <a:lnSpc>
                <a:spcPct val="114000"/>
              </a:lnSpc>
              <a:spcBef>
                <a:spcPts val="0"/>
              </a:spcBef>
            </a:pPr>
            <a:r>
              <a:rPr kumimoji="1" lang="en-US" altLang="zh-CN" sz="2000" b="1" dirty="0">
                <a:solidFill>
                  <a:schemeClr val="accent2"/>
                </a:solidFill>
                <a:latin typeface="Times New Roman" panose="02020603050405020304" pitchFamily="18" charset="0"/>
                <a:cs typeface="Times New Roman" panose="02020603050405020304" pitchFamily="18" charset="0"/>
              </a:rPr>
              <a:t>cache</a:t>
            </a:r>
            <a:r>
              <a:rPr kumimoji="1" lang="zh-CN" altLang="en-US" sz="2000" b="1" dirty="0">
                <a:solidFill>
                  <a:schemeClr val="accent2"/>
                </a:solidFill>
                <a:latin typeface="Times New Roman" panose="02020603050405020304" pitchFamily="18" charset="0"/>
                <a:cs typeface="Times New Roman" panose="02020603050405020304" pitchFamily="18" charset="0"/>
              </a:rPr>
              <a:t>的行号 </a:t>
            </a:r>
            <a:r>
              <a:rPr kumimoji="1" lang="en-US" altLang="zh-CN" sz="2000" b="1" dirty="0">
                <a:solidFill>
                  <a:schemeClr val="accent2"/>
                </a:solidFill>
                <a:latin typeface="Times New Roman" panose="02020603050405020304" pitchFamily="18" charset="0"/>
                <a:cs typeface="Times New Roman" panose="02020603050405020304" pitchFamily="18" charset="0"/>
              </a:rPr>
              <a:t>= </a:t>
            </a:r>
            <a:r>
              <a:rPr kumimoji="1" lang="zh-CN" altLang="en-US" sz="2000" b="1" dirty="0">
                <a:solidFill>
                  <a:schemeClr val="accent2"/>
                </a:solidFill>
                <a:latin typeface="Times New Roman" panose="02020603050405020304" pitchFamily="18" charset="0"/>
                <a:cs typeface="Times New Roman" panose="02020603050405020304" pitchFamily="18" charset="0"/>
              </a:rPr>
              <a:t>块号</a:t>
            </a:r>
            <a:r>
              <a:rPr kumimoji="1" lang="en-US" altLang="zh-CN" sz="2000" b="1" dirty="0">
                <a:solidFill>
                  <a:schemeClr val="accent2"/>
                </a:solidFill>
                <a:latin typeface="Times New Roman" panose="02020603050405020304" pitchFamily="18" charset="0"/>
                <a:cs typeface="Times New Roman" panose="02020603050405020304" pitchFamily="18" charset="0"/>
              </a:rPr>
              <a:t> %  cache</a:t>
            </a:r>
            <a:r>
              <a:rPr kumimoji="1" lang="zh-CN" altLang="en-US" sz="2000" b="1" dirty="0">
                <a:solidFill>
                  <a:schemeClr val="accent2"/>
                </a:solidFill>
                <a:latin typeface="Times New Roman" panose="02020603050405020304" pitchFamily="18" charset="0"/>
                <a:cs typeface="Times New Roman" panose="02020603050405020304" pitchFamily="18" charset="0"/>
              </a:rPr>
              <a:t>行数</a:t>
            </a:r>
            <a:r>
              <a:rPr kumimoji="1" lang="en-US" altLang="zh-CN" sz="2000" b="1" dirty="0">
                <a:solidFill>
                  <a:schemeClr val="accent2"/>
                </a:solidFill>
                <a:latin typeface="Times New Roman" panose="02020603050405020304" pitchFamily="18" charset="0"/>
                <a:cs typeface="Times New Roman" panose="02020603050405020304" pitchFamily="18" charset="0"/>
              </a:rPr>
              <a:t>  = 18 % 16 = 2</a:t>
            </a:r>
            <a:r>
              <a:rPr kumimoji="1" lang="zh-CN" altLang="en-US" sz="2000" b="1" dirty="0">
                <a:solidFill>
                  <a:schemeClr val="accent2"/>
                </a:solidFill>
                <a:latin typeface="Times New Roman" panose="02020603050405020304" pitchFamily="18" charset="0"/>
                <a:cs typeface="Times New Roman" panose="02020603050405020304" pitchFamily="18" charset="0"/>
              </a:rPr>
              <a:t>（</a:t>
            </a:r>
            <a:r>
              <a:rPr kumimoji="1" lang="en-US" altLang="zh-CN" sz="2000" b="1" dirty="0">
                <a:solidFill>
                  <a:schemeClr val="accent2"/>
                </a:solidFill>
                <a:latin typeface="Times New Roman" panose="02020603050405020304" pitchFamily="18" charset="0"/>
                <a:cs typeface="Times New Roman" panose="02020603050405020304" pitchFamily="18" charset="0"/>
              </a:rPr>
              <a:t>0 010 B</a:t>
            </a:r>
            <a:r>
              <a:rPr kumimoji="1" lang="zh-CN" altLang="en-US" sz="2000" b="1" dirty="0">
                <a:solidFill>
                  <a:schemeClr val="accent2"/>
                </a:solidFill>
                <a:latin typeface="Times New Roman" panose="02020603050405020304" pitchFamily="18" charset="0"/>
                <a:cs typeface="Times New Roman" panose="02020603050405020304" pitchFamily="18" charset="0"/>
              </a:rPr>
              <a:t>）</a:t>
            </a:r>
            <a:endParaRPr kumimoji="1" lang="en-US" altLang="zh-CN" sz="2000" b="1" dirty="0">
              <a:solidFill>
                <a:schemeClr val="accent2"/>
              </a:solidFill>
              <a:latin typeface="Times New Roman" panose="02020603050405020304" pitchFamily="18" charset="0"/>
              <a:cs typeface="Times New Roman" panose="02020603050405020304" pitchFamily="18" charset="0"/>
            </a:endParaRPr>
          </a:p>
          <a:p>
            <a:pPr marL="396000" eaLnBrk="1" hangingPunct="1">
              <a:lnSpc>
                <a:spcPct val="114000"/>
              </a:lnSpc>
              <a:spcBef>
                <a:spcPts val="0"/>
              </a:spcBef>
            </a:pPr>
            <a:r>
              <a:rPr kumimoji="1" lang="en-US" altLang="zh-CN" sz="2000" b="1" dirty="0">
                <a:solidFill>
                  <a:schemeClr val="accent2"/>
                </a:solidFill>
                <a:highlight>
                  <a:srgbClr val="FFFF00"/>
                </a:highlight>
                <a:latin typeface="Times New Roman" panose="02020603050405020304" pitchFamily="18" charset="0"/>
                <a:cs typeface="Times New Roman" panose="02020603050405020304" pitchFamily="18" charset="0"/>
              </a:rPr>
              <a:t>0240C H = </a:t>
            </a:r>
            <a:r>
              <a:rPr kumimoji="1" lang="en-US" altLang="zh-CN" sz="2000" b="1" dirty="0">
                <a:solidFill>
                  <a:srgbClr val="00B050"/>
                </a:solidFill>
                <a:highlight>
                  <a:srgbClr val="FFFF00"/>
                </a:highlight>
                <a:latin typeface="Times New Roman" panose="02020603050405020304" pitchFamily="18" charset="0"/>
                <a:cs typeface="Times New Roman" panose="02020603050405020304" pitchFamily="18" charset="0"/>
              </a:rPr>
              <a:t>0000 001</a:t>
            </a:r>
            <a:r>
              <a:rPr kumimoji="1" lang="en-US" altLang="zh-CN" sz="2000" b="1" dirty="0">
                <a:solidFill>
                  <a:srgbClr val="0000FF"/>
                </a:solidFill>
                <a:highlight>
                  <a:srgbClr val="FFFF00"/>
                </a:highlight>
                <a:latin typeface="Times New Roman" panose="02020603050405020304" pitchFamily="18" charset="0"/>
                <a:cs typeface="Times New Roman" panose="02020603050405020304" pitchFamily="18" charset="0"/>
              </a:rPr>
              <a:t>0 010</a:t>
            </a:r>
            <a:r>
              <a:rPr kumimoji="1" lang="en-US" altLang="zh-CN" sz="2000" b="1" dirty="0">
                <a:solidFill>
                  <a:srgbClr val="FF0000"/>
                </a:solidFill>
                <a:highlight>
                  <a:srgbClr val="FFFF00"/>
                </a:highlight>
                <a:latin typeface="Times New Roman" panose="02020603050405020304" pitchFamily="18" charset="0"/>
                <a:cs typeface="Times New Roman" panose="02020603050405020304" pitchFamily="18" charset="0"/>
              </a:rPr>
              <a:t>0</a:t>
            </a:r>
            <a:r>
              <a:rPr kumimoji="1" lang="en-US" altLang="zh-CN" sz="2000" b="1" dirty="0">
                <a:solidFill>
                  <a:schemeClr val="accent2"/>
                </a:solidFill>
                <a:highlight>
                  <a:srgbClr val="FFFF00"/>
                </a:highlight>
                <a:latin typeface="Times New Roman" panose="02020603050405020304" pitchFamily="18" charset="0"/>
                <a:cs typeface="Times New Roman" panose="02020603050405020304" pitchFamily="18" charset="0"/>
              </a:rPr>
              <a:t> </a:t>
            </a:r>
            <a:r>
              <a:rPr kumimoji="1" lang="en-US" altLang="zh-CN" sz="2000" b="1" dirty="0">
                <a:solidFill>
                  <a:srgbClr val="FF0000"/>
                </a:solidFill>
                <a:highlight>
                  <a:srgbClr val="FFFF00"/>
                </a:highlight>
                <a:latin typeface="Times New Roman" panose="02020603050405020304" pitchFamily="18" charset="0"/>
                <a:cs typeface="Times New Roman" panose="02020603050405020304" pitchFamily="18" charset="0"/>
              </a:rPr>
              <a:t>0000 1100 </a:t>
            </a:r>
            <a:r>
              <a:rPr kumimoji="1" lang="en-US" altLang="zh-CN" sz="2000" b="1" dirty="0">
                <a:solidFill>
                  <a:schemeClr val="accent2"/>
                </a:solidFill>
                <a:highlight>
                  <a:srgbClr val="FFFF00"/>
                </a:highlight>
                <a:latin typeface="Times New Roman" panose="02020603050405020304" pitchFamily="18" charset="0"/>
                <a:cs typeface="Times New Roman" panose="02020603050405020304" pitchFamily="18" charset="0"/>
              </a:rPr>
              <a:t>B</a:t>
            </a:r>
          </a:p>
          <a:p>
            <a:pPr marL="396000" eaLnBrk="1" hangingPunct="1">
              <a:lnSpc>
                <a:spcPct val="114000"/>
              </a:lnSpc>
              <a:spcBef>
                <a:spcPts val="0"/>
              </a:spcBef>
            </a:pPr>
            <a:r>
              <a:rPr kumimoji="1" lang="zh-CN" altLang="en-US" sz="2000" b="1" dirty="0">
                <a:solidFill>
                  <a:srgbClr val="00B050"/>
                </a:solidFill>
                <a:highlight>
                  <a:srgbClr val="FFFF00"/>
                </a:highlight>
                <a:latin typeface="Times New Roman" panose="02020603050405020304" pitchFamily="18" charset="0"/>
                <a:cs typeface="Times New Roman" panose="02020603050405020304" pitchFamily="18" charset="0"/>
              </a:rPr>
              <a:t>绿色</a:t>
            </a:r>
            <a:r>
              <a:rPr kumimoji="1" lang="zh-CN" altLang="en-US" sz="2000" b="1" dirty="0">
                <a:solidFill>
                  <a:schemeClr val="accent2"/>
                </a:solidFill>
                <a:highlight>
                  <a:srgbClr val="FFFF00"/>
                </a:highlight>
                <a:latin typeface="Times New Roman" panose="02020603050405020304" pitchFamily="18" charset="0"/>
                <a:cs typeface="Times New Roman" panose="02020603050405020304" pitchFamily="18" charset="0"/>
              </a:rPr>
              <a:t>为块群号（标记），</a:t>
            </a:r>
            <a:r>
              <a:rPr kumimoji="1" lang="zh-CN" altLang="en-US" sz="2000" b="1" dirty="0">
                <a:solidFill>
                  <a:srgbClr val="0000FF"/>
                </a:solidFill>
                <a:highlight>
                  <a:srgbClr val="FFFF00"/>
                </a:highlight>
                <a:latin typeface="Times New Roman" panose="02020603050405020304" pitchFamily="18" charset="0"/>
                <a:cs typeface="Times New Roman" panose="02020603050405020304" pitchFamily="18" charset="0"/>
              </a:rPr>
              <a:t>蓝色</a:t>
            </a:r>
            <a:r>
              <a:rPr kumimoji="1" lang="zh-CN" altLang="en-US" sz="2000" b="1" dirty="0">
                <a:solidFill>
                  <a:schemeClr val="accent2"/>
                </a:solidFill>
                <a:highlight>
                  <a:srgbClr val="FFFF00"/>
                </a:highlight>
                <a:latin typeface="Times New Roman" panose="02020603050405020304" pitchFamily="18" charset="0"/>
                <a:cs typeface="Times New Roman" panose="02020603050405020304" pitchFamily="18" charset="0"/>
              </a:rPr>
              <a:t>为块号、</a:t>
            </a:r>
            <a:r>
              <a:rPr kumimoji="1" lang="zh-CN" altLang="en-US" sz="2000" b="1" dirty="0">
                <a:solidFill>
                  <a:srgbClr val="FF0000"/>
                </a:solidFill>
                <a:highlight>
                  <a:srgbClr val="FFFF00"/>
                </a:highlight>
                <a:latin typeface="Times New Roman" panose="02020603050405020304" pitchFamily="18" charset="0"/>
                <a:cs typeface="Times New Roman" panose="02020603050405020304" pitchFamily="18" charset="0"/>
              </a:rPr>
              <a:t>红色</a:t>
            </a:r>
            <a:r>
              <a:rPr kumimoji="1" lang="zh-CN" altLang="en-US" sz="2000" b="1" dirty="0">
                <a:solidFill>
                  <a:schemeClr val="accent2"/>
                </a:solidFill>
                <a:highlight>
                  <a:srgbClr val="FFFF00"/>
                </a:highlight>
                <a:latin typeface="Times New Roman" panose="02020603050405020304" pitchFamily="18" charset="0"/>
                <a:cs typeface="Times New Roman" panose="02020603050405020304" pitchFamily="18" charset="0"/>
              </a:rPr>
              <a:t>为块内偏移量</a:t>
            </a:r>
            <a:endParaRPr kumimoji="1" lang="en-US" altLang="zh-CN" sz="2000" b="1" dirty="0">
              <a:solidFill>
                <a:schemeClr val="accent2"/>
              </a:solidFill>
              <a:highlight>
                <a:srgbClr val="FFFF00"/>
              </a:highlight>
              <a:latin typeface="Times New Roman" panose="02020603050405020304" pitchFamily="18" charset="0"/>
              <a:cs typeface="Times New Roman" panose="02020603050405020304" pitchFamily="18" charset="0"/>
            </a:endParaRPr>
          </a:p>
          <a:p>
            <a:pPr marL="360363" indent="-360363" eaLnBrk="1" hangingPunct="1">
              <a:lnSpc>
                <a:spcPct val="114000"/>
              </a:lnSpc>
              <a:spcBef>
                <a:spcPts val="600"/>
              </a:spcBef>
            </a:pPr>
            <a:r>
              <a:rPr kumimoji="1" lang="en-US" altLang="zh-CN" sz="2000" b="1" dirty="0">
                <a:solidFill>
                  <a:schemeClr val="accent2"/>
                </a:solidFill>
                <a:latin typeface="Times New Roman" panose="02020603050405020304" pitchFamily="18" charset="0"/>
                <a:cs typeface="Times New Roman" panose="02020603050405020304" pitchFamily="18" charset="0"/>
              </a:rPr>
              <a:t>(2) </a:t>
            </a:r>
            <a:r>
              <a:rPr kumimoji="1" lang="zh-CN" altLang="en-US" sz="2000" b="1" dirty="0">
                <a:solidFill>
                  <a:schemeClr val="accent2"/>
                </a:solidFill>
                <a:latin typeface="Times New Roman" panose="02020603050405020304" pitchFamily="18" charset="0"/>
                <a:cs typeface="Times New Roman" panose="02020603050405020304" pitchFamily="18" charset="0"/>
              </a:rPr>
              <a:t>判断</a:t>
            </a:r>
            <a:r>
              <a:rPr kumimoji="1" lang="en-US" altLang="zh-CN" sz="2000" b="1" dirty="0">
                <a:solidFill>
                  <a:schemeClr val="accent2"/>
                </a:solidFill>
                <a:latin typeface="Times New Roman" panose="02020603050405020304" pitchFamily="18" charset="0"/>
                <a:cs typeface="Times New Roman" panose="02020603050405020304" pitchFamily="18" charset="0"/>
              </a:rPr>
              <a:t>cache</a:t>
            </a:r>
            <a:r>
              <a:rPr kumimoji="1" lang="zh-CN" altLang="en-US" sz="2000" b="1" dirty="0">
                <a:solidFill>
                  <a:schemeClr val="accent2"/>
                </a:solidFill>
                <a:latin typeface="Times New Roman" panose="02020603050405020304" pitchFamily="18" charset="0"/>
                <a:cs typeface="Times New Roman" panose="02020603050405020304" pitchFamily="18" charset="0"/>
              </a:rPr>
              <a:t>的第</a:t>
            </a:r>
            <a:r>
              <a:rPr kumimoji="1" lang="en-US" altLang="zh-CN" sz="2000" b="1" dirty="0">
                <a:solidFill>
                  <a:schemeClr val="accent2"/>
                </a:solidFill>
                <a:latin typeface="Times New Roman" panose="02020603050405020304" pitchFamily="18" charset="0"/>
                <a:cs typeface="Times New Roman" panose="02020603050405020304" pitchFamily="18" charset="0"/>
              </a:rPr>
              <a:t>2</a:t>
            </a:r>
            <a:r>
              <a:rPr kumimoji="1" lang="zh-CN" altLang="en-US" sz="2000" b="1" dirty="0">
                <a:solidFill>
                  <a:schemeClr val="accent2"/>
                </a:solidFill>
                <a:latin typeface="Times New Roman" panose="02020603050405020304" pitchFamily="18" charset="0"/>
                <a:cs typeface="Times New Roman" panose="02020603050405020304" pitchFamily="18" charset="0"/>
              </a:rPr>
              <a:t>行是否有效，若有效且标记（块群号）为 </a:t>
            </a:r>
            <a:r>
              <a:rPr kumimoji="1" lang="en-US" altLang="zh-CN" sz="2000" b="1" dirty="0">
                <a:solidFill>
                  <a:schemeClr val="accent2"/>
                </a:solidFill>
                <a:latin typeface="Times New Roman" panose="02020603050405020304" pitchFamily="18" charset="0"/>
                <a:cs typeface="Times New Roman" panose="02020603050405020304" pitchFamily="18" charset="0"/>
              </a:rPr>
              <a:t>1</a:t>
            </a:r>
            <a:r>
              <a:rPr kumimoji="1" lang="zh-CN" altLang="en-US" sz="2000" b="1" dirty="0">
                <a:solidFill>
                  <a:schemeClr val="accent2"/>
                </a:solidFill>
                <a:latin typeface="Times New Roman" panose="02020603050405020304" pitchFamily="18" charset="0"/>
                <a:cs typeface="Times New Roman" panose="02020603050405020304" pitchFamily="18" charset="0"/>
              </a:rPr>
              <a:t>，则表示命中，于是从该行数据区内偏移为 </a:t>
            </a:r>
            <a:r>
              <a:rPr kumimoji="1" lang="en-US" altLang="zh-CN" sz="2000" b="1" dirty="0">
                <a:solidFill>
                  <a:schemeClr val="accent2"/>
                </a:solidFill>
                <a:latin typeface="Times New Roman" panose="02020603050405020304" pitchFamily="18" charset="0"/>
                <a:cs typeface="Times New Roman" panose="02020603050405020304" pitchFamily="18" charset="0"/>
              </a:rPr>
              <a:t>12 </a:t>
            </a:r>
            <a:r>
              <a:rPr kumimoji="1" lang="zh-CN" altLang="en-US" sz="2000" b="1" dirty="0">
                <a:solidFill>
                  <a:schemeClr val="accent2"/>
                </a:solidFill>
                <a:latin typeface="Times New Roman" panose="02020603050405020304" pitchFamily="18" charset="0"/>
                <a:cs typeface="Times New Roman" panose="02020603050405020304" pitchFamily="18" charset="0"/>
              </a:rPr>
              <a:t>处读出一个字；否则，表示缺失（没有命中），转步骤（</a:t>
            </a:r>
            <a:r>
              <a:rPr kumimoji="1" lang="en-US" altLang="zh-CN" sz="2000" b="1">
                <a:solidFill>
                  <a:schemeClr val="accent2"/>
                </a:solidFill>
                <a:latin typeface="Times New Roman" panose="02020603050405020304" pitchFamily="18" charset="0"/>
                <a:cs typeface="Times New Roman" panose="02020603050405020304" pitchFamily="18" charset="0"/>
              </a:rPr>
              <a:t>3</a:t>
            </a:r>
            <a:r>
              <a:rPr kumimoji="1" lang="zh-CN" altLang="en-US" sz="2000" b="1">
                <a:solidFill>
                  <a:schemeClr val="accent2"/>
                </a:solidFill>
                <a:latin typeface="Times New Roman" panose="02020603050405020304" pitchFamily="18" charset="0"/>
                <a:cs typeface="Times New Roman" panose="02020603050405020304" pitchFamily="18" charset="0"/>
              </a:rPr>
              <a:t>）</a:t>
            </a:r>
            <a:r>
              <a:rPr kumimoji="1" lang="zh-CN" altLang="en-US" sz="2000" b="1" dirty="0">
                <a:solidFill>
                  <a:schemeClr val="accent2"/>
                </a:solidFill>
                <a:latin typeface="Times New Roman" panose="02020603050405020304" pitchFamily="18" charset="0"/>
                <a:cs typeface="Times New Roman" panose="02020603050405020304" pitchFamily="18" charset="0"/>
              </a:rPr>
              <a:t>；</a:t>
            </a:r>
            <a:endParaRPr kumimoji="1" lang="en-US" altLang="zh-CN" sz="2000" b="1" dirty="0">
              <a:solidFill>
                <a:schemeClr val="accent2"/>
              </a:solidFill>
              <a:latin typeface="Times New Roman" panose="02020603050405020304" pitchFamily="18" charset="0"/>
              <a:cs typeface="Times New Roman" panose="02020603050405020304" pitchFamily="18" charset="0"/>
            </a:endParaRPr>
          </a:p>
          <a:p>
            <a:pPr marL="360363" indent="-360363" eaLnBrk="1" hangingPunct="1">
              <a:lnSpc>
                <a:spcPct val="114000"/>
              </a:lnSpc>
              <a:spcBef>
                <a:spcPts val="600"/>
              </a:spcBef>
            </a:pPr>
            <a:r>
              <a:rPr kumimoji="1" lang="en-US" altLang="zh-CN" sz="2000" b="1" dirty="0">
                <a:solidFill>
                  <a:schemeClr val="accent2"/>
                </a:solidFill>
                <a:latin typeface="Times New Roman" panose="02020603050405020304" pitchFamily="18" charset="0"/>
                <a:cs typeface="Times New Roman" panose="02020603050405020304" pitchFamily="18" charset="0"/>
              </a:rPr>
              <a:t>(3) </a:t>
            </a:r>
            <a:r>
              <a:rPr kumimoji="1" lang="zh-CN" altLang="en-US" sz="2000" b="1" dirty="0">
                <a:solidFill>
                  <a:schemeClr val="accent2"/>
                </a:solidFill>
                <a:latin typeface="Times New Roman" panose="02020603050405020304" pitchFamily="18" charset="0"/>
                <a:cs typeface="Times New Roman" panose="02020603050405020304" pitchFamily="18" charset="0"/>
              </a:rPr>
              <a:t>当没有命中（缺失）时，需要将</a:t>
            </a:r>
            <a:r>
              <a:rPr kumimoji="1" lang="en-US" altLang="zh-CN" sz="2000" b="1" dirty="0">
                <a:solidFill>
                  <a:schemeClr val="accent2"/>
                </a:solidFill>
                <a:latin typeface="Times New Roman" panose="02020603050405020304" pitchFamily="18" charset="0"/>
                <a:cs typeface="Times New Roman" panose="02020603050405020304" pitchFamily="18" charset="0"/>
              </a:rPr>
              <a:t>cache</a:t>
            </a:r>
            <a:r>
              <a:rPr kumimoji="1" lang="zh-CN" altLang="en-US" sz="2000" b="1" dirty="0">
                <a:solidFill>
                  <a:schemeClr val="accent2"/>
                </a:solidFill>
                <a:latin typeface="Times New Roman" panose="02020603050405020304" pitchFamily="18" charset="0"/>
                <a:cs typeface="Times New Roman" panose="02020603050405020304" pitchFamily="18" charset="0"/>
              </a:rPr>
              <a:t>的第</a:t>
            </a:r>
            <a:r>
              <a:rPr kumimoji="1" lang="en-US" altLang="zh-CN" sz="2000" b="1" dirty="0">
                <a:solidFill>
                  <a:schemeClr val="accent2"/>
                </a:solidFill>
                <a:latin typeface="Times New Roman" panose="02020603050405020304" pitchFamily="18" charset="0"/>
                <a:cs typeface="Times New Roman" panose="02020603050405020304" pitchFamily="18" charset="0"/>
              </a:rPr>
              <a:t>2</a:t>
            </a:r>
            <a:r>
              <a:rPr kumimoji="1" lang="zh-CN" altLang="en-US" sz="2000" b="1" dirty="0">
                <a:solidFill>
                  <a:schemeClr val="accent2"/>
                </a:solidFill>
                <a:latin typeface="Times New Roman" panose="02020603050405020304" pitchFamily="18" charset="0"/>
                <a:cs typeface="Times New Roman" panose="02020603050405020304" pitchFamily="18" charset="0"/>
              </a:rPr>
              <a:t>行数据调出（舍弃），然后将内存的第</a:t>
            </a:r>
            <a:r>
              <a:rPr kumimoji="1" lang="en-US" altLang="zh-CN" sz="2000" b="1" dirty="0">
                <a:solidFill>
                  <a:schemeClr val="accent2"/>
                </a:solidFill>
                <a:latin typeface="Times New Roman" panose="02020603050405020304" pitchFamily="18" charset="0"/>
                <a:cs typeface="Times New Roman" panose="02020603050405020304" pitchFamily="18" charset="0"/>
              </a:rPr>
              <a:t>18</a:t>
            </a:r>
            <a:r>
              <a:rPr kumimoji="1" lang="zh-CN" altLang="en-US" sz="2000" b="1" dirty="0">
                <a:solidFill>
                  <a:schemeClr val="accent2"/>
                </a:solidFill>
                <a:latin typeface="Times New Roman" panose="02020603050405020304" pitchFamily="18" charset="0"/>
                <a:cs typeface="Times New Roman" panose="02020603050405020304" pitchFamily="18" charset="0"/>
              </a:rPr>
              <a:t>块读入到该行，同时设置有效位和行标记。最后，从</a:t>
            </a:r>
            <a:r>
              <a:rPr kumimoji="1" lang="en-US" altLang="zh-CN" sz="2000" b="1" dirty="0">
                <a:solidFill>
                  <a:schemeClr val="accent2"/>
                </a:solidFill>
                <a:latin typeface="Times New Roman" panose="02020603050405020304" pitchFamily="18" charset="0"/>
                <a:cs typeface="Times New Roman" panose="02020603050405020304" pitchFamily="18" charset="0"/>
              </a:rPr>
              <a:t>cache</a:t>
            </a:r>
            <a:r>
              <a:rPr kumimoji="1" lang="zh-CN" altLang="en-US" sz="2000" b="1" dirty="0">
                <a:solidFill>
                  <a:schemeClr val="accent2"/>
                </a:solidFill>
                <a:latin typeface="Times New Roman" panose="02020603050405020304" pitchFamily="18" charset="0"/>
                <a:cs typeface="Times New Roman" panose="02020603050405020304" pitchFamily="18" charset="0"/>
              </a:rPr>
              <a:t>的第</a:t>
            </a:r>
            <a:r>
              <a:rPr kumimoji="1" lang="en-US" altLang="zh-CN" sz="2000" b="1" dirty="0">
                <a:solidFill>
                  <a:schemeClr val="accent2"/>
                </a:solidFill>
                <a:latin typeface="Times New Roman" panose="02020603050405020304" pitchFamily="18" charset="0"/>
                <a:cs typeface="Times New Roman" panose="02020603050405020304" pitchFamily="18" charset="0"/>
              </a:rPr>
              <a:t>2</a:t>
            </a:r>
            <a:r>
              <a:rPr kumimoji="1" lang="zh-CN" altLang="en-US" sz="2000" b="1" dirty="0">
                <a:solidFill>
                  <a:schemeClr val="accent2"/>
                </a:solidFill>
                <a:latin typeface="Times New Roman" panose="02020603050405020304" pitchFamily="18" charset="0"/>
                <a:cs typeface="Times New Roman" panose="02020603050405020304" pitchFamily="18" charset="0"/>
              </a:rPr>
              <a:t>行内偏移为 </a:t>
            </a:r>
            <a:r>
              <a:rPr kumimoji="1" lang="en-US" altLang="zh-CN" sz="2000" b="1" dirty="0">
                <a:solidFill>
                  <a:schemeClr val="accent2"/>
                </a:solidFill>
                <a:latin typeface="Times New Roman" panose="02020603050405020304" pitchFamily="18" charset="0"/>
                <a:cs typeface="Times New Roman" panose="02020603050405020304" pitchFamily="18" charset="0"/>
              </a:rPr>
              <a:t>0 0000 1100 B </a:t>
            </a:r>
            <a:r>
              <a:rPr kumimoji="1" lang="zh-CN" altLang="en-US" sz="2000" b="1" dirty="0">
                <a:solidFill>
                  <a:schemeClr val="accent2"/>
                </a:solidFill>
                <a:latin typeface="Times New Roman" panose="02020603050405020304" pitchFamily="18" charset="0"/>
                <a:cs typeface="Times New Roman" panose="02020603050405020304" pitchFamily="18" charset="0"/>
              </a:rPr>
              <a:t>处读出一个字。</a:t>
            </a:r>
            <a:endParaRPr kumimoji="1" lang="en-US" altLang="zh-CN" sz="2000" b="1"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199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5" name="Rectangle 3">
            <a:extLst>
              <a:ext uri="{FF2B5EF4-FFF2-40B4-BE49-F238E27FC236}">
                <a16:creationId xmlns:a16="http://schemas.microsoft.com/office/drawing/2014/main" id="{E0160AE2-0F6B-46F6-A5DF-1C3C582B81B9}"/>
              </a:ext>
            </a:extLst>
          </p:cNvPr>
          <p:cNvSpPr>
            <a:spLocks noGrp="1" noChangeArrowheads="1"/>
          </p:cNvSpPr>
          <p:nvPr>
            <p:ph type="body" idx="1"/>
          </p:nvPr>
        </p:nvSpPr>
        <p:spPr>
          <a:xfrm>
            <a:off x="998096" y="863716"/>
            <a:ext cx="7174304" cy="2610289"/>
          </a:xfrm>
          <a:noFill/>
        </p:spPr>
        <p:txBody>
          <a:bodyPr>
            <a:scene3d>
              <a:camera prst="orthographicFront"/>
              <a:lightRig rig="sunset" dir="t">
                <a:rot lat="0" lon="0" rev="5400000"/>
              </a:lightRig>
            </a:scene3d>
            <a:sp3d contourW="82550" prstMaterial="matte">
              <a:contourClr>
                <a:srgbClr val="FF0000"/>
              </a:contourClr>
            </a:sp3d>
          </a:bodyPr>
          <a:lstStyle/>
          <a:p>
            <a:pPr marL="0" indent="0">
              <a:lnSpc>
                <a:spcPct val="100000"/>
              </a:lnSpc>
              <a:spcBef>
                <a:spcPts val="0"/>
              </a:spcBef>
              <a:buNone/>
            </a:pPr>
            <a:r>
              <a:rPr lang="zh-CN" altLang="en-US" sz="2800" dirty="0">
                <a:solidFill>
                  <a:srgbClr val="FF0000"/>
                </a:solidFill>
                <a:effectLst>
                  <a:outerShdw blurRad="50800" dist="50800" dir="5400000" algn="ctr" rotWithShape="0">
                    <a:srgbClr val="FFC000"/>
                  </a:outerShdw>
                </a:effectLst>
                <a:latin typeface="新宋体" panose="02010609030101010101" pitchFamily="49" charset="-122"/>
                <a:ea typeface="新宋体" panose="02010609030101010101" pitchFamily="49" charset="-122"/>
              </a:rPr>
              <a:t>程序的最高境界</a:t>
            </a:r>
            <a:endParaRPr lang="en-US" altLang="zh-CN" sz="2800" dirty="0">
              <a:solidFill>
                <a:srgbClr val="FF0000"/>
              </a:solidFill>
              <a:effectLst>
                <a:outerShdw blurRad="50800" dist="50800" dir="5400000" algn="ctr" rotWithShape="0">
                  <a:srgbClr val="FFC000"/>
                </a:outerShdw>
              </a:effectLst>
              <a:latin typeface="新宋体" panose="02010609030101010101" pitchFamily="49" charset="-122"/>
              <a:ea typeface="新宋体" panose="02010609030101010101" pitchFamily="49" charset="-122"/>
            </a:endParaRPr>
          </a:p>
          <a:p>
            <a:pPr marL="0" indent="0">
              <a:lnSpc>
                <a:spcPct val="100000"/>
              </a:lnSpc>
              <a:spcBef>
                <a:spcPts val="1800"/>
              </a:spcBef>
              <a:buNone/>
            </a:pPr>
            <a:r>
              <a:rPr lang="zh-CN" altLang="en-US" sz="4000" dirty="0">
                <a:gradFill>
                  <a:gsLst>
                    <a:gs pos="66000">
                      <a:srgbClr val="FC2828"/>
                    </a:gs>
                    <a:gs pos="0">
                      <a:srgbClr val="009242"/>
                    </a:gs>
                    <a:gs pos="0">
                      <a:schemeClr val="accent1">
                        <a:lumMod val="5000"/>
                        <a:lumOff val="95000"/>
                      </a:schemeClr>
                    </a:gs>
                    <a:gs pos="41000">
                      <a:srgbClr val="009242"/>
                    </a:gs>
                    <a:gs pos="100000">
                      <a:schemeClr val="accent1">
                        <a:lumMod val="30000"/>
                        <a:lumOff val="70000"/>
                      </a:schemeClr>
                    </a:gs>
                  </a:gsLst>
                  <a:lin ang="5400000" scaled="1"/>
                </a:gradFill>
                <a:effectLst>
                  <a:outerShdw blurRad="50800" dist="50800" dir="5400000" algn="ctr" rotWithShape="0">
                    <a:srgbClr val="FFC000"/>
                  </a:outerShdw>
                </a:effectLst>
                <a:latin typeface="新宋体" panose="02010609030101010101" pitchFamily="49" charset="-122"/>
                <a:ea typeface="新宋体" panose="02010609030101010101" pitchFamily="49" charset="-122"/>
              </a:rPr>
              <a:t>严谨  高效  简洁  易读</a:t>
            </a:r>
            <a:endParaRPr lang="en-US" altLang="zh-CN" sz="4000" dirty="0">
              <a:gradFill>
                <a:gsLst>
                  <a:gs pos="66000">
                    <a:srgbClr val="FC2828"/>
                  </a:gs>
                  <a:gs pos="0">
                    <a:srgbClr val="009242"/>
                  </a:gs>
                  <a:gs pos="0">
                    <a:schemeClr val="accent1">
                      <a:lumMod val="5000"/>
                      <a:lumOff val="95000"/>
                    </a:schemeClr>
                  </a:gs>
                  <a:gs pos="41000">
                    <a:srgbClr val="009242"/>
                  </a:gs>
                  <a:gs pos="100000">
                    <a:schemeClr val="accent1">
                      <a:lumMod val="30000"/>
                      <a:lumOff val="70000"/>
                    </a:schemeClr>
                  </a:gs>
                </a:gsLst>
                <a:lin ang="5400000" scaled="1"/>
              </a:gradFill>
              <a:effectLst>
                <a:outerShdw blurRad="50800" dist="50800" dir="5400000" algn="ctr" rotWithShape="0">
                  <a:srgbClr val="FFC000"/>
                </a:outerShdw>
              </a:effectLst>
              <a:latin typeface="新宋体" panose="02010609030101010101" pitchFamily="49" charset="-122"/>
              <a:ea typeface="新宋体" panose="02010609030101010101" pitchFamily="49" charset="-122"/>
            </a:endParaRPr>
          </a:p>
          <a:p>
            <a:pPr marL="2062163" indent="0">
              <a:lnSpc>
                <a:spcPts val="2400"/>
              </a:lnSpc>
              <a:spcBef>
                <a:spcPts val="2400"/>
              </a:spcBef>
              <a:buNone/>
            </a:pPr>
            <a:r>
              <a:rPr lang="zh-CN" altLang="en-US" dirty="0">
                <a:solidFill>
                  <a:srgbClr val="000000"/>
                </a:solidFill>
                <a:latin typeface="新宋体" panose="02010609030101010101" pitchFamily="49" charset="-122"/>
                <a:ea typeface="新宋体" panose="02010609030101010101" pitchFamily="49" charset="-122"/>
              </a:rPr>
              <a:t>执行速度快、占用资源少、移植性好</a:t>
            </a:r>
            <a:endParaRPr lang="en-US" altLang="zh-CN" dirty="0">
              <a:solidFill>
                <a:srgbClr val="000000"/>
              </a:solidFill>
              <a:latin typeface="新宋体" panose="02010609030101010101" pitchFamily="49" charset="-122"/>
              <a:ea typeface="新宋体" panose="02010609030101010101" pitchFamily="49" charset="-122"/>
            </a:endParaRPr>
          </a:p>
          <a:p>
            <a:pPr marL="623888" indent="0">
              <a:lnSpc>
                <a:spcPts val="2400"/>
              </a:lnSpc>
              <a:spcBef>
                <a:spcPts val="1200"/>
              </a:spcBef>
              <a:buNone/>
            </a:pPr>
            <a:r>
              <a:rPr lang="zh-CN" altLang="en-US" sz="2400" dirty="0">
                <a:solidFill>
                  <a:srgbClr val="000000"/>
                </a:solidFill>
                <a:latin typeface="新宋体" panose="02010609030101010101" pitchFamily="49" charset="-122"/>
                <a:ea typeface="新宋体" panose="02010609030101010101" pitchFamily="49" charset="-122"/>
              </a:rPr>
              <a:t>没有任何漏洞</a:t>
            </a:r>
            <a:r>
              <a:rPr lang="zh-CN" altLang="en-US" sz="2000" dirty="0">
                <a:solidFill>
                  <a:srgbClr val="000000"/>
                </a:solidFill>
                <a:latin typeface="新宋体" panose="02010609030101010101" pitchFamily="49" charset="-122"/>
                <a:ea typeface="新宋体" panose="02010609030101010101" pitchFamily="49" charset="-122"/>
              </a:rPr>
              <a:t>，</a:t>
            </a:r>
            <a:r>
              <a:rPr lang="zh-CN" altLang="en-US" sz="2400" dirty="0">
                <a:solidFill>
                  <a:srgbClr val="000000"/>
                </a:solidFill>
                <a:latin typeface="新宋体" panose="02010609030101010101" pitchFamily="49" charset="-122"/>
                <a:ea typeface="新宋体" panose="02010609030101010101" pitchFamily="49" charset="-122"/>
              </a:rPr>
              <a:t>具有一定的自修复性</a:t>
            </a:r>
            <a:endParaRPr lang="en-US" altLang="zh-CN" sz="2400" dirty="0">
              <a:solidFill>
                <a:srgbClr val="000000"/>
              </a:solidFill>
              <a:latin typeface="新宋体" panose="02010609030101010101" pitchFamily="49" charset="-122"/>
              <a:ea typeface="新宋体" panose="02010609030101010101" pitchFamily="49" charset="-122"/>
            </a:endParaRPr>
          </a:p>
        </p:txBody>
      </p:sp>
      <p:sp>
        <p:nvSpPr>
          <p:cNvPr id="5" name="Rectangle 2">
            <a:extLst>
              <a:ext uri="{FF2B5EF4-FFF2-40B4-BE49-F238E27FC236}">
                <a16:creationId xmlns:a16="http://schemas.microsoft.com/office/drawing/2014/main" id="{0F36D6D0-61C2-4BCC-A4E7-078965B02EE6}"/>
              </a:ext>
            </a:extLst>
          </p:cNvPr>
          <p:cNvSpPr txBox="1">
            <a:spLocks noChangeArrowheads="1"/>
          </p:cNvSpPr>
          <p:nvPr/>
        </p:nvSpPr>
        <p:spPr bwMode="auto">
          <a:xfrm>
            <a:off x="566555" y="9842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r>
              <a:rPr lang="zh-CN" altLang="en-US" sz="3600" b="0" kern="0" dirty="0">
                <a:solidFill>
                  <a:srgbClr val="FF0000"/>
                </a:solidFill>
              </a:rPr>
              <a:t>引 言</a:t>
            </a:r>
          </a:p>
        </p:txBody>
      </p:sp>
      <p:grpSp>
        <p:nvGrpSpPr>
          <p:cNvPr id="31" name="组合 30">
            <a:extLst>
              <a:ext uri="{FF2B5EF4-FFF2-40B4-BE49-F238E27FC236}">
                <a16:creationId xmlns:a16="http://schemas.microsoft.com/office/drawing/2014/main" id="{865EE0FF-A33E-4608-A2B7-FAB5788A54B1}"/>
              </a:ext>
            </a:extLst>
          </p:cNvPr>
          <p:cNvGrpSpPr/>
          <p:nvPr/>
        </p:nvGrpSpPr>
        <p:grpSpPr>
          <a:xfrm>
            <a:off x="1151620" y="2168861"/>
            <a:ext cx="1935215" cy="909708"/>
            <a:chOff x="1151620" y="2168861"/>
            <a:chExt cx="1935215" cy="909708"/>
          </a:xfrm>
        </p:grpSpPr>
        <p:cxnSp>
          <p:nvCxnSpPr>
            <p:cNvPr id="13" name="直接连接符 12">
              <a:extLst>
                <a:ext uri="{FF2B5EF4-FFF2-40B4-BE49-F238E27FC236}">
                  <a16:creationId xmlns:a16="http://schemas.microsoft.com/office/drawing/2014/main" id="{6982A2DC-ACA6-44EF-B4ED-C441B30F859C}"/>
                </a:ext>
              </a:extLst>
            </p:cNvPr>
            <p:cNvCxnSpPr>
              <a:cxnSpLocks/>
            </p:cNvCxnSpPr>
            <p:nvPr/>
          </p:nvCxnSpPr>
          <p:spPr>
            <a:xfrm>
              <a:off x="1151620" y="2168861"/>
              <a:ext cx="0" cy="909708"/>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直接箭头连接符 14">
              <a:extLst>
                <a:ext uri="{FF2B5EF4-FFF2-40B4-BE49-F238E27FC236}">
                  <a16:creationId xmlns:a16="http://schemas.microsoft.com/office/drawing/2014/main" id="{7156DAAF-4FE2-4B20-B24D-969FF63C6CB1}"/>
                </a:ext>
              </a:extLst>
            </p:cNvPr>
            <p:cNvCxnSpPr>
              <a:cxnSpLocks/>
            </p:cNvCxnSpPr>
            <p:nvPr/>
          </p:nvCxnSpPr>
          <p:spPr>
            <a:xfrm>
              <a:off x="2771800" y="2673524"/>
              <a:ext cx="31503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直接连接符 16">
              <a:extLst>
                <a:ext uri="{FF2B5EF4-FFF2-40B4-BE49-F238E27FC236}">
                  <a16:creationId xmlns:a16="http://schemas.microsoft.com/office/drawing/2014/main" id="{F81D2C5A-67DD-41D9-B700-2EF38B64CFDC}"/>
                </a:ext>
              </a:extLst>
            </p:cNvPr>
            <p:cNvCxnSpPr>
              <a:cxnSpLocks/>
            </p:cNvCxnSpPr>
            <p:nvPr/>
          </p:nvCxnSpPr>
          <p:spPr>
            <a:xfrm>
              <a:off x="2771800" y="2168861"/>
              <a:ext cx="0" cy="504663"/>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直接箭头连接符 17">
              <a:extLst>
                <a:ext uri="{FF2B5EF4-FFF2-40B4-BE49-F238E27FC236}">
                  <a16:creationId xmlns:a16="http://schemas.microsoft.com/office/drawing/2014/main" id="{1E55334C-ED48-4ECF-8C50-608A0D83569C}"/>
                </a:ext>
              </a:extLst>
            </p:cNvPr>
            <p:cNvCxnSpPr>
              <a:cxnSpLocks/>
            </p:cNvCxnSpPr>
            <p:nvPr/>
          </p:nvCxnSpPr>
          <p:spPr>
            <a:xfrm>
              <a:off x="1151620" y="3078569"/>
              <a:ext cx="49505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
        <p:nvSpPr>
          <p:cNvPr id="33" name="Rectangle 3">
            <a:extLst>
              <a:ext uri="{FF2B5EF4-FFF2-40B4-BE49-F238E27FC236}">
                <a16:creationId xmlns:a16="http://schemas.microsoft.com/office/drawing/2014/main" id="{629663F3-0B96-44B9-B22F-E9DDF38332D1}"/>
              </a:ext>
            </a:extLst>
          </p:cNvPr>
          <p:cNvSpPr txBox="1">
            <a:spLocks noChangeArrowheads="1"/>
          </p:cNvSpPr>
          <p:nvPr/>
        </p:nvSpPr>
        <p:spPr bwMode="auto">
          <a:xfrm>
            <a:off x="977536" y="3901553"/>
            <a:ext cx="5979729" cy="1755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cene3d>
              <a:camera prst="orthographicFront"/>
              <a:lightRig rig="sunset" dir="t">
                <a:rot lat="0" lon="0" rev="5400000"/>
              </a:lightRig>
            </a:scene3d>
            <a:sp3d contourW="82550" prstMaterial="matte">
              <a:contourClr>
                <a:srgbClr val="FF0000"/>
              </a:contourClr>
            </a:sp3d>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0" indent="0">
              <a:lnSpc>
                <a:spcPct val="100000"/>
              </a:lnSpc>
              <a:spcBef>
                <a:spcPts val="0"/>
              </a:spcBef>
              <a:buFontTx/>
              <a:buNone/>
            </a:pPr>
            <a:r>
              <a:rPr lang="zh-CN" altLang="en-US" sz="2800" kern="0" dirty="0">
                <a:solidFill>
                  <a:srgbClr val="FF0000"/>
                </a:solidFill>
                <a:effectLst>
                  <a:outerShdw blurRad="50800" dist="50800" dir="5400000" algn="ctr" rotWithShape="0">
                    <a:srgbClr val="FFC000"/>
                  </a:outerShdw>
                </a:effectLst>
                <a:latin typeface="新宋体" panose="02010609030101010101" pitchFamily="49" charset="-122"/>
                <a:ea typeface="新宋体" panose="02010609030101010101" pitchFamily="49" charset="-122"/>
              </a:rPr>
              <a:t>计算机系统基础</a:t>
            </a:r>
            <a:endParaRPr lang="en-US" altLang="zh-CN" sz="2800" kern="0" dirty="0">
              <a:solidFill>
                <a:srgbClr val="FF0000"/>
              </a:solidFill>
              <a:effectLst>
                <a:outerShdw blurRad="50800" dist="50800" dir="5400000" algn="ctr" rotWithShape="0">
                  <a:srgbClr val="FFC000"/>
                </a:outerShdw>
              </a:effectLst>
              <a:latin typeface="新宋体" panose="02010609030101010101" pitchFamily="49" charset="-122"/>
              <a:ea typeface="新宋体" panose="02010609030101010101" pitchFamily="49" charset="-122"/>
            </a:endParaRPr>
          </a:p>
          <a:p>
            <a:pPr marL="0" indent="0">
              <a:lnSpc>
                <a:spcPct val="100000"/>
              </a:lnSpc>
              <a:spcBef>
                <a:spcPts val="1800"/>
              </a:spcBef>
              <a:buFontTx/>
              <a:buNone/>
            </a:pPr>
            <a:r>
              <a:rPr lang="zh-CN" altLang="en-US" sz="2500" kern="0" dirty="0">
                <a:solidFill>
                  <a:srgbClr val="0000FF"/>
                </a:solidFill>
                <a:effectLst>
                  <a:outerShdw blurRad="50800" dist="38100" dir="2700000" algn="tl" rotWithShape="0">
                    <a:prstClr val="black">
                      <a:alpha val="29000"/>
                    </a:prstClr>
                  </a:outerShdw>
                  <a:reflection endPos="0" dist="50800" dir="5400000" sy="-100000" algn="bl" rotWithShape="0"/>
                </a:effectLst>
                <a:latin typeface="新宋体" panose="02010609030101010101" pitchFamily="49" charset="-122"/>
                <a:ea typeface="新宋体" panose="02010609030101010101" pitchFamily="49" charset="-122"/>
              </a:rPr>
              <a:t>深刻理解计算机软硬件协同工作的原理，</a:t>
            </a:r>
            <a:endParaRPr lang="en-US" altLang="zh-CN" sz="2500" kern="0" dirty="0">
              <a:solidFill>
                <a:srgbClr val="0000FF"/>
              </a:solidFill>
              <a:effectLst>
                <a:outerShdw blurRad="50800" dist="38100" dir="2700000" algn="tl" rotWithShape="0">
                  <a:prstClr val="black">
                    <a:alpha val="29000"/>
                  </a:prstClr>
                </a:outerShdw>
                <a:reflection endPos="0" dist="50800" dir="5400000" sy="-100000" algn="bl" rotWithShape="0"/>
              </a:effectLst>
              <a:latin typeface="新宋体" panose="02010609030101010101" pitchFamily="49" charset="-122"/>
              <a:ea typeface="新宋体" panose="02010609030101010101" pitchFamily="49" charset="-122"/>
            </a:endParaRPr>
          </a:p>
          <a:p>
            <a:pPr marL="0" indent="0">
              <a:lnSpc>
                <a:spcPct val="100000"/>
              </a:lnSpc>
              <a:spcBef>
                <a:spcPts val="1200"/>
              </a:spcBef>
              <a:buFontTx/>
              <a:buNone/>
            </a:pPr>
            <a:r>
              <a:rPr lang="zh-CN" altLang="en-US" sz="2500" kern="0" dirty="0">
                <a:solidFill>
                  <a:srgbClr val="0000FF"/>
                </a:solidFill>
                <a:effectLst>
                  <a:outerShdw blurRad="50800" dist="38100" dir="2700000" algn="tl" rotWithShape="0">
                    <a:prstClr val="black">
                      <a:alpha val="29000"/>
                    </a:prstClr>
                  </a:outerShdw>
                  <a:reflection endPos="0" dist="50800" dir="5400000" sy="-100000" algn="bl" rotWithShape="0"/>
                </a:effectLst>
                <a:latin typeface="新宋体" panose="02010609030101010101" pitchFamily="49" charset="-122"/>
                <a:ea typeface="新宋体" panose="02010609030101010101" pitchFamily="49" charset="-122"/>
              </a:rPr>
              <a:t>实现程序的严谨性和高效性！</a:t>
            </a:r>
            <a:endParaRPr lang="en-US" altLang="zh-CN" sz="2500" kern="0" dirty="0">
              <a:solidFill>
                <a:srgbClr val="0000FF"/>
              </a:solidFill>
              <a:effectLst>
                <a:outerShdw blurRad="50800" dist="38100" dir="2700000" algn="tl" rotWithShape="0">
                  <a:prstClr val="black">
                    <a:alpha val="29000"/>
                  </a:prstClr>
                </a:outerShdw>
                <a:reflection endPos="0" dist="50800" dir="5400000" sy="-100000" algn="bl" rotWithShape="0"/>
              </a:effectLst>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342568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D462624-CAB4-527E-88F1-4DF4FB9A812A}"/>
              </a:ext>
            </a:extLst>
          </p:cNvPr>
          <p:cNvSpPr>
            <a:spLocks noGrp="1" noChangeArrowheads="1"/>
          </p:cNvSpPr>
          <p:nvPr>
            <p:ph type="title"/>
          </p:nvPr>
        </p:nvSpPr>
        <p:spPr>
          <a:xfrm>
            <a:off x="457200" y="98425"/>
            <a:ext cx="8229600" cy="561975"/>
          </a:xfrm>
        </p:spPr>
        <p:txBody>
          <a:bodyPr/>
          <a:lstStyle/>
          <a:p>
            <a:r>
              <a:rPr lang="zh-CN" altLang="en-US" sz="3600" dirty="0"/>
              <a:t>矩阵减法  性能研究</a:t>
            </a:r>
          </a:p>
        </p:txBody>
      </p:sp>
      <p:sp>
        <p:nvSpPr>
          <p:cNvPr id="3" name="Text Box 37">
            <a:extLst>
              <a:ext uri="{FF2B5EF4-FFF2-40B4-BE49-F238E27FC236}">
                <a16:creationId xmlns:a16="http://schemas.microsoft.com/office/drawing/2014/main" id="{123F3A87-74C0-783D-4870-14A299B01671}"/>
              </a:ext>
            </a:extLst>
          </p:cNvPr>
          <p:cNvSpPr txBox="1">
            <a:spLocks noChangeArrowheads="1"/>
          </p:cNvSpPr>
          <p:nvPr/>
        </p:nvSpPr>
        <p:spPr bwMode="auto">
          <a:xfrm>
            <a:off x="455958" y="998782"/>
            <a:ext cx="67960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spcBef>
                <a:spcPct val="50000"/>
              </a:spcBef>
            </a:pPr>
            <a:r>
              <a:rPr kumimoji="1" lang="zh-CN" altLang="en-US" sz="2400" b="1" dirty="0">
                <a:solidFill>
                  <a:srgbClr val="0000FF"/>
                </a:solidFill>
                <a:latin typeface="微软雅黑" panose="020B0503020204020204" pitchFamily="34" charset="-122"/>
                <a:ea typeface="微软雅黑" panose="020B0503020204020204" pitchFamily="34" charset="-122"/>
              </a:rPr>
              <a:t>问题：要实现</a:t>
            </a:r>
            <a:r>
              <a:rPr kumimoji="1" lang="en-US" altLang="zh-CN" sz="2400" b="1" dirty="0">
                <a:solidFill>
                  <a:srgbClr val="0000FF"/>
                </a:solidFill>
                <a:latin typeface="微软雅黑" panose="020B0503020204020204" pitchFamily="34" charset="-122"/>
                <a:ea typeface="微软雅黑" panose="020B0503020204020204" pitchFamily="34" charset="-122"/>
              </a:rPr>
              <a:t>cache</a:t>
            </a:r>
            <a:r>
              <a:rPr kumimoji="1" lang="zh-CN" altLang="en-US" sz="2400" b="1" dirty="0">
                <a:solidFill>
                  <a:srgbClr val="0000FF"/>
                </a:solidFill>
                <a:latin typeface="微软雅黑" panose="020B0503020204020204" pitchFamily="34" charset="-122"/>
                <a:ea typeface="微软雅黑" panose="020B0503020204020204" pitchFamily="34" charset="-122"/>
              </a:rPr>
              <a:t>机制需要解决哪些问题？</a:t>
            </a:r>
          </a:p>
        </p:txBody>
      </p:sp>
      <p:sp>
        <p:nvSpPr>
          <p:cNvPr id="4" name="Text Box 38">
            <a:extLst>
              <a:ext uri="{FF2B5EF4-FFF2-40B4-BE49-F238E27FC236}">
                <a16:creationId xmlns:a16="http://schemas.microsoft.com/office/drawing/2014/main" id="{4AD0459A-D6D5-3267-5C3C-D1729441AAA0}"/>
              </a:ext>
            </a:extLst>
          </p:cNvPr>
          <p:cNvSpPr txBox="1">
            <a:spLocks noChangeArrowheads="1"/>
          </p:cNvSpPr>
          <p:nvPr/>
        </p:nvSpPr>
        <p:spPr bwMode="auto">
          <a:xfrm>
            <a:off x="455958" y="1631167"/>
            <a:ext cx="4995555" cy="2798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14000"/>
              </a:lnSpc>
              <a:spcBef>
                <a:spcPct val="20000"/>
              </a:spcBef>
            </a:pPr>
            <a:r>
              <a:rPr kumimoji="1" lang="zh-CN" altLang="en-US" sz="2000" b="1" dirty="0">
                <a:solidFill>
                  <a:schemeClr val="accent2"/>
                </a:solidFill>
                <a:latin typeface="微软雅黑" panose="020B0503020204020204" pitchFamily="34" charset="-122"/>
                <a:ea typeface="微软雅黑" panose="020B0503020204020204" pitchFamily="34" charset="-122"/>
              </a:rPr>
              <a:t>为什么可以利用</a:t>
            </a:r>
            <a:r>
              <a:rPr kumimoji="1" lang="en-US" altLang="zh-CN" sz="2000" b="1" dirty="0">
                <a:solidFill>
                  <a:schemeClr val="accent2"/>
                </a:solidFill>
                <a:latin typeface="微软雅黑" panose="020B0503020204020204" pitchFamily="34" charset="-122"/>
                <a:ea typeface="微软雅黑" panose="020B0503020204020204" pitchFamily="34" charset="-122"/>
              </a:rPr>
              <a:t>cache</a:t>
            </a:r>
            <a:r>
              <a:rPr kumimoji="1" lang="zh-CN" altLang="en-US" sz="2000" b="1" dirty="0">
                <a:solidFill>
                  <a:schemeClr val="accent2"/>
                </a:solidFill>
                <a:latin typeface="微软雅黑" panose="020B0503020204020204" pitchFamily="34" charset="-122"/>
                <a:ea typeface="微软雅黑" panose="020B0503020204020204" pitchFamily="34" charset="-122"/>
              </a:rPr>
              <a:t>提高程序运行效率？</a:t>
            </a:r>
            <a:endParaRPr kumimoji="1" lang="en-US" altLang="zh-CN" sz="2000" b="1" dirty="0">
              <a:solidFill>
                <a:schemeClr val="accent2"/>
              </a:solidFill>
              <a:latin typeface="微软雅黑" panose="020B0503020204020204" pitchFamily="34" charset="-122"/>
              <a:ea typeface="微软雅黑" panose="020B0503020204020204" pitchFamily="34" charset="-122"/>
            </a:endParaRPr>
          </a:p>
          <a:p>
            <a:pPr eaLnBrk="1" hangingPunct="1">
              <a:lnSpc>
                <a:spcPct val="114000"/>
              </a:lnSpc>
              <a:spcBef>
                <a:spcPct val="20000"/>
              </a:spcBef>
            </a:pPr>
            <a:r>
              <a:rPr kumimoji="1" lang="zh-CN" altLang="en-US" sz="2000" b="1" dirty="0">
                <a:solidFill>
                  <a:schemeClr val="accent2"/>
                </a:solidFill>
                <a:latin typeface="微软雅黑" panose="020B0503020204020204" pitchFamily="34" charset="-122"/>
                <a:ea typeface="微软雅黑" panose="020B0503020204020204" pitchFamily="34" charset="-122"/>
              </a:rPr>
              <a:t>为了充分利用</a:t>
            </a:r>
            <a:r>
              <a:rPr kumimoji="1" lang="en-US" altLang="zh-CN" sz="2000" b="1" dirty="0">
                <a:solidFill>
                  <a:schemeClr val="accent2"/>
                </a:solidFill>
                <a:latin typeface="微软雅黑" panose="020B0503020204020204" pitchFamily="34" charset="-122"/>
                <a:ea typeface="微软雅黑" panose="020B0503020204020204" pitchFamily="34" charset="-122"/>
              </a:rPr>
              <a:t>cache</a:t>
            </a:r>
            <a:r>
              <a:rPr kumimoji="1" lang="zh-CN" altLang="en-US" sz="2000" b="1" dirty="0">
                <a:solidFill>
                  <a:schemeClr val="accent2"/>
                </a:solidFill>
                <a:latin typeface="微软雅黑" panose="020B0503020204020204" pitchFamily="34" charset="-122"/>
                <a:ea typeface="微软雅黑" panose="020B0503020204020204" pitchFamily="34" charset="-122"/>
              </a:rPr>
              <a:t>，编程需要注意什么？</a:t>
            </a:r>
          </a:p>
          <a:p>
            <a:pPr eaLnBrk="1" hangingPunct="1">
              <a:lnSpc>
                <a:spcPct val="114000"/>
              </a:lnSpc>
              <a:spcBef>
                <a:spcPct val="20000"/>
              </a:spcBef>
            </a:pPr>
            <a:r>
              <a:rPr kumimoji="1" lang="zh-CN" altLang="en-US" sz="2000" b="1" dirty="0">
                <a:solidFill>
                  <a:schemeClr val="accent2"/>
                </a:solidFill>
                <a:latin typeface="微软雅黑" panose="020B0503020204020204" pitchFamily="34" charset="-122"/>
                <a:ea typeface="微软雅黑" panose="020B0503020204020204" pitchFamily="34" charset="-122"/>
              </a:rPr>
              <a:t>如何分块？</a:t>
            </a:r>
          </a:p>
          <a:p>
            <a:pPr eaLnBrk="1" hangingPunct="1">
              <a:lnSpc>
                <a:spcPct val="114000"/>
              </a:lnSpc>
              <a:spcBef>
                <a:spcPct val="20000"/>
              </a:spcBef>
            </a:pPr>
            <a:r>
              <a:rPr kumimoji="1" lang="en-US" altLang="zh-CN" sz="2000" b="1" dirty="0">
                <a:solidFill>
                  <a:schemeClr val="accent2"/>
                </a:solidFill>
                <a:latin typeface="微软雅黑" panose="020B0503020204020204" pitchFamily="34" charset="-122"/>
                <a:ea typeface="微软雅黑" panose="020B0503020204020204" pitchFamily="34" charset="-122"/>
              </a:rPr>
              <a:t>cache</a:t>
            </a:r>
            <a:r>
              <a:rPr kumimoji="1" lang="zh-CN" altLang="en-US" sz="2000" b="1" dirty="0">
                <a:solidFill>
                  <a:schemeClr val="accent2"/>
                </a:solidFill>
                <a:latin typeface="微软雅黑" panose="020B0503020204020204" pitchFamily="34" charset="-122"/>
                <a:ea typeface="微软雅黑" panose="020B0503020204020204" pitchFamily="34" charset="-122"/>
              </a:rPr>
              <a:t>已满时，怎么办？</a:t>
            </a:r>
          </a:p>
          <a:p>
            <a:pPr eaLnBrk="1" hangingPunct="1">
              <a:lnSpc>
                <a:spcPct val="114000"/>
              </a:lnSpc>
              <a:spcBef>
                <a:spcPct val="20000"/>
              </a:spcBef>
            </a:pPr>
            <a:r>
              <a:rPr kumimoji="1" lang="zh-CN" altLang="en-US" sz="2000" b="1" dirty="0">
                <a:solidFill>
                  <a:schemeClr val="accent2"/>
                </a:solidFill>
                <a:latin typeface="微软雅黑" panose="020B0503020204020204" pitchFamily="34" charset="-122"/>
                <a:ea typeface="微软雅黑" panose="020B0503020204020204" pitchFamily="34" charset="-122"/>
              </a:rPr>
              <a:t>写数据时怎样保证</a:t>
            </a:r>
            <a:r>
              <a:rPr kumimoji="1" lang="en-US" altLang="zh-CN" sz="2000" b="1" dirty="0">
                <a:solidFill>
                  <a:schemeClr val="accent2"/>
                </a:solidFill>
                <a:latin typeface="微软雅黑" panose="020B0503020204020204" pitchFamily="34" charset="-122"/>
                <a:ea typeface="微软雅黑" panose="020B0503020204020204" pitchFamily="34" charset="-122"/>
              </a:rPr>
              <a:t>cache</a:t>
            </a:r>
            <a:r>
              <a:rPr kumimoji="1" lang="zh-CN" altLang="en-US" sz="2000" b="1" dirty="0">
                <a:solidFill>
                  <a:schemeClr val="accent2"/>
                </a:solidFill>
                <a:latin typeface="微软雅黑" panose="020B0503020204020204" pitchFamily="34" charset="-122"/>
                <a:ea typeface="微软雅黑" panose="020B0503020204020204" pitchFamily="34" charset="-122"/>
              </a:rPr>
              <a:t>和主存的一致性？</a:t>
            </a:r>
          </a:p>
          <a:p>
            <a:pPr eaLnBrk="1" hangingPunct="1">
              <a:lnSpc>
                <a:spcPct val="114000"/>
              </a:lnSpc>
              <a:spcBef>
                <a:spcPct val="20000"/>
              </a:spcBef>
            </a:pPr>
            <a:r>
              <a:rPr kumimoji="1" lang="zh-CN" altLang="en-US" sz="2000" b="1" dirty="0">
                <a:solidFill>
                  <a:schemeClr val="accent2"/>
                </a:solidFill>
                <a:latin typeface="微软雅黑" panose="020B0503020204020204" pitchFamily="34" charset="-122"/>
                <a:ea typeface="微软雅黑" panose="020B0503020204020204" pitchFamily="34" charset="-122"/>
              </a:rPr>
              <a:t>如何根据主存地址访问到</a:t>
            </a:r>
            <a:r>
              <a:rPr kumimoji="1" lang="en-US" altLang="zh-CN" sz="2000" b="1" dirty="0">
                <a:solidFill>
                  <a:schemeClr val="accent2"/>
                </a:solidFill>
                <a:latin typeface="微软雅黑" panose="020B0503020204020204" pitchFamily="34" charset="-122"/>
                <a:ea typeface="微软雅黑" panose="020B0503020204020204" pitchFamily="34" charset="-122"/>
              </a:rPr>
              <a:t>cache</a:t>
            </a:r>
            <a:r>
              <a:rPr kumimoji="1" lang="zh-CN" altLang="en-US" sz="2000" b="1" dirty="0">
                <a:solidFill>
                  <a:schemeClr val="accent2"/>
                </a:solidFill>
                <a:latin typeface="微软雅黑" panose="020B0503020204020204" pitchFamily="34" charset="-122"/>
                <a:ea typeface="微软雅黑" panose="020B0503020204020204" pitchFamily="34" charset="-122"/>
              </a:rPr>
              <a:t>中的数据？</a:t>
            </a:r>
            <a:endParaRPr kumimoji="1" lang="en-US" altLang="zh-CN" sz="2000" b="1" dirty="0">
              <a:solidFill>
                <a:schemeClr val="accent2"/>
              </a:solidFill>
              <a:latin typeface="微软雅黑" panose="020B0503020204020204" pitchFamily="34" charset="-122"/>
              <a:ea typeface="微软雅黑" panose="020B0503020204020204" pitchFamily="34" charset="-122"/>
            </a:endParaRPr>
          </a:p>
          <a:p>
            <a:pPr eaLnBrk="1" hangingPunct="1">
              <a:lnSpc>
                <a:spcPct val="114000"/>
              </a:lnSpc>
              <a:spcBef>
                <a:spcPct val="20000"/>
              </a:spcBef>
            </a:pPr>
            <a:r>
              <a:rPr kumimoji="1" lang="en-US" altLang="zh-CN" sz="2000" b="1" dirty="0">
                <a:solidFill>
                  <a:schemeClr val="accent2"/>
                </a:solidFill>
                <a:latin typeface="微软雅黑" panose="020B0503020204020204" pitchFamily="34" charset="-122"/>
                <a:ea typeface="微软雅黑" panose="020B0503020204020204" pitchFamily="34" charset="-122"/>
              </a:rPr>
              <a:t>cache</a:t>
            </a:r>
            <a:r>
              <a:rPr kumimoji="1" lang="zh-CN" altLang="en-US" sz="2000" b="1" dirty="0">
                <a:solidFill>
                  <a:schemeClr val="accent2"/>
                </a:solidFill>
                <a:latin typeface="微软雅黑" panose="020B0503020204020204" pitchFamily="34" charset="-122"/>
                <a:ea typeface="微软雅黑" panose="020B0503020204020204" pitchFamily="34" charset="-122"/>
              </a:rPr>
              <a:t>对程序员</a:t>
            </a:r>
            <a:r>
              <a:rPr kumimoji="1" lang="en-US" altLang="zh-CN" sz="2000" b="1" dirty="0">
                <a:solidFill>
                  <a:schemeClr val="accent2"/>
                </a:solidFill>
                <a:latin typeface="微软雅黑" panose="020B0503020204020204" pitchFamily="34" charset="-122"/>
                <a:ea typeface="微软雅黑" panose="020B0503020204020204" pitchFamily="34" charset="-122"/>
              </a:rPr>
              <a:t>(</a:t>
            </a:r>
            <a:r>
              <a:rPr kumimoji="1" lang="zh-CN" altLang="en-US" sz="2000" b="1" dirty="0">
                <a:solidFill>
                  <a:schemeClr val="accent2"/>
                </a:solidFill>
                <a:latin typeface="微软雅黑" panose="020B0503020204020204" pitchFamily="34" charset="-122"/>
                <a:ea typeface="微软雅黑" panose="020B0503020204020204" pitchFamily="34" charset="-122"/>
              </a:rPr>
              <a:t>编译器</a:t>
            </a:r>
            <a:r>
              <a:rPr kumimoji="1" lang="en-US" altLang="zh-CN" sz="2000" b="1" dirty="0">
                <a:solidFill>
                  <a:schemeClr val="accent2"/>
                </a:solidFill>
                <a:latin typeface="微软雅黑" panose="020B0503020204020204" pitchFamily="34" charset="-122"/>
                <a:ea typeface="微软雅黑" panose="020B0503020204020204" pitchFamily="34" charset="-122"/>
              </a:rPr>
              <a:t>)</a:t>
            </a:r>
            <a:r>
              <a:rPr kumimoji="1" lang="zh-CN" altLang="en-US" sz="2000" b="1" dirty="0">
                <a:solidFill>
                  <a:schemeClr val="accent2"/>
                </a:solidFill>
                <a:latin typeface="微软雅黑" panose="020B0503020204020204" pitchFamily="34" charset="-122"/>
                <a:ea typeface="微软雅黑" panose="020B0503020204020204" pitchFamily="34" charset="-122"/>
              </a:rPr>
              <a:t>是否透明？为什么？</a:t>
            </a:r>
            <a:endParaRPr kumimoji="1" lang="en-US" altLang="zh-CN" sz="2000" b="1" dirty="0">
              <a:solidFill>
                <a:schemeClr val="accent2"/>
              </a:solidFill>
              <a:latin typeface="微软雅黑" panose="020B0503020204020204" pitchFamily="34" charset="-122"/>
              <a:ea typeface="微软雅黑" panose="020B0503020204020204" pitchFamily="34" charset="-122"/>
            </a:endParaRPr>
          </a:p>
        </p:txBody>
      </p:sp>
      <p:sp>
        <p:nvSpPr>
          <p:cNvPr id="6" name="Text Box 38">
            <a:extLst>
              <a:ext uri="{FF2B5EF4-FFF2-40B4-BE49-F238E27FC236}">
                <a16:creationId xmlns:a16="http://schemas.microsoft.com/office/drawing/2014/main" id="{A2FADF40-C211-478B-9388-7ECFEA75DEB0}"/>
              </a:ext>
            </a:extLst>
          </p:cNvPr>
          <p:cNvSpPr txBox="1">
            <a:spLocks noChangeArrowheads="1"/>
          </p:cNvSpPr>
          <p:nvPr/>
        </p:nvSpPr>
        <p:spPr bwMode="auto">
          <a:xfrm>
            <a:off x="455958" y="4692935"/>
            <a:ext cx="8364263" cy="1453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lnSpc>
                <a:spcPct val="114000"/>
              </a:lnSpc>
              <a:spcBef>
                <a:spcPct val="20000"/>
              </a:spcBef>
            </a:pPr>
            <a:r>
              <a:rPr kumimoji="1" lang="zh-CN" altLang="en-US" sz="2000" b="1" dirty="0">
                <a:solidFill>
                  <a:schemeClr val="accent2"/>
                </a:solidFill>
                <a:latin typeface="微软雅黑" panose="020B0503020204020204" pitchFamily="34" charset="-122"/>
                <a:ea typeface="微软雅黑" panose="020B0503020204020204" pitchFamily="34" charset="-122"/>
              </a:rPr>
              <a:t>主存块和</a:t>
            </a:r>
            <a:r>
              <a:rPr kumimoji="1" lang="en-US" altLang="zh-CN" sz="2000" b="1" dirty="0">
                <a:solidFill>
                  <a:schemeClr val="accent2"/>
                </a:solidFill>
                <a:latin typeface="微软雅黑" panose="020B0503020204020204" pitchFamily="34" charset="-122"/>
                <a:ea typeface="微软雅黑" panose="020B0503020204020204" pitchFamily="34" charset="-122"/>
              </a:rPr>
              <a:t>cache</a:t>
            </a:r>
            <a:r>
              <a:rPr kumimoji="1" lang="zh-CN" altLang="en-US" sz="2000" b="1" dirty="0">
                <a:solidFill>
                  <a:schemeClr val="accent2"/>
                </a:solidFill>
                <a:latin typeface="微软雅黑" panose="020B0503020204020204" pitchFamily="34" charset="-122"/>
                <a:ea typeface="微软雅黑" panose="020B0503020204020204" pitchFamily="34" charset="-122"/>
              </a:rPr>
              <a:t>之间如何映射</a:t>
            </a:r>
            <a:r>
              <a:rPr kumimoji="1" lang="en-US" altLang="zh-CN" sz="2000" b="1" dirty="0">
                <a:solidFill>
                  <a:schemeClr val="accent2"/>
                </a:solidFill>
                <a:latin typeface="微软雅黑" panose="020B0503020204020204" pitchFamily="34" charset="-122"/>
                <a:ea typeface="微软雅黑" panose="020B0503020204020204" pitchFamily="34" charset="-122"/>
              </a:rPr>
              <a:t>?</a:t>
            </a:r>
          </a:p>
          <a:p>
            <a:pPr eaLnBrk="1" hangingPunct="1">
              <a:lnSpc>
                <a:spcPct val="114000"/>
              </a:lnSpc>
              <a:spcBef>
                <a:spcPts val="600"/>
              </a:spcBef>
            </a:pPr>
            <a:r>
              <a:rPr kumimoji="1" lang="zh-CN" altLang="en-US" sz="2000" b="1" dirty="0">
                <a:solidFill>
                  <a:schemeClr val="accent2"/>
                </a:solidFill>
                <a:latin typeface="微软雅黑" panose="020B0503020204020204" pitchFamily="34" charset="-122"/>
                <a:ea typeface="微软雅黑" panose="020B0503020204020204" pitchFamily="34" charset="-122"/>
              </a:rPr>
              <a:t>在</a:t>
            </a:r>
            <a:r>
              <a:rPr kumimoji="1" lang="en-US" altLang="zh-CN" sz="2000" b="1" dirty="0">
                <a:solidFill>
                  <a:schemeClr val="accent2"/>
                </a:solidFill>
                <a:latin typeface="微软雅黑" panose="020B0503020204020204" pitchFamily="34" charset="-122"/>
                <a:ea typeface="微软雅黑" panose="020B0503020204020204" pitchFamily="34" charset="-122"/>
              </a:rPr>
              <a:t>cache</a:t>
            </a:r>
            <a:r>
              <a:rPr kumimoji="1" lang="zh-CN" altLang="en-US" sz="2000" b="1" dirty="0">
                <a:solidFill>
                  <a:schemeClr val="accent2"/>
                </a:solidFill>
                <a:latin typeface="微软雅黑" panose="020B0503020204020204" pitchFamily="34" charset="-122"/>
                <a:ea typeface="微软雅黑" panose="020B0503020204020204" pitchFamily="34" charset="-122"/>
              </a:rPr>
              <a:t>映射时</a:t>
            </a:r>
            <a:r>
              <a:rPr kumimoji="1" lang="en-US" altLang="zh-CN" sz="2000" b="1" dirty="0">
                <a:solidFill>
                  <a:schemeClr val="accent2"/>
                </a:solidFill>
                <a:latin typeface="微软雅黑" panose="020B0503020204020204" pitchFamily="34" charset="-122"/>
                <a:ea typeface="微软雅黑" panose="020B0503020204020204" pitchFamily="34" charset="-122"/>
              </a:rPr>
              <a:t>, cache</a:t>
            </a:r>
            <a:r>
              <a:rPr kumimoji="1" lang="zh-CN" altLang="en-US" sz="2000" b="1" dirty="0">
                <a:solidFill>
                  <a:schemeClr val="accent2"/>
                </a:solidFill>
                <a:latin typeface="微软雅黑" panose="020B0503020204020204" pitchFamily="34" charset="-122"/>
                <a:ea typeface="微软雅黑" panose="020B0503020204020204" pitchFamily="34" charset="-122"/>
              </a:rPr>
              <a:t>中每一行需要一个标记信息（用于确定主存的哪一块）。假设主存空间</a:t>
            </a:r>
            <a:r>
              <a:rPr kumimoji="1" lang="en-US" altLang="zh-CN" sz="2000" b="1" dirty="0">
                <a:solidFill>
                  <a:schemeClr val="accent2"/>
                </a:solidFill>
                <a:latin typeface="微软雅黑" panose="020B0503020204020204" pitchFamily="34" charset="-122"/>
                <a:ea typeface="微软雅黑" panose="020B0503020204020204" pitchFamily="34" charset="-122"/>
              </a:rPr>
              <a:t>1M</a:t>
            </a:r>
            <a:r>
              <a:rPr kumimoji="1" lang="zh-CN" altLang="en-US" sz="2000" b="1" dirty="0">
                <a:solidFill>
                  <a:schemeClr val="accent2"/>
                </a:solidFill>
                <a:latin typeface="微软雅黑" panose="020B0503020204020204" pitchFamily="34" charset="-122"/>
                <a:ea typeface="微软雅黑" panose="020B0503020204020204" pitchFamily="34" charset="-122"/>
              </a:rPr>
              <a:t>字</a:t>
            </a:r>
            <a:r>
              <a:rPr kumimoji="1" lang="en-US" altLang="zh-CN" sz="2000" b="1" dirty="0">
                <a:solidFill>
                  <a:schemeClr val="accent2"/>
                </a:solidFill>
                <a:latin typeface="微软雅黑" panose="020B0503020204020204" pitchFamily="34" charset="-122"/>
                <a:ea typeface="微软雅黑" panose="020B0503020204020204" pitchFamily="34" charset="-122"/>
              </a:rPr>
              <a:t>, cache</a:t>
            </a:r>
            <a:r>
              <a:rPr kumimoji="1" lang="zh-CN" altLang="en-US" sz="2000" b="1" dirty="0">
                <a:solidFill>
                  <a:schemeClr val="accent2"/>
                </a:solidFill>
                <a:latin typeface="微软雅黑" panose="020B0503020204020204" pitchFamily="34" charset="-122"/>
                <a:ea typeface="微软雅黑" panose="020B0503020204020204" pitchFamily="34" charset="-122"/>
              </a:rPr>
              <a:t>数据区</a:t>
            </a:r>
            <a:r>
              <a:rPr kumimoji="1" lang="en-US" altLang="zh-CN" sz="2000" b="1" dirty="0">
                <a:solidFill>
                  <a:schemeClr val="accent2"/>
                </a:solidFill>
                <a:latin typeface="微软雅黑" panose="020B0503020204020204" pitchFamily="34" charset="-122"/>
                <a:ea typeface="微软雅黑" panose="020B0503020204020204" pitchFamily="34" charset="-122"/>
              </a:rPr>
              <a:t>8K</a:t>
            </a:r>
            <a:r>
              <a:rPr kumimoji="1" lang="zh-CN" altLang="en-US" sz="2000" b="1" dirty="0">
                <a:solidFill>
                  <a:schemeClr val="accent2"/>
                </a:solidFill>
                <a:latin typeface="微软雅黑" panose="020B0503020204020204" pitchFamily="34" charset="-122"/>
                <a:ea typeface="微软雅黑" panose="020B0503020204020204" pitchFamily="34" charset="-122"/>
              </a:rPr>
              <a:t>字</a:t>
            </a:r>
            <a:r>
              <a:rPr kumimoji="1" lang="en-US" altLang="zh-CN" sz="2000" b="1" dirty="0">
                <a:solidFill>
                  <a:schemeClr val="accent2"/>
                </a:solidFill>
                <a:latin typeface="微软雅黑" panose="020B0503020204020204" pitchFamily="34" charset="-122"/>
                <a:ea typeface="微软雅黑" panose="020B0503020204020204" pitchFamily="34" charset="-122"/>
              </a:rPr>
              <a:t>, </a:t>
            </a:r>
            <a:r>
              <a:rPr kumimoji="1" lang="zh-CN" altLang="en-US" sz="2000" b="1" dirty="0">
                <a:solidFill>
                  <a:schemeClr val="accent2"/>
                </a:solidFill>
                <a:latin typeface="微软雅黑" panose="020B0503020204020204" pitchFamily="34" charset="-122"/>
                <a:ea typeface="微软雅黑" panose="020B0503020204020204" pitchFamily="34" charset="-122"/>
              </a:rPr>
              <a:t>块大小为</a:t>
            </a:r>
            <a:r>
              <a:rPr kumimoji="1" lang="en-US" altLang="zh-CN" sz="2000" b="1" dirty="0">
                <a:solidFill>
                  <a:schemeClr val="accent2"/>
                </a:solidFill>
                <a:latin typeface="微软雅黑" panose="020B0503020204020204" pitchFamily="34" charset="-122"/>
                <a:ea typeface="微软雅黑" panose="020B0503020204020204" pitchFamily="34" charset="-122"/>
              </a:rPr>
              <a:t>512</a:t>
            </a:r>
            <a:r>
              <a:rPr kumimoji="1" lang="zh-CN" altLang="en-US" sz="2000" b="1" dirty="0">
                <a:solidFill>
                  <a:schemeClr val="accent2"/>
                </a:solidFill>
                <a:latin typeface="微软雅黑" panose="020B0503020204020204" pitchFamily="34" charset="-122"/>
                <a:ea typeface="微软雅黑" panose="020B0503020204020204" pitchFamily="34" charset="-122"/>
              </a:rPr>
              <a:t>字节</a:t>
            </a:r>
            <a:r>
              <a:rPr kumimoji="1" lang="en-US" altLang="zh-CN" sz="2000" b="1" dirty="0">
                <a:solidFill>
                  <a:schemeClr val="accent2"/>
                </a:solidFill>
                <a:latin typeface="微软雅黑" panose="020B0503020204020204" pitchFamily="34" charset="-122"/>
                <a:ea typeface="微软雅黑" panose="020B0503020204020204" pitchFamily="34" charset="-122"/>
              </a:rPr>
              <a:t>, </a:t>
            </a:r>
            <a:r>
              <a:rPr kumimoji="1" lang="zh-CN" altLang="en-US" sz="2000" b="1" dirty="0">
                <a:solidFill>
                  <a:schemeClr val="accent2"/>
                </a:solidFill>
                <a:latin typeface="微软雅黑" panose="020B0503020204020204" pitchFamily="34" charset="-122"/>
                <a:ea typeface="微软雅黑" panose="020B0503020204020204" pitchFamily="34" charset="-122"/>
              </a:rPr>
              <a:t>在直接映射和全相联映射方式下</a:t>
            </a:r>
            <a:r>
              <a:rPr kumimoji="1" lang="en-US" altLang="zh-CN" sz="2000" b="1" dirty="0">
                <a:solidFill>
                  <a:schemeClr val="accent2"/>
                </a:solidFill>
                <a:latin typeface="微软雅黑" panose="020B0503020204020204" pitchFamily="34" charset="-122"/>
                <a:ea typeface="微软雅黑" panose="020B0503020204020204" pitchFamily="34" charset="-122"/>
              </a:rPr>
              <a:t>, </a:t>
            </a:r>
            <a:r>
              <a:rPr kumimoji="1" lang="zh-CN" altLang="en-US" sz="2000" b="1" dirty="0">
                <a:solidFill>
                  <a:schemeClr val="accent2"/>
                </a:solidFill>
                <a:latin typeface="微软雅黑" panose="020B0503020204020204" pitchFamily="34" charset="-122"/>
                <a:ea typeface="微软雅黑" panose="020B0503020204020204" pitchFamily="34" charset="-122"/>
              </a:rPr>
              <a:t>一个</a:t>
            </a:r>
            <a:r>
              <a:rPr kumimoji="1" lang="en-US" altLang="zh-CN" sz="2000" b="1" dirty="0">
                <a:solidFill>
                  <a:schemeClr val="accent2"/>
                </a:solidFill>
                <a:latin typeface="微软雅黑" panose="020B0503020204020204" pitchFamily="34" charset="-122"/>
                <a:ea typeface="微软雅黑" panose="020B0503020204020204" pitchFamily="34" charset="-122"/>
              </a:rPr>
              <a:t>cache</a:t>
            </a:r>
            <a:r>
              <a:rPr kumimoji="1" lang="zh-CN" altLang="en-US" sz="2000" b="1" dirty="0">
                <a:solidFill>
                  <a:schemeClr val="accent2"/>
                </a:solidFill>
                <a:latin typeface="微软雅黑" panose="020B0503020204020204" pitchFamily="34" charset="-122"/>
                <a:ea typeface="微软雅黑" panose="020B0503020204020204" pitchFamily="34" charset="-122"/>
              </a:rPr>
              <a:t>行的标记域需要多少个二进制位？</a:t>
            </a:r>
            <a:endParaRPr kumimoji="1" lang="en-US" altLang="zh-CN" sz="2000" b="1"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47154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D462624-CAB4-527E-88F1-4DF4FB9A812A}"/>
              </a:ext>
            </a:extLst>
          </p:cNvPr>
          <p:cNvSpPr>
            <a:spLocks noGrp="1" noChangeArrowheads="1"/>
          </p:cNvSpPr>
          <p:nvPr>
            <p:ph type="title"/>
          </p:nvPr>
        </p:nvSpPr>
        <p:spPr>
          <a:xfrm>
            <a:off x="457200" y="98425"/>
            <a:ext cx="8229600" cy="561975"/>
          </a:xfrm>
        </p:spPr>
        <p:txBody>
          <a:bodyPr/>
          <a:lstStyle/>
          <a:p>
            <a:r>
              <a:rPr lang="zh-CN" altLang="en-US" sz="3600" dirty="0"/>
              <a:t>矩阵减法  性能研究</a:t>
            </a:r>
          </a:p>
        </p:txBody>
      </p:sp>
      <p:sp>
        <p:nvSpPr>
          <p:cNvPr id="2" name="文本框 1">
            <a:extLst>
              <a:ext uri="{FF2B5EF4-FFF2-40B4-BE49-F238E27FC236}">
                <a16:creationId xmlns:a16="http://schemas.microsoft.com/office/drawing/2014/main" id="{CFED6CC6-33CC-3A29-8728-FB660FDC8B0A}"/>
              </a:ext>
            </a:extLst>
          </p:cNvPr>
          <p:cNvSpPr txBox="1"/>
          <p:nvPr/>
        </p:nvSpPr>
        <p:spPr>
          <a:xfrm>
            <a:off x="1054828" y="1626163"/>
            <a:ext cx="5542817" cy="461665"/>
          </a:xfrm>
          <a:prstGeom prst="rect">
            <a:avLst/>
          </a:prstGeom>
          <a:noFill/>
        </p:spPr>
        <p:txBody>
          <a:bodyPr wrap="square">
            <a:spAutoFit/>
          </a:bodyPr>
          <a:lstStyle/>
          <a:p>
            <a:r>
              <a:rPr lang="en-US" altLang="zh-CN" sz="2400" b="1" dirty="0">
                <a:solidFill>
                  <a:srgbClr val="0000FF"/>
                </a:solidFill>
                <a:latin typeface="华文新魏" panose="02010800040101010101" pitchFamily="2" charset="-122"/>
                <a:ea typeface="华文新魏" panose="02010800040101010101" pitchFamily="2" charset="-122"/>
              </a:rPr>
              <a:t>cache </a:t>
            </a:r>
            <a:r>
              <a:rPr lang="zh-CN" altLang="en-US" sz="2400" b="1" dirty="0">
                <a:solidFill>
                  <a:srgbClr val="0000FF"/>
                </a:solidFill>
                <a:latin typeface="华文新魏" panose="02010800040101010101" pitchFamily="2" charset="-122"/>
                <a:ea typeface="华文新魏" panose="02010800040101010101" pitchFamily="2" charset="-122"/>
              </a:rPr>
              <a:t>命中率           </a:t>
            </a:r>
            <a:r>
              <a:rPr lang="en-US" altLang="zh-CN" sz="2400" b="1" dirty="0">
                <a:solidFill>
                  <a:srgbClr val="0000FF"/>
                </a:solidFill>
                <a:latin typeface="华文新魏" panose="02010800040101010101" pitchFamily="2" charset="-122"/>
                <a:ea typeface="华文新魏" panose="02010800040101010101" pitchFamily="2" charset="-122"/>
              </a:rPr>
              <a:t>cache </a:t>
            </a:r>
            <a:r>
              <a:rPr lang="zh-CN" altLang="en-US" sz="2400" b="1" dirty="0">
                <a:solidFill>
                  <a:srgbClr val="0000FF"/>
                </a:solidFill>
                <a:latin typeface="华文新魏" panose="02010800040101010101" pitchFamily="2" charset="-122"/>
                <a:ea typeface="华文新魏" panose="02010800040101010101" pitchFamily="2" charset="-122"/>
              </a:rPr>
              <a:t>抖动</a:t>
            </a:r>
            <a:endParaRPr lang="en-US" altLang="zh-CN" sz="2400" b="1" dirty="0">
              <a:solidFill>
                <a:srgbClr val="0000FF"/>
              </a:solidFill>
              <a:latin typeface="华文新魏" panose="02010800040101010101" pitchFamily="2" charset="-122"/>
              <a:ea typeface="华文新魏" panose="02010800040101010101" pitchFamily="2" charset="-122"/>
            </a:endParaRPr>
          </a:p>
        </p:txBody>
      </p:sp>
      <p:sp>
        <p:nvSpPr>
          <p:cNvPr id="8" name="文本框 7">
            <a:extLst>
              <a:ext uri="{FF2B5EF4-FFF2-40B4-BE49-F238E27FC236}">
                <a16:creationId xmlns:a16="http://schemas.microsoft.com/office/drawing/2014/main" id="{97B60474-A69F-1C2D-72CC-D796DE06D407}"/>
              </a:ext>
            </a:extLst>
          </p:cNvPr>
          <p:cNvSpPr txBox="1"/>
          <p:nvPr/>
        </p:nvSpPr>
        <p:spPr>
          <a:xfrm>
            <a:off x="926595" y="3704287"/>
            <a:ext cx="4572000" cy="830997"/>
          </a:xfrm>
          <a:prstGeom prst="rect">
            <a:avLst/>
          </a:prstGeom>
          <a:noFill/>
        </p:spPr>
        <p:txBody>
          <a:bodyPr wrap="square">
            <a:spAutoFit/>
          </a:bodyPr>
          <a:lstStyle/>
          <a:p>
            <a:r>
              <a:rPr lang="zh-CN" altLang="en-US" sz="2400" b="1" dirty="0">
                <a:solidFill>
                  <a:srgbClr val="FF0000"/>
                </a:solidFill>
                <a:latin typeface="华文新魏" panose="02010800040101010101" pitchFamily="2" charset="-122"/>
                <a:ea typeface="华文新魏" panose="02010800040101010101" pitchFamily="2" charset="-122"/>
              </a:rPr>
              <a:t>类比：内存</a:t>
            </a: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solidFill>
                  <a:srgbClr val="FF0000"/>
                </a:solidFill>
                <a:latin typeface="华文新魏" panose="02010800040101010101" pitchFamily="2" charset="-122"/>
                <a:ea typeface="华文新魏" panose="02010800040101010101" pitchFamily="2" charset="-122"/>
              </a:rPr>
              <a:t>命中率</a:t>
            </a:r>
            <a:endParaRPr lang="en-US" altLang="zh-CN" sz="2400" b="1" dirty="0">
              <a:solidFill>
                <a:srgbClr val="FF0000"/>
              </a:solidFill>
              <a:latin typeface="华文新魏" panose="02010800040101010101" pitchFamily="2" charset="-122"/>
              <a:ea typeface="华文新魏" panose="02010800040101010101" pitchFamily="2" charset="-122"/>
            </a:endParaRPr>
          </a:p>
          <a:p>
            <a:r>
              <a:rPr lang="zh-CN" altLang="en-US" sz="2400" b="1" dirty="0">
                <a:solidFill>
                  <a:srgbClr val="FF0000"/>
                </a:solidFill>
                <a:latin typeface="华文新魏" panose="02010800040101010101" pitchFamily="2" charset="-122"/>
                <a:ea typeface="华文新魏" panose="02010800040101010101" pitchFamily="2" charset="-122"/>
              </a:rPr>
              <a:t>            内存</a:t>
            </a:r>
            <a:r>
              <a:rPr lang="en-US" altLang="zh-CN" sz="2400" b="1" dirty="0">
                <a:solidFill>
                  <a:srgbClr val="FF0000"/>
                </a:solidFill>
                <a:latin typeface="华文新魏" panose="02010800040101010101" pitchFamily="2" charset="-122"/>
                <a:ea typeface="华文新魏" panose="02010800040101010101" pitchFamily="2" charset="-122"/>
              </a:rPr>
              <a:t> </a:t>
            </a:r>
            <a:r>
              <a:rPr lang="zh-CN" altLang="en-US" sz="2400" b="1" dirty="0">
                <a:solidFill>
                  <a:srgbClr val="FF0000"/>
                </a:solidFill>
                <a:latin typeface="华文新魏" panose="02010800040101010101" pitchFamily="2" charset="-122"/>
                <a:ea typeface="华文新魏" panose="02010800040101010101" pitchFamily="2" charset="-122"/>
              </a:rPr>
              <a:t>抖动</a:t>
            </a:r>
            <a:endParaRPr lang="en-US" altLang="zh-CN" sz="2400" b="1" dirty="0">
              <a:solidFill>
                <a:srgbClr val="FF0000"/>
              </a:solidFill>
              <a:latin typeface="华文新魏" panose="02010800040101010101" pitchFamily="2" charset="-122"/>
              <a:ea typeface="华文新魏" panose="02010800040101010101" pitchFamily="2" charset="-122"/>
            </a:endParaRPr>
          </a:p>
        </p:txBody>
      </p:sp>
      <p:sp>
        <p:nvSpPr>
          <p:cNvPr id="4" name="文本框 3">
            <a:extLst>
              <a:ext uri="{FF2B5EF4-FFF2-40B4-BE49-F238E27FC236}">
                <a16:creationId xmlns:a16="http://schemas.microsoft.com/office/drawing/2014/main" id="{6017D17C-7EC4-6EF4-AB0A-5AF3025A5E76}"/>
              </a:ext>
            </a:extLst>
          </p:cNvPr>
          <p:cNvSpPr txBox="1"/>
          <p:nvPr/>
        </p:nvSpPr>
        <p:spPr>
          <a:xfrm>
            <a:off x="465730" y="975467"/>
            <a:ext cx="4572000" cy="461665"/>
          </a:xfrm>
          <a:prstGeom prst="rect">
            <a:avLst/>
          </a:prstGeom>
          <a:noFill/>
        </p:spPr>
        <p:txBody>
          <a:bodyPr wrap="square">
            <a:spAutoFit/>
          </a:bodyPr>
          <a:lstStyle/>
          <a:p>
            <a:r>
              <a:rPr lang="en-US" altLang="zh-CN" sz="2400" b="1" dirty="0">
                <a:solidFill>
                  <a:srgbClr val="FF0000"/>
                </a:solidFill>
                <a:latin typeface="华文新魏" panose="02010800040101010101" pitchFamily="2" charset="-122"/>
                <a:ea typeface="华文新魏" panose="02010800040101010101" pitchFamily="2" charset="-122"/>
              </a:rPr>
              <a:t> Q</a:t>
            </a:r>
            <a:r>
              <a:rPr lang="zh-CN" altLang="en-US" sz="2400" b="1" dirty="0">
                <a:solidFill>
                  <a:srgbClr val="FF0000"/>
                </a:solidFill>
                <a:latin typeface="华文新魏" panose="02010800040101010101" pitchFamily="2" charset="-122"/>
                <a:ea typeface="华文新魏" panose="02010800040101010101" pitchFamily="2" charset="-122"/>
              </a:rPr>
              <a:t>：如何充分利用 </a:t>
            </a:r>
            <a:r>
              <a:rPr lang="en-US" altLang="zh-CN" sz="2400" b="1" dirty="0">
                <a:solidFill>
                  <a:srgbClr val="FF0000"/>
                </a:solidFill>
                <a:latin typeface="华文新魏" panose="02010800040101010101" pitchFamily="2" charset="-122"/>
                <a:ea typeface="华文新魏" panose="02010800040101010101" pitchFamily="2" charset="-122"/>
              </a:rPr>
              <a:t>cache</a:t>
            </a:r>
            <a:r>
              <a:rPr lang="zh-CN" altLang="en-US" sz="2400" b="1" dirty="0">
                <a:solidFill>
                  <a:srgbClr val="FF0000"/>
                </a:solidFill>
                <a:latin typeface="华文新魏" panose="02010800040101010101" pitchFamily="2" charset="-122"/>
                <a:ea typeface="华文新魏" panose="02010800040101010101" pitchFamily="2" charset="-122"/>
              </a:rPr>
              <a:t>？</a:t>
            </a:r>
          </a:p>
        </p:txBody>
      </p:sp>
      <p:sp>
        <p:nvSpPr>
          <p:cNvPr id="7" name="文本框 6">
            <a:extLst>
              <a:ext uri="{FF2B5EF4-FFF2-40B4-BE49-F238E27FC236}">
                <a16:creationId xmlns:a16="http://schemas.microsoft.com/office/drawing/2014/main" id="{38300AC8-97A1-7E4F-A2C4-17E71EDC22D6}"/>
              </a:ext>
            </a:extLst>
          </p:cNvPr>
          <p:cNvSpPr txBox="1"/>
          <p:nvPr/>
        </p:nvSpPr>
        <p:spPr>
          <a:xfrm>
            <a:off x="1033622" y="2276859"/>
            <a:ext cx="6328688" cy="1015663"/>
          </a:xfrm>
          <a:prstGeom prst="rect">
            <a:avLst/>
          </a:prstGeom>
          <a:noFill/>
        </p:spPr>
        <p:txBody>
          <a:bodyPr wrap="square">
            <a:spAutoFit/>
          </a:bodyPr>
          <a:lstStyle/>
          <a:p>
            <a:r>
              <a:rPr lang="zh-CN" altLang="en-US" sz="3200" b="1" dirty="0">
                <a:solidFill>
                  <a:srgbClr val="0000FF"/>
                </a:solidFill>
                <a:latin typeface="华文新魏" panose="02010800040101010101" pitchFamily="2" charset="-122"/>
                <a:ea typeface="华文新魏" panose="02010800040101010101" pitchFamily="2" charset="-122"/>
              </a:rPr>
              <a:t>挖掘程序访问的局部性：</a:t>
            </a:r>
            <a:endParaRPr lang="en-US" altLang="zh-CN" sz="3200" b="1" dirty="0">
              <a:solidFill>
                <a:srgbClr val="0000FF"/>
              </a:solidFill>
              <a:latin typeface="华文新魏" panose="02010800040101010101" pitchFamily="2" charset="-122"/>
              <a:ea typeface="华文新魏" panose="02010800040101010101" pitchFamily="2" charset="-122"/>
            </a:endParaRPr>
          </a:p>
          <a:p>
            <a:r>
              <a:rPr lang="zh-CN" altLang="en-US" sz="2800" b="1" dirty="0">
                <a:solidFill>
                  <a:srgbClr val="C00000"/>
                </a:solidFill>
                <a:latin typeface="华文新魏" panose="02010800040101010101" pitchFamily="2" charset="-122"/>
                <a:ea typeface="华文新魏" panose="02010800040101010101" pitchFamily="2" charset="-122"/>
              </a:rPr>
              <a:t>时间局部性、空间局部性</a:t>
            </a:r>
            <a:endParaRPr lang="en-US" altLang="zh-CN" sz="2800" b="1" dirty="0">
              <a:solidFill>
                <a:srgbClr val="C0000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01031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1CAC3DC-BF06-474C-8C75-CE2A2A43B6E2}"/>
              </a:ext>
            </a:extLst>
          </p:cNvPr>
          <p:cNvSpPr txBox="1"/>
          <p:nvPr/>
        </p:nvSpPr>
        <p:spPr>
          <a:xfrm>
            <a:off x="521853" y="842377"/>
            <a:ext cx="8100294" cy="1200329"/>
          </a:xfrm>
          <a:prstGeom prst="rect">
            <a:avLst/>
          </a:prstGeom>
          <a:noFill/>
        </p:spPr>
        <p:txBody>
          <a:bodyPr wrap="none" rtlCol="0">
            <a:spAutoFit/>
          </a:bodyPr>
          <a:lstStyle/>
          <a:p>
            <a:r>
              <a:rPr lang="en-US" altLang="zh-CN" sz="2400" dirty="0">
                <a:solidFill>
                  <a:srgbClr val="FF0000"/>
                </a:solidFill>
              </a:rPr>
              <a:t>CPU </a:t>
            </a:r>
            <a:r>
              <a:rPr lang="zh-CN" altLang="en-US" sz="2400" dirty="0">
                <a:solidFill>
                  <a:srgbClr val="FF0000"/>
                </a:solidFill>
              </a:rPr>
              <a:t>支持 </a:t>
            </a:r>
            <a:r>
              <a:rPr lang="en-US" altLang="zh-CN" sz="2400" dirty="0">
                <a:solidFill>
                  <a:srgbClr val="FF0000"/>
                </a:solidFill>
              </a:rPr>
              <a:t>SIMD </a:t>
            </a:r>
            <a:r>
              <a:rPr lang="zh-CN" altLang="en-US" sz="2400" dirty="0">
                <a:solidFill>
                  <a:srgbClr val="FF0000"/>
                </a:solidFill>
              </a:rPr>
              <a:t>，能否用 多媒体成组运算指令提高性能？</a:t>
            </a:r>
            <a:endParaRPr lang="en-US" altLang="zh-CN" sz="2400" dirty="0">
              <a:solidFill>
                <a:srgbClr val="FF0000"/>
              </a:solidFill>
            </a:endParaRPr>
          </a:p>
          <a:p>
            <a:endParaRPr lang="en-US" altLang="zh-CN" sz="2400" dirty="0">
              <a:solidFill>
                <a:srgbClr val="FF0000"/>
              </a:solidFill>
            </a:endParaRPr>
          </a:p>
          <a:p>
            <a:r>
              <a:rPr lang="en-US" altLang="zh-CN" sz="2400" b="1" dirty="0">
                <a:solidFill>
                  <a:srgbClr val="FF0000"/>
                </a:solidFill>
                <a:latin typeface="微软雅黑" panose="020B0503020204020204" pitchFamily="34" charset="-122"/>
                <a:ea typeface="微软雅黑" panose="020B0503020204020204" pitchFamily="34" charset="-122"/>
              </a:rPr>
              <a:t>S</a:t>
            </a:r>
            <a:r>
              <a:rPr lang="en-US" altLang="zh-CN" sz="2400" b="1" dirty="0">
                <a:solidFill>
                  <a:srgbClr val="0000CC"/>
                </a:solidFill>
                <a:latin typeface="微软雅黑" panose="020B0503020204020204" pitchFamily="34" charset="-122"/>
                <a:ea typeface="微软雅黑" panose="020B0503020204020204" pitchFamily="34" charset="-122"/>
              </a:rPr>
              <a:t>ingle </a:t>
            </a:r>
            <a:r>
              <a:rPr lang="en-US" altLang="zh-CN" sz="2400" b="1" dirty="0">
                <a:solidFill>
                  <a:srgbClr val="FF0000"/>
                </a:solidFill>
                <a:latin typeface="微软雅黑" panose="020B0503020204020204" pitchFamily="34" charset="-122"/>
                <a:ea typeface="微软雅黑" panose="020B0503020204020204" pitchFamily="34" charset="-122"/>
              </a:rPr>
              <a:t>I</a:t>
            </a:r>
            <a:r>
              <a:rPr lang="en-US" altLang="zh-CN" sz="2400" b="1" dirty="0">
                <a:solidFill>
                  <a:srgbClr val="0000CC"/>
                </a:solidFill>
                <a:latin typeface="微软雅黑" panose="020B0503020204020204" pitchFamily="34" charset="-122"/>
                <a:ea typeface="微软雅黑" panose="020B0503020204020204" pitchFamily="34" charset="-122"/>
              </a:rPr>
              <a:t>nstruction </a:t>
            </a:r>
            <a:r>
              <a:rPr lang="en-US" altLang="zh-CN" sz="2400" b="1" dirty="0">
                <a:solidFill>
                  <a:srgbClr val="FF0000"/>
                </a:solidFill>
                <a:latin typeface="微软雅黑" panose="020B0503020204020204" pitchFamily="34" charset="-122"/>
                <a:ea typeface="微软雅黑" panose="020B0503020204020204" pitchFamily="34" charset="-122"/>
              </a:rPr>
              <a:t>M</a:t>
            </a:r>
            <a:r>
              <a:rPr lang="en-US" altLang="zh-CN" sz="2400" b="1" dirty="0">
                <a:solidFill>
                  <a:srgbClr val="0000CC"/>
                </a:solidFill>
                <a:latin typeface="微软雅黑" panose="020B0503020204020204" pitchFamily="34" charset="-122"/>
                <a:ea typeface="微软雅黑" panose="020B0503020204020204" pitchFamily="34" charset="-122"/>
              </a:rPr>
              <a:t>ultiple </a:t>
            </a:r>
            <a:r>
              <a:rPr lang="en-US" altLang="zh-CN" sz="2400" b="1" dirty="0">
                <a:solidFill>
                  <a:srgbClr val="FF0000"/>
                </a:solidFill>
                <a:latin typeface="微软雅黑" panose="020B0503020204020204" pitchFamily="34" charset="-122"/>
                <a:ea typeface="微软雅黑" panose="020B0503020204020204" pitchFamily="34" charset="-122"/>
              </a:rPr>
              <a:t>D</a:t>
            </a:r>
            <a:r>
              <a:rPr lang="en-US" altLang="zh-CN" sz="2400" b="1" dirty="0">
                <a:solidFill>
                  <a:srgbClr val="0000CC"/>
                </a:solidFill>
                <a:latin typeface="微软雅黑" panose="020B0503020204020204" pitchFamily="34" charset="-122"/>
                <a:ea typeface="微软雅黑" panose="020B0503020204020204" pitchFamily="34" charset="-122"/>
              </a:rPr>
              <a:t>ata, </a:t>
            </a:r>
            <a:r>
              <a:rPr lang="zh-CN" altLang="en-US" sz="2400" b="1" dirty="0">
                <a:solidFill>
                  <a:srgbClr val="0000CC"/>
                </a:solidFill>
                <a:latin typeface="微软雅黑" panose="020B0503020204020204" pitchFamily="34" charset="-122"/>
                <a:ea typeface="微软雅黑" panose="020B0503020204020204" pitchFamily="34" charset="-122"/>
              </a:rPr>
              <a:t>单指令多数据流</a:t>
            </a:r>
            <a:endParaRPr lang="en-US" altLang="zh-CN" sz="2400" b="1" dirty="0">
              <a:solidFill>
                <a:srgbClr val="0000CC"/>
              </a:solidFill>
              <a:latin typeface="微软雅黑" panose="020B0503020204020204" pitchFamily="34" charset="-122"/>
              <a:ea typeface="微软雅黑" panose="020B0503020204020204" pitchFamily="34" charset="-122"/>
            </a:endParaRPr>
          </a:p>
        </p:txBody>
      </p:sp>
      <p:sp>
        <p:nvSpPr>
          <p:cNvPr id="3" name="Rectangle 2">
            <a:extLst>
              <a:ext uri="{FF2B5EF4-FFF2-40B4-BE49-F238E27FC236}">
                <a16:creationId xmlns:a16="http://schemas.microsoft.com/office/drawing/2014/main" id="{758559A0-8315-966E-8C06-3E6FE6F1376B}"/>
              </a:ext>
            </a:extLst>
          </p:cNvPr>
          <p:cNvSpPr>
            <a:spLocks noGrp="1" noChangeArrowheads="1"/>
          </p:cNvSpPr>
          <p:nvPr>
            <p:ph type="title"/>
          </p:nvPr>
        </p:nvSpPr>
        <p:spPr>
          <a:xfrm>
            <a:off x="457200" y="98425"/>
            <a:ext cx="8229600" cy="561975"/>
          </a:xfrm>
        </p:spPr>
        <p:txBody>
          <a:bodyPr/>
          <a:lstStyle/>
          <a:p>
            <a:r>
              <a:rPr lang="zh-CN" altLang="en-US" sz="3600" dirty="0"/>
              <a:t>矩阵减法  性能研究</a:t>
            </a:r>
          </a:p>
        </p:txBody>
      </p:sp>
      <p:pic>
        <p:nvPicPr>
          <p:cNvPr id="2" name="图片 1">
            <a:extLst>
              <a:ext uri="{FF2B5EF4-FFF2-40B4-BE49-F238E27FC236}">
                <a16:creationId xmlns:a16="http://schemas.microsoft.com/office/drawing/2014/main" id="{884973AF-A5CA-297C-6FC7-45F7FEF6D313}"/>
              </a:ext>
            </a:extLst>
          </p:cNvPr>
          <p:cNvPicPr>
            <a:picLocks noChangeAspect="1"/>
          </p:cNvPicPr>
          <p:nvPr/>
        </p:nvPicPr>
        <p:blipFill>
          <a:blip r:embed="rId2"/>
          <a:stretch>
            <a:fillRect/>
          </a:stretch>
        </p:blipFill>
        <p:spPr>
          <a:xfrm>
            <a:off x="1187624" y="2185837"/>
            <a:ext cx="5120758" cy="2281901"/>
          </a:xfrm>
          <a:prstGeom prst="rect">
            <a:avLst/>
          </a:prstGeom>
        </p:spPr>
      </p:pic>
      <p:pic>
        <p:nvPicPr>
          <p:cNvPr id="4" name="图片 3">
            <a:extLst>
              <a:ext uri="{FF2B5EF4-FFF2-40B4-BE49-F238E27FC236}">
                <a16:creationId xmlns:a16="http://schemas.microsoft.com/office/drawing/2014/main" id="{D15FBE75-E6F9-EDE7-1B5B-BE8831CF6E5A}"/>
              </a:ext>
            </a:extLst>
          </p:cNvPr>
          <p:cNvPicPr>
            <a:picLocks noChangeAspect="1"/>
          </p:cNvPicPr>
          <p:nvPr/>
        </p:nvPicPr>
        <p:blipFill>
          <a:blip r:embed="rId3"/>
          <a:stretch>
            <a:fillRect/>
          </a:stretch>
        </p:blipFill>
        <p:spPr>
          <a:xfrm>
            <a:off x="395536" y="4869160"/>
            <a:ext cx="6867575" cy="1328747"/>
          </a:xfrm>
          <a:prstGeom prst="rect">
            <a:avLst/>
          </a:prstGeom>
        </p:spPr>
      </p:pic>
    </p:spTree>
    <p:extLst>
      <p:ext uri="{BB962C8B-B14F-4D97-AF65-F5344CB8AC3E}">
        <p14:creationId xmlns:p14="http://schemas.microsoft.com/office/powerpoint/2010/main" val="2352761372"/>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par>
                                <p:cTn id="8" presetID="21"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1CAC3DC-BF06-474C-8C75-CE2A2A43B6E2}"/>
              </a:ext>
            </a:extLst>
          </p:cNvPr>
          <p:cNvSpPr txBox="1"/>
          <p:nvPr/>
        </p:nvSpPr>
        <p:spPr>
          <a:xfrm>
            <a:off x="521853" y="842377"/>
            <a:ext cx="7464672" cy="461665"/>
          </a:xfrm>
          <a:prstGeom prst="rect">
            <a:avLst/>
          </a:prstGeom>
          <a:noFill/>
        </p:spPr>
        <p:txBody>
          <a:bodyPr wrap="none" rtlCol="0">
            <a:spAutoFit/>
          </a:bodyPr>
          <a:lstStyle/>
          <a:p>
            <a:r>
              <a:rPr lang="en-US" altLang="zh-CN" sz="2400" b="1" dirty="0">
                <a:solidFill>
                  <a:srgbClr val="FF0000"/>
                </a:solidFill>
                <a:latin typeface="微软雅黑" panose="020B0503020204020204" pitchFamily="34" charset="-122"/>
                <a:ea typeface="微软雅黑" panose="020B0503020204020204" pitchFamily="34" charset="-122"/>
              </a:rPr>
              <a:t>S</a:t>
            </a:r>
            <a:r>
              <a:rPr lang="en-US" altLang="zh-CN" sz="2400" b="1" dirty="0">
                <a:solidFill>
                  <a:srgbClr val="0000CC"/>
                </a:solidFill>
                <a:latin typeface="微软雅黑" panose="020B0503020204020204" pitchFamily="34" charset="-122"/>
                <a:ea typeface="微软雅黑" panose="020B0503020204020204" pitchFamily="34" charset="-122"/>
              </a:rPr>
              <a:t>ingle </a:t>
            </a:r>
            <a:r>
              <a:rPr lang="en-US" altLang="zh-CN" sz="2400" b="1" dirty="0">
                <a:solidFill>
                  <a:srgbClr val="FF0000"/>
                </a:solidFill>
                <a:latin typeface="微软雅黑" panose="020B0503020204020204" pitchFamily="34" charset="-122"/>
                <a:ea typeface="微软雅黑" panose="020B0503020204020204" pitchFamily="34" charset="-122"/>
              </a:rPr>
              <a:t>I</a:t>
            </a:r>
            <a:r>
              <a:rPr lang="en-US" altLang="zh-CN" sz="2400" b="1" dirty="0">
                <a:solidFill>
                  <a:srgbClr val="0000CC"/>
                </a:solidFill>
                <a:latin typeface="微软雅黑" panose="020B0503020204020204" pitchFamily="34" charset="-122"/>
                <a:ea typeface="微软雅黑" panose="020B0503020204020204" pitchFamily="34" charset="-122"/>
              </a:rPr>
              <a:t>nstruction </a:t>
            </a:r>
            <a:r>
              <a:rPr lang="en-US" altLang="zh-CN" sz="2400" b="1" dirty="0">
                <a:solidFill>
                  <a:srgbClr val="FF0000"/>
                </a:solidFill>
                <a:latin typeface="微软雅黑" panose="020B0503020204020204" pitchFamily="34" charset="-122"/>
                <a:ea typeface="微软雅黑" panose="020B0503020204020204" pitchFamily="34" charset="-122"/>
              </a:rPr>
              <a:t>M</a:t>
            </a:r>
            <a:r>
              <a:rPr lang="en-US" altLang="zh-CN" sz="2400" b="1" dirty="0">
                <a:solidFill>
                  <a:srgbClr val="0000CC"/>
                </a:solidFill>
                <a:latin typeface="微软雅黑" panose="020B0503020204020204" pitchFamily="34" charset="-122"/>
                <a:ea typeface="微软雅黑" panose="020B0503020204020204" pitchFamily="34" charset="-122"/>
              </a:rPr>
              <a:t>ultiple </a:t>
            </a:r>
            <a:r>
              <a:rPr lang="en-US" altLang="zh-CN" sz="2400" b="1" dirty="0">
                <a:solidFill>
                  <a:srgbClr val="FF0000"/>
                </a:solidFill>
                <a:latin typeface="微软雅黑" panose="020B0503020204020204" pitchFamily="34" charset="-122"/>
                <a:ea typeface="微软雅黑" panose="020B0503020204020204" pitchFamily="34" charset="-122"/>
              </a:rPr>
              <a:t>D</a:t>
            </a:r>
            <a:r>
              <a:rPr lang="en-US" altLang="zh-CN" sz="2400" b="1" dirty="0">
                <a:solidFill>
                  <a:srgbClr val="0000CC"/>
                </a:solidFill>
                <a:latin typeface="微软雅黑" panose="020B0503020204020204" pitchFamily="34" charset="-122"/>
                <a:ea typeface="微软雅黑" panose="020B0503020204020204" pitchFamily="34" charset="-122"/>
              </a:rPr>
              <a:t>ata, </a:t>
            </a:r>
            <a:r>
              <a:rPr lang="zh-CN" altLang="en-US" sz="2400" b="1" dirty="0">
                <a:solidFill>
                  <a:srgbClr val="0000CC"/>
                </a:solidFill>
                <a:latin typeface="微软雅黑" panose="020B0503020204020204" pitchFamily="34" charset="-122"/>
                <a:ea typeface="微软雅黑" panose="020B0503020204020204" pitchFamily="34" charset="-122"/>
              </a:rPr>
              <a:t>单指令多数据流</a:t>
            </a:r>
            <a:endParaRPr lang="en-US" altLang="zh-CN" sz="2400" b="1" dirty="0">
              <a:solidFill>
                <a:srgbClr val="0000CC"/>
              </a:solidFill>
              <a:latin typeface="微软雅黑" panose="020B0503020204020204" pitchFamily="34" charset="-122"/>
              <a:ea typeface="微软雅黑" panose="020B0503020204020204" pitchFamily="34" charset="-122"/>
            </a:endParaRPr>
          </a:p>
        </p:txBody>
      </p:sp>
      <p:sp>
        <p:nvSpPr>
          <p:cNvPr id="3" name="Rectangle 2">
            <a:extLst>
              <a:ext uri="{FF2B5EF4-FFF2-40B4-BE49-F238E27FC236}">
                <a16:creationId xmlns:a16="http://schemas.microsoft.com/office/drawing/2014/main" id="{758559A0-8315-966E-8C06-3E6FE6F1376B}"/>
              </a:ext>
            </a:extLst>
          </p:cNvPr>
          <p:cNvSpPr>
            <a:spLocks noGrp="1" noChangeArrowheads="1"/>
          </p:cNvSpPr>
          <p:nvPr>
            <p:ph type="title"/>
          </p:nvPr>
        </p:nvSpPr>
        <p:spPr>
          <a:xfrm>
            <a:off x="457200" y="98425"/>
            <a:ext cx="8229600" cy="561975"/>
          </a:xfrm>
        </p:spPr>
        <p:txBody>
          <a:bodyPr/>
          <a:lstStyle/>
          <a:p>
            <a:r>
              <a:rPr lang="zh-CN" altLang="en-US" sz="3600" dirty="0"/>
              <a:t>矩阵减法  性能研究</a:t>
            </a:r>
          </a:p>
        </p:txBody>
      </p:sp>
      <p:sp>
        <p:nvSpPr>
          <p:cNvPr id="7" name="文本框 6">
            <a:extLst>
              <a:ext uri="{FF2B5EF4-FFF2-40B4-BE49-F238E27FC236}">
                <a16:creationId xmlns:a16="http://schemas.microsoft.com/office/drawing/2014/main" id="{9F463B81-8BDA-2D25-4B0F-6F540AF9B5B9}"/>
              </a:ext>
            </a:extLst>
          </p:cNvPr>
          <p:cNvSpPr txBox="1"/>
          <p:nvPr/>
        </p:nvSpPr>
        <p:spPr>
          <a:xfrm>
            <a:off x="785726" y="1538790"/>
            <a:ext cx="7200799" cy="5016758"/>
          </a:xfrm>
          <a:prstGeom prst="rect">
            <a:avLst/>
          </a:prstGeom>
          <a:noFill/>
        </p:spPr>
        <p:txBody>
          <a:bodyPr wrap="square">
            <a:spAutoFit/>
          </a:bodyPr>
          <a:lstStyle/>
          <a:p>
            <a:r>
              <a:rPr lang="it-IT" altLang="zh-CN" sz="2000" dirty="0">
                <a:solidFill>
                  <a:srgbClr val="0000FF"/>
                </a:solidFill>
                <a:latin typeface="新宋体" panose="02010609030101010101" pitchFamily="49" charset="-122"/>
                <a:ea typeface="新宋体" panose="02010609030101010101" pitchFamily="49" charset="-122"/>
              </a:rPr>
              <a:t>#include &lt;emmintrin.h&gt;   //128 </a:t>
            </a:r>
            <a:r>
              <a:rPr lang="zh-CN" altLang="it-IT" sz="2000" dirty="0">
                <a:solidFill>
                  <a:srgbClr val="0000FF"/>
                </a:solidFill>
                <a:latin typeface="新宋体" panose="02010609030101010101" pitchFamily="49" charset="-122"/>
                <a:ea typeface="新宋体" panose="02010609030101010101" pitchFamily="49" charset="-122"/>
              </a:rPr>
              <a:t>位</a:t>
            </a:r>
            <a:endParaRPr lang="en-US" altLang="zh-CN" sz="2000" dirty="0">
              <a:solidFill>
                <a:srgbClr val="0000FF"/>
              </a:solidFill>
              <a:latin typeface="新宋体" panose="02010609030101010101" pitchFamily="49" charset="-122"/>
              <a:ea typeface="新宋体" panose="02010609030101010101" pitchFamily="49" charset="-122"/>
            </a:endParaRPr>
          </a:p>
          <a:p>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arraysubtract_simd_128()</a:t>
            </a:r>
          </a:p>
          <a:p>
            <a:r>
              <a:rPr lang="en-US" altLang="zh-CN" sz="2000" dirty="0">
                <a:solidFill>
                  <a:srgbClr val="000000"/>
                </a:solidFill>
                <a:latin typeface="新宋体" panose="02010609030101010101" pitchFamily="49" charset="-122"/>
                <a:ea typeface="新宋体" panose="02010609030101010101" pitchFamily="49" charset="-122"/>
              </a:rPr>
              <a:t>{</a:t>
            </a:r>
          </a:p>
          <a:p>
            <a:pPr lvl="1"/>
            <a:r>
              <a:rPr lang="en-US" altLang="zh-CN" sz="2000" dirty="0">
                <a:solidFill>
                  <a:srgbClr val="2B91AF"/>
                </a:solidFill>
                <a:latin typeface="新宋体" panose="02010609030101010101" pitchFamily="49" charset="-122"/>
                <a:ea typeface="新宋体" panose="02010609030101010101" pitchFamily="49" charset="-122"/>
              </a:rPr>
              <a:t>__m128i  </a:t>
            </a:r>
            <a:r>
              <a:rPr lang="en-US" altLang="zh-CN" sz="2000" dirty="0">
                <a:solidFill>
                  <a:srgbClr val="000000"/>
                </a:solidFill>
                <a:latin typeface="新宋体" panose="02010609030101010101" pitchFamily="49" charset="-122"/>
                <a:ea typeface="新宋体" panose="02010609030101010101" pitchFamily="49" charset="-122"/>
              </a:rPr>
              <a:t>*pa </a:t>
            </a:r>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pb,  *pc;</a:t>
            </a:r>
          </a:p>
          <a:p>
            <a:pPr lvl="1"/>
            <a:r>
              <a:rPr lang="en-US" altLang="zh-CN" sz="2000" dirty="0">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LEN4;</a:t>
            </a:r>
          </a:p>
          <a:p>
            <a:pPr lvl="1"/>
            <a:r>
              <a:rPr lang="it-IT" altLang="zh-CN" sz="2000" dirty="0">
                <a:solidFill>
                  <a:srgbClr val="000000"/>
                </a:solidFill>
                <a:latin typeface="新宋体" panose="02010609030101010101" pitchFamily="49" charset="-122"/>
                <a:ea typeface="新宋体" panose="02010609030101010101" pitchFamily="49" charset="-122"/>
              </a:rPr>
              <a:t>pa = (</a:t>
            </a:r>
            <a:r>
              <a:rPr lang="it-IT" altLang="zh-CN" sz="2000" dirty="0">
                <a:solidFill>
                  <a:srgbClr val="2B91AF"/>
                </a:solidFill>
                <a:latin typeface="新宋体" panose="02010609030101010101" pitchFamily="49" charset="-122"/>
                <a:ea typeface="新宋体" panose="02010609030101010101" pitchFamily="49" charset="-122"/>
              </a:rPr>
              <a:t>__m128i </a:t>
            </a:r>
            <a:r>
              <a:rPr lang="it-IT" altLang="zh-CN" sz="2000" dirty="0">
                <a:solidFill>
                  <a:srgbClr val="000000"/>
                </a:solidFill>
                <a:latin typeface="新宋体" panose="02010609030101010101" pitchFamily="49" charset="-122"/>
                <a:ea typeface="新宋体" panose="02010609030101010101" pitchFamily="49" charset="-122"/>
              </a:rPr>
              <a:t>*) &amp;a[0][0];</a:t>
            </a:r>
          </a:p>
          <a:p>
            <a:pPr lvl="1"/>
            <a:r>
              <a:rPr lang="en-US" altLang="zh-CN" sz="2000" dirty="0">
                <a:solidFill>
                  <a:srgbClr val="000000"/>
                </a:solidFill>
                <a:latin typeface="新宋体" panose="02010609030101010101" pitchFamily="49" charset="-122"/>
                <a:ea typeface="新宋体" panose="02010609030101010101" pitchFamily="49" charset="-122"/>
              </a:rPr>
              <a:t>pb = (</a:t>
            </a:r>
            <a:r>
              <a:rPr lang="en-US" altLang="zh-CN" sz="2000" dirty="0">
                <a:solidFill>
                  <a:srgbClr val="2B91AF"/>
                </a:solidFill>
                <a:latin typeface="新宋体" panose="02010609030101010101" pitchFamily="49" charset="-122"/>
                <a:ea typeface="新宋体" panose="02010609030101010101" pitchFamily="49" charset="-122"/>
              </a:rPr>
              <a:t>__m128i </a:t>
            </a:r>
            <a:r>
              <a:rPr lang="en-US" altLang="zh-CN" sz="2000" dirty="0">
                <a:solidFill>
                  <a:srgbClr val="000000"/>
                </a:solidFill>
                <a:latin typeface="新宋体" panose="02010609030101010101" pitchFamily="49" charset="-122"/>
                <a:ea typeface="新宋体" panose="02010609030101010101" pitchFamily="49" charset="-122"/>
              </a:rPr>
              <a:t>*) &amp;b[0][0];</a:t>
            </a:r>
          </a:p>
          <a:p>
            <a:pPr lvl="1"/>
            <a:r>
              <a:rPr lang="en-US" altLang="zh-CN" sz="2000" dirty="0">
                <a:solidFill>
                  <a:srgbClr val="000000"/>
                </a:solidFill>
                <a:latin typeface="新宋体" panose="02010609030101010101" pitchFamily="49" charset="-122"/>
                <a:ea typeface="新宋体" panose="02010609030101010101" pitchFamily="49" charset="-122"/>
              </a:rPr>
              <a:t>pc = (</a:t>
            </a:r>
            <a:r>
              <a:rPr lang="en-US" altLang="zh-CN" sz="2000" dirty="0">
                <a:solidFill>
                  <a:srgbClr val="2B91AF"/>
                </a:solidFill>
                <a:latin typeface="新宋体" panose="02010609030101010101" pitchFamily="49" charset="-122"/>
                <a:ea typeface="新宋体" panose="02010609030101010101" pitchFamily="49" charset="-122"/>
              </a:rPr>
              <a:t>__m128i </a:t>
            </a:r>
            <a:r>
              <a:rPr lang="en-US" altLang="zh-CN" sz="2000" dirty="0">
                <a:solidFill>
                  <a:srgbClr val="000000"/>
                </a:solidFill>
                <a:latin typeface="新宋体" panose="02010609030101010101" pitchFamily="49" charset="-122"/>
                <a:ea typeface="新宋体" panose="02010609030101010101" pitchFamily="49" charset="-122"/>
              </a:rPr>
              <a:t>*) &amp;c[0][0];</a:t>
            </a:r>
          </a:p>
          <a:p>
            <a:pPr lvl="1"/>
            <a:r>
              <a:rPr lang="en-US" altLang="zh-CN" sz="2000" dirty="0">
                <a:solidFill>
                  <a:srgbClr val="000000"/>
                </a:solidFill>
                <a:latin typeface="新宋体" panose="02010609030101010101" pitchFamily="49" charset="-122"/>
                <a:ea typeface="新宋体" panose="02010609030101010101" pitchFamily="49" charset="-122"/>
              </a:rPr>
              <a:t>LEN4 = </a:t>
            </a:r>
            <a:r>
              <a:rPr lang="en-US" altLang="zh-CN" sz="2000" dirty="0">
                <a:solidFill>
                  <a:srgbClr val="6F008A"/>
                </a:solidFill>
                <a:latin typeface="新宋体" panose="02010609030101010101" pitchFamily="49" charset="-122"/>
                <a:ea typeface="新宋体" panose="02010609030101010101" pitchFamily="49" charset="-122"/>
              </a:rPr>
              <a:t>M</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6F008A"/>
                </a:solidFill>
                <a:latin typeface="新宋体" panose="02010609030101010101" pitchFamily="49" charset="-122"/>
                <a:ea typeface="新宋体" panose="02010609030101010101" pitchFamily="49" charset="-122"/>
              </a:rPr>
              <a:t>N</a:t>
            </a:r>
            <a:r>
              <a:rPr lang="en-US" altLang="zh-CN" sz="2000" dirty="0">
                <a:solidFill>
                  <a:srgbClr val="000000"/>
                </a:solidFill>
                <a:latin typeface="新宋体" panose="02010609030101010101" pitchFamily="49" charset="-122"/>
                <a:ea typeface="新宋体" panose="02010609030101010101" pitchFamily="49" charset="-122"/>
              </a:rPr>
              <a:t> / 4;</a:t>
            </a:r>
          </a:p>
          <a:p>
            <a:pPr lvl="1"/>
            <a:r>
              <a:rPr lang="en-US" altLang="zh-CN" sz="2000" dirty="0">
                <a:solidFill>
                  <a:srgbClr val="0000FF"/>
                </a:solidFill>
                <a:latin typeface="新宋体" panose="02010609030101010101" pitchFamily="49" charset="-122"/>
                <a:ea typeface="新宋体" panose="02010609030101010101" pitchFamily="49" charset="-122"/>
              </a:rPr>
              <a:t>for</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i = 0; i &lt; LEN4; i++) {</a:t>
            </a:r>
          </a:p>
          <a:p>
            <a:pPr lvl="2"/>
            <a:r>
              <a:rPr lang="en-US" altLang="zh-CN" sz="2000" dirty="0">
                <a:solidFill>
                  <a:srgbClr val="000000"/>
                </a:solidFill>
                <a:latin typeface="新宋体" panose="02010609030101010101" pitchFamily="49" charset="-122"/>
                <a:ea typeface="新宋体" panose="02010609030101010101" pitchFamily="49" charset="-122"/>
              </a:rPr>
              <a:t>*pc </a:t>
            </a:r>
            <a:r>
              <a:rPr lang="en-US" altLang="zh-CN" sz="2000" dirty="0">
                <a:solidFill>
                  <a:srgbClr val="008080"/>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 _mm_sub_epi32((</a:t>
            </a:r>
            <a:r>
              <a:rPr lang="en-US" altLang="zh-CN" sz="2000" dirty="0">
                <a:solidFill>
                  <a:srgbClr val="2B91AF"/>
                </a:solidFill>
                <a:latin typeface="新宋体" panose="02010609030101010101" pitchFamily="49" charset="-122"/>
                <a:ea typeface="新宋体" panose="02010609030101010101" pitchFamily="49" charset="-122"/>
              </a:rPr>
              <a:t>__m128i</a:t>
            </a:r>
            <a:r>
              <a:rPr lang="en-US" altLang="zh-CN" sz="2000" dirty="0">
                <a:solidFill>
                  <a:srgbClr val="000000"/>
                </a:solidFill>
                <a:latin typeface="新宋体" panose="02010609030101010101" pitchFamily="49" charset="-122"/>
                <a:ea typeface="新宋体" panose="02010609030101010101" pitchFamily="49" charset="-122"/>
              </a:rPr>
              <a:t>)*pb, (</a:t>
            </a:r>
            <a:r>
              <a:rPr lang="en-US" altLang="zh-CN" sz="2000" dirty="0">
                <a:solidFill>
                  <a:srgbClr val="2B91AF"/>
                </a:solidFill>
                <a:latin typeface="新宋体" panose="02010609030101010101" pitchFamily="49" charset="-122"/>
                <a:ea typeface="新宋体" panose="02010609030101010101" pitchFamily="49" charset="-122"/>
              </a:rPr>
              <a:t>__m128i</a:t>
            </a:r>
            <a:r>
              <a:rPr lang="en-US" altLang="zh-CN" sz="2000" dirty="0">
                <a:solidFill>
                  <a:srgbClr val="000000"/>
                </a:solidFill>
                <a:latin typeface="新宋体" panose="02010609030101010101" pitchFamily="49" charset="-122"/>
                <a:ea typeface="新宋体" panose="02010609030101010101" pitchFamily="49" charset="-122"/>
              </a:rPr>
              <a:t>)*pa);</a:t>
            </a:r>
          </a:p>
          <a:p>
            <a:pPr lvl="2"/>
            <a:r>
              <a:rPr lang="en-US" altLang="zh-CN" sz="2000" dirty="0">
                <a:solidFill>
                  <a:srgbClr val="000000"/>
                </a:solidFill>
                <a:latin typeface="新宋体" panose="02010609030101010101" pitchFamily="49" charset="-122"/>
                <a:ea typeface="新宋体" panose="02010609030101010101" pitchFamily="49" charset="-122"/>
              </a:rPr>
              <a:t>pa += 1;     </a:t>
            </a:r>
            <a:r>
              <a:rPr lang="en-US" altLang="zh-CN" sz="2000" b="1" dirty="0">
                <a:solidFill>
                  <a:srgbClr val="FF0000"/>
                </a:solidFill>
                <a:latin typeface="新宋体" panose="02010609030101010101" pitchFamily="49" charset="-122"/>
                <a:ea typeface="新宋体" panose="02010609030101010101" pitchFamily="49" charset="-122"/>
              </a:rPr>
              <a:t>// </a:t>
            </a:r>
            <a:r>
              <a:rPr lang="zh-CN" altLang="en-US" sz="2000" b="1" dirty="0">
                <a:solidFill>
                  <a:srgbClr val="FF0000"/>
                </a:solidFill>
                <a:latin typeface="新宋体" panose="02010609030101010101" pitchFamily="49" charset="-122"/>
                <a:ea typeface="新宋体" panose="02010609030101010101" pitchFamily="49" charset="-122"/>
              </a:rPr>
              <a:t>一次 </a:t>
            </a:r>
            <a:r>
              <a:rPr lang="en-US" altLang="zh-CN" sz="2000" b="1" dirty="0">
                <a:solidFill>
                  <a:srgbClr val="FF0000"/>
                </a:solidFill>
                <a:latin typeface="新宋体" panose="02010609030101010101" pitchFamily="49" charset="-122"/>
                <a:ea typeface="新宋体" panose="02010609030101010101" pitchFamily="49" charset="-122"/>
              </a:rPr>
              <a:t>4</a:t>
            </a:r>
            <a:r>
              <a:rPr lang="zh-CN" altLang="en-US" sz="2000" b="1" dirty="0">
                <a:solidFill>
                  <a:srgbClr val="FF0000"/>
                </a:solidFill>
                <a:latin typeface="新宋体" panose="02010609030101010101" pitchFamily="49" charset="-122"/>
                <a:ea typeface="新宋体" panose="02010609030101010101" pitchFamily="49" charset="-122"/>
              </a:rPr>
              <a:t>个成对的整型数相减</a:t>
            </a:r>
            <a:endParaRPr lang="en-US" altLang="zh-CN" sz="2000" b="1" dirty="0">
              <a:solidFill>
                <a:srgbClr val="FF0000"/>
              </a:solidFill>
              <a:latin typeface="新宋体" panose="02010609030101010101" pitchFamily="49" charset="-122"/>
              <a:ea typeface="新宋体" panose="02010609030101010101" pitchFamily="49" charset="-122"/>
            </a:endParaRPr>
          </a:p>
          <a:p>
            <a:pPr lvl="2"/>
            <a:r>
              <a:rPr lang="en-US" altLang="zh-CN" sz="2000" dirty="0">
                <a:solidFill>
                  <a:srgbClr val="000000"/>
                </a:solidFill>
                <a:latin typeface="新宋体" panose="02010609030101010101" pitchFamily="49" charset="-122"/>
                <a:ea typeface="新宋体" panose="02010609030101010101" pitchFamily="49" charset="-122"/>
              </a:rPr>
              <a:t>pb += 1;</a:t>
            </a:r>
          </a:p>
          <a:p>
            <a:pPr lvl="2"/>
            <a:r>
              <a:rPr lang="en-US" altLang="zh-CN" sz="2000" dirty="0">
                <a:solidFill>
                  <a:srgbClr val="000000"/>
                </a:solidFill>
                <a:latin typeface="新宋体" panose="02010609030101010101" pitchFamily="49" charset="-122"/>
                <a:ea typeface="新宋体" panose="02010609030101010101" pitchFamily="49" charset="-122"/>
              </a:rPr>
              <a:t>pc += 1;</a:t>
            </a:r>
          </a:p>
          <a:p>
            <a:pPr lvl="1"/>
            <a:r>
              <a:rPr lang="en-US" altLang="zh-CN" sz="2000" dirty="0">
                <a:solidFill>
                  <a:srgbClr val="000000"/>
                </a:solidFill>
                <a:latin typeface="新宋体" panose="02010609030101010101" pitchFamily="49" charset="-122"/>
                <a:ea typeface="新宋体" panose="02010609030101010101" pitchFamily="49" charset="-122"/>
              </a:rPr>
              <a:t>}</a:t>
            </a:r>
          </a:p>
          <a:p>
            <a:r>
              <a:rPr lang="en-US" altLang="zh-CN" sz="2000" dirty="0">
                <a:solidFill>
                  <a:srgbClr val="000000"/>
                </a:solidFill>
                <a:latin typeface="新宋体" panose="02010609030101010101" pitchFamily="49" charset="-122"/>
                <a:ea typeface="新宋体" panose="02010609030101010101" pitchFamily="49" charset="-122"/>
              </a:rPr>
              <a:t>}</a:t>
            </a:r>
            <a:endParaRPr lang="zh-CN" altLang="en-US" sz="2000" dirty="0"/>
          </a:p>
        </p:txBody>
      </p:sp>
      <p:pic>
        <p:nvPicPr>
          <p:cNvPr id="9" name="图片 8">
            <a:extLst>
              <a:ext uri="{FF2B5EF4-FFF2-40B4-BE49-F238E27FC236}">
                <a16:creationId xmlns:a16="http://schemas.microsoft.com/office/drawing/2014/main" id="{8DBE0E3E-776B-A6A1-6E73-29F496AC1E56}"/>
              </a:ext>
            </a:extLst>
          </p:cNvPr>
          <p:cNvPicPr>
            <a:picLocks noChangeAspect="1"/>
          </p:cNvPicPr>
          <p:nvPr/>
        </p:nvPicPr>
        <p:blipFill>
          <a:blip r:embed="rId2"/>
          <a:stretch>
            <a:fillRect/>
          </a:stretch>
        </p:blipFill>
        <p:spPr>
          <a:xfrm>
            <a:off x="1626928" y="6264315"/>
            <a:ext cx="6731346" cy="438173"/>
          </a:xfrm>
          <a:prstGeom prst="rect">
            <a:avLst/>
          </a:prstGeom>
        </p:spPr>
      </p:pic>
    </p:spTree>
    <p:extLst>
      <p:ext uri="{BB962C8B-B14F-4D97-AF65-F5344CB8AC3E}">
        <p14:creationId xmlns:p14="http://schemas.microsoft.com/office/powerpoint/2010/main" val="960894653"/>
      </p:ext>
    </p:extLst>
  </p:cSld>
  <p:clrMapOvr>
    <a:masterClrMapping/>
  </p:clrMapOvr>
  <p:transition>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1CAC3DC-BF06-474C-8C75-CE2A2A43B6E2}"/>
              </a:ext>
            </a:extLst>
          </p:cNvPr>
          <p:cNvSpPr txBox="1"/>
          <p:nvPr/>
        </p:nvSpPr>
        <p:spPr>
          <a:xfrm>
            <a:off x="521853" y="842377"/>
            <a:ext cx="7464672" cy="461665"/>
          </a:xfrm>
          <a:prstGeom prst="rect">
            <a:avLst/>
          </a:prstGeom>
          <a:noFill/>
        </p:spPr>
        <p:txBody>
          <a:bodyPr wrap="none" rtlCol="0">
            <a:spAutoFit/>
          </a:bodyPr>
          <a:lstStyle/>
          <a:p>
            <a:r>
              <a:rPr lang="en-US" altLang="zh-CN" sz="2400" b="1" dirty="0">
                <a:solidFill>
                  <a:srgbClr val="FF0000"/>
                </a:solidFill>
                <a:latin typeface="微软雅黑" panose="020B0503020204020204" pitchFamily="34" charset="-122"/>
                <a:ea typeface="微软雅黑" panose="020B0503020204020204" pitchFamily="34" charset="-122"/>
              </a:rPr>
              <a:t>S</a:t>
            </a:r>
            <a:r>
              <a:rPr lang="en-US" altLang="zh-CN" sz="2400" b="1" dirty="0">
                <a:solidFill>
                  <a:srgbClr val="0000CC"/>
                </a:solidFill>
                <a:latin typeface="微软雅黑" panose="020B0503020204020204" pitchFamily="34" charset="-122"/>
                <a:ea typeface="微软雅黑" panose="020B0503020204020204" pitchFamily="34" charset="-122"/>
              </a:rPr>
              <a:t>ingle </a:t>
            </a:r>
            <a:r>
              <a:rPr lang="en-US" altLang="zh-CN" sz="2400" b="1" dirty="0">
                <a:solidFill>
                  <a:srgbClr val="FF0000"/>
                </a:solidFill>
                <a:latin typeface="微软雅黑" panose="020B0503020204020204" pitchFamily="34" charset="-122"/>
                <a:ea typeface="微软雅黑" panose="020B0503020204020204" pitchFamily="34" charset="-122"/>
              </a:rPr>
              <a:t>I</a:t>
            </a:r>
            <a:r>
              <a:rPr lang="en-US" altLang="zh-CN" sz="2400" b="1" dirty="0">
                <a:solidFill>
                  <a:srgbClr val="0000CC"/>
                </a:solidFill>
                <a:latin typeface="微软雅黑" panose="020B0503020204020204" pitchFamily="34" charset="-122"/>
                <a:ea typeface="微软雅黑" panose="020B0503020204020204" pitchFamily="34" charset="-122"/>
              </a:rPr>
              <a:t>nstruction </a:t>
            </a:r>
            <a:r>
              <a:rPr lang="en-US" altLang="zh-CN" sz="2400" b="1" dirty="0">
                <a:solidFill>
                  <a:srgbClr val="FF0000"/>
                </a:solidFill>
                <a:latin typeface="微软雅黑" panose="020B0503020204020204" pitchFamily="34" charset="-122"/>
                <a:ea typeface="微软雅黑" panose="020B0503020204020204" pitchFamily="34" charset="-122"/>
              </a:rPr>
              <a:t>M</a:t>
            </a:r>
            <a:r>
              <a:rPr lang="en-US" altLang="zh-CN" sz="2400" b="1" dirty="0">
                <a:solidFill>
                  <a:srgbClr val="0000CC"/>
                </a:solidFill>
                <a:latin typeface="微软雅黑" panose="020B0503020204020204" pitchFamily="34" charset="-122"/>
                <a:ea typeface="微软雅黑" panose="020B0503020204020204" pitchFamily="34" charset="-122"/>
              </a:rPr>
              <a:t>ultiple </a:t>
            </a:r>
            <a:r>
              <a:rPr lang="en-US" altLang="zh-CN" sz="2400" b="1" dirty="0">
                <a:solidFill>
                  <a:srgbClr val="FF0000"/>
                </a:solidFill>
                <a:latin typeface="微软雅黑" panose="020B0503020204020204" pitchFamily="34" charset="-122"/>
                <a:ea typeface="微软雅黑" panose="020B0503020204020204" pitchFamily="34" charset="-122"/>
              </a:rPr>
              <a:t>D</a:t>
            </a:r>
            <a:r>
              <a:rPr lang="en-US" altLang="zh-CN" sz="2400" b="1" dirty="0">
                <a:solidFill>
                  <a:srgbClr val="0000CC"/>
                </a:solidFill>
                <a:latin typeface="微软雅黑" panose="020B0503020204020204" pitchFamily="34" charset="-122"/>
                <a:ea typeface="微软雅黑" panose="020B0503020204020204" pitchFamily="34" charset="-122"/>
              </a:rPr>
              <a:t>ata, </a:t>
            </a:r>
            <a:r>
              <a:rPr lang="zh-CN" altLang="en-US" sz="2400" b="1" dirty="0">
                <a:solidFill>
                  <a:srgbClr val="0000CC"/>
                </a:solidFill>
                <a:latin typeface="微软雅黑" panose="020B0503020204020204" pitchFamily="34" charset="-122"/>
                <a:ea typeface="微软雅黑" panose="020B0503020204020204" pitchFamily="34" charset="-122"/>
              </a:rPr>
              <a:t>单指令多数据流</a:t>
            </a:r>
            <a:endParaRPr lang="en-US" altLang="zh-CN" sz="2400" b="1" dirty="0">
              <a:solidFill>
                <a:srgbClr val="0000CC"/>
              </a:solidFill>
              <a:latin typeface="微软雅黑" panose="020B0503020204020204" pitchFamily="34" charset="-122"/>
              <a:ea typeface="微软雅黑" panose="020B0503020204020204" pitchFamily="34" charset="-122"/>
            </a:endParaRPr>
          </a:p>
        </p:txBody>
      </p:sp>
      <p:sp>
        <p:nvSpPr>
          <p:cNvPr id="3" name="Rectangle 2">
            <a:extLst>
              <a:ext uri="{FF2B5EF4-FFF2-40B4-BE49-F238E27FC236}">
                <a16:creationId xmlns:a16="http://schemas.microsoft.com/office/drawing/2014/main" id="{758559A0-8315-966E-8C06-3E6FE6F1376B}"/>
              </a:ext>
            </a:extLst>
          </p:cNvPr>
          <p:cNvSpPr>
            <a:spLocks noGrp="1" noChangeArrowheads="1"/>
          </p:cNvSpPr>
          <p:nvPr>
            <p:ph type="title"/>
          </p:nvPr>
        </p:nvSpPr>
        <p:spPr>
          <a:xfrm>
            <a:off x="457200" y="98425"/>
            <a:ext cx="8229600" cy="561975"/>
          </a:xfrm>
        </p:spPr>
        <p:txBody>
          <a:bodyPr/>
          <a:lstStyle/>
          <a:p>
            <a:r>
              <a:rPr lang="zh-CN" altLang="en-US" sz="3600" dirty="0"/>
              <a:t>矩阵减法  性能研究</a:t>
            </a:r>
          </a:p>
        </p:txBody>
      </p:sp>
      <p:sp>
        <p:nvSpPr>
          <p:cNvPr id="4" name="文本框 3">
            <a:extLst>
              <a:ext uri="{FF2B5EF4-FFF2-40B4-BE49-F238E27FC236}">
                <a16:creationId xmlns:a16="http://schemas.microsoft.com/office/drawing/2014/main" id="{B884FC68-6FEA-9EFB-B451-DBCF731B6F09}"/>
              </a:ext>
            </a:extLst>
          </p:cNvPr>
          <p:cNvSpPr txBox="1"/>
          <p:nvPr/>
        </p:nvSpPr>
        <p:spPr>
          <a:xfrm>
            <a:off x="454231" y="1448780"/>
            <a:ext cx="7875874" cy="5016758"/>
          </a:xfrm>
          <a:prstGeom prst="rect">
            <a:avLst/>
          </a:prstGeom>
          <a:noFill/>
        </p:spPr>
        <p:txBody>
          <a:bodyPr wrap="square">
            <a:spAutoFit/>
          </a:bodyPr>
          <a:lstStyle/>
          <a:p>
            <a:r>
              <a:rPr lang="it-IT" altLang="zh-CN" sz="2000" dirty="0">
                <a:solidFill>
                  <a:srgbClr val="808080"/>
                </a:solidFill>
                <a:latin typeface="新宋体" panose="02010609030101010101" pitchFamily="49" charset="-122"/>
                <a:ea typeface="新宋体" panose="02010609030101010101" pitchFamily="49" charset="-122"/>
              </a:rPr>
              <a:t>#include</a:t>
            </a:r>
            <a:r>
              <a:rPr lang="it-IT" altLang="zh-CN" sz="2000" dirty="0">
                <a:solidFill>
                  <a:srgbClr val="000000"/>
                </a:solidFill>
                <a:latin typeface="新宋体" panose="02010609030101010101" pitchFamily="49" charset="-122"/>
                <a:ea typeface="新宋体" panose="02010609030101010101" pitchFamily="49" charset="-122"/>
              </a:rPr>
              <a:t> </a:t>
            </a:r>
            <a:r>
              <a:rPr lang="it-IT" altLang="zh-CN" sz="2000" dirty="0">
                <a:solidFill>
                  <a:srgbClr val="A31515"/>
                </a:solidFill>
                <a:latin typeface="新宋体" panose="02010609030101010101" pitchFamily="49" charset="-122"/>
                <a:ea typeface="新宋体" panose="02010609030101010101" pitchFamily="49" charset="-122"/>
              </a:rPr>
              <a:t>&lt;immintrin.h&gt;</a:t>
            </a:r>
            <a:r>
              <a:rPr lang="it-IT" altLang="zh-CN" sz="2000" dirty="0">
                <a:solidFill>
                  <a:srgbClr val="000000"/>
                </a:solidFill>
                <a:latin typeface="新宋体" panose="02010609030101010101" pitchFamily="49" charset="-122"/>
                <a:ea typeface="新宋体" panose="02010609030101010101" pitchFamily="49" charset="-122"/>
              </a:rPr>
              <a:t>   </a:t>
            </a:r>
            <a:r>
              <a:rPr lang="it-IT" altLang="zh-CN" sz="2000" dirty="0">
                <a:solidFill>
                  <a:srgbClr val="008000"/>
                </a:solidFill>
                <a:latin typeface="新宋体" panose="02010609030101010101" pitchFamily="49" charset="-122"/>
                <a:ea typeface="新宋体" panose="02010609030101010101" pitchFamily="49" charset="-122"/>
              </a:rPr>
              <a:t>//256 </a:t>
            </a:r>
            <a:r>
              <a:rPr lang="zh-CN" altLang="it-IT" sz="2000" dirty="0">
                <a:solidFill>
                  <a:srgbClr val="008000"/>
                </a:solidFill>
                <a:latin typeface="新宋体" panose="02010609030101010101" pitchFamily="49" charset="-122"/>
                <a:ea typeface="新宋体" panose="02010609030101010101" pitchFamily="49" charset="-122"/>
              </a:rPr>
              <a:t>位</a:t>
            </a:r>
            <a:endParaRPr lang="en-US" altLang="zh-CN" sz="2000" dirty="0">
              <a:solidFill>
                <a:srgbClr val="0000FF"/>
              </a:solidFill>
              <a:latin typeface="新宋体" panose="02010609030101010101" pitchFamily="49" charset="-122"/>
              <a:ea typeface="新宋体" panose="02010609030101010101" pitchFamily="49" charset="-122"/>
            </a:endParaRPr>
          </a:p>
          <a:p>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arraysubtract_simd_256()</a:t>
            </a:r>
          </a:p>
          <a:p>
            <a:r>
              <a:rPr lang="en-US" altLang="zh-CN" sz="2000" dirty="0">
                <a:solidFill>
                  <a:srgbClr val="000000"/>
                </a:solidFill>
                <a:latin typeface="新宋体" panose="02010609030101010101" pitchFamily="49" charset="-122"/>
                <a:ea typeface="新宋体" panose="02010609030101010101" pitchFamily="49" charset="-122"/>
              </a:rPr>
              <a:t>{</a:t>
            </a:r>
          </a:p>
          <a:p>
            <a:pPr lvl="1"/>
            <a:r>
              <a:rPr lang="en-US" altLang="zh-CN" sz="2000" dirty="0">
                <a:solidFill>
                  <a:srgbClr val="2B91AF"/>
                </a:solidFill>
                <a:latin typeface="新宋体" panose="02010609030101010101" pitchFamily="49" charset="-122"/>
                <a:ea typeface="新宋体" panose="02010609030101010101" pitchFamily="49" charset="-122"/>
              </a:rPr>
              <a:t>__m256i </a:t>
            </a:r>
            <a:r>
              <a:rPr lang="en-US" altLang="zh-CN" sz="2000" dirty="0">
                <a:solidFill>
                  <a:srgbClr val="000000"/>
                </a:solidFill>
                <a:latin typeface="新宋体" panose="02010609030101010101" pitchFamily="49" charset="-122"/>
                <a:ea typeface="新宋体" panose="02010609030101010101" pitchFamily="49" charset="-122"/>
              </a:rPr>
              <a:t>*pa, *pb, *pc;</a:t>
            </a:r>
          </a:p>
          <a:p>
            <a:pPr lvl="1"/>
            <a:r>
              <a:rPr lang="en-US" altLang="zh-CN" sz="2000" dirty="0">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LEN8;</a:t>
            </a:r>
          </a:p>
          <a:p>
            <a:pPr lvl="1"/>
            <a:r>
              <a:rPr lang="it-IT" altLang="zh-CN" sz="2000" dirty="0">
                <a:solidFill>
                  <a:srgbClr val="000000"/>
                </a:solidFill>
                <a:latin typeface="新宋体" panose="02010609030101010101" pitchFamily="49" charset="-122"/>
                <a:ea typeface="新宋体" panose="02010609030101010101" pitchFamily="49" charset="-122"/>
              </a:rPr>
              <a:t>pa = (</a:t>
            </a:r>
            <a:r>
              <a:rPr lang="it-IT" altLang="zh-CN" sz="2000" dirty="0">
                <a:solidFill>
                  <a:srgbClr val="2B91AF"/>
                </a:solidFill>
                <a:latin typeface="新宋体" panose="02010609030101010101" pitchFamily="49" charset="-122"/>
                <a:ea typeface="新宋体" panose="02010609030101010101" pitchFamily="49" charset="-122"/>
              </a:rPr>
              <a:t>__m256i</a:t>
            </a:r>
            <a:r>
              <a:rPr lang="it-IT" altLang="zh-CN" sz="2000" dirty="0">
                <a:solidFill>
                  <a:srgbClr val="000000"/>
                </a:solidFill>
                <a:latin typeface="新宋体" panose="02010609030101010101" pitchFamily="49" charset="-122"/>
                <a:ea typeface="新宋体" panose="02010609030101010101" pitchFamily="49" charset="-122"/>
              </a:rPr>
              <a:t>*) &amp; a[0][0];</a:t>
            </a:r>
          </a:p>
          <a:p>
            <a:pPr lvl="1"/>
            <a:r>
              <a:rPr lang="en-US" altLang="zh-CN" sz="2000" dirty="0">
                <a:solidFill>
                  <a:srgbClr val="000000"/>
                </a:solidFill>
                <a:latin typeface="新宋体" panose="02010609030101010101" pitchFamily="49" charset="-122"/>
                <a:ea typeface="新宋体" panose="02010609030101010101" pitchFamily="49" charset="-122"/>
              </a:rPr>
              <a:t>pb = (</a:t>
            </a:r>
            <a:r>
              <a:rPr lang="en-US" altLang="zh-CN" sz="2000" dirty="0">
                <a:solidFill>
                  <a:srgbClr val="2B91AF"/>
                </a:solidFill>
                <a:latin typeface="新宋体" panose="02010609030101010101" pitchFamily="49" charset="-122"/>
                <a:ea typeface="新宋体" panose="02010609030101010101" pitchFamily="49" charset="-122"/>
              </a:rPr>
              <a:t>__m256i</a:t>
            </a:r>
            <a:r>
              <a:rPr lang="en-US" altLang="zh-CN" sz="2000" dirty="0">
                <a:solidFill>
                  <a:srgbClr val="000000"/>
                </a:solidFill>
                <a:latin typeface="新宋体" panose="02010609030101010101" pitchFamily="49" charset="-122"/>
                <a:ea typeface="新宋体" panose="02010609030101010101" pitchFamily="49" charset="-122"/>
              </a:rPr>
              <a:t>*) &amp; b[0][0];</a:t>
            </a:r>
          </a:p>
          <a:p>
            <a:pPr lvl="1"/>
            <a:r>
              <a:rPr lang="en-US" altLang="zh-CN" sz="2000" dirty="0">
                <a:solidFill>
                  <a:srgbClr val="000000"/>
                </a:solidFill>
                <a:latin typeface="新宋体" panose="02010609030101010101" pitchFamily="49" charset="-122"/>
                <a:ea typeface="新宋体" panose="02010609030101010101" pitchFamily="49" charset="-122"/>
              </a:rPr>
              <a:t>pc = (</a:t>
            </a:r>
            <a:r>
              <a:rPr lang="en-US" altLang="zh-CN" sz="2000" dirty="0">
                <a:solidFill>
                  <a:srgbClr val="2B91AF"/>
                </a:solidFill>
                <a:latin typeface="新宋体" panose="02010609030101010101" pitchFamily="49" charset="-122"/>
                <a:ea typeface="新宋体" panose="02010609030101010101" pitchFamily="49" charset="-122"/>
              </a:rPr>
              <a:t>__m256i</a:t>
            </a:r>
            <a:r>
              <a:rPr lang="en-US" altLang="zh-CN" sz="2000" dirty="0">
                <a:solidFill>
                  <a:srgbClr val="000000"/>
                </a:solidFill>
                <a:latin typeface="新宋体" panose="02010609030101010101" pitchFamily="49" charset="-122"/>
                <a:ea typeface="新宋体" panose="02010609030101010101" pitchFamily="49" charset="-122"/>
              </a:rPr>
              <a:t>*) &amp; c[0][0];</a:t>
            </a:r>
          </a:p>
          <a:p>
            <a:pPr lvl="1"/>
            <a:r>
              <a:rPr lang="en-US" altLang="zh-CN" sz="2000" dirty="0">
                <a:solidFill>
                  <a:srgbClr val="000000"/>
                </a:solidFill>
                <a:latin typeface="新宋体" panose="02010609030101010101" pitchFamily="49" charset="-122"/>
                <a:ea typeface="新宋体" panose="02010609030101010101" pitchFamily="49" charset="-122"/>
              </a:rPr>
              <a:t>LEN8 = </a:t>
            </a:r>
            <a:r>
              <a:rPr lang="en-US" altLang="zh-CN" sz="2000" dirty="0">
                <a:solidFill>
                  <a:srgbClr val="6F008A"/>
                </a:solidFill>
                <a:latin typeface="新宋体" panose="02010609030101010101" pitchFamily="49" charset="-122"/>
                <a:ea typeface="新宋体" panose="02010609030101010101" pitchFamily="49" charset="-122"/>
              </a:rPr>
              <a:t>M</a:t>
            </a:r>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6F008A"/>
                </a:solidFill>
                <a:latin typeface="新宋体" panose="02010609030101010101" pitchFamily="49" charset="-122"/>
                <a:ea typeface="新宋体" panose="02010609030101010101" pitchFamily="49" charset="-122"/>
              </a:rPr>
              <a:t>N</a:t>
            </a:r>
            <a:r>
              <a:rPr lang="en-US" altLang="zh-CN" sz="2000" dirty="0">
                <a:solidFill>
                  <a:srgbClr val="000000"/>
                </a:solidFill>
                <a:latin typeface="新宋体" panose="02010609030101010101" pitchFamily="49" charset="-122"/>
                <a:ea typeface="新宋体" panose="02010609030101010101" pitchFamily="49" charset="-122"/>
              </a:rPr>
              <a:t> / 8;</a:t>
            </a:r>
          </a:p>
          <a:p>
            <a:pPr lvl="1"/>
            <a:r>
              <a:rPr lang="en-US" altLang="zh-CN" sz="2000" dirty="0">
                <a:solidFill>
                  <a:srgbClr val="0000FF"/>
                </a:solidFill>
                <a:latin typeface="新宋体" panose="02010609030101010101" pitchFamily="49" charset="-122"/>
                <a:ea typeface="新宋体" panose="02010609030101010101" pitchFamily="49" charset="-122"/>
              </a:rPr>
              <a:t>for</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i = 0; i &lt; LEN8; i++) {</a:t>
            </a:r>
          </a:p>
          <a:p>
            <a:pPr lvl="2"/>
            <a:r>
              <a:rPr lang="en-US" altLang="zh-CN" sz="2000" dirty="0">
                <a:solidFill>
                  <a:srgbClr val="000000"/>
                </a:solidFill>
                <a:latin typeface="新宋体" panose="02010609030101010101" pitchFamily="49" charset="-122"/>
                <a:ea typeface="新宋体" panose="02010609030101010101" pitchFamily="49" charset="-122"/>
              </a:rPr>
              <a:t>*pc </a:t>
            </a:r>
            <a:r>
              <a:rPr lang="en-US" altLang="zh-CN" sz="2000" dirty="0">
                <a:solidFill>
                  <a:srgbClr val="008080"/>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 _mm256_sub_epi32((</a:t>
            </a:r>
            <a:r>
              <a:rPr lang="en-US" altLang="zh-CN" sz="2000" dirty="0">
                <a:solidFill>
                  <a:srgbClr val="2B91AF"/>
                </a:solidFill>
                <a:latin typeface="新宋体" panose="02010609030101010101" pitchFamily="49" charset="-122"/>
                <a:ea typeface="新宋体" panose="02010609030101010101" pitchFamily="49" charset="-122"/>
              </a:rPr>
              <a:t>__m256i</a:t>
            </a:r>
            <a:r>
              <a:rPr lang="en-US" altLang="zh-CN" sz="2000" dirty="0">
                <a:solidFill>
                  <a:srgbClr val="000000"/>
                </a:solidFill>
                <a:latin typeface="新宋体" panose="02010609030101010101" pitchFamily="49" charset="-122"/>
                <a:ea typeface="新宋体" panose="02010609030101010101" pitchFamily="49" charset="-122"/>
              </a:rPr>
              <a:t>)*pb, (</a:t>
            </a:r>
            <a:r>
              <a:rPr lang="en-US" altLang="zh-CN" sz="2000" dirty="0">
                <a:solidFill>
                  <a:srgbClr val="2B91AF"/>
                </a:solidFill>
                <a:latin typeface="新宋体" panose="02010609030101010101" pitchFamily="49" charset="-122"/>
                <a:ea typeface="新宋体" panose="02010609030101010101" pitchFamily="49" charset="-122"/>
              </a:rPr>
              <a:t>__m256i</a:t>
            </a:r>
            <a:r>
              <a:rPr lang="en-US" altLang="zh-CN" sz="2000" dirty="0">
                <a:solidFill>
                  <a:srgbClr val="000000"/>
                </a:solidFill>
                <a:latin typeface="新宋体" panose="02010609030101010101" pitchFamily="49" charset="-122"/>
                <a:ea typeface="新宋体" panose="02010609030101010101" pitchFamily="49" charset="-122"/>
              </a:rPr>
              <a:t>) * pa);</a:t>
            </a:r>
          </a:p>
          <a:p>
            <a:pPr lvl="2"/>
            <a:r>
              <a:rPr lang="en-US" altLang="zh-CN" sz="2000" dirty="0">
                <a:solidFill>
                  <a:srgbClr val="000000"/>
                </a:solidFill>
                <a:latin typeface="新宋体" panose="02010609030101010101" pitchFamily="49" charset="-122"/>
                <a:ea typeface="新宋体" panose="02010609030101010101" pitchFamily="49" charset="-122"/>
              </a:rPr>
              <a:t>pa += 1;    </a:t>
            </a:r>
            <a:r>
              <a:rPr lang="en-US" altLang="zh-CN" sz="2000" b="1" dirty="0">
                <a:solidFill>
                  <a:srgbClr val="FF0000"/>
                </a:solidFill>
                <a:latin typeface="新宋体" panose="02010609030101010101" pitchFamily="49" charset="-122"/>
                <a:ea typeface="新宋体" panose="02010609030101010101" pitchFamily="49" charset="-122"/>
              </a:rPr>
              <a:t>// </a:t>
            </a:r>
            <a:r>
              <a:rPr lang="zh-CN" altLang="en-US" sz="2000" b="1" dirty="0">
                <a:solidFill>
                  <a:srgbClr val="FF0000"/>
                </a:solidFill>
                <a:latin typeface="新宋体" panose="02010609030101010101" pitchFamily="49" charset="-122"/>
                <a:ea typeface="新宋体" panose="02010609030101010101" pitchFamily="49" charset="-122"/>
              </a:rPr>
              <a:t>一次 </a:t>
            </a:r>
            <a:r>
              <a:rPr lang="en-US" altLang="zh-CN" sz="2000" b="1" dirty="0">
                <a:solidFill>
                  <a:srgbClr val="FF0000"/>
                </a:solidFill>
                <a:latin typeface="新宋体" panose="02010609030101010101" pitchFamily="49" charset="-122"/>
                <a:ea typeface="新宋体" panose="02010609030101010101" pitchFamily="49" charset="-122"/>
              </a:rPr>
              <a:t>8</a:t>
            </a:r>
            <a:r>
              <a:rPr lang="zh-CN" altLang="en-US" sz="2000" b="1" dirty="0">
                <a:solidFill>
                  <a:srgbClr val="FF0000"/>
                </a:solidFill>
                <a:latin typeface="新宋体" panose="02010609030101010101" pitchFamily="49" charset="-122"/>
                <a:ea typeface="新宋体" panose="02010609030101010101" pitchFamily="49" charset="-122"/>
              </a:rPr>
              <a:t>个成对的整型数相减</a:t>
            </a:r>
            <a:endParaRPr lang="en-US" altLang="zh-CN" sz="2000" dirty="0">
              <a:solidFill>
                <a:srgbClr val="000000"/>
              </a:solidFill>
              <a:latin typeface="新宋体" panose="02010609030101010101" pitchFamily="49" charset="-122"/>
              <a:ea typeface="新宋体" panose="02010609030101010101" pitchFamily="49" charset="-122"/>
            </a:endParaRPr>
          </a:p>
          <a:p>
            <a:pPr lvl="2"/>
            <a:r>
              <a:rPr lang="en-US" altLang="zh-CN" sz="2000" dirty="0">
                <a:solidFill>
                  <a:srgbClr val="000000"/>
                </a:solidFill>
                <a:latin typeface="新宋体" panose="02010609030101010101" pitchFamily="49" charset="-122"/>
                <a:ea typeface="新宋体" panose="02010609030101010101" pitchFamily="49" charset="-122"/>
              </a:rPr>
              <a:t>pb += 1;</a:t>
            </a:r>
          </a:p>
          <a:p>
            <a:pPr lvl="2"/>
            <a:r>
              <a:rPr lang="en-US" altLang="zh-CN" sz="2000" dirty="0">
                <a:solidFill>
                  <a:srgbClr val="000000"/>
                </a:solidFill>
                <a:latin typeface="新宋体" panose="02010609030101010101" pitchFamily="49" charset="-122"/>
                <a:ea typeface="新宋体" panose="02010609030101010101" pitchFamily="49" charset="-122"/>
              </a:rPr>
              <a:t>pc += 1;</a:t>
            </a:r>
          </a:p>
          <a:p>
            <a:pPr lvl="1"/>
            <a:r>
              <a:rPr lang="en-US" altLang="zh-CN" sz="2000" dirty="0">
                <a:solidFill>
                  <a:srgbClr val="000000"/>
                </a:solidFill>
                <a:latin typeface="新宋体" panose="02010609030101010101" pitchFamily="49" charset="-122"/>
                <a:ea typeface="新宋体" panose="02010609030101010101" pitchFamily="49" charset="-122"/>
              </a:rPr>
              <a:t>}</a:t>
            </a:r>
          </a:p>
          <a:p>
            <a:r>
              <a:rPr lang="en-US" altLang="zh-CN" sz="2000" dirty="0">
                <a:solidFill>
                  <a:srgbClr val="000000"/>
                </a:solidFill>
                <a:latin typeface="新宋体" panose="02010609030101010101" pitchFamily="49" charset="-122"/>
                <a:ea typeface="新宋体" panose="02010609030101010101" pitchFamily="49" charset="-122"/>
              </a:rPr>
              <a:t>}</a:t>
            </a:r>
            <a:endParaRPr lang="zh-CN" altLang="en-US" sz="2000" dirty="0"/>
          </a:p>
        </p:txBody>
      </p:sp>
      <p:pic>
        <p:nvPicPr>
          <p:cNvPr id="8" name="图片 7">
            <a:extLst>
              <a:ext uri="{FF2B5EF4-FFF2-40B4-BE49-F238E27FC236}">
                <a16:creationId xmlns:a16="http://schemas.microsoft.com/office/drawing/2014/main" id="{D8B5023F-7960-5BCE-806A-B07B85E4E1E4}"/>
              </a:ext>
            </a:extLst>
          </p:cNvPr>
          <p:cNvPicPr>
            <a:picLocks noChangeAspect="1"/>
          </p:cNvPicPr>
          <p:nvPr/>
        </p:nvPicPr>
        <p:blipFill>
          <a:blip r:embed="rId2"/>
          <a:stretch>
            <a:fillRect/>
          </a:stretch>
        </p:blipFill>
        <p:spPr>
          <a:xfrm>
            <a:off x="1376645" y="6186379"/>
            <a:ext cx="6858352" cy="419122"/>
          </a:xfrm>
          <a:prstGeom prst="rect">
            <a:avLst/>
          </a:prstGeom>
        </p:spPr>
      </p:pic>
    </p:spTree>
    <p:extLst>
      <p:ext uri="{BB962C8B-B14F-4D97-AF65-F5344CB8AC3E}">
        <p14:creationId xmlns:p14="http://schemas.microsoft.com/office/powerpoint/2010/main" val="3340727173"/>
      </p:ext>
    </p:extLst>
  </p:cSld>
  <p:clrMapOvr>
    <a:masterClrMapping/>
  </p:clrMapOvr>
  <p:transition>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1CAC3DC-BF06-474C-8C75-CE2A2A43B6E2}"/>
              </a:ext>
            </a:extLst>
          </p:cNvPr>
          <p:cNvSpPr txBox="1"/>
          <p:nvPr/>
        </p:nvSpPr>
        <p:spPr>
          <a:xfrm>
            <a:off x="701570" y="863715"/>
            <a:ext cx="6237605" cy="461665"/>
          </a:xfrm>
          <a:prstGeom prst="rect">
            <a:avLst/>
          </a:prstGeom>
          <a:noFill/>
        </p:spPr>
        <p:txBody>
          <a:bodyPr wrap="none" rtlCol="0">
            <a:spAutoFit/>
          </a:bodyPr>
          <a:lstStyle/>
          <a:p>
            <a:r>
              <a:rPr lang="en-US" altLang="zh-CN" sz="2400" dirty="0">
                <a:solidFill>
                  <a:srgbClr val="FF0000"/>
                </a:solidFill>
              </a:rPr>
              <a:t>CPU </a:t>
            </a:r>
            <a:r>
              <a:rPr lang="zh-CN" altLang="en-US" sz="2400" dirty="0">
                <a:solidFill>
                  <a:srgbClr val="FF0000"/>
                </a:solidFill>
              </a:rPr>
              <a:t>支持 多线程，能否用多线程提高性能？</a:t>
            </a:r>
            <a:endParaRPr lang="en-US" altLang="zh-CN" sz="2400" dirty="0">
              <a:solidFill>
                <a:srgbClr val="FF0000"/>
              </a:solidFill>
            </a:endParaRPr>
          </a:p>
        </p:txBody>
      </p:sp>
      <p:sp>
        <p:nvSpPr>
          <p:cNvPr id="3" name="Rectangle 2">
            <a:extLst>
              <a:ext uri="{FF2B5EF4-FFF2-40B4-BE49-F238E27FC236}">
                <a16:creationId xmlns:a16="http://schemas.microsoft.com/office/drawing/2014/main" id="{758559A0-8315-966E-8C06-3E6FE6F1376B}"/>
              </a:ext>
            </a:extLst>
          </p:cNvPr>
          <p:cNvSpPr>
            <a:spLocks noGrp="1" noChangeArrowheads="1"/>
          </p:cNvSpPr>
          <p:nvPr>
            <p:ph type="title"/>
          </p:nvPr>
        </p:nvSpPr>
        <p:spPr>
          <a:xfrm>
            <a:off x="457200" y="98425"/>
            <a:ext cx="8229600" cy="561975"/>
          </a:xfrm>
        </p:spPr>
        <p:txBody>
          <a:bodyPr/>
          <a:lstStyle/>
          <a:p>
            <a:r>
              <a:rPr lang="zh-CN" altLang="en-US" sz="3600" dirty="0"/>
              <a:t>矩阵减法  性能研究</a:t>
            </a:r>
          </a:p>
        </p:txBody>
      </p:sp>
      <p:sp>
        <p:nvSpPr>
          <p:cNvPr id="4" name="文本框 3">
            <a:extLst>
              <a:ext uri="{FF2B5EF4-FFF2-40B4-BE49-F238E27FC236}">
                <a16:creationId xmlns:a16="http://schemas.microsoft.com/office/drawing/2014/main" id="{99C8B428-C390-69A8-F61C-FB2DCB9D8105}"/>
              </a:ext>
            </a:extLst>
          </p:cNvPr>
          <p:cNvSpPr txBox="1"/>
          <p:nvPr/>
        </p:nvSpPr>
        <p:spPr>
          <a:xfrm>
            <a:off x="791580" y="1628800"/>
            <a:ext cx="7560840" cy="4401205"/>
          </a:xfrm>
          <a:prstGeom prst="rect">
            <a:avLst/>
          </a:prstGeom>
          <a:noFill/>
        </p:spPr>
        <p:txBody>
          <a:bodyPr wrap="square">
            <a:spAutoFit/>
          </a:bodyPr>
          <a:lstStyle/>
          <a:p>
            <a:r>
              <a:rPr lang="en-US" altLang="zh-CN" sz="2000" dirty="0">
                <a:solidFill>
                  <a:srgbClr val="808080"/>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&lt;iostream&gt;</a:t>
            </a:r>
            <a:endParaRPr lang="en-US" altLang="zh-CN" sz="2000" dirty="0">
              <a:solidFill>
                <a:srgbClr val="000000"/>
              </a:solidFill>
              <a:latin typeface="新宋体" panose="02010609030101010101" pitchFamily="49" charset="-122"/>
              <a:ea typeface="新宋体" panose="02010609030101010101" pitchFamily="49" charset="-122"/>
            </a:endParaRPr>
          </a:p>
          <a:p>
            <a:r>
              <a:rPr lang="en-US" altLang="zh-CN" sz="2000" dirty="0">
                <a:solidFill>
                  <a:srgbClr val="808080"/>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&lt;thread&gt;</a:t>
            </a:r>
            <a:endParaRPr lang="en-US" altLang="zh-CN" sz="2000" dirty="0">
              <a:solidFill>
                <a:srgbClr val="000000"/>
              </a:solidFill>
              <a:latin typeface="新宋体" panose="02010609030101010101" pitchFamily="49" charset="-122"/>
              <a:ea typeface="新宋体" panose="02010609030101010101" pitchFamily="49" charset="-122"/>
            </a:endParaRPr>
          </a:p>
          <a:p>
            <a:r>
              <a:rPr lang="en-US" altLang="zh-CN" sz="2000" dirty="0">
                <a:solidFill>
                  <a:srgbClr val="0000FF"/>
                </a:solidFill>
                <a:latin typeface="新宋体" panose="02010609030101010101" pitchFamily="49" charset="-122"/>
                <a:ea typeface="新宋体" panose="02010609030101010101" pitchFamily="49" charset="-122"/>
              </a:rPr>
              <a:t>using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namespace</a:t>
            </a:r>
            <a:r>
              <a:rPr lang="en-US" altLang="zh-CN" sz="2000" dirty="0">
                <a:solidFill>
                  <a:srgbClr val="000000"/>
                </a:solidFill>
                <a:latin typeface="新宋体" panose="02010609030101010101" pitchFamily="49" charset="-122"/>
                <a:ea typeface="新宋体" panose="02010609030101010101" pitchFamily="49" charset="-122"/>
              </a:rPr>
              <a:t> std;</a:t>
            </a:r>
          </a:p>
          <a:p>
            <a:r>
              <a:rPr lang="en-US" altLang="zh-CN" sz="2000" dirty="0">
                <a:solidFill>
                  <a:srgbClr val="808080"/>
                </a:solidFill>
                <a:latin typeface="新宋体" panose="02010609030101010101" pitchFamily="49" charset="-122"/>
                <a:ea typeface="新宋体" panose="02010609030101010101" pitchFamily="49" charset="-122"/>
              </a:rPr>
              <a:t>#define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6F008A"/>
                </a:solidFill>
                <a:latin typeface="新宋体" panose="02010609030101010101" pitchFamily="49" charset="-122"/>
                <a:ea typeface="新宋体" panose="02010609030101010101" pitchFamily="49" charset="-122"/>
              </a:rPr>
              <a:t>M</a:t>
            </a:r>
            <a:r>
              <a:rPr lang="en-US" altLang="zh-CN" sz="2000" dirty="0">
                <a:solidFill>
                  <a:srgbClr val="000000"/>
                </a:solidFill>
                <a:latin typeface="新宋体" panose="02010609030101010101" pitchFamily="49" charset="-122"/>
                <a:ea typeface="新宋体" panose="02010609030101010101" pitchFamily="49" charset="-122"/>
              </a:rPr>
              <a:t>  2000</a:t>
            </a:r>
          </a:p>
          <a:p>
            <a:r>
              <a:rPr lang="it-IT" altLang="zh-CN" sz="2000" dirty="0">
                <a:solidFill>
                  <a:srgbClr val="808080"/>
                </a:solidFill>
                <a:latin typeface="新宋体" panose="02010609030101010101" pitchFamily="49" charset="-122"/>
                <a:ea typeface="新宋体" panose="02010609030101010101" pitchFamily="49" charset="-122"/>
              </a:rPr>
              <a:t>#define</a:t>
            </a:r>
            <a:r>
              <a:rPr lang="it-IT" altLang="zh-CN" sz="2000" dirty="0">
                <a:solidFill>
                  <a:srgbClr val="000000"/>
                </a:solidFill>
                <a:latin typeface="新宋体" panose="02010609030101010101" pitchFamily="49" charset="-122"/>
                <a:ea typeface="新宋体" panose="02010609030101010101" pitchFamily="49" charset="-122"/>
              </a:rPr>
              <a:t> </a:t>
            </a:r>
            <a:r>
              <a:rPr lang="it-IT" altLang="zh-CN" sz="2000" dirty="0">
                <a:solidFill>
                  <a:srgbClr val="6F008A"/>
                </a:solidFill>
                <a:latin typeface="新宋体" panose="02010609030101010101" pitchFamily="49" charset="-122"/>
                <a:ea typeface="新宋体" panose="02010609030101010101" pitchFamily="49" charset="-122"/>
              </a:rPr>
              <a:t>QM</a:t>
            </a:r>
            <a:r>
              <a:rPr lang="it-IT" altLang="zh-CN" sz="2000" dirty="0">
                <a:solidFill>
                  <a:srgbClr val="000000"/>
                </a:solidFill>
                <a:latin typeface="新宋体" panose="02010609030101010101" pitchFamily="49" charset="-122"/>
                <a:ea typeface="新宋体" panose="02010609030101010101" pitchFamily="49" charset="-122"/>
              </a:rPr>
              <a:t> 250  </a:t>
            </a:r>
            <a:r>
              <a:rPr lang="it-IT" altLang="zh-CN" sz="2000" dirty="0">
                <a:solidFill>
                  <a:srgbClr val="008000"/>
                </a:solidFill>
                <a:latin typeface="新宋体" panose="02010609030101010101" pitchFamily="49" charset="-122"/>
                <a:ea typeface="新宋体" panose="02010609030101010101" pitchFamily="49" charset="-122"/>
              </a:rPr>
              <a:t>//2000/8</a:t>
            </a:r>
          </a:p>
          <a:p>
            <a:endParaRPr lang="en-US" altLang="zh-CN" sz="2000" dirty="0">
              <a:solidFill>
                <a:srgbClr val="0000FF"/>
              </a:solidFill>
              <a:latin typeface="新宋体" panose="02010609030101010101" pitchFamily="49" charset="-122"/>
              <a:ea typeface="新宋体" panose="02010609030101010101" pitchFamily="49" charset="-122"/>
            </a:endParaRPr>
          </a:p>
          <a:p>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arraysubtract_rowfirst</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808080"/>
                </a:solidFill>
                <a:latin typeface="新宋体" panose="02010609030101010101" pitchFamily="49" charset="-122"/>
                <a:ea typeface="新宋体" panose="02010609030101010101" pitchFamily="49" charset="-122"/>
              </a:rPr>
              <a:t>no</a:t>
            </a:r>
            <a:r>
              <a:rPr lang="en-US" altLang="zh-CN" sz="2000" dirty="0">
                <a:solidFill>
                  <a:srgbClr val="000000"/>
                </a:solidFill>
                <a:latin typeface="新宋体" panose="02010609030101010101" pitchFamily="49" charset="-122"/>
                <a:ea typeface="新宋体" panose="02010609030101010101" pitchFamily="49" charset="-122"/>
              </a:rPr>
              <a:t>)</a:t>
            </a:r>
          </a:p>
          <a:p>
            <a:r>
              <a:rPr lang="en-US" altLang="zh-CN" sz="2000" dirty="0">
                <a:solidFill>
                  <a:srgbClr val="000000"/>
                </a:solidFill>
                <a:latin typeface="新宋体" panose="02010609030101010101" pitchFamily="49" charset="-122"/>
                <a:ea typeface="新宋体" panose="02010609030101010101" pitchFamily="49" charset="-122"/>
              </a:rPr>
              <a:t>{</a:t>
            </a:r>
          </a:p>
          <a:p>
            <a:pPr lvl="1"/>
            <a:r>
              <a:rPr lang="en-US" altLang="zh-CN" sz="2000" dirty="0">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i, j;</a:t>
            </a:r>
          </a:p>
          <a:p>
            <a:pPr lvl="1"/>
            <a:r>
              <a:rPr lang="nn-NO" altLang="zh-CN" sz="2000" dirty="0">
                <a:solidFill>
                  <a:srgbClr val="0000FF"/>
                </a:solidFill>
                <a:latin typeface="新宋体" panose="02010609030101010101" pitchFamily="49" charset="-122"/>
                <a:ea typeface="新宋体" panose="02010609030101010101" pitchFamily="49" charset="-122"/>
              </a:rPr>
              <a:t>for</a:t>
            </a:r>
            <a:r>
              <a:rPr lang="nn-NO" altLang="zh-CN" sz="2000" dirty="0">
                <a:solidFill>
                  <a:srgbClr val="000000"/>
                </a:solidFill>
                <a:latin typeface="新宋体" panose="02010609030101010101" pitchFamily="49" charset="-122"/>
                <a:ea typeface="新宋体" panose="02010609030101010101" pitchFamily="49" charset="-122"/>
              </a:rPr>
              <a:t> (i = QM*</a:t>
            </a:r>
            <a:r>
              <a:rPr lang="nn-NO" altLang="zh-CN" sz="2000" dirty="0">
                <a:solidFill>
                  <a:srgbClr val="808080"/>
                </a:solidFill>
                <a:latin typeface="新宋体" panose="02010609030101010101" pitchFamily="49" charset="-122"/>
                <a:ea typeface="新宋体" panose="02010609030101010101" pitchFamily="49" charset="-122"/>
              </a:rPr>
              <a:t>no</a:t>
            </a:r>
            <a:r>
              <a:rPr lang="nn-NO" altLang="zh-CN" sz="2000" dirty="0">
                <a:solidFill>
                  <a:srgbClr val="000000"/>
                </a:solidFill>
                <a:latin typeface="新宋体" panose="02010609030101010101" pitchFamily="49" charset="-122"/>
                <a:ea typeface="新宋体" panose="02010609030101010101" pitchFamily="49" charset="-122"/>
              </a:rPr>
              <a:t>; i &lt; QM*(</a:t>
            </a:r>
            <a:r>
              <a:rPr lang="nn-NO" altLang="zh-CN" sz="2000" dirty="0">
                <a:solidFill>
                  <a:srgbClr val="808080"/>
                </a:solidFill>
                <a:latin typeface="新宋体" panose="02010609030101010101" pitchFamily="49" charset="-122"/>
                <a:ea typeface="新宋体" panose="02010609030101010101" pitchFamily="49" charset="-122"/>
              </a:rPr>
              <a:t>no</a:t>
            </a:r>
            <a:r>
              <a:rPr lang="nn-NO" altLang="zh-CN" sz="2000" dirty="0">
                <a:solidFill>
                  <a:srgbClr val="000000"/>
                </a:solidFill>
                <a:latin typeface="新宋体" panose="02010609030101010101" pitchFamily="49" charset="-122"/>
                <a:ea typeface="新宋体" panose="02010609030101010101" pitchFamily="49" charset="-122"/>
              </a:rPr>
              <a:t>+1); i++)</a:t>
            </a:r>
          </a:p>
          <a:p>
            <a:pPr lvl="1"/>
            <a:r>
              <a:rPr lang="en-US" altLang="zh-CN" sz="2000" dirty="0">
                <a:solidFill>
                  <a:srgbClr val="0000FF"/>
                </a:solidFill>
                <a:latin typeface="新宋体" panose="02010609030101010101" pitchFamily="49" charset="-122"/>
                <a:ea typeface="新宋体" panose="02010609030101010101" pitchFamily="49" charset="-122"/>
              </a:rPr>
              <a:t>    for</a:t>
            </a:r>
            <a:r>
              <a:rPr lang="en-US" altLang="zh-CN" sz="2000" dirty="0">
                <a:solidFill>
                  <a:srgbClr val="000000"/>
                </a:solidFill>
                <a:latin typeface="新宋体" panose="02010609030101010101" pitchFamily="49" charset="-122"/>
                <a:ea typeface="新宋体" panose="02010609030101010101" pitchFamily="49" charset="-122"/>
              </a:rPr>
              <a:t> (j = 0; j &lt; N; </a:t>
            </a:r>
            <a:r>
              <a:rPr lang="en-US" altLang="zh-CN" sz="2000" dirty="0" err="1">
                <a:solidFill>
                  <a:srgbClr val="000000"/>
                </a:solidFill>
                <a:latin typeface="新宋体" panose="02010609030101010101" pitchFamily="49" charset="-122"/>
                <a:ea typeface="新宋体" panose="02010609030101010101" pitchFamily="49" charset="-122"/>
              </a:rPr>
              <a:t>j++</a:t>
            </a:r>
            <a:r>
              <a:rPr lang="en-US" altLang="zh-CN" sz="2000" dirty="0">
                <a:solidFill>
                  <a:srgbClr val="000000"/>
                </a:solidFill>
                <a:latin typeface="新宋体" panose="02010609030101010101" pitchFamily="49" charset="-122"/>
                <a:ea typeface="新宋体" panose="02010609030101010101" pitchFamily="49" charset="-122"/>
              </a:rPr>
              <a:t>)</a:t>
            </a:r>
          </a:p>
          <a:p>
            <a:pPr lvl="1"/>
            <a:r>
              <a:rPr lang="en-US" altLang="zh-CN" sz="2000" dirty="0">
                <a:solidFill>
                  <a:srgbClr val="000000"/>
                </a:solidFill>
                <a:latin typeface="新宋体" panose="02010609030101010101" pitchFamily="49" charset="-122"/>
                <a:ea typeface="新宋体" panose="02010609030101010101" pitchFamily="49" charset="-122"/>
              </a:rPr>
              <a:t>        </a:t>
            </a:r>
            <a:r>
              <a:rPr lang="pl-PL" altLang="zh-CN" sz="2000" dirty="0">
                <a:solidFill>
                  <a:srgbClr val="000000"/>
                </a:solidFill>
                <a:latin typeface="新宋体" panose="02010609030101010101" pitchFamily="49" charset="-122"/>
                <a:ea typeface="新宋体" panose="02010609030101010101" pitchFamily="49" charset="-122"/>
              </a:rPr>
              <a:t>c[i][j] = b[i][j] - a[i][j];</a:t>
            </a:r>
          </a:p>
          <a:p>
            <a:pPr lvl="1"/>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 thread over "</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808080"/>
                </a:solidFill>
                <a:latin typeface="新宋体" panose="02010609030101010101" pitchFamily="49" charset="-122"/>
                <a:ea typeface="新宋体" panose="02010609030101010101" pitchFamily="49" charset="-122"/>
              </a:rPr>
              <a:t>no</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r>
              <a:rPr lang="en-US" altLang="zh-CN" sz="2000" dirty="0">
                <a:solidFill>
                  <a:srgbClr val="000000"/>
                </a:solidFill>
                <a:latin typeface="新宋体" panose="02010609030101010101" pitchFamily="49" charset="-122"/>
                <a:ea typeface="新宋体" panose="02010609030101010101" pitchFamily="49" charset="-122"/>
              </a:rPr>
              <a:t>}</a:t>
            </a:r>
            <a:endParaRPr lang="zh-CN" altLang="en-US" sz="2000" dirty="0"/>
          </a:p>
        </p:txBody>
      </p:sp>
    </p:spTree>
    <p:extLst>
      <p:ext uri="{BB962C8B-B14F-4D97-AF65-F5344CB8AC3E}">
        <p14:creationId xmlns:p14="http://schemas.microsoft.com/office/powerpoint/2010/main" val="3101194071"/>
      </p:ext>
    </p:extLst>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1CAC3DC-BF06-474C-8C75-CE2A2A43B6E2}"/>
              </a:ext>
            </a:extLst>
          </p:cNvPr>
          <p:cNvSpPr txBox="1"/>
          <p:nvPr/>
        </p:nvSpPr>
        <p:spPr>
          <a:xfrm>
            <a:off x="701570" y="863715"/>
            <a:ext cx="5314275" cy="461665"/>
          </a:xfrm>
          <a:prstGeom prst="rect">
            <a:avLst/>
          </a:prstGeom>
          <a:noFill/>
        </p:spPr>
        <p:txBody>
          <a:bodyPr wrap="none" rtlCol="0">
            <a:spAutoFit/>
          </a:bodyPr>
          <a:lstStyle/>
          <a:p>
            <a:r>
              <a:rPr lang="en-US" altLang="zh-CN" sz="2400" dirty="0">
                <a:solidFill>
                  <a:srgbClr val="FF0000"/>
                </a:solidFill>
              </a:rPr>
              <a:t>CPU </a:t>
            </a:r>
            <a:r>
              <a:rPr lang="zh-CN" altLang="en-US" sz="2400" dirty="0">
                <a:solidFill>
                  <a:srgbClr val="FF0000"/>
                </a:solidFill>
              </a:rPr>
              <a:t>支持 多线程，用多线程提高性能</a:t>
            </a:r>
            <a:endParaRPr lang="en-US" altLang="zh-CN" sz="2400" dirty="0">
              <a:solidFill>
                <a:srgbClr val="FF0000"/>
              </a:solidFill>
            </a:endParaRPr>
          </a:p>
        </p:txBody>
      </p:sp>
      <p:sp>
        <p:nvSpPr>
          <p:cNvPr id="3" name="Rectangle 2">
            <a:extLst>
              <a:ext uri="{FF2B5EF4-FFF2-40B4-BE49-F238E27FC236}">
                <a16:creationId xmlns:a16="http://schemas.microsoft.com/office/drawing/2014/main" id="{758559A0-8315-966E-8C06-3E6FE6F1376B}"/>
              </a:ext>
            </a:extLst>
          </p:cNvPr>
          <p:cNvSpPr>
            <a:spLocks noGrp="1" noChangeArrowheads="1"/>
          </p:cNvSpPr>
          <p:nvPr>
            <p:ph type="title"/>
          </p:nvPr>
        </p:nvSpPr>
        <p:spPr>
          <a:xfrm>
            <a:off x="457200" y="98425"/>
            <a:ext cx="8229600" cy="561975"/>
          </a:xfrm>
        </p:spPr>
        <p:txBody>
          <a:bodyPr/>
          <a:lstStyle/>
          <a:p>
            <a:r>
              <a:rPr lang="zh-CN" altLang="en-US" sz="3600" dirty="0"/>
              <a:t>矩阵减法  性能研究</a:t>
            </a:r>
          </a:p>
        </p:txBody>
      </p:sp>
      <p:sp>
        <p:nvSpPr>
          <p:cNvPr id="6" name="文本框 5">
            <a:extLst>
              <a:ext uri="{FF2B5EF4-FFF2-40B4-BE49-F238E27FC236}">
                <a16:creationId xmlns:a16="http://schemas.microsoft.com/office/drawing/2014/main" id="{A49054D8-4463-AD7A-29C0-151C9F6B0584}"/>
              </a:ext>
            </a:extLst>
          </p:cNvPr>
          <p:cNvSpPr txBox="1"/>
          <p:nvPr/>
        </p:nvSpPr>
        <p:spPr>
          <a:xfrm>
            <a:off x="549732" y="1403775"/>
            <a:ext cx="6947594" cy="4708981"/>
          </a:xfrm>
          <a:prstGeom prst="rect">
            <a:avLst/>
          </a:prstGeom>
          <a:noFill/>
        </p:spPr>
        <p:txBody>
          <a:bodyPr wrap="square">
            <a:spAutoFit/>
          </a:bodyPr>
          <a:lstStyle/>
          <a:p>
            <a:pPr lvl="1"/>
            <a:r>
              <a:rPr lang="en-US" altLang="zh-CN" sz="2000" dirty="0">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start, finish, duration;</a:t>
            </a:r>
          </a:p>
          <a:p>
            <a:pPr lvl="1"/>
            <a:r>
              <a:rPr lang="en-US" altLang="zh-CN" sz="2000" dirty="0">
                <a:solidFill>
                  <a:srgbClr val="2B91AF"/>
                </a:solidFill>
                <a:latin typeface="新宋体" panose="02010609030101010101" pitchFamily="49" charset="-122"/>
                <a:ea typeface="新宋体" panose="02010609030101010101" pitchFamily="49" charset="-122"/>
              </a:rPr>
              <a:t>thread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subf</a:t>
            </a:r>
            <a:r>
              <a:rPr lang="en-US" altLang="zh-CN" sz="2000" dirty="0">
                <a:solidFill>
                  <a:srgbClr val="000000"/>
                </a:solidFill>
                <a:latin typeface="新宋体" panose="02010609030101010101" pitchFamily="49" charset="-122"/>
                <a:ea typeface="新宋体" panose="02010609030101010101" pitchFamily="49" charset="-122"/>
              </a:rPr>
              <a:t>[8];</a:t>
            </a:r>
          </a:p>
          <a:p>
            <a:pPr lvl="1"/>
            <a:r>
              <a:rPr lang="en-US" altLang="zh-CN" sz="2000" dirty="0" err="1">
                <a:solidFill>
                  <a:srgbClr val="000000"/>
                </a:solidFill>
                <a:latin typeface="新宋体" panose="02010609030101010101" pitchFamily="49" charset="-122"/>
                <a:ea typeface="新宋体" panose="02010609030101010101" pitchFamily="49" charset="-122"/>
              </a:rPr>
              <a:t>init</a:t>
            </a:r>
            <a:r>
              <a:rPr lang="en-US" altLang="zh-CN" sz="2000" dirty="0">
                <a:solidFill>
                  <a:srgbClr val="000000"/>
                </a:solidFill>
                <a:latin typeface="新宋体" panose="02010609030101010101" pitchFamily="49" charset="-122"/>
                <a:ea typeface="新宋体" panose="02010609030101010101" pitchFamily="49" charset="-122"/>
              </a:rPr>
              <a:t>();</a:t>
            </a:r>
          </a:p>
          <a:p>
            <a:pPr lvl="1"/>
            <a:r>
              <a:rPr lang="en-US" altLang="zh-CN" sz="2000" dirty="0">
                <a:solidFill>
                  <a:srgbClr val="000000"/>
                </a:solidFill>
                <a:latin typeface="新宋体" panose="02010609030101010101" pitchFamily="49" charset="-122"/>
                <a:ea typeface="新宋体" panose="02010609030101010101" pitchFamily="49" charset="-122"/>
              </a:rPr>
              <a:t>start = GetTickCount();  </a:t>
            </a:r>
            <a:endParaRPr lang="zh-CN" altLang="en-US" sz="2000" dirty="0">
              <a:solidFill>
                <a:srgbClr val="000000"/>
              </a:solidFill>
              <a:latin typeface="新宋体" panose="02010609030101010101" pitchFamily="49" charset="-122"/>
              <a:ea typeface="新宋体" panose="02010609030101010101" pitchFamily="49" charset="-122"/>
            </a:endParaRPr>
          </a:p>
          <a:p>
            <a:pPr lvl="1"/>
            <a:endParaRPr lang="zh-CN" altLang="en-US" sz="2000" dirty="0">
              <a:solidFill>
                <a:srgbClr val="000000"/>
              </a:solidFill>
              <a:latin typeface="新宋体" panose="02010609030101010101" pitchFamily="49" charset="-122"/>
              <a:ea typeface="新宋体" panose="02010609030101010101" pitchFamily="49" charset="-122"/>
            </a:endParaRPr>
          </a:p>
          <a:p>
            <a:pPr lvl="1"/>
            <a:r>
              <a:rPr lang="en-US" altLang="zh-CN" sz="2000" dirty="0">
                <a:solidFill>
                  <a:srgbClr val="0000FF"/>
                </a:solidFill>
                <a:latin typeface="新宋体" panose="02010609030101010101" pitchFamily="49" charset="-122"/>
                <a:ea typeface="新宋体" panose="02010609030101010101" pitchFamily="49" charset="-122"/>
              </a:rPr>
              <a:t>for</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i = 0;i &lt; 8;i++)</a:t>
            </a:r>
          </a:p>
          <a:p>
            <a:pPr lvl="1"/>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subf</a:t>
            </a:r>
            <a:r>
              <a:rPr lang="en-US" altLang="zh-CN" sz="2000" dirty="0">
                <a:solidFill>
                  <a:srgbClr val="000000"/>
                </a:solidFill>
                <a:latin typeface="新宋体" panose="02010609030101010101" pitchFamily="49" charset="-122"/>
                <a:ea typeface="新宋体" panose="02010609030101010101" pitchFamily="49" charset="-122"/>
              </a:rPr>
              <a:t>[i] </a:t>
            </a:r>
            <a:r>
              <a:rPr lang="en-US" altLang="zh-CN" sz="2000" dirty="0">
                <a:solidFill>
                  <a:srgbClr val="008080"/>
                </a:solidFill>
                <a:latin typeface="新宋体" panose="02010609030101010101" pitchFamily="49" charset="-122"/>
                <a:ea typeface="新宋体" panose="02010609030101010101" pitchFamily="49" charset="-122"/>
              </a:rPr>
              <a: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thread</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err="1">
                <a:solidFill>
                  <a:srgbClr val="000000"/>
                </a:solidFill>
                <a:latin typeface="新宋体" panose="02010609030101010101" pitchFamily="49" charset="-122"/>
                <a:ea typeface="新宋体" panose="02010609030101010101" pitchFamily="49" charset="-122"/>
              </a:rPr>
              <a:t>arraysubtract_rowfirst</a:t>
            </a:r>
            <a:r>
              <a:rPr lang="en-US" altLang="zh-CN" sz="2000" dirty="0">
                <a:solidFill>
                  <a:srgbClr val="000000"/>
                </a:solidFill>
                <a:latin typeface="新宋体" panose="02010609030101010101" pitchFamily="49" charset="-122"/>
                <a:ea typeface="新宋体" panose="02010609030101010101" pitchFamily="49" charset="-122"/>
              </a:rPr>
              <a:t>, i);</a:t>
            </a:r>
          </a:p>
          <a:p>
            <a:pPr lvl="1"/>
            <a:endParaRPr lang="zh-CN" altLang="en-US" sz="2000" dirty="0">
              <a:solidFill>
                <a:srgbClr val="000000"/>
              </a:solidFill>
              <a:latin typeface="新宋体" panose="02010609030101010101" pitchFamily="49" charset="-122"/>
              <a:ea typeface="新宋体" panose="02010609030101010101" pitchFamily="49" charset="-122"/>
            </a:endParaRPr>
          </a:p>
          <a:p>
            <a:pPr lvl="1"/>
            <a:r>
              <a:rPr lang="en-US" altLang="zh-CN" sz="2000" dirty="0">
                <a:solidFill>
                  <a:srgbClr val="0000FF"/>
                </a:solidFill>
                <a:latin typeface="新宋体" panose="02010609030101010101" pitchFamily="49" charset="-122"/>
                <a:ea typeface="新宋体" panose="02010609030101010101" pitchFamily="49" charset="-122"/>
              </a:rPr>
              <a:t>for</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i = 0;i &lt; 8;i++)</a:t>
            </a:r>
          </a:p>
          <a:p>
            <a:pPr lvl="1"/>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subf</a:t>
            </a:r>
            <a:r>
              <a:rPr lang="en-US" altLang="zh-CN" sz="2000" dirty="0">
                <a:solidFill>
                  <a:srgbClr val="000000"/>
                </a:solidFill>
                <a:latin typeface="新宋体" panose="02010609030101010101" pitchFamily="49" charset="-122"/>
                <a:ea typeface="新宋体" panose="02010609030101010101" pitchFamily="49" charset="-122"/>
              </a:rPr>
              <a:t>[i].join(); </a:t>
            </a:r>
          </a:p>
          <a:p>
            <a:pPr lvl="1"/>
            <a:endParaRPr lang="zh-CN" altLang="en-US" sz="2000" dirty="0">
              <a:solidFill>
                <a:srgbClr val="000000"/>
              </a:solidFill>
              <a:latin typeface="新宋体" panose="02010609030101010101" pitchFamily="49" charset="-122"/>
              <a:ea typeface="新宋体" panose="02010609030101010101" pitchFamily="49" charset="-122"/>
            </a:endParaRPr>
          </a:p>
          <a:p>
            <a:pPr lvl="1"/>
            <a:r>
              <a:rPr lang="en-US" altLang="zh-CN" sz="2000" dirty="0">
                <a:solidFill>
                  <a:srgbClr val="000000"/>
                </a:solidFill>
                <a:latin typeface="新宋体" panose="02010609030101010101" pitchFamily="49" charset="-122"/>
                <a:ea typeface="新宋体" panose="02010609030101010101" pitchFamily="49" charset="-122"/>
              </a:rPr>
              <a:t>finish = GetTickCount();</a:t>
            </a:r>
          </a:p>
          <a:p>
            <a:pPr lvl="1"/>
            <a:endParaRPr lang="zh-CN" altLang="en-US" sz="2000" dirty="0">
              <a:solidFill>
                <a:srgbClr val="000000"/>
              </a:solidFill>
              <a:latin typeface="新宋体" panose="02010609030101010101" pitchFamily="49" charset="-122"/>
              <a:ea typeface="新宋体" panose="02010609030101010101" pitchFamily="49" charset="-122"/>
            </a:endParaRPr>
          </a:p>
          <a:p>
            <a:pPr lvl="1"/>
            <a:r>
              <a:rPr lang="en-US" altLang="zh-CN" sz="2000" dirty="0">
                <a:solidFill>
                  <a:srgbClr val="000000"/>
                </a:solidFill>
                <a:latin typeface="新宋体" panose="02010609030101010101" pitchFamily="49" charset="-122"/>
                <a:ea typeface="新宋体" panose="02010609030101010101" pitchFamily="49" charset="-122"/>
              </a:rPr>
              <a:t>duration = finish - start;</a:t>
            </a:r>
          </a:p>
          <a:p>
            <a:pPr lvl="1"/>
            <a:r>
              <a:rPr lang="en-US" altLang="zh-CN" sz="2000" dirty="0">
                <a:solidFill>
                  <a:srgbClr val="000000"/>
                </a:solidFill>
                <a:latin typeface="新宋体" panose="02010609030101010101" pitchFamily="49" charset="-122"/>
                <a:ea typeface="新宋体" panose="02010609030101010101" pitchFamily="49" charset="-122"/>
              </a:rPr>
              <a:t>printf(</a:t>
            </a:r>
            <a:r>
              <a:rPr lang="en-US" altLang="zh-CN" sz="2000" dirty="0">
                <a:solidFill>
                  <a:srgbClr val="A31515"/>
                </a:solidFill>
                <a:latin typeface="新宋体" panose="02010609030101010101" pitchFamily="49" charset="-122"/>
                <a:ea typeface="新宋体" panose="02010609030101010101" pitchFamily="49" charset="-122"/>
              </a:rPr>
              <a:t>"</a:t>
            </a:r>
            <a:r>
              <a:rPr lang="zh-CN" altLang="en-US" sz="2000" dirty="0">
                <a:solidFill>
                  <a:srgbClr val="A31515"/>
                </a:solidFill>
                <a:latin typeface="新宋体" panose="02010609030101010101" pitchFamily="49" charset="-122"/>
                <a:ea typeface="新宋体" panose="02010609030101010101" pitchFamily="49" charset="-122"/>
              </a:rPr>
              <a:t>用时： </a:t>
            </a:r>
            <a:r>
              <a:rPr lang="en-US" altLang="zh-CN" sz="2000" dirty="0">
                <a:solidFill>
                  <a:srgbClr val="A31515"/>
                </a:solidFill>
                <a:latin typeface="新宋体" panose="02010609030101010101" pitchFamily="49" charset="-122"/>
                <a:ea typeface="新宋体" panose="02010609030101010101" pitchFamily="49" charset="-122"/>
              </a:rPr>
              <a:t>%d  </a:t>
            </a:r>
            <a:r>
              <a:rPr lang="zh-CN" altLang="en-US" sz="2000" dirty="0">
                <a:solidFill>
                  <a:srgbClr val="A31515"/>
                </a:solidFill>
                <a:latin typeface="新宋体" panose="02010609030101010101" pitchFamily="49" charset="-122"/>
                <a:ea typeface="新宋体" panose="02010609030101010101" pitchFamily="49" charset="-122"/>
              </a:rPr>
              <a:t>毫秒</a:t>
            </a:r>
            <a:r>
              <a:rPr lang="en-US" altLang="zh-CN" sz="2000" dirty="0">
                <a:solidFill>
                  <a:srgbClr val="A31515"/>
                </a:solidFill>
                <a:latin typeface="新宋体" panose="02010609030101010101" pitchFamily="49" charset="-122"/>
                <a:ea typeface="新宋体" panose="02010609030101010101" pitchFamily="49" charset="-122"/>
              </a:rPr>
              <a:t>\n"</a:t>
            </a:r>
            <a:r>
              <a:rPr lang="en-US" altLang="zh-CN" sz="2000" dirty="0">
                <a:solidFill>
                  <a:srgbClr val="000000"/>
                </a:solidFill>
                <a:latin typeface="新宋体" panose="02010609030101010101" pitchFamily="49" charset="-122"/>
                <a:ea typeface="新宋体" panose="02010609030101010101" pitchFamily="49" charset="-122"/>
              </a:rPr>
              <a:t>,  duration);</a:t>
            </a:r>
            <a:endParaRPr lang="zh-CN" altLang="en-US" sz="2000" dirty="0"/>
          </a:p>
        </p:txBody>
      </p:sp>
    </p:spTree>
    <p:extLst>
      <p:ext uri="{BB962C8B-B14F-4D97-AF65-F5344CB8AC3E}">
        <p14:creationId xmlns:p14="http://schemas.microsoft.com/office/powerpoint/2010/main" val="901610268"/>
      </p:ext>
    </p:extLst>
  </p:cSld>
  <p:clrMapOvr>
    <a:masterClrMapping/>
  </p:clrMapOvr>
  <p:transition>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1CAC3DC-BF06-474C-8C75-CE2A2A43B6E2}"/>
              </a:ext>
            </a:extLst>
          </p:cNvPr>
          <p:cNvSpPr txBox="1"/>
          <p:nvPr/>
        </p:nvSpPr>
        <p:spPr>
          <a:xfrm>
            <a:off x="701570" y="863715"/>
            <a:ext cx="5314275" cy="461665"/>
          </a:xfrm>
          <a:prstGeom prst="rect">
            <a:avLst/>
          </a:prstGeom>
          <a:noFill/>
        </p:spPr>
        <p:txBody>
          <a:bodyPr wrap="none" rtlCol="0">
            <a:spAutoFit/>
          </a:bodyPr>
          <a:lstStyle/>
          <a:p>
            <a:r>
              <a:rPr lang="en-US" altLang="zh-CN" sz="2400" dirty="0">
                <a:solidFill>
                  <a:srgbClr val="FF0000"/>
                </a:solidFill>
              </a:rPr>
              <a:t>CPU </a:t>
            </a:r>
            <a:r>
              <a:rPr lang="zh-CN" altLang="en-US" sz="2400" dirty="0">
                <a:solidFill>
                  <a:srgbClr val="FF0000"/>
                </a:solidFill>
              </a:rPr>
              <a:t>支持 多线程，用多线程提高性能</a:t>
            </a:r>
            <a:endParaRPr lang="en-US" altLang="zh-CN" sz="2400" dirty="0">
              <a:solidFill>
                <a:srgbClr val="FF0000"/>
              </a:solidFill>
            </a:endParaRPr>
          </a:p>
        </p:txBody>
      </p:sp>
      <p:sp>
        <p:nvSpPr>
          <p:cNvPr id="3" name="Rectangle 2">
            <a:extLst>
              <a:ext uri="{FF2B5EF4-FFF2-40B4-BE49-F238E27FC236}">
                <a16:creationId xmlns:a16="http://schemas.microsoft.com/office/drawing/2014/main" id="{758559A0-8315-966E-8C06-3E6FE6F1376B}"/>
              </a:ext>
            </a:extLst>
          </p:cNvPr>
          <p:cNvSpPr>
            <a:spLocks noGrp="1" noChangeArrowheads="1"/>
          </p:cNvSpPr>
          <p:nvPr>
            <p:ph type="title"/>
          </p:nvPr>
        </p:nvSpPr>
        <p:spPr>
          <a:xfrm>
            <a:off x="457200" y="98425"/>
            <a:ext cx="8229600" cy="561975"/>
          </a:xfrm>
        </p:spPr>
        <p:txBody>
          <a:bodyPr/>
          <a:lstStyle/>
          <a:p>
            <a:r>
              <a:rPr lang="zh-CN" altLang="en-US" sz="3600" dirty="0"/>
              <a:t>矩阵减法  性能研究</a:t>
            </a:r>
          </a:p>
        </p:txBody>
      </p:sp>
      <p:pic>
        <p:nvPicPr>
          <p:cNvPr id="4" name="图片 3">
            <a:extLst>
              <a:ext uri="{FF2B5EF4-FFF2-40B4-BE49-F238E27FC236}">
                <a16:creationId xmlns:a16="http://schemas.microsoft.com/office/drawing/2014/main" id="{9B7BA014-F0C2-4228-EBE2-3F3FD8D685EC}"/>
              </a:ext>
            </a:extLst>
          </p:cNvPr>
          <p:cNvPicPr>
            <a:picLocks noChangeAspect="1"/>
          </p:cNvPicPr>
          <p:nvPr/>
        </p:nvPicPr>
        <p:blipFill>
          <a:blip r:embed="rId3"/>
          <a:stretch>
            <a:fillRect/>
          </a:stretch>
        </p:blipFill>
        <p:spPr>
          <a:xfrm>
            <a:off x="2047745" y="1895396"/>
            <a:ext cx="5048509" cy="3067208"/>
          </a:xfrm>
          <a:prstGeom prst="rect">
            <a:avLst/>
          </a:prstGeom>
        </p:spPr>
      </p:pic>
      <p:sp>
        <p:nvSpPr>
          <p:cNvPr id="2" name="文本框 1">
            <a:extLst>
              <a:ext uri="{FF2B5EF4-FFF2-40B4-BE49-F238E27FC236}">
                <a16:creationId xmlns:a16="http://schemas.microsoft.com/office/drawing/2014/main" id="{69F5B969-6C33-73E9-D301-6C930057ACE5}"/>
              </a:ext>
            </a:extLst>
          </p:cNvPr>
          <p:cNvSpPr txBox="1"/>
          <p:nvPr/>
        </p:nvSpPr>
        <p:spPr>
          <a:xfrm>
            <a:off x="521550" y="5409220"/>
            <a:ext cx="5347939" cy="830997"/>
          </a:xfrm>
          <a:prstGeom prst="rect">
            <a:avLst/>
          </a:prstGeom>
          <a:noFill/>
        </p:spPr>
        <p:txBody>
          <a:bodyPr wrap="none" rtlCol="0">
            <a:spAutoFit/>
          </a:bodyPr>
          <a:lstStyle/>
          <a:p>
            <a:r>
              <a:rPr lang="en-US" altLang="zh-CN" sz="2400" dirty="0">
                <a:solidFill>
                  <a:srgbClr val="FF0000"/>
                </a:solidFill>
              </a:rPr>
              <a:t>Q</a:t>
            </a:r>
            <a:r>
              <a:rPr lang="zh-CN" altLang="en-US" sz="2400" dirty="0">
                <a:solidFill>
                  <a:srgbClr val="FF0000"/>
                </a:solidFill>
              </a:rPr>
              <a:t>：为什么用多线程，能够提高性能？</a:t>
            </a:r>
            <a:endParaRPr lang="en-US" altLang="zh-CN" sz="2400" dirty="0">
              <a:solidFill>
                <a:srgbClr val="FF0000"/>
              </a:solidFill>
            </a:endParaRPr>
          </a:p>
          <a:p>
            <a:r>
              <a:rPr lang="en-US" altLang="zh-CN" sz="2400" dirty="0">
                <a:solidFill>
                  <a:srgbClr val="FF0000"/>
                </a:solidFill>
              </a:rPr>
              <a:t>      </a:t>
            </a:r>
            <a:r>
              <a:rPr lang="zh-CN" altLang="en-US" sz="2400" dirty="0">
                <a:solidFill>
                  <a:srgbClr val="FF0000"/>
                </a:solidFill>
              </a:rPr>
              <a:t>是不是线程越多越好？</a:t>
            </a:r>
            <a:endParaRPr lang="en-US" altLang="zh-CN" sz="2400" dirty="0">
              <a:solidFill>
                <a:srgbClr val="FF0000"/>
              </a:solidFill>
            </a:endParaRPr>
          </a:p>
        </p:txBody>
      </p:sp>
    </p:spTree>
    <p:extLst>
      <p:ext uri="{BB962C8B-B14F-4D97-AF65-F5344CB8AC3E}">
        <p14:creationId xmlns:p14="http://schemas.microsoft.com/office/powerpoint/2010/main" val="3196061030"/>
      </p:ext>
    </p:extLst>
  </p:cSld>
  <p:clrMapOvr>
    <a:masterClrMapping/>
  </p:clrMapOvr>
  <p:transition>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4B07405-8EED-43CB-BEAB-777A793E80B9}"/>
              </a:ext>
            </a:extLst>
          </p:cNvPr>
          <p:cNvPicPr>
            <a:picLocks noChangeAspect="1"/>
          </p:cNvPicPr>
          <p:nvPr/>
        </p:nvPicPr>
        <p:blipFill>
          <a:blip r:embed="rId3"/>
          <a:stretch>
            <a:fillRect/>
          </a:stretch>
        </p:blipFill>
        <p:spPr>
          <a:xfrm>
            <a:off x="595782" y="3096745"/>
            <a:ext cx="7291284" cy="1440160"/>
          </a:xfrm>
          <a:prstGeom prst="rect">
            <a:avLst/>
          </a:prstGeom>
        </p:spPr>
      </p:pic>
      <p:pic>
        <p:nvPicPr>
          <p:cNvPr id="5" name="图片 4">
            <a:extLst>
              <a:ext uri="{FF2B5EF4-FFF2-40B4-BE49-F238E27FC236}">
                <a16:creationId xmlns:a16="http://schemas.microsoft.com/office/drawing/2014/main" id="{13F2ADDF-A881-4B60-A158-EAC7F26650B9}"/>
              </a:ext>
            </a:extLst>
          </p:cNvPr>
          <p:cNvPicPr>
            <a:picLocks noChangeAspect="1"/>
          </p:cNvPicPr>
          <p:nvPr/>
        </p:nvPicPr>
        <p:blipFill>
          <a:blip r:embed="rId4"/>
          <a:stretch>
            <a:fillRect/>
          </a:stretch>
        </p:blipFill>
        <p:spPr>
          <a:xfrm>
            <a:off x="595782" y="1346645"/>
            <a:ext cx="7318292" cy="1420199"/>
          </a:xfrm>
          <a:prstGeom prst="rect">
            <a:avLst/>
          </a:prstGeom>
        </p:spPr>
      </p:pic>
      <p:pic>
        <p:nvPicPr>
          <p:cNvPr id="7" name="图片 6">
            <a:extLst>
              <a:ext uri="{FF2B5EF4-FFF2-40B4-BE49-F238E27FC236}">
                <a16:creationId xmlns:a16="http://schemas.microsoft.com/office/drawing/2014/main" id="{CF4ABEBF-F7DD-459F-AC2C-4281AD934694}"/>
              </a:ext>
            </a:extLst>
          </p:cNvPr>
          <p:cNvPicPr>
            <a:picLocks noChangeAspect="1"/>
          </p:cNvPicPr>
          <p:nvPr/>
        </p:nvPicPr>
        <p:blipFill>
          <a:blip r:embed="rId5"/>
          <a:stretch>
            <a:fillRect/>
          </a:stretch>
        </p:blipFill>
        <p:spPr>
          <a:xfrm>
            <a:off x="580350" y="5079189"/>
            <a:ext cx="7322148" cy="1365146"/>
          </a:xfrm>
          <a:prstGeom prst="rect">
            <a:avLst/>
          </a:prstGeom>
        </p:spPr>
      </p:pic>
      <p:sp>
        <p:nvSpPr>
          <p:cNvPr id="12" name="文本框 11">
            <a:extLst>
              <a:ext uri="{FF2B5EF4-FFF2-40B4-BE49-F238E27FC236}">
                <a16:creationId xmlns:a16="http://schemas.microsoft.com/office/drawing/2014/main" id="{09BC2DA2-514E-46AA-A729-9E3125A4077E}"/>
              </a:ext>
            </a:extLst>
          </p:cNvPr>
          <p:cNvSpPr txBox="1"/>
          <p:nvPr/>
        </p:nvSpPr>
        <p:spPr>
          <a:xfrm>
            <a:off x="605281" y="720029"/>
            <a:ext cx="7194598" cy="461665"/>
          </a:xfrm>
          <a:prstGeom prst="rect">
            <a:avLst/>
          </a:prstGeom>
          <a:noFill/>
        </p:spPr>
        <p:txBody>
          <a:bodyPr wrap="none" rtlCol="0">
            <a:spAutoFit/>
          </a:bodyPr>
          <a:lstStyle/>
          <a:p>
            <a:r>
              <a:rPr lang="en-US" altLang="zh-CN" sz="2400" dirty="0">
                <a:solidFill>
                  <a:srgbClr val="FF0000"/>
                </a:solidFill>
              </a:rPr>
              <a:t>Q: RELEASE </a:t>
            </a:r>
            <a:r>
              <a:rPr lang="zh-CN" altLang="en-US" sz="2400" dirty="0">
                <a:solidFill>
                  <a:srgbClr val="FF0000"/>
                </a:solidFill>
              </a:rPr>
              <a:t>版本下，各函数的运行时间有何变化</a:t>
            </a:r>
            <a:r>
              <a:rPr lang="en-US" altLang="zh-CN" sz="2400" dirty="0">
                <a:solidFill>
                  <a:srgbClr val="FF0000"/>
                </a:solidFill>
              </a:rPr>
              <a:t>?</a:t>
            </a:r>
            <a:endParaRPr lang="zh-CN" altLang="en-US" sz="2400" dirty="0">
              <a:solidFill>
                <a:srgbClr val="FF0000"/>
              </a:solidFill>
            </a:endParaRPr>
          </a:p>
        </p:txBody>
      </p:sp>
      <p:sp>
        <p:nvSpPr>
          <p:cNvPr id="8" name="文本框 7">
            <a:extLst>
              <a:ext uri="{FF2B5EF4-FFF2-40B4-BE49-F238E27FC236}">
                <a16:creationId xmlns:a16="http://schemas.microsoft.com/office/drawing/2014/main" id="{5E67C7ED-E19C-4299-B5A5-60549F4C6563}"/>
              </a:ext>
            </a:extLst>
          </p:cNvPr>
          <p:cNvSpPr txBox="1"/>
          <p:nvPr/>
        </p:nvSpPr>
        <p:spPr>
          <a:xfrm>
            <a:off x="8093606" y="1872078"/>
            <a:ext cx="909223" cy="369332"/>
          </a:xfrm>
          <a:prstGeom prst="rect">
            <a:avLst/>
          </a:prstGeom>
          <a:noFill/>
        </p:spPr>
        <p:txBody>
          <a:bodyPr wrap="none" rtlCol="0">
            <a:spAutoFit/>
          </a:bodyPr>
          <a:lstStyle/>
          <a:p>
            <a:r>
              <a:rPr lang="en-US" altLang="zh-CN" dirty="0"/>
              <a:t>63-&gt;47</a:t>
            </a:r>
            <a:endParaRPr lang="zh-CN" altLang="en-US" dirty="0"/>
          </a:p>
        </p:txBody>
      </p:sp>
      <p:sp>
        <p:nvSpPr>
          <p:cNvPr id="14" name="文本框 13">
            <a:extLst>
              <a:ext uri="{FF2B5EF4-FFF2-40B4-BE49-F238E27FC236}">
                <a16:creationId xmlns:a16="http://schemas.microsoft.com/office/drawing/2014/main" id="{D3700661-CA21-48F2-9B6F-4B95D4BFB1E1}"/>
              </a:ext>
            </a:extLst>
          </p:cNvPr>
          <p:cNvSpPr txBox="1"/>
          <p:nvPr/>
        </p:nvSpPr>
        <p:spPr>
          <a:xfrm>
            <a:off x="8037385" y="3667895"/>
            <a:ext cx="1037463" cy="369332"/>
          </a:xfrm>
          <a:prstGeom prst="rect">
            <a:avLst/>
          </a:prstGeom>
          <a:noFill/>
        </p:spPr>
        <p:txBody>
          <a:bodyPr wrap="none" rtlCol="0">
            <a:spAutoFit/>
          </a:bodyPr>
          <a:lstStyle/>
          <a:p>
            <a:r>
              <a:rPr lang="en-US" altLang="zh-CN" dirty="0"/>
              <a:t>171-&gt;46</a:t>
            </a:r>
            <a:endParaRPr lang="zh-CN" altLang="en-US" dirty="0"/>
          </a:p>
        </p:txBody>
      </p:sp>
      <p:sp>
        <p:nvSpPr>
          <p:cNvPr id="15" name="文本框 14">
            <a:extLst>
              <a:ext uri="{FF2B5EF4-FFF2-40B4-BE49-F238E27FC236}">
                <a16:creationId xmlns:a16="http://schemas.microsoft.com/office/drawing/2014/main" id="{65B65860-DAD3-401A-B051-DB169E52CD35}"/>
              </a:ext>
            </a:extLst>
          </p:cNvPr>
          <p:cNvSpPr txBox="1"/>
          <p:nvPr/>
        </p:nvSpPr>
        <p:spPr>
          <a:xfrm>
            <a:off x="7965366" y="5761762"/>
            <a:ext cx="909223" cy="369332"/>
          </a:xfrm>
          <a:prstGeom prst="rect">
            <a:avLst/>
          </a:prstGeom>
          <a:noFill/>
        </p:spPr>
        <p:txBody>
          <a:bodyPr wrap="none" rtlCol="0">
            <a:spAutoFit/>
          </a:bodyPr>
          <a:lstStyle/>
          <a:p>
            <a:r>
              <a:rPr lang="en-US" altLang="zh-CN" dirty="0"/>
              <a:t>78-&gt;47</a:t>
            </a:r>
            <a:endParaRPr lang="zh-CN" altLang="en-US" dirty="0"/>
          </a:p>
        </p:txBody>
      </p:sp>
      <p:sp>
        <p:nvSpPr>
          <p:cNvPr id="4" name="Rectangle 2">
            <a:extLst>
              <a:ext uri="{FF2B5EF4-FFF2-40B4-BE49-F238E27FC236}">
                <a16:creationId xmlns:a16="http://schemas.microsoft.com/office/drawing/2014/main" id="{FC51DE2B-3F84-1ACF-88D7-2181C9E71987}"/>
              </a:ext>
            </a:extLst>
          </p:cNvPr>
          <p:cNvSpPr>
            <a:spLocks noGrp="1" noChangeArrowheads="1"/>
          </p:cNvSpPr>
          <p:nvPr>
            <p:ph type="title"/>
          </p:nvPr>
        </p:nvSpPr>
        <p:spPr>
          <a:xfrm>
            <a:off x="457200" y="98425"/>
            <a:ext cx="8229600" cy="561975"/>
          </a:xfrm>
        </p:spPr>
        <p:txBody>
          <a:bodyPr/>
          <a:lstStyle/>
          <a:p>
            <a:r>
              <a:rPr lang="zh-CN" altLang="en-US" sz="3600" dirty="0"/>
              <a:t>矩阵减法  性能研究</a:t>
            </a:r>
          </a:p>
        </p:txBody>
      </p:sp>
    </p:spTree>
    <p:extLst>
      <p:ext uri="{BB962C8B-B14F-4D97-AF65-F5344CB8AC3E}">
        <p14:creationId xmlns:p14="http://schemas.microsoft.com/office/powerpoint/2010/main" val="209507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077B40E-2171-42A6-88D0-348D168E14AF}"/>
              </a:ext>
            </a:extLst>
          </p:cNvPr>
          <p:cNvSpPr txBox="1"/>
          <p:nvPr/>
        </p:nvSpPr>
        <p:spPr>
          <a:xfrm>
            <a:off x="116505" y="818710"/>
            <a:ext cx="8325925" cy="5355312"/>
          </a:xfrm>
          <a:prstGeom prst="rect">
            <a:avLst/>
          </a:prstGeom>
          <a:noFill/>
        </p:spPr>
        <p:txBody>
          <a:bodyPr wrap="square">
            <a:spAutoFit/>
          </a:bodyPr>
          <a:lstStyle/>
          <a:p>
            <a:r>
              <a:rPr lang="zh-CN" altLang="en-US" dirty="0"/>
              <a:t>	movups	xmm0, XMMWORD PTR ?a@@3PAY0HFDA@HA[eax]</a:t>
            </a:r>
          </a:p>
          <a:p>
            <a:r>
              <a:rPr lang="zh-CN" altLang="en-US" dirty="0"/>
              <a:t>	movups	xmm1, XMMWORD PTR ?b@@3PAY0HFDA@HA[eax]</a:t>
            </a:r>
          </a:p>
          <a:p>
            <a:r>
              <a:rPr lang="zh-CN" altLang="en-US" dirty="0"/>
              <a:t>	psubd	xmm1, xmm0</a:t>
            </a:r>
          </a:p>
          <a:p>
            <a:r>
              <a:rPr lang="zh-CN" altLang="en-US" dirty="0"/>
              <a:t>	movups	xmm0, XMMWORD PTR ?a@@3PAY0HFDA@HA[eax+16]</a:t>
            </a:r>
          </a:p>
          <a:p>
            <a:r>
              <a:rPr lang="zh-CN" altLang="en-US" dirty="0"/>
              <a:t>	movups	XMMWORD PTR ?c@@3PAY0HFDA@HA[eax], xmm1</a:t>
            </a:r>
          </a:p>
          <a:p>
            <a:r>
              <a:rPr lang="zh-CN" altLang="en-US" dirty="0"/>
              <a:t>	movups	xmm1, XMMWORD PTR ?b@@3PAY0HFDA@HA[eax+16]</a:t>
            </a:r>
          </a:p>
          <a:p>
            <a:r>
              <a:rPr lang="zh-CN" altLang="en-US" dirty="0"/>
              <a:t>	psubd	xmm1, xmm0</a:t>
            </a:r>
          </a:p>
          <a:p>
            <a:r>
              <a:rPr lang="zh-CN" altLang="en-US" dirty="0"/>
              <a:t>	movups	xmm0, XMMWORD PTR ?a@@3PAY0HFDA@HA[eax+32]</a:t>
            </a:r>
          </a:p>
          <a:p>
            <a:r>
              <a:rPr lang="zh-CN" altLang="en-US" dirty="0"/>
              <a:t>	movups	XMMWORD PTR ?c@@3PAY0HFDA@HA[eax+16], xmm1</a:t>
            </a:r>
          </a:p>
          <a:p>
            <a:r>
              <a:rPr lang="zh-CN" altLang="en-US" dirty="0"/>
              <a:t>	movups	xmm1, XMMWORD PTR ?b@@3PAY0HFDA@HA[eax+32]</a:t>
            </a:r>
          </a:p>
          <a:p>
            <a:r>
              <a:rPr lang="zh-CN" altLang="en-US" dirty="0"/>
              <a:t>	psubd	xmm1, xmm0</a:t>
            </a:r>
          </a:p>
          <a:p>
            <a:r>
              <a:rPr lang="zh-CN" altLang="en-US" dirty="0"/>
              <a:t>	movups	xmm0, XMMWORD PTR ?a@@3PAY0HFDA@HA[eax+48]</a:t>
            </a:r>
          </a:p>
          <a:p>
            <a:r>
              <a:rPr lang="zh-CN" altLang="en-US" dirty="0"/>
              <a:t>	movups	XMMWORD PTR ?c@@3PAY0HFDA@HA[eax+32], xmm1</a:t>
            </a:r>
          </a:p>
          <a:p>
            <a:r>
              <a:rPr lang="zh-CN" altLang="en-US" dirty="0"/>
              <a:t>	movups	xmm1, XMMWORD PTR ?b@@3PAY0HFDA@HA[eax+48]</a:t>
            </a:r>
          </a:p>
          <a:p>
            <a:r>
              <a:rPr lang="zh-CN" altLang="en-US" dirty="0"/>
              <a:t>	psubd	xmm1, xmm0</a:t>
            </a:r>
          </a:p>
          <a:p>
            <a:r>
              <a:rPr lang="zh-CN" altLang="en-US" dirty="0"/>
              <a:t>	movups	XMMWORD PTR ?c@@3PAY0HFDA@HA[eax+48], xmm1</a:t>
            </a:r>
          </a:p>
          <a:p>
            <a:r>
              <a:rPr lang="zh-CN" altLang="en-US" dirty="0"/>
              <a:t>	add	eax, 64					; 00000040H</a:t>
            </a:r>
          </a:p>
          <a:p>
            <a:r>
              <a:rPr lang="zh-CN" altLang="en-US" dirty="0"/>
              <a:t>	sub	ecx, 1</a:t>
            </a:r>
          </a:p>
          <a:p>
            <a:r>
              <a:rPr lang="zh-CN" altLang="en-US" dirty="0"/>
              <a:t>	jne	SHORT $LL7@arraysubtr</a:t>
            </a:r>
          </a:p>
        </p:txBody>
      </p:sp>
      <p:sp>
        <p:nvSpPr>
          <p:cNvPr id="3" name="Rectangle 2">
            <a:extLst>
              <a:ext uri="{FF2B5EF4-FFF2-40B4-BE49-F238E27FC236}">
                <a16:creationId xmlns:a16="http://schemas.microsoft.com/office/drawing/2014/main" id="{9D351A19-4CDA-87D9-058C-2A3FEC85BB13}"/>
              </a:ext>
            </a:extLst>
          </p:cNvPr>
          <p:cNvSpPr>
            <a:spLocks noGrp="1" noChangeArrowheads="1"/>
          </p:cNvSpPr>
          <p:nvPr>
            <p:ph type="title"/>
          </p:nvPr>
        </p:nvSpPr>
        <p:spPr>
          <a:xfrm>
            <a:off x="457200" y="98425"/>
            <a:ext cx="8229600" cy="561975"/>
          </a:xfrm>
        </p:spPr>
        <p:txBody>
          <a:bodyPr/>
          <a:lstStyle/>
          <a:p>
            <a:r>
              <a:rPr lang="zh-CN" altLang="en-US" sz="3600" dirty="0"/>
              <a:t>矩阵减法  性能研究</a:t>
            </a:r>
          </a:p>
        </p:txBody>
      </p:sp>
      <p:sp>
        <p:nvSpPr>
          <p:cNvPr id="5" name="文本框 4">
            <a:extLst>
              <a:ext uri="{FF2B5EF4-FFF2-40B4-BE49-F238E27FC236}">
                <a16:creationId xmlns:a16="http://schemas.microsoft.com/office/drawing/2014/main" id="{7E9AA67B-8CDA-40BD-7499-77B0AEA9216A}"/>
              </a:ext>
            </a:extLst>
          </p:cNvPr>
          <p:cNvSpPr txBox="1"/>
          <p:nvPr/>
        </p:nvSpPr>
        <p:spPr>
          <a:xfrm>
            <a:off x="341530" y="6129300"/>
            <a:ext cx="8634643" cy="461665"/>
          </a:xfrm>
          <a:prstGeom prst="rect">
            <a:avLst/>
          </a:prstGeom>
          <a:noFill/>
        </p:spPr>
        <p:txBody>
          <a:bodyPr wrap="square">
            <a:spAutoFit/>
          </a:bodyPr>
          <a:lstStyle/>
          <a:p>
            <a:r>
              <a:rPr lang="zh-CN" altLang="en-US" sz="2400" b="1" dirty="0">
                <a:solidFill>
                  <a:srgbClr val="FF0000"/>
                </a:solidFill>
                <a:latin typeface="+mn-ea"/>
                <a:ea typeface="+mn-ea"/>
              </a:rPr>
              <a:t>优化：按行序执行；双重循环展开为单循环；使用 </a:t>
            </a:r>
            <a:r>
              <a:rPr lang="en-US" altLang="zh-CN" sz="2400" b="1" dirty="0">
                <a:solidFill>
                  <a:srgbClr val="FF0000"/>
                </a:solidFill>
                <a:latin typeface="+mn-ea"/>
                <a:ea typeface="+mn-ea"/>
              </a:rPr>
              <a:t>SIMD </a:t>
            </a:r>
            <a:r>
              <a:rPr lang="zh-CN" altLang="en-US" sz="2400" b="1" dirty="0">
                <a:solidFill>
                  <a:srgbClr val="FF0000"/>
                </a:solidFill>
                <a:latin typeface="+mn-ea"/>
                <a:ea typeface="+mn-ea"/>
              </a:rPr>
              <a:t>指令</a:t>
            </a:r>
          </a:p>
        </p:txBody>
      </p:sp>
    </p:spTree>
    <p:extLst>
      <p:ext uri="{BB962C8B-B14F-4D97-AF65-F5344CB8AC3E}">
        <p14:creationId xmlns:p14="http://schemas.microsoft.com/office/powerpoint/2010/main" val="351013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37FE269-C094-42CC-9A4A-5BBFC7D3E301}"/>
              </a:ext>
            </a:extLst>
          </p:cNvPr>
          <p:cNvSpPr txBox="1">
            <a:spLocks noChangeArrowheads="1"/>
          </p:cNvSpPr>
          <p:nvPr/>
        </p:nvSpPr>
        <p:spPr bwMode="auto">
          <a:xfrm>
            <a:off x="566555" y="9842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r>
              <a:rPr lang="zh-CN" altLang="en-US" sz="3600" b="0" kern="0" dirty="0">
                <a:solidFill>
                  <a:srgbClr val="FF0000"/>
                </a:solidFill>
              </a:rPr>
              <a:t>学习资源</a:t>
            </a:r>
          </a:p>
        </p:txBody>
      </p:sp>
      <p:sp>
        <p:nvSpPr>
          <p:cNvPr id="8" name="文本框 7">
            <a:extLst>
              <a:ext uri="{FF2B5EF4-FFF2-40B4-BE49-F238E27FC236}">
                <a16:creationId xmlns:a16="http://schemas.microsoft.com/office/drawing/2014/main" id="{FACD8B34-1784-9F28-71CF-93E5CDECEB97}"/>
              </a:ext>
            </a:extLst>
          </p:cNvPr>
          <p:cNvSpPr txBox="1"/>
          <p:nvPr/>
        </p:nvSpPr>
        <p:spPr>
          <a:xfrm>
            <a:off x="566555" y="1088740"/>
            <a:ext cx="1268296" cy="523220"/>
          </a:xfrm>
          <a:prstGeom prst="rect">
            <a:avLst/>
          </a:prstGeom>
          <a:noFill/>
        </p:spPr>
        <p:txBody>
          <a:bodyPr wrap="none" rtlCol="0">
            <a:spAutoFit/>
          </a:bodyPr>
          <a:lstStyle/>
          <a:p>
            <a:r>
              <a:rPr lang="en-US" altLang="zh-CN" sz="2800" b="1" dirty="0">
                <a:latin typeface="+mn-ea"/>
                <a:ea typeface="+mn-ea"/>
              </a:rPr>
              <a:t>QQ</a:t>
            </a:r>
            <a:r>
              <a:rPr lang="zh-CN" altLang="en-US" sz="2800" b="1" dirty="0">
                <a:latin typeface="+mn-ea"/>
                <a:ea typeface="+mn-ea"/>
              </a:rPr>
              <a:t>群：</a:t>
            </a:r>
          </a:p>
        </p:txBody>
      </p:sp>
      <p:pic>
        <p:nvPicPr>
          <p:cNvPr id="4" name="图片 3">
            <a:extLst>
              <a:ext uri="{FF2B5EF4-FFF2-40B4-BE49-F238E27FC236}">
                <a16:creationId xmlns:a16="http://schemas.microsoft.com/office/drawing/2014/main" id="{8474D515-DD29-4D84-BDCC-0121BF839787}"/>
              </a:ext>
            </a:extLst>
          </p:cNvPr>
          <p:cNvPicPr>
            <a:picLocks noChangeAspect="1"/>
          </p:cNvPicPr>
          <p:nvPr/>
        </p:nvPicPr>
        <p:blipFill>
          <a:blip r:embed="rId2"/>
          <a:stretch>
            <a:fillRect/>
          </a:stretch>
        </p:blipFill>
        <p:spPr>
          <a:xfrm>
            <a:off x="2861810" y="908720"/>
            <a:ext cx="4455495" cy="5636013"/>
          </a:xfrm>
          <a:prstGeom prst="rect">
            <a:avLst/>
          </a:prstGeom>
        </p:spPr>
      </p:pic>
    </p:spTree>
    <p:extLst>
      <p:ext uri="{BB962C8B-B14F-4D97-AF65-F5344CB8AC3E}">
        <p14:creationId xmlns:p14="http://schemas.microsoft.com/office/powerpoint/2010/main" val="5497430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A847553-FB86-4A8C-8F1D-334DD11CC6F9}"/>
              </a:ext>
            </a:extLst>
          </p:cNvPr>
          <p:cNvSpPr>
            <a:spLocks noGrp="1" noChangeArrowheads="1"/>
          </p:cNvSpPr>
          <p:nvPr>
            <p:ph type="title"/>
          </p:nvPr>
        </p:nvSpPr>
        <p:spPr>
          <a:xfrm>
            <a:off x="457200" y="98425"/>
            <a:ext cx="8229600" cy="561975"/>
          </a:xfrm>
        </p:spPr>
        <p:txBody>
          <a:bodyPr/>
          <a:lstStyle/>
          <a:p>
            <a:r>
              <a:rPr lang="zh-CN" altLang="en-US" sz="3600" dirty="0"/>
              <a:t>深入理解计算机系统</a:t>
            </a:r>
          </a:p>
        </p:txBody>
      </p:sp>
      <p:sp>
        <p:nvSpPr>
          <p:cNvPr id="5" name="文本框 4">
            <a:extLst>
              <a:ext uri="{FF2B5EF4-FFF2-40B4-BE49-F238E27FC236}">
                <a16:creationId xmlns:a16="http://schemas.microsoft.com/office/drawing/2014/main" id="{51CAC3DC-BF06-474C-8C75-CE2A2A43B6E2}"/>
              </a:ext>
            </a:extLst>
          </p:cNvPr>
          <p:cNvSpPr txBox="1"/>
          <p:nvPr/>
        </p:nvSpPr>
        <p:spPr>
          <a:xfrm>
            <a:off x="746575" y="1223755"/>
            <a:ext cx="5724644" cy="1682577"/>
          </a:xfrm>
          <a:prstGeom prst="rect">
            <a:avLst/>
          </a:prstGeom>
          <a:noFill/>
        </p:spPr>
        <p:txBody>
          <a:bodyPr wrap="none" rtlCol="0">
            <a:spAutoFit/>
          </a:bodyPr>
          <a:lstStyle/>
          <a:p>
            <a:pPr>
              <a:lnSpc>
                <a:spcPct val="150000"/>
              </a:lnSpc>
            </a:pPr>
            <a:r>
              <a:rPr lang="zh-CN" altLang="en-US" sz="2400" dirty="0">
                <a:solidFill>
                  <a:srgbClr val="FF0000"/>
                </a:solidFill>
              </a:rPr>
              <a:t>仅仅依靠编译器的优化，能否包打天下？</a:t>
            </a:r>
            <a:endParaRPr lang="en-US" altLang="zh-CN" sz="2400" dirty="0">
              <a:solidFill>
                <a:srgbClr val="FF0000"/>
              </a:solidFill>
            </a:endParaRPr>
          </a:p>
          <a:p>
            <a:pPr>
              <a:lnSpc>
                <a:spcPct val="150000"/>
              </a:lnSpc>
            </a:pPr>
            <a:r>
              <a:rPr lang="en-US" altLang="zh-CN" sz="2400" dirty="0">
                <a:solidFill>
                  <a:srgbClr val="FF0000"/>
                </a:solidFill>
              </a:rPr>
              <a:t>Release </a:t>
            </a:r>
            <a:r>
              <a:rPr lang="zh-CN" altLang="en-US" sz="2400" dirty="0">
                <a:solidFill>
                  <a:srgbClr val="FF0000"/>
                </a:solidFill>
              </a:rPr>
              <a:t>版是否一定比</a:t>
            </a:r>
            <a:r>
              <a:rPr lang="en-US" altLang="zh-CN" sz="2400" dirty="0">
                <a:solidFill>
                  <a:srgbClr val="FF0000"/>
                </a:solidFill>
              </a:rPr>
              <a:t>Debug </a:t>
            </a:r>
            <a:r>
              <a:rPr lang="zh-CN" altLang="en-US" sz="2400" dirty="0">
                <a:solidFill>
                  <a:srgbClr val="FF0000"/>
                </a:solidFill>
              </a:rPr>
              <a:t>版快？</a:t>
            </a:r>
            <a:endParaRPr lang="en-US" altLang="zh-CN" sz="2400" dirty="0">
              <a:solidFill>
                <a:srgbClr val="FF0000"/>
              </a:solidFill>
            </a:endParaRPr>
          </a:p>
          <a:p>
            <a:pPr>
              <a:lnSpc>
                <a:spcPct val="150000"/>
              </a:lnSpc>
            </a:pPr>
            <a:r>
              <a:rPr lang="en-US" altLang="zh-CN" sz="2400" dirty="0">
                <a:solidFill>
                  <a:srgbClr val="FF0000"/>
                </a:solidFill>
              </a:rPr>
              <a:t>Release </a:t>
            </a:r>
            <a:r>
              <a:rPr lang="zh-CN" altLang="en-US" sz="2400" dirty="0">
                <a:solidFill>
                  <a:srgbClr val="FF0000"/>
                </a:solidFill>
              </a:rPr>
              <a:t>版是否一定能优化得很好？</a:t>
            </a:r>
            <a:endParaRPr lang="en-US" altLang="zh-CN" sz="2400" dirty="0">
              <a:solidFill>
                <a:srgbClr val="FF0000"/>
              </a:solidFill>
            </a:endParaRPr>
          </a:p>
        </p:txBody>
      </p:sp>
    </p:spTree>
    <p:extLst>
      <p:ext uri="{BB962C8B-B14F-4D97-AF65-F5344CB8AC3E}">
        <p14:creationId xmlns:p14="http://schemas.microsoft.com/office/powerpoint/2010/main" val="18340268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A847553-FB86-4A8C-8F1D-334DD11CC6F9}"/>
              </a:ext>
            </a:extLst>
          </p:cNvPr>
          <p:cNvSpPr>
            <a:spLocks noGrp="1" noChangeArrowheads="1"/>
          </p:cNvSpPr>
          <p:nvPr>
            <p:ph type="title"/>
          </p:nvPr>
        </p:nvSpPr>
        <p:spPr>
          <a:xfrm>
            <a:off x="457200" y="98425"/>
            <a:ext cx="8229600" cy="561975"/>
          </a:xfrm>
        </p:spPr>
        <p:txBody>
          <a:bodyPr/>
          <a:lstStyle/>
          <a:p>
            <a:r>
              <a:rPr lang="zh-CN" altLang="en-US" sz="3600" dirty="0"/>
              <a:t>深入理解计算机系统</a:t>
            </a:r>
          </a:p>
        </p:txBody>
      </p:sp>
      <p:sp>
        <p:nvSpPr>
          <p:cNvPr id="6" name="文本框 5">
            <a:extLst>
              <a:ext uri="{FF2B5EF4-FFF2-40B4-BE49-F238E27FC236}">
                <a16:creationId xmlns:a16="http://schemas.microsoft.com/office/drawing/2014/main" id="{6AED62F3-6D37-4D99-B77E-75EB38258C80}"/>
              </a:ext>
            </a:extLst>
          </p:cNvPr>
          <p:cNvSpPr txBox="1"/>
          <p:nvPr/>
        </p:nvSpPr>
        <p:spPr>
          <a:xfrm>
            <a:off x="590457" y="1752177"/>
            <a:ext cx="5286687" cy="4093428"/>
          </a:xfrm>
          <a:prstGeom prst="rect">
            <a:avLst/>
          </a:prstGeom>
          <a:noFill/>
        </p:spPr>
        <p:txBody>
          <a:bodyPr wrap="square">
            <a:spAutoFit/>
          </a:bodyPr>
          <a:lstStyle/>
          <a:p>
            <a:r>
              <a:rPr lang="zh-CN" altLang="en-US" sz="2000" dirty="0"/>
              <a:t>void change()</a:t>
            </a:r>
          </a:p>
          <a:p>
            <a:r>
              <a:rPr lang="zh-CN" altLang="en-US" sz="2000" dirty="0"/>
              <a:t>{</a:t>
            </a:r>
          </a:p>
          <a:p>
            <a:r>
              <a:rPr lang="zh-CN" altLang="en-US" sz="2000" dirty="0"/>
              <a:t>    int </a:t>
            </a:r>
            <a:r>
              <a:rPr lang="en-US" altLang="zh-CN" sz="2000" dirty="0"/>
              <a:t>i</a:t>
            </a:r>
            <a:r>
              <a:rPr lang="zh-CN" altLang="en-US" sz="2000" dirty="0"/>
              <a:t>;</a:t>
            </a:r>
          </a:p>
          <a:p>
            <a:r>
              <a:rPr lang="zh-CN" altLang="en-US" sz="2000" dirty="0"/>
              <a:t>    int start, finish, duration;</a:t>
            </a:r>
          </a:p>
          <a:p>
            <a:r>
              <a:rPr lang="zh-CN" altLang="en-US" sz="2000" dirty="0"/>
              <a:t>    start = GetTickCount();  </a:t>
            </a:r>
          </a:p>
          <a:p>
            <a:r>
              <a:rPr lang="zh-CN" altLang="en-US" sz="2000" dirty="0"/>
              <a:t>    for (i = 0;i &lt; strlen(block); i++) {</a:t>
            </a:r>
          </a:p>
          <a:p>
            <a:r>
              <a:rPr lang="zh-CN" altLang="en-US" sz="2000" dirty="0"/>
              <a:t>        if (block[i] &gt;= 'a' &amp;&amp; block[i] &lt;= 'z')</a:t>
            </a:r>
          </a:p>
          <a:p>
            <a:r>
              <a:rPr lang="zh-CN" altLang="en-US" sz="2000" dirty="0"/>
              <a:t>            block[i] = block[i] - 'a' + 'A';</a:t>
            </a:r>
          </a:p>
          <a:p>
            <a:r>
              <a:rPr lang="zh-CN" altLang="en-US" sz="2000" dirty="0"/>
              <a:t>    }</a:t>
            </a:r>
          </a:p>
          <a:p>
            <a:r>
              <a:rPr lang="zh-CN" altLang="en-US" sz="2000" dirty="0"/>
              <a:t>    finish = GetTickCount();</a:t>
            </a:r>
          </a:p>
          <a:p>
            <a:r>
              <a:rPr lang="zh-CN" altLang="en-US" sz="2000" dirty="0"/>
              <a:t>    duration = finish - start;</a:t>
            </a:r>
          </a:p>
          <a:p>
            <a:r>
              <a:rPr lang="zh-CN" altLang="en-US" sz="2000" dirty="0"/>
              <a:t>    cout &lt;&lt;"time used: "&lt;&lt; duration &lt;&lt; endl;</a:t>
            </a:r>
          </a:p>
          <a:p>
            <a:r>
              <a:rPr lang="zh-CN" altLang="en-US" sz="2000" dirty="0"/>
              <a:t>}</a:t>
            </a:r>
          </a:p>
        </p:txBody>
      </p:sp>
      <p:sp>
        <p:nvSpPr>
          <p:cNvPr id="7" name="文本框 6">
            <a:extLst>
              <a:ext uri="{FF2B5EF4-FFF2-40B4-BE49-F238E27FC236}">
                <a16:creationId xmlns:a16="http://schemas.microsoft.com/office/drawing/2014/main" id="{5B886DAE-B74F-4447-B143-1929C69D7740}"/>
              </a:ext>
            </a:extLst>
          </p:cNvPr>
          <p:cNvSpPr txBox="1"/>
          <p:nvPr/>
        </p:nvSpPr>
        <p:spPr>
          <a:xfrm>
            <a:off x="5638991" y="1808820"/>
            <a:ext cx="3047809" cy="2062103"/>
          </a:xfrm>
          <a:prstGeom prst="rect">
            <a:avLst/>
          </a:prstGeom>
          <a:noFill/>
        </p:spPr>
        <p:txBody>
          <a:bodyPr wrap="square">
            <a:spAutoFit/>
          </a:bodyPr>
          <a:lstStyle/>
          <a:p>
            <a:r>
              <a:rPr lang="zh-CN" altLang="en-US" sz="2000" dirty="0"/>
              <a:t>#define SIZE  4096*50</a:t>
            </a:r>
          </a:p>
          <a:p>
            <a:r>
              <a:rPr lang="zh-CN" altLang="en-US" sz="2000" dirty="0"/>
              <a:t>char  block[SIZE];</a:t>
            </a:r>
            <a:endParaRPr lang="en-US" altLang="zh-CN" sz="2000" dirty="0"/>
          </a:p>
          <a:p>
            <a:endParaRPr lang="en-US" altLang="zh-CN" sz="2000" dirty="0"/>
          </a:p>
          <a:p>
            <a:r>
              <a:rPr lang="en-US" altLang="zh-CN" sz="2000" dirty="0"/>
              <a:t>block[SIZE-10]=0;</a:t>
            </a:r>
          </a:p>
          <a:p>
            <a:endParaRPr lang="en-US" altLang="zh-CN" sz="2400" dirty="0"/>
          </a:p>
          <a:p>
            <a:endParaRPr lang="en-US" altLang="zh-CN" sz="2400" dirty="0"/>
          </a:p>
        </p:txBody>
      </p:sp>
      <p:sp>
        <p:nvSpPr>
          <p:cNvPr id="8" name="文本框 7">
            <a:extLst>
              <a:ext uri="{FF2B5EF4-FFF2-40B4-BE49-F238E27FC236}">
                <a16:creationId xmlns:a16="http://schemas.microsoft.com/office/drawing/2014/main" id="{4C53BCEA-9B59-4EA6-AA72-CCC93A4601F0}"/>
              </a:ext>
            </a:extLst>
          </p:cNvPr>
          <p:cNvSpPr txBox="1"/>
          <p:nvPr/>
        </p:nvSpPr>
        <p:spPr>
          <a:xfrm>
            <a:off x="590457" y="953725"/>
            <a:ext cx="6816858" cy="430887"/>
          </a:xfrm>
          <a:prstGeom prst="rect">
            <a:avLst/>
          </a:prstGeom>
          <a:noFill/>
        </p:spPr>
        <p:txBody>
          <a:bodyPr wrap="square">
            <a:spAutoFit/>
          </a:bodyPr>
          <a:lstStyle/>
          <a:p>
            <a:r>
              <a:rPr lang="zh-CN" altLang="en-US" sz="2200" b="1" dirty="0">
                <a:solidFill>
                  <a:srgbClr val="0000CC"/>
                </a:solidFill>
                <a:latin typeface="微软雅黑" panose="020B0503020204020204" pitchFamily="34" charset="-122"/>
                <a:ea typeface="微软雅黑" panose="020B0503020204020204" pitchFamily="34" charset="-122"/>
              </a:rPr>
              <a:t>一个字符串中小写字母变成大写字母</a:t>
            </a:r>
          </a:p>
        </p:txBody>
      </p:sp>
    </p:spTree>
    <p:extLst>
      <p:ext uri="{BB962C8B-B14F-4D97-AF65-F5344CB8AC3E}">
        <p14:creationId xmlns:p14="http://schemas.microsoft.com/office/powerpoint/2010/main" val="9638732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A847553-FB86-4A8C-8F1D-334DD11CC6F9}"/>
              </a:ext>
            </a:extLst>
          </p:cNvPr>
          <p:cNvSpPr>
            <a:spLocks noGrp="1" noChangeArrowheads="1"/>
          </p:cNvSpPr>
          <p:nvPr>
            <p:ph type="title"/>
          </p:nvPr>
        </p:nvSpPr>
        <p:spPr>
          <a:xfrm>
            <a:off x="457200" y="98425"/>
            <a:ext cx="8229600" cy="561975"/>
          </a:xfrm>
        </p:spPr>
        <p:txBody>
          <a:bodyPr/>
          <a:lstStyle/>
          <a:p>
            <a:r>
              <a:rPr lang="zh-CN" altLang="en-US" sz="3600" dirty="0"/>
              <a:t>深入理解计算机系统</a:t>
            </a:r>
          </a:p>
        </p:txBody>
      </p:sp>
      <p:pic>
        <p:nvPicPr>
          <p:cNvPr id="3" name="图片 2">
            <a:extLst>
              <a:ext uri="{FF2B5EF4-FFF2-40B4-BE49-F238E27FC236}">
                <a16:creationId xmlns:a16="http://schemas.microsoft.com/office/drawing/2014/main" id="{49337636-B287-46B2-8373-039F399D974E}"/>
              </a:ext>
            </a:extLst>
          </p:cNvPr>
          <p:cNvPicPr>
            <a:picLocks noChangeAspect="1"/>
          </p:cNvPicPr>
          <p:nvPr/>
        </p:nvPicPr>
        <p:blipFill>
          <a:blip r:embed="rId2"/>
          <a:stretch>
            <a:fillRect/>
          </a:stretch>
        </p:blipFill>
        <p:spPr>
          <a:xfrm>
            <a:off x="566555" y="4329100"/>
            <a:ext cx="3669064" cy="1332672"/>
          </a:xfrm>
          <a:prstGeom prst="rect">
            <a:avLst/>
          </a:prstGeom>
        </p:spPr>
      </p:pic>
      <p:pic>
        <p:nvPicPr>
          <p:cNvPr id="10" name="图片 9">
            <a:extLst>
              <a:ext uri="{FF2B5EF4-FFF2-40B4-BE49-F238E27FC236}">
                <a16:creationId xmlns:a16="http://schemas.microsoft.com/office/drawing/2014/main" id="{8BB78486-41FB-40BD-BFE8-75D4DE5A06F2}"/>
              </a:ext>
            </a:extLst>
          </p:cNvPr>
          <p:cNvPicPr>
            <a:picLocks noChangeAspect="1"/>
          </p:cNvPicPr>
          <p:nvPr/>
        </p:nvPicPr>
        <p:blipFill>
          <a:blip r:embed="rId3"/>
          <a:stretch>
            <a:fillRect/>
          </a:stretch>
        </p:blipFill>
        <p:spPr>
          <a:xfrm>
            <a:off x="537288" y="953725"/>
            <a:ext cx="7840996" cy="1209878"/>
          </a:xfrm>
          <a:prstGeom prst="rect">
            <a:avLst/>
          </a:prstGeom>
        </p:spPr>
      </p:pic>
      <p:pic>
        <p:nvPicPr>
          <p:cNvPr id="14" name="图片 13">
            <a:extLst>
              <a:ext uri="{FF2B5EF4-FFF2-40B4-BE49-F238E27FC236}">
                <a16:creationId xmlns:a16="http://schemas.microsoft.com/office/drawing/2014/main" id="{6572188C-4EDB-41EE-8FB5-82225B5CBA65}"/>
              </a:ext>
            </a:extLst>
          </p:cNvPr>
          <p:cNvPicPr>
            <a:picLocks noChangeAspect="1"/>
          </p:cNvPicPr>
          <p:nvPr/>
        </p:nvPicPr>
        <p:blipFill>
          <a:blip r:embed="rId4"/>
          <a:stretch>
            <a:fillRect/>
          </a:stretch>
        </p:blipFill>
        <p:spPr>
          <a:xfrm>
            <a:off x="544793" y="2484345"/>
            <a:ext cx="7852632" cy="1119418"/>
          </a:xfrm>
          <a:prstGeom prst="rect">
            <a:avLst/>
          </a:prstGeom>
        </p:spPr>
      </p:pic>
      <p:sp>
        <p:nvSpPr>
          <p:cNvPr id="16" name="文本框 15">
            <a:extLst>
              <a:ext uri="{FF2B5EF4-FFF2-40B4-BE49-F238E27FC236}">
                <a16:creationId xmlns:a16="http://schemas.microsoft.com/office/drawing/2014/main" id="{DFA5687B-E57B-4691-9FA2-7742FBA33642}"/>
              </a:ext>
            </a:extLst>
          </p:cNvPr>
          <p:cNvSpPr txBox="1"/>
          <p:nvPr/>
        </p:nvSpPr>
        <p:spPr>
          <a:xfrm>
            <a:off x="4391980" y="4092112"/>
            <a:ext cx="3844822" cy="1569660"/>
          </a:xfrm>
          <a:prstGeom prst="rect">
            <a:avLst/>
          </a:prstGeom>
          <a:noFill/>
        </p:spPr>
        <p:txBody>
          <a:bodyPr wrap="square">
            <a:spAutoFit/>
          </a:bodyPr>
          <a:lstStyle/>
          <a:p>
            <a:r>
              <a:rPr lang="en-US" altLang="zh-CN" sz="2400" dirty="0"/>
              <a:t>Debug    : 7781 </a:t>
            </a:r>
            <a:r>
              <a:rPr lang="zh-CN" altLang="en-US" sz="2400" dirty="0"/>
              <a:t>毫秒</a:t>
            </a:r>
            <a:endParaRPr lang="en-US" altLang="zh-CN" sz="2400" dirty="0"/>
          </a:p>
          <a:p>
            <a:r>
              <a:rPr lang="en-US" altLang="zh-CN" sz="2400" dirty="0"/>
              <a:t>Release : 19765 </a:t>
            </a:r>
            <a:r>
              <a:rPr lang="zh-CN" altLang="en-US" sz="2400" dirty="0"/>
              <a:t>毫秒</a:t>
            </a:r>
            <a:endParaRPr lang="en-US" altLang="zh-CN" sz="2400" dirty="0"/>
          </a:p>
          <a:p>
            <a:endParaRPr lang="en-US" altLang="zh-CN" sz="2400" dirty="0"/>
          </a:p>
          <a:p>
            <a:r>
              <a:rPr lang="zh-CN" altLang="en-US" sz="2400" dirty="0"/>
              <a:t>人工优化</a:t>
            </a:r>
            <a:r>
              <a:rPr lang="en-US" altLang="zh-CN" sz="2400" dirty="0"/>
              <a:t>:  0 </a:t>
            </a:r>
            <a:r>
              <a:rPr lang="zh-CN" altLang="en-US" sz="2400" dirty="0"/>
              <a:t>毫秒</a:t>
            </a:r>
          </a:p>
        </p:txBody>
      </p:sp>
    </p:spTree>
    <p:extLst>
      <p:ext uri="{BB962C8B-B14F-4D97-AF65-F5344CB8AC3E}">
        <p14:creationId xmlns:p14="http://schemas.microsoft.com/office/powerpoint/2010/main" val="41505291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A847553-FB86-4A8C-8F1D-334DD11CC6F9}"/>
              </a:ext>
            </a:extLst>
          </p:cNvPr>
          <p:cNvSpPr>
            <a:spLocks noGrp="1" noChangeArrowheads="1"/>
          </p:cNvSpPr>
          <p:nvPr>
            <p:ph type="title"/>
          </p:nvPr>
        </p:nvSpPr>
        <p:spPr>
          <a:xfrm>
            <a:off x="457200" y="98425"/>
            <a:ext cx="8229600" cy="561975"/>
          </a:xfrm>
        </p:spPr>
        <p:txBody>
          <a:bodyPr/>
          <a:lstStyle/>
          <a:p>
            <a:r>
              <a:rPr lang="zh-CN" altLang="en-US" sz="3600" dirty="0"/>
              <a:t>深入理解计算机系统</a:t>
            </a:r>
          </a:p>
        </p:txBody>
      </p:sp>
      <p:sp>
        <p:nvSpPr>
          <p:cNvPr id="6" name="文本框 5">
            <a:extLst>
              <a:ext uri="{FF2B5EF4-FFF2-40B4-BE49-F238E27FC236}">
                <a16:creationId xmlns:a16="http://schemas.microsoft.com/office/drawing/2014/main" id="{6AED62F3-6D37-4D99-B77E-75EB38258C80}"/>
              </a:ext>
            </a:extLst>
          </p:cNvPr>
          <p:cNvSpPr txBox="1"/>
          <p:nvPr/>
        </p:nvSpPr>
        <p:spPr>
          <a:xfrm>
            <a:off x="296525" y="818710"/>
            <a:ext cx="5286687" cy="4093428"/>
          </a:xfrm>
          <a:prstGeom prst="rect">
            <a:avLst/>
          </a:prstGeom>
          <a:noFill/>
        </p:spPr>
        <p:txBody>
          <a:bodyPr wrap="square">
            <a:spAutoFit/>
          </a:bodyPr>
          <a:lstStyle/>
          <a:p>
            <a:r>
              <a:rPr lang="zh-CN" altLang="en-US" sz="2000" dirty="0"/>
              <a:t>void change()</a:t>
            </a:r>
          </a:p>
          <a:p>
            <a:r>
              <a:rPr lang="zh-CN" altLang="en-US" sz="2000" dirty="0"/>
              <a:t>{</a:t>
            </a:r>
          </a:p>
          <a:p>
            <a:r>
              <a:rPr lang="zh-CN" altLang="en-US" sz="2000" dirty="0"/>
              <a:t>    int </a:t>
            </a:r>
            <a:r>
              <a:rPr lang="en-US" altLang="zh-CN" sz="2000" dirty="0"/>
              <a:t>i</a:t>
            </a:r>
            <a:r>
              <a:rPr lang="zh-CN" altLang="en-US" sz="2000" dirty="0"/>
              <a:t>;</a:t>
            </a:r>
          </a:p>
          <a:p>
            <a:r>
              <a:rPr lang="zh-CN" altLang="en-US" sz="2000" dirty="0"/>
              <a:t>    int start, finish, duration;</a:t>
            </a:r>
          </a:p>
          <a:p>
            <a:r>
              <a:rPr lang="zh-CN" altLang="en-US" sz="2000" dirty="0"/>
              <a:t>    start = GetTickCount();  </a:t>
            </a:r>
          </a:p>
          <a:p>
            <a:r>
              <a:rPr lang="zh-CN" altLang="en-US" sz="2000" dirty="0"/>
              <a:t>    for (i = 0;i &lt; strlen(block); i++) {</a:t>
            </a:r>
          </a:p>
          <a:p>
            <a:r>
              <a:rPr lang="zh-CN" altLang="en-US" sz="2000" dirty="0"/>
              <a:t>        if (block[i] &gt;= 'a' &amp;&amp; block[i] &lt;= 'z')</a:t>
            </a:r>
          </a:p>
          <a:p>
            <a:r>
              <a:rPr lang="zh-CN" altLang="en-US" sz="2000" dirty="0"/>
              <a:t>            block[i] = block[i] - 'a' + 'A';</a:t>
            </a:r>
          </a:p>
          <a:p>
            <a:r>
              <a:rPr lang="zh-CN" altLang="en-US" sz="2000" dirty="0"/>
              <a:t>    }</a:t>
            </a:r>
          </a:p>
          <a:p>
            <a:r>
              <a:rPr lang="zh-CN" altLang="en-US" sz="2000" dirty="0"/>
              <a:t>    finish = GetTickCount();</a:t>
            </a:r>
          </a:p>
          <a:p>
            <a:r>
              <a:rPr lang="zh-CN" altLang="en-US" sz="2000" dirty="0"/>
              <a:t>    duration = finish - start;</a:t>
            </a:r>
          </a:p>
          <a:p>
            <a:r>
              <a:rPr lang="zh-CN" altLang="en-US" sz="2000" dirty="0"/>
              <a:t>    cout &lt;&lt;"time used: "&lt;&lt; duration &lt;&lt; endl;</a:t>
            </a:r>
          </a:p>
          <a:p>
            <a:r>
              <a:rPr lang="zh-CN" altLang="en-US" sz="2000" dirty="0"/>
              <a:t>}</a:t>
            </a:r>
          </a:p>
        </p:txBody>
      </p:sp>
      <p:sp>
        <p:nvSpPr>
          <p:cNvPr id="8" name="文本框 7">
            <a:extLst>
              <a:ext uri="{FF2B5EF4-FFF2-40B4-BE49-F238E27FC236}">
                <a16:creationId xmlns:a16="http://schemas.microsoft.com/office/drawing/2014/main" id="{E408E8AD-A633-495E-855E-B493B6E88BDD}"/>
              </a:ext>
            </a:extLst>
          </p:cNvPr>
          <p:cNvSpPr txBox="1"/>
          <p:nvPr/>
        </p:nvSpPr>
        <p:spPr>
          <a:xfrm>
            <a:off x="1298734" y="5030647"/>
            <a:ext cx="5625625" cy="830997"/>
          </a:xfrm>
          <a:prstGeom prst="rect">
            <a:avLst/>
          </a:prstGeom>
          <a:noFill/>
        </p:spPr>
        <p:txBody>
          <a:bodyPr wrap="square">
            <a:spAutoFit/>
          </a:bodyPr>
          <a:lstStyle/>
          <a:p>
            <a:r>
              <a:rPr lang="en-US" altLang="zh-CN" sz="2400" dirty="0"/>
              <a:t> int  </a:t>
            </a:r>
            <a:r>
              <a:rPr lang="en-US" altLang="zh-CN" sz="2400" dirty="0" err="1"/>
              <a:t>len</a:t>
            </a:r>
            <a:r>
              <a:rPr lang="en-US" altLang="zh-CN" sz="2400" dirty="0"/>
              <a:t> = </a:t>
            </a:r>
            <a:r>
              <a:rPr lang="en-US" altLang="zh-CN" sz="2400" dirty="0" err="1"/>
              <a:t>strlen</a:t>
            </a:r>
            <a:r>
              <a:rPr lang="en-US" altLang="zh-CN" sz="2400" dirty="0"/>
              <a:t>(block);</a:t>
            </a:r>
          </a:p>
          <a:p>
            <a:r>
              <a:rPr lang="zh-CN" altLang="en-US" sz="2400" dirty="0"/>
              <a:t> for (i = 0;i &lt; </a:t>
            </a:r>
            <a:r>
              <a:rPr lang="en-US" altLang="zh-CN" sz="2400" dirty="0" err="1"/>
              <a:t>len</a:t>
            </a:r>
            <a:r>
              <a:rPr lang="zh-CN" altLang="en-US" sz="2400" dirty="0"/>
              <a:t>; i++) { </a:t>
            </a:r>
            <a:r>
              <a:rPr lang="en-US" altLang="zh-CN" sz="2400" dirty="0"/>
              <a:t>……</a:t>
            </a:r>
            <a:endParaRPr lang="zh-CN" altLang="en-US" sz="2400" dirty="0"/>
          </a:p>
        </p:txBody>
      </p:sp>
      <p:sp>
        <p:nvSpPr>
          <p:cNvPr id="9" name="文本框 8">
            <a:extLst>
              <a:ext uri="{FF2B5EF4-FFF2-40B4-BE49-F238E27FC236}">
                <a16:creationId xmlns:a16="http://schemas.microsoft.com/office/drawing/2014/main" id="{4E3B5848-5AB8-4C3C-A18F-5ACC6868268F}"/>
              </a:ext>
            </a:extLst>
          </p:cNvPr>
          <p:cNvSpPr txBox="1"/>
          <p:nvPr/>
        </p:nvSpPr>
        <p:spPr>
          <a:xfrm>
            <a:off x="5472100" y="953725"/>
            <a:ext cx="2925325" cy="461665"/>
          </a:xfrm>
          <a:prstGeom prst="rect">
            <a:avLst/>
          </a:prstGeom>
          <a:noFill/>
        </p:spPr>
        <p:txBody>
          <a:bodyPr wrap="square">
            <a:spAutoFit/>
          </a:bodyPr>
          <a:lstStyle/>
          <a:p>
            <a:r>
              <a:rPr lang="en-US" altLang="zh-CN" sz="2400" dirty="0"/>
              <a:t> </a:t>
            </a:r>
            <a:r>
              <a:rPr lang="zh-CN" altLang="en-US" sz="2200" b="1" dirty="0">
                <a:solidFill>
                  <a:srgbClr val="0000FF"/>
                </a:solidFill>
                <a:latin typeface="+mn-lt"/>
                <a:ea typeface="微软雅黑" panose="020B0503020204020204" pitchFamily="34" charset="-122"/>
              </a:rPr>
              <a:t>如何优化？</a:t>
            </a:r>
          </a:p>
        </p:txBody>
      </p:sp>
    </p:spTree>
    <p:extLst>
      <p:ext uri="{BB962C8B-B14F-4D97-AF65-F5344CB8AC3E}">
        <p14:creationId xmlns:p14="http://schemas.microsoft.com/office/powerpoint/2010/main" val="423518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74A20BA-E93C-40CE-9759-061B13B52E8C}"/>
              </a:ext>
            </a:extLst>
          </p:cNvPr>
          <p:cNvSpPr>
            <a:spLocks noGrp="1" noChangeArrowheads="1"/>
          </p:cNvSpPr>
          <p:nvPr>
            <p:ph type="title"/>
          </p:nvPr>
        </p:nvSpPr>
        <p:spPr>
          <a:xfrm>
            <a:off x="457200" y="98425"/>
            <a:ext cx="8229600" cy="561975"/>
          </a:xfrm>
        </p:spPr>
        <p:txBody>
          <a:bodyPr/>
          <a:lstStyle/>
          <a:p>
            <a:r>
              <a:rPr lang="zh-CN" altLang="en-US" sz="3600" dirty="0"/>
              <a:t>测验</a:t>
            </a:r>
          </a:p>
        </p:txBody>
      </p:sp>
      <p:sp>
        <p:nvSpPr>
          <p:cNvPr id="7171" name="Rectangle 3">
            <a:extLst>
              <a:ext uri="{FF2B5EF4-FFF2-40B4-BE49-F238E27FC236}">
                <a16:creationId xmlns:a16="http://schemas.microsoft.com/office/drawing/2014/main" id="{9848793C-74A2-4093-8DAD-C66AAE9E5CBB}"/>
              </a:ext>
            </a:extLst>
          </p:cNvPr>
          <p:cNvSpPr>
            <a:spLocks noGrp="1" noChangeArrowheads="1"/>
          </p:cNvSpPr>
          <p:nvPr>
            <p:ph type="body" idx="1"/>
          </p:nvPr>
        </p:nvSpPr>
        <p:spPr>
          <a:xfrm>
            <a:off x="161925" y="684213"/>
            <a:ext cx="8415520" cy="3059112"/>
          </a:xfrm>
        </p:spPr>
        <p:txBody>
          <a:bodyPr/>
          <a:lstStyle/>
          <a:p>
            <a:pPr>
              <a:lnSpc>
                <a:spcPct val="105000"/>
              </a:lnSpc>
              <a:spcBef>
                <a:spcPct val="0"/>
              </a:spcBef>
              <a:buFontTx/>
              <a:buNone/>
            </a:pPr>
            <a:r>
              <a:rPr lang="en-US" altLang="zh-CN" dirty="0"/>
              <a:t>   </a:t>
            </a:r>
            <a:r>
              <a:rPr lang="en-US" altLang="zh-CN" sz="2000" dirty="0"/>
              <a:t>short x = 0x7fff;</a:t>
            </a:r>
          </a:p>
          <a:p>
            <a:pPr>
              <a:lnSpc>
                <a:spcPct val="105000"/>
              </a:lnSpc>
              <a:spcBef>
                <a:spcPct val="0"/>
              </a:spcBef>
              <a:buFontTx/>
              <a:buNone/>
            </a:pPr>
            <a:r>
              <a:rPr lang="en-US" altLang="zh-CN" sz="2000" dirty="0"/>
              <a:t>    unsigned short y = 0x7fff;</a:t>
            </a:r>
          </a:p>
          <a:p>
            <a:pPr>
              <a:lnSpc>
                <a:spcPct val="105000"/>
              </a:lnSpc>
              <a:spcBef>
                <a:spcPct val="0"/>
              </a:spcBef>
              <a:buFontTx/>
              <a:buNone/>
            </a:pPr>
            <a:r>
              <a:rPr lang="en-US" altLang="zh-CN" sz="2000" dirty="0"/>
              <a:t>    </a:t>
            </a:r>
            <a:r>
              <a:rPr lang="en-US" altLang="zh-CN" sz="2000" dirty="0" err="1"/>
              <a:t>cout</a:t>
            </a:r>
            <a:r>
              <a:rPr lang="en-US" altLang="zh-CN" sz="2000" dirty="0"/>
              <a:t> &lt;&lt; "x=" &lt;&lt; x &lt;&lt; "  y=" &lt;&lt; y &lt;&lt; </a:t>
            </a:r>
            <a:r>
              <a:rPr lang="en-US" altLang="zh-CN" sz="2000" dirty="0" err="1"/>
              <a:t>endl</a:t>
            </a:r>
            <a:r>
              <a:rPr lang="en-US" altLang="zh-CN" sz="2000" dirty="0"/>
              <a:t>;</a:t>
            </a:r>
          </a:p>
          <a:p>
            <a:pPr>
              <a:lnSpc>
                <a:spcPct val="105000"/>
              </a:lnSpc>
              <a:spcBef>
                <a:spcPct val="0"/>
              </a:spcBef>
              <a:buFontTx/>
              <a:buNone/>
            </a:pPr>
            <a:r>
              <a:rPr lang="en-US" altLang="zh-CN" sz="2000" dirty="0"/>
              <a:t>    x++;        y++;</a:t>
            </a:r>
          </a:p>
          <a:p>
            <a:pPr>
              <a:lnSpc>
                <a:spcPct val="105000"/>
              </a:lnSpc>
              <a:spcBef>
                <a:spcPct val="0"/>
              </a:spcBef>
              <a:buFontTx/>
              <a:buNone/>
            </a:pPr>
            <a:r>
              <a:rPr lang="en-US" altLang="zh-CN" sz="2000" dirty="0"/>
              <a:t>    </a:t>
            </a:r>
            <a:r>
              <a:rPr lang="en-US" altLang="zh-CN" sz="2000" dirty="0" err="1"/>
              <a:t>cout</a:t>
            </a:r>
            <a:r>
              <a:rPr lang="en-US" altLang="zh-CN" sz="2000" dirty="0"/>
              <a:t> &lt;&lt; "x=" &lt;&lt; x &lt;&lt; "  y=" &lt;&lt; y &lt;&lt; </a:t>
            </a:r>
            <a:r>
              <a:rPr lang="en-US" altLang="zh-CN" sz="2000" dirty="0" err="1"/>
              <a:t>endl</a:t>
            </a:r>
            <a:r>
              <a:rPr lang="en-US" altLang="zh-CN" sz="2000" dirty="0"/>
              <a:t>;</a:t>
            </a:r>
          </a:p>
          <a:p>
            <a:pPr>
              <a:lnSpc>
                <a:spcPct val="105000"/>
              </a:lnSpc>
              <a:spcBef>
                <a:spcPct val="0"/>
              </a:spcBef>
              <a:buFontTx/>
              <a:buNone/>
            </a:pPr>
            <a:r>
              <a:rPr lang="en-US" altLang="zh-CN" sz="2000" dirty="0"/>
              <a:t>    x++;        y++;</a:t>
            </a:r>
          </a:p>
          <a:p>
            <a:pPr>
              <a:lnSpc>
                <a:spcPct val="105000"/>
              </a:lnSpc>
              <a:spcBef>
                <a:spcPct val="0"/>
              </a:spcBef>
              <a:buFontTx/>
              <a:buNone/>
            </a:pPr>
            <a:r>
              <a:rPr lang="en-US" altLang="zh-CN" sz="2000" dirty="0"/>
              <a:t>    </a:t>
            </a:r>
            <a:r>
              <a:rPr lang="en-US" altLang="zh-CN" sz="2000" dirty="0" err="1"/>
              <a:t>cout</a:t>
            </a:r>
            <a:r>
              <a:rPr lang="en-US" altLang="zh-CN" sz="2000" dirty="0"/>
              <a:t> &lt;&lt; "x=" &lt;&lt; x &lt;&lt; "  y=" &lt;&lt; y &lt;&lt; </a:t>
            </a:r>
            <a:r>
              <a:rPr lang="en-US" altLang="zh-CN" sz="2000" dirty="0" err="1"/>
              <a:t>endl</a:t>
            </a:r>
            <a:r>
              <a:rPr lang="en-US" altLang="zh-CN" sz="2000" dirty="0"/>
              <a:t>;</a:t>
            </a:r>
          </a:p>
          <a:p>
            <a:pPr>
              <a:lnSpc>
                <a:spcPct val="105000"/>
              </a:lnSpc>
              <a:spcBef>
                <a:spcPct val="0"/>
              </a:spcBef>
              <a:buFontTx/>
              <a:buNone/>
            </a:pPr>
            <a:r>
              <a:rPr lang="en-US" altLang="zh-CN" sz="2000" dirty="0"/>
              <a:t>    </a:t>
            </a:r>
            <a:r>
              <a:rPr lang="en-US" altLang="zh-CN" sz="2000" dirty="0" err="1"/>
              <a:t>cout</a:t>
            </a:r>
            <a:r>
              <a:rPr lang="en-US" altLang="zh-CN" sz="2000" dirty="0"/>
              <a:t> &lt;&lt; "x=" &lt;&lt; (unsigned short)x &lt;&lt; "  y=" &lt;&lt; (short)y &lt;&lt; </a:t>
            </a:r>
            <a:r>
              <a:rPr lang="en-US" altLang="zh-CN" sz="2000" dirty="0" err="1"/>
              <a:t>endl</a:t>
            </a:r>
            <a:r>
              <a:rPr lang="en-US" altLang="zh-CN" sz="2000" dirty="0"/>
              <a:t>;</a:t>
            </a:r>
            <a:endParaRPr lang="zh-CN" altLang="en-US" sz="2000" dirty="0"/>
          </a:p>
        </p:txBody>
      </p:sp>
      <p:sp>
        <p:nvSpPr>
          <p:cNvPr id="521222" name="Text Box 6">
            <a:extLst>
              <a:ext uri="{FF2B5EF4-FFF2-40B4-BE49-F238E27FC236}">
                <a16:creationId xmlns:a16="http://schemas.microsoft.com/office/drawing/2014/main" id="{64530CE7-F212-462B-80A9-B4DE18ED647F}"/>
              </a:ext>
            </a:extLst>
          </p:cNvPr>
          <p:cNvSpPr txBox="1">
            <a:spLocks noChangeArrowheads="1"/>
          </p:cNvSpPr>
          <p:nvPr/>
        </p:nvSpPr>
        <p:spPr bwMode="auto">
          <a:xfrm>
            <a:off x="296525" y="3507655"/>
            <a:ext cx="68865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dirty="0">
                <a:solidFill>
                  <a:srgbClr val="008000"/>
                </a:solidFill>
                <a:latin typeface="微软雅黑" panose="020B0503020204020204" pitchFamily="34" charset="-122"/>
                <a:ea typeface="微软雅黑" panose="020B0503020204020204" pitchFamily="34" charset="-122"/>
              </a:rPr>
              <a:t>运行结果是什么？</a:t>
            </a:r>
          </a:p>
        </p:txBody>
      </p:sp>
      <p:pic>
        <p:nvPicPr>
          <p:cNvPr id="3" name="图片 2">
            <a:extLst>
              <a:ext uri="{FF2B5EF4-FFF2-40B4-BE49-F238E27FC236}">
                <a16:creationId xmlns:a16="http://schemas.microsoft.com/office/drawing/2014/main" id="{E3DB8D80-311C-4681-94FE-B0A7FCE323B4}"/>
              </a:ext>
            </a:extLst>
          </p:cNvPr>
          <p:cNvPicPr>
            <a:picLocks noChangeAspect="1"/>
          </p:cNvPicPr>
          <p:nvPr/>
        </p:nvPicPr>
        <p:blipFill>
          <a:blip r:embed="rId2"/>
          <a:stretch>
            <a:fillRect/>
          </a:stretch>
        </p:blipFill>
        <p:spPr>
          <a:xfrm>
            <a:off x="5787135" y="702116"/>
            <a:ext cx="3243799" cy="1717775"/>
          </a:xfrm>
          <a:prstGeom prst="rect">
            <a:avLst/>
          </a:prstGeom>
        </p:spPr>
      </p:pic>
      <p:pic>
        <p:nvPicPr>
          <p:cNvPr id="5" name="图片 4">
            <a:extLst>
              <a:ext uri="{FF2B5EF4-FFF2-40B4-BE49-F238E27FC236}">
                <a16:creationId xmlns:a16="http://schemas.microsoft.com/office/drawing/2014/main" id="{CD586C41-7DB7-40B6-A8F5-9FBFE885331A}"/>
              </a:ext>
            </a:extLst>
          </p:cNvPr>
          <p:cNvPicPr>
            <a:picLocks noChangeAspect="1"/>
          </p:cNvPicPr>
          <p:nvPr/>
        </p:nvPicPr>
        <p:blipFill>
          <a:blip r:embed="rId3"/>
          <a:stretch>
            <a:fillRect/>
          </a:stretch>
        </p:blipFill>
        <p:spPr>
          <a:xfrm>
            <a:off x="566555" y="4039337"/>
            <a:ext cx="7169518" cy="2527430"/>
          </a:xfrm>
          <a:prstGeom prst="rect">
            <a:avLst/>
          </a:prstGeom>
        </p:spPr>
      </p:pic>
    </p:spTree>
    <p:extLst>
      <p:ext uri="{BB962C8B-B14F-4D97-AF65-F5344CB8AC3E}">
        <p14:creationId xmlns:p14="http://schemas.microsoft.com/office/powerpoint/2010/main" val="10245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a:extLst>
              <a:ext uri="{FF2B5EF4-FFF2-40B4-BE49-F238E27FC236}">
                <a16:creationId xmlns:a16="http://schemas.microsoft.com/office/drawing/2014/main" id="{CCAF2595-AFF2-421C-BB50-A039C19B325B}"/>
              </a:ext>
            </a:extLst>
          </p:cNvPr>
          <p:cNvSpPr>
            <a:spLocks noGrp="1" noChangeArrowheads="1"/>
          </p:cNvSpPr>
          <p:nvPr>
            <p:ph type="body" idx="1"/>
          </p:nvPr>
        </p:nvSpPr>
        <p:spPr>
          <a:xfrm>
            <a:off x="250825" y="1133476"/>
            <a:ext cx="8642350" cy="720350"/>
          </a:xfrm>
        </p:spPr>
        <p:txBody>
          <a:bodyPr/>
          <a:lstStyle/>
          <a:p>
            <a:pPr>
              <a:buFont typeface="Wingdings" panose="05000000000000000000" pitchFamily="2" charset="2"/>
              <a:buNone/>
            </a:pPr>
            <a:r>
              <a:rPr lang="zh-CN" altLang="en-US" dirty="0">
                <a:solidFill>
                  <a:srgbClr val="008000"/>
                </a:solidFill>
                <a:latin typeface="微软雅黑" panose="020B0503020204020204" pitchFamily="34" charset="-122"/>
                <a:ea typeface="微软雅黑" panose="020B0503020204020204" pitchFamily="34" charset="-122"/>
              </a:rPr>
              <a:t>若</a:t>
            </a:r>
            <a:r>
              <a:rPr lang="en-US" altLang="zh-CN" dirty="0">
                <a:solidFill>
                  <a:srgbClr val="008000"/>
                </a:solidFill>
                <a:latin typeface="微软雅黑" panose="020B0503020204020204" pitchFamily="34" charset="-122"/>
                <a:ea typeface="微软雅黑" panose="020B0503020204020204" pitchFamily="34" charset="-122"/>
              </a:rPr>
              <a:t>x</a:t>
            </a:r>
            <a:r>
              <a:rPr lang="zh-CN" altLang="en-US" dirty="0">
                <a:solidFill>
                  <a:srgbClr val="008000"/>
                </a:solidFill>
                <a:latin typeface="微软雅黑" panose="020B0503020204020204" pitchFamily="34" charset="-122"/>
                <a:ea typeface="微软雅黑" panose="020B0503020204020204" pitchFamily="34" charset="-122"/>
              </a:rPr>
              <a:t>和</a:t>
            </a:r>
            <a:r>
              <a:rPr lang="en-US" altLang="zh-CN" dirty="0">
                <a:solidFill>
                  <a:srgbClr val="008000"/>
                </a:solidFill>
                <a:latin typeface="微软雅黑" panose="020B0503020204020204" pitchFamily="34" charset="-122"/>
                <a:ea typeface="微软雅黑" panose="020B0503020204020204" pitchFamily="34" charset="-122"/>
              </a:rPr>
              <a:t>y</a:t>
            </a:r>
            <a:r>
              <a:rPr lang="zh-CN" altLang="en-US" dirty="0">
                <a:solidFill>
                  <a:srgbClr val="008000"/>
                </a:solidFill>
                <a:latin typeface="微软雅黑" panose="020B0503020204020204" pitchFamily="34" charset="-122"/>
                <a:ea typeface="微软雅黑" panose="020B0503020204020204" pitchFamily="34" charset="-122"/>
              </a:rPr>
              <a:t>为</a:t>
            </a:r>
            <a:r>
              <a:rPr lang="en-US" altLang="zh-CN" dirty="0">
                <a:solidFill>
                  <a:srgbClr val="008000"/>
                </a:solidFill>
                <a:latin typeface="微软雅黑" panose="020B0503020204020204" pitchFamily="34" charset="-122"/>
                <a:ea typeface="微软雅黑" panose="020B0503020204020204" pitchFamily="34" charset="-122"/>
              </a:rPr>
              <a:t>int</a:t>
            </a:r>
            <a:r>
              <a:rPr lang="zh-CN" altLang="en-US" dirty="0">
                <a:solidFill>
                  <a:srgbClr val="008000"/>
                </a:solidFill>
                <a:latin typeface="微软雅黑" panose="020B0503020204020204" pitchFamily="34" charset="-122"/>
                <a:ea typeface="微软雅黑" panose="020B0503020204020204" pitchFamily="34" charset="-122"/>
              </a:rPr>
              <a:t>型， 当</a:t>
            </a:r>
            <a:r>
              <a:rPr lang="en-US" altLang="zh-CN" dirty="0">
                <a:solidFill>
                  <a:srgbClr val="008000"/>
                </a:solidFill>
                <a:latin typeface="微软雅黑" panose="020B0503020204020204" pitchFamily="34" charset="-122"/>
                <a:ea typeface="微软雅黑" panose="020B0503020204020204" pitchFamily="34" charset="-122"/>
              </a:rPr>
              <a:t>x=65535</a:t>
            </a:r>
            <a:r>
              <a:rPr lang="zh-CN" altLang="en-US" dirty="0">
                <a:solidFill>
                  <a:srgbClr val="008000"/>
                </a:solidFill>
                <a:latin typeface="微软雅黑" panose="020B0503020204020204" pitchFamily="34" charset="-122"/>
                <a:ea typeface="微软雅黑" panose="020B0503020204020204" pitchFamily="34" charset="-122"/>
              </a:rPr>
              <a:t>时， </a:t>
            </a:r>
            <a:r>
              <a:rPr lang="en-US" altLang="zh-CN" dirty="0">
                <a:solidFill>
                  <a:srgbClr val="008000"/>
                </a:solidFill>
                <a:latin typeface="微软雅黑" panose="020B0503020204020204" pitchFamily="34" charset="-122"/>
                <a:ea typeface="微软雅黑" panose="020B0503020204020204" pitchFamily="34" charset="-122"/>
              </a:rPr>
              <a:t>y=x*x;  y</a:t>
            </a:r>
            <a:r>
              <a:rPr lang="zh-CN" altLang="en-US" dirty="0">
                <a:solidFill>
                  <a:srgbClr val="008000"/>
                </a:solidFill>
                <a:latin typeface="微软雅黑" panose="020B0503020204020204" pitchFamily="34" charset="-122"/>
                <a:ea typeface="微软雅黑" panose="020B0503020204020204" pitchFamily="34" charset="-122"/>
              </a:rPr>
              <a:t>的值为多少？</a:t>
            </a:r>
          </a:p>
        </p:txBody>
      </p:sp>
      <p:sp>
        <p:nvSpPr>
          <p:cNvPr id="8195" name="Rectangle 3">
            <a:extLst>
              <a:ext uri="{FF2B5EF4-FFF2-40B4-BE49-F238E27FC236}">
                <a16:creationId xmlns:a16="http://schemas.microsoft.com/office/drawing/2014/main" id="{3D034272-C61B-4468-8F24-9A591BD43C70}"/>
              </a:ext>
            </a:extLst>
          </p:cNvPr>
          <p:cNvSpPr>
            <a:spLocks noGrp="1" noChangeArrowheads="1"/>
          </p:cNvSpPr>
          <p:nvPr>
            <p:ph type="title"/>
          </p:nvPr>
        </p:nvSpPr>
        <p:spPr>
          <a:xfrm>
            <a:off x="457200" y="98425"/>
            <a:ext cx="8229600" cy="561975"/>
          </a:xfrm>
          <a:noFill/>
        </p:spPr>
        <p:txBody>
          <a:bodyPr/>
          <a:lstStyle/>
          <a:p>
            <a:r>
              <a:rPr lang="zh-CN" altLang="en-US" sz="3600" dirty="0"/>
              <a:t>测验</a:t>
            </a:r>
          </a:p>
        </p:txBody>
      </p:sp>
      <p:pic>
        <p:nvPicPr>
          <p:cNvPr id="3" name="图片 2">
            <a:extLst>
              <a:ext uri="{FF2B5EF4-FFF2-40B4-BE49-F238E27FC236}">
                <a16:creationId xmlns:a16="http://schemas.microsoft.com/office/drawing/2014/main" id="{C1A01BCD-E4A2-63ED-82A7-6801855698AE}"/>
              </a:ext>
            </a:extLst>
          </p:cNvPr>
          <p:cNvPicPr>
            <a:picLocks noChangeAspect="1"/>
          </p:cNvPicPr>
          <p:nvPr/>
        </p:nvPicPr>
        <p:blipFill>
          <a:blip r:embed="rId3"/>
          <a:stretch>
            <a:fillRect/>
          </a:stretch>
        </p:blipFill>
        <p:spPr>
          <a:xfrm>
            <a:off x="1421650" y="1718810"/>
            <a:ext cx="5010407" cy="3206915"/>
          </a:xfrm>
          <a:prstGeom prst="rect">
            <a:avLst/>
          </a:prstGeom>
        </p:spPr>
      </p:pic>
      <p:sp>
        <p:nvSpPr>
          <p:cNvPr id="7" name="文本框 6">
            <a:extLst>
              <a:ext uri="{FF2B5EF4-FFF2-40B4-BE49-F238E27FC236}">
                <a16:creationId xmlns:a16="http://schemas.microsoft.com/office/drawing/2014/main" id="{4CD4E66A-0084-43C9-871D-7461C00CE51D}"/>
              </a:ext>
            </a:extLst>
          </p:cNvPr>
          <p:cNvSpPr txBox="1"/>
          <p:nvPr/>
        </p:nvSpPr>
        <p:spPr>
          <a:xfrm>
            <a:off x="746575" y="5409220"/>
            <a:ext cx="7850215" cy="484107"/>
          </a:xfrm>
          <a:prstGeom prst="rect">
            <a:avLst/>
          </a:prstGeom>
          <a:noFill/>
        </p:spPr>
        <p:txBody>
          <a:bodyPr wrap="square">
            <a:spAutoFit/>
          </a:bodyPr>
          <a:lstStyle/>
          <a:p>
            <a:pPr marL="342900" marR="0" lvl="0" indent="-342900" algn="l" defTabSz="914400" rtl="0" eaLnBrk="0" fontAlgn="base" latinLnBrk="0" hangingPunct="0">
              <a:lnSpc>
                <a:spcPct val="115000"/>
              </a:lnSpc>
              <a:spcBef>
                <a:spcPct val="20000"/>
              </a:spcBef>
              <a:spcAft>
                <a:spcPct val="0"/>
              </a:spcAft>
              <a:buClrTx/>
              <a:buSzTx/>
              <a:buFontTx/>
              <a:buNone/>
              <a:tabLst/>
              <a:defRPr/>
            </a:pPr>
            <a:r>
              <a:rPr kumimoji="0" lang="zh-CN" altLang="en-US" sz="2400" b="1" i="0" u="none" strike="noStrike" kern="0" cap="none" spc="0" normalizeH="0" baseline="0" noProof="0" dirty="0">
                <a:ln>
                  <a:noFill/>
                </a:ln>
                <a:solidFill>
                  <a:srgbClr val="0066FF"/>
                </a:solidFill>
                <a:effectLst/>
                <a:uLnTx/>
                <a:uFillTx/>
                <a:latin typeface="微软雅黑" panose="020B0503020204020204" pitchFamily="34" charset="-122"/>
                <a:ea typeface="微软雅黑" panose="020B0503020204020204" pitchFamily="34" charset="-122"/>
                <a:cs typeface="+mn-cs"/>
              </a:rPr>
              <a:t>现实世界中，</a:t>
            </a:r>
            <a:r>
              <a:rPr kumimoji="0" lang="en-US" altLang="zh-CN" sz="2400" b="1" i="0" u="none" strike="noStrike" kern="0" cap="none" spc="0" normalizeH="0" baseline="0" noProof="0" dirty="0">
                <a:ln>
                  <a:noFill/>
                </a:ln>
                <a:solidFill>
                  <a:srgbClr val="0066FF"/>
                </a:solidFill>
                <a:effectLst/>
                <a:uLnTx/>
                <a:uFillTx/>
                <a:latin typeface="微软雅黑" panose="020B0503020204020204" pitchFamily="34" charset="-122"/>
                <a:ea typeface="微软雅黑" panose="020B0503020204020204" pitchFamily="34" charset="-122"/>
                <a:cs typeface="+mn-cs"/>
              </a:rPr>
              <a:t>x</a:t>
            </a:r>
            <a:r>
              <a:rPr kumimoji="0" lang="en-US" altLang="zh-CN" sz="2400" b="1" i="0" u="none" strike="noStrike" kern="0" cap="none" spc="0" normalizeH="0" baseline="30000" noProof="0" dirty="0">
                <a:ln>
                  <a:noFill/>
                </a:ln>
                <a:solidFill>
                  <a:srgbClr val="0066FF"/>
                </a:solidFill>
                <a:effectLst/>
                <a:uLnTx/>
                <a:uFillTx/>
                <a:latin typeface="微软雅黑" panose="020B0503020204020204" pitchFamily="34" charset="-122"/>
                <a:ea typeface="微软雅黑" panose="020B0503020204020204" pitchFamily="34" charset="-122"/>
                <a:cs typeface="+mn-cs"/>
              </a:rPr>
              <a:t>2</a:t>
            </a:r>
            <a:r>
              <a:rPr kumimoji="0" lang="en-US" altLang="zh-CN" sz="2400" b="1" i="0" u="none" strike="noStrike" kern="0" cap="none" spc="0" normalizeH="0" baseline="0" noProof="0" dirty="0">
                <a:ln>
                  <a:noFill/>
                </a:ln>
                <a:solidFill>
                  <a:srgbClr val="0066FF"/>
                </a:solidFill>
                <a:effectLst/>
                <a:uLnTx/>
                <a:uFillTx/>
                <a:latin typeface="微软雅黑" panose="020B0503020204020204" pitchFamily="34" charset="-122"/>
                <a:ea typeface="微软雅黑" panose="020B0503020204020204" pitchFamily="34" charset="-122"/>
                <a:cs typeface="+mn-cs"/>
              </a:rPr>
              <a:t>≥0</a:t>
            </a:r>
            <a:r>
              <a:rPr kumimoji="0" lang="zh-CN" altLang="en-US" sz="2400" b="1" i="0" u="none" strike="noStrike" kern="0" cap="none" spc="0" normalizeH="0" baseline="0" noProof="0" dirty="0">
                <a:ln>
                  <a:noFill/>
                </a:ln>
                <a:solidFill>
                  <a:srgbClr val="0066FF"/>
                </a:solidFill>
                <a:effectLst/>
                <a:uLnTx/>
                <a:uFillTx/>
                <a:latin typeface="微软雅黑" panose="020B0503020204020204" pitchFamily="34" charset="-122"/>
                <a:ea typeface="微软雅黑" panose="020B0503020204020204" pitchFamily="34" charset="-122"/>
                <a:cs typeface="+mn-cs"/>
              </a:rPr>
              <a:t>，但在计算机世界并不一定成立。</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a:extLst>
              <a:ext uri="{FF2B5EF4-FFF2-40B4-BE49-F238E27FC236}">
                <a16:creationId xmlns:a16="http://schemas.microsoft.com/office/drawing/2014/main" id="{CCAF2595-AFF2-421C-BB50-A039C19B325B}"/>
              </a:ext>
            </a:extLst>
          </p:cNvPr>
          <p:cNvSpPr>
            <a:spLocks noGrp="1" noChangeArrowheads="1"/>
          </p:cNvSpPr>
          <p:nvPr>
            <p:ph type="body" idx="1"/>
          </p:nvPr>
        </p:nvSpPr>
        <p:spPr>
          <a:xfrm>
            <a:off x="729797" y="4464115"/>
            <a:ext cx="3932213" cy="1710190"/>
          </a:xfrm>
        </p:spPr>
        <p:txBody>
          <a:bodyPr/>
          <a:lstStyle/>
          <a:p>
            <a:pPr>
              <a:buFont typeface="Wingdings" panose="05000000000000000000" pitchFamily="2" charset="2"/>
              <a:buNone/>
            </a:pPr>
            <a:r>
              <a:rPr lang="en-US" altLang="zh-CN" dirty="0">
                <a:solidFill>
                  <a:srgbClr val="0066FF"/>
                </a:solidFill>
                <a:latin typeface="微软雅黑" panose="020B0503020204020204" pitchFamily="34" charset="-122"/>
                <a:ea typeface="微软雅黑" panose="020B0503020204020204" pitchFamily="34" charset="-122"/>
              </a:rPr>
              <a:t>x</a:t>
            </a:r>
            <a:r>
              <a:rPr lang="zh-CN" altLang="en-US" dirty="0">
                <a:solidFill>
                  <a:srgbClr val="0066FF"/>
                </a:solidFill>
                <a:latin typeface="微软雅黑" panose="020B0503020204020204" pitchFamily="34" charset="-122"/>
                <a:ea typeface="微软雅黑" panose="020B0503020204020204" pitchFamily="34" charset="-122"/>
              </a:rPr>
              <a:t>  </a:t>
            </a:r>
            <a:r>
              <a:rPr lang="en-US" altLang="zh-CN" dirty="0">
                <a:solidFill>
                  <a:srgbClr val="0066FF"/>
                </a:solidFill>
                <a:latin typeface="微软雅黑" panose="020B0503020204020204" pitchFamily="34" charset="-122"/>
                <a:ea typeface="微软雅黑" panose="020B0503020204020204" pitchFamily="34" charset="-122"/>
              </a:rPr>
              <a:t>&lt;</a:t>
            </a:r>
            <a:r>
              <a:rPr lang="zh-CN" altLang="en-US" dirty="0">
                <a:solidFill>
                  <a:srgbClr val="0066FF"/>
                </a:solidFill>
                <a:latin typeface="微软雅黑" panose="020B0503020204020204" pitchFamily="34" charset="-122"/>
                <a:ea typeface="微软雅黑" panose="020B0503020204020204" pitchFamily="34" charset="-122"/>
              </a:rPr>
              <a:t> </a:t>
            </a:r>
            <a:r>
              <a:rPr lang="en-US" altLang="zh-CN" dirty="0">
                <a:solidFill>
                  <a:srgbClr val="0066FF"/>
                </a:solidFill>
                <a:latin typeface="微软雅黑" panose="020B0503020204020204" pitchFamily="34" charset="-122"/>
                <a:ea typeface="微软雅黑" panose="020B0503020204020204" pitchFamily="34" charset="-122"/>
              </a:rPr>
              <a:t>y</a:t>
            </a:r>
            <a:r>
              <a:rPr lang="zh-CN" altLang="en-US" dirty="0">
                <a:solidFill>
                  <a:srgbClr val="0066FF"/>
                </a:solidFill>
                <a:latin typeface="微软雅黑" panose="020B0503020204020204" pitchFamily="34" charset="-122"/>
                <a:ea typeface="微软雅黑" panose="020B0503020204020204" pitchFamily="34" charset="-122"/>
              </a:rPr>
              <a:t>           </a:t>
            </a:r>
            <a:r>
              <a:rPr lang="en-US" altLang="zh-CN" dirty="0">
                <a:solidFill>
                  <a:srgbClr val="0066FF"/>
                </a:solidFill>
                <a:latin typeface="微软雅黑" panose="020B0503020204020204" pitchFamily="34" charset="-122"/>
                <a:ea typeface="微软雅黑" panose="020B0503020204020204" pitchFamily="34" charset="-122"/>
                <a:sym typeface="Wingdings 3" panose="05040102010807070707" pitchFamily="18" charset="2"/>
              </a:rPr>
              <a:t>-x &gt; -y</a:t>
            </a:r>
          </a:p>
          <a:p>
            <a:pPr marL="0" indent="0">
              <a:buFont typeface="Wingdings" panose="05000000000000000000" pitchFamily="2" charset="2"/>
              <a:buNone/>
            </a:pPr>
            <a:r>
              <a:rPr lang="zh-CN" altLang="en-US" dirty="0">
                <a:solidFill>
                  <a:srgbClr val="0066FF"/>
                </a:solidFill>
                <a:latin typeface="微软雅黑" panose="020B0503020204020204" pitchFamily="34" charset="-122"/>
                <a:ea typeface="微软雅黑" panose="020B0503020204020204" pitchFamily="34" charset="-122"/>
              </a:rPr>
              <a:t> 在现实世界中成立，但在计算机世界中并不一定成立。</a:t>
            </a:r>
          </a:p>
        </p:txBody>
      </p:sp>
      <p:sp>
        <p:nvSpPr>
          <p:cNvPr id="8195" name="Rectangle 3">
            <a:extLst>
              <a:ext uri="{FF2B5EF4-FFF2-40B4-BE49-F238E27FC236}">
                <a16:creationId xmlns:a16="http://schemas.microsoft.com/office/drawing/2014/main" id="{3D034272-C61B-4468-8F24-9A591BD43C70}"/>
              </a:ext>
            </a:extLst>
          </p:cNvPr>
          <p:cNvSpPr>
            <a:spLocks noGrp="1" noChangeArrowheads="1"/>
          </p:cNvSpPr>
          <p:nvPr>
            <p:ph type="title"/>
          </p:nvPr>
        </p:nvSpPr>
        <p:spPr>
          <a:xfrm>
            <a:off x="457200" y="98425"/>
            <a:ext cx="8229600" cy="561975"/>
          </a:xfrm>
          <a:noFill/>
        </p:spPr>
        <p:txBody>
          <a:bodyPr/>
          <a:lstStyle/>
          <a:p>
            <a:r>
              <a:rPr lang="zh-CN" altLang="en-US" sz="3600" dirty="0"/>
              <a:t>测验</a:t>
            </a:r>
          </a:p>
        </p:txBody>
      </p:sp>
      <p:sp>
        <p:nvSpPr>
          <p:cNvPr id="522244" name="Text Box 4">
            <a:extLst>
              <a:ext uri="{FF2B5EF4-FFF2-40B4-BE49-F238E27FC236}">
                <a16:creationId xmlns:a16="http://schemas.microsoft.com/office/drawing/2014/main" id="{E70480E3-9686-4135-B9E7-63BE66F87ACA}"/>
              </a:ext>
            </a:extLst>
          </p:cNvPr>
          <p:cNvSpPr txBox="1">
            <a:spLocks noChangeArrowheads="1"/>
          </p:cNvSpPr>
          <p:nvPr/>
        </p:nvSpPr>
        <p:spPr bwMode="auto">
          <a:xfrm>
            <a:off x="5202070" y="4497815"/>
            <a:ext cx="3330575" cy="17912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buFontTx/>
              <a:buNone/>
            </a:pPr>
            <a:r>
              <a:rPr lang="zh-CN" altLang="en-US" dirty="0">
                <a:ea typeface="黑体" panose="02010609060101010101" pitchFamily="49" charset="-122"/>
              </a:rPr>
              <a:t>理解该问题需要知道：</a:t>
            </a:r>
          </a:p>
          <a:p>
            <a:pPr eaLnBrk="1" hangingPunct="1">
              <a:lnSpc>
                <a:spcPct val="100000"/>
              </a:lnSpc>
              <a:buFontTx/>
              <a:buNone/>
            </a:pPr>
            <a:r>
              <a:rPr lang="zh-CN" altLang="en-US" dirty="0">
                <a:solidFill>
                  <a:srgbClr val="3366FF"/>
                </a:solidFill>
                <a:ea typeface="黑体" panose="02010609060101010101" pitchFamily="49" charset="-122"/>
              </a:rPr>
              <a:t>机器级数据的表示</a:t>
            </a:r>
          </a:p>
          <a:p>
            <a:pPr eaLnBrk="1" hangingPunct="1">
              <a:lnSpc>
                <a:spcPct val="100000"/>
              </a:lnSpc>
              <a:buFontTx/>
              <a:buNone/>
            </a:pPr>
            <a:r>
              <a:rPr lang="zh-CN" altLang="en-US" dirty="0">
                <a:solidFill>
                  <a:srgbClr val="3366FF"/>
                </a:solidFill>
                <a:ea typeface="黑体" panose="02010609060101010101" pitchFamily="49" charset="-122"/>
              </a:rPr>
              <a:t>机器指令的执行</a:t>
            </a:r>
            <a:endParaRPr lang="en-US" altLang="zh-CN" dirty="0">
              <a:solidFill>
                <a:srgbClr val="3366FF"/>
              </a:solidFill>
              <a:ea typeface="黑体" panose="02010609060101010101" pitchFamily="49" charset="-122"/>
            </a:endParaRPr>
          </a:p>
          <a:p>
            <a:pPr eaLnBrk="1" hangingPunct="1">
              <a:lnSpc>
                <a:spcPct val="100000"/>
              </a:lnSpc>
              <a:buFontTx/>
              <a:buNone/>
            </a:pPr>
            <a:r>
              <a:rPr lang="en-US" altLang="zh-CN" dirty="0">
                <a:solidFill>
                  <a:srgbClr val="3366FF"/>
                </a:solidFill>
                <a:ea typeface="黑体" panose="02010609060101010101" pitchFamily="49" charset="-122"/>
              </a:rPr>
              <a:t>x= 0x 80 00 00 00;</a:t>
            </a:r>
            <a:endParaRPr lang="zh-CN" altLang="en-US" dirty="0">
              <a:solidFill>
                <a:srgbClr val="3366FF"/>
              </a:solidFill>
              <a:ea typeface="黑体" panose="02010609060101010101" pitchFamily="49" charset="-122"/>
            </a:endParaRPr>
          </a:p>
        </p:txBody>
      </p:sp>
      <p:sp>
        <p:nvSpPr>
          <p:cNvPr id="3" name="文本框 2">
            <a:extLst>
              <a:ext uri="{FF2B5EF4-FFF2-40B4-BE49-F238E27FC236}">
                <a16:creationId xmlns:a16="http://schemas.microsoft.com/office/drawing/2014/main" id="{43F0280C-4A4E-EE7C-A5F4-8A059DA98733}"/>
              </a:ext>
            </a:extLst>
          </p:cNvPr>
          <p:cNvSpPr txBox="1"/>
          <p:nvPr/>
        </p:nvSpPr>
        <p:spPr>
          <a:xfrm>
            <a:off x="457200" y="773705"/>
            <a:ext cx="5895655" cy="3170099"/>
          </a:xfrm>
          <a:prstGeom prst="rect">
            <a:avLst/>
          </a:prstGeom>
          <a:noFill/>
        </p:spPr>
        <p:txBody>
          <a:bodyPr wrap="square">
            <a:spAutoFit/>
          </a:bodyPr>
          <a:lstStyle/>
          <a:p>
            <a:r>
              <a:rPr lang="en-US" altLang="zh-CN" sz="2000" dirty="0">
                <a:solidFill>
                  <a:srgbClr val="0000FF"/>
                </a:solidFill>
                <a:latin typeface="新宋体" panose="02010609030101010101" pitchFamily="49" charset="-122"/>
                <a:ea typeface="新宋体" panose="02010609030101010101" pitchFamily="49" charset="-122"/>
              </a:rPr>
              <a:t>void</a:t>
            </a:r>
            <a:r>
              <a:rPr lang="en-US" altLang="zh-CN" sz="2000" dirty="0">
                <a:solidFill>
                  <a:srgbClr val="000000"/>
                </a:solidFill>
                <a:latin typeface="新宋体" panose="02010609030101010101" pitchFamily="49" charset="-122"/>
                <a:ea typeface="新宋体" panose="02010609030101010101" pitchFamily="49" charset="-122"/>
              </a:rPr>
              <a:t> f()</a:t>
            </a:r>
          </a:p>
          <a:p>
            <a:r>
              <a:rPr lang="en-US" altLang="zh-CN" sz="2000" dirty="0">
                <a:solidFill>
                  <a:srgbClr val="000000"/>
                </a:solidFill>
                <a:latin typeface="新宋体" panose="02010609030101010101" pitchFamily="49" charset="-122"/>
                <a:ea typeface="新宋体" panose="02010609030101010101" pitchFamily="49" charset="-122"/>
              </a:rPr>
              <a:t>{</a:t>
            </a:r>
          </a:p>
          <a:p>
            <a:pPr lvl="1"/>
            <a:r>
              <a:rPr lang="en-US" altLang="zh-CN" sz="2000" dirty="0">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x = -2147483648;</a:t>
            </a:r>
          </a:p>
          <a:p>
            <a:pPr lvl="1"/>
            <a:r>
              <a:rPr lang="en-US" altLang="zh-CN" sz="2000" dirty="0">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y = 1;</a:t>
            </a:r>
          </a:p>
          <a:p>
            <a:pPr lvl="1"/>
            <a:r>
              <a:rPr lang="en-US" altLang="zh-CN" sz="2000" dirty="0">
                <a:solidFill>
                  <a:srgbClr val="0000FF"/>
                </a:solidFill>
                <a:latin typeface="新宋体" panose="02010609030101010101" pitchFamily="49" charset="-122"/>
                <a:ea typeface="新宋体" panose="02010609030101010101" pitchFamily="49" charset="-122"/>
              </a:rPr>
              <a:t>if</a:t>
            </a:r>
            <a:r>
              <a:rPr lang="en-US" altLang="zh-CN" sz="2000" dirty="0">
                <a:solidFill>
                  <a:srgbClr val="000000"/>
                </a:solidFill>
                <a:latin typeface="新宋体" panose="02010609030101010101" pitchFamily="49" charset="-122"/>
                <a:ea typeface="新宋体" panose="02010609030101010101" pitchFamily="49" charset="-122"/>
              </a:rPr>
              <a:t> (x &lt; y)</a:t>
            </a:r>
          </a:p>
          <a:p>
            <a:pPr lvl="1"/>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"x&lt;y"</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lvl="1"/>
            <a:r>
              <a:rPr lang="en-US" altLang="zh-CN" sz="2000" dirty="0">
                <a:solidFill>
                  <a:srgbClr val="0000FF"/>
                </a:solidFill>
                <a:latin typeface="新宋体" panose="02010609030101010101" pitchFamily="49" charset="-122"/>
                <a:ea typeface="新宋体" panose="02010609030101010101" pitchFamily="49" charset="-122"/>
              </a:rPr>
              <a:t>if</a:t>
            </a:r>
            <a:r>
              <a:rPr lang="en-US" altLang="zh-CN" sz="2000" dirty="0">
                <a:solidFill>
                  <a:srgbClr val="000000"/>
                </a:solidFill>
                <a:latin typeface="新宋体" panose="02010609030101010101" pitchFamily="49" charset="-122"/>
                <a:ea typeface="新宋体" panose="02010609030101010101" pitchFamily="49" charset="-122"/>
              </a:rPr>
              <a:t> (-x &gt; -y)</a:t>
            </a:r>
          </a:p>
          <a:p>
            <a:pPr lvl="1"/>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cout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"-x&gt;-y"</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8080"/>
                </a:solidFill>
                <a:latin typeface="新宋体" panose="02010609030101010101" pitchFamily="49" charset="-122"/>
                <a:ea typeface="新宋体" panose="02010609030101010101" pitchFamily="49" charset="-122"/>
              </a:rPr>
              <a:t>&lt;&lt;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endl</a:t>
            </a:r>
            <a:r>
              <a:rPr lang="en-US" altLang="zh-CN" sz="2000" dirty="0">
                <a:solidFill>
                  <a:srgbClr val="000000"/>
                </a:solidFill>
                <a:latin typeface="新宋体" panose="02010609030101010101" pitchFamily="49" charset="-122"/>
                <a:ea typeface="新宋体" panose="02010609030101010101" pitchFamily="49" charset="-122"/>
              </a:rPr>
              <a:t>;</a:t>
            </a:r>
          </a:p>
          <a:p>
            <a:pPr lvl="1"/>
            <a:r>
              <a:rPr lang="fr-FR" altLang="zh-CN" sz="2000" dirty="0">
                <a:solidFill>
                  <a:srgbClr val="000000"/>
                </a:solidFill>
                <a:latin typeface="新宋体" panose="02010609030101010101" pitchFamily="49" charset="-122"/>
                <a:ea typeface="新宋体" panose="02010609030101010101" pitchFamily="49" charset="-122"/>
              </a:rPr>
              <a:t>cout </a:t>
            </a:r>
            <a:r>
              <a:rPr lang="fr-FR" altLang="zh-CN" sz="2000" dirty="0">
                <a:solidFill>
                  <a:srgbClr val="008080"/>
                </a:solidFill>
                <a:latin typeface="新宋体" panose="02010609030101010101" pitchFamily="49" charset="-122"/>
                <a:ea typeface="新宋体" panose="02010609030101010101" pitchFamily="49" charset="-122"/>
              </a:rPr>
              <a:t>&lt;&lt;</a:t>
            </a:r>
            <a:r>
              <a:rPr lang="fr-FR" altLang="zh-CN" sz="2000" dirty="0">
                <a:solidFill>
                  <a:srgbClr val="000000"/>
                </a:solidFill>
                <a:latin typeface="新宋体" panose="02010609030101010101" pitchFamily="49" charset="-122"/>
                <a:ea typeface="新宋体" panose="02010609030101010101" pitchFamily="49" charset="-122"/>
              </a:rPr>
              <a:t> </a:t>
            </a:r>
            <a:r>
              <a:rPr lang="fr-FR" altLang="zh-CN" sz="2000" dirty="0">
                <a:solidFill>
                  <a:srgbClr val="A31515"/>
                </a:solidFill>
                <a:latin typeface="新宋体" panose="02010609030101010101" pitchFamily="49" charset="-122"/>
                <a:ea typeface="新宋体" panose="02010609030101010101" pitchFamily="49" charset="-122"/>
              </a:rPr>
              <a:t>"x="</a:t>
            </a:r>
            <a:r>
              <a:rPr lang="fr-FR" altLang="zh-CN" sz="2000" dirty="0">
                <a:solidFill>
                  <a:srgbClr val="000000"/>
                </a:solidFill>
                <a:latin typeface="新宋体" panose="02010609030101010101" pitchFamily="49" charset="-122"/>
                <a:ea typeface="新宋体" panose="02010609030101010101" pitchFamily="49" charset="-122"/>
              </a:rPr>
              <a:t> </a:t>
            </a:r>
            <a:r>
              <a:rPr lang="fr-FR" altLang="zh-CN" sz="2000" dirty="0">
                <a:solidFill>
                  <a:srgbClr val="008080"/>
                </a:solidFill>
                <a:latin typeface="新宋体" panose="02010609030101010101" pitchFamily="49" charset="-122"/>
                <a:ea typeface="新宋体" panose="02010609030101010101" pitchFamily="49" charset="-122"/>
              </a:rPr>
              <a:t>&lt;&lt;</a:t>
            </a:r>
            <a:r>
              <a:rPr lang="fr-FR" altLang="zh-CN" sz="2000" dirty="0">
                <a:solidFill>
                  <a:srgbClr val="000000"/>
                </a:solidFill>
                <a:latin typeface="新宋体" panose="02010609030101010101" pitchFamily="49" charset="-122"/>
                <a:ea typeface="新宋体" panose="02010609030101010101" pitchFamily="49" charset="-122"/>
              </a:rPr>
              <a:t> x </a:t>
            </a:r>
            <a:r>
              <a:rPr lang="fr-FR" altLang="zh-CN" sz="2000" dirty="0">
                <a:solidFill>
                  <a:srgbClr val="008080"/>
                </a:solidFill>
                <a:latin typeface="新宋体" panose="02010609030101010101" pitchFamily="49" charset="-122"/>
                <a:ea typeface="新宋体" panose="02010609030101010101" pitchFamily="49" charset="-122"/>
              </a:rPr>
              <a:t>&lt;&lt;</a:t>
            </a:r>
            <a:r>
              <a:rPr lang="fr-FR" altLang="zh-CN" sz="2000" dirty="0">
                <a:solidFill>
                  <a:srgbClr val="A31515"/>
                </a:solidFill>
                <a:latin typeface="新宋体" panose="02010609030101010101" pitchFamily="49" charset="-122"/>
                <a:ea typeface="新宋体" panose="02010609030101010101" pitchFamily="49" charset="-122"/>
              </a:rPr>
              <a:t>"  -x="</a:t>
            </a:r>
            <a:r>
              <a:rPr lang="fr-FR" altLang="zh-CN" sz="2000" dirty="0">
                <a:solidFill>
                  <a:srgbClr val="008080"/>
                </a:solidFill>
                <a:latin typeface="新宋体" panose="02010609030101010101" pitchFamily="49" charset="-122"/>
                <a:ea typeface="新宋体" panose="02010609030101010101" pitchFamily="49" charset="-122"/>
              </a:rPr>
              <a:t>&lt;&lt;</a:t>
            </a:r>
            <a:r>
              <a:rPr lang="fr-FR" altLang="zh-CN" sz="2000" dirty="0">
                <a:solidFill>
                  <a:srgbClr val="000000"/>
                </a:solidFill>
                <a:latin typeface="新宋体" panose="02010609030101010101" pitchFamily="49" charset="-122"/>
                <a:ea typeface="新宋体" panose="02010609030101010101" pitchFamily="49" charset="-122"/>
              </a:rPr>
              <a:t>-x</a:t>
            </a:r>
            <a:r>
              <a:rPr lang="fr-FR" altLang="zh-CN" sz="2000" dirty="0">
                <a:solidFill>
                  <a:srgbClr val="008080"/>
                </a:solidFill>
                <a:latin typeface="新宋体" panose="02010609030101010101" pitchFamily="49" charset="-122"/>
                <a:ea typeface="新宋体" panose="02010609030101010101" pitchFamily="49" charset="-122"/>
              </a:rPr>
              <a:t>&lt;&lt;</a:t>
            </a:r>
            <a:r>
              <a:rPr lang="fr-FR" altLang="zh-CN" sz="2000" dirty="0">
                <a:solidFill>
                  <a:srgbClr val="000000"/>
                </a:solidFill>
                <a:latin typeface="新宋体" panose="02010609030101010101" pitchFamily="49" charset="-122"/>
                <a:ea typeface="新宋体" panose="02010609030101010101" pitchFamily="49" charset="-122"/>
              </a:rPr>
              <a:t> endl;</a:t>
            </a:r>
          </a:p>
          <a:p>
            <a:r>
              <a:rPr lang="en-US" altLang="zh-CN" sz="2000" dirty="0">
                <a:solidFill>
                  <a:srgbClr val="000000"/>
                </a:solidFill>
                <a:latin typeface="新宋体" panose="02010609030101010101" pitchFamily="49" charset="-122"/>
                <a:ea typeface="新宋体" panose="02010609030101010101" pitchFamily="49" charset="-122"/>
              </a:rPr>
              <a:t>}</a:t>
            </a:r>
            <a:endParaRPr lang="zh-CN" altLang="en-US" sz="2000" dirty="0"/>
          </a:p>
        </p:txBody>
      </p:sp>
      <p:sp>
        <p:nvSpPr>
          <p:cNvPr id="4" name="箭头: 左右 3">
            <a:extLst>
              <a:ext uri="{FF2B5EF4-FFF2-40B4-BE49-F238E27FC236}">
                <a16:creationId xmlns:a16="http://schemas.microsoft.com/office/drawing/2014/main" id="{F40A27CE-0D2F-B313-122A-F1F684E7D07C}"/>
              </a:ext>
            </a:extLst>
          </p:cNvPr>
          <p:cNvSpPr/>
          <p:nvPr/>
        </p:nvSpPr>
        <p:spPr>
          <a:xfrm>
            <a:off x="1916705" y="4599130"/>
            <a:ext cx="495055" cy="27003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ECA4A853-CE89-56F0-6212-4263C8F0698E}"/>
              </a:ext>
            </a:extLst>
          </p:cNvPr>
          <p:cNvPicPr>
            <a:picLocks noChangeAspect="1"/>
          </p:cNvPicPr>
          <p:nvPr/>
        </p:nvPicPr>
        <p:blipFill>
          <a:blip r:embed="rId2"/>
          <a:stretch>
            <a:fillRect/>
          </a:stretch>
        </p:blipFill>
        <p:spPr>
          <a:xfrm>
            <a:off x="3941930" y="998730"/>
            <a:ext cx="5067560" cy="863644"/>
          </a:xfrm>
          <a:prstGeom prst="rect">
            <a:avLst/>
          </a:prstGeom>
        </p:spPr>
      </p:pic>
    </p:spTree>
    <p:extLst>
      <p:ext uri="{BB962C8B-B14F-4D97-AF65-F5344CB8AC3E}">
        <p14:creationId xmlns:p14="http://schemas.microsoft.com/office/powerpoint/2010/main" val="34295165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945233F-50E8-42CD-97AA-4C4B0C603046}"/>
              </a:ext>
            </a:extLst>
          </p:cNvPr>
          <p:cNvSpPr>
            <a:spLocks noGrp="1" noChangeArrowheads="1"/>
          </p:cNvSpPr>
          <p:nvPr>
            <p:ph type="title"/>
          </p:nvPr>
        </p:nvSpPr>
        <p:spPr>
          <a:xfrm>
            <a:off x="457200" y="98425"/>
            <a:ext cx="8229600" cy="561975"/>
          </a:xfrm>
        </p:spPr>
        <p:txBody>
          <a:bodyPr/>
          <a:lstStyle/>
          <a:p>
            <a:r>
              <a:rPr lang="zh-CN" altLang="en-US" sz="3600" dirty="0"/>
              <a:t>测验</a:t>
            </a:r>
          </a:p>
        </p:txBody>
      </p:sp>
      <p:sp>
        <p:nvSpPr>
          <p:cNvPr id="523267" name="Rectangle 3">
            <a:extLst>
              <a:ext uri="{FF2B5EF4-FFF2-40B4-BE49-F238E27FC236}">
                <a16:creationId xmlns:a16="http://schemas.microsoft.com/office/drawing/2014/main" id="{A90CB1E8-BAB2-420D-BDE5-A9529A58C494}"/>
              </a:ext>
            </a:extLst>
          </p:cNvPr>
          <p:cNvSpPr>
            <a:spLocks noGrp="1" noChangeArrowheads="1"/>
          </p:cNvSpPr>
          <p:nvPr>
            <p:ph type="body" idx="1"/>
          </p:nvPr>
        </p:nvSpPr>
        <p:spPr>
          <a:xfrm>
            <a:off x="385763" y="4149725"/>
            <a:ext cx="4049712" cy="1709738"/>
          </a:xfrm>
        </p:spPr>
        <p:txBody>
          <a:bodyPr/>
          <a:lstStyle/>
          <a:p>
            <a:pPr>
              <a:buFontTx/>
              <a:buNone/>
            </a:pPr>
            <a:r>
              <a:rPr lang="zh-CN" altLang="en-US" dirty="0">
                <a:solidFill>
                  <a:srgbClr val="008000"/>
                </a:solidFill>
                <a:latin typeface="微软雅黑" panose="020B0503020204020204" pitchFamily="34" charset="-122"/>
                <a:ea typeface="微软雅黑" panose="020B0503020204020204" pitchFamily="34" charset="-122"/>
              </a:rPr>
              <a:t>打印结果是什么？</a:t>
            </a:r>
          </a:p>
          <a:p>
            <a:pPr>
              <a:buFontTx/>
              <a:buNone/>
            </a:pPr>
            <a:r>
              <a:rPr lang="en-US" altLang="zh-CN" dirty="0">
                <a:latin typeface="微软雅黑" panose="020B0503020204020204" pitchFamily="34" charset="-122"/>
                <a:ea typeface="微软雅黑" panose="020B0503020204020204" pitchFamily="34" charset="-122"/>
              </a:rPr>
              <a:t>d=0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x=1 072 693 248</a:t>
            </a:r>
            <a:endParaRPr lang="zh-CN" altLang="en-US" dirty="0">
              <a:latin typeface="微软雅黑" panose="020B0503020204020204" pitchFamily="34" charset="-122"/>
              <a:ea typeface="微软雅黑" panose="020B0503020204020204" pitchFamily="34" charset="-122"/>
            </a:endParaRPr>
          </a:p>
          <a:p>
            <a:pPr>
              <a:buFontTx/>
              <a:buNone/>
            </a:pPr>
            <a:r>
              <a:rPr lang="en-US" altLang="zh-CN" dirty="0">
                <a:solidFill>
                  <a:srgbClr val="FF0000"/>
                </a:solidFill>
                <a:latin typeface="微软雅黑" panose="020B0503020204020204" pitchFamily="34" charset="-122"/>
                <a:ea typeface="微软雅黑" panose="020B0503020204020204" pitchFamily="34" charset="-122"/>
              </a:rPr>
              <a:t>Why</a:t>
            </a:r>
            <a:r>
              <a:rPr lang="zh-CN" altLang="en-US"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p>
        </p:txBody>
      </p:sp>
      <p:sp>
        <p:nvSpPr>
          <p:cNvPr id="9220" name="Rectangle 3">
            <a:extLst>
              <a:ext uri="{FF2B5EF4-FFF2-40B4-BE49-F238E27FC236}">
                <a16:creationId xmlns:a16="http://schemas.microsoft.com/office/drawing/2014/main" id="{D6257B2E-85F4-49FF-A3C0-6093A29E955E}"/>
              </a:ext>
            </a:extLst>
          </p:cNvPr>
          <p:cNvSpPr>
            <a:spLocks noChangeArrowheads="1"/>
          </p:cNvSpPr>
          <p:nvPr/>
        </p:nvSpPr>
        <p:spPr bwMode="auto">
          <a:xfrm>
            <a:off x="6146800" y="1268413"/>
            <a:ext cx="2116138" cy="1981200"/>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7F5CD"/>
                </a:solidFill>
              </a14:hiddenFill>
            </a:ext>
          </a:extLst>
        </p:spPr>
        <p:txBody>
          <a:bodyPr lIns="80467" tIns="40234" rIns="80467" bIns="40234"/>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just" eaLnBrk="1" hangingPunct="1">
              <a:lnSpc>
                <a:spcPct val="100000"/>
              </a:lnSpc>
              <a:spcBef>
                <a:spcPct val="0"/>
              </a:spcBef>
              <a:buFontTx/>
              <a:buNone/>
            </a:pPr>
            <a:r>
              <a:rPr lang="en-US" altLang="zh-CN" sz="2000" dirty="0">
                <a:solidFill>
                  <a:srgbClr val="000000"/>
                </a:solidFill>
                <a:latin typeface="微软雅黑" panose="020B0503020204020204" pitchFamily="34" charset="-122"/>
                <a:ea typeface="微软雅黑" panose="020B0503020204020204" pitchFamily="34" charset="-122"/>
              </a:rPr>
              <a:t>double d;</a:t>
            </a:r>
          </a:p>
          <a:p>
            <a:pPr algn="just" eaLnBrk="1" hangingPunct="1">
              <a:lnSpc>
                <a:spcPct val="100000"/>
              </a:lnSpc>
              <a:spcBef>
                <a:spcPct val="0"/>
              </a:spcBef>
              <a:buFontTx/>
              <a:buNone/>
            </a:pPr>
            <a:r>
              <a:rPr lang="en-US" altLang="zh-CN" sz="2000" dirty="0">
                <a:solidFill>
                  <a:srgbClr val="000000"/>
                </a:solidFill>
                <a:latin typeface="微软雅黑" panose="020B0503020204020204" pitchFamily="34" charset="-122"/>
                <a:ea typeface="微软雅黑" panose="020B0503020204020204" pitchFamily="34" charset="-122"/>
              </a:rPr>
              <a:t> </a:t>
            </a:r>
          </a:p>
          <a:p>
            <a:pPr algn="just" eaLnBrk="1" hangingPunct="1">
              <a:lnSpc>
                <a:spcPct val="100000"/>
              </a:lnSpc>
              <a:spcBef>
                <a:spcPct val="0"/>
              </a:spcBef>
              <a:buFontTx/>
              <a:buNone/>
            </a:pPr>
            <a:r>
              <a:rPr lang="en-US" altLang="zh-CN" sz="2000" dirty="0">
                <a:solidFill>
                  <a:srgbClr val="000000"/>
                </a:solidFill>
                <a:latin typeface="微软雅黑" panose="020B0503020204020204" pitchFamily="34" charset="-122"/>
                <a:ea typeface="微软雅黑" panose="020B0503020204020204" pitchFamily="34" charset="-122"/>
              </a:rPr>
              <a:t>void p1( ) </a:t>
            </a:r>
          </a:p>
          <a:p>
            <a:pPr algn="just" eaLnBrk="1" hangingPunct="1">
              <a:lnSpc>
                <a:spcPct val="100000"/>
              </a:lnSpc>
              <a:spcBef>
                <a:spcPct val="0"/>
              </a:spcBef>
              <a:buFontTx/>
              <a:buNone/>
            </a:pPr>
            <a:r>
              <a:rPr lang="en-US" altLang="zh-CN" sz="2000" dirty="0">
                <a:solidFill>
                  <a:srgbClr val="000000"/>
                </a:solidFill>
                <a:latin typeface="微软雅黑" panose="020B0503020204020204" pitchFamily="34" charset="-122"/>
                <a:ea typeface="微软雅黑" panose="020B0503020204020204" pitchFamily="34" charset="-122"/>
              </a:rPr>
              <a:t>{</a:t>
            </a:r>
          </a:p>
          <a:p>
            <a:pPr algn="just" eaLnBrk="1" hangingPunct="1">
              <a:lnSpc>
                <a:spcPct val="100000"/>
              </a:lnSpc>
              <a:spcBef>
                <a:spcPct val="0"/>
              </a:spcBef>
              <a:buFontTx/>
              <a:buNone/>
            </a:pPr>
            <a:r>
              <a:rPr lang="en-US" altLang="zh-CN" sz="2000" dirty="0">
                <a:solidFill>
                  <a:srgbClr val="000000"/>
                </a:solidFill>
                <a:latin typeface="微软雅黑" panose="020B0503020204020204" pitchFamily="34" charset="-122"/>
                <a:ea typeface="微软雅黑" panose="020B0503020204020204" pitchFamily="34" charset="-122"/>
              </a:rPr>
              <a:t>    d=1.0;</a:t>
            </a:r>
          </a:p>
          <a:p>
            <a:pPr algn="just" eaLnBrk="1" hangingPunct="1">
              <a:lnSpc>
                <a:spcPct val="100000"/>
              </a:lnSpc>
              <a:spcBef>
                <a:spcPct val="0"/>
              </a:spcBef>
              <a:buFontTx/>
              <a:buNone/>
            </a:pPr>
            <a:r>
              <a:rPr lang="en-US" altLang="zh-CN" sz="2000" dirty="0">
                <a:solidFill>
                  <a:srgbClr val="000000"/>
                </a:solidFill>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9221" name="Rectangle 3">
            <a:extLst>
              <a:ext uri="{FF2B5EF4-FFF2-40B4-BE49-F238E27FC236}">
                <a16:creationId xmlns:a16="http://schemas.microsoft.com/office/drawing/2014/main" id="{4F69C923-4EE7-44F4-B2D5-D14B34D9214E}"/>
              </a:ext>
            </a:extLst>
          </p:cNvPr>
          <p:cNvSpPr>
            <a:spLocks noChangeArrowheads="1"/>
          </p:cNvSpPr>
          <p:nvPr/>
        </p:nvSpPr>
        <p:spPr bwMode="auto">
          <a:xfrm>
            <a:off x="431800" y="1177925"/>
            <a:ext cx="4905375" cy="2565400"/>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7F5CD"/>
                </a:solidFill>
              </a14:hiddenFill>
            </a:ext>
          </a:extLst>
        </p:spPr>
        <p:txBody>
          <a:bodyPr lIns="80467" tIns="40234" rIns="80467" bIns="40234"/>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just" eaLnBrk="1" hangingPunct="1">
              <a:lnSpc>
                <a:spcPct val="100000"/>
              </a:lnSpc>
              <a:spcBef>
                <a:spcPct val="0"/>
              </a:spcBef>
              <a:buFontTx/>
              <a:buNone/>
            </a:pPr>
            <a:r>
              <a:rPr lang="en-US" altLang="zh-CN" sz="2000" dirty="0">
                <a:solidFill>
                  <a:srgbClr val="000000"/>
                </a:solidFill>
                <a:latin typeface="微软雅黑" panose="020B0503020204020204" pitchFamily="34" charset="-122"/>
                <a:ea typeface="微软雅黑" panose="020B0503020204020204" pitchFamily="34" charset="-122"/>
              </a:rPr>
              <a:t>int d=100;</a:t>
            </a:r>
          </a:p>
          <a:p>
            <a:pPr algn="just" eaLnBrk="1" hangingPunct="1">
              <a:lnSpc>
                <a:spcPct val="100000"/>
              </a:lnSpc>
              <a:spcBef>
                <a:spcPct val="0"/>
              </a:spcBef>
              <a:buFontTx/>
              <a:buNone/>
            </a:pPr>
            <a:r>
              <a:rPr lang="en-US" altLang="zh-CN" sz="2000" dirty="0">
                <a:solidFill>
                  <a:srgbClr val="000000"/>
                </a:solidFill>
                <a:latin typeface="微软雅黑" panose="020B0503020204020204" pitchFamily="34" charset="-122"/>
                <a:ea typeface="微软雅黑" panose="020B0503020204020204" pitchFamily="34" charset="-122"/>
              </a:rPr>
              <a:t>int x=200;</a:t>
            </a:r>
          </a:p>
          <a:p>
            <a:pPr algn="just" eaLnBrk="1" hangingPunct="1">
              <a:lnSpc>
                <a:spcPct val="100000"/>
              </a:lnSpc>
              <a:spcBef>
                <a:spcPct val="0"/>
              </a:spcBef>
              <a:buFontTx/>
              <a:buNone/>
            </a:pPr>
            <a:r>
              <a:rPr lang="en-US" altLang="zh-CN" sz="2000" dirty="0">
                <a:solidFill>
                  <a:srgbClr val="000000"/>
                </a:solidFill>
                <a:latin typeface="微软雅黑" panose="020B0503020204020204" pitchFamily="34" charset="-122"/>
                <a:ea typeface="微软雅黑" panose="020B0503020204020204" pitchFamily="34" charset="-122"/>
              </a:rPr>
              <a:t>int main() </a:t>
            </a:r>
          </a:p>
          <a:p>
            <a:pPr algn="just" eaLnBrk="1" hangingPunct="1">
              <a:lnSpc>
                <a:spcPct val="100000"/>
              </a:lnSpc>
              <a:spcBef>
                <a:spcPct val="0"/>
              </a:spcBef>
              <a:buFontTx/>
              <a:buNone/>
            </a:pPr>
            <a:r>
              <a:rPr lang="en-US" altLang="zh-CN" sz="2000" dirty="0">
                <a:solidFill>
                  <a:srgbClr val="000000"/>
                </a:solidFill>
                <a:latin typeface="微软雅黑" panose="020B0503020204020204" pitchFamily="34" charset="-122"/>
                <a:ea typeface="微软雅黑" panose="020B0503020204020204" pitchFamily="34" charset="-122"/>
              </a:rPr>
              <a:t>{  </a:t>
            </a:r>
          </a:p>
          <a:p>
            <a:pPr algn="just" eaLnBrk="1" hangingPunct="1">
              <a:lnSpc>
                <a:spcPct val="100000"/>
              </a:lnSpc>
              <a:spcBef>
                <a:spcPct val="0"/>
              </a:spcBef>
              <a:buFontTx/>
              <a:buNone/>
            </a:pPr>
            <a:r>
              <a:rPr lang="en-US" altLang="zh-CN" sz="2000" dirty="0">
                <a:solidFill>
                  <a:srgbClr val="000000"/>
                </a:solidFill>
                <a:latin typeface="微软雅黑" panose="020B0503020204020204" pitchFamily="34" charset="-122"/>
                <a:ea typeface="微软雅黑" panose="020B0503020204020204" pitchFamily="34" charset="-122"/>
              </a:rPr>
              <a:t>    p1( );</a:t>
            </a:r>
          </a:p>
          <a:p>
            <a:pPr algn="just" eaLnBrk="1" hangingPunct="1">
              <a:lnSpc>
                <a:spcPct val="100000"/>
              </a:lnSpc>
              <a:spcBef>
                <a:spcPct val="0"/>
              </a:spcBef>
              <a:buFontTx/>
              <a:buNone/>
            </a:pPr>
            <a:r>
              <a:rPr lang="en-US" altLang="zh-CN" sz="2000" dirty="0">
                <a:solidFill>
                  <a:srgbClr val="000000"/>
                </a:solidFill>
                <a:latin typeface="微软雅黑" panose="020B0503020204020204" pitchFamily="34" charset="-122"/>
                <a:ea typeface="微软雅黑" panose="020B0503020204020204" pitchFamily="34" charset="-122"/>
              </a:rPr>
              <a:t>    printf (“d=%d, x=%d\n”, d, x );</a:t>
            </a:r>
          </a:p>
          <a:p>
            <a:pPr algn="just" eaLnBrk="1" hangingPunct="1">
              <a:lnSpc>
                <a:spcPct val="100000"/>
              </a:lnSpc>
              <a:spcBef>
                <a:spcPct val="0"/>
              </a:spcBef>
              <a:buFontTx/>
              <a:buNone/>
            </a:pPr>
            <a:r>
              <a:rPr lang="en-US" altLang="zh-CN" sz="2000" dirty="0">
                <a:solidFill>
                  <a:srgbClr val="000000"/>
                </a:solidFill>
                <a:latin typeface="微软雅黑" panose="020B0503020204020204" pitchFamily="34" charset="-122"/>
                <a:ea typeface="微软雅黑" panose="020B0503020204020204" pitchFamily="34" charset="-122"/>
              </a:rPr>
              <a:t>    return 0;</a:t>
            </a:r>
          </a:p>
          <a:p>
            <a:pPr algn="just" eaLnBrk="1" hangingPunct="1">
              <a:lnSpc>
                <a:spcPct val="100000"/>
              </a:lnSpc>
              <a:spcBef>
                <a:spcPct val="0"/>
              </a:spcBef>
              <a:buFontTx/>
              <a:buNone/>
            </a:pPr>
            <a:r>
              <a:rPr lang="en-US" altLang="zh-CN" sz="2000" dirty="0">
                <a:solidFill>
                  <a:srgbClr val="000000"/>
                </a:solidFill>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endParaRPr lang="en-US" altLang="zh-CN" sz="2000" dirty="0">
              <a:latin typeface="微软雅黑" panose="020B0503020204020204" pitchFamily="34" charset="-122"/>
              <a:ea typeface="微软雅黑" panose="020B0503020204020204" pitchFamily="34" charset="-122"/>
            </a:endParaRPr>
          </a:p>
        </p:txBody>
      </p:sp>
      <p:sp>
        <p:nvSpPr>
          <p:cNvPr id="9222" name="Rectangle 6">
            <a:extLst>
              <a:ext uri="{FF2B5EF4-FFF2-40B4-BE49-F238E27FC236}">
                <a16:creationId xmlns:a16="http://schemas.microsoft.com/office/drawing/2014/main" id="{741C9D1F-479B-4ABE-ADE1-088E294F0D08}"/>
              </a:ext>
            </a:extLst>
          </p:cNvPr>
          <p:cNvSpPr>
            <a:spLocks noChangeArrowheads="1"/>
          </p:cNvSpPr>
          <p:nvPr/>
        </p:nvSpPr>
        <p:spPr bwMode="auto">
          <a:xfrm>
            <a:off x="387350" y="639763"/>
            <a:ext cx="75612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buFontTx/>
              <a:buNone/>
            </a:pPr>
            <a:r>
              <a:rPr lang="en-US" altLang="zh-CN"/>
              <a:t>main.c                                                        p1.c</a:t>
            </a:r>
          </a:p>
        </p:txBody>
      </p:sp>
      <p:sp>
        <p:nvSpPr>
          <p:cNvPr id="523271" name="Text Box 7">
            <a:extLst>
              <a:ext uri="{FF2B5EF4-FFF2-40B4-BE49-F238E27FC236}">
                <a16:creationId xmlns:a16="http://schemas.microsoft.com/office/drawing/2014/main" id="{9290AA43-1EC9-4B3D-9761-BD43903638E7}"/>
              </a:ext>
            </a:extLst>
          </p:cNvPr>
          <p:cNvSpPr txBox="1">
            <a:spLocks noChangeArrowheads="1"/>
          </p:cNvSpPr>
          <p:nvPr/>
        </p:nvSpPr>
        <p:spPr bwMode="auto">
          <a:xfrm>
            <a:off x="5067300" y="4103688"/>
            <a:ext cx="3781425" cy="2387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
              </a:spcBef>
              <a:buFontTx/>
              <a:buNone/>
            </a:pPr>
            <a:r>
              <a:rPr lang="zh-CN" altLang="en-US">
                <a:ea typeface="黑体" panose="02010609060101010101" pitchFamily="49" charset="-122"/>
              </a:rPr>
              <a:t>理解该问题需要知道：</a:t>
            </a:r>
          </a:p>
          <a:p>
            <a:pPr eaLnBrk="1" hangingPunct="1">
              <a:lnSpc>
                <a:spcPct val="100000"/>
              </a:lnSpc>
              <a:spcBef>
                <a:spcPct val="5000"/>
              </a:spcBef>
              <a:buFontTx/>
              <a:buNone/>
            </a:pPr>
            <a:r>
              <a:rPr lang="zh-CN" altLang="en-US">
                <a:solidFill>
                  <a:srgbClr val="3366FF"/>
                </a:solidFill>
                <a:ea typeface="黑体" panose="02010609060101010101" pitchFamily="49" charset="-122"/>
              </a:rPr>
              <a:t>机器级数据的表示</a:t>
            </a:r>
          </a:p>
          <a:p>
            <a:pPr eaLnBrk="1" hangingPunct="1">
              <a:lnSpc>
                <a:spcPct val="100000"/>
              </a:lnSpc>
              <a:spcBef>
                <a:spcPct val="5000"/>
              </a:spcBef>
              <a:buFontTx/>
              <a:buNone/>
            </a:pPr>
            <a:r>
              <a:rPr lang="zh-CN" altLang="en-US">
                <a:solidFill>
                  <a:srgbClr val="3366FF"/>
                </a:solidFill>
                <a:ea typeface="黑体" panose="02010609060101010101" pitchFamily="49" charset="-122"/>
              </a:rPr>
              <a:t>变量的存储空间分配</a:t>
            </a:r>
          </a:p>
          <a:p>
            <a:pPr eaLnBrk="1" hangingPunct="1">
              <a:lnSpc>
                <a:spcPct val="100000"/>
              </a:lnSpc>
              <a:spcBef>
                <a:spcPct val="5000"/>
              </a:spcBef>
              <a:buFontTx/>
              <a:buNone/>
            </a:pPr>
            <a:r>
              <a:rPr lang="zh-CN" altLang="en-US">
                <a:solidFill>
                  <a:srgbClr val="3366FF"/>
                </a:solidFill>
                <a:ea typeface="黑体" panose="02010609060101010101" pitchFamily="49" charset="-122"/>
              </a:rPr>
              <a:t>数据的大端</a:t>
            </a:r>
            <a:r>
              <a:rPr lang="en-US" altLang="zh-CN">
                <a:solidFill>
                  <a:srgbClr val="3366FF"/>
                </a:solidFill>
                <a:ea typeface="黑体" panose="02010609060101010101" pitchFamily="49" charset="-122"/>
              </a:rPr>
              <a:t>/</a:t>
            </a:r>
            <a:r>
              <a:rPr lang="zh-CN" altLang="en-US">
                <a:solidFill>
                  <a:srgbClr val="3366FF"/>
                </a:solidFill>
                <a:ea typeface="黑体" panose="02010609060101010101" pitchFamily="49" charset="-122"/>
              </a:rPr>
              <a:t>小端存储方式</a:t>
            </a:r>
          </a:p>
          <a:p>
            <a:pPr eaLnBrk="1" hangingPunct="1">
              <a:lnSpc>
                <a:spcPct val="100000"/>
              </a:lnSpc>
              <a:spcBef>
                <a:spcPct val="5000"/>
              </a:spcBef>
              <a:buFontTx/>
              <a:buNone/>
            </a:pPr>
            <a:r>
              <a:rPr lang="zh-CN" altLang="en-US">
                <a:solidFill>
                  <a:srgbClr val="FF0000"/>
                </a:solidFill>
                <a:ea typeface="黑体" panose="02010609060101010101" pitchFamily="49" charset="-122"/>
              </a:rPr>
              <a:t>链接器的符号解析规则</a:t>
            </a:r>
          </a:p>
          <a:p>
            <a:pPr eaLnBrk="1" hangingPunct="1">
              <a:lnSpc>
                <a:spcPct val="100000"/>
              </a:lnSpc>
              <a:spcBef>
                <a:spcPct val="5000"/>
              </a:spcBef>
              <a:buFontTx/>
              <a:buNone/>
            </a:pPr>
            <a:r>
              <a:rPr lang="en-US" altLang="zh-CN">
                <a:solidFill>
                  <a:srgbClr val="3366FF"/>
                </a:solidFill>
                <a:latin typeface="黑体" panose="02010609060101010101" pitchFamily="49" charset="-122"/>
                <a:ea typeface="黑体" panose="02010609060101010101" pitchFamily="49" charset="-122"/>
              </a:rPr>
              <a:t>……</a:t>
            </a:r>
            <a:endParaRPr lang="en-US" altLang="zh-CN">
              <a:solidFill>
                <a:srgbClr val="3366FF"/>
              </a:solidFill>
              <a:ea typeface="黑体" panose="02010609060101010101" pitchFamily="49"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360C437-8112-4302-AE85-8BAEEB9E138D}"/>
              </a:ext>
            </a:extLst>
          </p:cNvPr>
          <p:cNvSpPr>
            <a:spLocks noGrp="1" noChangeArrowheads="1"/>
          </p:cNvSpPr>
          <p:nvPr>
            <p:ph type="title"/>
          </p:nvPr>
        </p:nvSpPr>
        <p:spPr>
          <a:xfrm>
            <a:off x="457200" y="98425"/>
            <a:ext cx="8229600" cy="561975"/>
          </a:xfrm>
        </p:spPr>
        <p:txBody>
          <a:bodyPr/>
          <a:lstStyle/>
          <a:p>
            <a:r>
              <a:rPr lang="zh-CN" altLang="en-US" sz="3600" dirty="0"/>
              <a:t>测验</a:t>
            </a:r>
          </a:p>
        </p:txBody>
      </p:sp>
      <p:sp>
        <p:nvSpPr>
          <p:cNvPr id="11267" name="Rectangle 3">
            <a:extLst>
              <a:ext uri="{FF2B5EF4-FFF2-40B4-BE49-F238E27FC236}">
                <a16:creationId xmlns:a16="http://schemas.microsoft.com/office/drawing/2014/main" id="{7EAB863B-EF6F-4968-98B5-606BE9D0BE86}"/>
              </a:ext>
            </a:extLst>
          </p:cNvPr>
          <p:cNvSpPr>
            <a:spLocks noGrp="1" noChangeArrowheads="1"/>
          </p:cNvSpPr>
          <p:nvPr>
            <p:ph type="body" idx="1"/>
          </p:nvPr>
        </p:nvSpPr>
        <p:spPr>
          <a:xfrm>
            <a:off x="385763" y="1001713"/>
            <a:ext cx="8229600" cy="5218112"/>
          </a:xfrm>
        </p:spPr>
        <p:txBody>
          <a:bodyPr/>
          <a:lstStyle/>
          <a:p>
            <a:pPr>
              <a:buFontTx/>
              <a:buNone/>
            </a:pPr>
            <a:r>
              <a:rPr lang="zh-CN" altLang="en-US" sz="2200" dirty="0">
                <a:latin typeface="微软雅黑" panose="020B0503020204020204" pitchFamily="34" charset="-122"/>
                <a:ea typeface="微软雅黑" panose="020B0503020204020204" pitchFamily="34" charset="-122"/>
              </a:rPr>
              <a:t>以下是一段</a:t>
            </a:r>
            <a:r>
              <a:rPr lang="en-US" altLang="zh-CN" sz="2200" dirty="0">
                <a:latin typeface="微软雅黑" panose="020B0503020204020204" pitchFamily="34" charset="-122"/>
                <a:ea typeface="微软雅黑" panose="020B0503020204020204" pitchFamily="34" charset="-122"/>
              </a:rPr>
              <a:t>C</a:t>
            </a:r>
            <a:r>
              <a:rPr lang="zh-CN" altLang="en-US" sz="2200" dirty="0">
                <a:latin typeface="微软雅黑" panose="020B0503020204020204" pitchFamily="34" charset="-122"/>
                <a:ea typeface="微软雅黑" panose="020B0503020204020204" pitchFamily="34" charset="-122"/>
              </a:rPr>
              <a:t>语言代码：</a:t>
            </a:r>
          </a:p>
          <a:p>
            <a:pPr>
              <a:buFontTx/>
              <a:buNone/>
            </a:pPr>
            <a:r>
              <a:rPr lang="en-US" altLang="zh-CN" sz="2200" dirty="0">
                <a:latin typeface="微软雅黑" panose="020B0503020204020204" pitchFamily="34" charset="-122"/>
                <a:ea typeface="微软雅黑" panose="020B0503020204020204" pitchFamily="34" charset="-122"/>
              </a:rPr>
              <a:t>#include &lt;</a:t>
            </a:r>
            <a:r>
              <a:rPr lang="en-US" altLang="zh-CN" sz="2200" dirty="0" err="1">
                <a:latin typeface="微软雅黑" panose="020B0503020204020204" pitchFamily="34" charset="-122"/>
                <a:ea typeface="微软雅黑" panose="020B0503020204020204" pitchFamily="34" charset="-122"/>
              </a:rPr>
              <a:t>stdio.h</a:t>
            </a:r>
            <a:r>
              <a:rPr lang="en-US" altLang="zh-CN" sz="2200" dirty="0">
                <a:latin typeface="微软雅黑" panose="020B0503020204020204" pitchFamily="34" charset="-122"/>
                <a:ea typeface="微软雅黑" panose="020B0503020204020204" pitchFamily="34" charset="-122"/>
              </a:rPr>
              <a:t>&gt;</a:t>
            </a:r>
          </a:p>
          <a:p>
            <a:pPr>
              <a:buFontTx/>
              <a:buNone/>
            </a:pPr>
            <a:r>
              <a:rPr lang="en-US" altLang="zh-CN" sz="2200" dirty="0">
                <a:latin typeface="微软雅黑" panose="020B0503020204020204" pitchFamily="34" charset="-122"/>
                <a:ea typeface="微软雅黑" panose="020B0503020204020204" pitchFamily="34" charset="-122"/>
              </a:rPr>
              <a:t>main() </a:t>
            </a:r>
          </a:p>
          <a:p>
            <a:pPr>
              <a:buFontTx/>
              <a:buNone/>
            </a:pPr>
            <a:r>
              <a:rPr lang="en-US" altLang="zh-CN" sz="2200" dirty="0">
                <a:latin typeface="微软雅黑" panose="020B0503020204020204" pitchFamily="34" charset="-122"/>
                <a:ea typeface="微软雅黑" panose="020B0503020204020204" pitchFamily="34" charset="-122"/>
              </a:rPr>
              <a:t>{</a:t>
            </a:r>
          </a:p>
          <a:p>
            <a:pPr>
              <a:buFontTx/>
              <a:buNone/>
            </a:pPr>
            <a:r>
              <a:rPr lang="en-US" altLang="zh-CN" sz="2200" dirty="0">
                <a:latin typeface="微软雅黑" panose="020B0503020204020204" pitchFamily="34" charset="-122"/>
                <a:ea typeface="微软雅黑" panose="020B0503020204020204" pitchFamily="34" charset="-122"/>
              </a:rPr>
              <a:t>	double a = 10;</a:t>
            </a:r>
          </a:p>
          <a:p>
            <a:pPr>
              <a:buFontTx/>
              <a:buNone/>
            </a:pPr>
            <a:r>
              <a:rPr lang="en-US" altLang="zh-CN" sz="2200" dirty="0">
                <a:latin typeface="微软雅黑" panose="020B0503020204020204" pitchFamily="34" charset="-122"/>
                <a:ea typeface="微软雅黑" panose="020B0503020204020204" pitchFamily="34" charset="-122"/>
              </a:rPr>
              <a:t>	printf("a = %d\n", a);</a:t>
            </a:r>
          </a:p>
          <a:p>
            <a:pPr>
              <a:buFontTx/>
              <a:buNone/>
            </a:pPr>
            <a:r>
              <a:rPr lang="en-US" altLang="zh-CN" sz="2200" dirty="0">
                <a:latin typeface="微软雅黑" panose="020B0503020204020204" pitchFamily="34" charset="-122"/>
                <a:ea typeface="微软雅黑" panose="020B0503020204020204" pitchFamily="34" charset="-122"/>
              </a:rPr>
              <a:t>}</a:t>
            </a:r>
          </a:p>
          <a:p>
            <a:pPr>
              <a:buFontTx/>
              <a:buNone/>
            </a:pPr>
            <a:r>
              <a:rPr lang="zh-CN" altLang="en-US" sz="2200" dirty="0">
                <a:latin typeface="微软雅黑" panose="020B0503020204020204" pitchFamily="34" charset="-122"/>
                <a:ea typeface="微软雅黑" panose="020B0503020204020204" pitchFamily="34" charset="-122"/>
              </a:rPr>
              <a:t>    </a:t>
            </a:r>
          </a:p>
          <a:p>
            <a:pPr>
              <a:buFontTx/>
              <a:buNone/>
            </a:pPr>
            <a:r>
              <a:rPr lang="zh-CN" altLang="en-US" sz="2200" dirty="0">
                <a:solidFill>
                  <a:srgbClr val="008000"/>
                </a:solidFill>
                <a:latin typeface="微软雅黑" panose="020B0503020204020204" pitchFamily="34" charset="-122"/>
                <a:ea typeface="微软雅黑" panose="020B0503020204020204" pitchFamily="34" charset="-122"/>
              </a:rPr>
              <a:t>在</a:t>
            </a:r>
            <a:r>
              <a:rPr lang="en-US" altLang="zh-CN" sz="2200" dirty="0">
                <a:solidFill>
                  <a:srgbClr val="008000"/>
                </a:solidFill>
                <a:latin typeface="微软雅黑" panose="020B0503020204020204" pitchFamily="34" charset="-122"/>
                <a:ea typeface="微软雅黑" panose="020B0503020204020204" pitchFamily="34" charset="-122"/>
              </a:rPr>
              <a:t>IA-32</a:t>
            </a:r>
            <a:r>
              <a:rPr lang="zh-CN" altLang="en-US" sz="2200" dirty="0">
                <a:solidFill>
                  <a:srgbClr val="008000"/>
                </a:solidFill>
                <a:latin typeface="微软雅黑" panose="020B0503020204020204" pitchFamily="34" charset="-122"/>
                <a:ea typeface="微软雅黑" panose="020B0503020204020204" pitchFamily="34" charset="-122"/>
              </a:rPr>
              <a:t>上运行时，打印结果为</a:t>
            </a:r>
            <a:r>
              <a:rPr lang="en-US" altLang="zh-CN" sz="2200" dirty="0">
                <a:solidFill>
                  <a:srgbClr val="008000"/>
                </a:solidFill>
                <a:latin typeface="微软雅黑" panose="020B0503020204020204" pitchFamily="34" charset="-122"/>
                <a:ea typeface="微软雅黑" panose="020B0503020204020204" pitchFamily="34" charset="-122"/>
              </a:rPr>
              <a:t>a=0</a:t>
            </a:r>
          </a:p>
          <a:p>
            <a:pPr>
              <a:buFontTx/>
              <a:buNone/>
            </a:pPr>
            <a:r>
              <a:rPr lang="zh-CN" altLang="en-US" sz="2200" dirty="0">
                <a:solidFill>
                  <a:srgbClr val="008000"/>
                </a:solidFill>
                <a:latin typeface="微软雅黑" panose="020B0503020204020204" pitchFamily="34" charset="-122"/>
                <a:ea typeface="微软雅黑" panose="020B0503020204020204" pitchFamily="34" charset="-122"/>
              </a:rPr>
              <a:t>在</a:t>
            </a:r>
            <a:r>
              <a:rPr lang="en-US" altLang="zh-CN" sz="2200" dirty="0">
                <a:solidFill>
                  <a:srgbClr val="008000"/>
                </a:solidFill>
                <a:latin typeface="微软雅黑" panose="020B0503020204020204" pitchFamily="34" charset="-122"/>
                <a:ea typeface="微软雅黑" panose="020B0503020204020204" pitchFamily="34" charset="-122"/>
              </a:rPr>
              <a:t>x86-64</a:t>
            </a:r>
            <a:r>
              <a:rPr lang="zh-CN" altLang="en-US" sz="2200" dirty="0">
                <a:solidFill>
                  <a:srgbClr val="008000"/>
                </a:solidFill>
                <a:latin typeface="微软雅黑" panose="020B0503020204020204" pitchFamily="34" charset="-122"/>
                <a:ea typeface="微软雅黑" panose="020B0503020204020204" pitchFamily="34" charset="-122"/>
              </a:rPr>
              <a:t>上运行时，打印出来的</a:t>
            </a:r>
            <a:r>
              <a:rPr lang="en-US" altLang="zh-CN" sz="2200" dirty="0">
                <a:solidFill>
                  <a:srgbClr val="008000"/>
                </a:solidFill>
                <a:latin typeface="微软雅黑" panose="020B0503020204020204" pitchFamily="34" charset="-122"/>
                <a:ea typeface="微软雅黑" panose="020B0503020204020204" pitchFamily="34" charset="-122"/>
              </a:rPr>
              <a:t>a</a:t>
            </a:r>
            <a:r>
              <a:rPr lang="zh-CN" altLang="en-US" sz="2200" dirty="0">
                <a:solidFill>
                  <a:srgbClr val="008000"/>
                </a:solidFill>
                <a:latin typeface="微软雅黑" panose="020B0503020204020204" pitchFamily="34" charset="-122"/>
                <a:ea typeface="微软雅黑" panose="020B0503020204020204" pitchFamily="34" charset="-122"/>
              </a:rPr>
              <a:t>是一个不确定值</a:t>
            </a:r>
          </a:p>
          <a:p>
            <a:pPr>
              <a:buFontTx/>
              <a:buNone/>
            </a:pPr>
            <a:r>
              <a:rPr lang="zh-CN" altLang="en-US" sz="2200" dirty="0">
                <a:solidFill>
                  <a:srgbClr val="FF0000"/>
                </a:solidFill>
                <a:latin typeface="微软雅黑" panose="020B0503020204020204" pitchFamily="34" charset="-122"/>
                <a:ea typeface="微软雅黑" panose="020B0503020204020204" pitchFamily="34" charset="-122"/>
              </a:rPr>
              <a:t>为什么？</a:t>
            </a:r>
          </a:p>
        </p:txBody>
      </p:sp>
      <p:sp>
        <p:nvSpPr>
          <p:cNvPr id="526340" name="Text Box 4">
            <a:extLst>
              <a:ext uri="{FF2B5EF4-FFF2-40B4-BE49-F238E27FC236}">
                <a16:creationId xmlns:a16="http://schemas.microsoft.com/office/drawing/2014/main" id="{F981ECE3-CE1E-40B9-A054-5657876C681D}"/>
              </a:ext>
            </a:extLst>
          </p:cNvPr>
          <p:cNvSpPr txBox="1">
            <a:spLocks noChangeArrowheads="1"/>
          </p:cNvSpPr>
          <p:nvPr/>
        </p:nvSpPr>
        <p:spPr bwMode="auto">
          <a:xfrm>
            <a:off x="5292725" y="1179513"/>
            <a:ext cx="3330575" cy="3022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buFontTx/>
              <a:buNone/>
            </a:pPr>
            <a:r>
              <a:rPr lang="zh-CN" altLang="en-US">
                <a:ea typeface="黑体" panose="02010609060101010101" pitchFamily="49" charset="-122"/>
              </a:rPr>
              <a:t>理解该问题需要知道：</a:t>
            </a:r>
          </a:p>
          <a:p>
            <a:pPr eaLnBrk="1" hangingPunct="1">
              <a:lnSpc>
                <a:spcPct val="100000"/>
              </a:lnSpc>
              <a:buFontTx/>
              <a:buNone/>
            </a:pPr>
            <a:r>
              <a:rPr lang="en-US" altLang="zh-CN">
                <a:solidFill>
                  <a:srgbClr val="3366FF"/>
                </a:solidFill>
                <a:ea typeface="黑体" panose="02010609060101010101" pitchFamily="49" charset="-122"/>
              </a:rPr>
              <a:t>IEEE 754 </a:t>
            </a:r>
            <a:r>
              <a:rPr lang="zh-CN" altLang="en-US">
                <a:solidFill>
                  <a:srgbClr val="3366FF"/>
                </a:solidFill>
                <a:ea typeface="黑体" panose="02010609060101010101" pitchFamily="49" charset="-122"/>
              </a:rPr>
              <a:t>的表示</a:t>
            </a:r>
          </a:p>
          <a:p>
            <a:pPr eaLnBrk="1" hangingPunct="1">
              <a:lnSpc>
                <a:spcPct val="100000"/>
              </a:lnSpc>
              <a:buFontTx/>
              <a:buNone/>
            </a:pPr>
            <a:r>
              <a:rPr lang="en-US" altLang="zh-CN">
                <a:solidFill>
                  <a:srgbClr val="3366FF"/>
                </a:solidFill>
                <a:ea typeface="黑体" panose="02010609060101010101" pitchFamily="49" charset="-122"/>
              </a:rPr>
              <a:t>X87 FPU</a:t>
            </a:r>
            <a:r>
              <a:rPr lang="zh-CN" altLang="en-US">
                <a:solidFill>
                  <a:srgbClr val="3366FF"/>
                </a:solidFill>
                <a:ea typeface="黑体" panose="02010609060101010101" pitchFamily="49" charset="-122"/>
              </a:rPr>
              <a:t>的体系结构</a:t>
            </a:r>
          </a:p>
          <a:p>
            <a:pPr eaLnBrk="1" hangingPunct="1">
              <a:lnSpc>
                <a:spcPct val="100000"/>
              </a:lnSpc>
              <a:buFontTx/>
              <a:buNone/>
            </a:pPr>
            <a:r>
              <a:rPr lang="en-US" altLang="zh-CN">
                <a:solidFill>
                  <a:srgbClr val="3366FF"/>
                </a:solidFill>
                <a:ea typeface="黑体" panose="02010609060101010101" pitchFamily="49" charset="-122"/>
              </a:rPr>
              <a:t>IA-32</a:t>
            </a:r>
            <a:r>
              <a:rPr lang="zh-CN" altLang="en-US">
                <a:solidFill>
                  <a:srgbClr val="3366FF"/>
                </a:solidFill>
                <a:ea typeface="黑体" panose="02010609060101010101" pitchFamily="49" charset="-122"/>
              </a:rPr>
              <a:t>和</a:t>
            </a:r>
            <a:r>
              <a:rPr lang="en-US" altLang="zh-CN">
                <a:solidFill>
                  <a:srgbClr val="3366FF"/>
                </a:solidFill>
                <a:ea typeface="黑体" panose="02010609060101010101" pitchFamily="49" charset="-122"/>
              </a:rPr>
              <a:t>x86-64</a:t>
            </a:r>
            <a:r>
              <a:rPr lang="zh-CN" altLang="en-US">
                <a:solidFill>
                  <a:srgbClr val="3366FF"/>
                </a:solidFill>
                <a:ea typeface="黑体" panose="02010609060101010101" pitchFamily="49" charset="-122"/>
              </a:rPr>
              <a:t>中</a:t>
            </a:r>
            <a:r>
              <a:rPr lang="zh-CN" altLang="en-US">
                <a:solidFill>
                  <a:srgbClr val="FF0000"/>
                </a:solidFill>
                <a:ea typeface="黑体" panose="02010609060101010101" pitchFamily="49" charset="-122"/>
              </a:rPr>
              <a:t>过程调用的参数传递</a:t>
            </a:r>
          </a:p>
          <a:p>
            <a:pPr eaLnBrk="1" hangingPunct="1">
              <a:lnSpc>
                <a:spcPct val="100000"/>
              </a:lnSpc>
              <a:buFontTx/>
              <a:buNone/>
            </a:pPr>
            <a:r>
              <a:rPr lang="zh-CN" altLang="en-US">
                <a:solidFill>
                  <a:srgbClr val="3366FF"/>
                </a:solidFill>
                <a:ea typeface="黑体" panose="02010609060101010101" pitchFamily="49" charset="-122"/>
              </a:rPr>
              <a:t>计算机内部的运算电路</a:t>
            </a:r>
          </a:p>
          <a:p>
            <a:pPr eaLnBrk="1" hangingPunct="1">
              <a:lnSpc>
                <a:spcPct val="100000"/>
              </a:lnSpc>
              <a:buFontTx/>
              <a:buNone/>
            </a:pPr>
            <a:r>
              <a:rPr lang="en-US" altLang="zh-CN">
                <a:solidFill>
                  <a:srgbClr val="3366FF"/>
                </a:solidFill>
                <a:latin typeface="黑体" panose="02010609060101010101" pitchFamily="49" charset="-122"/>
                <a:ea typeface="黑体" panose="02010609060101010101" pitchFamily="49" charset="-122"/>
              </a:rPr>
              <a:t>……</a:t>
            </a:r>
            <a:endParaRPr lang="en-US" altLang="zh-CN">
              <a:solidFill>
                <a:srgbClr val="3366FF"/>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6340"/>
                                        </p:tgtEl>
                                        <p:attrNameLst>
                                          <p:attrName>style.visibility</p:attrName>
                                        </p:attrNameLst>
                                      </p:cBhvr>
                                      <p:to>
                                        <p:strVal val="visible"/>
                                      </p:to>
                                    </p:set>
                                    <p:animEffect transition="in" filter="blinds(horizontal)">
                                      <p:cBhvr>
                                        <p:cTn id="7" dur="500"/>
                                        <p:tgtEl>
                                          <p:spTgt spid="526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D1A9C08-5E77-44E6-B4C5-DE9F0814B6B0}"/>
              </a:ext>
            </a:extLst>
          </p:cNvPr>
          <p:cNvSpPr>
            <a:spLocks noGrp="1" noChangeArrowheads="1"/>
          </p:cNvSpPr>
          <p:nvPr>
            <p:ph type="title"/>
          </p:nvPr>
        </p:nvSpPr>
        <p:spPr>
          <a:xfrm>
            <a:off x="457200" y="98425"/>
            <a:ext cx="8229600" cy="561975"/>
          </a:xfrm>
        </p:spPr>
        <p:txBody>
          <a:bodyPr/>
          <a:lstStyle/>
          <a:p>
            <a:r>
              <a:rPr lang="zh-CN" altLang="en-US" sz="3600" dirty="0"/>
              <a:t>测验</a:t>
            </a:r>
          </a:p>
        </p:txBody>
      </p:sp>
      <p:sp>
        <p:nvSpPr>
          <p:cNvPr id="527363" name="Rectangle 3">
            <a:extLst>
              <a:ext uri="{FF2B5EF4-FFF2-40B4-BE49-F238E27FC236}">
                <a16:creationId xmlns:a16="http://schemas.microsoft.com/office/drawing/2014/main" id="{7BD9AB49-C65F-4194-B5B3-2BA735FE3935}"/>
              </a:ext>
            </a:extLst>
          </p:cNvPr>
          <p:cNvSpPr>
            <a:spLocks noGrp="1" noChangeArrowheads="1"/>
          </p:cNvSpPr>
          <p:nvPr>
            <p:ph type="body" idx="1"/>
          </p:nvPr>
        </p:nvSpPr>
        <p:spPr>
          <a:xfrm>
            <a:off x="250825" y="3563938"/>
            <a:ext cx="8229600" cy="989012"/>
          </a:xfrm>
        </p:spPr>
        <p:txBody>
          <a:bodyPr/>
          <a:lstStyle/>
          <a:p>
            <a:pPr>
              <a:buFontTx/>
              <a:buNone/>
            </a:pPr>
            <a:r>
              <a:rPr lang="en-US" altLang="zh-CN" dirty="0">
                <a:solidFill>
                  <a:srgbClr val="008000"/>
                </a:solidFill>
                <a:latin typeface="微软雅黑" panose="020B0503020204020204" pitchFamily="34" charset="-122"/>
                <a:ea typeface="微软雅黑" panose="020B0503020204020204" pitchFamily="34" charset="-122"/>
              </a:rPr>
              <a:t>i=0</a:t>
            </a:r>
            <a:r>
              <a:rPr lang="en-US" altLang="zh-CN" dirty="0">
                <a:solidFill>
                  <a:srgbClr val="008000"/>
                </a:solidFill>
                <a:latin typeface="微软雅黑" panose="020B0503020204020204" pitchFamily="34" charset="-122"/>
                <a:ea typeface="微软雅黑" panose="020B0503020204020204" pitchFamily="34" charset="-122"/>
                <a:cs typeface="Arial" panose="020B0604020202020204" pitchFamily="34" charset="0"/>
              </a:rPr>
              <a:t>~4</a:t>
            </a:r>
            <a:r>
              <a:rPr lang="zh-CN" altLang="en-US" dirty="0">
                <a:solidFill>
                  <a:srgbClr val="008000"/>
                </a:solidFill>
                <a:latin typeface="微软雅黑" panose="020B0503020204020204" pitchFamily="34" charset="-122"/>
                <a:ea typeface="微软雅黑" panose="020B0503020204020204" pitchFamily="34" charset="-122"/>
                <a:cs typeface="Arial" panose="020B0604020202020204" pitchFamily="34" charset="0"/>
              </a:rPr>
              <a:t>时，</a:t>
            </a:r>
            <a:r>
              <a:rPr lang="en-US" altLang="zh-CN" dirty="0">
                <a:solidFill>
                  <a:srgbClr val="008000"/>
                </a:solidFill>
                <a:latin typeface="微软雅黑" panose="020B0503020204020204" pitchFamily="34" charset="-122"/>
                <a:ea typeface="微软雅黑" panose="020B0503020204020204" pitchFamily="34" charset="-122"/>
                <a:cs typeface="Arial" panose="020B0604020202020204" pitchFamily="34" charset="0"/>
              </a:rPr>
              <a:t>fun(i)</a:t>
            </a:r>
            <a:r>
              <a:rPr lang="zh-CN" altLang="en-US" dirty="0">
                <a:solidFill>
                  <a:srgbClr val="008000"/>
                </a:solidFill>
                <a:latin typeface="微软雅黑" panose="020B0503020204020204" pitchFamily="34" charset="-122"/>
                <a:ea typeface="微软雅黑" panose="020B0503020204020204" pitchFamily="34" charset="-122"/>
                <a:cs typeface="Arial" panose="020B0604020202020204" pitchFamily="34" charset="0"/>
              </a:rPr>
              <a:t>分别返回什么值</a:t>
            </a:r>
            <a:r>
              <a:rPr lang="en-US" altLang="zh-CN" dirty="0">
                <a:solidFill>
                  <a:srgbClr val="008000"/>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12292" name="Rectangle 4">
            <a:extLst>
              <a:ext uri="{FF2B5EF4-FFF2-40B4-BE49-F238E27FC236}">
                <a16:creationId xmlns:a16="http://schemas.microsoft.com/office/drawing/2014/main" id="{1B3E38BF-8F3D-45FC-A677-DA299E365548}"/>
              </a:ext>
            </a:extLst>
          </p:cNvPr>
          <p:cNvSpPr>
            <a:spLocks/>
          </p:cNvSpPr>
          <p:nvPr/>
        </p:nvSpPr>
        <p:spPr bwMode="auto">
          <a:xfrm>
            <a:off x="296862" y="998538"/>
            <a:ext cx="8640623" cy="23844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8F6D9"/>
                </a:solidFill>
              </a14:hiddenFill>
            </a:ext>
          </a:extLst>
        </p:spPr>
        <p:txBody>
          <a:bodyPr lIns="63500" tIns="63500" rIns="63500" bIns="63500"/>
          <a:lstStyle>
            <a:lvl1pPr>
              <a:lnSpc>
                <a:spcPct val="115000"/>
              </a:lnSpc>
              <a:spcBef>
                <a:spcPct val="20000"/>
              </a:spcBef>
              <a:buChar char="•"/>
              <a:tabLst>
                <a:tab pos="914400" algn="l"/>
                <a:tab pos="22860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914400" algn="l"/>
                <a:tab pos="22860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914400" algn="l"/>
                <a:tab pos="22860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914400" algn="l"/>
                <a:tab pos="22860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914400" algn="l"/>
                <a:tab pos="22860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914400" algn="l"/>
                <a:tab pos="22860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914400" algn="l"/>
                <a:tab pos="22860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914400" algn="l"/>
                <a:tab pos="22860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914400" algn="l"/>
                <a:tab pos="2286000" algn="l"/>
              </a:tabLst>
              <a:defRPr sz="1500" b="1">
                <a:solidFill>
                  <a:srgbClr val="996600"/>
                </a:solidFill>
                <a:latin typeface="Arial" panose="020B0604020202020204" pitchFamily="34" charset="0"/>
                <a:ea typeface="宋体" panose="02010600030101010101" pitchFamily="2" charset="-122"/>
              </a:defRPr>
            </a:lvl9pPr>
          </a:lstStyle>
          <a:p>
            <a:pPr eaLnBrk="1" hangingPunct="1">
              <a:lnSpc>
                <a:spcPct val="95000"/>
              </a:lnSpc>
              <a:spcBef>
                <a:spcPct val="0"/>
              </a:spcBef>
              <a:buFontTx/>
              <a:buNone/>
            </a:pPr>
            <a:r>
              <a:rPr lang="en-US" altLang="zh-CN" sz="2200" dirty="0">
                <a:latin typeface="微软雅黑" panose="020B0503020204020204" pitchFamily="34" charset="-122"/>
                <a:ea typeface="微软雅黑" panose="020B0503020204020204" pitchFamily="34" charset="-122"/>
                <a:cs typeface="Courier New" panose="02070309020205020404" pitchFamily="49" charset="0"/>
                <a:sym typeface="Monaco"/>
              </a:rPr>
              <a:t>double fun(int i)</a:t>
            </a:r>
          </a:p>
          <a:p>
            <a:pPr eaLnBrk="1" hangingPunct="1">
              <a:lnSpc>
                <a:spcPct val="95000"/>
              </a:lnSpc>
              <a:spcBef>
                <a:spcPct val="0"/>
              </a:spcBef>
              <a:buFontTx/>
              <a:buNone/>
            </a:pPr>
            <a:r>
              <a:rPr lang="en-US" altLang="zh-CN" sz="2200" dirty="0">
                <a:latin typeface="微软雅黑" panose="020B0503020204020204" pitchFamily="34" charset="-122"/>
                <a:ea typeface="微软雅黑" panose="020B0503020204020204" pitchFamily="34" charset="-122"/>
                <a:cs typeface="Courier New" panose="02070309020205020404" pitchFamily="49" charset="0"/>
                <a:sym typeface="Monaco"/>
              </a:rPr>
              <a:t>{</a:t>
            </a:r>
          </a:p>
          <a:p>
            <a:pPr eaLnBrk="1" hangingPunct="1">
              <a:lnSpc>
                <a:spcPct val="95000"/>
              </a:lnSpc>
              <a:spcBef>
                <a:spcPct val="0"/>
              </a:spcBef>
              <a:buFontTx/>
              <a:buNone/>
            </a:pPr>
            <a:r>
              <a:rPr lang="en-US" altLang="zh-CN" sz="2200" dirty="0">
                <a:latin typeface="微软雅黑" panose="020B0503020204020204" pitchFamily="34" charset="-122"/>
                <a:ea typeface="微软雅黑" panose="020B0503020204020204" pitchFamily="34" charset="-122"/>
                <a:cs typeface="Courier New" panose="02070309020205020404" pitchFamily="49" charset="0"/>
                <a:sym typeface="Monaco"/>
              </a:rPr>
              <a:t>  volatile double d[1] = {3.14};</a:t>
            </a:r>
          </a:p>
          <a:p>
            <a:pPr eaLnBrk="1" hangingPunct="1">
              <a:lnSpc>
                <a:spcPct val="95000"/>
              </a:lnSpc>
              <a:spcBef>
                <a:spcPct val="0"/>
              </a:spcBef>
              <a:buFontTx/>
              <a:buNone/>
            </a:pPr>
            <a:r>
              <a:rPr lang="en-US" altLang="zh-CN" sz="2200" dirty="0">
                <a:latin typeface="微软雅黑" panose="020B0503020204020204" pitchFamily="34" charset="-122"/>
                <a:ea typeface="微软雅黑" panose="020B0503020204020204" pitchFamily="34" charset="-122"/>
                <a:cs typeface="Courier New" panose="02070309020205020404" pitchFamily="49" charset="0"/>
                <a:sym typeface="Monaco"/>
              </a:rPr>
              <a:t>  volatile long int a[2];</a:t>
            </a:r>
          </a:p>
          <a:p>
            <a:pPr eaLnBrk="1" hangingPunct="1">
              <a:lnSpc>
                <a:spcPct val="95000"/>
              </a:lnSpc>
              <a:spcBef>
                <a:spcPct val="0"/>
              </a:spcBef>
              <a:buFontTx/>
              <a:buNone/>
            </a:pPr>
            <a:r>
              <a:rPr lang="en-US" altLang="zh-CN" sz="2200" dirty="0">
                <a:latin typeface="微软雅黑" panose="020B0503020204020204" pitchFamily="34" charset="-122"/>
                <a:ea typeface="微软雅黑" panose="020B0503020204020204" pitchFamily="34" charset="-122"/>
                <a:cs typeface="Courier New" panose="02070309020205020404" pitchFamily="49" charset="0"/>
                <a:sym typeface="Monaco"/>
              </a:rPr>
              <a:t>  a[i] = 1073741824;   //0x40000000, Possibly out of bound</a:t>
            </a:r>
          </a:p>
          <a:p>
            <a:pPr eaLnBrk="1" hangingPunct="1">
              <a:lnSpc>
                <a:spcPct val="95000"/>
              </a:lnSpc>
              <a:spcBef>
                <a:spcPct val="0"/>
              </a:spcBef>
              <a:buFontTx/>
              <a:buNone/>
            </a:pPr>
            <a:r>
              <a:rPr lang="en-US" altLang="zh-CN" sz="2200" dirty="0">
                <a:latin typeface="微软雅黑" panose="020B0503020204020204" pitchFamily="34" charset="-122"/>
                <a:ea typeface="微软雅黑" panose="020B0503020204020204" pitchFamily="34" charset="-122"/>
                <a:cs typeface="Courier New" panose="02070309020205020404" pitchFamily="49" charset="0"/>
                <a:sym typeface="Monaco"/>
              </a:rPr>
              <a:t>  return d[0];</a:t>
            </a:r>
          </a:p>
          <a:p>
            <a:pPr eaLnBrk="1" hangingPunct="1">
              <a:lnSpc>
                <a:spcPct val="95000"/>
              </a:lnSpc>
              <a:spcBef>
                <a:spcPct val="0"/>
              </a:spcBef>
              <a:buFontTx/>
              <a:buNone/>
            </a:pPr>
            <a:r>
              <a:rPr lang="en-US" altLang="zh-CN" sz="2200" dirty="0">
                <a:latin typeface="微软雅黑" panose="020B0503020204020204" pitchFamily="34" charset="-122"/>
                <a:ea typeface="微软雅黑" panose="020B0503020204020204" pitchFamily="34" charset="-122"/>
                <a:cs typeface="Courier New" panose="02070309020205020404" pitchFamily="49" charset="0"/>
                <a:sym typeface="Monaco"/>
              </a:rPr>
              <a:t>}</a:t>
            </a:r>
          </a:p>
        </p:txBody>
      </p:sp>
      <p:sp>
        <p:nvSpPr>
          <p:cNvPr id="18437" name="Rectangle 5">
            <a:extLst>
              <a:ext uri="{FF2B5EF4-FFF2-40B4-BE49-F238E27FC236}">
                <a16:creationId xmlns:a16="http://schemas.microsoft.com/office/drawing/2014/main" id="{076D2037-3572-4AF6-815F-229166F8EA99}"/>
              </a:ext>
            </a:extLst>
          </p:cNvPr>
          <p:cNvSpPr>
            <a:spLocks/>
          </p:cNvSpPr>
          <p:nvPr/>
        </p:nvSpPr>
        <p:spPr bwMode="auto">
          <a:xfrm>
            <a:off x="250825" y="4329113"/>
            <a:ext cx="7327900" cy="18542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38100" tIns="38100" rIns="38100" bIns="38100"/>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2200">
                <a:solidFill>
                  <a:srgbClr val="0066FF"/>
                </a:solidFill>
                <a:latin typeface="微软雅黑" panose="020B0503020204020204" pitchFamily="34" charset="-122"/>
                <a:ea typeface="微软雅黑" panose="020B0503020204020204" pitchFamily="34" charset="-122"/>
                <a:cs typeface="Zapf Dingbats"/>
                <a:sym typeface="Courier New" panose="02070309020205020404" pitchFamily="49" charset="0"/>
              </a:rPr>
              <a:t>fun(0)  </a:t>
            </a:r>
            <a:r>
              <a:rPr lang="en-US" altLang="zh-CN" sz="2200">
                <a:solidFill>
                  <a:srgbClr val="0066FF"/>
                </a:solidFill>
                <a:latin typeface="微软雅黑" panose="020B0503020204020204" pitchFamily="34" charset="-122"/>
                <a:ea typeface="微软雅黑" panose="020B0503020204020204" pitchFamily="34" charset="-122"/>
                <a:cs typeface="Zapf Dingbats"/>
                <a:sym typeface="Wingdings" panose="05000000000000000000" pitchFamily="2" charset="2"/>
              </a:rPr>
              <a:t></a:t>
            </a:r>
            <a:r>
              <a:rPr lang="en-US" altLang="zh-CN" sz="2200">
                <a:solidFill>
                  <a:srgbClr val="0066FF"/>
                </a:solidFill>
                <a:latin typeface="微软雅黑" panose="020B0503020204020204" pitchFamily="34" charset="-122"/>
                <a:ea typeface="微软雅黑" panose="020B0503020204020204" pitchFamily="34" charset="-122"/>
                <a:cs typeface="Zapf Dingbats"/>
                <a:sym typeface="Courier New" panose="02070309020205020404" pitchFamily="49" charset="0"/>
              </a:rPr>
              <a:t>	3.14</a:t>
            </a:r>
            <a:endParaRPr lang="en-US" altLang="zh-CN" sz="2200">
              <a:solidFill>
                <a:srgbClr val="0066FF"/>
              </a:solidFill>
              <a:latin typeface="微软雅黑" panose="020B0503020204020204" pitchFamily="34" charset="-122"/>
              <a:ea typeface="微软雅黑" panose="020B0503020204020204" pitchFamily="34" charset="-122"/>
              <a:cs typeface="Lucida Grande"/>
              <a:sym typeface="Arial Narrow" panose="020B0606020202030204" pitchFamily="34" charset="0"/>
            </a:endParaRPr>
          </a:p>
          <a:p>
            <a:pPr eaLnBrk="1" hangingPunct="1">
              <a:lnSpc>
                <a:spcPct val="100000"/>
              </a:lnSpc>
              <a:spcBef>
                <a:spcPct val="0"/>
              </a:spcBef>
              <a:buFontTx/>
              <a:buNone/>
            </a:pPr>
            <a:r>
              <a:rPr lang="en-US" altLang="zh-CN" sz="2200">
                <a:solidFill>
                  <a:srgbClr val="0066FF"/>
                </a:solidFill>
                <a:latin typeface="微软雅黑" panose="020B0503020204020204" pitchFamily="34" charset="-122"/>
                <a:ea typeface="微软雅黑" panose="020B0503020204020204" pitchFamily="34" charset="-122"/>
                <a:cs typeface="Courier New" panose="02070309020205020404" pitchFamily="49" charset="0"/>
                <a:sym typeface="Courier New" panose="02070309020205020404" pitchFamily="49" charset="0"/>
              </a:rPr>
              <a:t>fun(1)  </a:t>
            </a:r>
            <a:r>
              <a:rPr lang="en-US" altLang="zh-CN" sz="2200">
                <a:solidFill>
                  <a:srgbClr val="0066FF"/>
                </a:solidFill>
                <a:latin typeface="微软雅黑" panose="020B0503020204020204" pitchFamily="34" charset="-122"/>
                <a:ea typeface="微软雅黑" panose="020B0503020204020204" pitchFamily="34" charset="-122"/>
                <a:cs typeface="Courier New" panose="02070309020205020404" pitchFamily="49" charset="0"/>
                <a:sym typeface="Wingdings" panose="05000000000000000000" pitchFamily="2" charset="2"/>
              </a:rPr>
              <a:t></a:t>
            </a:r>
            <a:r>
              <a:rPr lang="en-US" altLang="zh-CN" sz="2200">
                <a:solidFill>
                  <a:srgbClr val="0066FF"/>
                </a:solidFill>
                <a:latin typeface="微软雅黑" panose="020B0503020204020204" pitchFamily="34" charset="-122"/>
                <a:ea typeface="微软雅黑" panose="020B0503020204020204" pitchFamily="34" charset="-122"/>
                <a:cs typeface="Monaco"/>
                <a:sym typeface="Courier New" panose="02070309020205020404" pitchFamily="49" charset="0"/>
              </a:rPr>
              <a:t>	3.14</a:t>
            </a:r>
            <a:endParaRPr lang="en-US" altLang="zh-CN" sz="2200">
              <a:solidFill>
                <a:srgbClr val="0066FF"/>
              </a:solidFill>
              <a:latin typeface="微软雅黑" panose="020B0503020204020204" pitchFamily="34" charset="-122"/>
              <a:ea typeface="微软雅黑" panose="020B0503020204020204" pitchFamily="34" charset="-122"/>
              <a:cs typeface="Lucida Grande"/>
              <a:sym typeface="Arial Narrow" panose="020B0606020202030204" pitchFamily="34" charset="0"/>
            </a:endParaRPr>
          </a:p>
          <a:p>
            <a:pPr eaLnBrk="1" hangingPunct="1">
              <a:lnSpc>
                <a:spcPct val="100000"/>
              </a:lnSpc>
              <a:spcBef>
                <a:spcPct val="0"/>
              </a:spcBef>
              <a:buFontTx/>
              <a:buNone/>
            </a:pPr>
            <a:r>
              <a:rPr lang="en-US" altLang="zh-CN" sz="2200">
                <a:solidFill>
                  <a:srgbClr val="0066FF"/>
                </a:solidFill>
                <a:latin typeface="微软雅黑" panose="020B0503020204020204" pitchFamily="34" charset="-122"/>
                <a:ea typeface="微软雅黑" panose="020B0503020204020204" pitchFamily="34" charset="-122"/>
                <a:cs typeface="ヒラギノ角ゴ ProN W3"/>
                <a:sym typeface="Courier New" panose="02070309020205020404" pitchFamily="49" charset="0"/>
              </a:rPr>
              <a:t>fun(2)  </a:t>
            </a:r>
            <a:r>
              <a:rPr lang="en-US" altLang="zh-CN" sz="2200">
                <a:solidFill>
                  <a:srgbClr val="0066FF"/>
                </a:solidFill>
                <a:latin typeface="微软雅黑" panose="020B0503020204020204" pitchFamily="34" charset="-122"/>
                <a:ea typeface="微软雅黑" panose="020B0503020204020204" pitchFamily="34" charset="-122"/>
                <a:cs typeface="ヒラギノ角ゴ ProN W3"/>
                <a:sym typeface="Wingdings" panose="05000000000000000000" pitchFamily="2" charset="2"/>
              </a:rPr>
              <a:t></a:t>
            </a:r>
            <a:r>
              <a:rPr lang="en-US" altLang="zh-CN" sz="2200">
                <a:solidFill>
                  <a:srgbClr val="0066FF"/>
                </a:solidFill>
                <a:latin typeface="微软雅黑" panose="020B0503020204020204" pitchFamily="34" charset="-122"/>
                <a:ea typeface="微软雅黑" panose="020B0503020204020204" pitchFamily="34" charset="-122"/>
                <a:cs typeface="Monaco"/>
                <a:sym typeface="Courier New" panose="02070309020205020404" pitchFamily="49" charset="0"/>
              </a:rPr>
              <a:t>	3.1399998664856</a:t>
            </a:r>
            <a:endParaRPr lang="en-US" altLang="zh-CN" sz="2200">
              <a:solidFill>
                <a:srgbClr val="0066FF"/>
              </a:solidFill>
              <a:latin typeface="微软雅黑" panose="020B0503020204020204" pitchFamily="34" charset="-122"/>
              <a:ea typeface="微软雅黑" panose="020B0503020204020204" pitchFamily="34" charset="-122"/>
              <a:cs typeface="Lucida Grande"/>
              <a:sym typeface="Arial Narrow" panose="020B0606020202030204" pitchFamily="34" charset="0"/>
            </a:endParaRPr>
          </a:p>
          <a:p>
            <a:pPr eaLnBrk="1" hangingPunct="1">
              <a:lnSpc>
                <a:spcPct val="100000"/>
              </a:lnSpc>
              <a:spcBef>
                <a:spcPct val="0"/>
              </a:spcBef>
              <a:buFontTx/>
              <a:buNone/>
            </a:pPr>
            <a:r>
              <a:rPr lang="en-US" altLang="zh-CN" sz="2200">
                <a:solidFill>
                  <a:srgbClr val="0066FF"/>
                </a:solidFill>
                <a:latin typeface="微软雅黑" panose="020B0503020204020204" pitchFamily="34" charset="-122"/>
                <a:ea typeface="微软雅黑" panose="020B0503020204020204" pitchFamily="34" charset="-122"/>
                <a:cs typeface="ヒラギノ角ゴ ProN W3"/>
                <a:sym typeface="Courier New" panose="02070309020205020404" pitchFamily="49" charset="0"/>
              </a:rPr>
              <a:t>fun(3)  </a:t>
            </a:r>
            <a:r>
              <a:rPr lang="en-US" altLang="zh-CN" sz="2200">
                <a:solidFill>
                  <a:srgbClr val="0066FF"/>
                </a:solidFill>
                <a:latin typeface="微软雅黑" panose="020B0503020204020204" pitchFamily="34" charset="-122"/>
                <a:ea typeface="微软雅黑" panose="020B0503020204020204" pitchFamily="34" charset="-122"/>
                <a:cs typeface="ヒラギノ角ゴ ProN W3"/>
                <a:sym typeface="Wingdings" panose="05000000000000000000" pitchFamily="2" charset="2"/>
              </a:rPr>
              <a:t></a:t>
            </a:r>
            <a:r>
              <a:rPr lang="en-US" altLang="zh-CN" sz="2200">
                <a:solidFill>
                  <a:srgbClr val="0066FF"/>
                </a:solidFill>
                <a:latin typeface="微软雅黑" panose="020B0503020204020204" pitchFamily="34" charset="-122"/>
                <a:ea typeface="微软雅黑" panose="020B0503020204020204" pitchFamily="34" charset="-122"/>
                <a:cs typeface="Monaco"/>
                <a:sym typeface="Courier New" panose="02070309020205020404" pitchFamily="49" charset="0"/>
              </a:rPr>
              <a:t>	2.00000061035156</a:t>
            </a:r>
            <a:endParaRPr lang="en-US" altLang="zh-CN" sz="2200">
              <a:solidFill>
                <a:srgbClr val="0066FF"/>
              </a:solidFill>
              <a:latin typeface="微软雅黑" panose="020B0503020204020204" pitchFamily="34" charset="-122"/>
              <a:ea typeface="微软雅黑" panose="020B0503020204020204" pitchFamily="34" charset="-122"/>
              <a:cs typeface="Lucida Grande"/>
              <a:sym typeface="Arial Narrow" panose="020B0606020202030204" pitchFamily="34" charset="0"/>
            </a:endParaRPr>
          </a:p>
          <a:p>
            <a:pPr eaLnBrk="1" hangingPunct="1">
              <a:lnSpc>
                <a:spcPct val="100000"/>
              </a:lnSpc>
              <a:spcBef>
                <a:spcPct val="0"/>
              </a:spcBef>
              <a:buFontTx/>
              <a:buNone/>
            </a:pPr>
            <a:r>
              <a:rPr lang="en-US" altLang="zh-CN" sz="2200">
                <a:solidFill>
                  <a:srgbClr val="0066FF"/>
                </a:solidFill>
                <a:latin typeface="微软雅黑" panose="020B0503020204020204" pitchFamily="34" charset="-122"/>
                <a:ea typeface="微软雅黑" panose="020B0503020204020204" pitchFamily="34" charset="-122"/>
                <a:cs typeface="ヒラギノ角ゴ ProN W3"/>
                <a:sym typeface="Courier New" panose="02070309020205020404" pitchFamily="49" charset="0"/>
              </a:rPr>
              <a:t>fun(4)  </a:t>
            </a:r>
            <a:r>
              <a:rPr lang="en-US" altLang="zh-CN" sz="2200">
                <a:solidFill>
                  <a:srgbClr val="0066FF"/>
                </a:solidFill>
                <a:latin typeface="微软雅黑" panose="020B0503020204020204" pitchFamily="34" charset="-122"/>
                <a:ea typeface="微软雅黑" panose="020B0503020204020204" pitchFamily="34" charset="-122"/>
                <a:cs typeface="ヒラギノ角ゴ ProN W3"/>
                <a:sym typeface="Wingdings" panose="05000000000000000000" pitchFamily="2" charset="2"/>
              </a:rPr>
              <a:t></a:t>
            </a:r>
            <a:r>
              <a:rPr lang="en-US" altLang="zh-CN" sz="2200">
                <a:solidFill>
                  <a:srgbClr val="0066FF"/>
                </a:solidFill>
                <a:latin typeface="微软雅黑" panose="020B0503020204020204" pitchFamily="34" charset="-122"/>
                <a:ea typeface="微软雅黑" panose="020B0503020204020204" pitchFamily="34" charset="-122"/>
                <a:cs typeface="Monaco"/>
                <a:sym typeface="Courier New" panose="02070309020205020404" pitchFamily="49" charset="0"/>
              </a:rPr>
              <a:t>	3.14, </a:t>
            </a:r>
            <a:r>
              <a:rPr lang="zh-CN" altLang="en-US" sz="2200">
                <a:solidFill>
                  <a:srgbClr val="0066FF"/>
                </a:solidFill>
                <a:latin typeface="微软雅黑" panose="020B0503020204020204" pitchFamily="34" charset="-122"/>
                <a:ea typeface="微软雅黑" panose="020B0503020204020204" pitchFamily="34" charset="-122"/>
                <a:cs typeface="Monaco"/>
                <a:sym typeface="Courier New" panose="02070309020205020404" pitchFamily="49" charset="0"/>
              </a:rPr>
              <a:t>然后存储保护错</a:t>
            </a:r>
          </a:p>
        </p:txBody>
      </p:sp>
      <p:sp>
        <p:nvSpPr>
          <p:cNvPr id="527366" name="Text Box 6">
            <a:extLst>
              <a:ext uri="{FF2B5EF4-FFF2-40B4-BE49-F238E27FC236}">
                <a16:creationId xmlns:a16="http://schemas.microsoft.com/office/drawing/2014/main" id="{DCCA3560-D2CC-47D2-891A-8225A27512C0}"/>
              </a:ext>
            </a:extLst>
          </p:cNvPr>
          <p:cNvSpPr txBox="1">
            <a:spLocks noChangeArrowheads="1"/>
          </p:cNvSpPr>
          <p:nvPr/>
        </p:nvSpPr>
        <p:spPr bwMode="auto">
          <a:xfrm>
            <a:off x="5651500" y="4419600"/>
            <a:ext cx="3149600" cy="19796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15000"/>
              </a:spcBef>
              <a:buFontTx/>
              <a:buNone/>
            </a:pPr>
            <a:r>
              <a:rPr lang="zh-CN" altLang="en-US" sz="2200">
                <a:ea typeface="微软雅黑" panose="020B0503020204020204" pitchFamily="34" charset="-122"/>
              </a:rPr>
              <a:t>理解该问题需要知道：</a:t>
            </a:r>
          </a:p>
          <a:p>
            <a:pPr eaLnBrk="1" hangingPunct="1">
              <a:lnSpc>
                <a:spcPct val="100000"/>
              </a:lnSpc>
              <a:spcBef>
                <a:spcPct val="15000"/>
              </a:spcBef>
              <a:buFontTx/>
              <a:buNone/>
            </a:pPr>
            <a:r>
              <a:rPr lang="zh-CN" altLang="en-US" sz="2200">
                <a:solidFill>
                  <a:srgbClr val="3366FF"/>
                </a:solidFill>
                <a:ea typeface="微软雅黑" panose="020B0503020204020204" pitchFamily="34" charset="-122"/>
              </a:rPr>
              <a:t>机器级数据的表示</a:t>
            </a:r>
          </a:p>
          <a:p>
            <a:pPr eaLnBrk="1" hangingPunct="1">
              <a:lnSpc>
                <a:spcPct val="100000"/>
              </a:lnSpc>
              <a:spcBef>
                <a:spcPct val="15000"/>
              </a:spcBef>
              <a:buFontTx/>
              <a:buNone/>
            </a:pPr>
            <a:r>
              <a:rPr lang="zh-CN" altLang="en-US" sz="2200">
                <a:solidFill>
                  <a:srgbClr val="FF0000"/>
                </a:solidFill>
                <a:ea typeface="微软雅黑" panose="020B0503020204020204" pitchFamily="34" charset="-122"/>
              </a:rPr>
              <a:t>过程调用机制</a:t>
            </a:r>
          </a:p>
          <a:p>
            <a:pPr eaLnBrk="1" hangingPunct="1">
              <a:lnSpc>
                <a:spcPct val="100000"/>
              </a:lnSpc>
              <a:spcBef>
                <a:spcPct val="15000"/>
              </a:spcBef>
              <a:buFontTx/>
              <a:buNone/>
            </a:pPr>
            <a:r>
              <a:rPr lang="zh-CN" altLang="en-US" sz="2200">
                <a:solidFill>
                  <a:srgbClr val="FF0000"/>
                </a:solidFill>
                <a:ea typeface="微软雅黑" panose="020B0503020204020204" pitchFamily="34" charset="-122"/>
              </a:rPr>
              <a:t>栈帧中数据的布局</a:t>
            </a:r>
          </a:p>
          <a:p>
            <a:pPr eaLnBrk="1" hangingPunct="1">
              <a:lnSpc>
                <a:spcPct val="100000"/>
              </a:lnSpc>
              <a:spcBef>
                <a:spcPct val="15000"/>
              </a:spcBef>
              <a:buFontTx/>
              <a:buNone/>
            </a:pPr>
            <a:r>
              <a:rPr lang="en-US" altLang="zh-CN" sz="2200">
                <a:solidFill>
                  <a:srgbClr val="3366FF"/>
                </a:solidFill>
                <a:latin typeface="微软雅黑" panose="020B0503020204020204" pitchFamily="34" charset="-122"/>
                <a:ea typeface="微软雅黑" panose="020B0503020204020204" pitchFamily="34" charset="-122"/>
              </a:rPr>
              <a:t>……</a:t>
            </a:r>
            <a:endParaRPr lang="en-US" altLang="zh-CN" sz="2200">
              <a:solidFill>
                <a:srgbClr val="3366FF"/>
              </a:solidFill>
              <a:ea typeface="微软雅黑" panose="020B0503020204020204" pitchFamily="34" charset="-122"/>
            </a:endParaRPr>
          </a:p>
        </p:txBody>
      </p:sp>
      <p:sp>
        <p:nvSpPr>
          <p:cNvPr id="527367" name="Text Box 7">
            <a:extLst>
              <a:ext uri="{FF2B5EF4-FFF2-40B4-BE49-F238E27FC236}">
                <a16:creationId xmlns:a16="http://schemas.microsoft.com/office/drawing/2014/main" id="{0B59050F-CDE4-455E-92BB-07AF18D36427}"/>
              </a:ext>
            </a:extLst>
          </p:cNvPr>
          <p:cNvSpPr txBox="1">
            <a:spLocks noChangeArrowheads="1"/>
          </p:cNvSpPr>
          <p:nvPr/>
        </p:nvSpPr>
        <p:spPr bwMode="auto">
          <a:xfrm>
            <a:off x="296863" y="6084888"/>
            <a:ext cx="283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a:solidFill>
                  <a:srgbClr val="FF0000"/>
                </a:solidFill>
                <a:latin typeface="微软雅黑" panose="020B0503020204020204" pitchFamily="34" charset="-122"/>
                <a:ea typeface="微软雅黑" panose="020B0503020204020204" pitchFamily="34" charset="-122"/>
              </a:rPr>
              <a:t>Why</a:t>
            </a:r>
            <a:r>
              <a:rPr lang="zh-CN" altLang="en-US">
                <a:solidFill>
                  <a:srgbClr val="FF0000"/>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B67FEE1-7C91-41C5-A481-77FD81317273}"/>
              </a:ext>
            </a:extLst>
          </p:cNvPr>
          <p:cNvSpPr>
            <a:spLocks noGrp="1" noChangeArrowheads="1"/>
          </p:cNvSpPr>
          <p:nvPr>
            <p:ph type="title" idx="4294967295"/>
          </p:nvPr>
        </p:nvSpPr>
        <p:spPr>
          <a:xfrm>
            <a:off x="566555" y="98425"/>
            <a:ext cx="8229600" cy="561975"/>
          </a:xfrm>
        </p:spPr>
        <p:txBody>
          <a:bodyPr/>
          <a:lstStyle/>
          <a:p>
            <a:r>
              <a:rPr lang="zh-CN" altLang="en-US" sz="3600" b="0" dirty="0">
                <a:solidFill>
                  <a:srgbClr val="FF0000"/>
                </a:solidFill>
              </a:rPr>
              <a:t>课程基本信息</a:t>
            </a:r>
          </a:p>
        </p:txBody>
      </p:sp>
      <p:pic>
        <p:nvPicPr>
          <p:cNvPr id="7172" name="图片 1">
            <a:extLst>
              <a:ext uri="{FF2B5EF4-FFF2-40B4-BE49-F238E27FC236}">
                <a16:creationId xmlns:a16="http://schemas.microsoft.com/office/drawing/2014/main" id="{4F46A954-50A0-423C-ABF1-FF34519921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544" y="898456"/>
            <a:ext cx="2565285" cy="363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图片 1">
            <a:extLst>
              <a:ext uri="{FF2B5EF4-FFF2-40B4-BE49-F238E27FC236}">
                <a16:creationId xmlns:a16="http://schemas.microsoft.com/office/drawing/2014/main" id="{FC78A957-0A46-4820-91D5-7E7B17E3000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47175" y="902325"/>
            <a:ext cx="2565285" cy="365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02AF6F9B-55CB-4FDA-9A35-323E690E37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85423" y="900630"/>
            <a:ext cx="2739644" cy="3652859"/>
          </a:xfrm>
          <a:prstGeom prst="rect">
            <a:avLst/>
          </a:prstGeom>
        </p:spPr>
      </p:pic>
      <p:sp>
        <p:nvSpPr>
          <p:cNvPr id="7" name="文本框 6">
            <a:extLst>
              <a:ext uri="{FF2B5EF4-FFF2-40B4-BE49-F238E27FC236}">
                <a16:creationId xmlns:a16="http://schemas.microsoft.com/office/drawing/2014/main" id="{5083A964-82B8-4041-8DCE-AD161F99BEFB}"/>
              </a:ext>
            </a:extLst>
          </p:cNvPr>
          <p:cNvSpPr txBox="1"/>
          <p:nvPr/>
        </p:nvSpPr>
        <p:spPr>
          <a:xfrm>
            <a:off x="566555" y="4914165"/>
            <a:ext cx="8229600" cy="470257"/>
          </a:xfrm>
          <a:prstGeom prst="rect">
            <a:avLst/>
          </a:prstGeom>
          <a:noFill/>
        </p:spPr>
        <p:txBody>
          <a:bodyPr wrap="square">
            <a:spAutoFit/>
          </a:bodyPr>
          <a:lstStyle/>
          <a:p>
            <a:pPr lvl="1">
              <a:lnSpc>
                <a:spcPct val="110000"/>
              </a:lnSpc>
              <a:spcBef>
                <a:spcPts val="600"/>
              </a:spcBef>
            </a:pP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计算机系统基础</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，袁春风，机械工业出版社</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3244557"/>
      </p:ext>
    </p:extLst>
  </p:cSld>
  <p:clrMapOvr>
    <a:masterClrMapping/>
  </p:clrMapOvr>
  <p:transition>
    <p:randomBar dir="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D6C1D86-BD7F-4B6A-84D3-B121A3F5CADE}"/>
              </a:ext>
            </a:extLst>
          </p:cNvPr>
          <p:cNvSpPr>
            <a:spLocks noGrp="1" noChangeArrowheads="1"/>
          </p:cNvSpPr>
          <p:nvPr>
            <p:ph type="title"/>
          </p:nvPr>
        </p:nvSpPr>
        <p:spPr>
          <a:xfrm>
            <a:off x="457200" y="98425"/>
            <a:ext cx="8229600" cy="561975"/>
          </a:xfrm>
        </p:spPr>
        <p:txBody>
          <a:bodyPr/>
          <a:lstStyle/>
          <a:p>
            <a:r>
              <a:rPr lang="zh-CN" altLang="en-US" sz="3600" dirty="0"/>
              <a:t>测验</a:t>
            </a:r>
          </a:p>
        </p:txBody>
      </p:sp>
      <p:sp>
        <p:nvSpPr>
          <p:cNvPr id="15363" name="Rectangle 3">
            <a:extLst>
              <a:ext uri="{FF2B5EF4-FFF2-40B4-BE49-F238E27FC236}">
                <a16:creationId xmlns:a16="http://schemas.microsoft.com/office/drawing/2014/main" id="{7A5BF756-8020-479D-B0F7-A05B3D9B5A5C}"/>
              </a:ext>
            </a:extLst>
          </p:cNvPr>
          <p:cNvSpPr>
            <a:spLocks noGrp="1" noChangeArrowheads="1"/>
          </p:cNvSpPr>
          <p:nvPr>
            <p:ph type="body" idx="1"/>
          </p:nvPr>
        </p:nvSpPr>
        <p:spPr/>
        <p:txBody>
          <a:bodyPr/>
          <a:lstStyle/>
          <a:p>
            <a:endParaRPr lang="zh-CN" altLang="en-US"/>
          </a:p>
        </p:txBody>
      </p:sp>
      <p:pic>
        <p:nvPicPr>
          <p:cNvPr id="15364" name="Picture 4">
            <a:extLst>
              <a:ext uri="{FF2B5EF4-FFF2-40B4-BE49-F238E27FC236}">
                <a16:creationId xmlns:a16="http://schemas.microsoft.com/office/drawing/2014/main" id="{06048E02-6E97-487E-B5AD-FC6148360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 y="863600"/>
            <a:ext cx="8505825"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 Box 5">
            <a:extLst>
              <a:ext uri="{FF2B5EF4-FFF2-40B4-BE49-F238E27FC236}">
                <a16:creationId xmlns:a16="http://schemas.microsoft.com/office/drawing/2014/main" id="{5BF17EB3-C5D0-4A61-9E36-9F03AA657317}"/>
              </a:ext>
            </a:extLst>
          </p:cNvPr>
          <p:cNvSpPr txBox="1">
            <a:spLocks noChangeArrowheads="1"/>
          </p:cNvSpPr>
          <p:nvPr/>
        </p:nvSpPr>
        <p:spPr bwMode="auto">
          <a:xfrm>
            <a:off x="5337175" y="5499100"/>
            <a:ext cx="3421063" cy="10048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a:latin typeface="微软雅黑" panose="020B0503020204020204" pitchFamily="34" charset="-122"/>
                <a:ea typeface="微软雅黑" panose="020B0503020204020204" pitchFamily="34" charset="-122"/>
              </a:rPr>
              <a:t>关键差别在于一条指令：</a:t>
            </a:r>
          </a:p>
          <a:p>
            <a:pPr eaLnBrk="1" hangingPunct="1">
              <a:lnSpc>
                <a:spcPct val="100000"/>
              </a:lnSpc>
              <a:spcBef>
                <a:spcPct val="50000"/>
              </a:spcBef>
              <a:buFontTx/>
              <a:buNone/>
            </a:pPr>
            <a:r>
              <a:rPr lang="en-US" altLang="zh-CN">
                <a:solidFill>
                  <a:srgbClr val="FF0000"/>
                </a:solidFill>
                <a:latin typeface="微软雅黑" panose="020B0503020204020204" pitchFamily="34" charset="-122"/>
                <a:ea typeface="微软雅黑" panose="020B0503020204020204" pitchFamily="34" charset="-122"/>
              </a:rPr>
              <a:t>fldl</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和 </a:t>
            </a:r>
            <a:r>
              <a:rPr lang="en-US" altLang="zh-CN">
                <a:solidFill>
                  <a:srgbClr val="FF0000"/>
                </a:solidFill>
                <a:latin typeface="微软雅黑" panose="020B0503020204020204" pitchFamily="34" charset="-122"/>
                <a:ea typeface="微软雅黑" panose="020B0503020204020204" pitchFamily="34" charset="-122"/>
              </a:rPr>
              <a:t>fildl</a:t>
            </a:r>
            <a:r>
              <a:rPr lang="en-US" altLang="zh-CN">
                <a:latin typeface="微软雅黑" panose="020B0503020204020204" pitchFamily="34" charset="-122"/>
                <a:ea typeface="微软雅黑" panose="020B0503020204020204" pitchFamily="34" charset="-122"/>
              </a:rPr>
              <a:t> </a:t>
            </a:r>
            <a:endParaRPr lang="zh-CN" altLang="en-US">
              <a:latin typeface="微软雅黑" panose="020B0503020204020204" pitchFamily="34" charset="-122"/>
              <a:ea typeface="微软雅黑" panose="020B0503020204020204" pitchFamily="34" charset="-122"/>
            </a:endParaRPr>
          </a:p>
        </p:txBody>
      </p:sp>
      <p:sp>
        <p:nvSpPr>
          <p:cNvPr id="15366" name="Line 6">
            <a:extLst>
              <a:ext uri="{FF2B5EF4-FFF2-40B4-BE49-F238E27FC236}">
                <a16:creationId xmlns:a16="http://schemas.microsoft.com/office/drawing/2014/main" id="{4CEA1B39-6E5D-4483-AA2A-8CC846D9506E}"/>
              </a:ext>
            </a:extLst>
          </p:cNvPr>
          <p:cNvSpPr>
            <a:spLocks noChangeShapeType="1"/>
          </p:cNvSpPr>
          <p:nvPr/>
        </p:nvSpPr>
        <p:spPr bwMode="auto">
          <a:xfrm>
            <a:off x="2951163" y="3068638"/>
            <a:ext cx="144145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7" name="Line 7">
            <a:extLst>
              <a:ext uri="{FF2B5EF4-FFF2-40B4-BE49-F238E27FC236}">
                <a16:creationId xmlns:a16="http://schemas.microsoft.com/office/drawing/2014/main" id="{396F4BE2-78E5-4C2B-982B-715E80956C7D}"/>
              </a:ext>
            </a:extLst>
          </p:cNvPr>
          <p:cNvSpPr>
            <a:spLocks noChangeShapeType="1"/>
          </p:cNvSpPr>
          <p:nvPr/>
        </p:nvSpPr>
        <p:spPr bwMode="auto">
          <a:xfrm>
            <a:off x="3402013" y="3698875"/>
            <a:ext cx="144145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0440" name="Text Box 8">
            <a:extLst>
              <a:ext uri="{FF2B5EF4-FFF2-40B4-BE49-F238E27FC236}">
                <a16:creationId xmlns:a16="http://schemas.microsoft.com/office/drawing/2014/main" id="{C03101FD-924B-4944-9A6D-56BBC3D50EF3}"/>
              </a:ext>
            </a:extLst>
          </p:cNvPr>
          <p:cNvSpPr txBox="1">
            <a:spLocks noChangeArrowheads="1"/>
          </p:cNvSpPr>
          <p:nvPr/>
        </p:nvSpPr>
        <p:spPr bwMode="auto">
          <a:xfrm>
            <a:off x="5381625" y="773113"/>
            <a:ext cx="3330575" cy="2219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buFontTx/>
              <a:buNone/>
            </a:pPr>
            <a:r>
              <a:rPr lang="zh-CN" altLang="en-US">
                <a:ea typeface="微软雅黑" panose="020B0503020204020204" pitchFamily="34" charset="-122"/>
              </a:rPr>
              <a:t>理解该问题需要知道：</a:t>
            </a:r>
          </a:p>
          <a:p>
            <a:pPr eaLnBrk="1" hangingPunct="1">
              <a:lnSpc>
                <a:spcPct val="100000"/>
              </a:lnSpc>
              <a:buFontTx/>
              <a:buNone/>
            </a:pPr>
            <a:r>
              <a:rPr lang="zh-CN" altLang="en-US">
                <a:solidFill>
                  <a:srgbClr val="FF0000"/>
                </a:solidFill>
                <a:ea typeface="微软雅黑" panose="020B0503020204020204" pitchFamily="34" charset="-122"/>
              </a:rPr>
              <a:t>数据的表示</a:t>
            </a:r>
          </a:p>
          <a:p>
            <a:pPr eaLnBrk="1" hangingPunct="1">
              <a:lnSpc>
                <a:spcPct val="100000"/>
              </a:lnSpc>
              <a:buFontTx/>
              <a:buNone/>
            </a:pPr>
            <a:r>
              <a:rPr lang="zh-CN" altLang="en-US">
                <a:solidFill>
                  <a:srgbClr val="FF0000"/>
                </a:solidFill>
                <a:ea typeface="微软雅黑" panose="020B0503020204020204" pitchFamily="34" charset="-122"/>
              </a:rPr>
              <a:t>编译（程序的转换）</a:t>
            </a:r>
          </a:p>
          <a:p>
            <a:pPr eaLnBrk="1" hangingPunct="1">
              <a:lnSpc>
                <a:spcPct val="100000"/>
              </a:lnSpc>
              <a:buFontTx/>
              <a:buNone/>
            </a:pPr>
            <a:r>
              <a:rPr lang="zh-CN" altLang="en-US">
                <a:solidFill>
                  <a:srgbClr val="FF0000"/>
                </a:solidFill>
                <a:ea typeface="微软雅黑" panose="020B0503020204020204" pitchFamily="34" charset="-122"/>
              </a:rPr>
              <a:t>局部变量在栈中的位置</a:t>
            </a:r>
          </a:p>
          <a:p>
            <a:pPr eaLnBrk="1" hangingPunct="1">
              <a:lnSpc>
                <a:spcPct val="100000"/>
              </a:lnSpc>
              <a:buFontTx/>
              <a:buNone/>
            </a:pPr>
            <a:r>
              <a:rPr lang="en-US" altLang="zh-CN">
                <a:solidFill>
                  <a:srgbClr val="3366FF"/>
                </a:solidFill>
                <a:latin typeface="微软雅黑" panose="020B0503020204020204" pitchFamily="34" charset="-122"/>
                <a:ea typeface="微软雅黑" panose="020B0503020204020204" pitchFamily="34" charset="-122"/>
              </a:rPr>
              <a:t>……</a:t>
            </a:r>
            <a:endParaRPr lang="en-US" altLang="zh-CN">
              <a:solidFill>
                <a:srgbClr val="3366FF"/>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0440"/>
                                        </p:tgtEl>
                                        <p:attrNameLst>
                                          <p:attrName>style.visibility</p:attrName>
                                        </p:attrNameLst>
                                      </p:cBhvr>
                                      <p:to>
                                        <p:strVal val="visible"/>
                                      </p:to>
                                    </p:set>
                                    <p:animEffect transition="in" filter="blinds(horizontal)">
                                      <p:cBhvr>
                                        <p:cTn id="7" dur="500"/>
                                        <p:tgtEl>
                                          <p:spTgt spid="530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4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A673DE6-C32B-4E36-84D8-4C68D1C4B496}"/>
              </a:ext>
            </a:extLst>
          </p:cNvPr>
          <p:cNvSpPr>
            <a:spLocks noGrp="1" noChangeArrowheads="1"/>
          </p:cNvSpPr>
          <p:nvPr>
            <p:ph type="title"/>
          </p:nvPr>
        </p:nvSpPr>
        <p:spPr>
          <a:xfrm>
            <a:off x="457200" y="98425"/>
            <a:ext cx="8229600" cy="561975"/>
          </a:xfrm>
        </p:spPr>
        <p:txBody>
          <a:bodyPr/>
          <a:lstStyle/>
          <a:p>
            <a:r>
              <a:rPr lang="zh-CN" altLang="en-US" sz="3600" dirty="0"/>
              <a:t>总 结</a:t>
            </a:r>
          </a:p>
        </p:txBody>
      </p:sp>
      <p:sp>
        <p:nvSpPr>
          <p:cNvPr id="531460" name="Rectangle 4">
            <a:extLst>
              <a:ext uri="{FF2B5EF4-FFF2-40B4-BE49-F238E27FC236}">
                <a16:creationId xmlns:a16="http://schemas.microsoft.com/office/drawing/2014/main" id="{0ED7D328-427E-4F49-AB21-C2843DFF7D5A}"/>
              </a:ext>
            </a:extLst>
          </p:cNvPr>
          <p:cNvSpPr>
            <a:spLocks noChangeArrowheads="1"/>
          </p:cNvSpPr>
          <p:nvPr/>
        </p:nvSpPr>
        <p:spPr bwMode="auto">
          <a:xfrm>
            <a:off x="741148" y="863628"/>
            <a:ext cx="4800600"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buFontTx/>
              <a:buNone/>
            </a:pPr>
            <a:r>
              <a:rPr lang="zh-CN" altLang="en-US" sz="2000" dirty="0">
                <a:solidFill>
                  <a:srgbClr val="FF0000"/>
                </a:solidFill>
                <a:ea typeface="微软雅黑" panose="020B0503020204020204" pitchFamily="34" charset="-122"/>
              </a:rPr>
              <a:t>理解程序的执行结果要从系统层面考虑！</a:t>
            </a:r>
          </a:p>
        </p:txBody>
      </p:sp>
      <p:sp>
        <p:nvSpPr>
          <p:cNvPr id="531462" name="Rectangle 6">
            <a:extLst>
              <a:ext uri="{FF2B5EF4-FFF2-40B4-BE49-F238E27FC236}">
                <a16:creationId xmlns:a16="http://schemas.microsoft.com/office/drawing/2014/main" id="{ECB9A6B2-F60D-40F8-84DC-69A9A518C5EF}"/>
              </a:ext>
            </a:extLst>
          </p:cNvPr>
          <p:cNvSpPr>
            <a:spLocks noChangeArrowheads="1"/>
          </p:cNvSpPr>
          <p:nvPr/>
        </p:nvSpPr>
        <p:spPr bwMode="auto">
          <a:xfrm>
            <a:off x="741148" y="1522289"/>
            <a:ext cx="6931025"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buFontTx/>
              <a:buNone/>
            </a:pPr>
            <a:r>
              <a:rPr lang="zh-CN" altLang="en-US" sz="2000" dirty="0">
                <a:solidFill>
                  <a:srgbClr val="FF0000"/>
                </a:solidFill>
                <a:ea typeface="微软雅黑" panose="020B0503020204020204" pitchFamily="34" charset="-122"/>
              </a:rPr>
              <a:t>学完</a:t>
            </a:r>
            <a:r>
              <a:rPr lang="zh-CN" altLang="en-US"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ea typeface="微软雅黑" panose="020B0503020204020204" pitchFamily="34" charset="-122"/>
              </a:rPr>
              <a:t>计算机系统基础</a:t>
            </a:r>
            <a:r>
              <a:rPr lang="zh-CN" altLang="en-US"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ea typeface="微软雅黑" panose="020B0503020204020204" pitchFamily="34" charset="-122"/>
              </a:rPr>
              <a:t>就会对计算机系统有清晰的认识，以后再学其他相关课程就容易多了。</a:t>
            </a:r>
          </a:p>
        </p:txBody>
      </p:sp>
      <p:sp>
        <p:nvSpPr>
          <p:cNvPr id="531463" name="Rectangle 7">
            <a:extLst>
              <a:ext uri="{FF2B5EF4-FFF2-40B4-BE49-F238E27FC236}">
                <a16:creationId xmlns:a16="http://schemas.microsoft.com/office/drawing/2014/main" id="{A5C26692-A342-4B51-9ECB-E4D6B8549633}"/>
              </a:ext>
            </a:extLst>
          </p:cNvPr>
          <p:cNvSpPr>
            <a:spLocks noChangeArrowheads="1"/>
          </p:cNvSpPr>
          <p:nvPr/>
        </p:nvSpPr>
        <p:spPr bwMode="auto">
          <a:xfrm>
            <a:off x="725751" y="2635250"/>
            <a:ext cx="782955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buFontTx/>
              <a:buNone/>
            </a:pPr>
            <a:r>
              <a:rPr lang="zh-CN" altLang="en-US" sz="2000" dirty="0">
                <a:solidFill>
                  <a:srgbClr val="FF0000"/>
                </a:solidFill>
                <a:ea typeface="微软雅黑" panose="020B0503020204020204" pitchFamily="34" charset="-122"/>
              </a:rPr>
              <a:t>把许多概念和知识联系起来就是李国杰院士所提出的</a:t>
            </a:r>
            <a:r>
              <a:rPr lang="zh-CN" altLang="en-US"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ea typeface="微软雅黑" panose="020B0503020204020204" pitchFamily="34" charset="-122"/>
              </a:rPr>
              <a:t>系统思维</a:t>
            </a:r>
            <a:r>
              <a:rPr lang="zh-CN" altLang="en-US"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ea typeface="微软雅黑" panose="020B0503020204020204" pitchFamily="34" charset="-122"/>
              </a:rPr>
              <a:t>。     即：站在</a:t>
            </a:r>
            <a:r>
              <a:rPr lang="zh-CN" altLang="en-US" sz="2000" dirty="0">
                <a:solidFill>
                  <a:srgbClr val="008000"/>
                </a:solidFill>
                <a:latin typeface="微软雅黑" panose="020B0503020204020204" pitchFamily="34" charset="-122"/>
                <a:ea typeface="微软雅黑" panose="020B0503020204020204" pitchFamily="34" charset="-122"/>
              </a:rPr>
              <a:t>“</a:t>
            </a:r>
            <a:r>
              <a:rPr lang="zh-CN" altLang="en-US" sz="2000" dirty="0">
                <a:solidFill>
                  <a:srgbClr val="008000"/>
                </a:solidFill>
                <a:ea typeface="微软雅黑" panose="020B0503020204020204" pitchFamily="34" charset="-122"/>
              </a:rPr>
              <a:t>计算机系统</a:t>
            </a:r>
            <a:r>
              <a:rPr lang="zh-CN" altLang="en-US" sz="2000" dirty="0">
                <a:solidFill>
                  <a:srgbClr val="008000"/>
                </a:solidFill>
                <a:latin typeface="微软雅黑" panose="020B0503020204020204" pitchFamily="34" charset="-122"/>
                <a:ea typeface="微软雅黑" panose="020B0503020204020204" pitchFamily="34" charset="-122"/>
              </a:rPr>
              <a:t>”</a:t>
            </a:r>
            <a:r>
              <a:rPr lang="zh-CN" altLang="en-US" sz="2000" dirty="0">
                <a:solidFill>
                  <a:srgbClr val="FF0000"/>
                </a:solidFill>
                <a:ea typeface="微软雅黑" panose="020B0503020204020204" pitchFamily="34" charset="-122"/>
              </a:rPr>
              <a:t>的角度考虑问题！</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B67FEE1-7C91-41C5-A481-77FD81317273}"/>
              </a:ext>
            </a:extLst>
          </p:cNvPr>
          <p:cNvSpPr>
            <a:spLocks noGrp="1" noChangeArrowheads="1"/>
          </p:cNvSpPr>
          <p:nvPr>
            <p:ph type="title" idx="4294967295"/>
          </p:nvPr>
        </p:nvSpPr>
        <p:spPr>
          <a:xfrm>
            <a:off x="566555" y="98425"/>
            <a:ext cx="8229600" cy="561975"/>
          </a:xfrm>
        </p:spPr>
        <p:txBody>
          <a:bodyPr/>
          <a:lstStyle/>
          <a:p>
            <a:r>
              <a:rPr lang="zh-CN" altLang="en-US" sz="3600" b="0" dirty="0">
                <a:solidFill>
                  <a:srgbClr val="FF0000"/>
                </a:solidFill>
              </a:rPr>
              <a:t>课程基本信息</a:t>
            </a:r>
          </a:p>
        </p:txBody>
      </p:sp>
      <p:sp>
        <p:nvSpPr>
          <p:cNvPr id="7171" name="Rectangle 3">
            <a:extLst>
              <a:ext uri="{FF2B5EF4-FFF2-40B4-BE49-F238E27FC236}">
                <a16:creationId xmlns:a16="http://schemas.microsoft.com/office/drawing/2014/main" id="{A7D54551-67A8-4432-8EE7-D67CE6741F51}"/>
              </a:ext>
            </a:extLst>
          </p:cNvPr>
          <p:cNvSpPr>
            <a:spLocks noGrp="1" noChangeArrowheads="1"/>
          </p:cNvSpPr>
          <p:nvPr>
            <p:ph type="body" idx="4294967295"/>
          </p:nvPr>
        </p:nvSpPr>
        <p:spPr>
          <a:xfrm>
            <a:off x="204788" y="954088"/>
            <a:ext cx="8642350" cy="5715000"/>
          </a:xfrm>
        </p:spPr>
        <p:txBody>
          <a:bodyPr/>
          <a:lstStyle/>
          <a:p>
            <a:pPr>
              <a:lnSpc>
                <a:spcPct val="110000"/>
              </a:lnSpc>
              <a:spcBef>
                <a:spcPts val="600"/>
              </a:spcBef>
            </a:pPr>
            <a:r>
              <a:rPr lang="zh-CN" altLang="en-US" sz="1800" dirty="0">
                <a:latin typeface="微软雅黑" panose="020B0503020204020204" pitchFamily="34" charset="-122"/>
                <a:ea typeface="微软雅黑" panose="020B0503020204020204" pitchFamily="34" charset="-122"/>
              </a:rPr>
              <a:t>主要参考书：</a:t>
            </a:r>
          </a:p>
          <a:p>
            <a:pPr lvl="1">
              <a:lnSpc>
                <a:spcPct val="110000"/>
              </a:lnSpc>
              <a:spcBef>
                <a:spcPts val="600"/>
              </a:spcBef>
            </a:pPr>
            <a:r>
              <a:rPr lang="en-US" altLang="zh-CN" sz="2400" b="0" dirty="0">
                <a:latin typeface="微软雅黑" panose="020B0503020204020204" pitchFamily="34" charset="-122"/>
                <a:ea typeface="微软雅黑" panose="020B0503020204020204" pitchFamily="34" charset="-122"/>
              </a:rPr>
              <a:t>《x86</a:t>
            </a:r>
            <a:r>
              <a:rPr lang="zh-CN" altLang="en-US" sz="2400" b="0" dirty="0">
                <a:latin typeface="微软雅黑" panose="020B0503020204020204" pitchFamily="34" charset="-122"/>
                <a:ea typeface="微软雅黑" panose="020B0503020204020204" pitchFamily="34" charset="-122"/>
              </a:rPr>
              <a:t>汇编语言程序设计</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，许向阳，华中科技大学出版社，</a:t>
            </a:r>
            <a:r>
              <a:rPr lang="en-US" altLang="zh-CN" sz="2400" b="0" dirty="0">
                <a:latin typeface="微软雅黑" panose="020B0503020204020204" pitchFamily="34" charset="-122"/>
                <a:ea typeface="微软雅黑" panose="020B0503020204020204" pitchFamily="34" charset="-122"/>
              </a:rPr>
              <a:t>2020</a:t>
            </a:r>
            <a:r>
              <a:rPr lang="zh-CN" altLang="en-US" sz="2400" b="0" dirty="0">
                <a:latin typeface="微软雅黑" panose="020B0503020204020204" pitchFamily="34" charset="-122"/>
                <a:ea typeface="微软雅黑" panose="020B0503020204020204" pitchFamily="34" charset="-122"/>
              </a:rPr>
              <a:t>年</a:t>
            </a:r>
            <a:endParaRPr lang="en-US" altLang="zh-CN" sz="2400" b="0" dirty="0">
              <a:latin typeface="微软雅黑" panose="020B0503020204020204" pitchFamily="34" charset="-122"/>
              <a:ea typeface="微软雅黑" panose="020B0503020204020204" pitchFamily="34" charset="-122"/>
            </a:endParaRPr>
          </a:p>
          <a:p>
            <a:pPr lvl="1">
              <a:lnSpc>
                <a:spcPct val="110000"/>
              </a:lnSpc>
              <a:spcBef>
                <a:spcPts val="600"/>
              </a:spcBef>
            </a:pP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深入理解计算机系统</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（第</a:t>
            </a:r>
            <a:r>
              <a:rPr lang="en-US" altLang="zh-CN" sz="2400" b="0" dirty="0">
                <a:latin typeface="微软雅黑" panose="020B0503020204020204" pitchFamily="34" charset="-122"/>
                <a:ea typeface="微软雅黑" panose="020B0503020204020204" pitchFamily="34" charset="-122"/>
              </a:rPr>
              <a:t>3</a:t>
            </a:r>
            <a:r>
              <a:rPr lang="zh-CN" altLang="en-US" sz="2400" b="0" dirty="0">
                <a:latin typeface="微软雅黑" panose="020B0503020204020204" pitchFamily="34" charset="-122"/>
                <a:ea typeface="微软雅黑" panose="020B0503020204020204" pitchFamily="34" charset="-122"/>
              </a:rPr>
              <a:t>版），</a:t>
            </a:r>
            <a:r>
              <a:rPr lang="en-US" altLang="zh-CN" sz="2400" b="0" dirty="0">
                <a:latin typeface="微软雅黑" panose="020B0503020204020204" pitchFamily="34" charset="-122"/>
                <a:ea typeface="微软雅黑" panose="020B0503020204020204" pitchFamily="34" charset="-122"/>
              </a:rPr>
              <a:t>Randal E. Bryant, </a:t>
            </a:r>
            <a:r>
              <a:rPr lang="en-US" altLang="zh-CN" sz="2400" b="0" dirty="0" err="1">
                <a:latin typeface="微软雅黑" panose="020B0503020204020204" pitchFamily="34" charset="-122"/>
                <a:ea typeface="微软雅黑" panose="020B0503020204020204" pitchFamily="34" charset="-122"/>
              </a:rPr>
              <a:t>david</a:t>
            </a:r>
            <a:r>
              <a:rPr lang="en-US" altLang="zh-CN" sz="2400" b="0" dirty="0">
                <a:latin typeface="微软雅黑" panose="020B0503020204020204" pitchFamily="34" charset="-122"/>
                <a:ea typeface="微软雅黑" panose="020B0503020204020204" pitchFamily="34" charset="-122"/>
              </a:rPr>
              <a:t> R. </a:t>
            </a:r>
            <a:r>
              <a:rPr lang="en-US" altLang="zh-CN" sz="2400" b="0" dirty="0" err="1">
                <a:latin typeface="微软雅黑" panose="020B0503020204020204" pitchFamily="34" charset="-122"/>
                <a:ea typeface="微软雅黑" panose="020B0503020204020204" pitchFamily="34" charset="-122"/>
              </a:rPr>
              <a:t>O’Hallaron</a:t>
            </a:r>
            <a:r>
              <a:rPr lang="zh-CN" altLang="en-US" sz="2400" b="0" dirty="0">
                <a:latin typeface="微软雅黑" panose="020B0503020204020204" pitchFamily="34" charset="-122"/>
                <a:ea typeface="微软雅黑" panose="020B0503020204020204" pitchFamily="34" charset="-122"/>
              </a:rPr>
              <a:t>著，龚奕利，贺莲 译，机械工业出版社，</a:t>
            </a:r>
            <a:r>
              <a:rPr lang="en-US" altLang="zh-CN" sz="2400" b="0" dirty="0">
                <a:latin typeface="微软雅黑" panose="020B0503020204020204" pitchFamily="34" charset="-122"/>
                <a:ea typeface="微软雅黑" panose="020B0503020204020204" pitchFamily="34" charset="-122"/>
              </a:rPr>
              <a:t>2016 </a:t>
            </a:r>
            <a:r>
              <a:rPr lang="zh-CN" altLang="en-US" sz="2400" b="0" dirty="0">
                <a:latin typeface="微软雅黑" panose="020B0503020204020204" pitchFamily="34" charset="-122"/>
                <a:ea typeface="微软雅黑" panose="020B0503020204020204" pitchFamily="34" charset="-122"/>
              </a:rPr>
              <a:t>年</a:t>
            </a:r>
            <a:endParaRPr lang="en-US" altLang="zh-CN" sz="2400" b="0" dirty="0">
              <a:latin typeface="微软雅黑" panose="020B0503020204020204" pitchFamily="34" charset="-122"/>
              <a:ea typeface="微软雅黑" panose="020B0503020204020204" pitchFamily="34" charset="-122"/>
            </a:endParaRPr>
          </a:p>
          <a:p>
            <a:pPr marL="457200" lvl="1" indent="0">
              <a:lnSpc>
                <a:spcPct val="110000"/>
              </a:lnSpc>
              <a:spcBef>
                <a:spcPts val="600"/>
              </a:spcBef>
              <a:buNone/>
            </a:pPr>
            <a:endParaRPr lang="en-US" altLang="zh-CN" sz="2400" b="0" dirty="0">
              <a:latin typeface="微软雅黑" panose="020B0503020204020204" pitchFamily="34" charset="-122"/>
              <a:ea typeface="微软雅黑" panose="020B0503020204020204" pitchFamily="34" charset="-122"/>
            </a:endParaRPr>
          </a:p>
          <a:p>
            <a:pPr lvl="1">
              <a:lnSpc>
                <a:spcPct val="110000"/>
              </a:lnSpc>
              <a:spcBef>
                <a:spcPts val="600"/>
              </a:spcBef>
            </a:pPr>
            <a:r>
              <a:rPr lang="en-US" altLang="zh-CN" sz="2400" b="0" dirty="0">
                <a:latin typeface="微软雅黑" panose="020B0503020204020204" pitchFamily="34" charset="-122"/>
                <a:ea typeface="微软雅黑" panose="020B0503020204020204" pitchFamily="34" charset="-122"/>
              </a:rPr>
              <a:t>Brian W. Kernighan, Dennis M. Ritchie, The C Programming Language ( second Edition)</a:t>
            </a:r>
            <a:r>
              <a:rPr lang="zh-CN" altLang="en-US" sz="2400" b="0" dirty="0">
                <a:latin typeface="微软雅黑" panose="020B0503020204020204" pitchFamily="34" charset="-122"/>
                <a:ea typeface="微软雅黑" panose="020B0503020204020204" pitchFamily="34" charset="-122"/>
              </a:rPr>
              <a:t>，北京：机械工业出版社，</a:t>
            </a:r>
            <a:r>
              <a:rPr lang="en-US" altLang="zh-CN" sz="2400" b="0" dirty="0">
                <a:latin typeface="微软雅黑" panose="020B0503020204020204" pitchFamily="34" charset="-122"/>
                <a:ea typeface="微软雅黑" panose="020B0503020204020204" pitchFamily="34" charset="-122"/>
              </a:rPr>
              <a:t>2006</a:t>
            </a:r>
          </a:p>
          <a:p>
            <a:pPr lvl="1">
              <a:lnSpc>
                <a:spcPct val="110000"/>
              </a:lnSpc>
              <a:spcBef>
                <a:spcPts val="600"/>
              </a:spcBef>
            </a:pP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计算机系统概论</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原书第</a:t>
            </a:r>
            <a:r>
              <a:rPr lang="en-US" altLang="zh-CN" sz="2400" b="0" dirty="0">
                <a:latin typeface="微软雅黑" panose="020B0503020204020204" pitchFamily="34" charset="-122"/>
                <a:ea typeface="微软雅黑" panose="020B0503020204020204" pitchFamily="34" charset="-122"/>
              </a:rPr>
              <a:t>2</a:t>
            </a:r>
            <a:r>
              <a:rPr lang="zh-CN" altLang="en-US" sz="2400" b="0" dirty="0">
                <a:latin typeface="微软雅黑" panose="020B0503020204020204" pitchFamily="34" charset="-122"/>
                <a:ea typeface="微软雅黑" panose="020B0503020204020204" pitchFamily="34" charset="-122"/>
              </a:rPr>
              <a:t>版</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a:t>
            </a:r>
            <a:r>
              <a:rPr lang="en-US" altLang="zh-CN" sz="2400" b="0" dirty="0">
                <a:latin typeface="微软雅黑" panose="020B0503020204020204" pitchFamily="34" charset="-122"/>
                <a:ea typeface="微软雅黑" panose="020B0503020204020204" pitchFamily="34" charset="-122"/>
              </a:rPr>
              <a:t>Yale N. </a:t>
            </a:r>
            <a:r>
              <a:rPr lang="en-US" altLang="zh-CN" sz="2400" b="0" dirty="0" err="1">
                <a:latin typeface="微软雅黑" panose="020B0503020204020204" pitchFamily="34" charset="-122"/>
                <a:ea typeface="微软雅黑" panose="020B0503020204020204" pitchFamily="34" charset="-122"/>
              </a:rPr>
              <a:t>Patt</a:t>
            </a:r>
            <a:r>
              <a:rPr lang="en-US" altLang="zh-CN" sz="2400" b="0" dirty="0">
                <a:latin typeface="微软雅黑" panose="020B0503020204020204" pitchFamily="34" charset="-122"/>
                <a:ea typeface="微软雅黑" panose="020B0503020204020204" pitchFamily="34" charset="-122"/>
              </a:rPr>
              <a:t>, Sanjay J. Patel</a:t>
            </a:r>
            <a:r>
              <a:rPr lang="zh-CN" altLang="en-US" sz="2400" b="0" dirty="0">
                <a:latin typeface="微软雅黑" panose="020B0503020204020204" pitchFamily="34" charset="-122"/>
                <a:ea typeface="微软雅黑" panose="020B0503020204020204" pitchFamily="34" charset="-122"/>
              </a:rPr>
              <a:t>著，梁阿磊</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蒋兴昌</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林凌译，机械工业出版社，</a:t>
            </a:r>
            <a:r>
              <a:rPr lang="en-US" altLang="zh-CN" sz="2400" b="0" dirty="0">
                <a:latin typeface="微软雅黑" panose="020B0503020204020204" pitchFamily="34" charset="-122"/>
                <a:ea typeface="微软雅黑" panose="020B0503020204020204" pitchFamily="34" charset="-122"/>
              </a:rPr>
              <a:t>2007</a:t>
            </a:r>
            <a:r>
              <a:rPr lang="zh-CN" altLang="en-US" sz="2400" b="0" dirty="0">
                <a:latin typeface="微软雅黑" panose="020B0503020204020204" pitchFamily="34" charset="-122"/>
                <a:ea typeface="微软雅黑" panose="020B0503020204020204" pitchFamily="34" charset="-122"/>
              </a:rPr>
              <a:t>年</a:t>
            </a:r>
          </a:p>
        </p:txBody>
      </p:sp>
    </p:spTree>
    <p:extLst>
      <p:ext uri="{BB962C8B-B14F-4D97-AF65-F5344CB8AC3E}">
        <p14:creationId xmlns:p14="http://schemas.microsoft.com/office/powerpoint/2010/main" val="1002115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5" name="Rectangle 3">
            <a:extLst>
              <a:ext uri="{FF2B5EF4-FFF2-40B4-BE49-F238E27FC236}">
                <a16:creationId xmlns:a16="http://schemas.microsoft.com/office/drawing/2014/main" id="{E0160AE2-0F6B-46F6-A5DF-1C3C582B81B9}"/>
              </a:ext>
            </a:extLst>
          </p:cNvPr>
          <p:cNvSpPr>
            <a:spLocks noGrp="1" noChangeArrowheads="1"/>
          </p:cNvSpPr>
          <p:nvPr>
            <p:ph type="body" idx="1"/>
          </p:nvPr>
        </p:nvSpPr>
        <p:spPr>
          <a:xfrm>
            <a:off x="385764" y="728663"/>
            <a:ext cx="8326696" cy="4185502"/>
          </a:xfrm>
        </p:spPr>
        <p:txBody>
          <a:bodyPr/>
          <a:lstStyle/>
          <a:p>
            <a:pPr>
              <a:spcBef>
                <a:spcPct val="30000"/>
              </a:spcBef>
              <a:buFont typeface="Arial" panose="020B0604020202020204" pitchFamily="34" charset="0"/>
              <a:buChar char="•"/>
            </a:pPr>
            <a:r>
              <a:rPr lang="zh-CN" altLang="en-US" sz="2200" dirty="0">
                <a:latin typeface="微软雅黑" panose="020B0503020204020204" pitchFamily="34" charset="-122"/>
                <a:ea typeface="微软雅黑" panose="020B0503020204020204" pitchFamily="34" charset="-122"/>
              </a:rPr>
              <a:t>实验平台：</a:t>
            </a:r>
            <a:endParaRPr lang="en-US" altLang="zh-CN" sz="2200"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 </a:t>
            </a:r>
            <a:r>
              <a:rPr lang="en-US" altLang="zh-CN" sz="2200" dirty="0">
                <a:solidFill>
                  <a:srgbClr val="008000"/>
                </a:solidFill>
                <a:latin typeface="微软雅黑" panose="020B0503020204020204" pitchFamily="34" charset="-122"/>
                <a:ea typeface="微软雅黑" panose="020B0503020204020204" pitchFamily="34" charset="-122"/>
              </a:rPr>
              <a:t>Intel  (IA32-86, X86</a:t>
            </a:r>
            <a:r>
              <a:rPr lang="zh-CN" altLang="en-US" sz="2200" dirty="0">
                <a:solidFill>
                  <a:srgbClr val="008000"/>
                </a:solidFill>
                <a:latin typeface="微软雅黑" panose="020B0503020204020204" pitchFamily="34" charset="-122"/>
                <a:ea typeface="微软雅黑" panose="020B0503020204020204" pitchFamily="34" charset="-122"/>
              </a:rPr>
              <a:t>；</a:t>
            </a:r>
            <a:r>
              <a:rPr lang="en-US" altLang="zh-CN" sz="2200" dirty="0">
                <a:solidFill>
                  <a:srgbClr val="008000"/>
                </a:solidFill>
                <a:latin typeface="微软雅黑" panose="020B0503020204020204" pitchFamily="34" charset="-122"/>
                <a:ea typeface="微软雅黑" panose="020B0503020204020204" pitchFamily="34" charset="-122"/>
              </a:rPr>
              <a:t>  IA32-64, x64</a:t>
            </a:r>
            <a:r>
              <a:rPr lang="zh-CN" altLang="en-US" sz="2200" dirty="0">
                <a:solidFill>
                  <a:srgbClr val="008000"/>
                </a:solidFill>
                <a:latin typeface="微软雅黑" panose="020B0503020204020204" pitchFamily="34" charset="-122"/>
                <a:ea typeface="微软雅黑" panose="020B0503020204020204" pitchFamily="34" charset="-122"/>
              </a:rPr>
              <a:t>）</a:t>
            </a:r>
            <a:r>
              <a:rPr lang="en-US" altLang="zh-CN" sz="2200" dirty="0">
                <a:solidFill>
                  <a:srgbClr val="008000"/>
                </a:solidFill>
                <a:latin typeface="微软雅黑" panose="020B0503020204020204" pitchFamily="34" charset="-122"/>
                <a:ea typeface="微软雅黑" panose="020B0503020204020204" pitchFamily="34" charset="-122"/>
              </a:rPr>
              <a:t>   </a:t>
            </a:r>
          </a:p>
          <a:p>
            <a:pPr marL="0" indent="0">
              <a:lnSpc>
                <a:spcPct val="150000"/>
              </a:lnSpc>
              <a:spcBef>
                <a:spcPts val="0"/>
              </a:spcBef>
              <a:buNone/>
            </a:pPr>
            <a:r>
              <a:rPr lang="en-US" altLang="zh-CN" sz="2200" dirty="0">
                <a:solidFill>
                  <a:srgbClr val="008000"/>
                </a:solidFill>
                <a:latin typeface="微软雅黑" panose="020B0503020204020204" pitchFamily="34" charset="-122"/>
                <a:ea typeface="微软雅黑" panose="020B0503020204020204" pitchFamily="34" charset="-122"/>
              </a:rPr>
              <a:t>      Windows  </a:t>
            </a:r>
          </a:p>
          <a:p>
            <a:pPr marL="0" indent="0">
              <a:lnSpc>
                <a:spcPct val="150000"/>
              </a:lnSpc>
              <a:spcBef>
                <a:spcPts val="0"/>
              </a:spcBef>
              <a:buNone/>
            </a:pPr>
            <a:r>
              <a:rPr lang="en-US" altLang="zh-CN" sz="2200" dirty="0">
                <a:solidFill>
                  <a:srgbClr val="008000"/>
                </a:solidFill>
                <a:latin typeface="微软雅黑" panose="020B0503020204020204" pitchFamily="34" charset="-122"/>
                <a:ea typeface="微软雅黑" panose="020B0503020204020204" pitchFamily="34" charset="-122"/>
              </a:rPr>
              <a:t>           VMware Workstation Pro  + Ubuntu 20.4</a:t>
            </a:r>
          </a:p>
          <a:p>
            <a:pPr marL="0" indent="0">
              <a:lnSpc>
                <a:spcPct val="150000"/>
              </a:lnSpc>
              <a:spcBef>
                <a:spcPts val="0"/>
              </a:spcBef>
              <a:buNone/>
            </a:pPr>
            <a:r>
              <a:rPr lang="en-US" altLang="zh-CN" sz="2200" dirty="0">
                <a:solidFill>
                  <a:srgbClr val="008000"/>
                </a:solidFill>
                <a:latin typeface="微软雅黑" panose="020B0503020204020204" pitchFamily="34" charset="-122"/>
                <a:ea typeface="微软雅黑" panose="020B0503020204020204" pitchFamily="34" charset="-122"/>
              </a:rPr>
              <a:t>           Windows Subsystem for Linux (WSL), Ubuntu</a:t>
            </a:r>
          </a:p>
          <a:p>
            <a:pPr marL="0" indent="0">
              <a:lnSpc>
                <a:spcPct val="150000"/>
              </a:lnSpc>
              <a:spcBef>
                <a:spcPts val="0"/>
              </a:spcBef>
              <a:buNone/>
            </a:pPr>
            <a:r>
              <a:rPr lang="en-US" altLang="zh-CN" sz="2200" dirty="0">
                <a:solidFill>
                  <a:srgbClr val="008000"/>
                </a:solidFill>
                <a:latin typeface="微软雅黑" panose="020B0503020204020204" pitchFamily="34" charset="-122"/>
                <a:ea typeface="微软雅黑" panose="020B0503020204020204" pitchFamily="34" charset="-122"/>
              </a:rPr>
              <a:t>           QEMU </a:t>
            </a:r>
            <a:r>
              <a:rPr lang="zh-CN" altLang="en-US" sz="2200" dirty="0">
                <a:solidFill>
                  <a:srgbClr val="008000"/>
                </a:solidFill>
                <a:latin typeface="微软雅黑" panose="020B0503020204020204" pitchFamily="34" charset="-122"/>
                <a:ea typeface="微软雅黑" panose="020B0503020204020204" pitchFamily="34" charset="-122"/>
              </a:rPr>
              <a:t>（</a:t>
            </a:r>
            <a:r>
              <a:rPr lang="en-US" altLang="zh-CN" sz="2200" dirty="0">
                <a:solidFill>
                  <a:srgbClr val="008000"/>
                </a:solidFill>
                <a:latin typeface="微软雅黑" panose="020B0503020204020204" pitchFamily="34" charset="-122"/>
                <a:ea typeface="微软雅黑" panose="020B0503020204020204" pitchFamily="34" charset="-122"/>
              </a:rPr>
              <a:t>ARMv8</a:t>
            </a:r>
            <a:r>
              <a:rPr lang="zh-CN" altLang="en-US" sz="2200" dirty="0">
                <a:solidFill>
                  <a:srgbClr val="008000"/>
                </a:solidFill>
                <a:latin typeface="微软雅黑" panose="020B0503020204020204" pitchFamily="34" charset="-122"/>
                <a:ea typeface="微软雅黑" panose="020B0503020204020204" pitchFamily="34" charset="-122"/>
              </a:rPr>
              <a:t>）</a:t>
            </a:r>
            <a:br>
              <a:rPr lang="en-US" altLang="zh-CN" sz="2200" dirty="0">
                <a:solidFill>
                  <a:srgbClr val="008000"/>
                </a:solidFill>
                <a:latin typeface="微软雅黑" panose="020B0503020204020204" pitchFamily="34" charset="-122"/>
                <a:ea typeface="微软雅黑" panose="020B0503020204020204" pitchFamily="34" charset="-122"/>
              </a:rPr>
            </a:br>
            <a:r>
              <a:rPr lang="en-US" altLang="zh-CN" sz="2200" dirty="0">
                <a:solidFill>
                  <a:srgbClr val="008000"/>
                </a:solidFill>
                <a:latin typeface="微软雅黑" panose="020B0503020204020204" pitchFamily="34" charset="-122"/>
                <a:ea typeface="微软雅黑" panose="020B0503020204020204" pitchFamily="34" charset="-122"/>
              </a:rPr>
              <a:t>     VS2019</a:t>
            </a:r>
            <a:r>
              <a:rPr lang="zh-CN" altLang="en-US" sz="2200" dirty="0">
                <a:solidFill>
                  <a:srgbClr val="008000"/>
                </a:solidFill>
                <a:latin typeface="微软雅黑" panose="020B0503020204020204" pitchFamily="34" charset="-122"/>
                <a:ea typeface="微软雅黑" panose="020B0503020204020204" pitchFamily="34" charset="-122"/>
              </a:rPr>
              <a:t>、</a:t>
            </a:r>
            <a:r>
              <a:rPr lang="en-US" altLang="zh-CN" sz="2200" dirty="0">
                <a:solidFill>
                  <a:srgbClr val="008000"/>
                </a:solidFill>
                <a:latin typeface="微软雅黑" panose="020B0503020204020204" pitchFamily="34" charset="-122"/>
                <a:ea typeface="微软雅黑" panose="020B0503020204020204" pitchFamily="34" charset="-122"/>
              </a:rPr>
              <a:t>VS2022</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 </a:t>
            </a:r>
            <a:endParaRPr lang="en-US" altLang="zh-CN" sz="2200" dirty="0">
              <a:solidFill>
                <a:srgbClr val="008000"/>
              </a:solidFill>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sz="2200" dirty="0">
                <a:solidFill>
                  <a:srgbClr val="008000"/>
                </a:solidFill>
                <a:latin typeface="微软雅黑" panose="020B0503020204020204" pitchFamily="34" charset="-122"/>
                <a:ea typeface="微软雅黑" panose="020B0503020204020204" pitchFamily="34" charset="-122"/>
              </a:rPr>
              <a:t>     </a:t>
            </a:r>
            <a:r>
              <a:rPr lang="en-US" altLang="zh-CN" sz="2200" dirty="0" err="1">
                <a:solidFill>
                  <a:srgbClr val="008000"/>
                </a:solidFill>
                <a:latin typeface="微软雅黑" panose="020B0503020204020204" pitchFamily="34" charset="-122"/>
                <a:ea typeface="微软雅黑" panose="020B0503020204020204" pitchFamily="34" charset="-122"/>
              </a:rPr>
              <a:t>gcc</a:t>
            </a:r>
            <a:r>
              <a:rPr lang="zh-CN" altLang="en-US" sz="2200" dirty="0">
                <a:solidFill>
                  <a:srgbClr val="008000"/>
                </a:solidFill>
                <a:latin typeface="微软雅黑" panose="020B0503020204020204" pitchFamily="34" charset="-122"/>
                <a:ea typeface="微软雅黑" panose="020B0503020204020204" pitchFamily="34" charset="-122"/>
              </a:rPr>
              <a:t>、</a:t>
            </a:r>
            <a:r>
              <a:rPr lang="en-US" altLang="zh-CN" sz="2200" dirty="0" err="1">
                <a:solidFill>
                  <a:srgbClr val="008000"/>
                </a:solidFill>
                <a:latin typeface="微软雅黑" panose="020B0503020204020204" pitchFamily="34" charset="-122"/>
                <a:ea typeface="微软雅黑" panose="020B0503020204020204" pitchFamily="34" charset="-122"/>
              </a:rPr>
              <a:t>gdb</a:t>
            </a:r>
            <a:r>
              <a:rPr lang="en-US" altLang="zh-CN" sz="2200" dirty="0">
                <a:latin typeface="微软雅黑" panose="020B0503020204020204" pitchFamily="34" charset="-122"/>
                <a:ea typeface="微软雅黑" panose="020B0503020204020204" pitchFamily="34" charset="-122"/>
              </a:rPr>
              <a:t> </a:t>
            </a:r>
          </a:p>
        </p:txBody>
      </p:sp>
      <p:sp>
        <p:nvSpPr>
          <p:cNvPr id="5" name="Rectangle 2">
            <a:extLst>
              <a:ext uri="{FF2B5EF4-FFF2-40B4-BE49-F238E27FC236}">
                <a16:creationId xmlns:a16="http://schemas.microsoft.com/office/drawing/2014/main" id="{0F36D6D0-61C2-4BCC-A4E7-078965B02EE6}"/>
              </a:ext>
            </a:extLst>
          </p:cNvPr>
          <p:cNvSpPr txBox="1">
            <a:spLocks noChangeArrowheads="1"/>
          </p:cNvSpPr>
          <p:nvPr/>
        </p:nvSpPr>
        <p:spPr bwMode="auto">
          <a:xfrm>
            <a:off x="566555" y="9842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r>
              <a:rPr lang="zh-CN" altLang="en-US" sz="3600" b="0" kern="0">
                <a:solidFill>
                  <a:srgbClr val="FF0000"/>
                </a:solidFill>
              </a:rPr>
              <a:t>课程基本信息</a:t>
            </a:r>
            <a:endParaRPr lang="zh-CN" altLang="en-US" sz="3600" b="0" kern="0" dirty="0">
              <a:solidFill>
                <a:srgbClr val="FF0000"/>
              </a:solidFill>
            </a:endParaRPr>
          </a:p>
        </p:txBody>
      </p:sp>
    </p:spTree>
    <p:extLst>
      <p:ext uri="{BB962C8B-B14F-4D97-AF65-F5344CB8AC3E}">
        <p14:creationId xmlns:p14="http://schemas.microsoft.com/office/powerpoint/2010/main" val="323153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F36D6D0-61C2-4BCC-A4E7-078965B02EE6}"/>
              </a:ext>
            </a:extLst>
          </p:cNvPr>
          <p:cNvSpPr txBox="1">
            <a:spLocks noChangeArrowheads="1"/>
          </p:cNvSpPr>
          <p:nvPr/>
        </p:nvSpPr>
        <p:spPr bwMode="auto">
          <a:xfrm>
            <a:off x="566555" y="9842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r>
              <a:rPr lang="zh-CN" altLang="en-US" sz="3600" b="0" kern="0">
                <a:solidFill>
                  <a:srgbClr val="FF0000"/>
                </a:solidFill>
              </a:rPr>
              <a:t>课程基本信息</a:t>
            </a:r>
            <a:endParaRPr lang="zh-CN" altLang="en-US" sz="3600" b="0" kern="0" dirty="0">
              <a:solidFill>
                <a:srgbClr val="FF0000"/>
              </a:solidFill>
            </a:endParaRPr>
          </a:p>
        </p:txBody>
      </p:sp>
      <p:sp>
        <p:nvSpPr>
          <p:cNvPr id="7" name="文本框 6">
            <a:extLst>
              <a:ext uri="{FF2B5EF4-FFF2-40B4-BE49-F238E27FC236}">
                <a16:creationId xmlns:a16="http://schemas.microsoft.com/office/drawing/2014/main" id="{EE782E48-FCCB-4A5A-8F46-CC41D68C43C9}"/>
              </a:ext>
            </a:extLst>
          </p:cNvPr>
          <p:cNvSpPr txBox="1"/>
          <p:nvPr/>
        </p:nvSpPr>
        <p:spPr>
          <a:xfrm>
            <a:off x="971599" y="5870963"/>
            <a:ext cx="7725857" cy="1107996"/>
          </a:xfrm>
          <a:prstGeom prst="rect">
            <a:avLst/>
          </a:prstGeom>
          <a:noFill/>
        </p:spPr>
        <p:txBody>
          <a:bodyPr wrap="square">
            <a:spAutoFit/>
          </a:bodyPr>
          <a:lstStyle/>
          <a:p>
            <a:pPr algn="ctr"/>
            <a:r>
              <a:rPr lang="en-US" altLang="zh-CN" sz="2400" dirty="0"/>
              <a:t>VS2019 </a:t>
            </a:r>
            <a:r>
              <a:rPr lang="zh-CN" altLang="en-US" sz="2400" dirty="0"/>
              <a:t>社区版</a:t>
            </a:r>
            <a:endParaRPr lang="en-US" altLang="zh-CN" sz="2400" dirty="0"/>
          </a:p>
          <a:p>
            <a:r>
              <a:rPr lang="zh-CN" altLang="en-US" sz="2400" dirty="0"/>
              <a:t>许向阳</a:t>
            </a:r>
            <a:r>
              <a:rPr lang="en-US" altLang="zh-CN" sz="2400" dirty="0"/>
              <a:t>.《x86</a:t>
            </a:r>
            <a:r>
              <a:rPr lang="zh-CN" altLang="en-US" sz="2400" dirty="0"/>
              <a:t>汇编语言程序设计</a:t>
            </a:r>
            <a:r>
              <a:rPr lang="en-US" altLang="zh-CN" sz="2400" dirty="0"/>
              <a:t>》</a:t>
            </a:r>
            <a:r>
              <a:rPr lang="zh-CN" altLang="en-US" sz="2400" dirty="0"/>
              <a:t>，第 </a:t>
            </a:r>
            <a:r>
              <a:rPr lang="en-US" altLang="zh-CN" sz="2400" dirty="0"/>
              <a:t>19 </a:t>
            </a:r>
            <a:r>
              <a:rPr lang="zh-CN" altLang="en-US" sz="2400" dirty="0"/>
              <a:t>章</a:t>
            </a:r>
            <a:endParaRPr lang="en-US" altLang="zh-CN" sz="2400" dirty="0"/>
          </a:p>
          <a:p>
            <a:endParaRPr lang="zh-CN" altLang="en-US" dirty="0"/>
          </a:p>
        </p:txBody>
      </p:sp>
      <p:pic>
        <p:nvPicPr>
          <p:cNvPr id="8" name="图片 7">
            <a:extLst>
              <a:ext uri="{FF2B5EF4-FFF2-40B4-BE49-F238E27FC236}">
                <a16:creationId xmlns:a16="http://schemas.microsoft.com/office/drawing/2014/main" id="{35827960-9228-B727-60EF-D09D7F0FF6D0}"/>
              </a:ext>
            </a:extLst>
          </p:cNvPr>
          <p:cNvPicPr>
            <a:picLocks noChangeAspect="1"/>
          </p:cNvPicPr>
          <p:nvPr/>
        </p:nvPicPr>
        <p:blipFill>
          <a:blip r:embed="rId3"/>
          <a:stretch>
            <a:fillRect/>
          </a:stretch>
        </p:blipFill>
        <p:spPr>
          <a:xfrm>
            <a:off x="611560" y="914299"/>
            <a:ext cx="7515835" cy="4886087"/>
          </a:xfrm>
          <a:prstGeom prst="rect">
            <a:avLst/>
          </a:prstGeom>
        </p:spPr>
      </p:pic>
    </p:spTree>
    <p:extLst>
      <p:ext uri="{BB962C8B-B14F-4D97-AF65-F5344CB8AC3E}">
        <p14:creationId xmlns:p14="http://schemas.microsoft.com/office/powerpoint/2010/main" val="2287385080"/>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35731</TotalTime>
  <Words>6124</Words>
  <Application>Microsoft Office PowerPoint</Application>
  <PresentationFormat>全屏显示(4:3)</PresentationFormat>
  <Paragraphs>748</Paragraphs>
  <Slides>61</Slides>
  <Notes>39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61</vt:i4>
      </vt:variant>
    </vt:vector>
  </HeadingPairs>
  <TitlesOfParts>
    <vt:vector size="75" baseType="lpstr">
      <vt:lpstr>Helvetica Neue</vt:lpstr>
      <vt:lpstr>黑体</vt:lpstr>
      <vt:lpstr>华文新魏</vt:lpstr>
      <vt:lpstr>隶书</vt:lpstr>
      <vt:lpstr>宋体</vt:lpstr>
      <vt:lpstr>Microsoft YaHei</vt:lpstr>
      <vt:lpstr>Microsoft YaHei</vt:lpstr>
      <vt:lpstr>新宋体</vt:lpstr>
      <vt:lpstr>arial</vt:lpstr>
      <vt:lpstr>arial</vt:lpstr>
      <vt:lpstr>Helvetica</vt:lpstr>
      <vt:lpstr>Times New Roman</vt:lpstr>
      <vt:lpstr>Wingdings</vt:lpstr>
      <vt:lpstr>默认设计模板</vt:lpstr>
      <vt:lpstr> 计算机系统基础   金良海 QQ: 510051829 </vt:lpstr>
      <vt:lpstr>PowerPoint 演示文稿</vt:lpstr>
      <vt:lpstr>PowerPoint 演示文稿</vt:lpstr>
      <vt:lpstr>PowerPoint 演示文稿</vt:lpstr>
      <vt:lpstr>PowerPoint 演示文稿</vt:lpstr>
      <vt:lpstr>课程基本信息</vt:lpstr>
      <vt:lpstr>课程基本信息</vt:lpstr>
      <vt:lpstr>PowerPoint 演示文稿</vt:lpstr>
      <vt:lpstr>PowerPoint 演示文稿</vt:lpstr>
      <vt:lpstr>PowerPoint 演示文稿</vt:lpstr>
      <vt:lpstr>PowerPoint 演示文稿</vt:lpstr>
      <vt:lpstr>参考资源</vt:lpstr>
      <vt:lpstr>什么是计算机系统？</vt:lpstr>
      <vt:lpstr>PowerPoint 演示文稿</vt:lpstr>
      <vt:lpstr>PowerPoint 演示文稿</vt:lpstr>
      <vt:lpstr>PowerPoint 演示文稿</vt:lpstr>
      <vt:lpstr>PowerPoint 演示文稿</vt:lpstr>
      <vt:lpstr>为什么要学习“计算机系统基础”？</vt:lpstr>
      <vt:lpstr>为什么要学习“计算机系统基础”？</vt:lpstr>
      <vt:lpstr>为什么要学习“计算机系统基础”？</vt:lpstr>
      <vt:lpstr>为什么要学习“计算机系统基础”？</vt:lpstr>
      <vt:lpstr>深入理解计算机系统</vt:lpstr>
      <vt:lpstr>深入理解计算机系统</vt:lpstr>
      <vt:lpstr>深入理解计算机系统</vt:lpstr>
      <vt:lpstr>深入理解计算机系统</vt:lpstr>
      <vt:lpstr>深入理解计算机系统</vt:lpstr>
      <vt:lpstr>矩阵减法  性能研究</vt:lpstr>
      <vt:lpstr>矩阵减法  性能研究</vt:lpstr>
      <vt:lpstr>矩阵减法  性能研究</vt:lpstr>
      <vt:lpstr>矩阵减法  性能研究</vt:lpstr>
      <vt:lpstr>矩阵减法  性能研究</vt:lpstr>
      <vt:lpstr>矩阵减法  性能研究</vt:lpstr>
      <vt:lpstr>矩阵减法  性能研究</vt:lpstr>
      <vt:lpstr>矩阵减法  性能研究</vt:lpstr>
      <vt:lpstr>矩阵减法  性能研究</vt:lpstr>
      <vt:lpstr>矩阵减法  性能研究</vt:lpstr>
      <vt:lpstr>矩阵减法  性能研究</vt:lpstr>
      <vt:lpstr>矩阵减法  性能研究</vt:lpstr>
      <vt:lpstr>矩阵减法  性能研究</vt:lpstr>
      <vt:lpstr>矩阵减法  性能研究</vt:lpstr>
      <vt:lpstr>矩阵减法  性能研究</vt:lpstr>
      <vt:lpstr>矩阵减法  性能研究</vt:lpstr>
      <vt:lpstr>矩阵减法  性能研究</vt:lpstr>
      <vt:lpstr>矩阵减法  性能研究</vt:lpstr>
      <vt:lpstr>矩阵减法  性能研究</vt:lpstr>
      <vt:lpstr>矩阵减法  性能研究</vt:lpstr>
      <vt:lpstr>矩阵减法  性能研究</vt:lpstr>
      <vt:lpstr>矩阵减法  性能研究</vt:lpstr>
      <vt:lpstr>矩阵减法  性能研究</vt:lpstr>
      <vt:lpstr>深入理解计算机系统</vt:lpstr>
      <vt:lpstr>深入理解计算机系统</vt:lpstr>
      <vt:lpstr>深入理解计算机系统</vt:lpstr>
      <vt:lpstr>深入理解计算机系统</vt:lpstr>
      <vt:lpstr>测验</vt:lpstr>
      <vt:lpstr>测验</vt:lpstr>
      <vt:lpstr>测验</vt:lpstr>
      <vt:lpstr>测验</vt:lpstr>
      <vt:lpstr>测验</vt:lpstr>
      <vt:lpstr>测验</vt:lpstr>
      <vt:lpstr>测验</vt:lpstr>
      <vt:lpstr>总 结</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Lianghai</cp:lastModifiedBy>
  <cp:revision>2595</cp:revision>
  <dcterms:created xsi:type="dcterms:W3CDTF">2008-04-26T09:05:28Z</dcterms:created>
  <dcterms:modified xsi:type="dcterms:W3CDTF">2024-03-01T05:20:12Z</dcterms:modified>
</cp:coreProperties>
</file>