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919" r:id="rId3"/>
    <p:sldId id="920" r:id="rId4"/>
    <p:sldId id="925" r:id="rId5"/>
    <p:sldId id="921" r:id="rId6"/>
    <p:sldId id="922" r:id="rId7"/>
    <p:sldId id="923" r:id="rId8"/>
    <p:sldId id="924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242"/>
    <a:srgbClr val="990033"/>
    <a:srgbClr val="CC3300"/>
    <a:srgbClr val="0066FF"/>
    <a:srgbClr val="0066CC"/>
    <a:srgbClr val="FF0000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6" autoAdjust="0"/>
    <p:restoredTop sz="87668" autoAdjust="0"/>
  </p:normalViewPr>
  <p:slideViewPr>
    <p:cSldViewPr>
      <p:cViewPr varScale="1">
        <p:scale>
          <a:sx n="78" d="100"/>
          <a:sy n="78" d="100"/>
        </p:scale>
        <p:origin x="67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528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10376D1-0FA2-4E53-ADD1-7E44D22110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93C20AE-533F-4EB2-8480-6BDB9E5E91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F68C929-2ED4-46D7-9097-30433CB87BA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569C78EC-39DF-4909-9317-BC36A23BF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3BB587B3-E1A7-4417-A7E6-F1D2D90487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0C57B1D9-8221-45A9-9AD1-4DBFF8D88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9625686-584A-41D4-8341-97710F295F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14BE23-3EF6-4A7C-A7EB-D8FD65EC3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675813-6E7F-4549-8DCC-40C14F6CD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1B8EC2-F9C9-4E64-80E3-DB4C7F510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0D097-F5CD-4B16-8F96-0496AE63A5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1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D250F6-1F6E-498B-9D85-78A2AEFE8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B6C1C9-CD5B-4842-94C1-515D5F9E64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7DC53B-97C8-4321-AC8A-3FB5706F00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B609F-965E-4E35-9911-2E93A7E3E7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3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45F1E9-F9D8-4F70-938B-90EB95CAE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3CF51-F035-41EC-90C9-829CB428D2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A16A6D-AD68-4F5C-BB75-642D8A353A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565E6-1299-4A33-9142-DB7F853298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91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F8F04B-140A-40B6-BC8D-B6F969189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BDCC10-64DD-4C8B-9D03-3C8DA1B10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639338-C7CE-4643-98B9-F1AB8D58E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1C542-F423-4B6F-A3B3-63ACAF2AE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0537D4-2C56-4F62-810D-5E75F1BA9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690AF3-5228-41C9-AF36-750251064A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280A32-9FF5-4FB3-9BEC-FC85B99C1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AD538-3ADF-41B4-BAF1-DE8FCD614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09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200EB-4027-497F-BF96-5F3CF7553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06744-C52F-4056-8FDD-BDB24FDC37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C9B0F-E363-4EAE-A231-880D7DD85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5C2FF-1664-4BD3-A907-4A7FE9A4A1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5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16A45FA-3C25-4818-B954-1B9AEC2F14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49FCBD-E5EF-492B-A77B-D2C864C176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2F0064-702D-4A47-A986-262B732D1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07ECA-4B16-434B-8BA4-9199049D21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4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0C4C82-84C4-49BD-A9E1-84916FDE1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D0FA0E-5B56-4C07-A681-0752B82DB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FD7667-57F9-4808-9303-9FC043E825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235C6-8057-4662-9820-BE134F1EEE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8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F4E0EC-03E4-4D74-AFE2-3F7024D37B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237F7C-1943-43D1-8254-E4DF150A3A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1DEA26-C8BA-4CD7-AD46-9DFDF14C5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8673-48A6-428B-9FB4-34E6081460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26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9921B-BDA3-405F-B742-63476F73CA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EA8D1-48E7-49A4-8B2A-33CEAF052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80305-E554-4C2A-B448-74A392E816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5B611-606F-4EC7-942E-6645CE52FA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43D70-5E52-4E90-BD08-097B9FEDFB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95AA1-68FD-4519-A188-44610D5C4B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AD311-5285-43CC-B1F4-07AE6C393F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96B46-25A9-44CD-A3C4-3D9C182488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03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3E813C-AD19-4C7B-A0C0-FB382D76F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E8BD29-20A0-4662-B4F2-FFC6411E2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0D13071-5AEA-4559-8FD8-A6116484958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EA95F0F-DBF0-4612-96E0-1456097BA9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933668D-C906-41E2-A416-E4373FC187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br>
              <a:rPr lang="en-US" altLang="zh-CN" dirty="0"/>
            </a:b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计算机工作的基本过程</a:t>
            </a:r>
            <a:br>
              <a:rPr lang="zh-CN" altLang="en-US" dirty="0">
                <a:solidFill>
                  <a:srgbClr val="FF0000"/>
                </a:solidFill>
              </a:rPr>
            </a:br>
            <a:br>
              <a:rPr lang="zh-CN" altLang="en-US" dirty="0"/>
            </a:br>
            <a:r>
              <a:rPr lang="zh-CN" altLang="en-US" dirty="0"/>
              <a:t> </a:t>
            </a:r>
            <a:endParaRPr lang="en-US" altLang="zh-CN" sz="32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465DD1-666C-CB2A-7E61-551E2053B8E7}"/>
              </a:ext>
            </a:extLst>
          </p:cNvPr>
          <p:cNvSpPr txBox="1"/>
          <p:nvPr/>
        </p:nvSpPr>
        <p:spPr>
          <a:xfrm>
            <a:off x="971600" y="1268760"/>
            <a:ext cx="643571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#include &lt;stdio.h&gt;</a:t>
            </a:r>
          </a:p>
          <a:p>
            <a:endParaRPr lang="zh-CN" altLang="en-US" sz="2400" dirty="0"/>
          </a:p>
          <a:p>
            <a:r>
              <a:rPr lang="zh-CN" altLang="en-US" sz="2400" dirty="0"/>
              <a:t>int main(int argc, char* argv[])</a:t>
            </a:r>
          </a:p>
          <a:p>
            <a:r>
              <a:rPr lang="zh-CN" altLang="en-US" sz="2400" dirty="0"/>
              <a:t>{</a:t>
            </a:r>
          </a:p>
          <a:p>
            <a:r>
              <a:rPr lang="zh-CN" altLang="en-US" sz="2400" dirty="0"/>
              <a:t>	int  x, y, z;</a:t>
            </a:r>
          </a:p>
          <a:p>
            <a:r>
              <a:rPr lang="zh-CN" altLang="en-US" sz="2400" dirty="0"/>
              <a:t>	x = 10;</a:t>
            </a:r>
          </a:p>
          <a:p>
            <a:r>
              <a:rPr lang="zh-CN" altLang="en-US" sz="2400" dirty="0"/>
              <a:t>	y = 20;</a:t>
            </a:r>
          </a:p>
          <a:p>
            <a:r>
              <a:rPr lang="zh-CN" altLang="en-US" sz="2400" dirty="0"/>
              <a:t>	z = 3 * x + 6 * y + 4 * 8;</a:t>
            </a:r>
          </a:p>
          <a:p>
            <a:r>
              <a:rPr lang="zh-CN" altLang="en-US" sz="2400" dirty="0"/>
              <a:t>	printf("3*%d+6*%d+4*8=%d\n", x, y, z);</a:t>
            </a:r>
          </a:p>
          <a:p>
            <a:r>
              <a:rPr lang="zh-CN" altLang="en-US" sz="2400" dirty="0"/>
              <a:t>	return 0;</a:t>
            </a:r>
          </a:p>
          <a:p>
            <a:r>
              <a:rPr lang="zh-CN" altLang="en-US" sz="2400" dirty="0"/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A1ED70-FF50-D938-D96A-E67E355A2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b="0" kern="0" dirty="0">
                <a:solidFill>
                  <a:srgbClr val="FF0000"/>
                </a:solidFill>
              </a:rPr>
              <a:t>程序示例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1FAE6CD-8268-CACF-9FA3-3472E5B92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b="0" kern="0" dirty="0">
                <a:solidFill>
                  <a:srgbClr val="FF0000"/>
                </a:solidFill>
              </a:rPr>
              <a:t>程序的运行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56E94D-18F2-6C9C-DF34-05BE70746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09" y="1178750"/>
            <a:ext cx="8579291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8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1FAE6CD-8268-CACF-9FA3-3472E5B92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b="0" kern="0" dirty="0">
                <a:solidFill>
                  <a:srgbClr val="FF0000"/>
                </a:solidFill>
              </a:rPr>
              <a:t>程序的运行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15F068-C6C1-455A-A9F4-7C9ECCB2572A}"/>
              </a:ext>
            </a:extLst>
          </p:cNvPr>
          <p:cNvSpPr txBox="1"/>
          <p:nvPr/>
        </p:nvSpPr>
        <p:spPr>
          <a:xfrm>
            <a:off x="431540" y="998730"/>
            <a:ext cx="8092556" cy="4452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方法：程序的运行（反汇编）调试演示、讲解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程序执行的基本过程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</a:t>
            </a:r>
            <a:r>
              <a:rPr lang="zh-CN" altLang="en-US" sz="2400" dirty="0">
                <a:latin typeface="+mn-ea"/>
                <a:ea typeface="+mn-ea"/>
              </a:rPr>
              <a:t>取指、译码、执行</a:t>
            </a:r>
            <a:br>
              <a:rPr lang="en-US" altLang="zh-CN" sz="2400" dirty="0">
                <a:latin typeface="+mn-ea"/>
                <a:ea typeface="+mn-ea"/>
              </a:rPr>
            </a:br>
            <a:r>
              <a:rPr lang="en-US" altLang="zh-CN" sz="2400" dirty="0">
                <a:latin typeface="+mn-ea"/>
                <a:ea typeface="+mn-ea"/>
              </a:rPr>
              <a:t>  </a:t>
            </a:r>
            <a:r>
              <a:rPr lang="zh-CN" altLang="en-US" sz="2400" dirty="0">
                <a:latin typeface="+mn-ea"/>
                <a:ea typeface="+mn-ea"/>
              </a:rPr>
              <a:t>程序计数器（</a:t>
            </a:r>
            <a:r>
              <a:rPr lang="en-US" altLang="zh-CN" sz="2400" dirty="0">
                <a:latin typeface="+mn-ea"/>
                <a:ea typeface="+mn-ea"/>
              </a:rPr>
              <a:t>PC</a:t>
            </a:r>
            <a:r>
              <a:rPr lang="zh-CN" altLang="en-US" sz="2400" dirty="0">
                <a:latin typeface="+mn-ea"/>
                <a:ea typeface="+mn-ea"/>
              </a:rPr>
              <a:t>）（即 </a:t>
            </a:r>
            <a:r>
              <a:rPr lang="en-US" altLang="zh-CN" sz="2400" dirty="0">
                <a:latin typeface="+mn-ea"/>
                <a:ea typeface="+mn-ea"/>
              </a:rPr>
              <a:t>x86</a:t>
            </a:r>
            <a:r>
              <a:rPr lang="zh-CN" altLang="en-US" sz="2400" dirty="0">
                <a:latin typeface="+mn-ea"/>
                <a:ea typeface="+mn-ea"/>
              </a:rPr>
              <a:t>中 </a:t>
            </a:r>
            <a:r>
              <a:rPr lang="en-US" altLang="zh-CN" sz="2400" dirty="0">
                <a:latin typeface="+mn-ea"/>
                <a:ea typeface="+mn-ea"/>
              </a:rPr>
              <a:t>EIP 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</a:t>
            </a:r>
            <a:r>
              <a:rPr lang="zh-CN" altLang="en-US" sz="2400" dirty="0">
                <a:latin typeface="+mn-ea"/>
                <a:ea typeface="+mn-ea"/>
              </a:rPr>
              <a:t>数据的存、取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</a:t>
            </a:r>
            <a:r>
              <a:rPr lang="zh-CN" altLang="en-US" sz="2400" dirty="0">
                <a:latin typeface="+mn-ea"/>
                <a:ea typeface="+mn-ea"/>
              </a:rPr>
              <a:t>指令执行后的变化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掌握反汇编窗口、寄存器窗口、监视窗口、内存窗口等等的用法；走进 计算机的 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世界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285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1FAE6CD-8268-CACF-9FA3-3472E5B92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b="0" kern="0" dirty="0">
                <a:solidFill>
                  <a:srgbClr val="FF0000"/>
                </a:solidFill>
              </a:rPr>
              <a:t>程序的运行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15F068-C6C1-455A-A9F4-7C9ECCB2572A}"/>
              </a:ext>
            </a:extLst>
          </p:cNvPr>
          <p:cNvSpPr txBox="1"/>
          <p:nvPr/>
        </p:nvSpPr>
        <p:spPr>
          <a:xfrm>
            <a:off x="574899" y="998730"/>
            <a:ext cx="8092556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介绍内容：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汇编与反汇编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数据的地址及数据的表示形式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    局部变量的地址表达形式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   变量地址在监视窗口的显示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   局部变量的地址计算（</a:t>
            </a:r>
            <a:r>
              <a:rPr lang="en-US" altLang="zh-CN" sz="2400" dirty="0"/>
              <a:t>EBP +n </a:t>
            </a:r>
            <a:r>
              <a:rPr lang="zh-CN" altLang="en-US" sz="2400" dirty="0"/>
              <a:t>）（验证地址表示形式）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   变量内容在内存中的显示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</a:t>
            </a:r>
            <a:r>
              <a:rPr lang="zh-CN" altLang="en-US" sz="2400" dirty="0"/>
              <a:t>监视窗口变量内容的显示（十进制，十六进制等）</a:t>
            </a:r>
          </a:p>
        </p:txBody>
      </p:sp>
    </p:spTree>
    <p:extLst>
      <p:ext uri="{BB962C8B-B14F-4D97-AF65-F5344CB8AC3E}">
        <p14:creationId xmlns:p14="http://schemas.microsoft.com/office/powerpoint/2010/main" val="281065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1FAE6CD-8268-CACF-9FA3-3472E5B92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b="0" kern="0" dirty="0">
                <a:solidFill>
                  <a:srgbClr val="FF0000"/>
                </a:solidFill>
              </a:rPr>
              <a:t>程序的运行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DA4957-4969-E8C5-840D-77A2806E9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0" y="1808820"/>
            <a:ext cx="8052993" cy="23946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F1665C-3EB3-8D2C-0CAE-425D0008EF68}"/>
              </a:ext>
            </a:extLst>
          </p:cNvPr>
          <p:cNvSpPr txBox="1"/>
          <p:nvPr/>
        </p:nvSpPr>
        <p:spPr>
          <a:xfrm>
            <a:off x="341530" y="100377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 在内存窗口观察，指令流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62B4F7-2DC2-C732-7C2F-66A635CED99D}"/>
              </a:ext>
            </a:extLst>
          </p:cNvPr>
          <p:cNvSpPr txBox="1"/>
          <p:nvPr/>
        </p:nvSpPr>
        <p:spPr>
          <a:xfrm>
            <a:off x="206514" y="4734145"/>
            <a:ext cx="7425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 分析指令机器码的组成部分：帮助理解</a:t>
            </a:r>
            <a:r>
              <a:rPr lang="zh-CN" altLang="en-US" sz="2400" dirty="0">
                <a:solidFill>
                  <a:srgbClr val="FF0000"/>
                </a:solidFill>
              </a:rPr>
              <a:t>指令译码</a:t>
            </a:r>
          </a:p>
        </p:txBody>
      </p:sp>
    </p:spTree>
    <p:extLst>
      <p:ext uri="{BB962C8B-B14F-4D97-AF65-F5344CB8AC3E}">
        <p14:creationId xmlns:p14="http://schemas.microsoft.com/office/powerpoint/2010/main" val="57865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1FAE6CD-8268-CACF-9FA3-3472E5B92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b="0" kern="0" dirty="0">
                <a:solidFill>
                  <a:srgbClr val="FF0000"/>
                </a:solidFill>
              </a:rPr>
              <a:t>程序的运行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F1665C-3EB3-8D2C-0CAE-425D0008EF68}"/>
              </a:ext>
            </a:extLst>
          </p:cNvPr>
          <p:cNvSpPr txBox="1"/>
          <p:nvPr/>
        </p:nvSpPr>
        <p:spPr>
          <a:xfrm>
            <a:off x="341530" y="100377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 分析变量之间的地址关系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62B4F7-2DC2-C732-7C2F-66A635CED99D}"/>
              </a:ext>
            </a:extLst>
          </p:cNvPr>
          <p:cNvSpPr txBox="1"/>
          <p:nvPr/>
        </p:nvSpPr>
        <p:spPr>
          <a:xfrm>
            <a:off x="566486" y="5049180"/>
            <a:ext cx="7381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比较</a:t>
            </a:r>
            <a:r>
              <a:rPr lang="en-US" altLang="zh-CN" sz="2400" dirty="0"/>
              <a:t>x86, x64</a:t>
            </a:r>
            <a:r>
              <a:rPr lang="zh-CN" altLang="en-US" sz="2400" dirty="0"/>
              <a:t>下，编译器为变量安排空间的差异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454915-2C61-C4DC-5390-62FA56B8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2258870"/>
            <a:ext cx="6375728" cy="25401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0A0E83-3469-6A41-5C90-2E325036B9EB}"/>
              </a:ext>
            </a:extLst>
          </p:cNvPr>
          <p:cNvSpPr txBox="1"/>
          <p:nvPr/>
        </p:nvSpPr>
        <p:spPr>
          <a:xfrm>
            <a:off x="566486" y="1648056"/>
            <a:ext cx="8145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比较不同编译开关下，编译器为变量安排空间的差异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68443B-3154-B566-2B84-CF085A113364}"/>
              </a:ext>
            </a:extLst>
          </p:cNvPr>
          <p:cNvSpPr txBox="1"/>
          <p:nvPr/>
        </p:nvSpPr>
        <p:spPr>
          <a:xfrm>
            <a:off x="948726" y="5623390"/>
            <a:ext cx="5378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理解地址分配的方案是多种多样的</a:t>
            </a:r>
          </a:p>
        </p:txBody>
      </p:sp>
    </p:spTree>
    <p:extLst>
      <p:ext uri="{BB962C8B-B14F-4D97-AF65-F5344CB8AC3E}">
        <p14:creationId xmlns:p14="http://schemas.microsoft.com/office/powerpoint/2010/main" val="315657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1FAE6CD-8268-CACF-9FA3-3472E5B92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b="0" kern="0" dirty="0">
                <a:solidFill>
                  <a:srgbClr val="FF0000"/>
                </a:solidFill>
              </a:rPr>
              <a:t>程序的运行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F1665C-3EB3-8D2C-0CAE-425D0008EF68}"/>
              </a:ext>
            </a:extLst>
          </p:cNvPr>
          <p:cNvSpPr txBox="1"/>
          <p:nvPr/>
        </p:nvSpPr>
        <p:spPr>
          <a:xfrm>
            <a:off x="431540" y="995990"/>
            <a:ext cx="81009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在内存窗口，观察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</a:t>
            </a:r>
            <a:r>
              <a:rPr lang="zh-CN" altLang="en-US" sz="2400" dirty="0"/>
              <a:t>中格式串的存放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</a:t>
            </a:r>
            <a:r>
              <a:rPr lang="zh-CN" altLang="en-US" sz="2400" dirty="0"/>
              <a:t>了解参数传递的方法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 C</a:t>
            </a:r>
            <a:r>
              <a:rPr lang="zh-CN" altLang="en-US" sz="2400" dirty="0"/>
              <a:t>语句与机器指令的对应关系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反汇编窗口，不同选项的设置，带来的窗口内容的变化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理解符号地址的概念</a:t>
            </a:r>
          </a:p>
        </p:txBody>
      </p:sp>
    </p:spTree>
    <p:extLst>
      <p:ext uri="{BB962C8B-B14F-4D97-AF65-F5344CB8AC3E}">
        <p14:creationId xmlns:p14="http://schemas.microsoft.com/office/powerpoint/2010/main" val="98102195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30420</TotalTime>
  <Words>354</Words>
  <Application>Microsoft Office PowerPoint</Application>
  <PresentationFormat>全屏显示(4:3)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Wingdings</vt:lpstr>
      <vt:lpstr>默认设计模板</vt:lpstr>
      <vt:lpstr>  计算机工作的基本过程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Lianghai</cp:lastModifiedBy>
  <cp:revision>2477</cp:revision>
  <dcterms:created xsi:type="dcterms:W3CDTF">2008-04-26T09:05:28Z</dcterms:created>
  <dcterms:modified xsi:type="dcterms:W3CDTF">2024-02-26T08:32:26Z</dcterms:modified>
</cp:coreProperties>
</file>