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7"/>
  </p:notesMasterIdLst>
  <p:handoutMasterIdLst>
    <p:handoutMasterId r:id="rId38"/>
  </p:handoutMasterIdLst>
  <p:sldIdLst>
    <p:sldId id="547" r:id="rId2"/>
    <p:sldId id="548" r:id="rId3"/>
    <p:sldId id="535" r:id="rId4"/>
    <p:sldId id="493" r:id="rId5"/>
    <p:sldId id="494" r:id="rId6"/>
    <p:sldId id="518" r:id="rId7"/>
    <p:sldId id="581" r:id="rId8"/>
    <p:sldId id="495" r:id="rId9"/>
    <p:sldId id="582" r:id="rId10"/>
    <p:sldId id="568" r:id="rId11"/>
    <p:sldId id="587" r:id="rId12"/>
    <p:sldId id="589" r:id="rId13"/>
    <p:sldId id="498" r:id="rId14"/>
    <p:sldId id="499" r:id="rId15"/>
    <p:sldId id="505" r:id="rId16"/>
    <p:sldId id="540" r:id="rId17"/>
    <p:sldId id="507" r:id="rId18"/>
    <p:sldId id="584" r:id="rId19"/>
    <p:sldId id="585" r:id="rId20"/>
    <p:sldId id="513" r:id="rId21"/>
    <p:sldId id="515" r:id="rId22"/>
    <p:sldId id="516" r:id="rId23"/>
    <p:sldId id="522" r:id="rId24"/>
    <p:sldId id="554" r:id="rId25"/>
    <p:sldId id="571" r:id="rId26"/>
    <p:sldId id="572" r:id="rId27"/>
    <p:sldId id="573" r:id="rId28"/>
    <p:sldId id="574" r:id="rId29"/>
    <p:sldId id="575" r:id="rId30"/>
    <p:sldId id="576" r:id="rId31"/>
    <p:sldId id="577" r:id="rId32"/>
    <p:sldId id="591" r:id="rId33"/>
    <p:sldId id="578" r:id="rId34"/>
    <p:sldId id="579" r:id="rId35"/>
    <p:sldId id="592" r:id="rId36"/>
  </p:sldIdLst>
  <p:sldSz cx="9144000" cy="6858000" type="screen4x3"/>
  <p:notesSz cx="6854825" cy="96313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微软用户" initials="微软用户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66FFCC"/>
    <a:srgbClr val="99CCFF"/>
    <a:srgbClr val="FF99FF"/>
    <a:srgbClr val="990099"/>
    <a:srgbClr val="000066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86863" autoAdjust="0"/>
  </p:normalViewPr>
  <p:slideViewPr>
    <p:cSldViewPr>
      <p:cViewPr varScale="1">
        <p:scale>
          <a:sx n="87" d="100"/>
          <a:sy n="87" d="100"/>
        </p:scale>
        <p:origin x="10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3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CCF96C7E-84FF-4FD9-A155-FA3C937DAC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27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0213" cy="48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0763" y="722313"/>
            <a:ext cx="4813300" cy="36115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5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75175"/>
            <a:ext cx="5483225" cy="433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5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5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148763"/>
            <a:ext cx="2970213" cy="481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Times New Roman" pitchFamily="18" charset="0"/>
              </a:defRPr>
            </a:lvl1pPr>
          </a:lstStyle>
          <a:p>
            <a:pPr>
              <a:defRPr/>
            </a:pPr>
            <a:fld id="{CBB9AD01-C656-495E-AB54-EE7872F745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4726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93A165C9-67E6-443A-9CEA-0B3CCBF7A72E}" type="slidenum">
              <a:rPr lang="en-US" altLang="zh-CN" sz="1200" i="0" smtClean="0">
                <a:latin typeface="Times New Roman" pitchFamily="18" charset="0"/>
              </a:rPr>
              <a:pPr eaLnBrk="1" hangingPunct="1"/>
              <a:t>3</a:t>
            </a:fld>
            <a:endParaRPr lang="en-US" altLang="zh-CN" sz="1200" i="0"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6576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B9AD01-C656-495E-AB54-EE7872F7457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28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注意：地址的差别； 地址类型的差别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BB9AD01-C656-495E-AB54-EE7872F74578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911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Rectangle 74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2" name="Picture 75" descr="logo3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76" descr="new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77" descr="new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1649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451650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5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6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7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AE63C38D-E2C5-480E-9559-161B5F980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56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8522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6645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477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840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3668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7339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722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06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0234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2908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568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2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3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4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5" descr="图片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1" name="Rectangle 17" descr="60%"/>
          <p:cNvSpPr>
            <a:spLocks noChangeArrowheads="1"/>
          </p:cNvSpPr>
          <p:nvPr userDrawn="1"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3" name="Picture 19" descr="new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" name="Line 20"/>
          <p:cNvSpPr>
            <a:spLocks noChangeShapeType="1"/>
          </p:cNvSpPr>
          <p:nvPr userDrawn="1"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45" name="Picture 21" descr="logo3"/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6" name="Text Box 4"/>
          <p:cNvSpPr txBox="1">
            <a:spLocks noChangeArrowheads="1"/>
          </p:cNvSpPr>
          <p:nvPr/>
        </p:nvSpPr>
        <p:spPr bwMode="auto">
          <a:xfrm>
            <a:off x="827088" y="1841500"/>
            <a:ext cx="58448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3200" b="1" i="0" dirty="0">
                <a:ea typeface="华文行楷" pitchFamily="2" charset="-122"/>
              </a:rPr>
              <a:t>茫茫内存，何处寻觅操作数？</a:t>
            </a:r>
          </a:p>
        </p:txBody>
      </p:sp>
      <p:sp>
        <p:nvSpPr>
          <p:cNvPr id="453637" name="Text Box 5"/>
          <p:cNvSpPr txBox="1">
            <a:spLocks noChangeArrowheads="1"/>
          </p:cNvSpPr>
          <p:nvPr/>
        </p:nvSpPr>
        <p:spPr bwMode="auto">
          <a:xfrm>
            <a:off x="827088" y="2633663"/>
            <a:ext cx="58150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3200" b="1" i="0" dirty="0">
                <a:ea typeface="华文行楷" pitchFamily="2" charset="-122"/>
              </a:rPr>
              <a:t>CPU</a:t>
            </a:r>
            <a:r>
              <a:rPr lang="zh-CN" altLang="en-US" sz="3200" b="1" i="0" dirty="0">
                <a:ea typeface="华文行楷" pitchFamily="2" charset="-122"/>
              </a:rPr>
              <a:t>如何知道操作数的地址？</a:t>
            </a:r>
          </a:p>
        </p:txBody>
      </p:sp>
      <p:sp>
        <p:nvSpPr>
          <p:cNvPr id="453641" name="Text Box 9"/>
          <p:cNvSpPr txBox="1">
            <a:spLocks noChangeArrowheads="1"/>
          </p:cNvSpPr>
          <p:nvPr/>
        </p:nvSpPr>
        <p:spPr bwMode="auto">
          <a:xfrm>
            <a:off x="827088" y="3425825"/>
            <a:ext cx="74152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3200" b="1" i="0" dirty="0">
                <a:ea typeface="华文行楷" pitchFamily="2" charset="-122"/>
              </a:rPr>
              <a:t>日常生活中，有哪些给出地址的方式？</a:t>
            </a:r>
          </a:p>
        </p:txBody>
      </p:sp>
      <p:sp>
        <p:nvSpPr>
          <p:cNvPr id="453642" name="Text Box 10"/>
          <p:cNvSpPr txBox="1">
            <a:spLocks noChangeArrowheads="1"/>
          </p:cNvSpPr>
          <p:nvPr/>
        </p:nvSpPr>
        <p:spPr bwMode="auto">
          <a:xfrm>
            <a:off x="827088" y="4121150"/>
            <a:ext cx="71801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3200" b="1" i="0" dirty="0">
                <a:ea typeface="华文行楷" pitchFamily="2" charset="-122"/>
              </a:rPr>
              <a:t> C</a:t>
            </a:r>
            <a:r>
              <a:rPr lang="zh-CN" altLang="en-US" sz="3200" b="1" i="0" dirty="0">
                <a:ea typeface="华文行楷" pitchFamily="2" charset="-122"/>
              </a:rPr>
              <a:t>程序中</a:t>
            </a:r>
            <a:r>
              <a:rPr lang="zh-CN" altLang="en-US" sz="3200" b="1" i="0">
                <a:ea typeface="华文行楷" pitchFamily="2" charset="-122"/>
              </a:rPr>
              <a:t>，有哪些</a:t>
            </a:r>
            <a:r>
              <a:rPr lang="zh-CN" altLang="en-US" sz="3200" b="1" i="0" dirty="0">
                <a:ea typeface="华文行楷" pitchFamily="2" charset="-122"/>
              </a:rPr>
              <a:t>给出地址的方式？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D0034F06-92E1-44A2-8431-B2F3FCEF9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77813"/>
            <a:ext cx="6119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</a:t>
            </a: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3636" grpId="0"/>
      <p:bldP spid="453637" grpId="0"/>
      <p:bldP spid="453641" grpId="0"/>
      <p:bldP spid="45364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4.4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直接寻址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3C82E9-093D-4AC8-9CE0-5099106EE701}"/>
              </a:ext>
            </a:extLst>
          </p:cNvPr>
          <p:cNvSpPr txBox="1"/>
          <p:nvPr/>
        </p:nvSpPr>
        <p:spPr>
          <a:xfrm>
            <a:off x="611560" y="1536174"/>
            <a:ext cx="65137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global;</a:t>
            </a:r>
          </a:p>
          <a:p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void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address_compare()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int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local;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global = 2*5;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*((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 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*)&amp;global + 1) = 20;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printf(</a:t>
            </a:r>
            <a:r>
              <a:rPr lang="en-US" altLang="zh-CN" sz="20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"global = %d  %08x\n"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global, global);</a:t>
            </a:r>
          </a:p>
          <a:p>
            <a:endParaRPr lang="zh-CN" altLang="en-US" sz="20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local = 10;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*((</a:t>
            </a:r>
            <a:r>
              <a:rPr lang="en-US" altLang="zh-CN" sz="20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*)&amp;local + 1) = 20;</a:t>
            </a:r>
          </a:p>
          <a:p>
            <a:r>
              <a:rPr lang="pt-BR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  printf(</a:t>
            </a:r>
            <a:r>
              <a:rPr lang="pt-BR" altLang="zh-CN" sz="2000" i="0" dirty="0">
                <a:solidFill>
                  <a:srgbClr val="A31515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"local = %d  %08x\n"</a:t>
            </a:r>
            <a:r>
              <a:rPr lang="pt-BR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, local, local);</a:t>
            </a:r>
          </a:p>
          <a:p>
            <a:r>
              <a:rPr lang="en-US" altLang="zh-CN" sz="20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}</a:t>
            </a:r>
            <a:endParaRPr lang="zh-CN" altLang="en-US" i="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0D8ED2-D060-425B-86F7-B00374613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56" y="1700808"/>
            <a:ext cx="3340272" cy="86364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9D2E0BA-A7C2-46E2-86B7-A80C91AEDA5C}"/>
              </a:ext>
            </a:extLst>
          </p:cNvPr>
          <p:cNvSpPr txBox="1"/>
          <p:nvPr/>
        </p:nvSpPr>
        <p:spPr>
          <a:xfrm>
            <a:off x="1259632" y="5291663"/>
            <a:ext cx="6408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虽然全局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局部变量的访问形式相同，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但是它们对应的寻址方式是不同的。</a:t>
            </a:r>
            <a:endParaRPr lang="en-US" altLang="zh-CN" sz="24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454222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4.4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直接寻址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B66E2B-E8CA-4BB0-B92F-C89C0BB74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81" y="2939411"/>
            <a:ext cx="8460432" cy="10173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63490FDD-D4C4-4A9F-9CE6-36D0286C8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390650"/>
            <a:ext cx="6830716" cy="1384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zh-CN" altLang="en-US" sz="2400" b="1" i="0" dirty="0">
                <a:latin typeface="宋体" panose="02010600030101010101" pitchFamily="2" charset="-122"/>
              </a:rPr>
              <a:t>操作数在内存中；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400" b="1" i="0" dirty="0">
                <a:latin typeface="宋体" panose="02010600030101010101" pitchFamily="2" charset="-122"/>
              </a:rPr>
              <a:t> 操作数的偏移地址</a:t>
            </a:r>
            <a:r>
              <a:rPr lang="en-US" altLang="zh-CN" sz="2400" b="1" i="0" dirty="0">
                <a:latin typeface="宋体" panose="02010600030101010101" pitchFamily="2" charset="-122"/>
              </a:rPr>
              <a:t>EA</a:t>
            </a:r>
            <a:r>
              <a:rPr lang="zh-CN" altLang="en-US" sz="2400" b="1" i="0" dirty="0">
                <a:latin typeface="宋体" panose="02010600030101010101" pitchFamily="2" charset="-122"/>
              </a:rPr>
              <a:t>紧跟在指令操作码后面</a:t>
            </a:r>
            <a:r>
              <a:rPr lang="zh-CN" altLang="en-US" sz="2400" b="1" i="0" dirty="0">
                <a:latin typeface="宋体" panose="02010600030101010101" pitchFamily="2" charset="-122"/>
                <a:ea typeface="楷体_GB2312" pitchFamily="49" charset="-122"/>
              </a:rPr>
              <a:t>。</a:t>
            </a:r>
            <a:endParaRPr lang="en-US" altLang="zh-CN" sz="2400" b="1" i="0" dirty="0">
              <a:latin typeface="宋体" panose="02010600030101010101" pitchFamily="2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400" b="1" i="0" dirty="0">
                <a:latin typeface="宋体" panose="02010600030101010101" pitchFamily="2" charset="-122"/>
                <a:ea typeface="楷体_GB2312" pitchFamily="49" charset="-122"/>
              </a:rPr>
              <a:t>全局变量的访问：直接寻址</a:t>
            </a:r>
            <a:endParaRPr lang="zh-CN" altLang="en-US" sz="2400" b="1" i="0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F695B13-9CFA-4A83-9B5E-3992BDD2A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4" y="4698373"/>
            <a:ext cx="8134768" cy="128276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3624A15-2412-41EA-B2B1-CCA7D9E7B22A}"/>
              </a:ext>
            </a:extLst>
          </p:cNvPr>
          <p:cNvSpPr txBox="1"/>
          <p:nvPr/>
        </p:nvSpPr>
        <p:spPr>
          <a:xfrm>
            <a:off x="525556" y="4150754"/>
            <a:ext cx="4575362" cy="43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zh-CN" altLang="en-US" sz="2000" b="1" i="0" dirty="0">
                <a:latin typeface="宋体" panose="02010600030101010101" pitchFamily="2" charset="-122"/>
                <a:ea typeface="楷体_GB2312" pitchFamily="49" charset="-122"/>
              </a:rPr>
              <a:t>局部变量的访问：变址寻址</a:t>
            </a:r>
            <a:endParaRPr lang="zh-CN" altLang="en-US" sz="2000" b="1" i="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8872819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4.4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直接寻址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EABBE1D-9B92-4EB6-BBB4-A7150F890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250" y="3605525"/>
            <a:ext cx="8488906" cy="216024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B342253-BA14-40BD-89ED-CEA206CEB7F4}"/>
              </a:ext>
            </a:extLst>
          </p:cNvPr>
          <p:cNvSpPr txBox="1"/>
          <p:nvPr/>
        </p:nvSpPr>
        <p:spPr>
          <a:xfrm>
            <a:off x="539552" y="1438980"/>
            <a:ext cx="6768752" cy="2023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i="0" dirty="0">
                <a:solidFill>
                  <a:srgbClr val="FF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Q</a:t>
            </a:r>
            <a:r>
              <a:rPr lang="en-US" altLang="zh-CN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zh-CN" altLang="en-US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：下面三种写法各自的含义是什么？</a:t>
            </a:r>
            <a:endParaRPr lang="en-US" altLang="zh-CN" sz="2400" i="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*((</a:t>
            </a:r>
            <a:r>
              <a:rPr lang="en-US" altLang="zh-CN" sz="24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*)&amp;global + 1) = 20;</a:t>
            </a:r>
          </a:p>
          <a:p>
            <a:pPr>
              <a:lnSpc>
                <a:spcPct val="135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*((</a:t>
            </a:r>
            <a:r>
              <a:rPr lang="en-US" altLang="zh-CN" sz="24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*)(&amp;global + 1)) = 20;</a:t>
            </a:r>
          </a:p>
          <a:p>
            <a:pPr>
              <a:lnSpc>
                <a:spcPct val="135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*(</a:t>
            </a:r>
            <a:r>
              <a:rPr lang="en-US" altLang="zh-CN" sz="24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int</a:t>
            </a:r>
            <a:r>
              <a:rPr lang="en-US" altLang="zh-CN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*)((</a:t>
            </a:r>
            <a:r>
              <a:rPr lang="en-US" altLang="zh-CN" sz="2400" i="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char</a:t>
            </a:r>
            <a:r>
              <a:rPr lang="en-US" altLang="zh-CN" sz="2400" i="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*)&amp;global + 1) = 20;</a:t>
            </a:r>
            <a:endParaRPr lang="zh-CN" altLang="en-US" sz="2400" i="0" dirty="0"/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CE239E14-AEFF-49F7-B22C-68B710863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4537" y="2060848"/>
            <a:ext cx="269191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注意：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语言的写法 与 机器语言程序的差异！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A6428965-3C93-F6B4-2B76-9728F9148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5949280"/>
            <a:ext cx="540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tIns="0" bIns="0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地址差异、机器指令中的类型 ！</a:t>
            </a:r>
          </a:p>
        </p:txBody>
      </p:sp>
    </p:spTree>
    <p:extLst>
      <p:ext uri="{BB962C8B-B14F-4D97-AF65-F5344CB8AC3E}">
        <p14:creationId xmlns:p14="http://schemas.microsoft.com/office/powerpoint/2010/main" val="1045695372"/>
      </p:ext>
    </p:extLst>
  </p:cSld>
  <p:clrMapOvr>
    <a:masterClrMapping/>
  </p:clrMapOvr>
  <p:transition spd="slow"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/>
          <p:cNvSpPr txBox="1">
            <a:spLocks noChangeArrowheads="1"/>
          </p:cNvSpPr>
          <p:nvPr/>
        </p:nvSpPr>
        <p:spPr bwMode="auto">
          <a:xfrm>
            <a:off x="593725" y="295275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669925" y="1628775"/>
            <a:ext cx="80057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074738" indent="-1074738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格式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r>
              <a:rPr lang="en-US" altLang="zh-CN" sz="2800" b="1" i="0" dirty="0">
                <a:latin typeface="宋体" panose="02010600030101010101" pitchFamily="2" charset="-122"/>
              </a:rPr>
              <a:t>[R]</a:t>
            </a:r>
          </a:p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功能</a:t>
            </a:r>
            <a:r>
              <a:rPr lang="zh-CN" altLang="en-US" sz="2800" b="1" i="0" dirty="0">
                <a:latin typeface="宋体" panose="02010600030101010101" pitchFamily="2" charset="-122"/>
              </a:rPr>
              <a:t>：操作数在内存中</a:t>
            </a:r>
            <a:r>
              <a:rPr lang="en-US" altLang="zh-CN" sz="2800" b="1" i="0" dirty="0">
                <a:latin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</a:rPr>
              <a:t>操作数的偏移地址在寄存器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  <a:r>
              <a:rPr lang="zh-CN" altLang="en-US" sz="2800" b="1" i="0" dirty="0">
                <a:latin typeface="宋体" panose="02010600030101010101" pitchFamily="2" charset="-122"/>
              </a:rPr>
              <a:t>中。即（</a:t>
            </a:r>
            <a:r>
              <a:rPr lang="en-US" altLang="zh-CN" sz="2800" b="1" i="0" dirty="0">
                <a:latin typeface="宋体" panose="02010600030101010101" pitchFamily="2" charset="-122"/>
              </a:rPr>
              <a:t>R)</a:t>
            </a:r>
            <a:r>
              <a:rPr lang="zh-CN" altLang="en-US" sz="2800" b="1" i="0" dirty="0">
                <a:latin typeface="宋体" panose="02010600030101010101" pitchFamily="2" charset="-122"/>
              </a:rPr>
              <a:t>为操作数的偏移地址</a:t>
            </a:r>
            <a:r>
              <a:rPr lang="en-US" altLang="zh-CN" sz="2800" b="1" i="0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396307" name="Group 19"/>
          <p:cNvGrpSpPr>
            <a:grpSpLocks/>
          </p:cNvGrpSpPr>
          <p:nvPr/>
        </p:nvGrpSpPr>
        <p:grpSpPr bwMode="auto">
          <a:xfrm>
            <a:off x="827088" y="3719513"/>
            <a:ext cx="7237412" cy="2446337"/>
            <a:chOff x="816" y="2388"/>
            <a:chExt cx="4559" cy="1541"/>
          </a:xfrm>
        </p:grpSpPr>
        <p:grpSp>
          <p:nvGrpSpPr>
            <p:cNvPr id="14342" name="Group 5"/>
            <p:cNvGrpSpPr>
              <a:grpSpLocks/>
            </p:cNvGrpSpPr>
            <p:nvPr/>
          </p:nvGrpSpPr>
          <p:grpSpPr bwMode="auto">
            <a:xfrm>
              <a:off x="816" y="2388"/>
              <a:ext cx="3360" cy="1541"/>
              <a:chOff x="1200" y="2583"/>
              <a:chExt cx="3360" cy="1541"/>
            </a:xfrm>
          </p:grpSpPr>
          <p:sp>
            <p:nvSpPr>
              <p:cNvPr id="14344" name="Rectangle 6"/>
              <p:cNvSpPr>
                <a:spLocks noChangeArrowheads="1"/>
              </p:cNvSpPr>
              <p:nvPr/>
            </p:nvSpPr>
            <p:spPr bwMode="auto">
              <a:xfrm>
                <a:off x="1468" y="2839"/>
                <a:ext cx="574" cy="2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50"/>
                  </a:spcBef>
                </a:pPr>
                <a:r>
                  <a:rPr kumimoji="0" lang="zh-CN" altLang="en-US" b="1" i="0">
                    <a:latin typeface="Times New Roman" pitchFamily="18" charset="0"/>
                  </a:rPr>
                  <a:t>操作码</a:t>
                </a:r>
                <a:r>
                  <a:rPr kumimoji="0" lang="zh-CN" altLang="en-US" sz="900" b="1" i="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14345" name="Rectangle 7"/>
              <p:cNvSpPr>
                <a:spLocks noChangeArrowheads="1"/>
              </p:cNvSpPr>
              <p:nvPr/>
            </p:nvSpPr>
            <p:spPr bwMode="auto">
              <a:xfrm>
                <a:off x="2546" y="2839"/>
                <a:ext cx="574" cy="23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eaLnBrk="0" hangingPunct="0">
                  <a:spcBef>
                    <a:spcPts val="150"/>
                  </a:spcBef>
                </a:pPr>
                <a:r>
                  <a:rPr kumimoji="0" lang="en-US" altLang="zh-CN" b="1" i="0">
                    <a:latin typeface="Times New Roman" pitchFamily="18" charset="0"/>
                  </a:rPr>
                  <a:t>EA </a:t>
                </a:r>
                <a:r>
                  <a:rPr kumimoji="0" lang="en-US" altLang="zh-CN" sz="900" b="1" i="0">
                    <a:latin typeface="宋体" pitchFamily="2" charset="-122"/>
                  </a:rPr>
                  <a:t>   </a:t>
                </a:r>
              </a:p>
            </p:txBody>
          </p:sp>
          <p:sp>
            <p:nvSpPr>
              <p:cNvPr id="14346" name="Line 8"/>
              <p:cNvSpPr>
                <a:spLocks noChangeShapeType="1"/>
              </p:cNvSpPr>
              <p:nvPr/>
            </p:nvSpPr>
            <p:spPr bwMode="auto">
              <a:xfrm>
                <a:off x="2042" y="2955"/>
                <a:ext cx="45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7" name="Rectangle 9"/>
              <p:cNvSpPr>
                <a:spLocks noChangeArrowheads="1"/>
              </p:cNvSpPr>
              <p:nvPr/>
            </p:nvSpPr>
            <p:spPr bwMode="auto">
              <a:xfrm>
                <a:off x="2760" y="2631"/>
                <a:ext cx="123" cy="1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kumimoji="0" lang="en-US" altLang="zh-CN" b="1" i="0">
                    <a:latin typeface="宋体" pitchFamily="2" charset="-122"/>
                  </a:rPr>
                  <a:t>R</a:t>
                </a:r>
                <a:r>
                  <a:rPr kumimoji="0" lang="en-US" altLang="zh-CN" sz="1000" i="0">
                    <a:latin typeface="宋体" pitchFamily="2" charset="-122"/>
                  </a:rPr>
                  <a:t> </a:t>
                </a:r>
              </a:p>
            </p:txBody>
          </p:sp>
          <p:sp>
            <p:nvSpPr>
              <p:cNvPr id="14348" name="Line 10"/>
              <p:cNvSpPr>
                <a:spLocks noChangeShapeType="1"/>
              </p:cNvSpPr>
              <p:nvPr/>
            </p:nvSpPr>
            <p:spPr bwMode="auto">
              <a:xfrm>
                <a:off x="2799" y="3097"/>
                <a:ext cx="0" cy="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49" name="Text Box 11"/>
              <p:cNvSpPr txBox="1">
                <a:spLocks noChangeArrowheads="1"/>
              </p:cNvSpPr>
              <p:nvPr/>
            </p:nvSpPr>
            <p:spPr bwMode="auto">
              <a:xfrm>
                <a:off x="3408" y="2823"/>
                <a:ext cx="816" cy="24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  <a:spcBef>
                    <a:spcPts val="150"/>
                  </a:spcBef>
                </a:pPr>
                <a:r>
                  <a:rPr kumimoji="0" lang="zh-CN" altLang="en-US" b="1" i="0">
                    <a:latin typeface="Times New Roman" pitchFamily="18" charset="0"/>
                  </a:rPr>
                  <a:t>段选择符</a:t>
                </a:r>
                <a:r>
                  <a:rPr kumimoji="0" lang="zh-CN" altLang="en-US" sz="900" b="1" i="0">
                    <a:latin typeface="Times New Roman" pitchFamily="18" charset="0"/>
                  </a:rPr>
                  <a:t>  </a:t>
                </a:r>
              </a:p>
            </p:txBody>
          </p:sp>
          <p:sp>
            <p:nvSpPr>
              <p:cNvPr id="14350" name="Rectangle 12"/>
              <p:cNvSpPr>
                <a:spLocks noChangeArrowheads="1"/>
              </p:cNvSpPr>
              <p:nvPr/>
            </p:nvSpPr>
            <p:spPr bwMode="auto">
              <a:xfrm>
                <a:off x="3408" y="2583"/>
                <a:ext cx="816" cy="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ctr" eaLnBrk="0" hangingPunct="0">
                  <a:lnSpc>
                    <a:spcPct val="96000"/>
                  </a:lnSpc>
                </a:pPr>
                <a:r>
                  <a:rPr kumimoji="0" lang="zh-CN" altLang="en-US" b="1" i="0">
                    <a:latin typeface="Times New Roman" pitchFamily="18" charset="0"/>
                  </a:rPr>
                  <a:t>段寄存器</a:t>
                </a:r>
                <a:r>
                  <a:rPr kumimoji="0" lang="zh-CN" altLang="en-US" sz="900" b="1" i="0">
                    <a:latin typeface="宋体" pitchFamily="2" charset="-122"/>
                  </a:rPr>
                  <a:t>  </a:t>
                </a:r>
              </a:p>
            </p:txBody>
          </p:sp>
          <p:sp>
            <p:nvSpPr>
              <p:cNvPr id="14351" name="Line 13"/>
              <p:cNvSpPr>
                <a:spLocks noChangeShapeType="1"/>
              </p:cNvSpPr>
              <p:nvPr/>
            </p:nvSpPr>
            <p:spPr bwMode="auto">
              <a:xfrm>
                <a:off x="3747" y="3097"/>
                <a:ext cx="0" cy="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2" name="Text Box 14"/>
              <p:cNvSpPr txBox="1">
                <a:spLocks noChangeArrowheads="1"/>
              </p:cNvSpPr>
              <p:nvPr/>
            </p:nvSpPr>
            <p:spPr bwMode="auto">
              <a:xfrm>
                <a:off x="1200" y="3360"/>
                <a:ext cx="3360" cy="24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  <a:spcBef>
                    <a:spcPts val="150"/>
                  </a:spcBef>
                </a:pPr>
                <a:r>
                  <a:rPr kumimoji="0" lang="en-US" altLang="zh-CN" b="1" i="0">
                    <a:solidFill>
                      <a:srgbClr val="FF3300"/>
                    </a:solidFill>
                    <a:latin typeface="宋体" pitchFamily="2" charset="-122"/>
                  </a:rPr>
                  <a:t>CPU</a:t>
                </a:r>
                <a:r>
                  <a:rPr kumimoji="0" lang="zh-CN" altLang="en-US" b="1" i="0">
                    <a:latin typeface="宋体" pitchFamily="2" charset="-122"/>
                  </a:rPr>
                  <a:t>依据工作方式进行段</a:t>
                </a:r>
                <a:r>
                  <a:rPr kumimoji="0" lang="en-US" altLang="zh-CN" b="1" i="0">
                    <a:latin typeface="宋体" pitchFamily="2" charset="-122"/>
                  </a:rPr>
                  <a:t>/</a:t>
                </a:r>
                <a:r>
                  <a:rPr kumimoji="0" lang="zh-CN" altLang="en-US" b="1" i="0">
                    <a:latin typeface="宋体" pitchFamily="2" charset="-122"/>
                  </a:rPr>
                  <a:t>页转换，计算</a:t>
                </a:r>
                <a:r>
                  <a:rPr kumimoji="0" lang="en-US" altLang="zh-CN" b="1" i="0">
                    <a:solidFill>
                      <a:srgbClr val="FF3300"/>
                    </a:solidFill>
                    <a:latin typeface="宋体" pitchFamily="2" charset="-122"/>
                  </a:rPr>
                  <a:t>PA</a:t>
                </a:r>
              </a:p>
            </p:txBody>
          </p:sp>
          <p:sp>
            <p:nvSpPr>
              <p:cNvPr id="14353" name="Line 15"/>
              <p:cNvSpPr>
                <a:spLocks noChangeShapeType="1"/>
              </p:cNvSpPr>
              <p:nvPr/>
            </p:nvSpPr>
            <p:spPr bwMode="auto">
              <a:xfrm>
                <a:off x="2784" y="3605"/>
                <a:ext cx="0" cy="24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54" name="Text Box 16"/>
              <p:cNvSpPr txBox="1">
                <a:spLocks noChangeArrowheads="1"/>
              </p:cNvSpPr>
              <p:nvPr/>
            </p:nvSpPr>
            <p:spPr bwMode="auto">
              <a:xfrm>
                <a:off x="2448" y="3876"/>
                <a:ext cx="692" cy="24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>
                <a:lvl1pPr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 i="1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>
                  <a:lnSpc>
                    <a:spcPct val="96000"/>
                  </a:lnSpc>
                  <a:spcBef>
                    <a:spcPts val="150"/>
                  </a:spcBef>
                </a:pPr>
                <a:r>
                  <a:rPr kumimoji="0" lang="zh-CN" altLang="en-US" b="1" i="0">
                    <a:latin typeface="Times New Roman" pitchFamily="18" charset="0"/>
                  </a:rPr>
                  <a:t>操作数</a:t>
                </a:r>
              </a:p>
            </p:txBody>
          </p:sp>
          <p:sp>
            <p:nvSpPr>
              <p:cNvPr id="14355" name="Rectangle 17"/>
              <p:cNvSpPr>
                <a:spLocks noChangeArrowheads="1"/>
              </p:cNvSpPr>
              <p:nvPr/>
            </p:nvSpPr>
            <p:spPr bwMode="auto">
              <a:xfrm>
                <a:off x="2877" y="3651"/>
                <a:ext cx="169" cy="15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96000"/>
                  </a:lnSpc>
                </a:pPr>
                <a:r>
                  <a:rPr kumimoji="0" lang="en-US" altLang="zh-CN" i="0">
                    <a:latin typeface="宋体" pitchFamily="2" charset="-122"/>
                  </a:rPr>
                  <a:t>PA</a:t>
                </a:r>
              </a:p>
            </p:txBody>
          </p:sp>
        </p:grpSp>
        <p:sp>
          <p:nvSpPr>
            <p:cNvPr id="14343" name="Text Box 18"/>
            <p:cNvSpPr txBox="1">
              <a:spLocks noChangeArrowheads="1"/>
            </p:cNvSpPr>
            <p:nvPr/>
          </p:nvSpPr>
          <p:spPr bwMode="auto">
            <a:xfrm>
              <a:off x="4332" y="2658"/>
              <a:ext cx="1043" cy="1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Times New Roman" pitchFamily="18" charset="0"/>
                </a:rPr>
                <a:t>寄存器间接寻址方式的寻址过程</a:t>
              </a:r>
            </a:p>
          </p:txBody>
        </p:sp>
      </p:grpSp>
      <p:sp>
        <p:nvSpPr>
          <p:cNvPr id="396308" name="Rectangle 20"/>
          <p:cNvSpPr>
            <a:spLocks noChangeArrowheads="1"/>
          </p:cNvSpPr>
          <p:nvPr/>
        </p:nvSpPr>
        <p:spPr bwMode="auto">
          <a:xfrm>
            <a:off x="703263" y="3125788"/>
            <a:ext cx="37844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</a:rPr>
              <a:t>例如：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AX,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[ESI]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6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3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56418" y="1628800"/>
            <a:ext cx="80311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 R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可以是</a:t>
            </a:r>
            <a:r>
              <a:rPr lang="en-US" altLang="zh-CN" sz="2800" b="1" i="0" dirty="0">
                <a:latin typeface="宋体" panose="02010600030101010101" pitchFamily="2" charset="-122"/>
              </a:rPr>
              <a:t>:</a:t>
            </a:r>
          </a:p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    8</a:t>
            </a:r>
            <a:r>
              <a:rPr lang="zh-CN" altLang="en-US" sz="2800" b="1" i="0" dirty="0"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位通用寄存器中的任意一个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latin typeface="宋体" panose="02010600030101010101" pitchFamily="2" charset="-122"/>
              </a:rPr>
              <a:t>EAX, EBX, ECX, EDX,ESI,EDI,ESP,EBP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4.5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寄存器间接寻址</a:t>
            </a:r>
          </a:p>
        </p:txBody>
      </p:sp>
      <p:sp>
        <p:nvSpPr>
          <p:cNvPr id="397317" name="Rectangle 5"/>
          <p:cNvSpPr>
            <a:spLocks noChangeArrowheads="1"/>
          </p:cNvSpPr>
          <p:nvPr/>
        </p:nvSpPr>
        <p:spPr bwMode="auto">
          <a:xfrm>
            <a:off x="501651" y="4705980"/>
            <a:ext cx="72387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buFont typeface="Wingdings" pitchFamily="2" charset="2"/>
              <a:buNone/>
            </a:pPr>
            <a:r>
              <a:rPr lang="en-US" altLang="zh-CN" sz="2800" b="1" i="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800" b="1" i="0" dirty="0">
                <a:latin typeface="Times New Roman" pitchFamily="18" charset="0"/>
              </a:rPr>
              <a:t>扁平内存管理模式下，（</a:t>
            </a:r>
            <a:r>
              <a:rPr lang="en-US" altLang="zh-CN" sz="2800" b="1" i="0" dirty="0">
                <a:latin typeface="Times New Roman" pitchFamily="18" charset="0"/>
              </a:rPr>
              <a:t>DS</a:t>
            </a:r>
            <a:r>
              <a:rPr lang="zh-CN" altLang="en-US" sz="2800" b="1" i="0" dirty="0">
                <a:latin typeface="Times New Roman" pitchFamily="18" charset="0"/>
              </a:rPr>
              <a:t>）</a:t>
            </a:r>
            <a:r>
              <a:rPr lang="en-US" altLang="zh-CN" sz="2800" b="1" i="0" dirty="0">
                <a:latin typeface="Times New Roman" pitchFamily="18" charset="0"/>
              </a:rPr>
              <a:t>=</a:t>
            </a:r>
            <a:r>
              <a:rPr lang="zh-CN" altLang="en-US" sz="2800" b="1" i="0" dirty="0">
                <a:latin typeface="Times New Roman" pitchFamily="18" charset="0"/>
              </a:rPr>
              <a:t>（</a:t>
            </a:r>
            <a:r>
              <a:rPr lang="en-US" altLang="zh-CN" sz="2800" b="1" i="0" dirty="0">
                <a:latin typeface="Times New Roman" pitchFamily="18" charset="0"/>
              </a:rPr>
              <a:t>SS</a:t>
            </a:r>
            <a:r>
              <a:rPr lang="zh-CN" altLang="en-US" sz="2800" b="1" i="0" dirty="0">
                <a:latin typeface="Times New Roman" pitchFamily="18" charset="0"/>
              </a:rPr>
              <a:t>）</a:t>
            </a:r>
          </a:p>
        </p:txBody>
      </p:sp>
      <p:sp>
        <p:nvSpPr>
          <p:cNvPr id="397318" name="Rectangle 6"/>
          <p:cNvSpPr>
            <a:spLocks noChangeArrowheads="1"/>
          </p:cNvSpPr>
          <p:nvPr/>
        </p:nvSpPr>
        <p:spPr bwMode="auto">
          <a:xfrm>
            <a:off x="485774" y="3291957"/>
            <a:ext cx="6896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操作数的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偏移地址</a:t>
            </a:r>
            <a:r>
              <a:rPr lang="zh-CN" altLang="en-US" sz="2800" b="1" i="0" dirty="0">
                <a:latin typeface="宋体" panose="02010600030101010101" pitchFamily="2" charset="-122"/>
              </a:rPr>
              <a:t>在指令指明的寄存器中</a:t>
            </a:r>
          </a:p>
        </p:txBody>
      </p: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539750" y="4116388"/>
            <a:ext cx="37160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Font typeface="Wingdings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操作数所在的段是？</a:t>
            </a:r>
          </a:p>
        </p:txBody>
      </p:sp>
    </p:spTree>
    <p:custDataLst>
      <p:tags r:id="rId1"/>
    </p:custDataLst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7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7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7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7" grpId="0"/>
      <p:bldP spid="397318" grpId="0"/>
      <p:bldP spid="3973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3"/>
          <p:cNvSpPr txBox="1">
            <a:spLocks noChangeArrowheads="1"/>
          </p:cNvSpPr>
          <p:nvPr/>
        </p:nvSpPr>
        <p:spPr bwMode="auto">
          <a:xfrm>
            <a:off x="593725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669925" y="1557338"/>
            <a:ext cx="812594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格式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r>
              <a:rPr lang="en-US" altLang="zh-CN" sz="2800" b="1" i="0" dirty="0">
                <a:latin typeface="宋体" panose="02010600030101010101" pitchFamily="2" charset="-122"/>
              </a:rPr>
              <a:t>V[R×F ] </a:t>
            </a:r>
          </a:p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功能</a:t>
            </a:r>
            <a:r>
              <a:rPr lang="zh-CN" altLang="en-US" sz="2800" b="1" i="0" dirty="0">
                <a:latin typeface="宋体" panose="02010600030101010101" pitchFamily="2" charset="-122"/>
              </a:rPr>
              <a:t>：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中的内容</a:t>
            </a:r>
            <a:r>
              <a:rPr lang="en-US" altLang="zh-CN" sz="2800" b="1" i="0" dirty="0">
                <a:latin typeface="宋体" panose="02010600030101010101" pitchFamily="2" charset="-122"/>
              </a:rPr>
              <a:t>×F + V  </a:t>
            </a:r>
            <a:r>
              <a:rPr lang="zh-CN" altLang="en-US" sz="2800" b="1" i="0" dirty="0">
                <a:latin typeface="宋体" panose="02010600030101010101" pitchFamily="2" charset="-122"/>
              </a:rPr>
              <a:t>为操作数的偏移地址。</a:t>
            </a:r>
          </a:p>
        </p:txBody>
      </p:sp>
      <p:grpSp>
        <p:nvGrpSpPr>
          <p:cNvPr id="403461" name="Group 5"/>
          <p:cNvGrpSpPr>
            <a:grpSpLocks/>
          </p:cNvGrpSpPr>
          <p:nvPr/>
        </p:nvGrpSpPr>
        <p:grpSpPr bwMode="auto">
          <a:xfrm>
            <a:off x="957263" y="3284538"/>
            <a:ext cx="5919787" cy="3019425"/>
            <a:chOff x="421" y="2208"/>
            <a:chExt cx="3755" cy="2012"/>
          </a:xfrm>
        </p:grpSpPr>
        <p:sp>
          <p:nvSpPr>
            <p:cNvPr id="23558" name="Rectangle 6"/>
            <p:cNvSpPr>
              <a:spLocks noChangeArrowheads="1"/>
            </p:cNvSpPr>
            <p:nvPr/>
          </p:nvSpPr>
          <p:spPr bwMode="auto">
            <a:xfrm>
              <a:off x="1056" y="2529"/>
              <a:ext cx="602" cy="73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50"/>
                </a:spcBef>
              </a:pPr>
              <a:r>
                <a:rPr kumimoji="0" lang="zh-CN" altLang="en-US" b="1" i="0">
                  <a:latin typeface="Times New Roman" pitchFamily="18" charset="0"/>
                </a:rPr>
                <a:t>操作码</a:t>
              </a:r>
              <a:r>
                <a:rPr kumimoji="0" lang="zh-CN" altLang="en-US" sz="900" b="1" i="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23559" name="Rectangle 7"/>
            <p:cNvSpPr>
              <a:spLocks noChangeArrowheads="1"/>
            </p:cNvSpPr>
            <p:nvPr/>
          </p:nvSpPr>
          <p:spPr bwMode="auto">
            <a:xfrm>
              <a:off x="2114" y="2431"/>
              <a:ext cx="574" cy="23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eaLnBrk="0" hangingPunct="0">
                <a:spcBef>
                  <a:spcPts val="150"/>
                </a:spcBef>
              </a:pPr>
              <a:r>
                <a:rPr kumimoji="0" lang="zh-CN" altLang="en-US" b="1" i="0">
                  <a:latin typeface="Times New Roman" pitchFamily="18" charset="0"/>
                </a:rPr>
                <a:t>变址值 </a:t>
              </a:r>
              <a:r>
                <a:rPr kumimoji="0" lang="zh-CN" altLang="en-US" sz="900" b="1" i="0">
                  <a:latin typeface="宋体" pitchFamily="2" charset="-122"/>
                </a:rPr>
                <a:t>   </a:t>
              </a:r>
            </a:p>
          </p:txBody>
        </p:sp>
        <p:sp>
          <p:nvSpPr>
            <p:cNvPr id="23560" name="Line 8"/>
            <p:cNvSpPr>
              <a:spLocks noChangeShapeType="1"/>
            </p:cNvSpPr>
            <p:nvPr/>
          </p:nvSpPr>
          <p:spPr bwMode="auto">
            <a:xfrm flipV="1">
              <a:off x="1658" y="2640"/>
              <a:ext cx="358" cy="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1" name="Rectangle 9"/>
            <p:cNvSpPr>
              <a:spLocks noChangeArrowheads="1"/>
            </p:cNvSpPr>
            <p:nvPr/>
          </p:nvSpPr>
          <p:spPr bwMode="auto">
            <a:xfrm>
              <a:off x="2282" y="2208"/>
              <a:ext cx="123" cy="16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b="1" i="0">
                  <a:latin typeface="宋体" pitchFamily="2" charset="-122"/>
                </a:rPr>
                <a:t>R</a:t>
              </a:r>
              <a:r>
                <a:rPr kumimoji="0" lang="en-US" altLang="zh-CN" sz="1000" i="0">
                  <a:latin typeface="宋体" pitchFamily="2" charset="-122"/>
                </a:rPr>
                <a:t> </a:t>
              </a:r>
            </a:p>
          </p:txBody>
        </p:sp>
        <p:sp>
          <p:nvSpPr>
            <p:cNvPr id="23562" name="Line 10"/>
            <p:cNvSpPr>
              <a:spLocks noChangeShapeType="1"/>
            </p:cNvSpPr>
            <p:nvPr/>
          </p:nvSpPr>
          <p:spPr bwMode="auto">
            <a:xfrm flipH="1">
              <a:off x="2400" y="2688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3024" y="2513"/>
              <a:ext cx="816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  <a:spcBef>
                  <a:spcPts val="150"/>
                </a:spcBef>
              </a:pPr>
              <a:r>
                <a:rPr kumimoji="0" lang="zh-CN" altLang="en-US" b="1" i="0">
                  <a:latin typeface="Times New Roman" pitchFamily="18" charset="0"/>
                </a:rPr>
                <a:t>段选择符</a:t>
              </a:r>
              <a:r>
                <a:rPr kumimoji="0" lang="zh-CN" altLang="en-US" sz="900" b="1" i="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23564" name="Rectangle 12"/>
            <p:cNvSpPr>
              <a:spLocks noChangeArrowheads="1"/>
            </p:cNvSpPr>
            <p:nvPr/>
          </p:nvSpPr>
          <p:spPr bwMode="auto">
            <a:xfrm>
              <a:off x="3024" y="2273"/>
              <a:ext cx="81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ctr" eaLnBrk="0" hangingPunct="0">
                <a:lnSpc>
                  <a:spcPct val="96000"/>
                </a:lnSpc>
              </a:pPr>
              <a:r>
                <a:rPr kumimoji="0" lang="zh-CN" altLang="en-US" b="1" i="0">
                  <a:latin typeface="Times New Roman" pitchFamily="18" charset="0"/>
                </a:rPr>
                <a:t>段寄存器</a:t>
              </a:r>
              <a:r>
                <a:rPr kumimoji="0" lang="zh-CN" altLang="en-US" sz="900" b="1" i="0">
                  <a:latin typeface="宋体" pitchFamily="2" charset="-122"/>
                </a:rPr>
                <a:t>  </a:t>
              </a:r>
            </a:p>
          </p:txBody>
        </p:sp>
        <p:sp>
          <p:nvSpPr>
            <p:cNvPr id="23565" name="Line 13"/>
            <p:cNvSpPr>
              <a:spLocks noChangeShapeType="1"/>
            </p:cNvSpPr>
            <p:nvPr/>
          </p:nvSpPr>
          <p:spPr bwMode="auto">
            <a:xfrm flipH="1">
              <a:off x="3360" y="2787"/>
              <a:ext cx="3" cy="7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6" name="Text Box 14"/>
            <p:cNvSpPr txBox="1">
              <a:spLocks noChangeArrowheads="1"/>
            </p:cNvSpPr>
            <p:nvPr/>
          </p:nvSpPr>
          <p:spPr bwMode="auto">
            <a:xfrm>
              <a:off x="816" y="3456"/>
              <a:ext cx="3360" cy="24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  <a:spcBef>
                  <a:spcPts val="150"/>
                </a:spcBef>
              </a:pPr>
              <a:r>
                <a:rPr kumimoji="0" lang="en-US" altLang="zh-CN" b="1" i="0">
                  <a:latin typeface="宋体" pitchFamily="2" charset="-122"/>
                </a:rPr>
                <a:t>CPU</a:t>
              </a:r>
              <a:r>
                <a:rPr kumimoji="0" lang="zh-CN" altLang="en-US" b="1" i="0">
                  <a:latin typeface="宋体" pitchFamily="2" charset="-122"/>
                </a:rPr>
                <a:t>依据工作方式进行段</a:t>
              </a:r>
              <a:r>
                <a:rPr kumimoji="0" lang="en-US" altLang="zh-CN" b="1" i="0">
                  <a:latin typeface="宋体" pitchFamily="2" charset="-122"/>
                </a:rPr>
                <a:t>/</a:t>
              </a:r>
              <a:r>
                <a:rPr kumimoji="0" lang="zh-CN" altLang="en-US" b="1" i="0">
                  <a:latin typeface="宋体" pitchFamily="2" charset="-122"/>
                </a:rPr>
                <a:t>页转换，计算</a:t>
              </a:r>
              <a:r>
                <a:rPr kumimoji="0" lang="en-US" altLang="zh-CN" b="1" i="0">
                  <a:latin typeface="宋体" pitchFamily="2" charset="-122"/>
                </a:rPr>
                <a:t>PA</a:t>
              </a:r>
            </a:p>
          </p:txBody>
        </p:sp>
        <p:sp>
          <p:nvSpPr>
            <p:cNvPr id="23567" name="Line 15"/>
            <p:cNvSpPr>
              <a:spLocks noChangeShapeType="1"/>
            </p:cNvSpPr>
            <p:nvPr/>
          </p:nvSpPr>
          <p:spPr bwMode="auto">
            <a:xfrm>
              <a:off x="2400" y="3701"/>
              <a:ext cx="0" cy="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8" name="Text Box 16"/>
            <p:cNvSpPr txBox="1">
              <a:spLocks noChangeArrowheads="1"/>
            </p:cNvSpPr>
            <p:nvPr/>
          </p:nvSpPr>
          <p:spPr bwMode="auto">
            <a:xfrm>
              <a:off x="2064" y="3972"/>
              <a:ext cx="69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0800" rIns="18000" bIns="10800"/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>
                <a:lnSpc>
                  <a:spcPct val="96000"/>
                </a:lnSpc>
                <a:spcBef>
                  <a:spcPts val="150"/>
                </a:spcBef>
              </a:pPr>
              <a:r>
                <a:rPr kumimoji="0" lang="zh-CN" altLang="en-US" b="1" i="0">
                  <a:latin typeface="Times New Roman" pitchFamily="18" charset="0"/>
                </a:rPr>
                <a:t>操作数</a:t>
              </a:r>
            </a:p>
          </p:txBody>
        </p:sp>
        <p:sp>
          <p:nvSpPr>
            <p:cNvPr id="23569" name="Rectangle 17"/>
            <p:cNvSpPr>
              <a:spLocks noChangeArrowheads="1"/>
            </p:cNvSpPr>
            <p:nvPr/>
          </p:nvSpPr>
          <p:spPr bwMode="auto">
            <a:xfrm>
              <a:off x="2493" y="3747"/>
              <a:ext cx="169" cy="15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/>
            <a:p>
              <a:pPr algn="just" eaLnBrk="0" hangingPunct="0">
                <a:lnSpc>
                  <a:spcPct val="96000"/>
                </a:lnSpc>
              </a:pPr>
              <a:r>
                <a:rPr kumimoji="0" lang="en-US" altLang="zh-CN" i="0">
                  <a:latin typeface="宋体" pitchFamily="2" charset="-122"/>
                </a:rPr>
                <a:t>PA</a:t>
              </a:r>
            </a:p>
          </p:txBody>
        </p:sp>
        <p:sp>
          <p:nvSpPr>
            <p:cNvPr id="23570" name="Line 18"/>
            <p:cNvSpPr>
              <a:spLocks noChangeShapeType="1"/>
            </p:cNvSpPr>
            <p:nvPr/>
          </p:nvSpPr>
          <p:spPr bwMode="auto">
            <a:xfrm>
              <a:off x="1056" y="2736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19"/>
            <p:cNvSpPr>
              <a:spLocks noChangeShapeType="1"/>
            </p:cNvSpPr>
            <p:nvPr/>
          </p:nvSpPr>
          <p:spPr bwMode="auto">
            <a:xfrm>
              <a:off x="1056" y="3024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Text Box 20"/>
            <p:cNvSpPr txBox="1">
              <a:spLocks noChangeArrowheads="1"/>
            </p:cNvSpPr>
            <p:nvPr/>
          </p:nvSpPr>
          <p:spPr bwMode="auto">
            <a:xfrm>
              <a:off x="2513" y="3169"/>
              <a:ext cx="415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54000" bIns="0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EA</a:t>
              </a:r>
            </a:p>
          </p:txBody>
        </p:sp>
        <p:sp>
          <p:nvSpPr>
            <p:cNvPr id="23573" name="Text Box 21"/>
            <p:cNvSpPr txBox="1">
              <a:spLocks noChangeArrowheads="1"/>
            </p:cNvSpPr>
            <p:nvPr/>
          </p:nvSpPr>
          <p:spPr bwMode="auto">
            <a:xfrm>
              <a:off x="1217" y="2794"/>
              <a:ext cx="22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54000" bIns="0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23574" name="Text Box 22"/>
            <p:cNvSpPr txBox="1">
              <a:spLocks noChangeArrowheads="1"/>
            </p:cNvSpPr>
            <p:nvPr/>
          </p:nvSpPr>
          <p:spPr bwMode="auto">
            <a:xfrm>
              <a:off x="2256" y="3072"/>
              <a:ext cx="22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54000" bIns="0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i="0">
                  <a:latin typeface="Times New Roman" pitchFamily="18" charset="0"/>
                </a:rPr>
                <a:t>＋</a:t>
              </a:r>
            </a:p>
          </p:txBody>
        </p:sp>
        <p:sp>
          <p:nvSpPr>
            <p:cNvPr id="23575" name="Text Box 23"/>
            <p:cNvSpPr txBox="1">
              <a:spLocks noChangeArrowheads="1"/>
            </p:cNvSpPr>
            <p:nvPr/>
          </p:nvSpPr>
          <p:spPr bwMode="auto">
            <a:xfrm>
              <a:off x="1200" y="3034"/>
              <a:ext cx="22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54000" tIns="0" rIns="54000" bIns="0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V</a:t>
              </a:r>
            </a:p>
          </p:txBody>
        </p:sp>
        <p:sp>
          <p:nvSpPr>
            <p:cNvPr id="23576" name="Line 24"/>
            <p:cNvSpPr>
              <a:spLocks noChangeShapeType="1"/>
            </p:cNvSpPr>
            <p:nvPr/>
          </p:nvSpPr>
          <p:spPr bwMode="auto">
            <a:xfrm>
              <a:off x="1680" y="292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Text Box 25"/>
            <p:cNvSpPr txBox="1">
              <a:spLocks noChangeArrowheads="1"/>
            </p:cNvSpPr>
            <p:nvPr/>
          </p:nvSpPr>
          <p:spPr bwMode="auto">
            <a:xfrm>
              <a:off x="2294" y="2810"/>
              <a:ext cx="21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i="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23578" name="Line 26"/>
            <p:cNvSpPr>
              <a:spLocks noChangeShapeType="1"/>
            </p:cNvSpPr>
            <p:nvPr/>
          </p:nvSpPr>
          <p:spPr bwMode="auto">
            <a:xfrm flipH="1">
              <a:off x="2400" y="2976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27"/>
            <p:cNvSpPr>
              <a:spLocks noChangeShapeType="1"/>
            </p:cNvSpPr>
            <p:nvPr/>
          </p:nvSpPr>
          <p:spPr bwMode="auto">
            <a:xfrm>
              <a:off x="1680" y="3168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8"/>
            <p:cNvSpPr>
              <a:spLocks noChangeShapeType="1"/>
            </p:cNvSpPr>
            <p:nvPr/>
          </p:nvSpPr>
          <p:spPr bwMode="auto">
            <a:xfrm flipH="1">
              <a:off x="2400" y="3312"/>
              <a:ext cx="0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1" name="Text Box 29"/>
            <p:cNvSpPr txBox="1">
              <a:spLocks noChangeArrowheads="1"/>
            </p:cNvSpPr>
            <p:nvPr/>
          </p:nvSpPr>
          <p:spPr bwMode="auto">
            <a:xfrm>
              <a:off x="421" y="3469"/>
              <a:ext cx="117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zh-CN" sz="2400" i="0">
                <a:latin typeface="Times New Roman" pitchFamily="18" charset="0"/>
              </a:endParaRPr>
            </a:p>
          </p:txBody>
        </p:sp>
      </p:grpSp>
      <p:sp>
        <p:nvSpPr>
          <p:cNvPr id="403486" name="Rectangle 30"/>
          <p:cNvSpPr>
            <a:spLocks noChangeArrowheads="1"/>
          </p:cNvSpPr>
          <p:nvPr/>
        </p:nvSpPr>
        <p:spPr bwMode="auto">
          <a:xfrm>
            <a:off x="692150" y="2622550"/>
            <a:ext cx="43460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i="0" dirty="0">
                <a:latin typeface="宋体" panose="02010600030101010101" pitchFamily="2" charset="-122"/>
              </a:rPr>
              <a:t>例如：</a:t>
            </a:r>
            <a:r>
              <a:rPr lang="en-US" altLang="zh-CN" sz="2800" b="1" i="0" dirty="0">
                <a:latin typeface="宋体" panose="02010600030101010101" pitchFamily="2" charset="-122"/>
              </a:rPr>
              <a:t>MOV  AL,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5[EBX*2]</a:t>
            </a:r>
          </a:p>
        </p:txBody>
      </p:sp>
    </p:spTree>
    <p:custDataLst>
      <p:tags r:id="rId1"/>
    </p:custData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3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0" grpId="0" autoUpdateAnimBg="0"/>
      <p:bldP spid="40348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0" name="Text Box 2"/>
          <p:cNvSpPr txBox="1">
            <a:spLocks noChangeArrowheads="1"/>
          </p:cNvSpPr>
          <p:nvPr/>
        </p:nvSpPr>
        <p:spPr bwMode="auto">
          <a:xfrm>
            <a:off x="539750" y="1628800"/>
            <a:ext cx="7704138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R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可以是</a:t>
            </a:r>
            <a:r>
              <a:rPr lang="en-US" altLang="zh-CN" sz="2800" b="1" i="0" dirty="0">
                <a:latin typeface="宋体" panose="02010600030101010101" pitchFamily="2" charset="-122"/>
              </a:rPr>
              <a:t>: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8</a:t>
            </a:r>
            <a:r>
              <a:rPr lang="zh-CN" altLang="en-US" sz="2800" b="1" i="0" dirty="0"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位通用寄存器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</a:t>
            </a:r>
            <a:r>
              <a:rPr lang="en-US" altLang="zh-CN" sz="2800" b="1" i="0" dirty="0">
                <a:latin typeface="宋体" panose="02010600030101010101" pitchFamily="2" charset="-122"/>
              </a:rPr>
              <a:t>EAX, EBX, ECX, EDX,ESI,EDI,ESP,EBP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442374" name="Rectangle 6"/>
          <p:cNvSpPr>
            <a:spLocks noChangeArrowheads="1"/>
          </p:cNvSpPr>
          <p:nvPr/>
        </p:nvSpPr>
        <p:spPr bwMode="auto">
          <a:xfrm>
            <a:off x="539750" y="3500834"/>
            <a:ext cx="35413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  <a:buFont typeface="Wingdings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F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可为 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4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2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44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0" grpId="0"/>
      <p:bldP spid="4423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D72E33-4613-4283-95C5-3678AA758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12776"/>
            <a:ext cx="5688632" cy="281379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C71C62B-6D1E-4E68-AA5A-8D18A0619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4437112"/>
            <a:ext cx="8435136" cy="1368152"/>
          </a:xfrm>
          <a:prstGeom prst="rect">
            <a:avLst/>
          </a:prstGeom>
        </p:spPr>
      </p:pic>
      <p:sp>
        <p:nvSpPr>
          <p:cNvPr id="22" name="Rectangle 6">
            <a:extLst>
              <a:ext uri="{FF2B5EF4-FFF2-40B4-BE49-F238E27FC236}">
                <a16:creationId xmlns:a16="http://schemas.microsoft.com/office/drawing/2014/main" id="{7138D5C8-BA54-451B-AC76-10FE2284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812895"/>
            <a:ext cx="64972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</a:pPr>
            <a:r>
              <a:rPr lang="zh-CN" altLang="en-US" sz="2800" b="1" i="0" dirty="0">
                <a:latin typeface="宋体" panose="02010600030101010101" pitchFamily="2" charset="-122"/>
              </a:rPr>
              <a:t>全局变量 编译后对应一个数值化的地址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7138D5C8-BA54-451B-AC76-10FE2284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576" y="5812895"/>
            <a:ext cx="64972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</a:pPr>
            <a:r>
              <a:rPr lang="zh-CN" altLang="en-US" sz="2800" b="1" i="0" dirty="0">
                <a:latin typeface="宋体" panose="02010600030101010101" pitchFamily="2" charset="-122"/>
              </a:rPr>
              <a:t>全局变量 编译后对应一个数值化的地址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1D0AE6-07CB-4D14-B7D6-ABEAC3BF1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76152"/>
            <a:ext cx="9144000" cy="109706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6A657B5-7558-435A-BF18-7663ADE66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816" y="2423023"/>
            <a:ext cx="8435136" cy="1368152"/>
          </a:xfrm>
          <a:prstGeom prst="rect">
            <a:avLst/>
          </a:prstGeom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B192B9AF-361A-40BA-BC04-5DCAEE772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90464"/>
            <a:ext cx="7300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</a:pPr>
            <a:r>
              <a:rPr lang="zh-CN" altLang="en-US" sz="2400" b="1" i="0" dirty="0">
                <a:latin typeface="宋体" panose="02010600030101010101" pitchFamily="2" charset="-122"/>
              </a:rPr>
              <a:t>全局变量数组访问：比较常量下标与变量下标的差异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107337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457200" y="166688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4.6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变址寻址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7138D5C8-BA54-451B-AC76-10FE22848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498068"/>
            <a:ext cx="74061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</a:pPr>
            <a:r>
              <a:rPr lang="zh-CN" altLang="en-US" sz="2800" b="1" i="0" dirty="0">
                <a:latin typeface="宋体" panose="02010600030101010101" pitchFamily="2" charset="-122"/>
              </a:rPr>
              <a:t>局部变量 编译后对应一个地址为 </a:t>
            </a:r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ebp</a:t>
            </a:r>
            <a:r>
              <a:rPr lang="en-US" altLang="zh-CN" sz="2800" b="1" i="0" dirty="0">
                <a:latin typeface="宋体" panose="02010600030101010101" pitchFamily="2" charset="-122"/>
              </a:rPr>
              <a:t> – n]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AA02AB-243A-4DD7-8EE0-CA7BFE3A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144456"/>
            <a:ext cx="8640960" cy="14553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AAED20A-3B66-4D82-9B96-CE8A48BB3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26" y="3961132"/>
            <a:ext cx="9144000" cy="1204389"/>
          </a:xfrm>
          <a:prstGeom prst="rect">
            <a:avLst/>
          </a:prstGeom>
        </p:spPr>
      </p:pic>
      <p:sp>
        <p:nvSpPr>
          <p:cNvPr id="10" name="Rectangle 6">
            <a:extLst>
              <a:ext uri="{FF2B5EF4-FFF2-40B4-BE49-F238E27FC236}">
                <a16:creationId xmlns:a16="http://schemas.microsoft.com/office/drawing/2014/main" id="{C76CC0F3-83E1-43BF-900E-149D56A48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90464"/>
            <a:ext cx="73003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rgbClr val="FF3300"/>
              </a:buClr>
            </a:pPr>
            <a:r>
              <a:rPr lang="zh-CN" altLang="en-US" sz="2400" b="1" i="0" dirty="0">
                <a:latin typeface="宋体" panose="02010600030101010101" pitchFamily="2" charset="-122"/>
              </a:rPr>
              <a:t>局部变量数组访问：比较常量下标与变量下标的差异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4475449"/>
      </p:ext>
    </p:extLst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755576" y="1450519"/>
            <a:ext cx="308289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 err="1">
                <a:latin typeface="宋体" panose="02010600030101010101" pitchFamily="2" charset="-122"/>
              </a:rPr>
              <a:t>int</a:t>
            </a: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, j;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int   a[10];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 err="1">
                <a:latin typeface="宋体" panose="02010600030101010101" pitchFamily="2" charset="-122"/>
              </a:rPr>
              <a:t>int</a:t>
            </a:r>
            <a:r>
              <a:rPr lang="en-US" altLang="zh-CN" sz="2800" b="1" i="0" dirty="0">
                <a:latin typeface="宋体" panose="02010600030101010101" pitchFamily="2" charset="-122"/>
              </a:rPr>
              <a:t>   *p;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 err="1">
                <a:latin typeface="宋体" panose="02010600030101010101" pitchFamily="2" charset="-122"/>
              </a:rPr>
              <a:t>int</a:t>
            </a:r>
            <a:r>
              <a:rPr lang="en-US" altLang="zh-CN" sz="2800" b="1" i="0" dirty="0">
                <a:latin typeface="宋体" panose="02010600030101010101" pitchFamily="2" charset="-122"/>
              </a:rPr>
              <a:t>   *q[10];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int   b[20][10];</a:t>
            </a:r>
          </a:p>
        </p:txBody>
      </p:sp>
      <p:sp>
        <p:nvSpPr>
          <p:cNvPr id="6147" name="Text Box 8"/>
          <p:cNvSpPr txBox="1">
            <a:spLocks noChangeArrowheads="1"/>
          </p:cNvSpPr>
          <p:nvPr/>
        </p:nvSpPr>
        <p:spPr bwMode="auto">
          <a:xfrm>
            <a:off x="780252" y="4365104"/>
            <a:ext cx="73996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思考</a:t>
            </a:r>
            <a:r>
              <a:rPr lang="zh-CN" altLang="en-US" sz="2800" b="1" i="0" dirty="0">
                <a:latin typeface="宋体" panose="02010600030101010101" pitchFamily="2" charset="-122"/>
              </a:rPr>
              <a:t>：如何得到要访问单元的地址？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a[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 =5</a:t>
            </a:r>
            <a:r>
              <a:rPr lang="zh-CN" altLang="en-US" sz="2800" b="1" i="0" dirty="0">
                <a:latin typeface="宋体" panose="02010600030101010101" pitchFamily="2" charset="-122"/>
              </a:rPr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b[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i</a:t>
            </a:r>
            <a:r>
              <a:rPr lang="en-US" altLang="zh-CN" sz="2800" b="1" i="0" dirty="0">
                <a:latin typeface="宋体" panose="02010600030101010101" pitchFamily="2" charset="-122"/>
              </a:rPr>
              <a:t>][j] =10</a:t>
            </a:r>
            <a:r>
              <a:rPr lang="zh-CN" altLang="en-US" sz="2800" b="1" i="0" dirty="0">
                <a:latin typeface="宋体" panose="02010600030101010101" pitchFamily="2" charset="-122"/>
              </a:rPr>
              <a:t>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original.px</a:t>
            </a:r>
            <a:r>
              <a:rPr lang="en-US" altLang="zh-CN" sz="2800" b="1" i="0" dirty="0">
                <a:latin typeface="宋体" panose="02010600030101010101" pitchFamily="2" charset="-122"/>
              </a:rPr>
              <a:t>=12;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lists[5].px=15;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6148" name="Text Box 11"/>
          <p:cNvSpPr txBox="1">
            <a:spLocks noChangeArrowheads="1"/>
          </p:cNvSpPr>
          <p:nvPr/>
        </p:nvSpPr>
        <p:spPr bwMode="auto">
          <a:xfrm>
            <a:off x="814054" y="3717032"/>
            <a:ext cx="70679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point  original;     point  lists[10];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02E6E57-140F-4054-B9B3-6B23E2789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38" y="277813"/>
            <a:ext cx="61198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C359F3A6-557B-4CDF-A6BA-BFC606100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4008" y="1436608"/>
            <a:ext cx="272061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struct point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 int px;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    int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py</a:t>
            </a:r>
            <a:r>
              <a:rPr lang="en-US" altLang="zh-CN" sz="2800" b="1" i="0" dirty="0">
                <a:latin typeface="宋体" panose="02010600030101010101" pitchFamily="2" charset="-122"/>
              </a:rPr>
              <a:t>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latin typeface="宋体" panose="02010600030101010101" pitchFamily="2" charset="-122"/>
              </a:rPr>
              <a:t>};</a:t>
            </a:r>
          </a:p>
        </p:txBody>
      </p:sp>
    </p:spTree>
  </p:cSld>
  <p:clrMapOvr>
    <a:masterClrMapping/>
  </p:clrMapOvr>
  <p:transition>
    <p:checke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3"/>
          <p:cNvSpPr txBox="1">
            <a:spLocks noChangeArrowheads="1"/>
          </p:cNvSpPr>
          <p:nvPr/>
        </p:nvSpPr>
        <p:spPr bwMode="auto">
          <a:xfrm>
            <a:off x="593725" y="295275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4.7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基址加变址寻址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611188" y="1557338"/>
            <a:ext cx="7848600" cy="36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60463" indent="-1160463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格式</a:t>
            </a:r>
            <a:r>
              <a:rPr lang="zh-CN" altLang="en-US" sz="2800" b="1" i="0" dirty="0">
                <a:latin typeface="宋体" panose="02010600030101010101" pitchFamily="2" charset="-122"/>
              </a:rPr>
              <a:t>： </a:t>
            </a:r>
            <a:r>
              <a:rPr lang="en-US" altLang="zh-CN" sz="2800" b="1" i="0" dirty="0">
                <a:latin typeface="宋体" panose="02010600030101010101" pitchFamily="2" charset="-122"/>
              </a:rPr>
              <a:t>[BR</a:t>
            </a:r>
            <a:r>
              <a:rPr lang="zh-CN" altLang="en-US" sz="2800" b="1" i="0" dirty="0">
                <a:latin typeface="宋体" panose="02010600030101010101" pitchFamily="2" charset="-122"/>
              </a:rPr>
              <a:t>＋</a:t>
            </a:r>
            <a:r>
              <a:rPr lang="en-US" altLang="zh-CN" sz="2800" b="1" i="0" dirty="0">
                <a:latin typeface="宋体" panose="02010600030101010101" pitchFamily="2" charset="-122"/>
              </a:rPr>
              <a:t>IR×F+V]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</a:t>
            </a:r>
            <a:r>
              <a:rPr lang="en-US" altLang="zh-CN" sz="2800" b="1" i="0" dirty="0">
                <a:latin typeface="宋体" panose="02010600030101010101" pitchFamily="2" charset="-122"/>
              </a:rPr>
              <a:t>V[BR][IR×F] 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 </a:t>
            </a:r>
            <a:r>
              <a:rPr lang="en-US" altLang="zh-CN" sz="2800" b="1" i="0" dirty="0">
                <a:latin typeface="宋体" panose="02010600030101010101" pitchFamily="2" charset="-122"/>
              </a:rPr>
              <a:t>V [IR×F][BR]</a:t>
            </a:r>
            <a:r>
              <a:rPr lang="en-US" altLang="zh-CN" sz="1800" b="1" i="0" dirty="0">
                <a:latin typeface="宋体" panose="02010600030101010101" pitchFamily="2" charset="-122"/>
              </a:rPr>
              <a:t> 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 </a:t>
            </a:r>
            <a:r>
              <a:rPr lang="zh-CN" altLang="en-US" sz="2800" b="1" i="0" dirty="0">
                <a:latin typeface="宋体" panose="02010600030101010101" pitchFamily="2" charset="-122"/>
              </a:rPr>
              <a:t>或 </a:t>
            </a:r>
            <a:r>
              <a:rPr lang="en-US" altLang="zh-CN" sz="2800" b="1" i="0" dirty="0">
                <a:latin typeface="宋体" panose="02010600030101010101" pitchFamily="2" charset="-122"/>
              </a:rPr>
              <a:t>V[BR+IR×F]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功 能</a:t>
            </a:r>
            <a:r>
              <a:rPr lang="zh-CN" altLang="en-US" sz="2800" b="1" i="0" dirty="0">
                <a:latin typeface="宋体" panose="02010600030101010101" pitchFamily="2" charset="-122"/>
              </a:rPr>
              <a:t>：操作数的偏移 ＝变址寄存器</a:t>
            </a:r>
            <a:r>
              <a:rPr lang="en-US" altLang="zh-CN" sz="2800" b="1" i="0" dirty="0">
                <a:latin typeface="宋体" panose="02010600030101010101" pitchFamily="2" charset="-122"/>
              </a:rPr>
              <a:t>IR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中的内容</a:t>
            </a:r>
            <a:r>
              <a:rPr lang="en-US" altLang="zh-CN" sz="2800" b="1" i="0" dirty="0">
                <a:latin typeface="宋体" panose="02010600030101010101" pitchFamily="2" charset="-122"/>
              </a:rPr>
              <a:t>×</a:t>
            </a:r>
            <a:r>
              <a:rPr lang="zh-CN" altLang="en-US" sz="2800" b="1" i="0" dirty="0">
                <a:latin typeface="宋体" panose="02010600030101010101" pitchFamily="2" charset="-122"/>
              </a:rPr>
              <a:t>比例因子</a:t>
            </a:r>
            <a:r>
              <a:rPr lang="en-US" altLang="zh-CN" sz="2800" b="1" i="0" dirty="0">
                <a:latin typeface="宋体" panose="02010600030101010101" pitchFamily="2" charset="-122"/>
              </a:rPr>
              <a:t>F +</a:t>
            </a:r>
            <a:r>
              <a:rPr lang="zh-CN" altLang="en-US" sz="2800" b="1" i="0" dirty="0">
                <a:latin typeface="宋体" panose="02010600030101010101" pitchFamily="2" charset="-122"/>
              </a:rPr>
              <a:t>位移量</a:t>
            </a:r>
            <a:r>
              <a:rPr lang="en-US" altLang="zh-CN" sz="2800" b="1" i="0" dirty="0">
                <a:latin typeface="宋体" panose="02010600030101010101" pitchFamily="2" charset="-122"/>
              </a:rPr>
              <a:t>V+</a:t>
            </a:r>
            <a:r>
              <a:rPr lang="zh-CN" altLang="en-US" sz="2800" b="1" i="0" dirty="0">
                <a:latin typeface="宋体" panose="02010600030101010101" pitchFamily="2" charset="-122"/>
              </a:rPr>
              <a:t>基址寄存器</a:t>
            </a:r>
            <a:r>
              <a:rPr lang="en-US" altLang="zh-CN" sz="2800" b="1" i="0" dirty="0">
                <a:latin typeface="宋体" panose="02010600030101010101" pitchFamily="2" charset="-122"/>
              </a:rPr>
              <a:t>BR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中的内容 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  </a:t>
            </a:r>
            <a:r>
              <a:rPr lang="en-US" altLang="zh-CN" sz="2800" b="1" i="0" dirty="0">
                <a:latin typeface="宋体" panose="02010600030101010101" pitchFamily="2" charset="-122"/>
              </a:rPr>
              <a:t>EA = (IR)*F + V + (BR)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611188" y="5430838"/>
            <a:ext cx="5637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i="0">
                <a:latin typeface="宋体" panose="02010600030101010101" pitchFamily="2" charset="-122"/>
              </a:rPr>
              <a:t>例如：</a:t>
            </a:r>
            <a:r>
              <a:rPr lang="en-US" altLang="zh-CN" sz="2800" b="1" i="0">
                <a:latin typeface="宋体" panose="02010600030101010101" pitchFamily="2" charset="-122"/>
              </a:rPr>
              <a:t>MOV  EAX, -6[EDI*2][EBP]</a:t>
            </a:r>
          </a:p>
        </p:txBody>
      </p:sp>
    </p:spTree>
    <p:custDataLst>
      <p:tags r:id="rId1"/>
    </p:custDataLst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57200" y="166688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4.7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基址加变址寻址</a:t>
            </a: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539552" y="1581862"/>
            <a:ext cx="7848872" cy="407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  <a:buFont typeface="Wingdings" pitchFamily="2" charset="2"/>
              <a:buChar char="u"/>
            </a:pPr>
            <a:r>
              <a:rPr lang="en-US" altLang="zh-CN" sz="2800" b="1" i="0" dirty="0">
                <a:latin typeface="宋体" panose="02010600030101010101" pitchFamily="2" charset="-122"/>
              </a:rPr>
              <a:t>F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可为 </a:t>
            </a:r>
            <a:r>
              <a:rPr lang="en-US" altLang="zh-CN" sz="2800" b="1" i="0" dirty="0">
                <a:latin typeface="宋体" panose="02010600030101010101" pitchFamily="2" charset="-122"/>
              </a:rPr>
              <a:t>1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2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4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</a:p>
          <a:p>
            <a:pPr>
              <a:lnSpc>
                <a:spcPct val="135000"/>
              </a:lnSpc>
              <a:buFont typeface="Wingdings" pitchFamily="2" charset="2"/>
              <a:buChar char="u"/>
            </a:pPr>
            <a:r>
              <a:rPr lang="zh-CN" altLang="en-US" sz="2800" b="1" i="0" dirty="0">
                <a:latin typeface="宋体" panose="02010600030101010101" pitchFamily="2" charset="-122"/>
              </a:rPr>
              <a:t>当使用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位寄存器时</a:t>
            </a: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BR</a:t>
            </a:r>
            <a:r>
              <a:rPr lang="zh-CN" altLang="en-US" sz="2800" b="1" i="0" dirty="0">
                <a:latin typeface="宋体" panose="02010600030101010101" pitchFamily="2" charset="-122"/>
              </a:rPr>
              <a:t>可以是 </a:t>
            </a:r>
            <a:r>
              <a:rPr lang="en-US" altLang="zh-CN" sz="2800" b="1" i="0" dirty="0">
                <a:latin typeface="宋体" panose="02010600030101010101" pitchFamily="2" charset="-122"/>
              </a:rPr>
              <a:t>EAX, EBX, ECX, EDX, ESI, EDI, ESP, EBP </a:t>
            </a:r>
            <a:r>
              <a:rPr lang="zh-CN" altLang="en-US" sz="2800" b="1" i="0" dirty="0">
                <a:latin typeface="宋体" panose="02010600030101010101" pitchFamily="2" charset="-122"/>
              </a:rPr>
              <a:t>之一；</a:t>
            </a: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en-US" altLang="zh-CN" sz="2800" b="1" i="0" dirty="0">
                <a:latin typeface="宋体" panose="02010600030101010101" pitchFamily="2" charset="-122"/>
              </a:rPr>
              <a:t>IR </a:t>
            </a:r>
            <a:r>
              <a:rPr lang="zh-CN" altLang="en-US" sz="2800" b="1" i="0" dirty="0">
                <a:latin typeface="宋体" panose="02010600030101010101" pitchFamily="2" charset="-122"/>
              </a:rPr>
              <a:t>可以是除</a:t>
            </a:r>
            <a:r>
              <a:rPr lang="en-US" altLang="zh-CN" sz="2800" b="1" i="0" dirty="0">
                <a:latin typeface="宋体" panose="02010600030101010101" pitchFamily="2" charset="-122"/>
              </a:rPr>
              <a:t>ESP</a:t>
            </a:r>
            <a:r>
              <a:rPr lang="zh-CN" altLang="en-US" sz="2800" b="1" i="0" dirty="0">
                <a:latin typeface="宋体" panose="02010600030101010101" pitchFamily="2" charset="-122"/>
              </a:rPr>
              <a:t>外的任一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位寄存器；</a:t>
            </a: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未带比例因子的寄存器是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BR</a:t>
            </a:r>
            <a:r>
              <a:rPr lang="en-US" altLang="zh-CN" sz="2800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</a:rPr>
              <a:t>当没有比例因子时，写在前面的寄存器是</a:t>
            </a:r>
            <a:r>
              <a:rPr lang="en-US" altLang="zh-CN" sz="2800" b="1" i="0" dirty="0">
                <a:latin typeface="宋体" panose="02010600030101010101" pitchFamily="2" charset="-122"/>
              </a:rPr>
              <a:t>BR.</a:t>
            </a:r>
          </a:p>
        </p:txBody>
      </p:sp>
    </p:spTree>
  </p:cSld>
  <p:clrMapOvr>
    <a:masterClrMapping/>
  </p:clrMapOvr>
  <p:transition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Text Box 2"/>
          <p:cNvSpPr txBox="1">
            <a:spLocks noChangeArrowheads="1"/>
          </p:cNvSpPr>
          <p:nvPr/>
        </p:nvSpPr>
        <p:spPr bwMode="auto">
          <a:xfrm>
            <a:off x="457200" y="4221088"/>
            <a:ext cx="7401385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Font typeface="Wingdings" pitchFamily="2" charset="2"/>
              <a:buChar char="u"/>
            </a:pP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操作数的类型：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sz="2800" b="1" i="0" dirty="0">
                <a:latin typeface="宋体" panose="02010600030101010101" pitchFamily="2" charset="-122"/>
              </a:rPr>
              <a:t>若</a:t>
            </a:r>
            <a:r>
              <a:rPr lang="en-US" altLang="zh-CN" sz="2800" b="1" i="0" dirty="0">
                <a:latin typeface="宋体" panose="02010600030101010101" pitchFamily="2" charset="-122"/>
              </a:rPr>
              <a:t>V</a:t>
            </a:r>
            <a:r>
              <a:rPr lang="zh-CN" altLang="en-US" sz="2800" b="1" i="0" dirty="0">
                <a:latin typeface="宋体" panose="02010600030101010101" pitchFamily="2" charset="-122"/>
              </a:rPr>
              <a:t>为变量，则操作数类型为变量的类型；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若</a:t>
            </a:r>
            <a:r>
              <a:rPr lang="en-US" altLang="zh-CN" sz="2800" b="1" i="0" dirty="0">
                <a:latin typeface="宋体" panose="02010600030101010101" pitchFamily="2" charset="-122"/>
              </a:rPr>
              <a:t>V</a:t>
            </a:r>
            <a:r>
              <a:rPr lang="zh-CN" altLang="en-US" sz="2800" b="1" i="0" dirty="0">
                <a:latin typeface="宋体" panose="02010600030101010101" pitchFamily="2" charset="-122"/>
              </a:rPr>
              <a:t>为常量，类型未知。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349250" y="295275"/>
            <a:ext cx="4502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4.7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基址加变址寻址</a:t>
            </a: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" y="1662579"/>
            <a:ext cx="8085335" cy="2353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特别说明：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    当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V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中存在全局变量或标号时，用的段都是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DS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。</a:t>
            </a:r>
            <a:endParaRPr lang="en-US" altLang="zh-CN" sz="28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在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VS2019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中，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(DS)=(SS)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。</a:t>
            </a:r>
            <a:endParaRPr lang="en-US" altLang="zh-CN" sz="28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35000"/>
              </a:lnSpc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CS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中的全局变量等同 </a:t>
            </a: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DS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段中的变量。</a:t>
            </a:r>
          </a:p>
        </p:txBody>
      </p:sp>
    </p:spTree>
    <p:custDataLst>
      <p:tags r:id="rId1"/>
    </p:custData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611188" y="1574800"/>
            <a:ext cx="7620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 </a:t>
            </a:r>
            <a:r>
              <a:rPr lang="zh-CN" altLang="en-US" sz="2800" b="1" i="0" dirty="0">
                <a:latin typeface="Times New Roman" pitchFamily="18" charset="0"/>
              </a:rPr>
              <a:t>寻址方式有</a:t>
            </a:r>
            <a:r>
              <a:rPr lang="en-US" altLang="zh-CN" sz="2800" b="1" i="0" dirty="0">
                <a:latin typeface="Times New Roman" pitchFamily="18" charset="0"/>
              </a:rPr>
              <a:t>6</a:t>
            </a:r>
            <a:r>
              <a:rPr lang="zh-CN" altLang="en-US" sz="2800" b="1" i="0" dirty="0">
                <a:latin typeface="Times New Roman" pitchFamily="18" charset="0"/>
              </a:rPr>
              <a:t>种。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 根据操作数的存放位置，寻址方式归为</a:t>
            </a:r>
            <a:r>
              <a:rPr lang="en-US" altLang="zh-CN" sz="2800" b="1" i="0" dirty="0">
                <a:latin typeface="Times New Roman" pitchFamily="18" charset="0"/>
              </a:rPr>
              <a:t>3</a:t>
            </a:r>
            <a:r>
              <a:rPr lang="zh-CN" altLang="en-US" sz="2800" b="1" i="0" dirty="0">
                <a:latin typeface="Times New Roman" pitchFamily="18" charset="0"/>
              </a:rPr>
              <a:t>类：</a:t>
            </a:r>
          </a:p>
          <a:p>
            <a:pPr eaLnBrk="1" hangingPunct="1"/>
            <a:endParaRPr lang="zh-CN" altLang="en-US" sz="2800" b="1" i="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      立即方式</a:t>
            </a:r>
            <a:endParaRPr lang="en-US" altLang="zh-CN" sz="28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      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寄存器方式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       </a:t>
            </a:r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3781425" y="3716338"/>
            <a:ext cx="26733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寄存器间接寻址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变址寻址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基址加变址寻址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>
                <a:latin typeface="Times New Roman" pitchFamily="18" charset="0"/>
              </a:rPr>
              <a:t>直接寻址</a:t>
            </a:r>
          </a:p>
        </p:txBody>
      </p:sp>
      <p:sp>
        <p:nvSpPr>
          <p:cNvPr id="49157" name="AutoShape 6"/>
          <p:cNvSpPr>
            <a:spLocks/>
          </p:cNvSpPr>
          <p:nvPr/>
        </p:nvSpPr>
        <p:spPr bwMode="auto">
          <a:xfrm>
            <a:off x="3492500" y="4049713"/>
            <a:ext cx="287338" cy="1684337"/>
          </a:xfrm>
          <a:prstGeom prst="leftBrace">
            <a:avLst>
              <a:gd name="adj1" fmla="val 4884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158" name="Rectangle 10"/>
          <p:cNvSpPr>
            <a:spLocks noChangeArrowheads="1"/>
          </p:cNvSpPr>
          <p:nvPr/>
        </p:nvSpPr>
        <p:spPr bwMode="auto">
          <a:xfrm>
            <a:off x="1187450" y="4422775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存储器方式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593725" y="1587500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i="0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思考题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972361" y="2249414"/>
            <a:ext cx="6529352" cy="2359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5000"/>
              </a:lnSpc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从机器语言的角度，有六种寻址方式。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语言程序是要编译成机器语言程序的。</a:t>
            </a:r>
          </a:p>
          <a:p>
            <a:pPr eaLnBrk="1" hangingPunct="1">
              <a:lnSpc>
                <a:spcPct val="135000"/>
              </a:lnSpc>
            </a:pPr>
            <a:r>
              <a:rPr lang="en-US" altLang="zh-CN" sz="2800" i="0" dirty="0">
                <a:latin typeface="楷体_GB2312" pitchFamily="49" charset="-122"/>
                <a:ea typeface="楷体_GB2312" pitchFamily="49" charset="-122"/>
              </a:rPr>
              <a:t>C</a:t>
            </a: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程序中存储单元的各种访问方式，</a:t>
            </a:r>
          </a:p>
          <a:p>
            <a:pPr eaLnBrk="1" hangingPunct="1">
              <a:lnSpc>
                <a:spcPct val="135000"/>
              </a:lnSpc>
            </a:pPr>
            <a:r>
              <a:rPr lang="zh-CN" altLang="en-US" sz="2800" i="0" dirty="0">
                <a:latin typeface="楷体_GB2312" pitchFamily="49" charset="-122"/>
                <a:ea typeface="楷体_GB2312" pitchFamily="49" charset="-122"/>
              </a:rPr>
              <a:t>分别会翻译成怎样的寻址方式呢？</a:t>
            </a:r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359677D6-9578-4EB2-8AD2-5882BEF79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05779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4.8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寻址方式综合举例</a:t>
            </a:r>
          </a:p>
        </p:txBody>
      </p:sp>
    </p:spTree>
  </p:cSld>
  <p:clrMapOvr>
    <a:masterClrMapping/>
  </p:clrMapOvr>
  <p:transition spd="med">
    <p:circl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0C421F85-1322-4BB5-BBEB-4338A214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628800"/>
            <a:ext cx="8537915" cy="44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从机器语言的角度，看待指令的组成部分；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判断写的汇编语句是否正确，可以看它能否编译成机器指令。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即各部分能否转换成指令中组成的要素。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/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计算机 是 </a:t>
            </a:r>
            <a:r>
              <a:rPr lang="en-US" altLang="zh-CN" sz="2400" b="1" i="0" dirty="0">
                <a:latin typeface="Times New Roman" pitchFamily="18" charset="0"/>
              </a:rPr>
              <a:t>0-1</a:t>
            </a:r>
            <a:r>
              <a:rPr lang="zh-CN" altLang="en-US" sz="2400" b="1" i="0" dirty="0">
                <a:latin typeface="Times New Roman" pitchFamily="18" charset="0"/>
              </a:rPr>
              <a:t>世界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编码与解码       汇编与反汇编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指令组成的核心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操作与操作数地址</a:t>
            </a:r>
            <a:endParaRPr lang="en-US" altLang="zh-CN" sz="2400" b="1" i="0" dirty="0">
              <a:latin typeface="Times New Roman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</p:spTree>
    <p:extLst>
      <p:ext uri="{BB962C8B-B14F-4D97-AF65-F5344CB8AC3E}">
        <p14:creationId xmlns:p14="http://schemas.microsoft.com/office/powerpoint/2010/main" val="2792088343"/>
      </p:ext>
    </p:extLst>
  </p:cSld>
  <p:clrMapOvr>
    <a:masterClrMapping/>
  </p:clrMapOvr>
  <p:transition spd="med">
    <p:circl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0C421F85-1322-4BB5-BBEB-4338A214A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787" y="2132856"/>
            <a:ext cx="6447599" cy="44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i="0" dirty="0">
                <a:latin typeface="Times New Roman" pitchFamily="18" charset="0"/>
              </a:rPr>
              <a:t>① 指令前缀</a:t>
            </a:r>
            <a:r>
              <a:rPr lang="en-US" altLang="zh-CN" sz="2400" b="1" i="0" dirty="0">
                <a:latin typeface="Times New Roman" pitchFamily="18" charset="0"/>
              </a:rPr>
              <a:t>(prefix</a:t>
            </a:r>
            <a:r>
              <a:rPr lang="zh-CN" altLang="en-US" sz="2400" b="1" i="0" dirty="0">
                <a:latin typeface="Times New Roman" pitchFamily="18" charset="0"/>
              </a:rPr>
              <a:t>，非必需，</a:t>
            </a:r>
            <a:r>
              <a:rPr lang="en-US" altLang="zh-CN" sz="2400" b="1" i="0" dirty="0">
                <a:latin typeface="Times New Roman" pitchFamily="18" charset="0"/>
              </a:rPr>
              <a:t>0</a:t>
            </a:r>
            <a:r>
              <a:rPr lang="zh-CN" altLang="en-US" sz="2400" b="1" i="0" dirty="0">
                <a:latin typeface="Times New Roman" pitchFamily="18" charset="0"/>
              </a:rPr>
              <a:t>个或多个字节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② </a:t>
            </a:r>
            <a:r>
              <a:rPr lang="zh-CN" altLang="en-US" sz="2400" b="1" i="0" dirty="0">
                <a:latin typeface="Times New Roman" pitchFamily="18" charset="0"/>
              </a:rPr>
              <a:t>操作码</a:t>
            </a:r>
            <a:r>
              <a:rPr lang="en-US" altLang="zh-CN" sz="2400" b="1" i="0" dirty="0">
                <a:latin typeface="Times New Roman" pitchFamily="18" charset="0"/>
              </a:rPr>
              <a:t>(opcode</a:t>
            </a:r>
            <a:r>
              <a:rPr lang="zh-CN" altLang="en-US" sz="2400" b="1" i="0" dirty="0">
                <a:latin typeface="Times New Roman" pitchFamily="18" charset="0"/>
              </a:rPr>
              <a:t>，必须，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en-US" sz="2400" b="1" i="0" dirty="0">
                <a:latin typeface="Times New Roman" pitchFamily="18" charset="0"/>
              </a:rPr>
              <a:t>字节 </a:t>
            </a:r>
            <a:r>
              <a:rPr lang="en-US" altLang="zh-CN" sz="2400" b="1" i="0" dirty="0">
                <a:latin typeface="Times New Roman" pitchFamily="18" charset="0"/>
              </a:rPr>
              <a:t>~ 3</a:t>
            </a:r>
            <a:r>
              <a:rPr lang="zh-CN" altLang="en-US" sz="2400" b="1" i="0" dirty="0">
                <a:latin typeface="Times New Roman" pitchFamily="18" charset="0"/>
              </a:rPr>
              <a:t>字节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③ </a:t>
            </a:r>
            <a:r>
              <a:rPr lang="zh-CN" altLang="en-US" sz="2400" b="1" i="0" dirty="0">
                <a:latin typeface="Times New Roman" pitchFamily="18" charset="0"/>
              </a:rPr>
              <a:t>内存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latin typeface="Times New Roman" pitchFamily="18" charset="0"/>
              </a:rPr>
              <a:t>ModR</a:t>
            </a:r>
            <a:r>
              <a:rPr lang="en-US" altLang="zh-CN" sz="2400" b="1" i="0" dirty="0">
                <a:latin typeface="Times New Roman" pitchFamily="18" charset="0"/>
              </a:rPr>
              <a:t>/M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指明寻址方式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④ </a:t>
            </a:r>
            <a:r>
              <a:rPr lang="zh-CN" altLang="en-US" sz="2400" b="1" i="0" dirty="0">
                <a:latin typeface="Times New Roman" pitchFamily="18" charset="0"/>
              </a:rPr>
              <a:t>索引寻址描述 </a:t>
            </a:r>
            <a:r>
              <a:rPr lang="en-US" altLang="zh-CN" sz="2400" b="1" i="0" dirty="0">
                <a:latin typeface="Times New Roman" pitchFamily="18" charset="0"/>
              </a:rPr>
              <a:t>(SIB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</a:t>
            </a:r>
            <a:r>
              <a:rPr lang="zh-CN" altLang="en-US" sz="2400" b="1" i="0" dirty="0">
                <a:latin typeface="Times New Roman" pitchFamily="18" charset="0"/>
              </a:rPr>
              <a:t>指明：基址寄存器、变址寄存器、比例因子</a:t>
            </a:r>
            <a:endParaRPr lang="en-US" altLang="zh-CN" sz="2400" b="1" i="0" dirty="0">
              <a:latin typeface="Times New Roman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⑤ </a:t>
            </a:r>
            <a:r>
              <a:rPr lang="zh-CN" altLang="en-US" sz="2400" b="1" i="0" dirty="0">
                <a:latin typeface="Times New Roman" pitchFamily="18" charset="0"/>
              </a:rPr>
              <a:t>地址偏移量</a:t>
            </a:r>
            <a:r>
              <a:rPr lang="en-US" altLang="zh-CN" sz="2400" b="1" i="0" dirty="0">
                <a:latin typeface="Times New Roman" pitchFamily="18" charset="0"/>
              </a:rPr>
              <a:t>(Displacement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400" b="1" i="0" dirty="0">
                <a:latin typeface="Times New Roman" pitchFamily="18" charset="0"/>
              </a:rPr>
              <a:t>⑥ </a:t>
            </a:r>
            <a:r>
              <a:rPr lang="zh-CN" altLang="en-US" sz="2400" b="1" i="0" dirty="0">
                <a:latin typeface="Times New Roman" pitchFamily="18" charset="0"/>
              </a:rPr>
              <a:t>立即数</a:t>
            </a:r>
            <a:r>
              <a:rPr lang="en-US" altLang="zh-CN" sz="2400" b="1" i="0" dirty="0">
                <a:latin typeface="Times New Roman" pitchFamily="18" charset="0"/>
              </a:rPr>
              <a:t>(Immediate</a:t>
            </a:r>
            <a:r>
              <a:rPr lang="zh-CN" altLang="en-US" sz="2400" b="1" i="0" dirty="0">
                <a:latin typeface="Times New Roman" pitchFamily="18" charset="0"/>
              </a:rPr>
              <a:t>，非必需</a:t>
            </a:r>
            <a:r>
              <a:rPr lang="en-US" altLang="zh-CN" sz="2400" b="1" i="0" dirty="0">
                <a:latin typeface="Times New Roman" pitchFamily="18" charset="0"/>
              </a:rPr>
              <a:t>)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5A8608-C9A6-4ED1-A965-7EDA306A9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26" y="1508362"/>
            <a:ext cx="7676033" cy="55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554234"/>
      </p:ext>
    </p:extLst>
  </p:cSld>
  <p:clrMapOvr>
    <a:masterClrMapping/>
  </p:clrMapOvr>
  <p:transition spd="med">
    <p:circl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C383586-D559-4850-A229-5828F41F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988840"/>
            <a:ext cx="7344816" cy="48071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539750" y="1484784"/>
            <a:ext cx="1583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rgbClr val="FF0000"/>
                </a:solidFill>
                <a:latin typeface="Times New Roman" pitchFamily="18" charset="0"/>
              </a:rPr>
              <a:t>指令前缀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187599"/>
      </p:ext>
    </p:extLst>
  </p:cSld>
  <p:clrMapOvr>
    <a:masterClrMapping/>
  </p:clrMapOvr>
  <p:transition spd="med">
    <p:circl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804248" y="1268760"/>
            <a:ext cx="1583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操作码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81160-D584-4FB5-A8B4-0C46ED3F974A}"/>
              </a:ext>
            </a:extLst>
          </p:cNvPr>
          <p:cNvSpPr txBox="1"/>
          <p:nvPr/>
        </p:nvSpPr>
        <p:spPr>
          <a:xfrm>
            <a:off x="395536" y="1628800"/>
            <a:ext cx="8043274" cy="512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指明了要进行</a:t>
            </a:r>
            <a:r>
              <a:rPr lang="zh-CN" altLang="en-US" sz="2400" b="1" i="0" dirty="0">
                <a:latin typeface="Times New Roman" pitchFamily="18" charset="0"/>
              </a:rPr>
              <a:t>的</a:t>
            </a:r>
            <a:r>
              <a:rPr lang="zh-CN" altLang="zh-CN" sz="2400" b="1" i="0" dirty="0">
                <a:latin typeface="Times New Roman" pitchFamily="18" charset="0"/>
              </a:rPr>
              <a:t>操作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指明操作数的类型</a:t>
            </a:r>
            <a:r>
              <a:rPr lang="zh-CN" altLang="en-US" sz="2400" b="1" i="0" dirty="0">
                <a:latin typeface="Times New Roman" pitchFamily="18" charset="0"/>
              </a:rPr>
              <a:t>（一般看</a:t>
            </a:r>
            <a:r>
              <a:rPr lang="zh-CN" altLang="zh-CN" sz="2400" b="1" i="0" dirty="0">
                <a:latin typeface="Times New Roman" pitchFamily="18" charset="0"/>
              </a:rPr>
              <a:t>最后一个二进制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0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字节操作</a:t>
            </a:r>
            <a:r>
              <a:rPr lang="zh-CN" altLang="en-US" sz="2400" b="1" i="0" dirty="0">
                <a:latin typeface="Times New Roman" pitchFamily="18" charset="0"/>
              </a:rPr>
              <a:t>；  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字操作（</a:t>
            </a:r>
            <a:r>
              <a:rPr lang="en-US" altLang="zh-CN" sz="2400" b="1" i="0" dirty="0">
                <a:latin typeface="Times New Roman" pitchFamily="18" charset="0"/>
              </a:rPr>
              <a:t>32</a:t>
            </a:r>
            <a:r>
              <a:rPr lang="zh-CN" altLang="zh-CN" sz="2400" b="1" i="0" dirty="0">
                <a:latin typeface="Times New Roman" pitchFamily="18" charset="0"/>
              </a:rPr>
              <a:t>位指令中为双字操作）</a:t>
            </a:r>
            <a:r>
              <a:rPr lang="zh-CN" altLang="en-US" sz="2400" b="1" i="0" dirty="0">
                <a:latin typeface="Times New Roman" pitchFamily="18" charset="0"/>
              </a:rPr>
              <a:t>；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                                 </a:t>
            </a:r>
            <a:r>
              <a:rPr lang="zh-CN" altLang="zh-CN" sz="2400" b="1" i="0" dirty="0">
                <a:latin typeface="Times New Roman" pitchFamily="18" charset="0"/>
              </a:rPr>
              <a:t>有指令前缀</a:t>
            </a:r>
            <a:r>
              <a:rPr lang="en-US" altLang="zh-CN" sz="2400" b="1" i="0" dirty="0">
                <a:latin typeface="Times New Roman" pitchFamily="18" charset="0"/>
              </a:rPr>
              <a:t> 66H</a:t>
            </a:r>
            <a:r>
              <a:rPr lang="zh-CN" altLang="zh-CN" sz="2400" b="1" i="0" dirty="0">
                <a:latin typeface="Times New Roman" pitchFamily="18" charset="0"/>
              </a:rPr>
              <a:t>时</a:t>
            </a:r>
            <a:r>
              <a:rPr lang="zh-CN" altLang="en-US" sz="2400" b="1" i="0" dirty="0">
                <a:latin typeface="Times New Roman" pitchFamily="18" charset="0"/>
              </a:rPr>
              <a:t>，</a:t>
            </a:r>
            <a:r>
              <a:rPr lang="zh-CN" altLang="zh-CN" sz="2400" b="1" i="0" dirty="0">
                <a:latin typeface="Times New Roman" pitchFamily="18" charset="0"/>
              </a:rPr>
              <a:t>对字操作。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400" b="1" i="0" dirty="0">
                <a:latin typeface="Times New Roman" pitchFamily="18" charset="0"/>
              </a:rPr>
              <a:t>指明源操作数是寄存器寻址，还是目的操作数是寄存器寻址 （</a:t>
            </a:r>
            <a:r>
              <a:rPr lang="zh-CN" altLang="zh-CN" sz="2400" b="1" i="0" dirty="0">
                <a:latin typeface="Times New Roman" pitchFamily="18" charset="0"/>
              </a:rPr>
              <a:t>操作码的倒数第二个二进制位</a:t>
            </a:r>
            <a:r>
              <a:rPr lang="zh-CN" altLang="en-US" sz="2400" b="1" i="0" dirty="0">
                <a:latin typeface="Times New Roman" pitchFamily="18" charset="0"/>
              </a:rPr>
              <a:t>）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1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目的操作数是寄存器寻址，</a:t>
            </a:r>
            <a:r>
              <a:rPr lang="en-US" altLang="zh-CN" sz="2400" b="1" i="0" dirty="0">
                <a:latin typeface="Times New Roman" pitchFamily="18" charset="0"/>
              </a:rPr>
              <a:t>0</a:t>
            </a:r>
            <a:r>
              <a:rPr lang="zh-CN" altLang="en-US" sz="2400" b="1" i="0" dirty="0">
                <a:latin typeface="Times New Roman" pitchFamily="18" charset="0"/>
              </a:rPr>
              <a:t>：</a:t>
            </a:r>
            <a:r>
              <a:rPr lang="zh-CN" altLang="zh-CN" sz="2400" b="1" i="0" dirty="0">
                <a:latin typeface="Times New Roman" pitchFamily="18" charset="0"/>
              </a:rPr>
              <a:t>源操作数</a:t>
            </a:r>
            <a:r>
              <a:rPr lang="zh-CN" altLang="en-US" sz="2400" b="1" i="0" dirty="0">
                <a:latin typeface="Times New Roman" pitchFamily="18" charset="0"/>
              </a:rPr>
              <a:t>寄存器寻址</a:t>
            </a:r>
            <a:endParaRPr lang="en-US" altLang="zh-CN" sz="2400" b="1" i="0" dirty="0">
              <a:latin typeface="Times New Roman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2400" b="1" i="0" dirty="0">
                <a:latin typeface="Times New Roman" pitchFamily="18" charset="0"/>
              </a:rPr>
              <a:t>      </a:t>
            </a:r>
            <a:r>
              <a:rPr lang="zh-CN" altLang="en-US" sz="2400" b="1" i="0" dirty="0">
                <a:latin typeface="Times New Roman" pitchFamily="18" charset="0"/>
              </a:rPr>
              <a:t>与</a:t>
            </a:r>
            <a:r>
              <a:rPr lang="en-US" altLang="zh-CN" sz="2400" b="1" i="0" dirty="0">
                <a:latin typeface="Times New Roman" pitchFamily="18" charset="0"/>
              </a:rPr>
              <a:t>[</a:t>
            </a:r>
            <a:r>
              <a:rPr lang="zh-CN" altLang="en-US" sz="2400" b="1" i="0" dirty="0">
                <a:latin typeface="Times New Roman" pitchFamily="18" charset="0"/>
              </a:rPr>
              <a:t>寻址方式字节</a:t>
            </a:r>
            <a:r>
              <a:rPr lang="en-US" altLang="zh-CN" sz="2400" b="1" i="0" dirty="0">
                <a:latin typeface="Times New Roman" pitchFamily="18" charset="0"/>
              </a:rPr>
              <a:t>]</a:t>
            </a:r>
            <a:r>
              <a:rPr lang="zh-CN" altLang="en-US" sz="2400" b="1" i="0" dirty="0">
                <a:latin typeface="Times New Roman" pitchFamily="18" charset="0"/>
              </a:rPr>
              <a:t>配合使用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在有些指令中（如立即数传送给寄存器），操作码含有寄存器的编码。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一般在</a:t>
            </a:r>
            <a:r>
              <a:rPr lang="en-US" altLang="zh-CN" sz="2400" b="1" i="0" dirty="0">
                <a:latin typeface="Times New Roman" pitchFamily="18" charset="0"/>
              </a:rPr>
              <a:t>opcode</a:t>
            </a:r>
            <a:r>
              <a:rPr lang="zh-CN" altLang="zh-CN" sz="2400" b="1" i="0" dirty="0">
                <a:latin typeface="Times New Roman" pitchFamily="18" charset="0"/>
              </a:rPr>
              <a:t>的编码中体现了源操作数是否为立即数。</a:t>
            </a:r>
          </a:p>
        </p:txBody>
      </p:sp>
    </p:spTree>
    <p:extLst>
      <p:ext uri="{BB962C8B-B14F-4D97-AF65-F5344CB8AC3E}">
        <p14:creationId xmlns:p14="http://schemas.microsoft.com/office/powerpoint/2010/main" val="3709548319"/>
      </p:ext>
    </p:extLst>
  </p:cSld>
  <p:clrMapOvr>
    <a:masterClrMapping/>
  </p:clrMapOvr>
  <p:transition spd="med">
    <p:circl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11008" y="1516917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81160-D584-4FB5-A8B4-0C46ED3F974A}"/>
              </a:ext>
            </a:extLst>
          </p:cNvPr>
          <p:cNvSpPr txBox="1"/>
          <p:nvPr/>
        </p:nvSpPr>
        <p:spPr>
          <a:xfrm>
            <a:off x="467544" y="3284984"/>
            <a:ext cx="8043274" cy="1531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Mod</a:t>
            </a:r>
            <a:r>
              <a:rPr lang="zh-CN" altLang="en-US" sz="2400" b="1" i="0" dirty="0">
                <a:latin typeface="Times New Roman" pitchFamily="18" charset="0"/>
              </a:rPr>
              <a:t>由</a:t>
            </a:r>
            <a:r>
              <a:rPr lang="en-US" altLang="zh-CN" sz="2400" b="1" i="0" dirty="0">
                <a:latin typeface="Times New Roman" pitchFamily="18" charset="0"/>
              </a:rPr>
              <a:t>2</a:t>
            </a:r>
            <a:r>
              <a:rPr lang="zh-CN" altLang="en-US" sz="2400" b="1" i="0" dirty="0">
                <a:latin typeface="Times New Roman" pitchFamily="18" charset="0"/>
              </a:rPr>
              <a:t>个二进制位组成，取值是</a:t>
            </a:r>
            <a:r>
              <a:rPr lang="en-US" altLang="zh-CN" sz="2400" b="1" i="0" dirty="0">
                <a:latin typeface="Times New Roman" pitchFamily="18" charset="0"/>
              </a:rPr>
              <a:t>00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01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10</a:t>
            </a:r>
            <a:r>
              <a:rPr lang="zh-CN" altLang="en-US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11</a:t>
            </a:r>
            <a:r>
              <a:rPr lang="zh-CN" altLang="en-US" sz="2400" b="1" i="0" dirty="0">
                <a:latin typeface="Times New Roman" pitchFamily="18" charset="0"/>
              </a:rPr>
              <a:t>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Mod</a:t>
            </a:r>
            <a:r>
              <a:rPr lang="zh-CN" altLang="en-US" sz="2400" b="1" i="0" dirty="0">
                <a:latin typeface="Times New Roman" pitchFamily="18" charset="0"/>
              </a:rPr>
              <a:t>与为</a:t>
            </a:r>
            <a:r>
              <a:rPr lang="en-US" altLang="zh-CN" sz="2400" b="1" i="0" dirty="0">
                <a:latin typeface="Times New Roman" pitchFamily="18" charset="0"/>
              </a:rPr>
              <a:t>R/M</a:t>
            </a:r>
            <a:r>
              <a:rPr lang="zh-CN" altLang="en-US" sz="2400" b="1" i="0" dirty="0">
                <a:latin typeface="Times New Roman" pitchFamily="18" charset="0"/>
              </a:rPr>
              <a:t>配合使用，明确一个操作的获取方法。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400" b="1" i="0" dirty="0">
                <a:latin typeface="Times New Roman" pitchFamily="18" charset="0"/>
              </a:rPr>
              <a:t>Reg/Opcode</a:t>
            </a:r>
            <a:r>
              <a:rPr lang="zh-CN" altLang="en-US" sz="2400" b="1" i="0" dirty="0">
                <a:latin typeface="Times New Roman" pitchFamily="18" charset="0"/>
              </a:rPr>
              <a:t> 确定另外一个寄存器寻址的寄存器编码</a:t>
            </a:r>
            <a:endParaRPr lang="zh-CN" altLang="zh-CN" sz="2400" b="1" i="0" dirty="0">
              <a:latin typeface="Times New Roman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70F23-D13D-4949-A561-506E61BA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2127019"/>
            <a:ext cx="7583782" cy="5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87559"/>
      </p:ext>
    </p:extLst>
  </p:cSld>
  <p:clrMapOvr>
    <a:masterClrMapping/>
  </p:clrMapOvr>
  <p:transition spd="med">
    <p:circl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46138" y="277813"/>
            <a:ext cx="53100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4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</a:t>
            </a:r>
          </a:p>
        </p:txBody>
      </p:sp>
      <p:pic>
        <p:nvPicPr>
          <p:cNvPr id="7173" name="Picture 5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260350"/>
            <a:ext cx="1062037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logo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26163"/>
            <a:ext cx="1039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539750" y="1479550"/>
            <a:ext cx="80645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 i="0" dirty="0">
                <a:solidFill>
                  <a:srgbClr val="000066"/>
                </a:solidFill>
                <a:latin typeface="Arial" charset="0"/>
                <a:ea typeface="华文新魏" pitchFamily="2" charset="-122"/>
              </a:rPr>
              <a:t>一、本章的学习内容</a:t>
            </a:r>
            <a:endParaRPr lang="zh-CN" altLang="en-US" sz="3600" b="1" i="0" dirty="0">
              <a:solidFill>
                <a:srgbClr val="000066"/>
              </a:solidFill>
              <a:latin typeface="Arial" charset="0"/>
              <a:ea typeface="楷体_GB2312" pitchFamily="49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立即寻址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寄存器寻址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直接寻址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寄存器间接寻址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变址寻址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基址加变址寻址</a:t>
            </a:r>
            <a:endParaRPr lang="en-US" altLang="zh-CN" sz="2800" b="1" i="0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寻址方式的综合举例</a:t>
            </a:r>
          </a:p>
          <a:p>
            <a:pPr eaLnBrk="1" hangingPunct="1">
              <a:spcBef>
                <a:spcPts val="600"/>
              </a:spcBef>
            </a:pP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       </a:t>
            </a:r>
            <a:r>
              <a:rPr lang="en-US" altLang="zh-CN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x86</a:t>
            </a:r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机器指令编码规则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11008" y="1516917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70F23-D13D-4949-A561-506E61BA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1916832"/>
            <a:ext cx="7583782" cy="5819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D454DD5-282A-4787-9E6D-A90CC041C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08" y="2553611"/>
            <a:ext cx="7969832" cy="29523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440DE4-CC7D-43DD-BE0F-E35C0694FD83}"/>
              </a:ext>
            </a:extLst>
          </p:cNvPr>
          <p:cNvSpPr txBox="1"/>
          <p:nvPr/>
        </p:nvSpPr>
        <p:spPr>
          <a:xfrm>
            <a:off x="610151" y="5517232"/>
            <a:ext cx="7272808" cy="1295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b="1" i="0" dirty="0">
                <a:latin typeface="Times New Roman" pitchFamily="18" charset="0"/>
              </a:rPr>
              <a:t>Mod=00, R/M =000</a:t>
            </a:r>
            <a:r>
              <a:rPr lang="zh-CN" altLang="en-US" b="1" i="0" dirty="0">
                <a:latin typeface="Times New Roman" pitchFamily="18" charset="0"/>
              </a:rPr>
              <a:t>，表示 用 </a:t>
            </a:r>
            <a:r>
              <a:rPr lang="en-US" altLang="zh-CN" b="1" i="0" dirty="0">
                <a:latin typeface="Times New Roman" pitchFamily="18" charset="0"/>
              </a:rPr>
              <a:t>[EAX] </a:t>
            </a:r>
            <a:r>
              <a:rPr lang="zh-CN" altLang="en-US" b="1" i="0" dirty="0">
                <a:latin typeface="Times New Roman" pitchFamily="18" charset="0"/>
              </a:rPr>
              <a:t>寻址</a:t>
            </a:r>
            <a:endParaRPr lang="en-US" altLang="zh-CN" b="1" i="0" dirty="0"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b="1" i="0" dirty="0">
                <a:latin typeface="Times New Roman" pitchFamily="18" charset="0"/>
              </a:rPr>
              <a:t>Mod=00</a:t>
            </a:r>
            <a:r>
              <a:rPr lang="zh-CN" altLang="en-US" b="1" i="0" dirty="0">
                <a:latin typeface="Times New Roman" pitchFamily="18" charset="0"/>
              </a:rPr>
              <a:t>，</a:t>
            </a:r>
            <a:r>
              <a:rPr lang="en-US" altLang="zh-CN" b="1" i="0" dirty="0">
                <a:latin typeface="Times New Roman" pitchFamily="18" charset="0"/>
              </a:rPr>
              <a:t>R/M=100,  </a:t>
            </a:r>
            <a:r>
              <a:rPr lang="zh-CN" altLang="en-US" b="1" i="0" dirty="0">
                <a:latin typeface="Times New Roman" pitchFamily="18" charset="0"/>
              </a:rPr>
              <a:t>表示用</a:t>
            </a:r>
            <a:r>
              <a:rPr lang="en-US" altLang="zh-CN" b="1" i="0" dirty="0">
                <a:latin typeface="Times New Roman" pitchFamily="18" charset="0"/>
              </a:rPr>
              <a:t>[--][--] </a:t>
            </a:r>
            <a:r>
              <a:rPr lang="zh-CN" altLang="en-US" b="1" i="0" dirty="0">
                <a:latin typeface="Times New Roman" pitchFamily="18" charset="0"/>
              </a:rPr>
              <a:t>，无位移量的基址加变址</a:t>
            </a:r>
            <a:endParaRPr lang="en-US" altLang="zh-CN" b="1" i="0" dirty="0">
              <a:latin typeface="Times New Roman" pitchFamily="18" charset="0"/>
            </a:endParaRPr>
          </a:p>
          <a:p>
            <a:pPr>
              <a:lnSpc>
                <a:spcPct val="135000"/>
              </a:lnSpc>
            </a:pPr>
            <a:r>
              <a:rPr lang="en-US" altLang="zh-CN" b="1" i="0" dirty="0">
                <a:latin typeface="Times New Roman" pitchFamily="18" charset="0"/>
              </a:rPr>
              <a:t>                                     </a:t>
            </a:r>
            <a:r>
              <a:rPr lang="zh-CN" altLang="en-US" b="1" i="0" dirty="0">
                <a:latin typeface="Times New Roman" pitchFamily="18" charset="0"/>
              </a:rPr>
              <a:t>在 </a:t>
            </a:r>
            <a:r>
              <a:rPr lang="en-US" altLang="zh-CN" b="1" i="0" dirty="0">
                <a:latin typeface="Times New Roman" pitchFamily="18" charset="0"/>
              </a:rPr>
              <a:t>SIB </a:t>
            </a:r>
            <a:r>
              <a:rPr lang="zh-CN" altLang="en-US" b="1" i="0" dirty="0">
                <a:latin typeface="Times New Roman" pitchFamily="18" charset="0"/>
              </a:rPr>
              <a:t>字节指明基址</a:t>
            </a:r>
            <a:r>
              <a:rPr lang="en-US" altLang="zh-CN" b="1" i="0" dirty="0">
                <a:latin typeface="Times New Roman" pitchFamily="18" charset="0"/>
              </a:rPr>
              <a:t>/</a:t>
            </a:r>
            <a:r>
              <a:rPr lang="zh-CN" altLang="en-US" b="1" i="0" dirty="0">
                <a:latin typeface="Times New Roman" pitchFamily="18" charset="0"/>
              </a:rPr>
              <a:t>变址寄存器的编码</a:t>
            </a:r>
            <a:endParaRPr lang="en-US" altLang="zh-CN" b="1" i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528199"/>
      </p:ext>
    </p:extLst>
  </p:cSld>
  <p:clrMapOvr>
    <a:masterClrMapping/>
  </p:clrMapOvr>
  <p:transition spd="med">
    <p:circl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4319972" y="1207221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70F23-D13D-4949-A561-506E61BA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1556792"/>
            <a:ext cx="7583782" cy="5819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B440DE4-CC7D-43DD-BE0F-E35C0694FD83}"/>
              </a:ext>
            </a:extLst>
          </p:cNvPr>
          <p:cNvSpPr txBox="1"/>
          <p:nvPr/>
        </p:nvSpPr>
        <p:spPr>
          <a:xfrm>
            <a:off x="683568" y="4047032"/>
            <a:ext cx="7272808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b="1" i="0" dirty="0">
                <a:latin typeface="Times New Roman" pitchFamily="18" charset="0"/>
              </a:rPr>
              <a:t>Reg/Opcode </a:t>
            </a:r>
            <a:r>
              <a:rPr lang="zh-CN" altLang="en-US" b="1" i="0" dirty="0">
                <a:latin typeface="Times New Roman" pitchFamily="18" charset="0"/>
              </a:rPr>
              <a:t>的编码</a:t>
            </a:r>
            <a:endParaRPr lang="en-US" altLang="zh-CN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Times New Roman" pitchFamily="18" charset="0"/>
              </a:rPr>
              <a:t>同一编码有多个寄存器</a:t>
            </a:r>
            <a:endParaRPr lang="en-US" altLang="zh-CN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Times New Roman" pitchFamily="18" charset="0"/>
              </a:rPr>
              <a:t>用哪一个寄存器，取决于指令前缀和操作码中的编码</a:t>
            </a:r>
            <a:endParaRPr lang="en-US" altLang="zh-CN" b="1" i="0" dirty="0">
              <a:latin typeface="Times New Roman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ADC69E-1BFC-4861-8581-250454FE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2246330"/>
            <a:ext cx="7416824" cy="18201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0714BC-4A9A-49DB-8762-90731CE3951E}"/>
              </a:ext>
            </a:extLst>
          </p:cNvPr>
          <p:cNvSpPr txBox="1"/>
          <p:nvPr/>
        </p:nvSpPr>
        <p:spPr>
          <a:xfrm>
            <a:off x="755576" y="5373216"/>
            <a:ext cx="792088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mov  </a:t>
            </a:r>
            <a:r>
              <a:rPr lang="en-US" altLang="zh-CN" sz="2000" b="1" i="0" dirty="0" err="1">
                <a:latin typeface="Times New Roman" pitchFamily="18" charset="0"/>
              </a:rPr>
              <a:t>eax</a:t>
            </a:r>
            <a:r>
              <a:rPr lang="en-US" altLang="zh-CN" sz="2000" b="1" i="0" dirty="0">
                <a:latin typeface="Times New Roman" pitchFamily="18" charset="0"/>
              </a:rPr>
              <a:t>, [</a:t>
            </a:r>
            <a:r>
              <a:rPr lang="en-US" altLang="zh-CN" sz="2000" b="1" i="0" dirty="0" err="1">
                <a:latin typeface="Times New Roman" pitchFamily="18" charset="0"/>
              </a:rPr>
              <a:t>ebx</a:t>
            </a:r>
            <a:r>
              <a:rPr lang="en-US" altLang="zh-CN" sz="2000" b="1" i="0" dirty="0">
                <a:latin typeface="Times New Roman" pitchFamily="18" charset="0"/>
              </a:rPr>
              <a:t>]    ; </a:t>
            </a:r>
            <a:r>
              <a:rPr lang="zh-CN" altLang="en-US" sz="2000" b="1" i="0" dirty="0">
                <a:latin typeface="Times New Roman" pitchFamily="18" charset="0"/>
              </a:rPr>
              <a:t>机器码是：</a:t>
            </a:r>
            <a:r>
              <a:rPr lang="en-US" altLang="zh-CN" sz="2000" b="1" i="0" dirty="0">
                <a:latin typeface="Times New Roman" pitchFamily="18" charset="0"/>
              </a:rPr>
              <a:t>8B 03    =》 00  000  011     </a:t>
            </a: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[EBX]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DF92898-E715-4064-A233-8EBB490376D1}"/>
              </a:ext>
            </a:extLst>
          </p:cNvPr>
          <p:cNvCxnSpPr/>
          <p:nvPr/>
        </p:nvCxnSpPr>
        <p:spPr bwMode="auto">
          <a:xfrm>
            <a:off x="5436096" y="5805264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8FDC834-3B09-4C89-A877-BE93E644554B}"/>
              </a:ext>
            </a:extLst>
          </p:cNvPr>
          <p:cNvCxnSpPr/>
          <p:nvPr/>
        </p:nvCxnSpPr>
        <p:spPr bwMode="auto">
          <a:xfrm>
            <a:off x="6372200" y="5805264"/>
            <a:ext cx="4320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344240F-8F74-4584-AF00-A268FA6B4BB9}"/>
              </a:ext>
            </a:extLst>
          </p:cNvPr>
          <p:cNvSpPr txBox="1"/>
          <p:nvPr/>
        </p:nvSpPr>
        <p:spPr>
          <a:xfrm>
            <a:off x="729136" y="5878680"/>
            <a:ext cx="792088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mov [</a:t>
            </a:r>
            <a:r>
              <a:rPr lang="en-US" altLang="zh-CN" sz="2000" b="1" i="0" dirty="0" err="1">
                <a:latin typeface="Times New Roman" pitchFamily="18" charset="0"/>
              </a:rPr>
              <a:t>ebx</a:t>
            </a:r>
            <a:r>
              <a:rPr lang="en-US" altLang="zh-CN" sz="2000" b="1" i="0" dirty="0">
                <a:latin typeface="Times New Roman" pitchFamily="18" charset="0"/>
              </a:rPr>
              <a:t>], </a:t>
            </a:r>
            <a:r>
              <a:rPr lang="en-US" altLang="zh-CN" sz="2000" b="1" i="0" dirty="0" err="1">
                <a:latin typeface="Times New Roman" pitchFamily="18" charset="0"/>
              </a:rPr>
              <a:t>eax</a:t>
            </a:r>
            <a:r>
              <a:rPr lang="en-US" altLang="zh-CN" sz="2000" b="1" i="0" dirty="0">
                <a:latin typeface="Times New Roman" pitchFamily="18" charset="0"/>
              </a:rPr>
              <a:t>     ; </a:t>
            </a:r>
            <a:r>
              <a:rPr lang="zh-CN" altLang="en-US" sz="2000" b="1" i="0" dirty="0">
                <a:latin typeface="Times New Roman" pitchFamily="18" charset="0"/>
              </a:rPr>
              <a:t>机器码是：</a:t>
            </a:r>
            <a:r>
              <a:rPr lang="en-US" altLang="zh-CN" sz="2000" b="1" i="0" dirty="0">
                <a:latin typeface="Times New Roman" pitchFamily="18" charset="0"/>
              </a:rPr>
              <a:t>89 03    =》 1000 10</a:t>
            </a: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b="1" i="0" dirty="0">
                <a:latin typeface="Times New Roman" pitchFamily="18" charset="0"/>
              </a:rPr>
              <a:t>1  VS 1000 10</a:t>
            </a: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000" b="1" i="0" dirty="0">
                <a:latin typeface="Times New Roman" pitchFamily="18" charset="0"/>
              </a:rPr>
              <a:t>1</a:t>
            </a:r>
            <a:endParaRPr lang="en-US" altLang="zh-CN" sz="2000" b="1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C7C66F-907A-480A-9EA6-29D91D8C0447}"/>
              </a:ext>
            </a:extLst>
          </p:cNvPr>
          <p:cNvSpPr txBox="1"/>
          <p:nvPr/>
        </p:nvSpPr>
        <p:spPr>
          <a:xfrm>
            <a:off x="625064" y="6257290"/>
            <a:ext cx="7719003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zh-CN" sz="2000" b="1" i="0" dirty="0">
                <a:latin typeface="Times New Roman" pitchFamily="18" charset="0"/>
              </a:rPr>
              <a:t>操作码的倒数第二位</a:t>
            </a:r>
            <a:r>
              <a:rPr lang="en-US" altLang="zh-CN" sz="2000" b="1" i="0" dirty="0">
                <a:latin typeface="Times New Roman" pitchFamily="18" charset="0"/>
              </a:rPr>
              <a:t>:   1</a:t>
            </a:r>
            <a:r>
              <a:rPr lang="zh-CN" altLang="en-US" sz="2000" b="1" i="0" dirty="0">
                <a:latin typeface="Times New Roman" pitchFamily="18" charset="0"/>
              </a:rPr>
              <a:t>：</a:t>
            </a:r>
            <a:r>
              <a:rPr lang="en-US" altLang="zh-CN" sz="2000" b="1" i="0" dirty="0">
                <a:latin typeface="Times New Roman" pitchFamily="18" charset="0"/>
              </a:rPr>
              <a:t>OPD</a:t>
            </a:r>
            <a:r>
              <a:rPr lang="zh-CN" altLang="zh-CN" sz="2000" b="1" i="0" dirty="0">
                <a:latin typeface="Times New Roman" pitchFamily="18" charset="0"/>
              </a:rPr>
              <a:t>是寄存器，</a:t>
            </a:r>
            <a:r>
              <a:rPr lang="en-US" altLang="zh-CN" sz="2000" b="1" i="0" dirty="0">
                <a:latin typeface="Times New Roman" pitchFamily="18" charset="0"/>
              </a:rPr>
              <a:t> 0</a:t>
            </a:r>
            <a:r>
              <a:rPr lang="zh-CN" altLang="en-US" sz="2000" b="1" i="0" dirty="0">
                <a:latin typeface="Times New Roman" pitchFamily="18" charset="0"/>
              </a:rPr>
              <a:t>：</a:t>
            </a:r>
            <a:r>
              <a:rPr lang="en-US" altLang="zh-CN" sz="2000" b="1" i="0" dirty="0">
                <a:latin typeface="Times New Roman" pitchFamily="18" charset="0"/>
              </a:rPr>
              <a:t>OPS</a:t>
            </a:r>
            <a:r>
              <a:rPr lang="zh-CN" altLang="en-US" sz="2000" b="1" i="0" dirty="0">
                <a:latin typeface="Times New Roman" pitchFamily="18" charset="0"/>
              </a:rPr>
              <a:t>是寄存器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573280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4319972" y="1207221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内存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寄存器操作数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0" dirty="0" err="1">
                <a:solidFill>
                  <a:srgbClr val="FF0000"/>
                </a:solidFill>
                <a:latin typeface="Times New Roman" pitchFamily="18" charset="0"/>
              </a:rPr>
              <a:t>ModR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/M)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CE70F23-D13D-4949-A561-506E61BA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72" y="1556792"/>
            <a:ext cx="7583782" cy="5819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2ADC69E-1BFC-4861-8581-250454FE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9" y="2246330"/>
            <a:ext cx="7416824" cy="182013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0714BC-4A9A-49DB-8762-90731CE3951E}"/>
              </a:ext>
            </a:extLst>
          </p:cNvPr>
          <p:cNvSpPr txBox="1"/>
          <p:nvPr/>
        </p:nvSpPr>
        <p:spPr>
          <a:xfrm>
            <a:off x="755576" y="4149080"/>
            <a:ext cx="792088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mov  </a:t>
            </a:r>
            <a:r>
              <a:rPr lang="en-US" altLang="zh-CN" sz="2000" b="1" i="0" dirty="0" err="1">
                <a:latin typeface="Times New Roman" pitchFamily="18" charset="0"/>
              </a:rPr>
              <a:t>eax</a:t>
            </a:r>
            <a:r>
              <a:rPr lang="en-US" altLang="zh-CN" sz="2000" b="1" i="0" dirty="0">
                <a:latin typeface="Times New Roman" pitchFamily="18" charset="0"/>
              </a:rPr>
              <a:t>, [</a:t>
            </a:r>
            <a:r>
              <a:rPr lang="en-US" altLang="zh-CN" sz="2000" b="1" i="0" dirty="0" err="1">
                <a:latin typeface="Times New Roman" pitchFamily="18" charset="0"/>
              </a:rPr>
              <a:t>ebx</a:t>
            </a:r>
            <a:r>
              <a:rPr lang="en-US" altLang="zh-CN" sz="2000" b="1" i="0" dirty="0">
                <a:latin typeface="Times New Roman" pitchFamily="18" charset="0"/>
              </a:rPr>
              <a:t>]    ; </a:t>
            </a:r>
            <a:r>
              <a:rPr lang="zh-CN" altLang="en-US" sz="2000" b="1" i="0" dirty="0">
                <a:latin typeface="Times New Roman" pitchFamily="18" charset="0"/>
              </a:rPr>
              <a:t>机器码是：</a:t>
            </a:r>
            <a:r>
              <a:rPr lang="en-US" altLang="zh-CN" sz="2000" b="1" i="0" dirty="0">
                <a:latin typeface="Times New Roman" pitchFamily="18" charset="0"/>
              </a:rPr>
              <a:t>8B 03    =》 00  000  011     </a:t>
            </a: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[EBX]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3DF92898-E715-4064-A233-8EBB490376D1}"/>
              </a:ext>
            </a:extLst>
          </p:cNvPr>
          <p:cNvCxnSpPr/>
          <p:nvPr/>
        </p:nvCxnSpPr>
        <p:spPr bwMode="auto">
          <a:xfrm>
            <a:off x="5436096" y="4581128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8FDC834-3B09-4C89-A877-BE93E644554B}"/>
              </a:ext>
            </a:extLst>
          </p:cNvPr>
          <p:cNvCxnSpPr/>
          <p:nvPr/>
        </p:nvCxnSpPr>
        <p:spPr bwMode="auto">
          <a:xfrm>
            <a:off x="6372200" y="4581128"/>
            <a:ext cx="4320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344240F-8F74-4584-AF00-A268FA6B4BB9}"/>
              </a:ext>
            </a:extLst>
          </p:cNvPr>
          <p:cNvSpPr txBox="1"/>
          <p:nvPr/>
        </p:nvSpPr>
        <p:spPr>
          <a:xfrm>
            <a:off x="729136" y="4654544"/>
            <a:ext cx="792088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mov [</a:t>
            </a:r>
            <a:r>
              <a:rPr lang="en-US" altLang="zh-CN" sz="2000" b="1" i="0" dirty="0" err="1">
                <a:latin typeface="Times New Roman" pitchFamily="18" charset="0"/>
              </a:rPr>
              <a:t>ebx</a:t>
            </a:r>
            <a:r>
              <a:rPr lang="en-US" altLang="zh-CN" sz="2000" b="1" i="0" dirty="0">
                <a:latin typeface="Times New Roman" pitchFamily="18" charset="0"/>
              </a:rPr>
              <a:t>], </a:t>
            </a:r>
            <a:r>
              <a:rPr lang="en-US" altLang="zh-CN" sz="2000" b="1" i="0" dirty="0" err="1">
                <a:latin typeface="Times New Roman" pitchFamily="18" charset="0"/>
              </a:rPr>
              <a:t>eax</a:t>
            </a:r>
            <a:r>
              <a:rPr lang="en-US" altLang="zh-CN" sz="2000" b="1" i="0" dirty="0">
                <a:latin typeface="Times New Roman" pitchFamily="18" charset="0"/>
              </a:rPr>
              <a:t>     ; </a:t>
            </a:r>
            <a:r>
              <a:rPr lang="zh-CN" altLang="en-US" sz="2000" b="1" i="0" dirty="0">
                <a:latin typeface="Times New Roman" pitchFamily="18" charset="0"/>
              </a:rPr>
              <a:t>机器码是：</a:t>
            </a:r>
            <a:r>
              <a:rPr lang="en-US" altLang="zh-CN" sz="2000" b="1" i="0" dirty="0">
                <a:latin typeface="Times New Roman" pitchFamily="18" charset="0"/>
              </a:rPr>
              <a:t>89 03    =》 1000 10</a:t>
            </a: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en-US" altLang="zh-CN" sz="2000" b="1" i="0" dirty="0">
                <a:latin typeface="Times New Roman" pitchFamily="18" charset="0"/>
              </a:rPr>
              <a:t>1  VS 1000 10</a:t>
            </a: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en-US" altLang="zh-CN" sz="2000" b="1" i="0" dirty="0">
                <a:latin typeface="Times New Roman" pitchFamily="18" charset="0"/>
              </a:rPr>
              <a:t>1</a:t>
            </a:r>
            <a:endParaRPr lang="en-US" altLang="zh-CN" sz="2000" b="1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E784F66-6954-4FE6-8D71-72F460A5624C}"/>
              </a:ext>
            </a:extLst>
          </p:cNvPr>
          <p:cNvSpPr txBox="1"/>
          <p:nvPr/>
        </p:nvSpPr>
        <p:spPr>
          <a:xfrm>
            <a:off x="755576" y="5085184"/>
            <a:ext cx="7920880" cy="437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mov  ax, [</a:t>
            </a:r>
            <a:r>
              <a:rPr lang="en-US" altLang="zh-CN" sz="2000" b="1" i="0" dirty="0" err="1">
                <a:latin typeface="Times New Roman" pitchFamily="18" charset="0"/>
              </a:rPr>
              <a:t>ebx</a:t>
            </a:r>
            <a:r>
              <a:rPr lang="en-US" altLang="zh-CN" sz="2000" b="1" i="0" dirty="0">
                <a:latin typeface="Times New Roman" pitchFamily="18" charset="0"/>
              </a:rPr>
              <a:t>]     ; </a:t>
            </a:r>
            <a:r>
              <a:rPr lang="zh-CN" altLang="en-US" sz="2000" b="1" i="0" dirty="0">
                <a:latin typeface="Times New Roman" pitchFamily="18" charset="0"/>
              </a:rPr>
              <a:t>机器码是：</a:t>
            </a:r>
            <a:r>
              <a:rPr lang="en-US" altLang="zh-CN" sz="2000" b="1" i="0" dirty="0">
                <a:latin typeface="Times New Roman" pitchFamily="18" charset="0"/>
              </a:rPr>
              <a:t>66  8B  03    </a:t>
            </a:r>
            <a:r>
              <a:rPr lang="zh-CN" altLang="en-US" sz="2000" b="1" i="0" dirty="0">
                <a:latin typeface="Times New Roman" pitchFamily="18" charset="0"/>
              </a:rPr>
              <a:t>指令前缀，字类型操作</a:t>
            </a:r>
            <a:r>
              <a:rPr lang="en-US" altLang="zh-CN" sz="2000" b="1" i="0" dirty="0">
                <a:latin typeface="Times New Roman" pitchFamily="18" charset="0"/>
              </a:rPr>
              <a:t>     </a:t>
            </a:r>
            <a:endParaRPr lang="en-US" altLang="zh-CN" sz="2000" b="1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5CDFA8E-16C5-43A6-A926-1A1E16D2F988}"/>
              </a:ext>
            </a:extLst>
          </p:cNvPr>
          <p:cNvSpPr txBox="1"/>
          <p:nvPr/>
        </p:nvSpPr>
        <p:spPr>
          <a:xfrm>
            <a:off x="755576" y="5583411"/>
            <a:ext cx="7920880" cy="1210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i="0" dirty="0">
                <a:latin typeface="Times New Roman" pitchFamily="18" charset="0"/>
              </a:rPr>
              <a:t>mov  al, [</a:t>
            </a:r>
            <a:r>
              <a:rPr lang="en-US" altLang="zh-CN" sz="2000" b="1" i="0" dirty="0" err="1">
                <a:latin typeface="Times New Roman" pitchFamily="18" charset="0"/>
              </a:rPr>
              <a:t>ebx</a:t>
            </a:r>
            <a:r>
              <a:rPr lang="en-US" altLang="zh-CN" sz="2000" b="1" i="0" dirty="0">
                <a:latin typeface="Times New Roman" pitchFamily="18" charset="0"/>
              </a:rPr>
              <a:t>]      ; </a:t>
            </a:r>
            <a:r>
              <a:rPr lang="zh-CN" altLang="en-US" sz="2000" b="1" i="0" dirty="0">
                <a:latin typeface="Times New Roman" pitchFamily="18" charset="0"/>
              </a:rPr>
              <a:t>机器码是：</a:t>
            </a:r>
            <a:r>
              <a:rPr lang="en-US" altLang="zh-CN" sz="2000" b="1" i="0" dirty="0">
                <a:latin typeface="Times New Roman" pitchFamily="18" charset="0"/>
              </a:rPr>
              <a:t>8A  03  =&gt; 1000 101</a:t>
            </a: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  <a:p>
            <a:pPr algn="just">
              <a:lnSpc>
                <a:spcPct val="125000"/>
              </a:lnSpc>
            </a:pPr>
            <a:r>
              <a:rPr lang="en-US" altLang="zh-CN" b="1" i="0" dirty="0">
                <a:solidFill>
                  <a:srgbClr val="FF0000"/>
                </a:solidFill>
                <a:latin typeface="Times New Roman" pitchFamily="18" charset="0"/>
              </a:rPr>
              <a:t>       32</a:t>
            </a:r>
            <a:r>
              <a:rPr lang="zh-CN" altLang="en-US" b="1" i="0" dirty="0">
                <a:solidFill>
                  <a:srgbClr val="FF0000"/>
                </a:solidFill>
                <a:latin typeface="Times New Roman" pitchFamily="18" charset="0"/>
              </a:rPr>
              <a:t>位指令 </a:t>
            </a:r>
            <a:r>
              <a:rPr lang="en-US" altLang="zh-CN" b="1" i="0" dirty="0">
                <a:solidFill>
                  <a:srgbClr val="FF0000"/>
                </a:solidFill>
                <a:latin typeface="Times New Roman" pitchFamily="18" charset="0"/>
              </a:rPr>
              <a:t>op</a:t>
            </a:r>
            <a:r>
              <a:rPr lang="zh-CN" altLang="en-US" b="1" i="0" dirty="0">
                <a:solidFill>
                  <a:srgbClr val="FF0000"/>
                </a:solidFill>
                <a:latin typeface="Times New Roman" pitchFamily="18" charset="0"/>
              </a:rPr>
              <a:t>码的最后一位为 </a:t>
            </a:r>
            <a:r>
              <a:rPr lang="en-US" altLang="zh-CN" b="1" i="0" dirty="0">
                <a:solidFill>
                  <a:srgbClr val="FF0000"/>
                </a:solidFill>
                <a:latin typeface="Times New Roman" pitchFamily="18" charset="0"/>
              </a:rPr>
              <a:t>0</a:t>
            </a:r>
            <a:r>
              <a:rPr lang="zh-CN" altLang="en-US" b="1" i="0" dirty="0">
                <a:solidFill>
                  <a:srgbClr val="FF0000"/>
                </a:solidFill>
                <a:latin typeface="Times New Roman" pitchFamily="18" charset="0"/>
              </a:rPr>
              <a:t>，字节操作；为</a:t>
            </a:r>
            <a:r>
              <a:rPr lang="en-US" altLang="zh-CN" b="1" i="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b="1" i="0" dirty="0">
                <a:solidFill>
                  <a:srgbClr val="FF0000"/>
                </a:solidFill>
                <a:latin typeface="Times New Roman" pitchFamily="18" charset="0"/>
              </a:rPr>
              <a:t>；双字操作</a:t>
            </a:r>
            <a:endParaRPr lang="en-US" altLang="zh-CN" b="1" i="0" dirty="0">
              <a:solidFill>
                <a:srgbClr val="FF0000"/>
              </a:solidFill>
              <a:latin typeface="Times New Roman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                                                               </a:t>
            </a:r>
            <a:r>
              <a:rPr lang="zh-CN" altLang="en-US" sz="2000" b="1" i="0" dirty="0">
                <a:solidFill>
                  <a:srgbClr val="FF0000"/>
                </a:solidFill>
                <a:latin typeface="Times New Roman" pitchFamily="18" charset="0"/>
              </a:rPr>
              <a:t>有前缀 </a:t>
            </a: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66</a:t>
            </a:r>
            <a:r>
              <a:rPr lang="zh-CN" altLang="en-US" sz="2000" b="1" i="0" dirty="0">
                <a:solidFill>
                  <a:srgbClr val="FF0000"/>
                </a:solidFill>
                <a:latin typeface="Times New Roman" pitchFamily="18" charset="0"/>
              </a:rPr>
              <a:t>，为 </a:t>
            </a:r>
            <a:r>
              <a:rPr lang="en-US" altLang="zh-CN" sz="2000" b="1" i="0" dirty="0">
                <a:solidFill>
                  <a:srgbClr val="FF0000"/>
                </a:solidFill>
                <a:latin typeface="Times New Roman" pitchFamily="18" charset="0"/>
              </a:rPr>
              <a:t>1</a:t>
            </a:r>
            <a:r>
              <a:rPr lang="zh-CN" altLang="en-US" sz="2000" b="1" i="0" dirty="0">
                <a:solidFill>
                  <a:srgbClr val="FF0000"/>
                </a:solidFill>
                <a:latin typeface="Times New Roman" pitchFamily="18" charset="0"/>
              </a:rPr>
              <a:t>：字操作</a:t>
            </a:r>
            <a:endParaRPr lang="en-US" altLang="zh-CN" sz="2000" b="1" i="0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189982"/>
      </p:ext>
    </p:extLst>
  </p:cSld>
  <p:clrMapOvr>
    <a:masterClrMapping/>
  </p:clrMapOvr>
  <p:transition spd="med">
    <p:circl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4835189" y="1252571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索引寻址描述 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SIB</a:t>
            </a: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440DE4-CC7D-43DD-BE0F-E35C0694FD83}"/>
              </a:ext>
            </a:extLst>
          </p:cNvPr>
          <p:cNvSpPr txBox="1"/>
          <p:nvPr/>
        </p:nvSpPr>
        <p:spPr>
          <a:xfrm>
            <a:off x="740146" y="4183199"/>
            <a:ext cx="7272808" cy="1291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Times New Roman" pitchFamily="18" charset="0"/>
              </a:rPr>
              <a:t>与内存</a:t>
            </a:r>
            <a:r>
              <a:rPr lang="en-US" altLang="zh-CN" b="1" i="0" dirty="0">
                <a:latin typeface="Times New Roman" pitchFamily="18" charset="0"/>
              </a:rPr>
              <a:t>/</a:t>
            </a:r>
            <a:r>
              <a:rPr lang="zh-CN" altLang="en-US" b="1" i="0" dirty="0">
                <a:latin typeface="Times New Roman" pitchFamily="18" charset="0"/>
              </a:rPr>
              <a:t>寄存器操作数</a:t>
            </a:r>
            <a:r>
              <a:rPr lang="en-US" altLang="zh-CN" b="1" i="0" dirty="0">
                <a:latin typeface="Times New Roman" pitchFamily="18" charset="0"/>
              </a:rPr>
              <a:t>(</a:t>
            </a:r>
            <a:r>
              <a:rPr lang="en-US" altLang="zh-CN" b="1" i="0" dirty="0" err="1">
                <a:latin typeface="Times New Roman" pitchFamily="18" charset="0"/>
              </a:rPr>
              <a:t>ModR</a:t>
            </a:r>
            <a:r>
              <a:rPr lang="en-US" altLang="zh-CN" b="1" i="0" dirty="0">
                <a:latin typeface="Times New Roman" pitchFamily="18" charset="0"/>
              </a:rPr>
              <a:t>/M) </a:t>
            </a:r>
            <a:r>
              <a:rPr lang="zh-CN" altLang="en-US" b="1" i="0" dirty="0">
                <a:latin typeface="Times New Roman" pitchFamily="18" charset="0"/>
              </a:rPr>
              <a:t>配合使用</a:t>
            </a: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b="1" i="0" dirty="0">
                <a:latin typeface="Times New Roman" pitchFamily="18" charset="0"/>
              </a:rPr>
              <a:t>在</a:t>
            </a:r>
            <a:r>
              <a:rPr lang="en-US" altLang="zh-CN" b="1" i="0" dirty="0">
                <a:latin typeface="Times New Roman" pitchFamily="18" charset="0"/>
              </a:rPr>
              <a:t>32</a:t>
            </a:r>
            <a:r>
              <a:rPr lang="zh-CN" altLang="en-US" b="1" i="0" dirty="0">
                <a:latin typeface="Times New Roman" pitchFamily="18" charset="0"/>
              </a:rPr>
              <a:t>位指令系统中，基址寄存器与变址寄存器都是 </a:t>
            </a:r>
            <a:r>
              <a:rPr lang="en-US" altLang="zh-CN" b="1" i="0" dirty="0">
                <a:latin typeface="Times New Roman" pitchFamily="18" charset="0"/>
              </a:rPr>
              <a:t>32 </a:t>
            </a:r>
            <a:r>
              <a:rPr lang="zh-CN" altLang="en-US" b="1" i="0" dirty="0">
                <a:latin typeface="Times New Roman" pitchFamily="18" charset="0"/>
              </a:rPr>
              <a:t>位的</a:t>
            </a:r>
            <a:endParaRPr lang="en-US" altLang="zh-CN" b="1" i="0" dirty="0">
              <a:latin typeface="Times New Roman" pitchFamily="18" charset="0"/>
            </a:endParaRPr>
          </a:p>
          <a:p>
            <a:pPr marL="342900" indent="-3429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b="1" i="0" dirty="0">
                <a:latin typeface="Times New Roman" pitchFamily="18" charset="0"/>
              </a:rPr>
              <a:t>Base =000</a:t>
            </a:r>
            <a:r>
              <a:rPr lang="zh-CN" altLang="en-US" b="1" i="0" dirty="0">
                <a:latin typeface="Times New Roman" pitchFamily="18" charset="0"/>
              </a:rPr>
              <a:t>，表示基址寄存器为 </a:t>
            </a:r>
            <a:r>
              <a:rPr lang="en-US" altLang="zh-CN" b="1" i="0" dirty="0">
                <a:latin typeface="Times New Roman" pitchFamily="18" charset="0"/>
              </a:rPr>
              <a:t>EAX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12C3B3-35C3-4A20-967B-06A40994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700808"/>
            <a:ext cx="7329386" cy="52573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B1B6AB-15B0-4AC1-8C31-CFAE8A449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315" y="2362609"/>
            <a:ext cx="7632109" cy="1880159"/>
          </a:xfrm>
          <a:prstGeom prst="rect">
            <a:avLst/>
          </a:prstGeom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03F32F2-CB19-4AC2-8A99-C0210C521E4E}"/>
              </a:ext>
            </a:extLst>
          </p:cNvPr>
          <p:cNvCxnSpPr/>
          <p:nvPr/>
        </p:nvCxnSpPr>
        <p:spPr bwMode="auto">
          <a:xfrm>
            <a:off x="683568" y="2946624"/>
            <a:ext cx="7920880" cy="0"/>
          </a:xfrm>
          <a:prstGeom prst="line">
            <a:avLst/>
          </a:prstGeom>
          <a:ln w="38100"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B32A470-6874-49C0-9061-19ED6796A138}"/>
              </a:ext>
            </a:extLst>
          </p:cNvPr>
          <p:cNvCxnSpPr/>
          <p:nvPr/>
        </p:nvCxnSpPr>
        <p:spPr bwMode="auto">
          <a:xfrm>
            <a:off x="683568" y="3234656"/>
            <a:ext cx="7920880" cy="0"/>
          </a:xfrm>
          <a:prstGeom prst="line">
            <a:avLst/>
          </a:prstGeom>
          <a:ln w="38100"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D08BEE8-7E09-47AB-97E6-87E79C92BCE5}"/>
              </a:ext>
            </a:extLst>
          </p:cNvPr>
          <p:cNvCxnSpPr/>
          <p:nvPr/>
        </p:nvCxnSpPr>
        <p:spPr bwMode="auto">
          <a:xfrm>
            <a:off x="683568" y="3738712"/>
            <a:ext cx="7920880" cy="0"/>
          </a:xfrm>
          <a:prstGeom prst="line">
            <a:avLst/>
          </a:prstGeom>
          <a:ln w="38100"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0A96DE8-A6C4-41D7-9692-F5F0DFB96FC0}"/>
              </a:ext>
            </a:extLst>
          </p:cNvPr>
          <p:cNvCxnSpPr/>
          <p:nvPr/>
        </p:nvCxnSpPr>
        <p:spPr bwMode="auto">
          <a:xfrm>
            <a:off x="683568" y="4026744"/>
            <a:ext cx="7920880" cy="0"/>
          </a:xfrm>
          <a:prstGeom prst="line">
            <a:avLst/>
          </a:prstGeom>
          <a:ln w="38100">
            <a:solidFill>
              <a:srgbClr val="FF3300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488C6D6D-9F30-4BA4-BB2F-4300BEAA1AF5}"/>
              </a:ext>
            </a:extLst>
          </p:cNvPr>
          <p:cNvSpPr txBox="1"/>
          <p:nvPr/>
        </p:nvSpPr>
        <p:spPr>
          <a:xfrm>
            <a:off x="687506" y="5475156"/>
            <a:ext cx="79208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mov  </a:t>
            </a:r>
            <a:r>
              <a:rPr lang="en-US" altLang="zh-CN" sz="2200" i="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eax</a:t>
            </a:r>
            <a:r>
              <a:rPr lang="en-US" altLang="zh-CN" sz="2200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,[</a:t>
            </a:r>
            <a:r>
              <a:rPr lang="en-US" altLang="zh-CN" sz="2200" i="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ebx+ecx</a:t>
            </a:r>
            <a:r>
              <a:rPr lang="en-US" altLang="zh-CN" sz="2200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*4]    ; </a:t>
            </a:r>
            <a:r>
              <a:rPr lang="zh-CN" altLang="zh-CN" sz="2200" i="0" kern="100" dirty="0">
                <a:effectLst/>
                <a:ea typeface="宋体" panose="02010600030101010101" pitchFamily="2" charset="-122"/>
                <a:cs typeface="Times New Roman" panose="02020603050405020304" pitchFamily="18" charset="0"/>
              </a:rPr>
              <a:t>机器码是 </a:t>
            </a:r>
            <a:r>
              <a:rPr lang="en-US" altLang="zh-CN" sz="2200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8B 04 8B</a:t>
            </a:r>
          </a:p>
          <a:p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10 001 011 </a:t>
            </a:r>
            <a:r>
              <a:rPr lang="zh-CN" altLang="en-US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：比例因子</a:t>
            </a:r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en-US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），变址寄存器 </a:t>
            </a:r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001 </a:t>
            </a:r>
            <a:r>
              <a:rPr lang="zh-CN" altLang="en-US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ECX</a:t>
            </a:r>
          </a:p>
          <a:p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            </a:t>
            </a:r>
            <a:r>
              <a:rPr lang="zh-CN" altLang="en-US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基址寄存器 </a:t>
            </a:r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011</a:t>
            </a:r>
            <a:r>
              <a:rPr lang="zh-CN" altLang="en-US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，即 </a:t>
            </a:r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EBX</a:t>
            </a:r>
          </a:p>
          <a:p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04 </a:t>
            </a:r>
            <a:r>
              <a:rPr lang="zh-CN" altLang="en-US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00 000 100 =》 00 /100</a:t>
            </a:r>
            <a:r>
              <a:rPr lang="zh-CN" altLang="en-US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对应的就是 </a:t>
            </a:r>
            <a:r>
              <a:rPr lang="en-US" altLang="zh-CN" sz="2200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[-][-]</a:t>
            </a:r>
            <a:endParaRPr lang="zh-CN" altLang="en-US" sz="2200" i="0" dirty="0"/>
          </a:p>
        </p:txBody>
      </p:sp>
    </p:spTree>
    <p:extLst>
      <p:ext uri="{BB962C8B-B14F-4D97-AF65-F5344CB8AC3E}">
        <p14:creationId xmlns:p14="http://schemas.microsoft.com/office/powerpoint/2010/main" val="3580694775"/>
      </p:ext>
    </p:extLst>
  </p:cSld>
  <p:clrMapOvr>
    <a:masterClrMapping/>
  </p:clrMapOvr>
  <p:transition spd="med">
    <p:circl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C2E487B5-B721-47E1-ADE3-BAAD01CB8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582723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4.9 x86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机器指令编码规则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D5486C-F01B-4392-81E2-14788B2C503E}"/>
              </a:ext>
            </a:extLst>
          </p:cNvPr>
          <p:cNvSpPr txBox="1"/>
          <p:nvPr/>
        </p:nvSpPr>
        <p:spPr>
          <a:xfrm>
            <a:off x="683568" y="1607022"/>
            <a:ext cx="4320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地址偏移量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(Displacement)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B440DE4-CC7D-43DD-BE0F-E35C0694FD83}"/>
              </a:ext>
            </a:extLst>
          </p:cNvPr>
          <p:cNvSpPr txBox="1"/>
          <p:nvPr/>
        </p:nvSpPr>
        <p:spPr>
          <a:xfrm>
            <a:off x="700899" y="4856751"/>
            <a:ext cx="6552530" cy="96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对应立即寻址方式</a:t>
            </a:r>
            <a:endParaRPr lang="en-US" altLang="zh-CN" sz="2400" b="1" i="0" dirty="0">
              <a:latin typeface="Times New Roman" pitchFamily="18" charset="0"/>
            </a:endParaRP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占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zh-CN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2 </a:t>
            </a:r>
            <a:r>
              <a:rPr lang="zh-CN" altLang="zh-CN" sz="2400" b="1" i="0" dirty="0">
                <a:latin typeface="Times New Roman" pitchFamily="18" charset="0"/>
              </a:rPr>
              <a:t>或</a:t>
            </a:r>
            <a:r>
              <a:rPr lang="en-US" altLang="zh-CN" sz="2400" b="1" i="0" dirty="0">
                <a:latin typeface="Times New Roman" pitchFamily="18" charset="0"/>
              </a:rPr>
              <a:t> 4</a:t>
            </a:r>
            <a:r>
              <a:rPr lang="zh-CN" altLang="zh-CN" sz="2400" b="1" i="0" dirty="0">
                <a:latin typeface="Times New Roman" pitchFamily="18" charset="0"/>
              </a:rPr>
              <a:t>个字节</a:t>
            </a:r>
            <a:r>
              <a:rPr lang="en-US" altLang="zh-CN" sz="2400" b="1" i="0" dirty="0">
                <a:latin typeface="Times New Roman" pitchFamily="18" charset="0"/>
              </a:rPr>
              <a:t>, </a:t>
            </a:r>
            <a:r>
              <a:rPr lang="zh-CN" altLang="zh-CN" sz="2400" b="1" i="0" dirty="0">
                <a:latin typeface="Times New Roman" pitchFamily="18" charset="0"/>
              </a:rPr>
              <a:t>按照小端顺序存放。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FB009E2-BE20-45E1-90E4-9D806EEB71BF}"/>
              </a:ext>
            </a:extLst>
          </p:cNvPr>
          <p:cNvSpPr txBox="1"/>
          <p:nvPr/>
        </p:nvSpPr>
        <p:spPr>
          <a:xfrm>
            <a:off x="683568" y="4349623"/>
            <a:ext cx="4575686" cy="506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sz="2400" b="1" i="0" dirty="0">
                <a:solidFill>
                  <a:srgbClr val="FF0000"/>
                </a:solidFill>
                <a:latin typeface="Times New Roman" pitchFamily="18" charset="0"/>
              </a:rPr>
              <a:t>立即数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itchFamily="18" charset="0"/>
              </a:rPr>
              <a:t>(Immediate)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48476EE-F11D-4C65-A1E3-419BA9385C3C}"/>
              </a:ext>
            </a:extLst>
          </p:cNvPr>
          <p:cNvSpPr txBox="1"/>
          <p:nvPr/>
        </p:nvSpPr>
        <p:spPr>
          <a:xfrm>
            <a:off x="683568" y="2044446"/>
            <a:ext cx="7704856" cy="189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由</a:t>
            </a:r>
            <a:r>
              <a:rPr lang="en-US" altLang="zh-CN" sz="2400" b="1" i="0" dirty="0">
                <a:latin typeface="Times New Roman" pitchFamily="18" charset="0"/>
              </a:rPr>
              <a:t>1</a:t>
            </a:r>
            <a:r>
              <a:rPr lang="zh-CN" altLang="zh-CN" sz="2400" b="1" i="0" dirty="0">
                <a:latin typeface="Times New Roman" pitchFamily="18" charset="0"/>
              </a:rPr>
              <a:t>、</a:t>
            </a:r>
            <a:r>
              <a:rPr lang="en-US" altLang="zh-CN" sz="2400" b="1" i="0" dirty="0">
                <a:latin typeface="Times New Roman" pitchFamily="18" charset="0"/>
              </a:rPr>
              <a:t>2 </a:t>
            </a:r>
            <a:r>
              <a:rPr lang="zh-CN" altLang="zh-CN" sz="2400" b="1" i="0" dirty="0">
                <a:latin typeface="Times New Roman" pitchFamily="18" charset="0"/>
              </a:rPr>
              <a:t>或</a:t>
            </a:r>
            <a:r>
              <a:rPr lang="en-US" altLang="zh-CN" sz="2400" b="1" i="0" dirty="0">
                <a:latin typeface="Times New Roman" pitchFamily="18" charset="0"/>
              </a:rPr>
              <a:t> 4 </a:t>
            </a:r>
            <a:r>
              <a:rPr lang="zh-CN" altLang="zh-CN" sz="2400" b="1" i="0" dirty="0">
                <a:latin typeface="Times New Roman" pitchFamily="18" charset="0"/>
              </a:rPr>
              <a:t>个字节组成，分别对应</a:t>
            </a:r>
            <a:r>
              <a:rPr lang="en-US" altLang="zh-CN" sz="2400" b="1" i="0" dirty="0">
                <a:latin typeface="Times New Roman" pitchFamily="18" charset="0"/>
              </a:rPr>
              <a:t>8</a:t>
            </a:r>
            <a:r>
              <a:rPr lang="zh-CN" altLang="zh-CN" sz="2400" b="1" i="0" dirty="0">
                <a:latin typeface="Times New Roman" pitchFamily="18" charset="0"/>
              </a:rPr>
              <a:t>位、</a:t>
            </a:r>
            <a:r>
              <a:rPr lang="en-US" altLang="zh-CN" sz="2400" b="1" i="0" dirty="0">
                <a:latin typeface="Times New Roman" pitchFamily="18" charset="0"/>
              </a:rPr>
              <a:t>16</a:t>
            </a:r>
            <a:r>
              <a:rPr lang="zh-CN" altLang="zh-CN" sz="2400" b="1" i="0" dirty="0">
                <a:latin typeface="Times New Roman" pitchFamily="18" charset="0"/>
              </a:rPr>
              <a:t>位或</a:t>
            </a:r>
            <a:r>
              <a:rPr lang="en-US" altLang="zh-CN" sz="2400" b="1" i="0" dirty="0">
                <a:latin typeface="Times New Roman" pitchFamily="18" charset="0"/>
              </a:rPr>
              <a:t>32</a:t>
            </a:r>
            <a:r>
              <a:rPr lang="zh-CN" altLang="zh-CN" sz="2400" b="1" i="0" dirty="0">
                <a:latin typeface="Times New Roman" pitchFamily="18" charset="0"/>
              </a:rPr>
              <a:t>位的偏移量</a:t>
            </a:r>
            <a:r>
              <a:rPr lang="en-US" altLang="zh-CN" sz="2400" b="1" i="0" dirty="0">
                <a:latin typeface="Times New Roman" pitchFamily="18" charset="0"/>
              </a:rPr>
              <a:t>;</a:t>
            </a:r>
          </a:p>
          <a:p>
            <a:pPr marL="342900" indent="-342900" algn="just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zh-CN" sz="2400" b="1" i="0" dirty="0">
                <a:latin typeface="Times New Roman" pitchFamily="18" charset="0"/>
              </a:rPr>
              <a:t>数据按照小端顺序存放，即数据的低位存放在小地址单元中。</a:t>
            </a:r>
          </a:p>
        </p:txBody>
      </p:sp>
    </p:spTree>
    <p:extLst>
      <p:ext uri="{BB962C8B-B14F-4D97-AF65-F5344CB8AC3E}">
        <p14:creationId xmlns:p14="http://schemas.microsoft.com/office/powerpoint/2010/main" val="429302926"/>
      </p:ext>
    </p:extLst>
  </p:cSld>
  <p:clrMapOvr>
    <a:masterClrMapping/>
  </p:clrMapOvr>
  <p:transition spd="med">
    <p:circl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509831D-54AB-0901-4A05-5427902EB298}"/>
              </a:ext>
            </a:extLst>
          </p:cNvPr>
          <p:cNvSpPr txBox="1"/>
          <p:nvPr/>
        </p:nvSpPr>
        <p:spPr>
          <a:xfrm>
            <a:off x="755576" y="1700808"/>
            <a:ext cx="6480720" cy="570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2E94E4-DA6A-DC2C-579E-41D6EBC3B970}"/>
              </a:ext>
            </a:extLst>
          </p:cNvPr>
          <p:cNvSpPr txBox="1"/>
          <p:nvPr/>
        </p:nvSpPr>
        <p:spPr>
          <a:xfrm>
            <a:off x="554895" y="1412776"/>
            <a:ext cx="40795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/>
              <a:t>#include &lt;iostream&gt;</a:t>
            </a:r>
          </a:p>
          <a:p>
            <a:r>
              <a:rPr lang="zh-CN" altLang="en-US" i="0" dirty="0"/>
              <a:t>int  g;</a:t>
            </a:r>
          </a:p>
          <a:p>
            <a:r>
              <a:rPr lang="zh-CN" altLang="en-US" i="0" dirty="0"/>
              <a:t>int  a[5];</a:t>
            </a:r>
          </a:p>
          <a:p>
            <a:r>
              <a:rPr lang="zh-CN" altLang="en-US" i="0" dirty="0"/>
              <a:t>int  b[3][5];</a:t>
            </a:r>
          </a:p>
          <a:p>
            <a:r>
              <a:rPr lang="en-US" altLang="zh-CN" i="0" dirty="0"/>
              <a:t>c</a:t>
            </a:r>
            <a:r>
              <a:rPr lang="zh-CN" altLang="en-US" i="0" dirty="0"/>
              <a:t>har *p = (char*)malloc(10);</a:t>
            </a:r>
          </a:p>
          <a:p>
            <a:r>
              <a:rPr lang="zh-CN" altLang="en-US" i="0" dirty="0"/>
              <a:t>int main()</a:t>
            </a:r>
          </a:p>
          <a:p>
            <a:r>
              <a:rPr lang="zh-CN" altLang="en-US" i="0" dirty="0"/>
              <a:t>{</a:t>
            </a:r>
          </a:p>
          <a:p>
            <a:r>
              <a:rPr lang="zh-CN" altLang="en-US" i="0" dirty="0"/>
              <a:t>    int  i, j, k;</a:t>
            </a:r>
          </a:p>
          <a:p>
            <a:r>
              <a:rPr lang="zh-CN" altLang="en-US" i="0" dirty="0"/>
              <a:t>    g = 10;</a:t>
            </a:r>
          </a:p>
          <a:p>
            <a:r>
              <a:rPr lang="zh-CN" altLang="en-US" i="0" dirty="0"/>
              <a:t>    *((char*)&amp;g + 1) = 20;</a:t>
            </a:r>
          </a:p>
          <a:p>
            <a:r>
              <a:rPr lang="zh-CN" altLang="en-US" i="0" dirty="0"/>
              <a:t>    printf("%d %x \n", g, g);</a:t>
            </a:r>
          </a:p>
          <a:p>
            <a:r>
              <a:rPr lang="zh-CN" altLang="en-US" i="0" dirty="0"/>
              <a:t>    a[0] = 20;</a:t>
            </a:r>
          </a:p>
          <a:p>
            <a:r>
              <a:rPr lang="zh-CN" altLang="en-US" i="0" dirty="0"/>
              <a:t>    a[1] = 25;</a:t>
            </a:r>
          </a:p>
          <a:p>
            <a:r>
              <a:rPr lang="zh-CN" altLang="en-US" i="0" dirty="0"/>
              <a:t>    i = 2;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EAC812B0-67EB-004C-90B4-DC95EA8B4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71463"/>
            <a:ext cx="188224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test.cpp</a:t>
            </a:r>
            <a:endParaRPr lang="zh-CN" altLang="en-US" sz="4000" b="1" i="0" dirty="0">
              <a:solidFill>
                <a:schemeClr val="bg1"/>
              </a:solidFill>
              <a:latin typeface="Times New Roman" pitchFamily="18" charset="0"/>
              <a:ea typeface="华文新魏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A3CA7F-4579-3A39-A373-05BD82ADCFBA}"/>
              </a:ext>
            </a:extLst>
          </p:cNvPr>
          <p:cNvSpPr txBox="1"/>
          <p:nvPr/>
        </p:nvSpPr>
        <p:spPr>
          <a:xfrm>
            <a:off x="5376483" y="2271798"/>
            <a:ext cx="321262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i="0" dirty="0"/>
              <a:t>    a[i] = 10;</a:t>
            </a:r>
          </a:p>
          <a:p>
            <a:r>
              <a:rPr lang="zh-CN" altLang="en-US" i="0" dirty="0"/>
              <a:t>    *(a + 3) = 17;</a:t>
            </a:r>
          </a:p>
          <a:p>
            <a:r>
              <a:rPr lang="zh-CN" altLang="en-US" i="0" dirty="0"/>
              <a:t>    j = 3;</a:t>
            </a:r>
          </a:p>
          <a:p>
            <a:r>
              <a:rPr lang="zh-CN" altLang="en-US" i="0" dirty="0"/>
              <a:t>    b[i][j] = 12;</a:t>
            </a:r>
          </a:p>
          <a:p>
            <a:r>
              <a:rPr lang="zh-CN" altLang="en-US" i="0" dirty="0"/>
              <a:t>    k = b[i][j];</a:t>
            </a:r>
          </a:p>
          <a:p>
            <a:r>
              <a:rPr lang="zh-CN" altLang="en-US" i="0" dirty="0"/>
              <a:t>   *p = 'a';</a:t>
            </a:r>
          </a:p>
          <a:p>
            <a:r>
              <a:rPr lang="zh-CN" altLang="en-US" i="0" dirty="0"/>
              <a:t>   *(p + 1) = 'b';</a:t>
            </a:r>
          </a:p>
          <a:p>
            <a:r>
              <a:rPr lang="zh-CN" altLang="en-US" i="0" dirty="0"/>
              <a:t>   *(p + 2) = 0;</a:t>
            </a:r>
          </a:p>
          <a:p>
            <a:r>
              <a:rPr lang="zh-CN" altLang="en-US" i="0" dirty="0"/>
              <a:t>   return 0;</a:t>
            </a:r>
          </a:p>
          <a:p>
            <a:r>
              <a:rPr lang="zh-CN" altLang="en-US" i="0" dirty="0"/>
              <a:t>}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2FC565B-E73C-18A4-161B-C77EB85D1371}"/>
              </a:ext>
            </a:extLst>
          </p:cNvPr>
          <p:cNvSpPr txBox="1"/>
          <p:nvPr/>
        </p:nvSpPr>
        <p:spPr>
          <a:xfrm>
            <a:off x="2701201" y="5702747"/>
            <a:ext cx="4608512" cy="822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zh-CN" altLang="en-US" b="1" i="0" dirty="0">
                <a:latin typeface="Times New Roman" pitchFamily="18" charset="0"/>
              </a:rPr>
              <a:t>反汇编，强化六种寻址方式的用法</a:t>
            </a:r>
            <a:endParaRPr lang="en-US" altLang="zh-CN" b="1" i="0" dirty="0">
              <a:latin typeface="Times New Roman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i="0" dirty="0">
                <a:latin typeface="Times New Roman" pitchFamily="18" charset="0"/>
              </a:rPr>
              <a:t>C</a:t>
            </a:r>
            <a:r>
              <a:rPr lang="zh-CN" altLang="en-US" b="1" i="0" dirty="0">
                <a:latin typeface="Times New Roman" pitchFamily="18" charset="0"/>
              </a:rPr>
              <a:t>中变量访问与 机器指令寻址方式</a:t>
            </a:r>
            <a:endParaRPr lang="zh-CN" altLang="zh-CN" sz="2000" b="1" i="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393794"/>
      </p:ext>
    </p:extLst>
  </p:cSld>
  <p:clrMapOvr>
    <a:masterClrMapping/>
  </p:clrMapOvr>
  <p:transition spd="med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539750" y="1603375"/>
            <a:ext cx="6911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 dirty="0">
                <a:latin typeface="Times New Roman" pitchFamily="18" charset="0"/>
              </a:rPr>
              <a:t>对一条指令，关注的焦点有哪些？</a:t>
            </a:r>
          </a:p>
        </p:txBody>
      </p:sp>
      <p:sp>
        <p:nvSpPr>
          <p:cNvPr id="391172" name="Text Box 4"/>
          <p:cNvSpPr txBox="1">
            <a:spLocks noChangeArrowheads="1"/>
          </p:cNvSpPr>
          <p:nvPr/>
        </p:nvSpPr>
        <p:spPr bwMode="auto">
          <a:xfrm>
            <a:off x="1042988" y="5661025"/>
            <a:ext cx="705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寻找操作数存放地址的方式称为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寻址方式</a:t>
            </a:r>
            <a:r>
              <a:rPr lang="zh-CN" altLang="en-US" sz="2800" b="1" i="0" dirty="0">
                <a:latin typeface="Times New Roman" pitchFamily="18" charset="0"/>
              </a:rPr>
              <a:t>。</a:t>
            </a:r>
          </a:p>
        </p:txBody>
      </p:sp>
      <p:sp>
        <p:nvSpPr>
          <p:cNvPr id="391173" name="Text Box 5"/>
          <p:cNvSpPr txBox="1">
            <a:spLocks noChangeArrowheads="1"/>
          </p:cNvSpPr>
          <p:nvPr/>
        </p:nvSpPr>
        <p:spPr bwMode="auto">
          <a:xfrm>
            <a:off x="866775" y="2565400"/>
            <a:ext cx="41370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操作数在哪里？</a:t>
            </a:r>
          </a:p>
        </p:txBody>
      </p:sp>
      <p:sp>
        <p:nvSpPr>
          <p:cNvPr id="391176" name="Text Box 8"/>
          <p:cNvSpPr txBox="1">
            <a:spLocks noChangeArrowheads="1"/>
          </p:cNvSpPr>
          <p:nvPr/>
        </p:nvSpPr>
        <p:spPr bwMode="auto">
          <a:xfrm>
            <a:off x="866775" y="4868863"/>
            <a:ext cx="5943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操作数的类型</a:t>
            </a:r>
            <a:r>
              <a:rPr lang="zh-CN" altLang="en-US" sz="2400" b="1" i="0" dirty="0">
                <a:latin typeface="Times New Roman" pitchFamily="18" charset="0"/>
              </a:rPr>
              <a:t>        字节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字</a:t>
            </a:r>
            <a:r>
              <a:rPr lang="en-US" altLang="zh-CN" sz="2400" b="1" i="0" dirty="0">
                <a:latin typeface="Times New Roman" pitchFamily="18" charset="0"/>
              </a:rPr>
              <a:t>/</a:t>
            </a:r>
            <a:r>
              <a:rPr lang="zh-CN" altLang="en-US" sz="2400" b="1" i="0" dirty="0">
                <a:latin typeface="Times New Roman" pitchFamily="18" charset="0"/>
              </a:rPr>
              <a:t>双字？</a:t>
            </a:r>
          </a:p>
        </p:txBody>
      </p:sp>
      <p:grpSp>
        <p:nvGrpSpPr>
          <p:cNvPr id="391182" name="Group 14"/>
          <p:cNvGrpSpPr>
            <a:grpSpLocks/>
          </p:cNvGrpSpPr>
          <p:nvPr/>
        </p:nvGrpSpPr>
        <p:grpSpPr bwMode="auto">
          <a:xfrm>
            <a:off x="1287463" y="2886075"/>
            <a:ext cx="6702425" cy="1982788"/>
            <a:chOff x="1175" y="1818"/>
            <a:chExt cx="4132" cy="1249"/>
          </a:xfrm>
        </p:grpSpPr>
        <p:sp>
          <p:nvSpPr>
            <p:cNvPr id="9225" name="Rectangle 6"/>
            <p:cNvSpPr>
              <a:spLocks noChangeArrowheads="1"/>
            </p:cNvSpPr>
            <p:nvPr/>
          </p:nvSpPr>
          <p:spPr bwMode="auto">
            <a:xfrm>
              <a:off x="1200" y="2141"/>
              <a:ext cx="164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i="0" dirty="0">
                  <a:latin typeface="Times New Roman" pitchFamily="18" charset="0"/>
                </a:rPr>
                <a:t>操作数的存放位置</a:t>
              </a:r>
              <a:endParaRPr lang="en-US" altLang="zh-CN" sz="2400" b="1" i="0" dirty="0">
                <a:latin typeface="Times New Roman" pitchFamily="18" charset="0"/>
              </a:endParaRPr>
            </a:p>
            <a:p>
              <a:r>
                <a:rPr lang="zh-CN" altLang="en-US" sz="2400" b="1" i="0" dirty="0">
                  <a:latin typeface="Times New Roman" pitchFamily="18" charset="0"/>
                </a:rPr>
                <a:t>即存放</a:t>
              </a:r>
              <a:r>
                <a:rPr lang="zh-CN" altLang="en-US" sz="2400" b="1" i="0" dirty="0">
                  <a:solidFill>
                    <a:srgbClr val="FF0000"/>
                  </a:solidFill>
                  <a:latin typeface="Times New Roman" pitchFamily="18" charset="0"/>
                </a:rPr>
                <a:t>地址</a:t>
              </a:r>
            </a:p>
          </p:txBody>
        </p:sp>
        <p:sp>
          <p:nvSpPr>
            <p:cNvPr id="9226" name="Text Box 7"/>
            <p:cNvSpPr txBox="1">
              <a:spLocks noChangeArrowheads="1"/>
            </p:cNvSpPr>
            <p:nvPr/>
          </p:nvSpPr>
          <p:spPr bwMode="auto">
            <a:xfrm>
              <a:off x="1175" y="2779"/>
              <a:ext cx="41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>
                  <a:latin typeface="Times New Roman" pitchFamily="18" charset="0"/>
                </a:rPr>
                <a:t>操作数在主存时：关注</a:t>
              </a:r>
              <a:r>
                <a:rPr lang="zh-CN" altLang="en-US" sz="2400" b="1" i="0">
                  <a:solidFill>
                    <a:srgbClr val="FF3300"/>
                  </a:solidFill>
                  <a:latin typeface="Times New Roman" pitchFamily="18" charset="0"/>
                </a:rPr>
                <a:t>段址</a:t>
              </a:r>
              <a:r>
                <a:rPr lang="en-US" altLang="zh-CN" sz="2400" b="1" i="0">
                  <a:solidFill>
                    <a:srgbClr val="FF3300"/>
                  </a:solidFill>
                  <a:latin typeface="Times New Roman" pitchFamily="18" charset="0"/>
                </a:rPr>
                <a:t>/</a:t>
              </a:r>
              <a:r>
                <a:rPr lang="zh-CN" altLang="en-US" sz="2400" b="1" i="0">
                  <a:solidFill>
                    <a:srgbClr val="FF3300"/>
                  </a:solidFill>
                  <a:latin typeface="Times New Roman" pitchFamily="18" charset="0"/>
                </a:rPr>
                <a:t>段选择符、段内偏移</a:t>
              </a:r>
            </a:p>
          </p:txBody>
        </p:sp>
        <p:sp>
          <p:nvSpPr>
            <p:cNvPr id="9227" name="Text Box 9"/>
            <p:cNvSpPr txBox="1">
              <a:spLocks noChangeArrowheads="1"/>
            </p:cNvSpPr>
            <p:nvPr/>
          </p:nvSpPr>
          <p:spPr bwMode="auto">
            <a:xfrm>
              <a:off x="3062" y="1818"/>
              <a:ext cx="15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latin typeface="Times New Roman" pitchFamily="18" charset="0"/>
                </a:rPr>
                <a:t>CPU</a:t>
              </a:r>
              <a:r>
                <a:rPr lang="zh-CN" altLang="en-US" sz="2400" b="1" i="0">
                  <a:latin typeface="Times New Roman" pitchFamily="18" charset="0"/>
                </a:rPr>
                <a:t>内的</a:t>
              </a:r>
              <a:r>
                <a:rPr lang="zh-CN" altLang="en-US" sz="2800" b="1" i="0">
                  <a:solidFill>
                    <a:srgbClr val="FF3300"/>
                  </a:solidFill>
                  <a:latin typeface="Times New Roman" pitchFamily="18" charset="0"/>
                </a:rPr>
                <a:t>寄存器</a:t>
              </a:r>
            </a:p>
          </p:txBody>
        </p:sp>
        <p:sp>
          <p:nvSpPr>
            <p:cNvPr id="9228" name="Text Box 10"/>
            <p:cNvSpPr txBox="1">
              <a:spLocks noChangeArrowheads="1"/>
            </p:cNvSpPr>
            <p:nvPr/>
          </p:nvSpPr>
          <p:spPr bwMode="auto">
            <a:xfrm>
              <a:off x="3014" y="2139"/>
              <a:ext cx="4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400" b="1" i="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9229" name="Text Box 11"/>
            <p:cNvSpPr txBox="1">
              <a:spLocks noChangeArrowheads="1"/>
            </p:cNvSpPr>
            <p:nvPr/>
          </p:nvSpPr>
          <p:spPr bwMode="auto">
            <a:xfrm>
              <a:off x="3062" y="2462"/>
              <a:ext cx="11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400" b="1" i="0">
                  <a:latin typeface="Times New Roman" pitchFamily="18" charset="0"/>
                </a:rPr>
                <a:t>I/O</a:t>
              </a:r>
              <a:r>
                <a:rPr lang="zh-CN" altLang="en-US" sz="2400" b="1" i="0">
                  <a:latin typeface="Times New Roman" pitchFamily="18" charset="0"/>
                </a:rPr>
                <a:t>设备端口</a:t>
              </a:r>
            </a:p>
          </p:txBody>
        </p:sp>
        <p:sp>
          <p:nvSpPr>
            <p:cNvPr id="9230" name="AutoShape 12"/>
            <p:cNvSpPr>
              <a:spLocks/>
            </p:cNvSpPr>
            <p:nvPr/>
          </p:nvSpPr>
          <p:spPr bwMode="auto">
            <a:xfrm>
              <a:off x="2832" y="1934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1181" name="Rectangle 13"/>
          <p:cNvSpPr>
            <a:spLocks noChangeArrowheads="1"/>
          </p:cNvSpPr>
          <p:nvPr/>
        </p:nvSpPr>
        <p:spPr bwMode="auto">
          <a:xfrm>
            <a:off x="866775" y="2139950"/>
            <a:ext cx="304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chemeClr val="tx1"/>
              </a:buClr>
              <a:buFont typeface="Wingdings" pitchFamily="2" charset="2"/>
              <a:buChar char="Ø"/>
            </a:pPr>
            <a:r>
              <a:rPr lang="en-US" altLang="zh-CN" sz="2800" b="1" i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zh-CN" altLang="en-US" sz="2800" b="1" i="0">
                <a:solidFill>
                  <a:srgbClr val="FF3300"/>
                </a:solidFill>
                <a:latin typeface="Times New Roman" pitchFamily="18" charset="0"/>
              </a:rPr>
              <a:t>执行什么操作？</a:t>
            </a:r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B88CFA4A-87C2-4FAF-83B7-7DA4DF788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295275"/>
            <a:ext cx="4031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4.1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寻址方式概述</a:t>
            </a: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91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9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2" grpId="0" autoUpdateAnimBg="0"/>
      <p:bldP spid="391173" grpId="0"/>
      <p:bldP spid="391176" grpId="0"/>
      <p:bldP spid="3911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Text Box 2"/>
          <p:cNvSpPr txBox="1">
            <a:spLocks noChangeArrowheads="1"/>
          </p:cNvSpPr>
          <p:nvPr/>
        </p:nvSpPr>
        <p:spPr bwMode="auto">
          <a:xfrm>
            <a:off x="2268538" y="2400300"/>
            <a:ext cx="37860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Times New Roman" pitchFamily="18" charset="0"/>
              </a:rPr>
              <a:t> ADD     EAX ,  EBX     </a:t>
            </a:r>
          </a:p>
        </p:txBody>
      </p:sp>
      <p:grpSp>
        <p:nvGrpSpPr>
          <p:cNvPr id="392207" name="Group 15"/>
          <p:cNvGrpSpPr>
            <a:grpSpLocks/>
          </p:cNvGrpSpPr>
          <p:nvPr/>
        </p:nvGrpSpPr>
        <p:grpSpPr bwMode="auto">
          <a:xfrm>
            <a:off x="1754188" y="2919413"/>
            <a:ext cx="2673350" cy="1014412"/>
            <a:chOff x="1105" y="1839"/>
            <a:chExt cx="1684" cy="639"/>
          </a:xfrm>
        </p:grpSpPr>
        <p:sp>
          <p:nvSpPr>
            <p:cNvPr id="10252" name="Text Box 4"/>
            <p:cNvSpPr txBox="1">
              <a:spLocks noChangeArrowheads="1"/>
            </p:cNvSpPr>
            <p:nvPr/>
          </p:nvSpPr>
          <p:spPr bwMode="auto">
            <a:xfrm>
              <a:off x="1105" y="2151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Times New Roman" pitchFamily="18" charset="0"/>
                </a:rPr>
                <a:t>目的操作数地址</a:t>
              </a:r>
            </a:p>
          </p:txBody>
        </p:sp>
        <p:sp>
          <p:nvSpPr>
            <p:cNvPr id="10253" name="Line 5"/>
            <p:cNvSpPr>
              <a:spLocks noChangeShapeType="1"/>
            </p:cNvSpPr>
            <p:nvPr/>
          </p:nvSpPr>
          <p:spPr bwMode="auto">
            <a:xfrm flipH="1">
              <a:off x="2296" y="1839"/>
              <a:ext cx="176" cy="3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92208" name="Group 16"/>
          <p:cNvGrpSpPr>
            <a:grpSpLocks/>
          </p:cNvGrpSpPr>
          <p:nvPr/>
        </p:nvGrpSpPr>
        <p:grpSpPr bwMode="auto">
          <a:xfrm>
            <a:off x="4787900" y="2919413"/>
            <a:ext cx="2317750" cy="995362"/>
            <a:chOff x="3016" y="1839"/>
            <a:chExt cx="1460" cy="627"/>
          </a:xfrm>
        </p:grpSpPr>
        <p:sp>
          <p:nvSpPr>
            <p:cNvPr id="10250" name="Text Box 7"/>
            <p:cNvSpPr txBox="1">
              <a:spLocks noChangeArrowheads="1"/>
            </p:cNvSpPr>
            <p:nvPr/>
          </p:nvSpPr>
          <p:spPr bwMode="auto">
            <a:xfrm>
              <a:off x="3016" y="2139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 i="0">
                  <a:latin typeface="Times New Roman" pitchFamily="18" charset="0"/>
                </a:rPr>
                <a:t>源操作数地址</a:t>
              </a:r>
            </a:p>
          </p:txBody>
        </p:sp>
        <p:sp>
          <p:nvSpPr>
            <p:cNvPr id="10251" name="Line 8"/>
            <p:cNvSpPr>
              <a:spLocks noChangeShapeType="1"/>
            </p:cNvSpPr>
            <p:nvPr/>
          </p:nvSpPr>
          <p:spPr bwMode="auto">
            <a:xfrm>
              <a:off x="3152" y="1839"/>
              <a:ext cx="334" cy="2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2201" name="Text Box 9"/>
          <p:cNvSpPr txBox="1">
            <a:spLocks noChangeArrowheads="1"/>
          </p:cNvSpPr>
          <p:nvPr/>
        </p:nvSpPr>
        <p:spPr bwMode="auto">
          <a:xfrm>
            <a:off x="1431925" y="4191000"/>
            <a:ext cx="385233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 b="1" i="0" dirty="0">
                <a:latin typeface="Times New Roman" pitchFamily="18" charset="0"/>
              </a:rPr>
              <a:t>  (OPD) +  (OPS)   </a:t>
            </a:r>
            <a:r>
              <a:rPr lang="en-US" altLang="zh-CN" sz="2400" b="1" i="0" dirty="0">
                <a:latin typeface="Times New Roman" pitchFamily="18" charset="0"/>
                <a:sym typeface="Wingdings" pitchFamily="2" charset="2"/>
              </a:rPr>
              <a:t>   OPD</a:t>
            </a:r>
          </a:p>
          <a:p>
            <a:pPr eaLnBrk="1" hangingPunct="1"/>
            <a:r>
              <a:rPr lang="en-US" altLang="zh-CN" sz="2400" b="1" i="0" dirty="0">
                <a:latin typeface="Times New Roman" pitchFamily="18" charset="0"/>
                <a:sym typeface="Wingdings" pitchFamily="2" charset="2"/>
              </a:rPr>
              <a:t>  (EAX)  + (EBX)      EAX</a:t>
            </a:r>
            <a:endParaRPr lang="en-US" altLang="zh-CN" sz="2400" b="1" i="0" dirty="0">
              <a:latin typeface="Times New Roman" pitchFamily="18" charset="0"/>
            </a:endParaRPr>
          </a:p>
        </p:txBody>
      </p:sp>
      <p:sp>
        <p:nvSpPr>
          <p:cNvPr id="10246" name="Text Box 10"/>
          <p:cNvSpPr txBox="1">
            <a:spLocks noChangeArrowheads="1"/>
          </p:cNvSpPr>
          <p:nvPr/>
        </p:nvSpPr>
        <p:spPr bwMode="auto">
          <a:xfrm>
            <a:off x="684213" y="1541463"/>
            <a:ext cx="345598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双操作数的指令格式</a:t>
            </a:r>
            <a:endParaRPr lang="en-US" altLang="zh-CN" sz="2800" b="1" i="0" dirty="0">
              <a:solidFill>
                <a:srgbClr val="FF3300"/>
              </a:solidFill>
              <a:latin typeface="Times New Roman" pitchFamily="18" charset="0"/>
            </a:endParaRPr>
          </a:p>
          <a:p>
            <a:pPr eaLnBrk="1" hangingPunct="1"/>
            <a:r>
              <a:rPr lang="en-US" altLang="zh-CN" sz="2800" b="1" i="0" dirty="0">
                <a:solidFill>
                  <a:srgbClr val="FF3300"/>
                </a:solidFill>
                <a:latin typeface="Times New Roman" pitchFamily="18" charset="0"/>
              </a:rPr>
              <a:t>Intel</a:t>
            </a:r>
            <a:r>
              <a:rPr lang="zh-CN" altLang="en-US" sz="2800" b="1" i="0" dirty="0">
                <a:solidFill>
                  <a:srgbClr val="FF3300"/>
                </a:solidFill>
                <a:latin typeface="Times New Roman" pitchFamily="18" charset="0"/>
              </a:rPr>
              <a:t>格式</a:t>
            </a:r>
          </a:p>
        </p:txBody>
      </p:sp>
      <p:sp>
        <p:nvSpPr>
          <p:cNvPr id="392203" name="Text Box 11"/>
          <p:cNvSpPr txBox="1">
            <a:spLocks noChangeArrowheads="1"/>
          </p:cNvSpPr>
          <p:nvPr/>
        </p:nvSpPr>
        <p:spPr bwMode="auto">
          <a:xfrm>
            <a:off x="1258888" y="5240338"/>
            <a:ext cx="7561262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i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Question</a:t>
            </a:r>
            <a:r>
              <a:rPr lang="zh-CN" altLang="en-US" sz="2800" b="1" i="0">
                <a:latin typeface="Times New Roman" pitchFamily="18" charset="0"/>
              </a:rPr>
              <a:t>：操作结束后，运算结果保存在哪？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b="1" i="0">
                <a:latin typeface="Times New Roman" pitchFamily="18" charset="0"/>
              </a:rPr>
              <a:t>                   源操作数是否变化？</a:t>
            </a:r>
          </a:p>
        </p:txBody>
      </p:sp>
      <p:sp>
        <p:nvSpPr>
          <p:cNvPr id="10249" name="Text Box 14"/>
          <p:cNvSpPr txBox="1">
            <a:spLocks noChangeArrowheads="1"/>
          </p:cNvSpPr>
          <p:nvPr/>
        </p:nvSpPr>
        <p:spPr bwMode="auto">
          <a:xfrm>
            <a:off x="4716463" y="1557338"/>
            <a:ext cx="352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kumimoji="0" lang="zh-CN" altLang="en-US" sz="2800" b="1" i="0">
                <a:latin typeface="Arial" charset="0"/>
              </a:rPr>
              <a:t>操作符  </a:t>
            </a:r>
            <a:r>
              <a:rPr kumimoji="0" lang="en-US" altLang="zh-CN" sz="2800" b="1" i="0">
                <a:latin typeface="Arial" charset="0"/>
              </a:rPr>
              <a:t>OPD, OPS</a:t>
            </a: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0DE08CF0-79D6-41DC-A3EE-344FC019C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" y="295275"/>
            <a:ext cx="4031873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4.1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寻址方式概述</a:t>
            </a:r>
          </a:p>
        </p:txBody>
      </p:sp>
    </p:spTree>
    <p:custDataLst>
      <p:tags r:id="rId1"/>
    </p:custData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9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2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2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4" grpId="0" autoUpdateAnimBg="0"/>
      <p:bldP spid="392201" grpId="0" autoUpdateAnimBg="0"/>
      <p:bldP spid="39220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0645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Char char="u"/>
            </a:pP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操作数直接放在指令中，在指令的操作码后；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 i="0" dirty="0">
                <a:latin typeface="宋体" panose="02010600030101010101" pitchFamily="2" charset="-122"/>
              </a:rPr>
              <a:t> 操作数是指令的一部分，位于代码段中；</a:t>
            </a:r>
          </a:p>
          <a:p>
            <a:pPr eaLnBrk="1" hangingPunct="1">
              <a:buFont typeface="Wingdings" pitchFamily="2" charset="2"/>
              <a:buChar char="u"/>
            </a:pPr>
            <a:r>
              <a:rPr lang="zh-CN" altLang="en-US" sz="2800" b="1" i="0" dirty="0">
                <a:latin typeface="宋体" panose="02010600030101010101" pitchFamily="2" charset="-122"/>
              </a:rPr>
              <a:t> 指令中的操作数是</a:t>
            </a: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latin typeface="宋体" panose="02010600030101010101" pitchFamily="2" charset="-122"/>
              </a:rPr>
              <a:t>位、</a:t>
            </a:r>
            <a:r>
              <a:rPr lang="en-US" altLang="zh-CN" sz="2800" b="1" i="0" dirty="0">
                <a:latin typeface="宋体" panose="02010600030101010101" pitchFamily="2" charset="-122"/>
              </a:rPr>
              <a:t>16</a:t>
            </a:r>
            <a:r>
              <a:rPr lang="zh-CN" altLang="en-US" sz="2800" b="1" i="0" dirty="0">
                <a:latin typeface="宋体" panose="02010600030101010101" pitchFamily="2" charset="-122"/>
              </a:rPr>
              <a:t>位或</a:t>
            </a:r>
            <a:r>
              <a:rPr lang="en-US" altLang="zh-CN" sz="2800" b="1" i="0" dirty="0">
                <a:latin typeface="宋体" panose="02010600030101010101" pitchFamily="2" charset="-122"/>
              </a:rPr>
              <a:t>32</a:t>
            </a:r>
            <a:r>
              <a:rPr lang="zh-CN" altLang="en-US" sz="2800" b="1" i="0" dirty="0">
                <a:latin typeface="宋体" panose="02010600030101010101" pitchFamily="2" charset="-122"/>
              </a:rPr>
              <a:t>位二进制数。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1166813" y="5661248"/>
            <a:ext cx="42899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例： </a:t>
            </a:r>
            <a:r>
              <a:rPr lang="en-US" altLang="zh-CN" sz="2800" b="1" i="0" dirty="0">
                <a:latin typeface="Times New Roman" pitchFamily="18" charset="0"/>
              </a:rPr>
              <a:t>MOV  EAX , 12H     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</a:rPr>
              <a:t>机器码：     </a:t>
            </a:r>
            <a:r>
              <a:rPr lang="en-US" altLang="zh-CN" sz="2800" b="1" i="0" dirty="0">
                <a:latin typeface="Times New Roman" pitchFamily="18" charset="0"/>
              </a:rPr>
              <a:t>B8 12 00 00 00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4.2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立即寻址</a:t>
            </a:r>
          </a:p>
        </p:txBody>
      </p:sp>
      <p:sp>
        <p:nvSpPr>
          <p:cNvPr id="45061" name="Text Box 5"/>
          <p:cNvSpPr txBox="1">
            <a:spLocks noChangeArrowheads="1"/>
          </p:cNvSpPr>
          <p:nvPr/>
        </p:nvSpPr>
        <p:spPr bwMode="auto">
          <a:xfrm>
            <a:off x="1042988" y="3068638"/>
            <a:ext cx="1936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i="0">
                <a:latin typeface="Times New Roman" pitchFamily="18" charset="0"/>
              </a:rPr>
              <a:t>使用格式： </a:t>
            </a:r>
            <a:r>
              <a:rPr lang="en-US" altLang="zh-CN" sz="2400" i="0">
                <a:latin typeface="Times New Roman" pitchFamily="18" charset="0"/>
              </a:rPr>
              <a:t>n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211263" y="3641725"/>
            <a:ext cx="48006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1211263" y="4327525"/>
            <a:ext cx="480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408113" y="3717925"/>
            <a:ext cx="4473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Times New Roman" pitchFamily="18" charset="0"/>
              </a:rPr>
              <a:t>操作码及目的操作数寻址方式码</a:t>
            </a:r>
          </a:p>
        </p:txBody>
      </p:sp>
      <p:sp>
        <p:nvSpPr>
          <p:cNvPr id="45065" name="Text Box 9"/>
          <p:cNvSpPr txBox="1">
            <a:spLocks noChangeArrowheads="1"/>
          </p:cNvSpPr>
          <p:nvPr/>
        </p:nvSpPr>
        <p:spPr bwMode="auto">
          <a:xfrm>
            <a:off x="2506663" y="4403725"/>
            <a:ext cx="203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 i="0">
                <a:latin typeface="Times New Roman" pitchFamily="18" charset="0"/>
              </a:rPr>
              <a:t>立即操作数  </a:t>
            </a:r>
            <a:r>
              <a:rPr lang="en-US" altLang="zh-CN" sz="2400" b="1" i="0">
                <a:latin typeface="Times New Roman" pitchFamily="18" charset="0"/>
              </a:rPr>
              <a:t>n</a:t>
            </a: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87450" y="5157788"/>
            <a:ext cx="5184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0000"/>
                </a:solidFill>
                <a:latin typeface="Times New Roman" pitchFamily="18" charset="0"/>
              </a:rPr>
              <a:t>立即操作数只能作为源操作数</a:t>
            </a:r>
            <a:r>
              <a:rPr lang="zh-CN" altLang="en-US" sz="2800" b="1" i="0" dirty="0">
                <a:latin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7429741"/>
      </p:ext>
    </p:extLst>
  </p:cSld>
  <p:clrMapOvr>
    <a:masterClrMapping/>
  </p:clrMapOvr>
  <p:transition>
    <p:checke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4.2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立即寻址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E4434F-6547-4ADB-8BA0-91455900418C}"/>
              </a:ext>
            </a:extLst>
          </p:cNvPr>
          <p:cNvSpPr txBox="1"/>
          <p:nvPr/>
        </p:nvSpPr>
        <p:spPr>
          <a:xfrm>
            <a:off x="467544" y="1772816"/>
            <a:ext cx="741682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/>
              <a:t>int   global;   // </a:t>
            </a:r>
            <a:r>
              <a:rPr lang="zh-CN" altLang="en-US" i="0" dirty="0"/>
              <a:t>注：</a:t>
            </a:r>
            <a:r>
              <a:rPr lang="en-US" altLang="zh-CN" i="0" dirty="0"/>
              <a:t>global </a:t>
            </a:r>
            <a:r>
              <a:rPr lang="zh-CN" altLang="en-US" i="0" dirty="0"/>
              <a:t>是全局变量	</a:t>
            </a:r>
            <a:endParaRPr lang="en-US" altLang="zh-CN" i="0" dirty="0"/>
          </a:p>
          <a:p>
            <a:r>
              <a:rPr lang="zh-CN" altLang="en-US" i="0" dirty="0"/>
              <a:t>global = </a:t>
            </a:r>
            <a:r>
              <a:rPr lang="en-US" altLang="zh-CN" i="0" dirty="0"/>
              <a:t>2 </a:t>
            </a:r>
            <a:r>
              <a:rPr lang="zh-CN" altLang="en-US" i="0" dirty="0"/>
              <a:t>* </a:t>
            </a:r>
            <a:r>
              <a:rPr lang="en-US" altLang="zh-CN" i="0" dirty="0"/>
              <a:t>5 </a:t>
            </a:r>
            <a:r>
              <a:rPr lang="zh-CN" altLang="en-US" i="0" dirty="0"/>
              <a:t>;</a:t>
            </a:r>
          </a:p>
          <a:p>
            <a:r>
              <a:rPr lang="zh-CN" altLang="en-US" i="0" dirty="0"/>
              <a:t>00521A17      C7 05 B8 A5 52 00 </a:t>
            </a:r>
            <a:r>
              <a:rPr lang="zh-CN" altLang="en-US" i="0" dirty="0">
                <a:solidFill>
                  <a:srgbClr val="FF0000"/>
                </a:solidFill>
              </a:rPr>
              <a:t>0A 00 00 00 </a:t>
            </a:r>
            <a:endParaRPr lang="en-US" altLang="zh-CN" i="0" dirty="0">
              <a:solidFill>
                <a:srgbClr val="FF0000"/>
              </a:solidFill>
            </a:endParaRPr>
          </a:p>
          <a:p>
            <a:r>
              <a:rPr lang="en-US" altLang="zh-CN" i="0" dirty="0"/>
              <a:t>                    </a:t>
            </a:r>
            <a:r>
              <a:rPr lang="zh-CN" altLang="en-US" i="0" dirty="0"/>
              <a:t>mov  dword ptr [global (052A5B8h)], 0Ah </a:t>
            </a:r>
          </a:p>
        </p:txBody>
      </p:sp>
    </p:spTree>
    <p:extLst>
      <p:ext uri="{BB962C8B-B14F-4D97-AF65-F5344CB8AC3E}">
        <p14:creationId xmlns:p14="http://schemas.microsoft.com/office/powerpoint/2010/main" val="1147044054"/>
      </p:ext>
    </p:extLst>
  </p:cSld>
  <p:clrMapOvr>
    <a:masterClrMapping/>
  </p:clrMapOvr>
  <p:transition>
    <p:checke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93725" y="295275"/>
            <a:ext cx="348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4.3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寄存器寻址</a:t>
            </a:r>
          </a:p>
        </p:txBody>
      </p:sp>
      <p:sp>
        <p:nvSpPr>
          <p:cNvPr id="393219" name="Text Box 3"/>
          <p:cNvSpPr txBox="1">
            <a:spLocks noChangeArrowheads="1"/>
          </p:cNvSpPr>
          <p:nvPr/>
        </p:nvSpPr>
        <p:spPr bwMode="auto">
          <a:xfrm>
            <a:off x="554038" y="2976563"/>
            <a:ext cx="2563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>
                <a:latin typeface="Times New Roman" pitchFamily="18" charset="0"/>
              </a:rPr>
              <a:t>例</a:t>
            </a:r>
            <a:r>
              <a:rPr lang="en-US" altLang="zh-CN" sz="2800" b="1" i="0">
                <a:latin typeface="Times New Roman" pitchFamily="18" charset="0"/>
              </a:rPr>
              <a:t>1</a:t>
            </a:r>
            <a:r>
              <a:rPr lang="zh-CN" altLang="en-US" sz="2800" b="1" i="0">
                <a:latin typeface="Times New Roman" pitchFamily="18" charset="0"/>
              </a:rPr>
              <a:t>：</a:t>
            </a:r>
            <a:r>
              <a:rPr lang="en-US" altLang="zh-CN" sz="2800" b="1" i="0">
                <a:latin typeface="Times New Roman" pitchFamily="18" charset="0"/>
              </a:rPr>
              <a:t>DEC   BL</a:t>
            </a:r>
          </a:p>
        </p:txBody>
      </p:sp>
      <p:grpSp>
        <p:nvGrpSpPr>
          <p:cNvPr id="393232" name="Group 16"/>
          <p:cNvGrpSpPr>
            <a:grpSpLocks/>
          </p:cNvGrpSpPr>
          <p:nvPr/>
        </p:nvGrpSpPr>
        <p:grpSpPr bwMode="auto">
          <a:xfrm>
            <a:off x="1476375" y="3495675"/>
            <a:ext cx="5903913" cy="654050"/>
            <a:chOff x="930" y="2610"/>
            <a:chExt cx="3719" cy="412"/>
          </a:xfrm>
        </p:grpSpPr>
        <p:sp>
          <p:nvSpPr>
            <p:cNvPr id="11272" name="Rectangle 5"/>
            <p:cNvSpPr>
              <a:spLocks noChangeArrowheads="1"/>
            </p:cNvSpPr>
            <p:nvPr/>
          </p:nvSpPr>
          <p:spPr bwMode="auto">
            <a:xfrm>
              <a:off x="1415" y="2638"/>
              <a:ext cx="1057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i="0">
                  <a:latin typeface="Times New Roman" pitchFamily="18" charset="0"/>
                </a:rPr>
                <a:t>4 3   H</a:t>
              </a:r>
            </a:p>
          </p:txBody>
        </p:sp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930" y="265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latin typeface="Times New Roman" pitchFamily="18" charset="0"/>
                </a:rPr>
                <a:t>BL</a:t>
              </a: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3606" y="2610"/>
              <a:ext cx="1043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800" i="0">
                  <a:latin typeface="Times New Roman" pitchFamily="18" charset="0"/>
                </a:rPr>
                <a:t>4 2   H</a:t>
              </a:r>
            </a:p>
          </p:txBody>
        </p:sp>
        <p:sp>
          <p:nvSpPr>
            <p:cNvPr id="11275" name="Text Box 9"/>
            <p:cNvSpPr txBox="1">
              <a:spLocks noChangeArrowheads="1"/>
            </p:cNvSpPr>
            <p:nvPr/>
          </p:nvSpPr>
          <p:spPr bwMode="auto">
            <a:xfrm>
              <a:off x="3198" y="2655"/>
              <a:ext cx="4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 i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2800" i="0">
                  <a:latin typeface="Times New Roman" pitchFamily="18" charset="0"/>
                </a:rPr>
                <a:t>BL</a:t>
              </a:r>
            </a:p>
          </p:txBody>
        </p:sp>
        <p:sp>
          <p:nvSpPr>
            <p:cNvPr id="11276" name="Line 10"/>
            <p:cNvSpPr>
              <a:spLocks noChangeShapeType="1"/>
            </p:cNvSpPr>
            <p:nvPr/>
          </p:nvSpPr>
          <p:spPr bwMode="auto">
            <a:xfrm flipV="1">
              <a:off x="2608" y="2830"/>
              <a:ext cx="553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93227" name="Text Box 11"/>
          <p:cNvSpPr txBox="1">
            <a:spLocks noChangeArrowheads="1"/>
          </p:cNvSpPr>
          <p:nvPr/>
        </p:nvSpPr>
        <p:spPr bwMode="auto">
          <a:xfrm>
            <a:off x="571500" y="4189413"/>
            <a:ext cx="7024836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Times New Roman" pitchFamily="18" charset="0"/>
              </a:rPr>
              <a:t>执行前 ： 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(BL) = 43H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执    行：  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(BL) –1 = 43 H –1 = 42H   BL</a:t>
            </a:r>
          </a:p>
          <a:p>
            <a:pPr eaLnBrk="1" hangingPunct="1"/>
            <a:r>
              <a:rPr lang="zh-CN" altLang="en-US" sz="2800" b="1" i="0" dirty="0">
                <a:latin typeface="Times New Roman" pitchFamily="18" charset="0"/>
                <a:sym typeface="Wingdings" pitchFamily="2" charset="2"/>
              </a:rPr>
              <a:t>执行后：   </a:t>
            </a:r>
            <a:r>
              <a:rPr lang="en-US" altLang="zh-CN" sz="2800" b="1" i="0" dirty="0">
                <a:latin typeface="Times New Roman" pitchFamily="18" charset="0"/>
                <a:sym typeface="Wingdings" pitchFamily="2" charset="2"/>
              </a:rPr>
              <a:t>(BL)=42H</a:t>
            </a:r>
            <a:endParaRPr lang="en-US" altLang="zh-CN" sz="2800" b="1" i="0" dirty="0">
              <a:latin typeface="Times New Roman" pitchFamily="18" charset="0"/>
            </a:endParaRPr>
          </a:p>
        </p:txBody>
      </p:sp>
      <p:sp>
        <p:nvSpPr>
          <p:cNvPr id="11271" name="Text Box 14"/>
          <p:cNvSpPr txBox="1">
            <a:spLocks noChangeArrowheads="1"/>
          </p:cNvSpPr>
          <p:nvPr/>
        </p:nvSpPr>
        <p:spPr bwMode="auto">
          <a:xfrm>
            <a:off x="539750" y="1520825"/>
            <a:ext cx="79930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使用格式</a:t>
            </a:r>
            <a:r>
              <a:rPr lang="zh-CN" altLang="en-US" sz="2800" b="1" i="0" dirty="0">
                <a:latin typeface="宋体" panose="02010600030101010101" pitchFamily="2" charset="-122"/>
              </a:rPr>
              <a:t>： 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</a:p>
          <a:p>
            <a:pPr eaLnBrk="1" hangingPunct="1"/>
            <a:r>
              <a:rPr lang="zh-CN" altLang="en-US" sz="2800" b="1" i="0" dirty="0">
                <a:solidFill>
                  <a:srgbClr val="FF3300"/>
                </a:solidFill>
                <a:latin typeface="宋体" panose="02010600030101010101" pitchFamily="2" charset="-122"/>
              </a:rPr>
              <a:t>功    能</a:t>
            </a:r>
            <a:r>
              <a:rPr lang="zh-CN" altLang="en-US" sz="2800" b="1" i="0" dirty="0">
                <a:latin typeface="宋体" panose="02010600030101010101" pitchFamily="2" charset="-122"/>
              </a:rPr>
              <a:t>： 寄存器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  <a:r>
              <a:rPr lang="zh-CN" altLang="en-US" sz="2800" b="1" i="0" dirty="0">
                <a:latin typeface="宋体" panose="02010600030101010101" pitchFamily="2" charset="-122"/>
              </a:rPr>
              <a:t>中的内容即为操作数。</a:t>
            </a:r>
          </a:p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说    明： 除个别指令外，</a:t>
            </a:r>
            <a:r>
              <a:rPr lang="en-US" altLang="zh-CN" sz="2800" b="1" i="0" dirty="0">
                <a:latin typeface="宋体" panose="02010600030101010101" pitchFamily="2" charset="-122"/>
              </a:rPr>
              <a:t>R</a:t>
            </a:r>
            <a:r>
              <a:rPr lang="zh-CN" altLang="en-US" sz="2800" b="1" i="0" dirty="0">
                <a:latin typeface="宋体" panose="02010600030101010101" pitchFamily="2" charset="-122"/>
              </a:rPr>
              <a:t>可为任意寄存器。</a:t>
            </a:r>
          </a:p>
        </p:txBody>
      </p:sp>
    </p:spTree>
    <p:custDataLst>
      <p:tags r:id="rId1"/>
    </p:custDataLst>
  </p:cSld>
  <p:clrMapOvr>
    <a:masterClrMapping/>
  </p:clrMapOvr>
  <p:transition spd="med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autoUpdateAnimBg="0"/>
      <p:bldP spid="39322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349250" y="295275"/>
            <a:ext cx="2978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4.4 </a:t>
            </a:r>
            <a:r>
              <a:rPr lang="zh-CN" altLang="en-US" sz="4000" b="1" i="0" dirty="0">
                <a:solidFill>
                  <a:schemeClr val="bg1"/>
                </a:solidFill>
                <a:latin typeface="Times New Roman" pitchFamily="18" charset="0"/>
                <a:ea typeface="华文新魏" pitchFamily="2" charset="-122"/>
              </a:rPr>
              <a:t>直接寻址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539750" y="1390650"/>
            <a:ext cx="7859713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en-US" altLang="zh-CN" sz="2800" b="1" i="0" dirty="0"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latin typeface="宋体" panose="02010600030101010101" pitchFamily="2" charset="-122"/>
              </a:rPr>
              <a:t>操作数在内存中；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u"/>
            </a:pPr>
            <a:r>
              <a:rPr lang="zh-CN" altLang="en-US" sz="2800" b="1" i="0" dirty="0">
                <a:latin typeface="宋体" panose="02010600030101010101" pitchFamily="2" charset="-122"/>
              </a:rPr>
              <a:t> 操作数的偏移地址</a:t>
            </a:r>
            <a:r>
              <a:rPr lang="en-US" altLang="zh-CN" sz="2800" b="1" i="0" dirty="0">
                <a:latin typeface="宋体" panose="02010600030101010101" pitchFamily="2" charset="-122"/>
              </a:rPr>
              <a:t>EA</a:t>
            </a:r>
            <a:r>
              <a:rPr lang="zh-CN" altLang="en-US" sz="2800" b="1" i="0" dirty="0">
                <a:latin typeface="宋体" panose="02010600030101010101" pitchFamily="2" charset="-122"/>
              </a:rPr>
              <a:t>紧跟在指令操作码后面</a:t>
            </a:r>
            <a:r>
              <a:rPr lang="zh-CN" altLang="en-US" sz="2800" b="1" i="0" dirty="0">
                <a:latin typeface="宋体" panose="02010600030101010101" pitchFamily="2" charset="-122"/>
                <a:ea typeface="楷体_GB2312" pitchFamily="49" charset="-122"/>
              </a:rPr>
              <a:t>。</a:t>
            </a:r>
            <a:endParaRPr lang="zh-CN" altLang="en-US" sz="2800" b="1" i="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611560" y="2609850"/>
            <a:ext cx="118390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i="0" dirty="0">
                <a:latin typeface="宋体" panose="02010600030101010101" pitchFamily="2" charset="-122"/>
              </a:rPr>
              <a:t>格式：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1691680" y="2609850"/>
            <a:ext cx="2350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i="0" dirty="0">
                <a:latin typeface="宋体" panose="02010600030101010101" pitchFamily="2" charset="-122"/>
              </a:rPr>
              <a:t>[</a:t>
            </a:r>
            <a:r>
              <a:rPr lang="zh-CN" altLang="en-US" sz="2800" b="1" i="0" dirty="0">
                <a:latin typeface="宋体" panose="02010600030101010101" pitchFamily="2" charset="-122"/>
              </a:rPr>
              <a:t>地址偏移量</a:t>
            </a:r>
            <a:r>
              <a:rPr lang="en-US" altLang="zh-CN" sz="2800" b="1" i="0" dirty="0">
                <a:latin typeface="宋体" panose="02010600030101010101" pitchFamily="2" charset="-122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842226745"/>
      </p:ext>
    </p:extLst>
  </p:cSld>
  <p:clrMapOvr>
    <a:masterClrMapping/>
  </p:clrMapOvr>
  <p:transition spd="slow">
    <p:split dir="in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2.4|5.5|89.2|7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1.1|12.8|1.4|149.5|2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9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5|43.3|2.2|0.8|67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|4.1|15.3|27.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2|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2|1.4|1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00.5|1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9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1.1|12.8|1.4|149.5|2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1.1|12.8|1.4|149.5|2.8"/>
</p:tagLst>
</file>

<file path=ppt/theme/theme1.xml><?xml version="1.0" encoding="utf-8"?>
<a:theme xmlns:a="http://schemas.openxmlformats.org/drawingml/2006/main" name="1_model-3">
  <a:themeElements>
    <a:clrScheme name="1_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1_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汇编c1_S1_S3讲义New</Template>
  <TotalTime>7868</TotalTime>
  <Words>2367</Words>
  <Application>Microsoft Office PowerPoint</Application>
  <PresentationFormat>全屏显示(4:3)</PresentationFormat>
  <Paragraphs>309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华文新魏</vt:lpstr>
      <vt:lpstr>楷体_GB2312</vt:lpstr>
      <vt:lpstr>宋体</vt:lpstr>
      <vt:lpstr>新宋体</vt:lpstr>
      <vt:lpstr>Arial</vt:lpstr>
      <vt:lpstr>Tahoma</vt:lpstr>
      <vt:lpstr>Times New Roman</vt:lpstr>
      <vt:lpstr>Wingdings</vt:lpstr>
      <vt:lpstr>1_model-3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superman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Jin-Home</cp:lastModifiedBy>
  <cp:revision>810</cp:revision>
  <dcterms:created xsi:type="dcterms:W3CDTF">2003-03-28T03:15:30Z</dcterms:created>
  <dcterms:modified xsi:type="dcterms:W3CDTF">2024-02-23T15:55:39Z</dcterms:modified>
</cp:coreProperties>
</file>