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5"/>
  </p:notesMasterIdLst>
  <p:handoutMasterIdLst>
    <p:handoutMasterId r:id="rId36"/>
  </p:handoutMasterIdLst>
  <p:sldIdLst>
    <p:sldId id="256" r:id="rId2"/>
    <p:sldId id="378" r:id="rId3"/>
    <p:sldId id="496" r:id="rId4"/>
    <p:sldId id="497" r:id="rId5"/>
    <p:sldId id="499" r:id="rId6"/>
    <p:sldId id="452" r:id="rId7"/>
    <p:sldId id="502" r:id="rId8"/>
    <p:sldId id="503" r:id="rId9"/>
    <p:sldId id="504" r:id="rId10"/>
    <p:sldId id="494" r:id="rId11"/>
    <p:sldId id="284" r:id="rId12"/>
    <p:sldId id="495" r:id="rId13"/>
    <p:sldId id="368" r:id="rId14"/>
    <p:sldId id="324" r:id="rId15"/>
    <p:sldId id="367" r:id="rId16"/>
    <p:sldId id="285" r:id="rId17"/>
    <p:sldId id="411" r:id="rId18"/>
    <p:sldId id="322" r:id="rId19"/>
    <p:sldId id="412" r:id="rId20"/>
    <p:sldId id="454" r:id="rId21"/>
    <p:sldId id="329" r:id="rId22"/>
    <p:sldId id="330" r:id="rId23"/>
    <p:sldId id="331" r:id="rId24"/>
    <p:sldId id="332" r:id="rId25"/>
    <p:sldId id="333" r:id="rId26"/>
    <p:sldId id="339" r:id="rId27"/>
    <p:sldId id="334" r:id="rId28"/>
    <p:sldId id="335" r:id="rId29"/>
    <p:sldId id="336" r:id="rId30"/>
    <p:sldId id="337" r:id="rId31"/>
    <p:sldId id="500" r:id="rId32"/>
    <p:sldId id="501" r:id="rId33"/>
    <p:sldId id="418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6600"/>
    <a:srgbClr val="99CCFF"/>
    <a:srgbClr val="CCFFFF"/>
    <a:srgbClr val="FF00FF"/>
    <a:srgbClr val="B03C1C"/>
    <a:srgbClr val="C14C0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5031" autoAdjust="0"/>
  </p:normalViewPr>
  <p:slideViewPr>
    <p:cSldViewPr>
      <p:cViewPr varScale="1">
        <p:scale>
          <a:sx n="105" d="100"/>
          <a:sy n="105" d="100"/>
        </p:scale>
        <p:origin x="3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6"/>
    </p:cViewPr>
  </p:sorterViewPr>
  <p:notesViewPr>
    <p:cSldViewPr>
      <p:cViewPr varScale="1">
        <p:scale>
          <a:sx n="49" d="100"/>
          <a:sy n="49" d="100"/>
        </p:scale>
        <p:origin x="-188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683B90BF-B46B-480A-8214-F5715A4824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618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3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3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EDB5EB6-3570-41BA-A830-F5AEEB561C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95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04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713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55714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FAC1676-E800-4DB1-90C8-4CB8DF6D47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8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6652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2412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293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531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228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0325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549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19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166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92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2" name="Arc 8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6" name="Picture 13" descr="new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4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8" name="Picture 15" descr="logo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6" descr="图片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91680" y="3212976"/>
            <a:ext cx="554510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IA32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物理地址的形成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CDBC0863-C5F8-4451-9815-2B23B73DA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653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主存储器分段管理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341D48-6F1A-48F7-922C-5585FB26976A}"/>
              </a:ext>
            </a:extLst>
          </p:cNvPr>
          <p:cNvSpPr txBox="1"/>
          <p:nvPr/>
        </p:nvSpPr>
        <p:spPr>
          <a:xfrm>
            <a:off x="395536" y="1428849"/>
            <a:ext cx="8208912" cy="11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分段内存模型</a:t>
            </a: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中，每个分段通常加载不同的分段选择器，以便每个段寄存器指向线性地址空间内的不同段。</a:t>
            </a:r>
            <a:endParaRPr lang="en-US" altLang="zh-CN" sz="2400" b="1" dirty="0">
              <a:solidFill>
                <a:srgbClr val="40458C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54768D-EDB1-4FA1-BAF9-4FDE9E462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852936"/>
            <a:ext cx="545579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9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34"/>
          <p:cNvSpPr txBox="1">
            <a:spLocks noChangeArrowheads="1"/>
          </p:cNvSpPr>
          <p:nvPr/>
        </p:nvSpPr>
        <p:spPr bwMode="auto">
          <a:xfrm>
            <a:off x="539750" y="1844824"/>
            <a:ext cx="712904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8086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x86-32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实方式下物理地址的形成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</a:rPr>
              <a:t>保护方式下物理地址的形成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3756" name="Text Box 71"/>
          <p:cNvSpPr txBox="1">
            <a:spLocks noChangeArrowheads="1"/>
          </p:cNvSpPr>
          <p:nvPr/>
        </p:nvSpPr>
        <p:spPr bwMode="auto">
          <a:xfrm>
            <a:off x="539750" y="282575"/>
            <a:ext cx="52629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主存储器物理地址的形成</a:t>
            </a:r>
          </a:p>
        </p:txBody>
      </p:sp>
    </p:spTree>
  </p:cSld>
  <p:clrMapOvr>
    <a:masterClrMapping/>
  </p:clrMapOvr>
  <p:transition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575469" y="1368630"/>
            <a:ext cx="799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内存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1M, 20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位物理地址，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中是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位的寄存器。</a:t>
            </a:r>
          </a:p>
        </p:txBody>
      </p:sp>
      <p:sp>
        <p:nvSpPr>
          <p:cNvPr id="73731" name="Rectangle 5"/>
          <p:cNvSpPr>
            <a:spLocks noChangeArrowheads="1"/>
          </p:cNvSpPr>
          <p:nvPr/>
        </p:nvSpPr>
        <p:spPr bwMode="auto">
          <a:xfrm>
            <a:off x="6659563" y="3068638"/>
            <a:ext cx="1676400" cy="3240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Text Box 34"/>
          <p:cNvSpPr txBox="1">
            <a:spLocks noChangeArrowheads="1"/>
          </p:cNvSpPr>
          <p:nvPr/>
        </p:nvSpPr>
        <p:spPr bwMode="auto">
          <a:xfrm>
            <a:off x="395288" y="1844675"/>
            <a:ext cx="8496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16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位的寄存器如何与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20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位的物理地址建立对应关系？</a:t>
            </a:r>
          </a:p>
        </p:txBody>
      </p:sp>
      <p:sp>
        <p:nvSpPr>
          <p:cNvPr id="73733" name="Line 35"/>
          <p:cNvSpPr>
            <a:spLocks noChangeShapeType="1"/>
          </p:cNvSpPr>
          <p:nvPr/>
        </p:nvSpPr>
        <p:spPr bwMode="auto">
          <a:xfrm>
            <a:off x="6659563" y="4076700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4" name="Line 36"/>
          <p:cNvSpPr>
            <a:spLocks noChangeShapeType="1"/>
          </p:cNvSpPr>
          <p:nvPr/>
        </p:nvSpPr>
        <p:spPr bwMode="auto">
          <a:xfrm>
            <a:off x="6659563" y="530066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5" name="Text Box 37"/>
          <p:cNvSpPr txBox="1">
            <a:spLocks noChangeArrowheads="1"/>
          </p:cNvSpPr>
          <p:nvPr/>
        </p:nvSpPr>
        <p:spPr bwMode="auto">
          <a:xfrm>
            <a:off x="468313" y="5803900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CPU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局部示意图                       </a:t>
            </a:r>
          </a:p>
        </p:txBody>
      </p:sp>
      <p:sp>
        <p:nvSpPr>
          <p:cNvPr id="73736" name="Line 38"/>
          <p:cNvSpPr>
            <a:spLocks noChangeShapeType="1"/>
          </p:cNvSpPr>
          <p:nvPr/>
        </p:nvSpPr>
        <p:spPr bwMode="auto">
          <a:xfrm>
            <a:off x="4284663" y="4294188"/>
            <a:ext cx="237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7" name="Line 39"/>
          <p:cNvSpPr>
            <a:spLocks noChangeShapeType="1"/>
          </p:cNvSpPr>
          <p:nvPr/>
        </p:nvSpPr>
        <p:spPr bwMode="auto">
          <a:xfrm>
            <a:off x="4284663" y="4654550"/>
            <a:ext cx="237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8" name="Text Box 40"/>
          <p:cNvSpPr txBox="1">
            <a:spLocks noChangeArrowheads="1"/>
          </p:cNvSpPr>
          <p:nvPr/>
        </p:nvSpPr>
        <p:spPr bwMode="auto">
          <a:xfrm>
            <a:off x="4643438" y="4221163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20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根地址线</a:t>
            </a:r>
          </a:p>
        </p:txBody>
      </p:sp>
      <p:sp>
        <p:nvSpPr>
          <p:cNvPr id="73739" name="Line 41"/>
          <p:cNvSpPr>
            <a:spLocks noChangeShapeType="1"/>
          </p:cNvSpPr>
          <p:nvPr/>
        </p:nvSpPr>
        <p:spPr bwMode="auto">
          <a:xfrm>
            <a:off x="4284663" y="4797425"/>
            <a:ext cx="237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0" name="Line 42"/>
          <p:cNvSpPr>
            <a:spLocks noChangeShapeType="1"/>
          </p:cNvSpPr>
          <p:nvPr/>
        </p:nvSpPr>
        <p:spPr bwMode="auto">
          <a:xfrm>
            <a:off x="4284663" y="5157788"/>
            <a:ext cx="237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1" name="Text Box 43"/>
          <p:cNvSpPr txBox="1">
            <a:spLocks noChangeArrowheads="1"/>
          </p:cNvSpPr>
          <p:nvPr/>
        </p:nvSpPr>
        <p:spPr bwMode="auto">
          <a:xfrm>
            <a:off x="4643438" y="477202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16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根数据线</a:t>
            </a:r>
          </a:p>
        </p:txBody>
      </p:sp>
      <p:sp>
        <p:nvSpPr>
          <p:cNvPr id="73742" name="Text Box 44"/>
          <p:cNvSpPr txBox="1">
            <a:spLocks noChangeArrowheads="1"/>
          </p:cNvSpPr>
          <p:nvPr/>
        </p:nvSpPr>
        <p:spPr bwMode="auto">
          <a:xfrm>
            <a:off x="900113" y="6237288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注：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8088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是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8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根数据线</a:t>
            </a:r>
          </a:p>
        </p:txBody>
      </p:sp>
      <p:grpSp>
        <p:nvGrpSpPr>
          <p:cNvPr id="73743" name="Group 45"/>
          <p:cNvGrpSpPr>
            <a:grpSpLocks/>
          </p:cNvGrpSpPr>
          <p:nvPr/>
        </p:nvGrpSpPr>
        <p:grpSpPr bwMode="auto">
          <a:xfrm>
            <a:off x="1279525" y="3760788"/>
            <a:ext cx="1600200" cy="1828800"/>
            <a:chOff x="3120" y="864"/>
            <a:chExt cx="1008" cy="1152"/>
          </a:xfrm>
        </p:grpSpPr>
        <p:sp>
          <p:nvSpPr>
            <p:cNvPr id="73757" name="Rectangle 46"/>
            <p:cNvSpPr>
              <a:spLocks noChangeArrowheads="1"/>
            </p:cNvSpPr>
            <p:nvPr/>
          </p:nvSpPr>
          <p:spPr bwMode="auto">
            <a:xfrm>
              <a:off x="3120" y="864"/>
              <a:ext cx="1008" cy="1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ES</a:t>
              </a: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DS</a:t>
              </a: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SS</a:t>
              </a: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CS</a:t>
              </a: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IP</a:t>
              </a:r>
            </a:p>
          </p:txBody>
        </p:sp>
        <p:sp>
          <p:nvSpPr>
            <p:cNvPr id="73758" name="Line 47"/>
            <p:cNvSpPr>
              <a:spLocks noChangeShapeType="1"/>
            </p:cNvSpPr>
            <p:nvPr/>
          </p:nvSpPr>
          <p:spPr bwMode="auto">
            <a:xfrm>
              <a:off x="3120" y="17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9" name="Line 48"/>
            <p:cNvSpPr>
              <a:spLocks noChangeShapeType="1"/>
            </p:cNvSpPr>
            <p:nvPr/>
          </p:nvSpPr>
          <p:spPr bwMode="auto">
            <a:xfrm>
              <a:off x="3120" y="153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0" name="Line 49"/>
            <p:cNvSpPr>
              <a:spLocks noChangeShapeType="1"/>
            </p:cNvSpPr>
            <p:nvPr/>
          </p:nvSpPr>
          <p:spPr bwMode="auto">
            <a:xfrm>
              <a:off x="3120" y="12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1" name="Line 50"/>
            <p:cNvSpPr>
              <a:spLocks noChangeShapeType="1"/>
            </p:cNvSpPr>
            <p:nvPr/>
          </p:nvSpPr>
          <p:spPr bwMode="auto">
            <a:xfrm>
              <a:off x="3120" y="110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744" name="Rectangle 51"/>
          <p:cNvSpPr>
            <a:spLocks noChangeArrowheads="1"/>
          </p:cNvSpPr>
          <p:nvPr/>
        </p:nvSpPr>
        <p:spPr bwMode="auto">
          <a:xfrm>
            <a:off x="3284538" y="4148138"/>
            <a:ext cx="1143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总线</a:t>
            </a:r>
          </a:p>
          <a:p>
            <a:pPr algn="ctr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控制</a:t>
            </a:r>
          </a:p>
          <a:p>
            <a:pPr algn="ctr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</a:t>
            </a:r>
          </a:p>
        </p:txBody>
      </p:sp>
      <p:sp>
        <p:nvSpPr>
          <p:cNvPr id="73745" name="AutoShape 53"/>
          <p:cNvSpPr>
            <a:spLocks noChangeArrowheads="1"/>
          </p:cNvSpPr>
          <p:nvPr/>
        </p:nvSpPr>
        <p:spPr bwMode="auto">
          <a:xfrm rot="-10790790">
            <a:off x="1279525" y="2922588"/>
            <a:ext cx="1447800" cy="533400"/>
          </a:xfrm>
          <a:custGeom>
            <a:avLst/>
            <a:gdLst>
              <a:gd name="T0" fmla="*/ 86125466 w 21600"/>
              <a:gd name="T1" fmla="*/ 6586008 h 21600"/>
              <a:gd name="T2" fmla="*/ 48521408 w 21600"/>
              <a:gd name="T3" fmla="*/ 13172017 h 21600"/>
              <a:gd name="T4" fmla="*/ 10917283 w 21600"/>
              <a:gd name="T5" fmla="*/ 6586008 h 21600"/>
              <a:gd name="T6" fmla="*/ 48521408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230 w 21600"/>
              <a:gd name="T13" fmla="*/ 4230 h 21600"/>
              <a:gd name="T14" fmla="*/ 17370 w 21600"/>
              <a:gd name="T15" fmla="*/ 1737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4860" y="21600"/>
                </a:lnTo>
                <a:lnTo>
                  <a:pt x="1674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加法器</a:t>
            </a:r>
          </a:p>
        </p:txBody>
      </p:sp>
      <p:sp>
        <p:nvSpPr>
          <p:cNvPr id="73746" name="Rectangle 54"/>
          <p:cNvSpPr>
            <a:spLocks noChangeArrowheads="1"/>
          </p:cNvSpPr>
          <p:nvPr/>
        </p:nvSpPr>
        <p:spPr bwMode="auto">
          <a:xfrm>
            <a:off x="1889125" y="2617788"/>
            <a:ext cx="1981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7" name="AutoShape 55"/>
          <p:cNvSpPr>
            <a:spLocks noChangeArrowheads="1"/>
          </p:cNvSpPr>
          <p:nvPr/>
        </p:nvSpPr>
        <p:spPr bwMode="auto">
          <a:xfrm>
            <a:off x="2346325" y="3455988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3748" name="AutoShape 56"/>
          <p:cNvSpPr>
            <a:spLocks noChangeArrowheads="1"/>
          </p:cNvSpPr>
          <p:nvPr/>
        </p:nvSpPr>
        <p:spPr bwMode="auto">
          <a:xfrm>
            <a:off x="1508125" y="3455988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3749" name="AutoShape 57"/>
          <p:cNvSpPr>
            <a:spLocks noChangeArrowheads="1"/>
          </p:cNvSpPr>
          <p:nvPr/>
        </p:nvSpPr>
        <p:spPr bwMode="auto">
          <a:xfrm>
            <a:off x="2498725" y="3532188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0" name="AutoShape 58"/>
          <p:cNvSpPr>
            <a:spLocks noChangeArrowheads="1"/>
          </p:cNvSpPr>
          <p:nvPr/>
        </p:nvSpPr>
        <p:spPr bwMode="auto">
          <a:xfrm>
            <a:off x="3708400" y="2779713"/>
            <a:ext cx="287338" cy="1368425"/>
          </a:xfrm>
          <a:prstGeom prst="downArrow">
            <a:avLst>
              <a:gd name="adj1" fmla="val 50000"/>
              <a:gd name="adj2" fmla="val 1190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3751" name="Text Box 59"/>
          <p:cNvSpPr txBox="1">
            <a:spLocks noChangeArrowheads="1"/>
          </p:cNvSpPr>
          <p:nvPr/>
        </p:nvSpPr>
        <p:spPr bwMode="auto">
          <a:xfrm>
            <a:off x="2771775" y="31511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</a:t>
            </a:r>
          </a:p>
        </p:txBody>
      </p:sp>
      <p:sp>
        <p:nvSpPr>
          <p:cNvPr id="73752" name="AutoShape 61"/>
          <p:cNvSpPr>
            <a:spLocks noChangeArrowheads="1"/>
          </p:cNvSpPr>
          <p:nvPr/>
        </p:nvSpPr>
        <p:spPr bwMode="auto">
          <a:xfrm>
            <a:off x="3779838" y="5443538"/>
            <a:ext cx="287337" cy="577850"/>
          </a:xfrm>
          <a:prstGeom prst="downArrow">
            <a:avLst>
              <a:gd name="adj1" fmla="val 50000"/>
              <a:gd name="adj2" fmla="val 502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3753" name="Rectangle 67"/>
          <p:cNvSpPr>
            <a:spLocks noChangeArrowheads="1"/>
          </p:cNvSpPr>
          <p:nvPr/>
        </p:nvSpPr>
        <p:spPr bwMode="auto">
          <a:xfrm>
            <a:off x="1835150" y="2636838"/>
            <a:ext cx="14287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4" name="Text Box 68"/>
          <p:cNvSpPr txBox="1">
            <a:spLocks noChangeArrowheads="1"/>
          </p:cNvSpPr>
          <p:nvPr/>
        </p:nvSpPr>
        <p:spPr bwMode="auto">
          <a:xfrm>
            <a:off x="6946900" y="253841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内存</a:t>
            </a:r>
          </a:p>
        </p:txBody>
      </p:sp>
      <p:sp>
        <p:nvSpPr>
          <p:cNvPr id="73755" name="Line 69"/>
          <p:cNvSpPr>
            <a:spLocks noChangeShapeType="1"/>
          </p:cNvSpPr>
          <p:nvPr/>
        </p:nvSpPr>
        <p:spPr bwMode="auto">
          <a:xfrm>
            <a:off x="4500563" y="2493963"/>
            <a:ext cx="0" cy="4103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56" name="Text Box 71"/>
          <p:cNvSpPr txBox="1">
            <a:spLocks noChangeArrowheads="1"/>
          </p:cNvSpPr>
          <p:nvPr/>
        </p:nvSpPr>
        <p:spPr bwMode="auto">
          <a:xfrm>
            <a:off x="450734" y="311596"/>
            <a:ext cx="6229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8086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x86-32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实方式下物理地址的形成</a:t>
            </a:r>
          </a:p>
        </p:txBody>
      </p:sp>
    </p:spTree>
    <p:extLst>
      <p:ext uri="{BB962C8B-B14F-4D97-AF65-F5344CB8AC3E}">
        <p14:creationId xmlns:p14="http://schemas.microsoft.com/office/powerpoint/2010/main" val="514153843"/>
      </p:ext>
    </p:extLst>
  </p:cSld>
  <p:clrMapOvr>
    <a:masterClrMapping/>
  </p:clrMapOvr>
  <p:transition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34"/>
          <p:cNvSpPr txBox="1">
            <a:spLocks noChangeArrowheads="1"/>
          </p:cNvSpPr>
          <p:nvPr/>
        </p:nvSpPr>
        <p:spPr bwMode="auto">
          <a:xfrm>
            <a:off x="611188" y="1619250"/>
            <a:ext cx="6002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Q: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程序中能够直接使用物理地址吗？</a:t>
            </a:r>
          </a:p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     有必要使用物理地址吗？</a:t>
            </a:r>
          </a:p>
        </p:txBody>
      </p:sp>
      <p:sp>
        <p:nvSpPr>
          <p:cNvPr id="122915" name="Text Box 35"/>
          <p:cNvSpPr txBox="1">
            <a:spLocks noChangeArrowheads="1"/>
          </p:cNvSpPr>
          <p:nvPr/>
        </p:nvSpPr>
        <p:spPr bwMode="auto">
          <a:xfrm>
            <a:off x="900113" y="2636838"/>
            <a:ext cx="765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程序中单元（如变量等）的相对位置，逻辑地址</a:t>
            </a:r>
          </a:p>
        </p:txBody>
      </p:sp>
      <p:sp>
        <p:nvSpPr>
          <p:cNvPr id="74756" name="Rectangle 36"/>
          <p:cNvSpPr>
            <a:spLocks noChangeArrowheads="1"/>
          </p:cNvSpPr>
          <p:nvPr/>
        </p:nvSpPr>
        <p:spPr bwMode="auto">
          <a:xfrm>
            <a:off x="6229350" y="3500438"/>
            <a:ext cx="1152525" cy="2736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757" name="Group 42"/>
          <p:cNvGrpSpPr>
            <a:grpSpLocks/>
          </p:cNvGrpSpPr>
          <p:nvPr/>
        </p:nvGrpSpPr>
        <p:grpSpPr bwMode="auto">
          <a:xfrm>
            <a:off x="5797550" y="3860800"/>
            <a:ext cx="719138" cy="863600"/>
            <a:chOff x="1474" y="2523"/>
            <a:chExt cx="453" cy="544"/>
          </a:xfrm>
        </p:grpSpPr>
        <p:sp>
          <p:nvSpPr>
            <p:cNvPr id="74766" name="Rectangle 37"/>
            <p:cNvSpPr>
              <a:spLocks noChangeArrowheads="1"/>
            </p:cNvSpPr>
            <p:nvPr/>
          </p:nvSpPr>
          <p:spPr bwMode="auto">
            <a:xfrm>
              <a:off x="1474" y="2523"/>
              <a:ext cx="453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7" name="Line 38"/>
            <p:cNvSpPr>
              <a:spLocks noChangeShapeType="1"/>
            </p:cNvSpPr>
            <p:nvPr/>
          </p:nvSpPr>
          <p:spPr bwMode="auto">
            <a:xfrm>
              <a:off x="1474" y="2614"/>
              <a:ext cx="45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8" name="Line 39"/>
            <p:cNvSpPr>
              <a:spLocks noChangeShapeType="1"/>
            </p:cNvSpPr>
            <p:nvPr/>
          </p:nvSpPr>
          <p:spPr bwMode="auto">
            <a:xfrm>
              <a:off x="1474" y="2704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9" name="Line 40"/>
            <p:cNvSpPr>
              <a:spLocks noChangeShapeType="1"/>
            </p:cNvSpPr>
            <p:nvPr/>
          </p:nvSpPr>
          <p:spPr bwMode="auto">
            <a:xfrm>
              <a:off x="1474" y="2795"/>
              <a:ext cx="45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0" name="Line 41"/>
            <p:cNvSpPr>
              <a:spLocks noChangeShapeType="1"/>
            </p:cNvSpPr>
            <p:nvPr/>
          </p:nvSpPr>
          <p:spPr bwMode="auto">
            <a:xfrm>
              <a:off x="1474" y="2886"/>
              <a:ext cx="45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758" name="Group 43"/>
          <p:cNvGrpSpPr>
            <a:grpSpLocks/>
          </p:cNvGrpSpPr>
          <p:nvPr/>
        </p:nvGrpSpPr>
        <p:grpSpPr bwMode="auto">
          <a:xfrm>
            <a:off x="7165975" y="4941888"/>
            <a:ext cx="719138" cy="863600"/>
            <a:chOff x="1474" y="2523"/>
            <a:chExt cx="453" cy="544"/>
          </a:xfrm>
        </p:grpSpPr>
        <p:sp>
          <p:nvSpPr>
            <p:cNvPr id="74761" name="Rectangle 44"/>
            <p:cNvSpPr>
              <a:spLocks noChangeArrowheads="1"/>
            </p:cNvSpPr>
            <p:nvPr/>
          </p:nvSpPr>
          <p:spPr bwMode="auto">
            <a:xfrm>
              <a:off x="1474" y="2523"/>
              <a:ext cx="453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2" name="Line 45"/>
            <p:cNvSpPr>
              <a:spLocks noChangeShapeType="1"/>
            </p:cNvSpPr>
            <p:nvPr/>
          </p:nvSpPr>
          <p:spPr bwMode="auto">
            <a:xfrm>
              <a:off x="1474" y="2614"/>
              <a:ext cx="45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3" name="Line 46"/>
            <p:cNvSpPr>
              <a:spLocks noChangeShapeType="1"/>
            </p:cNvSpPr>
            <p:nvPr/>
          </p:nvSpPr>
          <p:spPr bwMode="auto">
            <a:xfrm>
              <a:off x="1474" y="2704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4" name="Line 47"/>
            <p:cNvSpPr>
              <a:spLocks noChangeShapeType="1"/>
            </p:cNvSpPr>
            <p:nvPr/>
          </p:nvSpPr>
          <p:spPr bwMode="auto">
            <a:xfrm>
              <a:off x="1474" y="2795"/>
              <a:ext cx="45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5" name="Line 48"/>
            <p:cNvSpPr>
              <a:spLocks noChangeShapeType="1"/>
            </p:cNvSpPr>
            <p:nvPr/>
          </p:nvSpPr>
          <p:spPr bwMode="auto">
            <a:xfrm>
              <a:off x="1474" y="2886"/>
              <a:ext cx="45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29" name="Text Box 49"/>
          <p:cNvSpPr txBox="1">
            <a:spLocks noChangeArrowheads="1"/>
          </p:cNvSpPr>
          <p:nvPr/>
        </p:nvSpPr>
        <p:spPr bwMode="auto">
          <a:xfrm>
            <a:off x="900113" y="3573463"/>
            <a:ext cx="4394199" cy="217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几个不同颜色的线条。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确定了白线条的位置，其它线条的位置可以由它们之间的相对位置关系计算。</a:t>
            </a:r>
          </a:p>
        </p:txBody>
      </p:sp>
      <p:sp>
        <p:nvSpPr>
          <p:cNvPr id="21" name="Text Box 71">
            <a:extLst>
              <a:ext uri="{FF2B5EF4-FFF2-40B4-BE49-F238E27FC236}">
                <a16:creationId xmlns:a16="http://schemas.microsoft.com/office/drawing/2014/main" id="{FB8CAEA8-171B-40CA-A5A0-B82971BB4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34" y="311596"/>
            <a:ext cx="6229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8086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x86-32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实方式下物理地址的形成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5" grpId="0"/>
      <p:bldP spid="1229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601322" y="1503078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3300"/>
                </a:solidFill>
                <a:latin typeface="Times New Roman" pitchFamily="18" charset="0"/>
              </a:rPr>
              <a:t>1.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</a:rPr>
              <a:t>实方式物理地址的形成</a:t>
            </a:r>
          </a:p>
        </p:txBody>
      </p:sp>
      <p:pic>
        <p:nvPicPr>
          <p:cNvPr id="82948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203450"/>
            <a:ext cx="3817937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Text Box 23"/>
          <p:cNvSpPr txBox="1">
            <a:spLocks noChangeArrowheads="1"/>
          </p:cNvSpPr>
          <p:nvPr/>
        </p:nvSpPr>
        <p:spPr bwMode="auto">
          <a:xfrm>
            <a:off x="592138" y="2505075"/>
            <a:ext cx="39528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32</a:t>
            </a:r>
            <a:r>
              <a:rPr lang="zh-CN" altLang="en-US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位</a:t>
            </a:r>
            <a:r>
              <a:rPr lang="en-US" altLang="zh-CN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与</a:t>
            </a:r>
            <a:r>
              <a:rPr lang="en-US" altLang="zh-CN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8086</a:t>
            </a:r>
            <a:r>
              <a:rPr lang="zh-CN" altLang="en-US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一样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只能寻址</a:t>
            </a:r>
            <a:r>
              <a:rPr lang="en-US" altLang="zh-CN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1M</a:t>
            </a:r>
            <a:r>
              <a:rPr lang="zh-CN" altLang="en-US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物理存储空间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可以访问</a:t>
            </a:r>
            <a:r>
              <a:rPr lang="en-US" altLang="zh-CN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个段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CS, DS, SS, ES, FS, GS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每个段至多</a:t>
            </a:r>
            <a:r>
              <a:rPr lang="en-US" altLang="zh-CN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64K</a:t>
            </a:r>
          </a:p>
        </p:txBody>
      </p:sp>
      <p:sp>
        <p:nvSpPr>
          <p:cNvPr id="82950" name="Text Box 24"/>
          <p:cNvSpPr txBox="1">
            <a:spLocks noChangeArrowheads="1"/>
          </p:cNvSpPr>
          <p:nvPr/>
        </p:nvSpPr>
        <p:spPr bwMode="auto">
          <a:xfrm>
            <a:off x="1042988" y="5734050"/>
            <a:ext cx="720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物理地址 ＝ （段寄存器）</a:t>
            </a:r>
            <a:r>
              <a:rPr lang="zh-CN" altLang="en-US" sz="2800" b="1" baseline="-250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左移</a:t>
            </a:r>
            <a:r>
              <a:rPr lang="en-US" altLang="zh-CN" sz="2800" b="1" baseline="-250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4</a:t>
            </a:r>
            <a:r>
              <a:rPr lang="zh-CN" altLang="en-US" sz="2800" b="1" baseline="-250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位</a:t>
            </a:r>
            <a:r>
              <a:rPr lang="zh-CN" altLang="en-US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＋偏移地址</a:t>
            </a:r>
          </a:p>
        </p:txBody>
      </p:sp>
      <p:sp>
        <p:nvSpPr>
          <p:cNvPr id="9" name="Text Box 71">
            <a:extLst>
              <a:ext uri="{FF2B5EF4-FFF2-40B4-BE49-F238E27FC236}">
                <a16:creationId xmlns:a16="http://schemas.microsoft.com/office/drawing/2014/main" id="{FDD0249B-2137-4E5B-B302-F71264835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34" y="311596"/>
            <a:ext cx="6229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8086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x86-32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实方式下物理地址的形成</a:t>
            </a:r>
          </a:p>
        </p:txBody>
      </p:sp>
    </p:spTree>
    <p:extLst>
      <p:ext uri="{BB962C8B-B14F-4D97-AF65-F5344CB8AC3E}">
        <p14:creationId xmlns:p14="http://schemas.microsoft.com/office/powerpoint/2010/main" val="3408415086"/>
      </p:ext>
    </p:extLst>
  </p:cSld>
  <p:clrMapOvr>
    <a:masterClrMapping/>
  </p:clrMapOvr>
  <p:transition spd="med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ChangeArrowheads="1"/>
          </p:cNvSpPr>
          <p:nvPr/>
        </p:nvSpPr>
        <p:spPr bwMode="auto">
          <a:xfrm>
            <a:off x="3883025" y="1703388"/>
            <a:ext cx="1676400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0837" name="Group 5"/>
          <p:cNvGrpSpPr>
            <a:grpSpLocks/>
          </p:cNvGrpSpPr>
          <p:nvPr/>
        </p:nvGrpSpPr>
        <p:grpSpPr bwMode="auto">
          <a:xfrm>
            <a:off x="2124075" y="2236788"/>
            <a:ext cx="3435350" cy="2895600"/>
            <a:chOff x="1436" y="1920"/>
            <a:chExt cx="2164" cy="1824"/>
          </a:xfrm>
        </p:grpSpPr>
        <p:sp>
          <p:nvSpPr>
            <p:cNvPr id="75791" name="Rectangle 6"/>
            <p:cNvSpPr>
              <a:spLocks noChangeArrowheads="1"/>
            </p:cNvSpPr>
            <p:nvPr/>
          </p:nvSpPr>
          <p:spPr bwMode="auto">
            <a:xfrm>
              <a:off x="2544" y="1920"/>
              <a:ext cx="1056" cy="81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2" name="Rectangle 7"/>
            <p:cNvSpPr>
              <a:spLocks noChangeArrowheads="1"/>
            </p:cNvSpPr>
            <p:nvPr/>
          </p:nvSpPr>
          <p:spPr bwMode="auto">
            <a:xfrm>
              <a:off x="2544" y="3312"/>
              <a:ext cx="1056" cy="4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3" name="Line 8"/>
            <p:cNvSpPr>
              <a:spLocks noChangeShapeType="1"/>
            </p:cNvSpPr>
            <p:nvPr/>
          </p:nvSpPr>
          <p:spPr bwMode="auto">
            <a:xfrm>
              <a:off x="2544" y="225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4" name="Line 9"/>
            <p:cNvSpPr>
              <a:spLocks noChangeShapeType="1"/>
            </p:cNvSpPr>
            <p:nvPr/>
          </p:nvSpPr>
          <p:spPr bwMode="auto">
            <a:xfrm>
              <a:off x="2544" y="24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5795" name="Group 10"/>
            <p:cNvGrpSpPr>
              <a:grpSpLocks/>
            </p:cNvGrpSpPr>
            <p:nvPr/>
          </p:nvGrpSpPr>
          <p:grpSpPr bwMode="auto">
            <a:xfrm>
              <a:off x="1436" y="1968"/>
              <a:ext cx="1012" cy="1776"/>
              <a:chOff x="1436" y="1968"/>
              <a:chExt cx="1012" cy="1776"/>
            </a:xfrm>
          </p:grpSpPr>
          <p:sp>
            <p:nvSpPr>
              <p:cNvPr id="75796" name="AutoShape 11"/>
              <p:cNvSpPr>
                <a:spLocks/>
              </p:cNvSpPr>
              <p:nvPr/>
            </p:nvSpPr>
            <p:spPr bwMode="auto">
              <a:xfrm>
                <a:off x="2208" y="1968"/>
                <a:ext cx="240" cy="768"/>
              </a:xfrm>
              <a:prstGeom prst="leftBrace">
                <a:avLst>
                  <a:gd name="adj1" fmla="val 26667"/>
                  <a:gd name="adj2" fmla="val 52083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7" name="AutoShape 12"/>
              <p:cNvSpPr>
                <a:spLocks/>
              </p:cNvSpPr>
              <p:nvPr/>
            </p:nvSpPr>
            <p:spPr bwMode="auto">
              <a:xfrm>
                <a:off x="2256" y="3360"/>
                <a:ext cx="192" cy="384"/>
              </a:xfrm>
              <a:prstGeom prst="leftBrace">
                <a:avLst>
                  <a:gd name="adj1" fmla="val 16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8" name="Text Box 13"/>
              <p:cNvSpPr txBox="1">
                <a:spLocks noChangeArrowheads="1"/>
              </p:cNvSpPr>
              <p:nvPr/>
            </p:nvSpPr>
            <p:spPr bwMode="auto">
              <a:xfrm>
                <a:off x="1436" y="2164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分段</a:t>
                </a:r>
              </a:p>
            </p:txBody>
          </p:sp>
        </p:grpSp>
      </p:grpSp>
      <p:grpSp>
        <p:nvGrpSpPr>
          <p:cNvPr id="120846" name="Group 14"/>
          <p:cNvGrpSpPr>
            <a:grpSpLocks/>
          </p:cNvGrpSpPr>
          <p:nvPr/>
        </p:nvGrpSpPr>
        <p:grpSpPr bwMode="auto">
          <a:xfrm>
            <a:off x="5254625" y="1931988"/>
            <a:ext cx="3352800" cy="2106612"/>
            <a:chOff x="3408" y="1728"/>
            <a:chExt cx="2112" cy="1327"/>
          </a:xfrm>
        </p:grpSpPr>
        <p:sp>
          <p:nvSpPr>
            <p:cNvPr id="75785" name="Line 15"/>
            <p:cNvSpPr>
              <a:spLocks noChangeShapeType="1"/>
            </p:cNvSpPr>
            <p:nvPr/>
          </p:nvSpPr>
          <p:spPr bwMode="auto">
            <a:xfrm>
              <a:off x="3696" y="1920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6" name="Line 16"/>
            <p:cNvSpPr>
              <a:spLocks noChangeShapeType="1"/>
            </p:cNvSpPr>
            <p:nvPr/>
          </p:nvSpPr>
          <p:spPr bwMode="auto">
            <a:xfrm>
              <a:off x="4080" y="192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7" name="Line 17"/>
            <p:cNvSpPr>
              <a:spLocks noChangeShapeType="1"/>
            </p:cNvSpPr>
            <p:nvPr/>
          </p:nvSpPr>
          <p:spPr bwMode="auto">
            <a:xfrm>
              <a:off x="3408" y="235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8" name="Text Box 18"/>
            <p:cNvSpPr txBox="1">
              <a:spLocks noChangeArrowheads="1"/>
            </p:cNvSpPr>
            <p:nvPr/>
          </p:nvSpPr>
          <p:spPr bwMode="auto">
            <a:xfrm>
              <a:off x="4540" y="1728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段首址</a:t>
              </a:r>
            </a:p>
          </p:txBody>
        </p:sp>
        <p:sp>
          <p:nvSpPr>
            <p:cNvPr id="75789" name="Text Box 19"/>
            <p:cNvSpPr txBox="1">
              <a:spLocks noChangeArrowheads="1"/>
            </p:cNvSpPr>
            <p:nvPr/>
          </p:nvSpPr>
          <p:spPr bwMode="auto">
            <a:xfrm>
              <a:off x="4550" y="2077"/>
              <a:ext cx="97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距段首址的距离，</a:t>
              </a:r>
            </a:p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亦称段内偏移</a:t>
              </a:r>
            </a:p>
          </p:txBody>
        </p:sp>
        <p:sp>
          <p:nvSpPr>
            <p:cNvPr id="75790" name="Line 20"/>
            <p:cNvSpPr>
              <a:spLocks noChangeShapeType="1"/>
            </p:cNvSpPr>
            <p:nvPr/>
          </p:nvSpPr>
          <p:spPr bwMode="auto">
            <a:xfrm>
              <a:off x="4128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611188" y="3141663"/>
            <a:ext cx="208915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段的开始地址要能被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整除。</a:t>
            </a:r>
          </a:p>
          <a:p>
            <a:pPr eaLnBrk="1" hangingPunct="1"/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16 = 10H</a:t>
            </a:r>
          </a:p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= 10000B</a:t>
            </a:r>
          </a:p>
        </p:txBody>
      </p:sp>
      <p:sp>
        <p:nvSpPr>
          <p:cNvPr id="120860" name="Text Box 28"/>
          <p:cNvSpPr txBox="1">
            <a:spLocks noChangeArrowheads="1"/>
          </p:cNvSpPr>
          <p:nvPr/>
        </p:nvSpPr>
        <p:spPr bwMode="auto">
          <a:xfrm>
            <a:off x="2411413" y="5734050"/>
            <a:ext cx="530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段址 *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16 +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偏移地址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= 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物理地址</a:t>
            </a:r>
          </a:p>
        </p:txBody>
      </p:sp>
      <p:sp>
        <p:nvSpPr>
          <p:cNvPr id="120861" name="Text Box 29"/>
          <p:cNvSpPr txBox="1">
            <a:spLocks noChangeArrowheads="1"/>
          </p:cNvSpPr>
          <p:nvPr/>
        </p:nvSpPr>
        <p:spPr bwMode="auto">
          <a:xfrm>
            <a:off x="6156325" y="4221163"/>
            <a:ext cx="24685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段开始单元的物理地址 </a:t>
            </a:r>
            <a:r>
              <a:rPr lang="en-US" altLang="zh-CN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/16</a:t>
            </a:r>
          </a:p>
          <a:p>
            <a:pPr eaLnBrk="1" hangingPunct="1"/>
            <a:r>
              <a:rPr lang="en-US" altLang="zh-CN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sym typeface="Wingdings" pitchFamily="2" charset="2"/>
              </a:rPr>
              <a:t> </a:t>
            </a:r>
            <a:r>
              <a:rPr lang="zh-CN" altLang="en-US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sym typeface="Wingdings" pitchFamily="2" charset="2"/>
              </a:rPr>
              <a:t>段址</a:t>
            </a:r>
            <a:endParaRPr lang="zh-CN" altLang="en-US" sz="2400" b="1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" name="Text Box 71">
            <a:extLst>
              <a:ext uri="{FF2B5EF4-FFF2-40B4-BE49-F238E27FC236}">
                <a16:creationId xmlns:a16="http://schemas.microsoft.com/office/drawing/2014/main" id="{D74D222E-7172-4B3C-B7AE-B49A5EC39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34" y="311596"/>
            <a:ext cx="6229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8086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x86-32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实方式下物理地址的形成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8" grpId="0"/>
      <p:bldP spid="120860" grpId="0"/>
      <p:bldP spid="1208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1371600" y="1470025"/>
            <a:ext cx="530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段址 *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16 +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偏移地址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物理地址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3505200" y="2205038"/>
            <a:ext cx="1752600" cy="3240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" name="Rectangle 5"/>
          <p:cNvSpPr>
            <a:spLocks noChangeArrowheads="1"/>
          </p:cNvSpPr>
          <p:nvPr/>
        </p:nvSpPr>
        <p:spPr bwMode="auto">
          <a:xfrm>
            <a:off x="2971800" y="2911475"/>
            <a:ext cx="1752600" cy="16002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Rectangle 7"/>
          <p:cNvSpPr>
            <a:spLocks noChangeArrowheads="1"/>
          </p:cNvSpPr>
          <p:nvPr/>
        </p:nvSpPr>
        <p:spPr bwMode="auto">
          <a:xfrm>
            <a:off x="4419600" y="3521075"/>
            <a:ext cx="1752600" cy="1676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6" name="Line 8"/>
          <p:cNvSpPr>
            <a:spLocks noChangeShapeType="1"/>
          </p:cNvSpPr>
          <p:nvPr/>
        </p:nvSpPr>
        <p:spPr bwMode="auto">
          <a:xfrm>
            <a:off x="3505200" y="374967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7" name="Line 9"/>
          <p:cNvSpPr>
            <a:spLocks noChangeShapeType="1"/>
          </p:cNvSpPr>
          <p:nvPr/>
        </p:nvSpPr>
        <p:spPr bwMode="auto">
          <a:xfrm>
            <a:off x="3505200" y="420687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8" name="Line 10"/>
          <p:cNvSpPr>
            <a:spLocks noChangeShapeType="1"/>
          </p:cNvSpPr>
          <p:nvPr/>
        </p:nvSpPr>
        <p:spPr bwMode="auto">
          <a:xfrm>
            <a:off x="3505200" y="291147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9" name="Line 11"/>
          <p:cNvSpPr>
            <a:spLocks noChangeShapeType="1"/>
          </p:cNvSpPr>
          <p:nvPr/>
        </p:nvSpPr>
        <p:spPr bwMode="auto">
          <a:xfrm>
            <a:off x="5257800" y="3521075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0" name="Text Box 14"/>
          <p:cNvSpPr txBox="1">
            <a:spLocks noChangeArrowheads="1"/>
          </p:cNvSpPr>
          <p:nvPr/>
        </p:nvSpPr>
        <p:spPr bwMode="auto">
          <a:xfrm>
            <a:off x="838200" y="4892675"/>
            <a:ext cx="1243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12345 H</a:t>
            </a:r>
          </a:p>
        </p:txBody>
      </p:sp>
      <p:sp>
        <p:nvSpPr>
          <p:cNvPr id="76811" name="Line 15"/>
          <p:cNvSpPr>
            <a:spLocks noChangeShapeType="1"/>
          </p:cNvSpPr>
          <p:nvPr/>
        </p:nvSpPr>
        <p:spPr bwMode="auto">
          <a:xfrm flipV="1">
            <a:off x="1905000" y="3902075"/>
            <a:ext cx="18288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2" name="Text Box 16"/>
          <p:cNvSpPr txBox="1">
            <a:spLocks noChangeArrowheads="1"/>
          </p:cNvSpPr>
          <p:nvPr/>
        </p:nvSpPr>
        <p:spPr bwMode="auto">
          <a:xfrm>
            <a:off x="6877050" y="3389313"/>
            <a:ext cx="1708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12340H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偏移是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  <a:p>
            <a:pPr eaLnBrk="1" hangingPunct="1"/>
            <a:endParaRPr lang="en-US" altLang="zh-CN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1234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0005</a:t>
            </a:r>
          </a:p>
        </p:txBody>
      </p:sp>
      <p:sp>
        <p:nvSpPr>
          <p:cNvPr id="76813" name="Line 18"/>
          <p:cNvSpPr>
            <a:spLocks noChangeShapeType="1"/>
          </p:cNvSpPr>
          <p:nvPr/>
        </p:nvSpPr>
        <p:spPr bwMode="auto">
          <a:xfrm flipH="1">
            <a:off x="6248400" y="3500438"/>
            <a:ext cx="555625" cy="20637"/>
          </a:xfrm>
          <a:prstGeom prst="line">
            <a:avLst/>
          </a:prstGeom>
          <a:noFill/>
          <a:ln w="38100">
            <a:solidFill>
              <a:srgbClr val="FF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4" name="Line 19"/>
          <p:cNvSpPr>
            <a:spLocks noChangeShapeType="1"/>
          </p:cNvSpPr>
          <p:nvPr/>
        </p:nvSpPr>
        <p:spPr bwMode="auto">
          <a:xfrm flipV="1">
            <a:off x="5219700" y="4005263"/>
            <a:ext cx="15128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5" name="Text Box 20"/>
          <p:cNvSpPr txBox="1">
            <a:spLocks noChangeArrowheads="1"/>
          </p:cNvSpPr>
          <p:nvPr/>
        </p:nvSpPr>
        <p:spPr bwMode="auto">
          <a:xfrm>
            <a:off x="838200" y="2682875"/>
            <a:ext cx="1243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12000H </a:t>
            </a:r>
          </a:p>
        </p:txBody>
      </p:sp>
      <p:sp>
        <p:nvSpPr>
          <p:cNvPr id="76816" name="Line 21"/>
          <p:cNvSpPr>
            <a:spLocks noChangeShapeType="1"/>
          </p:cNvSpPr>
          <p:nvPr/>
        </p:nvSpPr>
        <p:spPr bwMode="auto">
          <a:xfrm>
            <a:off x="2057400" y="2911475"/>
            <a:ext cx="838200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7" name="Line 22"/>
          <p:cNvSpPr>
            <a:spLocks noChangeShapeType="1"/>
          </p:cNvSpPr>
          <p:nvPr/>
        </p:nvSpPr>
        <p:spPr bwMode="auto">
          <a:xfrm>
            <a:off x="2057400" y="405447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8" name="Text Box 23"/>
          <p:cNvSpPr txBox="1">
            <a:spLocks noChangeArrowheads="1"/>
          </p:cNvSpPr>
          <p:nvPr/>
        </p:nvSpPr>
        <p:spPr bwMode="auto">
          <a:xfrm>
            <a:off x="304800" y="3444875"/>
            <a:ext cx="2089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偏移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345H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1200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0345</a:t>
            </a:r>
          </a:p>
        </p:txBody>
      </p:sp>
      <p:sp>
        <p:nvSpPr>
          <p:cNvPr id="76819" name="Text Box 24"/>
          <p:cNvSpPr txBox="1">
            <a:spLocks noChangeArrowheads="1"/>
          </p:cNvSpPr>
          <p:nvPr/>
        </p:nvSpPr>
        <p:spPr bwMode="auto">
          <a:xfrm flipH="1">
            <a:off x="5943600" y="2051050"/>
            <a:ext cx="1981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段之间可以完全重叠</a:t>
            </a: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3505200" y="3749675"/>
            <a:ext cx="1752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1" name="Text Box 26"/>
          <p:cNvSpPr txBox="1">
            <a:spLocks noChangeArrowheads="1"/>
          </p:cNvSpPr>
          <p:nvPr/>
        </p:nvSpPr>
        <p:spPr bwMode="auto">
          <a:xfrm>
            <a:off x="827088" y="5589588"/>
            <a:ext cx="7200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段中某一</a:t>
            </a:r>
            <a:r>
              <a:rPr lang="zh-CN" altLang="en-US" sz="24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存储单元的地址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是用两部分来表示的， </a:t>
            </a:r>
          </a:p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段首地址：偏移地址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，称它为</a:t>
            </a:r>
            <a:r>
              <a:rPr lang="zh-CN" altLang="en-US" sz="24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二维的逻辑地址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5" name="Text Box 71">
            <a:extLst>
              <a:ext uri="{FF2B5EF4-FFF2-40B4-BE49-F238E27FC236}">
                <a16:creationId xmlns:a16="http://schemas.microsoft.com/office/drawing/2014/main" id="{6B70629E-6F34-4A05-A5CB-8EAB7E931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34" y="311596"/>
            <a:ext cx="6229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8086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x86-32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实方式下物理地址的形成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4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4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3951288" y="1541463"/>
            <a:ext cx="1676400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3951288" y="2074863"/>
            <a:ext cx="1676400" cy="1295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3924300" y="4292600"/>
            <a:ext cx="1676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9" name="Line 6"/>
          <p:cNvSpPr>
            <a:spLocks noChangeShapeType="1"/>
          </p:cNvSpPr>
          <p:nvPr/>
        </p:nvSpPr>
        <p:spPr bwMode="auto">
          <a:xfrm>
            <a:off x="3951288" y="260826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0" name="Line 7"/>
          <p:cNvSpPr>
            <a:spLocks noChangeShapeType="1"/>
          </p:cNvSpPr>
          <p:nvPr/>
        </p:nvSpPr>
        <p:spPr bwMode="auto">
          <a:xfrm>
            <a:off x="3951288" y="291306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831" name="Group 25"/>
          <p:cNvGrpSpPr>
            <a:grpSpLocks/>
          </p:cNvGrpSpPr>
          <p:nvPr/>
        </p:nvGrpSpPr>
        <p:grpSpPr bwMode="auto">
          <a:xfrm>
            <a:off x="2555875" y="2151063"/>
            <a:ext cx="1243013" cy="2819400"/>
            <a:chOff x="1610" y="1355"/>
            <a:chExt cx="783" cy="1776"/>
          </a:xfrm>
        </p:grpSpPr>
        <p:sp>
          <p:nvSpPr>
            <p:cNvPr id="77842" name="AutoShape 9"/>
            <p:cNvSpPr>
              <a:spLocks/>
            </p:cNvSpPr>
            <p:nvPr/>
          </p:nvSpPr>
          <p:spPr bwMode="auto">
            <a:xfrm>
              <a:off x="2153" y="1355"/>
              <a:ext cx="240" cy="768"/>
            </a:xfrm>
            <a:prstGeom prst="leftBrace">
              <a:avLst>
                <a:gd name="adj1" fmla="val 26667"/>
                <a:gd name="adj2" fmla="val 5208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3" name="AutoShape 10"/>
            <p:cNvSpPr>
              <a:spLocks/>
            </p:cNvSpPr>
            <p:nvPr/>
          </p:nvSpPr>
          <p:spPr bwMode="auto">
            <a:xfrm>
              <a:off x="2201" y="2747"/>
              <a:ext cx="192" cy="384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4" name="Text Box 11"/>
            <p:cNvSpPr txBox="1">
              <a:spLocks noChangeArrowheads="1"/>
            </p:cNvSpPr>
            <p:nvPr/>
          </p:nvSpPr>
          <p:spPr bwMode="auto">
            <a:xfrm>
              <a:off x="1610" y="1606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分段</a:t>
              </a:r>
            </a:p>
          </p:txBody>
        </p:sp>
      </p:grpSp>
      <p:sp>
        <p:nvSpPr>
          <p:cNvPr id="77832" name="Line 13"/>
          <p:cNvSpPr>
            <a:spLocks noChangeShapeType="1"/>
          </p:cNvSpPr>
          <p:nvPr/>
        </p:nvSpPr>
        <p:spPr bwMode="auto">
          <a:xfrm>
            <a:off x="5780088" y="2074863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3" name="Text Box 16"/>
          <p:cNvSpPr txBox="1">
            <a:spLocks noChangeArrowheads="1"/>
          </p:cNvSpPr>
          <p:nvPr/>
        </p:nvSpPr>
        <p:spPr bwMode="auto">
          <a:xfrm>
            <a:off x="7119938" y="177006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段首址</a:t>
            </a:r>
          </a:p>
        </p:txBody>
      </p:sp>
      <p:grpSp>
        <p:nvGrpSpPr>
          <p:cNvPr id="207899" name="Group 27"/>
          <p:cNvGrpSpPr>
            <a:grpSpLocks/>
          </p:cNvGrpSpPr>
          <p:nvPr/>
        </p:nvGrpSpPr>
        <p:grpSpPr bwMode="auto">
          <a:xfrm>
            <a:off x="6011863" y="2205038"/>
            <a:ext cx="2376487" cy="3529012"/>
            <a:chOff x="3787" y="1389"/>
            <a:chExt cx="1497" cy="2223"/>
          </a:xfrm>
        </p:grpSpPr>
        <p:sp>
          <p:nvSpPr>
            <p:cNvPr id="77840" name="Line 14"/>
            <p:cNvSpPr>
              <a:spLocks noChangeShapeType="1"/>
            </p:cNvSpPr>
            <p:nvPr/>
          </p:nvSpPr>
          <p:spPr bwMode="auto">
            <a:xfrm flipH="1">
              <a:off x="4649" y="1389"/>
              <a:ext cx="11" cy="1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Text Box 19"/>
            <p:cNvSpPr txBox="1">
              <a:spLocks noChangeArrowheads="1"/>
            </p:cNvSpPr>
            <p:nvPr/>
          </p:nvSpPr>
          <p:spPr bwMode="auto">
            <a:xfrm>
              <a:off x="3787" y="2747"/>
              <a:ext cx="1497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同时访问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个段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, 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段寄存器</a:t>
              </a:r>
            </a:p>
            <a:p>
              <a:pPr eaLnBrk="1" hangingPunct="1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CS,DS,ES,SS</a:t>
              </a:r>
            </a:p>
          </p:txBody>
        </p:sp>
      </p:grpSp>
      <p:grpSp>
        <p:nvGrpSpPr>
          <p:cNvPr id="207898" name="Group 26"/>
          <p:cNvGrpSpPr>
            <a:grpSpLocks/>
          </p:cNvGrpSpPr>
          <p:nvPr/>
        </p:nvGrpSpPr>
        <p:grpSpPr bwMode="auto">
          <a:xfrm>
            <a:off x="758825" y="1684338"/>
            <a:ext cx="1652588" cy="1789112"/>
            <a:chOff x="478" y="1061"/>
            <a:chExt cx="1041" cy="1127"/>
          </a:xfrm>
        </p:grpSpPr>
        <p:sp>
          <p:nvSpPr>
            <p:cNvPr id="77838" name="Freeform 20"/>
            <p:cNvSpPr>
              <a:spLocks/>
            </p:cNvSpPr>
            <p:nvPr/>
          </p:nvSpPr>
          <p:spPr bwMode="auto">
            <a:xfrm>
              <a:off x="478" y="1061"/>
              <a:ext cx="1041" cy="1127"/>
            </a:xfrm>
            <a:custGeom>
              <a:avLst/>
              <a:gdLst>
                <a:gd name="T0" fmla="*/ 336 w 1041"/>
                <a:gd name="T1" fmla="*/ 57 h 1127"/>
                <a:gd name="T2" fmla="*/ 900 w 1041"/>
                <a:gd name="T3" fmla="*/ 57 h 1127"/>
                <a:gd name="T4" fmla="*/ 972 w 1041"/>
                <a:gd name="T5" fmla="*/ 141 h 1127"/>
                <a:gd name="T6" fmla="*/ 996 w 1041"/>
                <a:gd name="T7" fmla="*/ 213 h 1127"/>
                <a:gd name="T8" fmla="*/ 1032 w 1041"/>
                <a:gd name="T9" fmla="*/ 453 h 1127"/>
                <a:gd name="T10" fmla="*/ 996 w 1041"/>
                <a:gd name="T11" fmla="*/ 765 h 1127"/>
                <a:gd name="T12" fmla="*/ 948 w 1041"/>
                <a:gd name="T13" fmla="*/ 873 h 1127"/>
                <a:gd name="T14" fmla="*/ 900 w 1041"/>
                <a:gd name="T15" fmla="*/ 1029 h 1127"/>
                <a:gd name="T16" fmla="*/ 864 w 1041"/>
                <a:gd name="T17" fmla="*/ 1041 h 1127"/>
                <a:gd name="T18" fmla="*/ 828 w 1041"/>
                <a:gd name="T19" fmla="*/ 1065 h 1127"/>
                <a:gd name="T20" fmla="*/ 720 w 1041"/>
                <a:gd name="T21" fmla="*/ 1101 h 1127"/>
                <a:gd name="T22" fmla="*/ 684 w 1041"/>
                <a:gd name="T23" fmla="*/ 1113 h 1127"/>
                <a:gd name="T24" fmla="*/ 648 w 1041"/>
                <a:gd name="T25" fmla="*/ 1125 h 1127"/>
                <a:gd name="T26" fmla="*/ 216 w 1041"/>
                <a:gd name="T27" fmla="*/ 1113 h 1127"/>
                <a:gd name="T28" fmla="*/ 168 w 1041"/>
                <a:gd name="T29" fmla="*/ 1077 h 1127"/>
                <a:gd name="T30" fmla="*/ 72 w 1041"/>
                <a:gd name="T31" fmla="*/ 753 h 1127"/>
                <a:gd name="T32" fmla="*/ 252 w 1041"/>
                <a:gd name="T33" fmla="*/ 21 h 1127"/>
                <a:gd name="T34" fmla="*/ 288 w 1041"/>
                <a:gd name="T35" fmla="*/ 33 h 1127"/>
                <a:gd name="T36" fmla="*/ 336 w 1041"/>
                <a:gd name="T37" fmla="*/ 57 h 1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41" h="1127">
                  <a:moveTo>
                    <a:pt x="336" y="57"/>
                  </a:moveTo>
                  <a:cubicBezTo>
                    <a:pt x="507" y="0"/>
                    <a:pt x="726" y="48"/>
                    <a:pt x="900" y="57"/>
                  </a:cubicBezTo>
                  <a:cubicBezTo>
                    <a:pt x="924" y="81"/>
                    <a:pt x="957" y="110"/>
                    <a:pt x="972" y="141"/>
                  </a:cubicBezTo>
                  <a:cubicBezTo>
                    <a:pt x="983" y="164"/>
                    <a:pt x="996" y="213"/>
                    <a:pt x="996" y="213"/>
                  </a:cubicBezTo>
                  <a:cubicBezTo>
                    <a:pt x="1005" y="295"/>
                    <a:pt x="1020" y="372"/>
                    <a:pt x="1032" y="453"/>
                  </a:cubicBezTo>
                  <a:cubicBezTo>
                    <a:pt x="1031" y="465"/>
                    <a:pt x="1041" y="697"/>
                    <a:pt x="996" y="765"/>
                  </a:cubicBezTo>
                  <a:cubicBezTo>
                    <a:pt x="974" y="798"/>
                    <a:pt x="948" y="873"/>
                    <a:pt x="948" y="873"/>
                  </a:cubicBezTo>
                  <a:cubicBezTo>
                    <a:pt x="942" y="914"/>
                    <a:pt x="941" y="996"/>
                    <a:pt x="900" y="1029"/>
                  </a:cubicBezTo>
                  <a:cubicBezTo>
                    <a:pt x="890" y="1037"/>
                    <a:pt x="875" y="1035"/>
                    <a:pt x="864" y="1041"/>
                  </a:cubicBezTo>
                  <a:cubicBezTo>
                    <a:pt x="851" y="1047"/>
                    <a:pt x="841" y="1059"/>
                    <a:pt x="828" y="1065"/>
                  </a:cubicBezTo>
                  <a:cubicBezTo>
                    <a:pt x="793" y="1080"/>
                    <a:pt x="756" y="1089"/>
                    <a:pt x="720" y="1101"/>
                  </a:cubicBezTo>
                  <a:cubicBezTo>
                    <a:pt x="708" y="1105"/>
                    <a:pt x="696" y="1109"/>
                    <a:pt x="684" y="1113"/>
                  </a:cubicBezTo>
                  <a:cubicBezTo>
                    <a:pt x="672" y="1117"/>
                    <a:pt x="648" y="1125"/>
                    <a:pt x="648" y="1125"/>
                  </a:cubicBezTo>
                  <a:cubicBezTo>
                    <a:pt x="504" y="1121"/>
                    <a:pt x="359" y="1127"/>
                    <a:pt x="216" y="1113"/>
                  </a:cubicBezTo>
                  <a:cubicBezTo>
                    <a:pt x="196" y="1111"/>
                    <a:pt x="181" y="1092"/>
                    <a:pt x="168" y="1077"/>
                  </a:cubicBezTo>
                  <a:cubicBezTo>
                    <a:pt x="88" y="987"/>
                    <a:pt x="83" y="867"/>
                    <a:pt x="72" y="753"/>
                  </a:cubicBezTo>
                  <a:cubicBezTo>
                    <a:pt x="75" y="624"/>
                    <a:pt x="0" y="105"/>
                    <a:pt x="252" y="21"/>
                  </a:cubicBezTo>
                  <a:cubicBezTo>
                    <a:pt x="264" y="25"/>
                    <a:pt x="277" y="26"/>
                    <a:pt x="288" y="33"/>
                  </a:cubicBezTo>
                  <a:cubicBezTo>
                    <a:pt x="336" y="65"/>
                    <a:pt x="309" y="84"/>
                    <a:pt x="336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Text Box 21"/>
            <p:cNvSpPr txBox="1">
              <a:spLocks noChangeArrowheads="1"/>
            </p:cNvSpPr>
            <p:nvPr/>
          </p:nvSpPr>
          <p:spPr bwMode="auto">
            <a:xfrm>
              <a:off x="682" y="1178"/>
              <a:ext cx="826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一个段最大为</a:t>
              </a:r>
            </a:p>
            <a:p>
              <a:pPr eaLnBrk="1" hangingPunct="1"/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64KB.</a:t>
              </a:r>
            </a:p>
            <a:p>
              <a:pPr eaLnBrk="1" hangingPunct="1"/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(2</a:t>
              </a:r>
              <a:r>
                <a:rPr lang="en-US" altLang="zh-CN" sz="2400" b="1" baseline="30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16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</p:grpSp>
      <p:sp>
        <p:nvSpPr>
          <p:cNvPr id="207894" name="Text Box 22"/>
          <p:cNvSpPr txBox="1">
            <a:spLocks noChangeArrowheads="1"/>
          </p:cNvSpPr>
          <p:nvPr/>
        </p:nvSpPr>
        <p:spPr bwMode="auto">
          <a:xfrm>
            <a:off x="884238" y="4276725"/>
            <a:ext cx="1311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1M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内存最少有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个段</a:t>
            </a:r>
          </a:p>
        </p:txBody>
      </p:sp>
      <p:sp>
        <p:nvSpPr>
          <p:cNvPr id="23" name="Text Box 71">
            <a:extLst>
              <a:ext uri="{FF2B5EF4-FFF2-40B4-BE49-F238E27FC236}">
                <a16:creationId xmlns:a16="http://schemas.microsoft.com/office/drawing/2014/main" id="{D3DAFC74-08B9-4278-8C93-E1FB608F0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34" y="311596"/>
            <a:ext cx="6229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8086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x86-32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实方式下物理地址的形成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3"/>
          <p:cNvSpPr txBox="1">
            <a:spLocks noChangeArrowheads="1"/>
          </p:cNvSpPr>
          <p:nvPr/>
        </p:nvSpPr>
        <p:spPr bwMode="auto">
          <a:xfrm>
            <a:off x="827088" y="1624013"/>
            <a:ext cx="66624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8086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中，只有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个段寄存器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CS, DS, ES, SS</a:t>
            </a:r>
          </a:p>
        </p:txBody>
      </p:sp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827088" y="2127250"/>
            <a:ext cx="656532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代码段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中取指令时：</a:t>
            </a:r>
          </a:p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指令物理地址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PA= (CS)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左移四位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(IP)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注意，使用的是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而不是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EIP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800840" y="3720132"/>
            <a:ext cx="693951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在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数据段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中读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/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写数据时：</a:t>
            </a:r>
          </a:p>
          <a:p>
            <a:pPr algn="just" eaLnBrk="0" hangingPunct="0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数据的物理地址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PA = (DS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或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ES)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左移四位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+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</a:rPr>
              <a:t>16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位偏移地址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偏移地址由寻址方式确定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) 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755650" y="5301208"/>
            <a:ext cx="698470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在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堆栈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操作时：</a:t>
            </a:r>
          </a:p>
          <a:p>
            <a:pPr algn="just" eaLnBrk="0" hangingPunct="0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栈顶的物理地址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PA = (SS)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左移四位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+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</a:rPr>
              <a:t>(SP)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Text Box 71">
            <a:extLst>
              <a:ext uri="{FF2B5EF4-FFF2-40B4-BE49-F238E27FC236}">
                <a16:creationId xmlns:a16="http://schemas.microsoft.com/office/drawing/2014/main" id="{F824DD46-48F2-4BBB-BB2D-0B93F0934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34" y="311596"/>
            <a:ext cx="6229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8086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x86-32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实方式下物理地址的形成</a:t>
            </a: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747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48531" y="2309919"/>
            <a:ext cx="669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80386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中寄存器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32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位，地址线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32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根。</a:t>
            </a: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719931" y="2995791"/>
            <a:ext cx="77041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在多任务环境下，系统中有多个程序在运行。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 程序之间要隔离！</a:t>
            </a:r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719931" y="3934242"/>
            <a:ext cx="8064500" cy="203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分段是存储管理的一种方式，为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保护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提供基础；</a:t>
            </a:r>
          </a:p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 不同程序在不同段中；</a:t>
            </a:r>
          </a:p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 一个程序可以包含多个段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段用于封闭具有共同属性的存储区域；</a:t>
            </a:r>
          </a:p>
        </p:txBody>
      </p:sp>
      <p:sp>
        <p:nvSpPr>
          <p:cNvPr id="7" name="Text Box 71">
            <a:extLst>
              <a:ext uri="{FF2B5EF4-FFF2-40B4-BE49-F238E27FC236}">
                <a16:creationId xmlns:a16="http://schemas.microsoft.com/office/drawing/2014/main" id="{97B49E84-3DE9-45AF-863F-EE02EB37E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2575"/>
            <a:ext cx="5724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保护方式下物理地址的形成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78FC910-54A0-4FC3-A9C6-13D31422C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22" y="1503078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3300"/>
                </a:solidFill>
                <a:latin typeface="Times New Roman" pitchFamily="18" charset="0"/>
              </a:rPr>
              <a:t>2.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</a:rPr>
              <a:t>保护方式下物理地址的形成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/>
      <p:bldP spid="2089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67544" y="1484784"/>
            <a:ext cx="7631881" cy="26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虚拟存储器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主存储器分段管理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主存储器物理地址的形成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8086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x86-32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实方式下物理地址的形成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保护方式下物理地址的形成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72BE710F-C7B3-52AD-3836-DD2EB711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6538"/>
            <a:ext cx="11079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内容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611560" y="2925217"/>
            <a:ext cx="80645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分段是存储管理的一种方式，为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保护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提供基础；</a:t>
            </a: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 不同程序在不同段中；</a:t>
            </a: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 一个程序可以包含多个段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段用于封闭具有共同属性的存储区域；</a:t>
            </a:r>
          </a:p>
        </p:txBody>
      </p:sp>
      <p:sp>
        <p:nvSpPr>
          <p:cNvPr id="87045" name="Rectangle 7"/>
          <p:cNvSpPr>
            <a:spLocks noChangeArrowheads="1"/>
          </p:cNvSpPr>
          <p:nvPr/>
        </p:nvSpPr>
        <p:spPr bwMode="auto">
          <a:xfrm>
            <a:off x="756023" y="1556792"/>
            <a:ext cx="54721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Q</a:t>
            </a:r>
            <a:r>
              <a:rPr lang="zh-CN" altLang="en-US" b="1" dirty="0"/>
              <a:t>：</a:t>
            </a:r>
            <a:r>
              <a:rPr lang="zh-CN" altLang="en-US" sz="2800" b="1" dirty="0"/>
              <a:t>如何实现程序之间的隔离？</a:t>
            </a:r>
          </a:p>
        </p:txBody>
      </p:sp>
      <p:sp>
        <p:nvSpPr>
          <p:cNvPr id="6" name="Text Box 71">
            <a:extLst>
              <a:ext uri="{FF2B5EF4-FFF2-40B4-BE49-F238E27FC236}">
                <a16:creationId xmlns:a16="http://schemas.microsoft.com/office/drawing/2014/main" id="{22E687AF-71C9-4D89-8304-5442ADFA4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2575"/>
            <a:ext cx="5724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保护方式下物理地址的形成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395288" y="2276475"/>
            <a:ext cx="37176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</a:rPr>
              <a:t>描述符  </a:t>
            </a:r>
            <a:r>
              <a:rPr lang="en-US" altLang="zh-CN" sz="3200" dirty="0">
                <a:solidFill>
                  <a:srgbClr val="FF3300"/>
                </a:solidFill>
                <a:latin typeface="Times New Roman" pitchFamily="18" charset="0"/>
              </a:rPr>
              <a:t>(description)</a:t>
            </a: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468313" y="1341438"/>
            <a:ext cx="6527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Q</a:t>
            </a:r>
            <a:r>
              <a:rPr lang="zh-CN" altLang="en-US" sz="2800" b="1"/>
              <a:t>：要保护一个段，应该提供哪些信息？</a:t>
            </a:r>
          </a:p>
          <a:p>
            <a:pPr eaLnBrk="1" hangingPunct="1"/>
            <a:r>
              <a:rPr lang="zh-CN" altLang="en-US" sz="2800" b="1"/>
              <a:t>        这些信息又存放在何处？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790575" y="2859088"/>
            <a:ext cx="445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段的起始位置（段基地址）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790575" y="33162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段的大小（段界限）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790575" y="37719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段的特权级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790575" y="4227513"/>
            <a:ext cx="7651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段的属性（是代码段，数据段，还是堆栈段？）</a:t>
            </a:r>
          </a:p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        （数据段是否可写？代码段是否可读出？）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790575" y="5110163"/>
            <a:ext cx="551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段的位置（在内存还是在磁盘？）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790575" y="5565775"/>
            <a:ext cx="5873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段的类型（在系统段还是用户段？）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790575" y="6021388"/>
            <a:ext cx="6229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段的使用（段被访问过，还是没有？）</a:t>
            </a:r>
          </a:p>
        </p:txBody>
      </p:sp>
      <p:sp>
        <p:nvSpPr>
          <p:cNvPr id="12" name="Text Box 71">
            <a:extLst>
              <a:ext uri="{FF2B5EF4-FFF2-40B4-BE49-F238E27FC236}">
                <a16:creationId xmlns:a16="http://schemas.microsoft.com/office/drawing/2014/main" id="{CE4E8BC1-6D04-489D-9C22-B6C6F94AE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2575"/>
            <a:ext cx="5724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保护方式下物理地址的形成</a:t>
            </a:r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81925" grpId="0"/>
      <p:bldP spid="81926" grpId="0"/>
      <p:bldP spid="81927" grpId="0"/>
      <p:bldP spid="81928" grpId="0"/>
      <p:bldP spid="81929" grpId="0"/>
      <p:bldP spid="81930" grpId="0"/>
      <p:bldP spid="819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395288" y="1414463"/>
            <a:ext cx="14927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</a:rPr>
              <a:t>描述符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83106" name="Group 162"/>
          <p:cNvGraphicFramePr>
            <a:graphicFrameLocks noGrp="1"/>
          </p:cNvGraphicFramePr>
          <p:nvPr/>
        </p:nvGraphicFramePr>
        <p:xfrm>
          <a:off x="1374775" y="2330450"/>
          <a:ext cx="6096000" cy="660400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段界限   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L15~L0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107" name="Group 163"/>
          <p:cNvGraphicFramePr>
            <a:graphicFrameLocks noGrp="1"/>
          </p:cNvGraphicFramePr>
          <p:nvPr/>
        </p:nvGraphicFramePr>
        <p:xfrm>
          <a:off x="1374775" y="3092450"/>
          <a:ext cx="6096000" cy="660400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段基地址 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B15 ~ B0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193" name="Group 249"/>
          <p:cNvGraphicFramePr>
            <a:graphicFrameLocks noGrp="1"/>
          </p:cNvGraphicFramePr>
          <p:nvPr/>
        </p:nvGraphicFramePr>
        <p:xfrm>
          <a:off x="1374775" y="3886200"/>
          <a:ext cx="60960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DPL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段基地址 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B23 ~ B16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179" name="Group 235"/>
          <p:cNvGraphicFramePr>
            <a:graphicFrameLocks noGrp="1"/>
          </p:cNvGraphicFramePr>
          <p:nvPr/>
        </p:nvGraphicFramePr>
        <p:xfrm>
          <a:off x="1374775" y="4667250"/>
          <a:ext cx="6096000" cy="822828"/>
        </p:xfrm>
        <a:graphic>
          <a:graphicData uri="http://schemas.openxmlformats.org/drawingml/2006/table">
            <a:tbl>
              <a:tblPr/>
              <a:tblGrid>
                <a:gridCol w="301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段基地址 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B31 ~ B24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654" marB="456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G</a:t>
                      </a:r>
                    </a:p>
                  </a:txBody>
                  <a:tcPr marT="45654" marB="456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</a:t>
                      </a:r>
                    </a:p>
                  </a:txBody>
                  <a:tcPr marT="45654" marB="456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marT="45654" marB="456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marT="45654" marB="456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段界限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L19~L16</a:t>
                      </a:r>
                    </a:p>
                  </a:txBody>
                  <a:tcPr marT="45654" marB="456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159" name="Text Box 194"/>
          <p:cNvSpPr txBox="1">
            <a:spLocks noChangeArrowheads="1"/>
          </p:cNvSpPr>
          <p:nvPr/>
        </p:nvSpPr>
        <p:spPr bwMode="auto">
          <a:xfrm>
            <a:off x="7150100" y="18684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0160" name="Text Box 195"/>
          <p:cNvSpPr txBox="1">
            <a:spLocks noChangeArrowheads="1"/>
          </p:cNvSpPr>
          <p:nvPr/>
        </p:nvSpPr>
        <p:spPr bwMode="auto">
          <a:xfrm>
            <a:off x="1358900" y="19399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90161" name="Text Box 196"/>
          <p:cNvSpPr txBox="1">
            <a:spLocks noChangeArrowheads="1"/>
          </p:cNvSpPr>
          <p:nvPr/>
        </p:nvSpPr>
        <p:spPr bwMode="auto">
          <a:xfrm>
            <a:off x="809625" y="24574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0162" name="Text Box 197"/>
          <p:cNvSpPr txBox="1">
            <a:spLocks noChangeArrowheads="1"/>
          </p:cNvSpPr>
          <p:nvPr/>
        </p:nvSpPr>
        <p:spPr bwMode="auto">
          <a:xfrm>
            <a:off x="809625" y="32194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0163" name="Text Box 198"/>
          <p:cNvSpPr txBox="1">
            <a:spLocks noChangeArrowheads="1"/>
          </p:cNvSpPr>
          <p:nvPr/>
        </p:nvSpPr>
        <p:spPr bwMode="auto">
          <a:xfrm>
            <a:off x="809625" y="39814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0164" name="Text Box 199"/>
          <p:cNvSpPr txBox="1">
            <a:spLocks noChangeArrowheads="1"/>
          </p:cNvSpPr>
          <p:nvPr/>
        </p:nvSpPr>
        <p:spPr bwMode="auto">
          <a:xfrm>
            <a:off x="809625" y="47434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90165" name="Line 200"/>
          <p:cNvSpPr>
            <a:spLocks noChangeShapeType="1"/>
          </p:cNvSpPr>
          <p:nvPr/>
        </p:nvSpPr>
        <p:spPr bwMode="auto">
          <a:xfrm flipH="1">
            <a:off x="7951788" y="2686050"/>
            <a:ext cx="0" cy="2519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66" name="Text Box 201"/>
          <p:cNvSpPr txBox="1">
            <a:spLocks noChangeArrowheads="1"/>
          </p:cNvSpPr>
          <p:nvPr/>
        </p:nvSpPr>
        <p:spPr bwMode="auto">
          <a:xfrm>
            <a:off x="7427913" y="222885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低地址</a:t>
            </a:r>
          </a:p>
        </p:txBody>
      </p:sp>
      <p:sp>
        <p:nvSpPr>
          <p:cNvPr id="90167" name="Text Box 202"/>
          <p:cNvSpPr txBox="1">
            <a:spLocks noChangeArrowheads="1"/>
          </p:cNvSpPr>
          <p:nvPr/>
        </p:nvSpPr>
        <p:spPr bwMode="auto">
          <a:xfrm>
            <a:off x="7505700" y="527685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高地址</a:t>
            </a:r>
          </a:p>
        </p:txBody>
      </p:sp>
      <p:sp>
        <p:nvSpPr>
          <p:cNvPr id="90168" name="Text Box 203"/>
          <p:cNvSpPr txBox="1">
            <a:spLocks noChangeArrowheads="1"/>
          </p:cNvSpPr>
          <p:nvPr/>
        </p:nvSpPr>
        <p:spPr bwMode="auto">
          <a:xfrm>
            <a:off x="898525" y="5651500"/>
            <a:ext cx="49387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段基地址：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B31 ~ B0,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共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32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位；</a:t>
            </a:r>
          </a:p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段界限：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L19 ~ L0,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共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20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位</a:t>
            </a:r>
          </a:p>
        </p:txBody>
      </p:sp>
      <p:sp>
        <p:nvSpPr>
          <p:cNvPr id="90170" name="Text Box 205"/>
          <p:cNvSpPr txBox="1">
            <a:spLocks noChangeArrowheads="1"/>
          </p:cNvSpPr>
          <p:nvPr/>
        </p:nvSpPr>
        <p:spPr bwMode="auto">
          <a:xfrm>
            <a:off x="2987675" y="154146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Tahoma" pitchFamily="34" charset="0"/>
              </a:rPr>
              <a:t>段的有关信息的描述</a:t>
            </a:r>
          </a:p>
        </p:txBody>
      </p:sp>
      <p:sp>
        <p:nvSpPr>
          <p:cNvPr id="19" name="Text Box 71">
            <a:extLst>
              <a:ext uri="{FF2B5EF4-FFF2-40B4-BE49-F238E27FC236}">
                <a16:creationId xmlns:a16="http://schemas.microsoft.com/office/drawing/2014/main" id="{B9BCEF4A-C242-46E0-A143-98ED2645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2575"/>
            <a:ext cx="5724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保护方式下物理地址的形成</a:t>
            </a:r>
          </a:p>
        </p:txBody>
      </p:sp>
    </p:spTree>
  </p:cSld>
  <p:clrMapOvr>
    <a:masterClrMapping/>
  </p:clrMapOvr>
  <p:transition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611188" y="1363663"/>
            <a:ext cx="16979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描述符表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1139" name="Text Box 61"/>
          <p:cNvSpPr txBox="1">
            <a:spLocks noChangeArrowheads="1"/>
          </p:cNvSpPr>
          <p:nvPr/>
        </p:nvSpPr>
        <p:spPr bwMode="auto">
          <a:xfrm>
            <a:off x="3132138" y="1412875"/>
            <a:ext cx="43107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</a:rPr>
              <a:t>描述符的集合 － 描述符表</a:t>
            </a:r>
          </a:p>
        </p:txBody>
      </p:sp>
      <p:sp>
        <p:nvSpPr>
          <p:cNvPr id="84030" name="Text Box 62"/>
          <p:cNvSpPr txBox="1">
            <a:spLocks noChangeArrowheads="1"/>
          </p:cNvSpPr>
          <p:nvPr/>
        </p:nvSpPr>
        <p:spPr bwMode="auto">
          <a:xfrm>
            <a:off x="755651" y="1916113"/>
            <a:ext cx="75607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局部描述符表：</a:t>
            </a:r>
          </a:p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一个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LDT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，是一个</a:t>
            </a: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系统段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，最大可为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64KB,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最多可存放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8192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个描述符。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(64K Bytes / 8 Bytes per Descriptor)</a:t>
            </a:r>
          </a:p>
        </p:txBody>
      </p:sp>
      <p:sp>
        <p:nvSpPr>
          <p:cNvPr id="84065" name="Rectangle 97"/>
          <p:cNvSpPr>
            <a:spLocks noChangeArrowheads="1"/>
          </p:cNvSpPr>
          <p:nvPr/>
        </p:nvSpPr>
        <p:spPr bwMode="auto">
          <a:xfrm>
            <a:off x="468313" y="3644900"/>
            <a:ext cx="17954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对每一个程序，都建立一个局部描述符表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LDT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。</a:t>
            </a:r>
          </a:p>
        </p:txBody>
      </p:sp>
      <p:grpSp>
        <p:nvGrpSpPr>
          <p:cNvPr id="84072" name="Group 104"/>
          <p:cNvGrpSpPr>
            <a:grpSpLocks/>
          </p:cNvGrpSpPr>
          <p:nvPr/>
        </p:nvGrpSpPr>
        <p:grpSpPr bwMode="auto">
          <a:xfrm>
            <a:off x="2339975" y="3357563"/>
            <a:ext cx="6084888" cy="1951037"/>
            <a:chOff x="793" y="2132"/>
            <a:chExt cx="3833" cy="1229"/>
          </a:xfrm>
        </p:grpSpPr>
        <p:sp>
          <p:nvSpPr>
            <p:cNvPr id="91158" name="Rectangle 63"/>
            <p:cNvSpPr>
              <a:spLocks noChangeArrowheads="1"/>
            </p:cNvSpPr>
            <p:nvPr/>
          </p:nvSpPr>
          <p:spPr bwMode="auto">
            <a:xfrm>
              <a:off x="1565" y="2132"/>
              <a:ext cx="1008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9" name="Line 64"/>
            <p:cNvSpPr>
              <a:spLocks noChangeShapeType="1"/>
            </p:cNvSpPr>
            <p:nvPr/>
          </p:nvSpPr>
          <p:spPr bwMode="auto">
            <a:xfrm>
              <a:off x="1565" y="24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0" name="Text Box 65"/>
            <p:cNvSpPr txBox="1">
              <a:spLocks noChangeArrowheads="1"/>
            </p:cNvSpPr>
            <p:nvPr/>
          </p:nvSpPr>
          <p:spPr bwMode="auto">
            <a:xfrm>
              <a:off x="1613" y="2132"/>
              <a:ext cx="9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描述符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A0</a:t>
              </a:r>
            </a:p>
          </p:txBody>
        </p:sp>
        <p:sp>
          <p:nvSpPr>
            <p:cNvPr id="91161" name="Text Box 66"/>
            <p:cNvSpPr txBox="1">
              <a:spLocks noChangeArrowheads="1"/>
            </p:cNvSpPr>
            <p:nvPr/>
          </p:nvSpPr>
          <p:spPr bwMode="auto">
            <a:xfrm>
              <a:off x="1613" y="2468"/>
              <a:ext cx="9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描述符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A1</a:t>
              </a:r>
            </a:p>
          </p:txBody>
        </p:sp>
        <p:sp>
          <p:nvSpPr>
            <p:cNvPr id="91162" name="Text Box 67"/>
            <p:cNvSpPr txBox="1">
              <a:spLocks noChangeArrowheads="1"/>
            </p:cNvSpPr>
            <p:nvPr/>
          </p:nvSpPr>
          <p:spPr bwMode="auto">
            <a:xfrm>
              <a:off x="1613" y="2804"/>
              <a:ext cx="9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描述符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91163" name="Line 68"/>
            <p:cNvSpPr>
              <a:spLocks noChangeShapeType="1"/>
            </p:cNvSpPr>
            <p:nvPr/>
          </p:nvSpPr>
          <p:spPr bwMode="auto">
            <a:xfrm>
              <a:off x="1565" y="275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4" name="Line 69"/>
            <p:cNvSpPr>
              <a:spLocks noChangeShapeType="1"/>
            </p:cNvSpPr>
            <p:nvPr/>
          </p:nvSpPr>
          <p:spPr bwMode="auto">
            <a:xfrm>
              <a:off x="1565" y="309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5" name="Text Box 70"/>
            <p:cNvSpPr txBox="1">
              <a:spLocks noChangeArrowheads="1"/>
            </p:cNvSpPr>
            <p:nvPr/>
          </p:nvSpPr>
          <p:spPr bwMode="auto">
            <a:xfrm>
              <a:off x="793" y="2132"/>
              <a:ext cx="7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LDT_A</a:t>
              </a:r>
            </a:p>
          </p:txBody>
        </p:sp>
        <p:sp>
          <p:nvSpPr>
            <p:cNvPr id="91166" name="Line 71"/>
            <p:cNvSpPr>
              <a:spLocks noChangeShapeType="1"/>
            </p:cNvSpPr>
            <p:nvPr/>
          </p:nvSpPr>
          <p:spPr bwMode="auto">
            <a:xfrm flipV="1">
              <a:off x="2562" y="2296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7" name="Text Box 72"/>
            <p:cNvSpPr txBox="1">
              <a:spLocks noChangeArrowheads="1"/>
            </p:cNvSpPr>
            <p:nvPr/>
          </p:nvSpPr>
          <p:spPr bwMode="auto">
            <a:xfrm>
              <a:off x="2835" y="2161"/>
              <a:ext cx="17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描述程序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的代码段</a:t>
              </a:r>
            </a:p>
          </p:txBody>
        </p:sp>
        <p:sp>
          <p:nvSpPr>
            <p:cNvPr id="91168" name="Text Box 74"/>
            <p:cNvSpPr txBox="1">
              <a:spLocks noChangeArrowheads="1"/>
            </p:cNvSpPr>
            <p:nvPr/>
          </p:nvSpPr>
          <p:spPr bwMode="auto">
            <a:xfrm>
              <a:off x="2835" y="2468"/>
              <a:ext cx="17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描述程序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的数据段</a:t>
              </a:r>
            </a:p>
          </p:txBody>
        </p:sp>
        <p:sp>
          <p:nvSpPr>
            <p:cNvPr id="91169" name="Text Box 76"/>
            <p:cNvSpPr txBox="1">
              <a:spLocks noChangeArrowheads="1"/>
            </p:cNvSpPr>
            <p:nvPr/>
          </p:nvSpPr>
          <p:spPr bwMode="auto">
            <a:xfrm>
              <a:off x="2835" y="2804"/>
              <a:ext cx="17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描述程序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的堆栈段</a:t>
              </a:r>
            </a:p>
          </p:txBody>
        </p:sp>
        <p:sp>
          <p:nvSpPr>
            <p:cNvPr id="91170" name="Text Box 77"/>
            <p:cNvSpPr txBox="1">
              <a:spLocks noChangeArrowheads="1"/>
            </p:cNvSpPr>
            <p:nvPr/>
          </p:nvSpPr>
          <p:spPr bwMode="auto">
            <a:xfrm>
              <a:off x="2835" y="3073"/>
              <a:ext cx="15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描述程序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的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91171" name="Line 98"/>
            <p:cNvSpPr>
              <a:spLocks noChangeShapeType="1"/>
            </p:cNvSpPr>
            <p:nvPr/>
          </p:nvSpPr>
          <p:spPr bwMode="auto">
            <a:xfrm flipV="1">
              <a:off x="2562" y="2614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2" name="Line 99"/>
            <p:cNvSpPr>
              <a:spLocks noChangeShapeType="1"/>
            </p:cNvSpPr>
            <p:nvPr/>
          </p:nvSpPr>
          <p:spPr bwMode="auto">
            <a:xfrm flipV="1">
              <a:off x="2562" y="2931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3" name="Line 100"/>
            <p:cNvSpPr>
              <a:spLocks noChangeShapeType="1"/>
            </p:cNvSpPr>
            <p:nvPr/>
          </p:nvSpPr>
          <p:spPr bwMode="auto">
            <a:xfrm flipV="1">
              <a:off x="2562" y="3203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073" name="Group 105"/>
          <p:cNvGrpSpPr>
            <a:grpSpLocks/>
          </p:cNvGrpSpPr>
          <p:nvPr/>
        </p:nvGrpSpPr>
        <p:grpSpPr bwMode="auto">
          <a:xfrm>
            <a:off x="2327275" y="5365750"/>
            <a:ext cx="6061075" cy="1447800"/>
            <a:chOff x="797" y="3380"/>
            <a:chExt cx="3818" cy="912"/>
          </a:xfrm>
        </p:grpSpPr>
        <p:sp>
          <p:nvSpPr>
            <p:cNvPr id="91146" name="Rectangle 79"/>
            <p:cNvSpPr>
              <a:spLocks noChangeArrowheads="1"/>
            </p:cNvSpPr>
            <p:nvPr/>
          </p:nvSpPr>
          <p:spPr bwMode="auto">
            <a:xfrm>
              <a:off x="1565" y="3409"/>
              <a:ext cx="1008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7" name="Line 80"/>
            <p:cNvSpPr>
              <a:spLocks noChangeShapeType="1"/>
            </p:cNvSpPr>
            <p:nvPr/>
          </p:nvSpPr>
          <p:spPr bwMode="auto">
            <a:xfrm>
              <a:off x="1569" y="366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8" name="Text Box 81"/>
            <p:cNvSpPr txBox="1">
              <a:spLocks noChangeArrowheads="1"/>
            </p:cNvSpPr>
            <p:nvPr/>
          </p:nvSpPr>
          <p:spPr bwMode="auto">
            <a:xfrm>
              <a:off x="1617" y="3380"/>
              <a:ext cx="9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描述符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B0</a:t>
              </a:r>
            </a:p>
          </p:txBody>
        </p:sp>
        <p:sp>
          <p:nvSpPr>
            <p:cNvPr id="91149" name="Text Box 82"/>
            <p:cNvSpPr txBox="1">
              <a:spLocks noChangeArrowheads="1"/>
            </p:cNvSpPr>
            <p:nvPr/>
          </p:nvSpPr>
          <p:spPr bwMode="auto">
            <a:xfrm>
              <a:off x="1617" y="3716"/>
              <a:ext cx="9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描述符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B1</a:t>
              </a:r>
            </a:p>
          </p:txBody>
        </p:sp>
        <p:sp>
          <p:nvSpPr>
            <p:cNvPr id="91150" name="Line 84"/>
            <p:cNvSpPr>
              <a:spLocks noChangeShapeType="1"/>
            </p:cNvSpPr>
            <p:nvPr/>
          </p:nvSpPr>
          <p:spPr bwMode="auto">
            <a:xfrm>
              <a:off x="1569" y="400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1" name="Text Box 86"/>
            <p:cNvSpPr txBox="1">
              <a:spLocks noChangeArrowheads="1"/>
            </p:cNvSpPr>
            <p:nvPr/>
          </p:nvSpPr>
          <p:spPr bwMode="auto">
            <a:xfrm>
              <a:off x="797" y="3380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LDT_B</a:t>
              </a:r>
            </a:p>
          </p:txBody>
        </p:sp>
        <p:sp>
          <p:nvSpPr>
            <p:cNvPr id="91152" name="Text Box 88"/>
            <p:cNvSpPr txBox="1">
              <a:spLocks noChangeArrowheads="1"/>
            </p:cNvSpPr>
            <p:nvPr/>
          </p:nvSpPr>
          <p:spPr bwMode="auto">
            <a:xfrm>
              <a:off x="2835" y="3409"/>
              <a:ext cx="17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描述程序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B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的代码段</a:t>
              </a:r>
            </a:p>
          </p:txBody>
        </p:sp>
        <p:sp>
          <p:nvSpPr>
            <p:cNvPr id="91153" name="Text Box 90"/>
            <p:cNvSpPr txBox="1">
              <a:spLocks noChangeArrowheads="1"/>
            </p:cNvSpPr>
            <p:nvPr/>
          </p:nvSpPr>
          <p:spPr bwMode="auto">
            <a:xfrm>
              <a:off x="2835" y="3716"/>
              <a:ext cx="17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描述程序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B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的数据段</a:t>
              </a:r>
            </a:p>
          </p:txBody>
        </p:sp>
        <p:sp>
          <p:nvSpPr>
            <p:cNvPr id="91154" name="Text Box 93"/>
            <p:cNvSpPr txBox="1">
              <a:spLocks noChangeArrowheads="1"/>
            </p:cNvSpPr>
            <p:nvPr/>
          </p:nvSpPr>
          <p:spPr bwMode="auto">
            <a:xfrm>
              <a:off x="2835" y="4004"/>
              <a:ext cx="15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描述程序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B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的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91155" name="Line 101"/>
            <p:cNvSpPr>
              <a:spLocks noChangeShapeType="1"/>
            </p:cNvSpPr>
            <p:nvPr/>
          </p:nvSpPr>
          <p:spPr bwMode="auto">
            <a:xfrm flipV="1">
              <a:off x="2562" y="3566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6" name="Line 102"/>
            <p:cNvSpPr>
              <a:spLocks noChangeShapeType="1"/>
            </p:cNvSpPr>
            <p:nvPr/>
          </p:nvSpPr>
          <p:spPr bwMode="auto">
            <a:xfrm flipV="1">
              <a:off x="2562" y="3838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7" name="Line 103"/>
            <p:cNvSpPr>
              <a:spLocks noChangeShapeType="1"/>
            </p:cNvSpPr>
            <p:nvPr/>
          </p:nvSpPr>
          <p:spPr bwMode="auto">
            <a:xfrm flipV="1">
              <a:off x="2562" y="4110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075" name="Rectangle 107"/>
          <p:cNvSpPr>
            <a:spLocks noChangeArrowheads="1"/>
          </p:cNvSpPr>
          <p:nvPr/>
        </p:nvSpPr>
        <p:spPr bwMode="auto">
          <a:xfrm>
            <a:off x="128588" y="5661025"/>
            <a:ext cx="34512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Local Description Table</a:t>
            </a:r>
            <a:r>
              <a:rPr lang="en-US" altLang="zh-CN" dirty="0"/>
              <a:t> </a:t>
            </a:r>
          </a:p>
        </p:txBody>
      </p:sp>
      <p:sp>
        <p:nvSpPr>
          <p:cNvPr id="38" name="Text Box 71">
            <a:extLst>
              <a:ext uri="{FF2B5EF4-FFF2-40B4-BE49-F238E27FC236}">
                <a16:creationId xmlns:a16="http://schemas.microsoft.com/office/drawing/2014/main" id="{9546677D-EF91-4A8E-BBCE-6D857EA1D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2575"/>
            <a:ext cx="5724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保护方式下物理地址的形成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30" grpId="0"/>
      <p:bldP spid="84065" grpId="0"/>
      <p:bldP spid="840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5"/>
          <p:cNvSpPr txBox="1">
            <a:spLocks noChangeArrowheads="1"/>
          </p:cNvSpPr>
          <p:nvPr/>
        </p:nvSpPr>
        <p:spPr bwMode="auto">
          <a:xfrm>
            <a:off x="539552" y="1536822"/>
            <a:ext cx="7848600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600" b="1" dirty="0">
                <a:solidFill>
                  <a:srgbClr val="FF3300"/>
                </a:solidFill>
                <a:latin typeface="Tahoma" pitchFamily="34" charset="0"/>
                <a:ea typeface="宋体" pitchFamily="2" charset="-122"/>
              </a:rPr>
              <a:t>全局描述符表：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只有一个。</a:t>
            </a:r>
            <a:r>
              <a:rPr lang="en-US" altLang="zh-CN" sz="2600" b="1" dirty="0">
                <a:solidFill>
                  <a:schemeClr val="tx1"/>
                </a:solidFill>
                <a:latin typeface="Times New Roman" pitchFamily="18" charset="0"/>
              </a:rPr>
              <a:t>GDT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最大可为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64KB,</a:t>
            </a:r>
          </a:p>
          <a:p>
            <a:pPr eaLnBrk="1" hangingPunct="1"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                     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存放</a:t>
            </a:r>
            <a:r>
              <a:rPr lang="en-US" altLang="zh-CN" sz="2600" b="1" dirty="0">
                <a:solidFill>
                  <a:schemeClr val="tx1"/>
                </a:solidFill>
                <a:latin typeface="Times New Roman" pitchFamily="18" charset="0"/>
              </a:rPr>
              <a:t>8192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个描述符。包括：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 操作系统所使用的段的描述符；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 各个</a:t>
            </a:r>
            <a:r>
              <a:rPr lang="en-US" altLang="zh-CN" sz="2600" b="1" dirty="0">
                <a:solidFill>
                  <a:schemeClr val="tx1"/>
                </a:solidFill>
                <a:latin typeface="Times New Roman" pitchFamily="18" charset="0"/>
              </a:rPr>
              <a:t>LDT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段的描述</a:t>
            </a:r>
          </a:p>
        </p:txBody>
      </p:sp>
      <p:grpSp>
        <p:nvGrpSpPr>
          <p:cNvPr id="92164" name="Group 38"/>
          <p:cNvGrpSpPr>
            <a:grpSpLocks/>
          </p:cNvGrpSpPr>
          <p:nvPr/>
        </p:nvGrpSpPr>
        <p:grpSpPr bwMode="auto">
          <a:xfrm>
            <a:off x="539552" y="3645024"/>
            <a:ext cx="7219950" cy="2514600"/>
            <a:chOff x="476" y="2481"/>
            <a:chExt cx="4548" cy="1584"/>
          </a:xfrm>
        </p:grpSpPr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1100" y="2481"/>
              <a:ext cx="1680" cy="15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67" name="Line 7"/>
            <p:cNvSpPr>
              <a:spLocks noChangeShapeType="1"/>
            </p:cNvSpPr>
            <p:nvPr/>
          </p:nvSpPr>
          <p:spPr bwMode="auto">
            <a:xfrm>
              <a:off x="1100" y="2811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68" name="Text Box 8"/>
            <p:cNvSpPr txBox="1">
              <a:spLocks noChangeArrowheads="1"/>
            </p:cNvSpPr>
            <p:nvPr/>
          </p:nvSpPr>
          <p:spPr bwMode="auto">
            <a:xfrm>
              <a:off x="1196" y="2523"/>
              <a:ext cx="1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OS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代码段描述符</a:t>
              </a:r>
            </a:p>
          </p:txBody>
        </p:sp>
        <p:sp>
          <p:nvSpPr>
            <p:cNvPr id="92169" name="Text Box 9"/>
            <p:cNvSpPr txBox="1">
              <a:spLocks noChangeArrowheads="1"/>
            </p:cNvSpPr>
            <p:nvPr/>
          </p:nvSpPr>
          <p:spPr bwMode="auto">
            <a:xfrm>
              <a:off x="1196" y="2859"/>
              <a:ext cx="1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</a:rPr>
                <a:t>OS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数据段描述符</a:t>
              </a:r>
            </a:p>
          </p:txBody>
        </p:sp>
        <p:sp>
          <p:nvSpPr>
            <p:cNvPr id="92170" name="Text Box 10"/>
            <p:cNvSpPr txBox="1">
              <a:spLocks noChangeArrowheads="1"/>
            </p:cNvSpPr>
            <p:nvPr/>
          </p:nvSpPr>
          <p:spPr bwMode="auto">
            <a:xfrm>
              <a:off x="1196" y="3195"/>
              <a:ext cx="1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OS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堆栈段描述符</a:t>
              </a:r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>
              <a:off x="1100" y="3147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>
              <a:off x="1100" y="3483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3" name="Text Box 13"/>
            <p:cNvSpPr txBox="1">
              <a:spLocks noChangeArrowheads="1"/>
            </p:cNvSpPr>
            <p:nvPr/>
          </p:nvSpPr>
          <p:spPr bwMode="auto">
            <a:xfrm>
              <a:off x="476" y="2523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GDT</a:t>
              </a:r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>
              <a:off x="2732" y="2715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5" name="Text Box 15"/>
            <p:cNvSpPr txBox="1">
              <a:spLocks noChangeArrowheads="1"/>
            </p:cNvSpPr>
            <p:nvPr/>
          </p:nvSpPr>
          <p:spPr bwMode="auto">
            <a:xfrm>
              <a:off x="3490" y="2552"/>
              <a:ext cx="1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描述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OS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的代码段</a:t>
              </a:r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>
              <a:off x="2732" y="3003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7" name="Text Box 17"/>
            <p:cNvSpPr txBox="1">
              <a:spLocks noChangeArrowheads="1"/>
            </p:cNvSpPr>
            <p:nvPr/>
          </p:nvSpPr>
          <p:spPr bwMode="auto">
            <a:xfrm>
              <a:off x="3500" y="2859"/>
              <a:ext cx="1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描述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OS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的数据段</a:t>
              </a:r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>
              <a:off x="2732" y="3339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9" name="Text Box 19"/>
            <p:cNvSpPr txBox="1">
              <a:spLocks noChangeArrowheads="1"/>
            </p:cNvSpPr>
            <p:nvPr/>
          </p:nvSpPr>
          <p:spPr bwMode="auto">
            <a:xfrm>
              <a:off x="3500" y="3195"/>
              <a:ext cx="1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描述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OS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的堆栈段</a:t>
              </a:r>
            </a:p>
          </p:txBody>
        </p:sp>
        <p:sp>
          <p:nvSpPr>
            <p:cNvPr id="92180" name="Text Box 20"/>
            <p:cNvSpPr txBox="1">
              <a:spLocks noChangeArrowheads="1"/>
            </p:cNvSpPr>
            <p:nvPr/>
          </p:nvSpPr>
          <p:spPr bwMode="auto">
            <a:xfrm>
              <a:off x="3538" y="3483"/>
              <a:ext cx="1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描述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LDT_A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</a:rPr>
                <a:t>段</a:t>
              </a:r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>
              <a:off x="2684" y="3627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2" name="Line 34"/>
            <p:cNvSpPr>
              <a:spLocks noChangeShapeType="1"/>
            </p:cNvSpPr>
            <p:nvPr/>
          </p:nvSpPr>
          <p:spPr bwMode="auto">
            <a:xfrm>
              <a:off x="1100" y="3771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3" name="Text Box 35"/>
            <p:cNvSpPr txBox="1">
              <a:spLocks noChangeArrowheads="1"/>
            </p:cNvSpPr>
            <p:nvPr/>
          </p:nvSpPr>
          <p:spPr bwMode="auto">
            <a:xfrm>
              <a:off x="1292" y="3483"/>
              <a:ext cx="14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</a:rPr>
                <a:t>LDT_A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itchFamily="18" charset="0"/>
                </a:rPr>
                <a:t>段的描述符</a:t>
              </a:r>
            </a:p>
          </p:txBody>
        </p:sp>
        <p:sp>
          <p:nvSpPr>
            <p:cNvPr id="92184" name="Text Box 36"/>
            <p:cNvSpPr txBox="1">
              <a:spLocks noChangeArrowheads="1"/>
            </p:cNvSpPr>
            <p:nvPr/>
          </p:nvSpPr>
          <p:spPr bwMode="auto">
            <a:xfrm>
              <a:off x="1292" y="3809"/>
              <a:ext cx="14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</a:rPr>
                <a:t>LDT_B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itchFamily="18" charset="0"/>
                </a:rPr>
                <a:t>段的描述符</a:t>
              </a:r>
            </a:p>
          </p:txBody>
        </p:sp>
      </p:grpSp>
      <p:sp>
        <p:nvSpPr>
          <p:cNvPr id="25" name="Text Box 71">
            <a:extLst>
              <a:ext uri="{FF2B5EF4-FFF2-40B4-BE49-F238E27FC236}">
                <a16:creationId xmlns:a16="http://schemas.microsoft.com/office/drawing/2014/main" id="{214C8516-92B1-442D-91ED-372413088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2575"/>
            <a:ext cx="5724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保护方式下物理地址的形成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457200" y="5181600"/>
            <a:ext cx="177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程序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的段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2430463" y="5257800"/>
            <a:ext cx="177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程序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的段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259263" y="5257800"/>
            <a:ext cx="177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程序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的段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295400" y="4008438"/>
            <a:ext cx="2538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程序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的描述符段</a:t>
            </a:r>
          </a:p>
          <a:p>
            <a:pPr eaLnBrk="1" hangingPunct="1"/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(LDT)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6242050" y="4114800"/>
            <a:ext cx="1225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程序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的描述符段</a:t>
            </a:r>
          </a:p>
          <a:p>
            <a:pPr eaLnBrk="1" hangingPunct="1"/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(LDT)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779838" y="1828800"/>
            <a:ext cx="12049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全局描述符表</a:t>
            </a: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5121275" y="1828800"/>
            <a:ext cx="1219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3" name="Rectangle 15"/>
          <p:cNvSpPr>
            <a:spLocks noChangeArrowheads="1"/>
          </p:cNvSpPr>
          <p:nvPr/>
        </p:nvSpPr>
        <p:spPr bwMode="auto">
          <a:xfrm>
            <a:off x="5105400" y="1143000"/>
            <a:ext cx="12192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4" name="Rectangle 16"/>
          <p:cNvSpPr>
            <a:spLocks noChangeArrowheads="1"/>
          </p:cNvSpPr>
          <p:nvPr/>
        </p:nvSpPr>
        <p:spPr bwMode="auto">
          <a:xfrm>
            <a:off x="5105400" y="2895600"/>
            <a:ext cx="12192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5" name="Text Box 18"/>
          <p:cNvSpPr txBox="1">
            <a:spLocks noChangeArrowheads="1"/>
          </p:cNvSpPr>
          <p:nvPr/>
        </p:nvSpPr>
        <p:spPr bwMode="auto">
          <a:xfrm>
            <a:off x="7680325" y="29495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内存</a:t>
            </a:r>
          </a:p>
        </p:txBody>
      </p:sp>
      <p:sp>
        <p:nvSpPr>
          <p:cNvPr id="93196" name="Line 19"/>
          <p:cNvSpPr>
            <a:spLocks noChangeShapeType="1"/>
          </p:cNvSpPr>
          <p:nvPr/>
        </p:nvSpPr>
        <p:spPr bwMode="auto">
          <a:xfrm flipH="1">
            <a:off x="6324600" y="3200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7" name="Line 21"/>
          <p:cNvSpPr>
            <a:spLocks noChangeShapeType="1"/>
          </p:cNvSpPr>
          <p:nvPr/>
        </p:nvSpPr>
        <p:spPr bwMode="auto">
          <a:xfrm>
            <a:off x="5105400" y="2743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8" name="Line 22"/>
          <p:cNvSpPr>
            <a:spLocks noChangeShapeType="1"/>
          </p:cNvSpPr>
          <p:nvPr/>
        </p:nvSpPr>
        <p:spPr bwMode="auto">
          <a:xfrm flipH="1">
            <a:off x="3810000" y="25908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9" name="Line 23"/>
          <p:cNvSpPr>
            <a:spLocks noChangeShapeType="1"/>
          </p:cNvSpPr>
          <p:nvPr/>
        </p:nvSpPr>
        <p:spPr bwMode="auto">
          <a:xfrm>
            <a:off x="61722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0" name="Line 24"/>
          <p:cNvSpPr>
            <a:spLocks noChangeShapeType="1"/>
          </p:cNvSpPr>
          <p:nvPr/>
        </p:nvSpPr>
        <p:spPr bwMode="auto">
          <a:xfrm>
            <a:off x="7010400" y="2819400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1" name="Rectangle 25"/>
          <p:cNvSpPr>
            <a:spLocks noChangeArrowheads="1"/>
          </p:cNvSpPr>
          <p:nvPr/>
        </p:nvSpPr>
        <p:spPr bwMode="auto">
          <a:xfrm>
            <a:off x="3810000" y="4038600"/>
            <a:ext cx="838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2" name="Line 26"/>
          <p:cNvSpPr>
            <a:spLocks noChangeShapeType="1"/>
          </p:cNvSpPr>
          <p:nvPr/>
        </p:nvSpPr>
        <p:spPr bwMode="auto">
          <a:xfrm flipH="1">
            <a:off x="1981200" y="4495800"/>
            <a:ext cx="1905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3" name="Line 27"/>
          <p:cNvSpPr>
            <a:spLocks noChangeShapeType="1"/>
          </p:cNvSpPr>
          <p:nvPr/>
        </p:nvSpPr>
        <p:spPr bwMode="auto">
          <a:xfrm flipH="1">
            <a:off x="3352800" y="4724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4" name="Line 28"/>
          <p:cNvSpPr>
            <a:spLocks noChangeShapeType="1"/>
          </p:cNvSpPr>
          <p:nvPr/>
        </p:nvSpPr>
        <p:spPr bwMode="auto">
          <a:xfrm>
            <a:off x="43434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5" name="Line 29"/>
          <p:cNvSpPr>
            <a:spLocks noChangeShapeType="1"/>
          </p:cNvSpPr>
          <p:nvPr/>
        </p:nvSpPr>
        <p:spPr bwMode="auto">
          <a:xfrm>
            <a:off x="3810000" y="464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6" name="Line 30"/>
          <p:cNvSpPr>
            <a:spLocks noChangeShapeType="1"/>
          </p:cNvSpPr>
          <p:nvPr/>
        </p:nvSpPr>
        <p:spPr bwMode="auto">
          <a:xfrm>
            <a:off x="3810000" y="4953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7" name="Text Box 50"/>
          <p:cNvSpPr txBox="1">
            <a:spLocks noChangeArrowheads="1"/>
          </p:cNvSpPr>
          <p:nvPr/>
        </p:nvSpPr>
        <p:spPr bwMode="auto">
          <a:xfrm>
            <a:off x="598488" y="1557338"/>
            <a:ext cx="267811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全局描述符表，局部描述符表，</a:t>
            </a:r>
          </a:p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程序段</a:t>
            </a:r>
          </a:p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之间的关系：</a:t>
            </a:r>
          </a:p>
        </p:txBody>
      </p:sp>
      <p:sp>
        <p:nvSpPr>
          <p:cNvPr id="93208" name="Line 55"/>
          <p:cNvSpPr>
            <a:spLocks noChangeShapeType="1"/>
          </p:cNvSpPr>
          <p:nvPr/>
        </p:nvSpPr>
        <p:spPr bwMode="auto">
          <a:xfrm>
            <a:off x="3810000" y="4267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3209" name="Group 88"/>
          <p:cNvGrpSpPr>
            <a:grpSpLocks/>
          </p:cNvGrpSpPr>
          <p:nvPr/>
        </p:nvGrpSpPr>
        <p:grpSpPr bwMode="auto">
          <a:xfrm>
            <a:off x="7239000" y="4191000"/>
            <a:ext cx="762000" cy="1066800"/>
            <a:chOff x="4992" y="2544"/>
            <a:chExt cx="480" cy="672"/>
          </a:xfrm>
        </p:grpSpPr>
        <p:sp>
          <p:nvSpPr>
            <p:cNvPr id="93237" name="Rectangle 52"/>
            <p:cNvSpPr>
              <a:spLocks noChangeArrowheads="1"/>
            </p:cNvSpPr>
            <p:nvPr/>
          </p:nvSpPr>
          <p:spPr bwMode="auto">
            <a:xfrm>
              <a:off x="4992" y="2544"/>
              <a:ext cx="480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8" name="Line 53"/>
            <p:cNvSpPr>
              <a:spLocks noChangeShapeType="1"/>
            </p:cNvSpPr>
            <p:nvPr/>
          </p:nvSpPr>
          <p:spPr bwMode="auto">
            <a:xfrm>
              <a:off x="4992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9" name="Line 54"/>
            <p:cNvSpPr>
              <a:spLocks noChangeShapeType="1"/>
            </p:cNvSpPr>
            <p:nvPr/>
          </p:nvSpPr>
          <p:spPr bwMode="auto">
            <a:xfrm>
              <a:off x="4992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0" name="Line 56"/>
            <p:cNvSpPr>
              <a:spLocks noChangeShapeType="1"/>
            </p:cNvSpPr>
            <p:nvPr/>
          </p:nvSpPr>
          <p:spPr bwMode="auto">
            <a:xfrm>
              <a:off x="4992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210" name="Rectangle 57"/>
          <p:cNvSpPr>
            <a:spLocks noChangeArrowheads="1"/>
          </p:cNvSpPr>
          <p:nvPr/>
        </p:nvSpPr>
        <p:spPr bwMode="auto">
          <a:xfrm>
            <a:off x="1447800" y="5715000"/>
            <a:ext cx="6096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11" name="Line 59"/>
          <p:cNvSpPr>
            <a:spLocks noChangeShapeType="1"/>
          </p:cNvSpPr>
          <p:nvPr/>
        </p:nvSpPr>
        <p:spPr bwMode="auto">
          <a:xfrm>
            <a:off x="14478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12" name="Line 60"/>
          <p:cNvSpPr>
            <a:spLocks noChangeShapeType="1"/>
          </p:cNvSpPr>
          <p:nvPr/>
        </p:nvSpPr>
        <p:spPr bwMode="auto">
          <a:xfrm>
            <a:off x="14478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13" name="Line 61"/>
          <p:cNvSpPr>
            <a:spLocks noChangeShapeType="1"/>
          </p:cNvSpPr>
          <p:nvPr/>
        </p:nvSpPr>
        <p:spPr bwMode="auto">
          <a:xfrm>
            <a:off x="14478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14" name="Line 62"/>
          <p:cNvSpPr>
            <a:spLocks noChangeShapeType="1"/>
          </p:cNvSpPr>
          <p:nvPr/>
        </p:nvSpPr>
        <p:spPr bwMode="auto">
          <a:xfrm>
            <a:off x="14478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15" name="Line 63"/>
          <p:cNvSpPr>
            <a:spLocks noChangeShapeType="1"/>
          </p:cNvSpPr>
          <p:nvPr/>
        </p:nvSpPr>
        <p:spPr bwMode="auto">
          <a:xfrm>
            <a:off x="1447800" y="647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16" name="Line 64"/>
          <p:cNvSpPr>
            <a:spLocks noChangeShapeType="1"/>
          </p:cNvSpPr>
          <p:nvPr/>
        </p:nvSpPr>
        <p:spPr bwMode="auto">
          <a:xfrm>
            <a:off x="1447800" y="662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17" name="Rectangle 68"/>
          <p:cNvSpPr>
            <a:spLocks noChangeArrowheads="1"/>
          </p:cNvSpPr>
          <p:nvPr/>
        </p:nvSpPr>
        <p:spPr bwMode="auto">
          <a:xfrm>
            <a:off x="3200400" y="5715000"/>
            <a:ext cx="6096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18" name="Line 69"/>
          <p:cNvSpPr>
            <a:spLocks noChangeShapeType="1"/>
          </p:cNvSpPr>
          <p:nvPr/>
        </p:nvSpPr>
        <p:spPr bwMode="auto">
          <a:xfrm>
            <a:off x="32004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19" name="Line 70"/>
          <p:cNvSpPr>
            <a:spLocks noChangeShapeType="1"/>
          </p:cNvSpPr>
          <p:nvPr/>
        </p:nvSpPr>
        <p:spPr bwMode="auto">
          <a:xfrm>
            <a:off x="32004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0" name="Line 71"/>
          <p:cNvSpPr>
            <a:spLocks noChangeShapeType="1"/>
          </p:cNvSpPr>
          <p:nvPr/>
        </p:nvSpPr>
        <p:spPr bwMode="auto">
          <a:xfrm>
            <a:off x="32004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1" name="Line 72"/>
          <p:cNvSpPr>
            <a:spLocks noChangeShapeType="1"/>
          </p:cNvSpPr>
          <p:nvPr/>
        </p:nvSpPr>
        <p:spPr bwMode="auto">
          <a:xfrm>
            <a:off x="32004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2" name="Line 73"/>
          <p:cNvSpPr>
            <a:spLocks noChangeShapeType="1"/>
          </p:cNvSpPr>
          <p:nvPr/>
        </p:nvSpPr>
        <p:spPr bwMode="auto">
          <a:xfrm>
            <a:off x="3200400" y="647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3" name="Line 74"/>
          <p:cNvSpPr>
            <a:spLocks noChangeShapeType="1"/>
          </p:cNvSpPr>
          <p:nvPr/>
        </p:nvSpPr>
        <p:spPr bwMode="auto">
          <a:xfrm>
            <a:off x="3200400" y="662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4" name="Rectangle 75"/>
          <p:cNvSpPr>
            <a:spLocks noChangeArrowheads="1"/>
          </p:cNvSpPr>
          <p:nvPr/>
        </p:nvSpPr>
        <p:spPr bwMode="auto">
          <a:xfrm>
            <a:off x="4572000" y="5715000"/>
            <a:ext cx="6096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25" name="Line 76"/>
          <p:cNvSpPr>
            <a:spLocks noChangeShapeType="1"/>
          </p:cNvSpPr>
          <p:nvPr/>
        </p:nvSpPr>
        <p:spPr bwMode="auto">
          <a:xfrm>
            <a:off x="45720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6" name="Line 77"/>
          <p:cNvSpPr>
            <a:spLocks noChangeShapeType="1"/>
          </p:cNvSpPr>
          <p:nvPr/>
        </p:nvSpPr>
        <p:spPr bwMode="auto">
          <a:xfrm>
            <a:off x="45720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7" name="Line 78"/>
          <p:cNvSpPr>
            <a:spLocks noChangeShapeType="1"/>
          </p:cNvSpPr>
          <p:nvPr/>
        </p:nvSpPr>
        <p:spPr bwMode="auto">
          <a:xfrm>
            <a:off x="45720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8" name="Line 79"/>
          <p:cNvSpPr>
            <a:spLocks noChangeShapeType="1"/>
          </p:cNvSpPr>
          <p:nvPr/>
        </p:nvSpPr>
        <p:spPr bwMode="auto">
          <a:xfrm>
            <a:off x="45720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9" name="Line 80"/>
          <p:cNvSpPr>
            <a:spLocks noChangeShapeType="1"/>
          </p:cNvSpPr>
          <p:nvPr/>
        </p:nvSpPr>
        <p:spPr bwMode="auto">
          <a:xfrm>
            <a:off x="4572000" y="647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30" name="Line 81"/>
          <p:cNvSpPr>
            <a:spLocks noChangeShapeType="1"/>
          </p:cNvSpPr>
          <p:nvPr/>
        </p:nvSpPr>
        <p:spPr bwMode="auto">
          <a:xfrm>
            <a:off x="4572000" y="662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31" name="Line 82"/>
          <p:cNvSpPr>
            <a:spLocks noChangeShapeType="1"/>
          </p:cNvSpPr>
          <p:nvPr/>
        </p:nvSpPr>
        <p:spPr bwMode="auto">
          <a:xfrm>
            <a:off x="5105400" y="213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32" name="Line 83"/>
          <p:cNvSpPr>
            <a:spLocks noChangeShapeType="1"/>
          </p:cNvSpPr>
          <p:nvPr/>
        </p:nvSpPr>
        <p:spPr bwMode="auto">
          <a:xfrm>
            <a:off x="5105400" y="2286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33" name="Line 84"/>
          <p:cNvSpPr>
            <a:spLocks noChangeShapeType="1"/>
          </p:cNvSpPr>
          <p:nvPr/>
        </p:nvSpPr>
        <p:spPr bwMode="auto">
          <a:xfrm>
            <a:off x="5105400" y="198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34" name="Line 86"/>
          <p:cNvSpPr>
            <a:spLocks noChangeShapeType="1"/>
          </p:cNvSpPr>
          <p:nvPr/>
        </p:nvSpPr>
        <p:spPr bwMode="auto">
          <a:xfrm>
            <a:off x="5105400" y="243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35" name="Line 87"/>
          <p:cNvSpPr>
            <a:spLocks noChangeShapeType="1"/>
          </p:cNvSpPr>
          <p:nvPr/>
        </p:nvSpPr>
        <p:spPr bwMode="auto">
          <a:xfrm>
            <a:off x="5105400" y="259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Text Box 71">
            <a:extLst>
              <a:ext uri="{FF2B5EF4-FFF2-40B4-BE49-F238E27FC236}">
                <a16:creationId xmlns:a16="http://schemas.microsoft.com/office/drawing/2014/main" id="{6D73D6C5-8D02-423A-B14A-9373B1849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2575"/>
            <a:ext cx="5724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保护方式下物理地址的形成</a:t>
            </a:r>
          </a:p>
        </p:txBody>
      </p:sp>
    </p:spTree>
  </p:cSld>
  <p:clrMapOvr>
    <a:masterClrMapping/>
  </p:clrMapOvr>
  <p:transition>
    <p:checke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9"/>
          <p:cNvSpPr>
            <a:spLocks noChangeArrowheads="1"/>
          </p:cNvSpPr>
          <p:nvPr/>
        </p:nvSpPr>
        <p:spPr bwMode="auto">
          <a:xfrm>
            <a:off x="3090863" y="1390650"/>
            <a:ext cx="1981200" cy="52784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1" name="Line 56"/>
          <p:cNvSpPr>
            <a:spLocks noChangeShapeType="1"/>
          </p:cNvSpPr>
          <p:nvPr/>
        </p:nvSpPr>
        <p:spPr bwMode="auto">
          <a:xfrm>
            <a:off x="3090863" y="238125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2" name="Line 57"/>
          <p:cNvSpPr>
            <a:spLocks noChangeShapeType="1"/>
          </p:cNvSpPr>
          <p:nvPr/>
        </p:nvSpPr>
        <p:spPr bwMode="auto">
          <a:xfrm>
            <a:off x="3090863" y="314325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3" name="Line 58"/>
          <p:cNvSpPr>
            <a:spLocks noChangeShapeType="1"/>
          </p:cNvSpPr>
          <p:nvPr/>
        </p:nvSpPr>
        <p:spPr bwMode="auto">
          <a:xfrm>
            <a:off x="3090863" y="405765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4" name="Line 59"/>
          <p:cNvSpPr>
            <a:spLocks noChangeShapeType="1"/>
          </p:cNvSpPr>
          <p:nvPr/>
        </p:nvSpPr>
        <p:spPr bwMode="auto">
          <a:xfrm>
            <a:off x="3090863" y="458311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5" name="Line 60"/>
          <p:cNvSpPr>
            <a:spLocks noChangeShapeType="1"/>
          </p:cNvSpPr>
          <p:nvPr/>
        </p:nvSpPr>
        <p:spPr bwMode="auto">
          <a:xfrm>
            <a:off x="3132138" y="523081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6" name="Line 61"/>
          <p:cNvSpPr>
            <a:spLocks noChangeShapeType="1"/>
          </p:cNvSpPr>
          <p:nvPr/>
        </p:nvSpPr>
        <p:spPr bwMode="auto">
          <a:xfrm>
            <a:off x="3095625" y="580707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7" name="Line 62"/>
          <p:cNvSpPr>
            <a:spLocks noChangeShapeType="1"/>
          </p:cNvSpPr>
          <p:nvPr/>
        </p:nvSpPr>
        <p:spPr bwMode="auto">
          <a:xfrm>
            <a:off x="3090863" y="638333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8" name="Text Box 2"/>
          <p:cNvSpPr txBox="1">
            <a:spLocks noChangeArrowheads="1"/>
          </p:cNvSpPr>
          <p:nvPr/>
        </p:nvSpPr>
        <p:spPr bwMode="auto">
          <a:xfrm>
            <a:off x="3243263" y="4149725"/>
            <a:ext cx="177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程序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的段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4219" name="Text Box 3"/>
          <p:cNvSpPr txBox="1">
            <a:spLocks noChangeArrowheads="1"/>
          </p:cNvSpPr>
          <p:nvPr/>
        </p:nvSpPr>
        <p:spPr bwMode="auto">
          <a:xfrm>
            <a:off x="3203575" y="4652963"/>
            <a:ext cx="177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程序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的段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4220" name="Text Box 63"/>
          <p:cNvSpPr txBox="1">
            <a:spLocks noChangeArrowheads="1"/>
          </p:cNvSpPr>
          <p:nvPr/>
        </p:nvSpPr>
        <p:spPr bwMode="auto">
          <a:xfrm>
            <a:off x="3227388" y="5230813"/>
            <a:ext cx="177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程序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的段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4221" name="Text Box 5"/>
          <p:cNvSpPr txBox="1">
            <a:spLocks noChangeArrowheads="1"/>
          </p:cNvSpPr>
          <p:nvPr/>
        </p:nvSpPr>
        <p:spPr bwMode="auto">
          <a:xfrm>
            <a:off x="3167063" y="3251200"/>
            <a:ext cx="19812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程序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的描述符段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(LDT)</a:t>
            </a:r>
          </a:p>
        </p:txBody>
      </p:sp>
      <p:sp>
        <p:nvSpPr>
          <p:cNvPr id="94222" name="Text Box 64"/>
          <p:cNvSpPr txBox="1">
            <a:spLocks noChangeArrowheads="1"/>
          </p:cNvSpPr>
          <p:nvPr/>
        </p:nvSpPr>
        <p:spPr bwMode="auto">
          <a:xfrm>
            <a:off x="3203575" y="5878513"/>
            <a:ext cx="182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程序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的段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94223" name="Text Box 65"/>
          <p:cNvSpPr txBox="1">
            <a:spLocks noChangeArrowheads="1"/>
          </p:cNvSpPr>
          <p:nvPr/>
        </p:nvSpPr>
        <p:spPr bwMode="auto">
          <a:xfrm>
            <a:off x="3243263" y="2457450"/>
            <a:ext cx="1752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程序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的描述符段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(LDT)</a:t>
            </a:r>
          </a:p>
        </p:txBody>
      </p:sp>
      <p:sp>
        <p:nvSpPr>
          <p:cNvPr id="94224" name="Text Box 7"/>
          <p:cNvSpPr txBox="1">
            <a:spLocks noChangeArrowheads="1"/>
          </p:cNvSpPr>
          <p:nvPr/>
        </p:nvSpPr>
        <p:spPr bwMode="auto">
          <a:xfrm>
            <a:off x="3319463" y="1482725"/>
            <a:ext cx="1600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全局描述符表</a:t>
            </a:r>
          </a:p>
        </p:txBody>
      </p:sp>
      <p:sp>
        <p:nvSpPr>
          <p:cNvPr id="94225" name="Line 67"/>
          <p:cNvSpPr>
            <a:spLocks noChangeShapeType="1"/>
          </p:cNvSpPr>
          <p:nvPr/>
        </p:nvSpPr>
        <p:spPr bwMode="auto">
          <a:xfrm>
            <a:off x="4919663" y="41338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6" name="Line 68"/>
          <p:cNvSpPr>
            <a:spLocks noChangeShapeType="1"/>
          </p:cNvSpPr>
          <p:nvPr/>
        </p:nvSpPr>
        <p:spPr bwMode="auto">
          <a:xfrm>
            <a:off x="4919663" y="42100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7" name="Line 69"/>
          <p:cNvSpPr>
            <a:spLocks noChangeShapeType="1"/>
          </p:cNvSpPr>
          <p:nvPr/>
        </p:nvSpPr>
        <p:spPr bwMode="auto">
          <a:xfrm>
            <a:off x="4919663" y="42862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8" name="Line 70"/>
          <p:cNvSpPr>
            <a:spLocks noChangeShapeType="1"/>
          </p:cNvSpPr>
          <p:nvPr/>
        </p:nvSpPr>
        <p:spPr bwMode="auto">
          <a:xfrm>
            <a:off x="4919663" y="32956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9" name="Line 71"/>
          <p:cNvSpPr>
            <a:spLocks noChangeShapeType="1"/>
          </p:cNvSpPr>
          <p:nvPr/>
        </p:nvSpPr>
        <p:spPr bwMode="auto">
          <a:xfrm>
            <a:off x="4919663" y="33718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0" name="Line 72"/>
          <p:cNvSpPr>
            <a:spLocks noChangeShapeType="1"/>
          </p:cNvSpPr>
          <p:nvPr/>
        </p:nvSpPr>
        <p:spPr bwMode="auto">
          <a:xfrm>
            <a:off x="4919663" y="34480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4231" name="Group 81"/>
          <p:cNvGrpSpPr>
            <a:grpSpLocks/>
          </p:cNvGrpSpPr>
          <p:nvPr/>
        </p:nvGrpSpPr>
        <p:grpSpPr bwMode="auto">
          <a:xfrm>
            <a:off x="4919663" y="3524250"/>
            <a:ext cx="152400" cy="381000"/>
            <a:chOff x="3552" y="2112"/>
            <a:chExt cx="96" cy="240"/>
          </a:xfrm>
        </p:grpSpPr>
        <p:sp>
          <p:nvSpPr>
            <p:cNvPr id="94295" name="Line 82"/>
            <p:cNvSpPr>
              <a:spLocks noChangeShapeType="1"/>
            </p:cNvSpPr>
            <p:nvPr/>
          </p:nvSpPr>
          <p:spPr bwMode="auto">
            <a:xfrm>
              <a:off x="3552" y="21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6" name="Line 83"/>
            <p:cNvSpPr>
              <a:spLocks noChangeShapeType="1"/>
            </p:cNvSpPr>
            <p:nvPr/>
          </p:nvSpPr>
          <p:spPr bwMode="auto">
            <a:xfrm>
              <a:off x="3552" y="21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7" name="Line 84"/>
            <p:cNvSpPr>
              <a:spLocks noChangeShapeType="1"/>
            </p:cNvSpPr>
            <p:nvPr/>
          </p:nvSpPr>
          <p:spPr bwMode="auto">
            <a:xfrm>
              <a:off x="3552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8" name="Line 85"/>
            <p:cNvSpPr>
              <a:spLocks noChangeShapeType="1"/>
            </p:cNvSpPr>
            <p:nvPr/>
          </p:nvSpPr>
          <p:spPr bwMode="auto">
            <a:xfrm>
              <a:off x="3552" y="22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9" name="Line 86"/>
            <p:cNvSpPr>
              <a:spLocks noChangeShapeType="1"/>
            </p:cNvSpPr>
            <p:nvPr/>
          </p:nvSpPr>
          <p:spPr bwMode="auto">
            <a:xfrm>
              <a:off x="3552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0" name="Line 87"/>
            <p:cNvSpPr>
              <a:spLocks noChangeShapeType="1"/>
            </p:cNvSpPr>
            <p:nvPr/>
          </p:nvSpPr>
          <p:spPr bwMode="auto">
            <a:xfrm>
              <a:off x="3552" y="23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232" name="Group 88"/>
          <p:cNvGrpSpPr>
            <a:grpSpLocks/>
          </p:cNvGrpSpPr>
          <p:nvPr/>
        </p:nvGrpSpPr>
        <p:grpSpPr bwMode="auto">
          <a:xfrm>
            <a:off x="4919663" y="2609850"/>
            <a:ext cx="152400" cy="381000"/>
            <a:chOff x="3552" y="2112"/>
            <a:chExt cx="96" cy="240"/>
          </a:xfrm>
        </p:grpSpPr>
        <p:sp>
          <p:nvSpPr>
            <p:cNvPr id="94289" name="Line 89"/>
            <p:cNvSpPr>
              <a:spLocks noChangeShapeType="1"/>
            </p:cNvSpPr>
            <p:nvPr/>
          </p:nvSpPr>
          <p:spPr bwMode="auto">
            <a:xfrm>
              <a:off x="3552" y="21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0" name="Line 90"/>
            <p:cNvSpPr>
              <a:spLocks noChangeShapeType="1"/>
            </p:cNvSpPr>
            <p:nvPr/>
          </p:nvSpPr>
          <p:spPr bwMode="auto">
            <a:xfrm>
              <a:off x="3552" y="21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1" name="Line 91"/>
            <p:cNvSpPr>
              <a:spLocks noChangeShapeType="1"/>
            </p:cNvSpPr>
            <p:nvPr/>
          </p:nvSpPr>
          <p:spPr bwMode="auto">
            <a:xfrm>
              <a:off x="3552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2" name="Line 92"/>
            <p:cNvSpPr>
              <a:spLocks noChangeShapeType="1"/>
            </p:cNvSpPr>
            <p:nvPr/>
          </p:nvSpPr>
          <p:spPr bwMode="auto">
            <a:xfrm>
              <a:off x="3552" y="22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3" name="Line 93"/>
            <p:cNvSpPr>
              <a:spLocks noChangeShapeType="1"/>
            </p:cNvSpPr>
            <p:nvPr/>
          </p:nvSpPr>
          <p:spPr bwMode="auto">
            <a:xfrm>
              <a:off x="3552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4" name="Line 94"/>
            <p:cNvSpPr>
              <a:spLocks noChangeShapeType="1"/>
            </p:cNvSpPr>
            <p:nvPr/>
          </p:nvSpPr>
          <p:spPr bwMode="auto">
            <a:xfrm>
              <a:off x="3552" y="23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233" name="Group 95"/>
          <p:cNvGrpSpPr>
            <a:grpSpLocks/>
          </p:cNvGrpSpPr>
          <p:nvPr/>
        </p:nvGrpSpPr>
        <p:grpSpPr bwMode="auto">
          <a:xfrm>
            <a:off x="4919663" y="1466850"/>
            <a:ext cx="152400" cy="381000"/>
            <a:chOff x="3552" y="2112"/>
            <a:chExt cx="96" cy="240"/>
          </a:xfrm>
        </p:grpSpPr>
        <p:sp>
          <p:nvSpPr>
            <p:cNvPr id="94283" name="Line 96"/>
            <p:cNvSpPr>
              <a:spLocks noChangeShapeType="1"/>
            </p:cNvSpPr>
            <p:nvPr/>
          </p:nvSpPr>
          <p:spPr bwMode="auto">
            <a:xfrm>
              <a:off x="3552" y="21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84" name="Line 97"/>
            <p:cNvSpPr>
              <a:spLocks noChangeShapeType="1"/>
            </p:cNvSpPr>
            <p:nvPr/>
          </p:nvSpPr>
          <p:spPr bwMode="auto">
            <a:xfrm>
              <a:off x="3552" y="21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85" name="Line 98"/>
            <p:cNvSpPr>
              <a:spLocks noChangeShapeType="1"/>
            </p:cNvSpPr>
            <p:nvPr/>
          </p:nvSpPr>
          <p:spPr bwMode="auto">
            <a:xfrm>
              <a:off x="3552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86" name="Line 99"/>
            <p:cNvSpPr>
              <a:spLocks noChangeShapeType="1"/>
            </p:cNvSpPr>
            <p:nvPr/>
          </p:nvSpPr>
          <p:spPr bwMode="auto">
            <a:xfrm>
              <a:off x="3552" y="22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87" name="Line 100"/>
            <p:cNvSpPr>
              <a:spLocks noChangeShapeType="1"/>
            </p:cNvSpPr>
            <p:nvPr/>
          </p:nvSpPr>
          <p:spPr bwMode="auto">
            <a:xfrm>
              <a:off x="3552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88" name="Line 101"/>
            <p:cNvSpPr>
              <a:spLocks noChangeShapeType="1"/>
            </p:cNvSpPr>
            <p:nvPr/>
          </p:nvSpPr>
          <p:spPr bwMode="auto">
            <a:xfrm>
              <a:off x="3552" y="23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234" name="Group 102"/>
          <p:cNvGrpSpPr>
            <a:grpSpLocks/>
          </p:cNvGrpSpPr>
          <p:nvPr/>
        </p:nvGrpSpPr>
        <p:grpSpPr bwMode="auto">
          <a:xfrm>
            <a:off x="4919663" y="1924050"/>
            <a:ext cx="152400" cy="381000"/>
            <a:chOff x="3552" y="2112"/>
            <a:chExt cx="96" cy="240"/>
          </a:xfrm>
        </p:grpSpPr>
        <p:sp>
          <p:nvSpPr>
            <p:cNvPr id="94277" name="Line 103"/>
            <p:cNvSpPr>
              <a:spLocks noChangeShapeType="1"/>
            </p:cNvSpPr>
            <p:nvPr/>
          </p:nvSpPr>
          <p:spPr bwMode="auto">
            <a:xfrm>
              <a:off x="3552" y="21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78" name="Line 104"/>
            <p:cNvSpPr>
              <a:spLocks noChangeShapeType="1"/>
            </p:cNvSpPr>
            <p:nvPr/>
          </p:nvSpPr>
          <p:spPr bwMode="auto">
            <a:xfrm>
              <a:off x="3552" y="21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79" name="Line 105"/>
            <p:cNvSpPr>
              <a:spLocks noChangeShapeType="1"/>
            </p:cNvSpPr>
            <p:nvPr/>
          </p:nvSpPr>
          <p:spPr bwMode="auto">
            <a:xfrm>
              <a:off x="3552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80" name="Line 106"/>
            <p:cNvSpPr>
              <a:spLocks noChangeShapeType="1"/>
            </p:cNvSpPr>
            <p:nvPr/>
          </p:nvSpPr>
          <p:spPr bwMode="auto">
            <a:xfrm>
              <a:off x="3552" y="22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81" name="Line 107"/>
            <p:cNvSpPr>
              <a:spLocks noChangeShapeType="1"/>
            </p:cNvSpPr>
            <p:nvPr/>
          </p:nvSpPr>
          <p:spPr bwMode="auto">
            <a:xfrm>
              <a:off x="3552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82" name="Line 108"/>
            <p:cNvSpPr>
              <a:spLocks noChangeShapeType="1"/>
            </p:cNvSpPr>
            <p:nvPr/>
          </p:nvSpPr>
          <p:spPr bwMode="auto">
            <a:xfrm>
              <a:off x="3552" y="23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235" name="Line 109"/>
          <p:cNvSpPr>
            <a:spLocks noChangeShapeType="1"/>
          </p:cNvSpPr>
          <p:nvPr/>
        </p:nvSpPr>
        <p:spPr bwMode="auto">
          <a:xfrm>
            <a:off x="4919663" y="32194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6" name="Line 110"/>
          <p:cNvSpPr>
            <a:spLocks noChangeShapeType="1"/>
          </p:cNvSpPr>
          <p:nvPr/>
        </p:nvSpPr>
        <p:spPr bwMode="auto">
          <a:xfrm>
            <a:off x="4919663" y="39814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7" name="Line 111"/>
          <p:cNvSpPr>
            <a:spLocks noChangeShapeType="1"/>
          </p:cNvSpPr>
          <p:nvPr/>
        </p:nvSpPr>
        <p:spPr bwMode="auto">
          <a:xfrm>
            <a:off x="4919663" y="24574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8" name="Line 112"/>
          <p:cNvSpPr>
            <a:spLocks noChangeShapeType="1"/>
          </p:cNvSpPr>
          <p:nvPr/>
        </p:nvSpPr>
        <p:spPr bwMode="auto">
          <a:xfrm>
            <a:off x="4919663" y="25336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9" name="Line 113"/>
          <p:cNvSpPr>
            <a:spLocks noChangeShapeType="1"/>
          </p:cNvSpPr>
          <p:nvPr/>
        </p:nvSpPr>
        <p:spPr bwMode="auto">
          <a:xfrm>
            <a:off x="4919663" y="30670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4240" name="Group 114"/>
          <p:cNvGrpSpPr>
            <a:grpSpLocks/>
          </p:cNvGrpSpPr>
          <p:nvPr/>
        </p:nvGrpSpPr>
        <p:grpSpPr bwMode="auto">
          <a:xfrm>
            <a:off x="3090863" y="1466850"/>
            <a:ext cx="152400" cy="381000"/>
            <a:chOff x="3552" y="2112"/>
            <a:chExt cx="96" cy="240"/>
          </a:xfrm>
        </p:grpSpPr>
        <p:sp>
          <p:nvSpPr>
            <p:cNvPr id="94271" name="Line 115"/>
            <p:cNvSpPr>
              <a:spLocks noChangeShapeType="1"/>
            </p:cNvSpPr>
            <p:nvPr/>
          </p:nvSpPr>
          <p:spPr bwMode="auto">
            <a:xfrm>
              <a:off x="3552" y="21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72" name="Line 116"/>
            <p:cNvSpPr>
              <a:spLocks noChangeShapeType="1"/>
            </p:cNvSpPr>
            <p:nvPr/>
          </p:nvSpPr>
          <p:spPr bwMode="auto">
            <a:xfrm>
              <a:off x="3552" y="21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73" name="Line 117"/>
            <p:cNvSpPr>
              <a:spLocks noChangeShapeType="1"/>
            </p:cNvSpPr>
            <p:nvPr/>
          </p:nvSpPr>
          <p:spPr bwMode="auto">
            <a:xfrm>
              <a:off x="3552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74" name="Line 118"/>
            <p:cNvSpPr>
              <a:spLocks noChangeShapeType="1"/>
            </p:cNvSpPr>
            <p:nvPr/>
          </p:nvSpPr>
          <p:spPr bwMode="auto">
            <a:xfrm>
              <a:off x="3552" y="22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75" name="Line 119"/>
            <p:cNvSpPr>
              <a:spLocks noChangeShapeType="1"/>
            </p:cNvSpPr>
            <p:nvPr/>
          </p:nvSpPr>
          <p:spPr bwMode="auto">
            <a:xfrm>
              <a:off x="3552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76" name="Line 120"/>
            <p:cNvSpPr>
              <a:spLocks noChangeShapeType="1"/>
            </p:cNvSpPr>
            <p:nvPr/>
          </p:nvSpPr>
          <p:spPr bwMode="auto">
            <a:xfrm>
              <a:off x="3552" y="23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241" name="Group 121"/>
          <p:cNvGrpSpPr>
            <a:grpSpLocks/>
          </p:cNvGrpSpPr>
          <p:nvPr/>
        </p:nvGrpSpPr>
        <p:grpSpPr bwMode="auto">
          <a:xfrm>
            <a:off x="3090863" y="1924050"/>
            <a:ext cx="152400" cy="381000"/>
            <a:chOff x="3552" y="2112"/>
            <a:chExt cx="96" cy="240"/>
          </a:xfrm>
        </p:grpSpPr>
        <p:sp>
          <p:nvSpPr>
            <p:cNvPr id="94265" name="Line 122"/>
            <p:cNvSpPr>
              <a:spLocks noChangeShapeType="1"/>
            </p:cNvSpPr>
            <p:nvPr/>
          </p:nvSpPr>
          <p:spPr bwMode="auto">
            <a:xfrm>
              <a:off x="3552" y="21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66" name="Line 123"/>
            <p:cNvSpPr>
              <a:spLocks noChangeShapeType="1"/>
            </p:cNvSpPr>
            <p:nvPr/>
          </p:nvSpPr>
          <p:spPr bwMode="auto">
            <a:xfrm>
              <a:off x="3552" y="21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67" name="Line 124"/>
            <p:cNvSpPr>
              <a:spLocks noChangeShapeType="1"/>
            </p:cNvSpPr>
            <p:nvPr/>
          </p:nvSpPr>
          <p:spPr bwMode="auto">
            <a:xfrm>
              <a:off x="3552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68" name="Line 125"/>
            <p:cNvSpPr>
              <a:spLocks noChangeShapeType="1"/>
            </p:cNvSpPr>
            <p:nvPr/>
          </p:nvSpPr>
          <p:spPr bwMode="auto">
            <a:xfrm>
              <a:off x="3552" y="22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69" name="Line 126"/>
            <p:cNvSpPr>
              <a:spLocks noChangeShapeType="1"/>
            </p:cNvSpPr>
            <p:nvPr/>
          </p:nvSpPr>
          <p:spPr bwMode="auto">
            <a:xfrm>
              <a:off x="3552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70" name="Line 127"/>
            <p:cNvSpPr>
              <a:spLocks noChangeShapeType="1"/>
            </p:cNvSpPr>
            <p:nvPr/>
          </p:nvSpPr>
          <p:spPr bwMode="auto">
            <a:xfrm>
              <a:off x="3552" y="23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242" name="Text Box 128"/>
          <p:cNvSpPr txBox="1">
            <a:spLocks noChangeArrowheads="1"/>
          </p:cNvSpPr>
          <p:nvPr/>
        </p:nvSpPr>
        <p:spPr bwMode="auto">
          <a:xfrm>
            <a:off x="5105400" y="501015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内存示意图</a:t>
            </a:r>
          </a:p>
        </p:txBody>
      </p:sp>
      <p:grpSp>
        <p:nvGrpSpPr>
          <p:cNvPr id="92310" name="Group 150"/>
          <p:cNvGrpSpPr>
            <a:grpSpLocks/>
          </p:cNvGrpSpPr>
          <p:nvPr/>
        </p:nvGrpSpPr>
        <p:grpSpPr bwMode="auto">
          <a:xfrm>
            <a:off x="5148263" y="1268413"/>
            <a:ext cx="3095625" cy="1114425"/>
            <a:chOff x="3243" y="799"/>
            <a:chExt cx="1950" cy="702"/>
          </a:xfrm>
        </p:grpSpPr>
        <p:sp>
          <p:nvSpPr>
            <p:cNvPr id="94258" name="Rectangle 131"/>
            <p:cNvSpPr>
              <a:spLocks noChangeArrowheads="1"/>
            </p:cNvSpPr>
            <p:nvPr/>
          </p:nvSpPr>
          <p:spPr bwMode="auto">
            <a:xfrm>
              <a:off x="3651" y="1201"/>
              <a:ext cx="1542" cy="2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基址      限长</a:t>
              </a:r>
            </a:p>
          </p:txBody>
        </p:sp>
        <p:sp>
          <p:nvSpPr>
            <p:cNvPr id="94259" name="Line 133"/>
            <p:cNvSpPr>
              <a:spLocks noChangeShapeType="1"/>
            </p:cNvSpPr>
            <p:nvPr/>
          </p:nvSpPr>
          <p:spPr bwMode="auto">
            <a:xfrm>
              <a:off x="4603" y="1201"/>
              <a:ext cx="1" cy="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60" name="Text Box 134"/>
            <p:cNvSpPr txBox="1">
              <a:spLocks noChangeArrowheads="1"/>
            </p:cNvSpPr>
            <p:nvPr/>
          </p:nvSpPr>
          <p:spPr bwMode="auto">
            <a:xfrm>
              <a:off x="3969" y="799"/>
              <a:ext cx="5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GDTR</a:t>
              </a:r>
            </a:p>
          </p:txBody>
        </p:sp>
        <p:sp>
          <p:nvSpPr>
            <p:cNvPr id="94261" name="Text Box 135"/>
            <p:cNvSpPr txBox="1">
              <a:spLocks noChangeArrowheads="1"/>
            </p:cNvSpPr>
            <p:nvPr/>
          </p:nvSpPr>
          <p:spPr bwMode="auto">
            <a:xfrm>
              <a:off x="5090" y="1026"/>
              <a:ext cx="1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94262" name="Text Box 136"/>
            <p:cNvSpPr txBox="1">
              <a:spLocks noChangeArrowheads="1"/>
            </p:cNvSpPr>
            <p:nvPr/>
          </p:nvSpPr>
          <p:spPr bwMode="auto">
            <a:xfrm>
              <a:off x="4603" y="1026"/>
              <a:ext cx="2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15</a:t>
              </a:r>
            </a:p>
          </p:txBody>
        </p:sp>
        <p:sp>
          <p:nvSpPr>
            <p:cNvPr id="94263" name="Text Box 137"/>
            <p:cNvSpPr txBox="1">
              <a:spLocks noChangeArrowheads="1"/>
            </p:cNvSpPr>
            <p:nvPr/>
          </p:nvSpPr>
          <p:spPr bwMode="auto">
            <a:xfrm>
              <a:off x="3651" y="1026"/>
              <a:ext cx="2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47</a:t>
              </a:r>
            </a:p>
          </p:txBody>
        </p:sp>
        <p:sp>
          <p:nvSpPr>
            <p:cNvPr id="94264" name="Line 138"/>
            <p:cNvSpPr>
              <a:spLocks noChangeShapeType="1"/>
            </p:cNvSpPr>
            <p:nvPr/>
          </p:nvSpPr>
          <p:spPr bwMode="auto">
            <a:xfrm flipH="1">
              <a:off x="3243" y="935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2299" name="Text Box 139"/>
          <p:cNvSpPr txBox="1">
            <a:spLocks noChangeArrowheads="1"/>
          </p:cNvSpPr>
          <p:nvPr/>
        </p:nvSpPr>
        <p:spPr bwMode="auto">
          <a:xfrm>
            <a:off x="5703888" y="2625725"/>
            <a:ext cx="2971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32</a:t>
            </a:r>
            <a:r>
              <a:rPr lang="zh-CN" altLang="en-US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位的基址，使得</a:t>
            </a:r>
            <a:r>
              <a:rPr lang="en-US" altLang="zh-CN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GDT</a:t>
            </a:r>
            <a:r>
              <a:rPr lang="zh-CN" altLang="en-US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可以定位在线性地址空间的任何位置</a:t>
            </a:r>
          </a:p>
        </p:txBody>
      </p:sp>
      <p:grpSp>
        <p:nvGrpSpPr>
          <p:cNvPr id="92315" name="Group 155"/>
          <p:cNvGrpSpPr>
            <a:grpSpLocks/>
          </p:cNvGrpSpPr>
          <p:nvPr/>
        </p:nvGrpSpPr>
        <p:grpSpPr bwMode="auto">
          <a:xfrm>
            <a:off x="561975" y="1484313"/>
            <a:ext cx="2354263" cy="1528762"/>
            <a:chOff x="354" y="935"/>
            <a:chExt cx="1483" cy="963"/>
          </a:xfrm>
        </p:grpSpPr>
        <p:sp>
          <p:nvSpPr>
            <p:cNvPr id="94248" name="Text Box 143"/>
            <p:cNvSpPr txBox="1">
              <a:spLocks noChangeArrowheads="1"/>
            </p:cNvSpPr>
            <p:nvPr/>
          </p:nvSpPr>
          <p:spPr bwMode="auto">
            <a:xfrm>
              <a:off x="567" y="1071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LDTR</a:t>
              </a:r>
            </a:p>
          </p:txBody>
        </p:sp>
        <p:sp>
          <p:nvSpPr>
            <p:cNvPr id="94249" name="Rectangle 144"/>
            <p:cNvSpPr>
              <a:spLocks noChangeArrowheads="1"/>
            </p:cNvSpPr>
            <p:nvPr/>
          </p:nvSpPr>
          <p:spPr bwMode="auto">
            <a:xfrm>
              <a:off x="354" y="1648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50" name="Text Box 145"/>
            <p:cNvSpPr txBox="1">
              <a:spLocks noChangeArrowheads="1"/>
            </p:cNvSpPr>
            <p:nvPr/>
          </p:nvSpPr>
          <p:spPr bwMode="auto">
            <a:xfrm>
              <a:off x="369" y="138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94251" name="Text Box 146"/>
            <p:cNvSpPr txBox="1">
              <a:spLocks noChangeArrowheads="1"/>
            </p:cNvSpPr>
            <p:nvPr/>
          </p:nvSpPr>
          <p:spPr bwMode="auto">
            <a:xfrm>
              <a:off x="1099" y="14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4252" name="Line 147"/>
            <p:cNvSpPr>
              <a:spLocks noChangeShapeType="1"/>
            </p:cNvSpPr>
            <p:nvPr/>
          </p:nvSpPr>
          <p:spPr bwMode="auto">
            <a:xfrm>
              <a:off x="1314" y="1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3" name="Text Box 148"/>
            <p:cNvSpPr txBox="1">
              <a:spLocks noChangeArrowheads="1"/>
            </p:cNvSpPr>
            <p:nvPr/>
          </p:nvSpPr>
          <p:spPr bwMode="auto">
            <a:xfrm>
              <a:off x="1281" y="140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2    0</a:t>
              </a:r>
            </a:p>
          </p:txBody>
        </p:sp>
        <p:sp>
          <p:nvSpPr>
            <p:cNvPr id="94254" name="Text Box 149"/>
            <p:cNvSpPr txBox="1">
              <a:spLocks noChangeArrowheads="1"/>
            </p:cNvSpPr>
            <p:nvPr/>
          </p:nvSpPr>
          <p:spPr bwMode="auto">
            <a:xfrm>
              <a:off x="450" y="1648"/>
              <a:ext cx="6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索引值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4255" name="Line 152"/>
            <p:cNvSpPr>
              <a:spLocks noChangeShapeType="1"/>
            </p:cNvSpPr>
            <p:nvPr/>
          </p:nvSpPr>
          <p:spPr bwMode="auto">
            <a:xfrm>
              <a:off x="1519" y="1298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56" name="Line 153"/>
            <p:cNvSpPr>
              <a:spLocks noChangeShapeType="1"/>
            </p:cNvSpPr>
            <p:nvPr/>
          </p:nvSpPr>
          <p:spPr bwMode="auto">
            <a:xfrm>
              <a:off x="1655" y="935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57" name="Line 154"/>
            <p:cNvSpPr>
              <a:spLocks noChangeShapeType="1"/>
            </p:cNvSpPr>
            <p:nvPr/>
          </p:nvSpPr>
          <p:spPr bwMode="auto">
            <a:xfrm>
              <a:off x="1519" y="935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2316" name="Text Box 156"/>
          <p:cNvSpPr txBox="1">
            <a:spLocks noChangeArrowheads="1"/>
          </p:cNvSpPr>
          <p:nvPr/>
        </p:nvSpPr>
        <p:spPr bwMode="auto">
          <a:xfrm>
            <a:off x="519113" y="3275013"/>
            <a:ext cx="2252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13</a:t>
            </a:r>
            <a:r>
              <a:rPr lang="zh-CN" altLang="en-US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位的索引值，可表示</a:t>
            </a:r>
            <a:r>
              <a:rPr lang="en-US" altLang="zh-CN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8192</a:t>
            </a:r>
            <a:r>
              <a:rPr lang="zh-CN" altLang="en-US"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个索引项</a:t>
            </a:r>
          </a:p>
        </p:txBody>
      </p:sp>
      <p:sp>
        <p:nvSpPr>
          <p:cNvPr id="93" name="Text Box 71">
            <a:extLst>
              <a:ext uri="{FF2B5EF4-FFF2-40B4-BE49-F238E27FC236}">
                <a16:creationId xmlns:a16="http://schemas.microsoft.com/office/drawing/2014/main" id="{91AA335D-4F8B-449A-BE22-19C016D28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2575"/>
            <a:ext cx="5724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保护方式下物理地址的形成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9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9" grpId="0"/>
      <p:bldP spid="923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49"/>
          <p:cNvSpPr txBox="1">
            <a:spLocks noChangeArrowheads="1"/>
          </p:cNvSpPr>
          <p:nvPr/>
        </p:nvSpPr>
        <p:spPr bwMode="auto">
          <a:xfrm>
            <a:off x="457200" y="59055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3300"/>
                </a:solidFill>
                <a:latin typeface="Times New Roman" pitchFamily="18" charset="0"/>
              </a:rPr>
              <a:t>xxxx : yyyyyyyy </a:t>
            </a:r>
            <a:r>
              <a:rPr lang="zh-CN" altLang="en-US" sz="2400" dirty="0">
                <a:solidFill>
                  <a:srgbClr val="FF3300"/>
                </a:solidFill>
                <a:latin typeface="Times New Roman" pitchFamily="18" charset="0"/>
              </a:rPr>
              <a:t>到线性地址的映射</a:t>
            </a:r>
          </a:p>
        </p:txBody>
      </p:sp>
      <p:grpSp>
        <p:nvGrpSpPr>
          <p:cNvPr id="95235" name="Group 89"/>
          <p:cNvGrpSpPr>
            <a:grpSpLocks/>
          </p:cNvGrpSpPr>
          <p:nvPr/>
        </p:nvGrpSpPr>
        <p:grpSpPr bwMode="auto">
          <a:xfrm>
            <a:off x="685800" y="1276350"/>
            <a:ext cx="4191000" cy="914400"/>
            <a:chOff x="432" y="624"/>
            <a:chExt cx="2640" cy="576"/>
          </a:xfrm>
        </p:grpSpPr>
        <p:sp>
          <p:nvSpPr>
            <p:cNvPr id="95268" name="Text Box 39"/>
            <p:cNvSpPr txBox="1">
              <a:spLocks noChangeArrowheads="1"/>
            </p:cNvSpPr>
            <p:nvPr/>
          </p:nvSpPr>
          <p:spPr bwMode="auto">
            <a:xfrm>
              <a:off x="1018" y="65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5269" name="Rectangle 40"/>
            <p:cNvSpPr>
              <a:spLocks noChangeArrowheads="1"/>
            </p:cNvSpPr>
            <p:nvPr/>
          </p:nvSpPr>
          <p:spPr bwMode="auto">
            <a:xfrm>
              <a:off x="980" y="624"/>
              <a:ext cx="206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5270" name="Line 41"/>
            <p:cNvSpPr>
              <a:spLocks noChangeShapeType="1"/>
            </p:cNvSpPr>
            <p:nvPr/>
          </p:nvSpPr>
          <p:spPr bwMode="auto">
            <a:xfrm>
              <a:off x="2228" y="6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1" name="Text Box 42"/>
            <p:cNvSpPr txBox="1">
              <a:spLocks noChangeArrowheads="1"/>
            </p:cNvSpPr>
            <p:nvPr/>
          </p:nvSpPr>
          <p:spPr bwMode="auto">
            <a:xfrm>
              <a:off x="2228" y="672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TI</a:t>
              </a:r>
            </a:p>
          </p:txBody>
        </p:sp>
        <p:sp>
          <p:nvSpPr>
            <p:cNvPr id="95272" name="Line 43"/>
            <p:cNvSpPr>
              <a:spLocks noChangeShapeType="1"/>
            </p:cNvSpPr>
            <p:nvPr/>
          </p:nvSpPr>
          <p:spPr bwMode="auto">
            <a:xfrm>
              <a:off x="2516" y="6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3" name="Text Box 44"/>
            <p:cNvSpPr txBox="1">
              <a:spLocks noChangeArrowheads="1"/>
            </p:cNvSpPr>
            <p:nvPr/>
          </p:nvSpPr>
          <p:spPr bwMode="auto">
            <a:xfrm>
              <a:off x="2468" y="672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特权级</a:t>
              </a:r>
            </a:p>
          </p:txBody>
        </p:sp>
        <p:sp>
          <p:nvSpPr>
            <p:cNvPr id="95274" name="Text Box 45"/>
            <p:cNvSpPr txBox="1">
              <a:spLocks noChangeArrowheads="1"/>
            </p:cNvSpPr>
            <p:nvPr/>
          </p:nvSpPr>
          <p:spPr bwMode="auto">
            <a:xfrm>
              <a:off x="2572" y="91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1    0</a:t>
              </a:r>
            </a:p>
          </p:txBody>
        </p:sp>
        <p:sp>
          <p:nvSpPr>
            <p:cNvPr id="95275" name="Text Box 46"/>
            <p:cNvSpPr txBox="1">
              <a:spLocks noChangeArrowheads="1"/>
            </p:cNvSpPr>
            <p:nvPr/>
          </p:nvSpPr>
          <p:spPr bwMode="auto">
            <a:xfrm>
              <a:off x="2284" y="9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5276" name="Text Box 47"/>
            <p:cNvSpPr txBox="1">
              <a:spLocks noChangeArrowheads="1"/>
            </p:cNvSpPr>
            <p:nvPr/>
          </p:nvSpPr>
          <p:spPr bwMode="auto">
            <a:xfrm>
              <a:off x="1172" y="672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描述符索引</a:t>
              </a:r>
            </a:p>
          </p:txBody>
        </p:sp>
        <p:sp>
          <p:nvSpPr>
            <p:cNvPr id="95277" name="Text Box 50"/>
            <p:cNvSpPr txBox="1">
              <a:spLocks noChangeArrowheads="1"/>
            </p:cNvSpPr>
            <p:nvPr/>
          </p:nvSpPr>
          <p:spPr bwMode="auto">
            <a:xfrm>
              <a:off x="432" y="6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</a:rPr>
                <a:t>xxxx</a:t>
              </a:r>
            </a:p>
          </p:txBody>
        </p:sp>
      </p:grpSp>
      <p:sp>
        <p:nvSpPr>
          <p:cNvPr id="95236" name="Text Box 91"/>
          <p:cNvSpPr txBox="1">
            <a:spLocks noChangeArrowheads="1"/>
          </p:cNvSpPr>
          <p:nvPr/>
        </p:nvSpPr>
        <p:spPr bwMode="auto">
          <a:xfrm>
            <a:off x="669925" y="2160588"/>
            <a:ext cx="38306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xxxx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不是段的开始地址，</a:t>
            </a:r>
          </a:p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而是指出找相应段描述符的方式。称为</a:t>
            </a: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段选择符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。</a:t>
            </a:r>
          </a:p>
        </p:txBody>
      </p:sp>
      <p:grpSp>
        <p:nvGrpSpPr>
          <p:cNvPr id="87139" name="Group 99"/>
          <p:cNvGrpSpPr>
            <a:grpSpLocks/>
          </p:cNvGrpSpPr>
          <p:nvPr/>
        </p:nvGrpSpPr>
        <p:grpSpPr bwMode="auto">
          <a:xfrm>
            <a:off x="539750" y="476250"/>
            <a:ext cx="8413750" cy="5868988"/>
            <a:chOff x="340" y="300"/>
            <a:chExt cx="5300" cy="3697"/>
          </a:xfrm>
        </p:grpSpPr>
        <p:grpSp>
          <p:nvGrpSpPr>
            <p:cNvPr id="95238" name="Group 98"/>
            <p:cNvGrpSpPr>
              <a:grpSpLocks/>
            </p:cNvGrpSpPr>
            <p:nvPr/>
          </p:nvGrpSpPr>
          <p:grpSpPr bwMode="auto">
            <a:xfrm>
              <a:off x="340" y="2282"/>
              <a:ext cx="3424" cy="1715"/>
              <a:chOff x="340" y="2282"/>
              <a:chExt cx="3424" cy="1715"/>
            </a:xfrm>
          </p:grpSpPr>
          <p:sp>
            <p:nvSpPr>
              <p:cNvPr id="95266" name="Text Box 64"/>
              <p:cNvSpPr txBox="1">
                <a:spLocks noChangeArrowheads="1"/>
              </p:cNvSpPr>
              <p:nvPr/>
            </p:nvSpPr>
            <p:spPr bwMode="auto">
              <a:xfrm>
                <a:off x="385" y="2614"/>
                <a:ext cx="3379" cy="1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marL="182563" indent="-182563" eaLnBrk="1" hangingPunct="1">
                  <a:lnSpc>
                    <a:spcPct val="115000"/>
                  </a:lnSpc>
                  <a:buFontTx/>
                  <a:buChar char="•"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</a:rPr>
                  <a:t>从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</a:rPr>
                  <a:t>GDTR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</a:rPr>
                  <a:t>寄存器中获取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</a:rPr>
                  <a:t>GDT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</a:rPr>
                  <a:t>的基址；</a:t>
                </a:r>
              </a:p>
              <a:p>
                <a:pPr marL="182563" indent="-182563" eaLnBrk="1" hangingPunct="1">
                  <a:lnSpc>
                    <a:spcPct val="115000"/>
                  </a:lnSpc>
                  <a:buFontTx/>
                  <a:buChar char="•"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</a:rPr>
                  <a:t>在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</a:rPr>
                  <a:t>GDT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</a:rPr>
                  <a:t>表中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</a:rPr>
                  <a:t>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</a:rPr>
                  <a:t>以 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itchFamily="18" charset="0"/>
                  </a:rPr>
                  <a:t>XXXX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</a:rPr>
                  <a:t>的高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</a:rPr>
                  <a:t>13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</a:rPr>
                  <a:t>位作为索引，取出一个描述符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</a:rPr>
                  <a:t>A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</a:rPr>
                  <a:t>；</a:t>
                </a:r>
              </a:p>
              <a:p>
                <a:pPr marL="182563" indent="-182563" eaLnBrk="1" hangingPunct="1">
                  <a:lnSpc>
                    <a:spcPct val="115000"/>
                  </a:lnSpc>
                  <a:buFontTx/>
                  <a:buChar char="•"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</a:rPr>
                  <a:t>描述符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</a:rPr>
                  <a:t>A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</a:rPr>
                  <a:t>中的段基地址 ＋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</a:rPr>
                  <a:t>yyyyyyyy :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</a:rPr>
                  <a:t>为要访问单元的线性地址。</a:t>
                </a:r>
              </a:p>
            </p:txBody>
          </p:sp>
          <p:sp>
            <p:nvSpPr>
              <p:cNvPr id="95267" name="Text Box 63"/>
              <p:cNvSpPr txBox="1">
                <a:spLocks noChangeArrowheads="1"/>
              </p:cNvSpPr>
              <p:nvPr/>
            </p:nvSpPr>
            <p:spPr bwMode="auto">
              <a:xfrm>
                <a:off x="340" y="2282"/>
                <a:ext cx="235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solidFill>
                      <a:srgbClr val="FF0000"/>
                    </a:solidFill>
                    <a:latin typeface="Times New Roman" pitchFamily="18" charset="0"/>
                  </a:rPr>
                  <a:t>(1) TI 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itchFamily="18" charset="0"/>
                  </a:rPr>
                  <a:t>位为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itchFamily="18" charset="0"/>
                  </a:rPr>
                  <a:t>0 (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itchFamily="18" charset="0"/>
                  </a:rPr>
                  <a:t>操作系统段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itchFamily="18" charset="0"/>
                  </a:rPr>
                  <a:t>)</a:t>
                </a:r>
              </a:p>
            </p:txBody>
          </p:sp>
        </p:grpSp>
        <p:grpSp>
          <p:nvGrpSpPr>
            <p:cNvPr id="95239" name="Group 97"/>
            <p:cNvGrpSpPr>
              <a:grpSpLocks/>
            </p:cNvGrpSpPr>
            <p:nvPr/>
          </p:nvGrpSpPr>
          <p:grpSpPr bwMode="auto">
            <a:xfrm>
              <a:off x="3182" y="300"/>
              <a:ext cx="2458" cy="3644"/>
              <a:chOff x="3182" y="300"/>
              <a:chExt cx="2458" cy="3644"/>
            </a:xfrm>
          </p:grpSpPr>
          <p:grpSp>
            <p:nvGrpSpPr>
              <p:cNvPr id="95240" name="Group 92"/>
              <p:cNvGrpSpPr>
                <a:grpSpLocks/>
              </p:cNvGrpSpPr>
              <p:nvPr/>
            </p:nvGrpSpPr>
            <p:grpSpPr bwMode="auto">
              <a:xfrm>
                <a:off x="3630" y="300"/>
                <a:ext cx="1268" cy="1392"/>
                <a:chOff x="3994" y="144"/>
                <a:chExt cx="1268" cy="1392"/>
              </a:xfrm>
            </p:grpSpPr>
            <p:sp>
              <p:nvSpPr>
                <p:cNvPr id="95259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94" y="144"/>
                  <a:ext cx="63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1pPr>
                  <a:lvl2pPr marL="742950" indent="-285750" eaLnBrk="0" hangingPunct="0"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2pPr>
                  <a:lvl3pPr marL="1143000" indent="-228600" eaLnBrk="0" hangingPunct="0"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3pPr>
                  <a:lvl4pPr marL="1600200" indent="-228600" eaLnBrk="0" hangingPunct="0"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4pPr>
                  <a:lvl5pPr marL="2057400" indent="-228600" eaLnBrk="0" hangingPunct="0"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solidFill>
                        <a:srgbClr val="FF3300"/>
                      </a:solidFill>
                      <a:latin typeface="Times New Roman" pitchFamily="18" charset="0"/>
                    </a:rPr>
                    <a:t>GDTR</a:t>
                  </a:r>
                </a:p>
              </p:txBody>
            </p:sp>
            <p:sp>
              <p:nvSpPr>
                <p:cNvPr id="95260" name="Rectangle 75"/>
                <p:cNvSpPr>
                  <a:spLocks noChangeArrowheads="1"/>
                </p:cNvSpPr>
                <p:nvPr/>
              </p:nvSpPr>
              <p:spPr bwMode="auto">
                <a:xfrm>
                  <a:off x="4042" y="720"/>
                  <a:ext cx="1200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26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032" y="413"/>
                  <a:ext cx="12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1pPr>
                  <a:lvl2pPr marL="742950" indent="-285750" eaLnBrk="0" hangingPunct="0"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2pPr>
                  <a:lvl3pPr marL="1143000" indent="-228600" eaLnBrk="0" hangingPunct="0"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3pPr>
                  <a:lvl4pPr marL="1600200" indent="-228600" eaLnBrk="0" hangingPunct="0"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4pPr>
                  <a:lvl5pPr marL="2057400" indent="-228600" eaLnBrk="0" hangingPunct="0"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solidFill>
                        <a:srgbClr val="FF3300"/>
                      </a:solidFill>
                      <a:latin typeface="Times New Roman" pitchFamily="18" charset="0"/>
                    </a:rPr>
                    <a:t>47          15   0</a:t>
                  </a:r>
                </a:p>
              </p:txBody>
            </p:sp>
            <p:sp>
              <p:nvSpPr>
                <p:cNvPr id="95262" name="Line 77"/>
                <p:cNvSpPr>
                  <a:spLocks noChangeShapeType="1"/>
                </p:cNvSpPr>
                <p:nvPr/>
              </p:nvSpPr>
              <p:spPr bwMode="auto">
                <a:xfrm>
                  <a:off x="4762" y="7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263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138" y="720"/>
                  <a:ext cx="50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1pPr>
                  <a:lvl2pPr marL="742950" indent="-285750" eaLnBrk="0" hangingPunct="0"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2pPr>
                  <a:lvl3pPr marL="1143000" indent="-228600" eaLnBrk="0" hangingPunct="0"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3pPr>
                  <a:lvl4pPr marL="1600200" indent="-228600" eaLnBrk="0" hangingPunct="0"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4pPr>
                  <a:lvl5pPr marL="2057400" indent="-228600" eaLnBrk="0" hangingPunct="0"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>
                      <a:solidFill>
                        <a:schemeClr val="tx1"/>
                      </a:solidFill>
                      <a:latin typeface="Times New Roman" pitchFamily="18" charset="0"/>
                    </a:rPr>
                    <a:t>基址</a:t>
                  </a:r>
                </a:p>
              </p:txBody>
            </p:sp>
            <p:sp>
              <p:nvSpPr>
                <p:cNvPr id="9526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762" y="720"/>
                  <a:ext cx="50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1pPr>
                  <a:lvl2pPr marL="742950" indent="-285750" eaLnBrk="0" hangingPunct="0"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2pPr>
                  <a:lvl3pPr marL="1143000" indent="-228600" eaLnBrk="0" hangingPunct="0"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3pPr>
                  <a:lvl4pPr marL="1600200" indent="-228600" eaLnBrk="0" hangingPunct="0"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4pPr>
                  <a:lvl5pPr marL="2057400" indent="-228600" eaLnBrk="0" hangingPunct="0"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rgbClr val="FF00FF"/>
                      </a:solidFill>
                      <a:latin typeface="华文新魏" pitchFamily="2" charset="-122"/>
                      <a:ea typeface="华文新魏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>
                      <a:solidFill>
                        <a:schemeClr val="tx1"/>
                      </a:solidFill>
                      <a:latin typeface="Times New Roman" pitchFamily="18" charset="0"/>
                    </a:rPr>
                    <a:t>限长</a:t>
                  </a:r>
                </a:p>
              </p:txBody>
            </p:sp>
            <p:sp>
              <p:nvSpPr>
                <p:cNvPr id="95265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4138" y="960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5241" name="Rectangle 65"/>
              <p:cNvSpPr>
                <a:spLocks noChangeArrowheads="1"/>
              </p:cNvSpPr>
              <p:nvPr/>
            </p:nvSpPr>
            <p:spPr bwMode="auto">
              <a:xfrm>
                <a:off x="4056" y="1596"/>
                <a:ext cx="672" cy="110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42" name="Rectangle 66"/>
              <p:cNvSpPr>
                <a:spLocks noChangeArrowheads="1"/>
              </p:cNvSpPr>
              <p:nvPr/>
            </p:nvSpPr>
            <p:spPr bwMode="auto">
              <a:xfrm>
                <a:off x="4056" y="1356"/>
                <a:ext cx="67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43" name="Line 67"/>
              <p:cNvSpPr>
                <a:spLocks noChangeShapeType="1"/>
              </p:cNvSpPr>
              <p:nvPr/>
            </p:nvSpPr>
            <p:spPr bwMode="auto">
              <a:xfrm>
                <a:off x="3768" y="16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44" name="Line 68"/>
              <p:cNvSpPr>
                <a:spLocks noChangeShapeType="1"/>
              </p:cNvSpPr>
              <p:nvPr/>
            </p:nvSpPr>
            <p:spPr bwMode="auto">
              <a:xfrm>
                <a:off x="4056" y="17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45" name="Line 69"/>
              <p:cNvSpPr>
                <a:spLocks noChangeShapeType="1"/>
              </p:cNvSpPr>
              <p:nvPr/>
            </p:nvSpPr>
            <p:spPr bwMode="auto">
              <a:xfrm>
                <a:off x="4056" y="198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46" name="Line 70"/>
              <p:cNvSpPr>
                <a:spLocks noChangeShapeType="1"/>
              </p:cNvSpPr>
              <p:nvPr/>
            </p:nvSpPr>
            <p:spPr bwMode="auto">
              <a:xfrm>
                <a:off x="4056" y="217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47" name="Line 71"/>
              <p:cNvSpPr>
                <a:spLocks noChangeShapeType="1"/>
              </p:cNvSpPr>
              <p:nvPr/>
            </p:nvSpPr>
            <p:spPr bwMode="auto">
              <a:xfrm>
                <a:off x="4056" y="23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48" name="Line 72"/>
              <p:cNvSpPr>
                <a:spLocks noChangeShapeType="1"/>
              </p:cNvSpPr>
              <p:nvPr/>
            </p:nvSpPr>
            <p:spPr bwMode="auto">
              <a:xfrm>
                <a:off x="4056" y="255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49" name="Line 81"/>
              <p:cNvSpPr>
                <a:spLocks noChangeShapeType="1"/>
              </p:cNvSpPr>
              <p:nvPr/>
            </p:nvSpPr>
            <p:spPr bwMode="auto">
              <a:xfrm flipV="1">
                <a:off x="4377" y="2251"/>
                <a:ext cx="7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50" name="Line 82"/>
              <p:cNvSpPr>
                <a:spLocks noChangeShapeType="1"/>
              </p:cNvSpPr>
              <p:nvPr/>
            </p:nvSpPr>
            <p:spPr bwMode="auto">
              <a:xfrm flipH="1">
                <a:off x="5148" y="2268"/>
                <a:ext cx="2" cy="7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51" name="Line 83"/>
              <p:cNvSpPr>
                <a:spLocks noChangeShapeType="1"/>
              </p:cNvSpPr>
              <p:nvPr/>
            </p:nvSpPr>
            <p:spPr bwMode="auto">
              <a:xfrm>
                <a:off x="3816" y="22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52" name="AutoShape 84"/>
              <p:cNvSpPr>
                <a:spLocks/>
              </p:cNvSpPr>
              <p:nvPr/>
            </p:nvSpPr>
            <p:spPr bwMode="auto">
              <a:xfrm>
                <a:off x="3864" y="174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53" name="Text Box 85"/>
              <p:cNvSpPr txBox="1">
                <a:spLocks noChangeArrowheads="1"/>
              </p:cNvSpPr>
              <p:nvPr/>
            </p:nvSpPr>
            <p:spPr bwMode="auto">
              <a:xfrm>
                <a:off x="3182" y="1788"/>
                <a:ext cx="82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xxxx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</a:rPr>
                  <a:t>的高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13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</a:rPr>
                  <a:t>位</a:t>
                </a:r>
              </a:p>
            </p:txBody>
          </p:sp>
          <p:sp>
            <p:nvSpPr>
              <p:cNvPr id="95254" name="Text Box 86"/>
              <p:cNvSpPr txBox="1">
                <a:spLocks noChangeArrowheads="1"/>
              </p:cNvSpPr>
              <p:nvPr/>
            </p:nvSpPr>
            <p:spPr bwMode="auto">
              <a:xfrm>
                <a:off x="4694" y="2523"/>
                <a:ext cx="8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chemeClr val="tx1"/>
                    </a:solidFill>
                    <a:latin typeface="Times New Roman" pitchFamily="18" charset="0"/>
                  </a:rPr>
                  <a:t>段基地址</a:t>
                </a:r>
              </a:p>
            </p:txBody>
          </p:sp>
          <p:sp>
            <p:nvSpPr>
              <p:cNvPr id="95255" name="Text Box 87"/>
              <p:cNvSpPr txBox="1">
                <a:spLocks noChangeArrowheads="1"/>
              </p:cNvSpPr>
              <p:nvPr/>
            </p:nvSpPr>
            <p:spPr bwMode="auto">
              <a:xfrm>
                <a:off x="4468" y="2886"/>
                <a:ext cx="117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      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</a:rPr>
                  <a:t>＋</a:t>
                </a:r>
              </a:p>
              <a:p>
                <a:pPr eaLnBrk="1" hangingPunct="1"/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</a:rPr>
                  <a:t>     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yyyyyyyy</a:t>
                </a:r>
              </a:p>
            </p:txBody>
          </p:sp>
          <p:sp>
            <p:nvSpPr>
              <p:cNvPr id="95256" name="Line 88"/>
              <p:cNvSpPr>
                <a:spLocks noChangeShapeType="1"/>
              </p:cNvSpPr>
              <p:nvPr/>
            </p:nvSpPr>
            <p:spPr bwMode="auto">
              <a:xfrm>
                <a:off x="5150" y="343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57" name="Text Box 90"/>
              <p:cNvSpPr txBox="1">
                <a:spLocks noChangeArrowheads="1"/>
              </p:cNvSpPr>
              <p:nvPr/>
            </p:nvSpPr>
            <p:spPr bwMode="auto">
              <a:xfrm>
                <a:off x="4766" y="1577"/>
                <a:ext cx="5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</a:rPr>
                  <a:t>GDT</a:t>
                </a:r>
              </a:p>
            </p:txBody>
          </p:sp>
          <p:sp>
            <p:nvSpPr>
              <p:cNvPr id="95258" name="Text Box 96"/>
              <p:cNvSpPr txBox="1">
                <a:spLocks noChangeArrowheads="1"/>
              </p:cNvSpPr>
              <p:nvPr/>
            </p:nvSpPr>
            <p:spPr bwMode="auto">
              <a:xfrm>
                <a:off x="4714" y="3656"/>
                <a:ext cx="8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FF3300"/>
                    </a:solidFill>
                    <a:latin typeface="Tahoma" pitchFamily="34" charset="0"/>
                    <a:ea typeface="宋体" pitchFamily="2" charset="-122"/>
                  </a:rPr>
                  <a:t>线性地址</a:t>
                </a: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A068CD4-9BF8-E1D2-B34C-DE2D2A11DAD3}"/>
              </a:ext>
            </a:extLst>
          </p:cNvPr>
          <p:cNvSpPr txBox="1"/>
          <p:nvPr/>
        </p:nvSpPr>
        <p:spPr>
          <a:xfrm>
            <a:off x="457200" y="114332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3300"/>
                </a:solidFill>
                <a:latin typeface="Times New Roman" pitchFamily="18" charset="0"/>
              </a:rPr>
              <a:t>xxxx</a:t>
            </a:r>
            <a:r>
              <a:rPr lang="zh-CN" altLang="en-US" sz="2400" dirty="0">
                <a:solidFill>
                  <a:srgbClr val="FF3300"/>
                </a:solidFill>
                <a:latin typeface="Times New Roman" pitchFamily="18" charset="0"/>
              </a:rPr>
              <a:t>： </a:t>
            </a:r>
            <a:r>
              <a:rPr lang="en-US" altLang="zh-CN" sz="2600" dirty="0">
                <a:solidFill>
                  <a:srgbClr val="FF3300"/>
                </a:solidFill>
                <a:latin typeface="Times New Roman" pitchFamily="18" charset="0"/>
              </a:rPr>
              <a:t>cs</a:t>
            </a:r>
            <a:r>
              <a:rPr lang="zh-CN" altLang="en-US" sz="2600" dirty="0">
                <a:solidFill>
                  <a:srgbClr val="FF3300"/>
                </a:solidFill>
                <a:latin typeface="Times New Roman" pitchFamily="18" charset="0"/>
              </a:rPr>
              <a:t>、</a:t>
            </a:r>
            <a:r>
              <a:rPr lang="en-US" altLang="zh-CN" sz="2600" dirty="0">
                <a:solidFill>
                  <a:srgbClr val="FF3300"/>
                </a:solidFill>
                <a:latin typeface="Times New Roman" pitchFamily="18" charset="0"/>
              </a:rPr>
              <a:t>ds</a:t>
            </a:r>
            <a:r>
              <a:rPr lang="zh-CN" altLang="en-US" sz="2600" dirty="0">
                <a:solidFill>
                  <a:srgbClr val="FF3300"/>
                </a:solidFill>
                <a:latin typeface="Times New Roman" pitchFamily="18" charset="0"/>
              </a:rPr>
              <a:t>、</a:t>
            </a:r>
            <a:r>
              <a:rPr lang="en-US" altLang="zh-CN" sz="2600" dirty="0">
                <a:solidFill>
                  <a:srgbClr val="FF3300"/>
                </a:solidFill>
                <a:latin typeface="Times New Roman" pitchFamily="18" charset="0"/>
              </a:rPr>
              <a:t>ss</a:t>
            </a:r>
            <a:r>
              <a:rPr lang="zh-CN" altLang="en-US" sz="2600" dirty="0">
                <a:solidFill>
                  <a:srgbClr val="FF3300"/>
                </a:solidFill>
                <a:latin typeface="Times New Roman" pitchFamily="18" charset="0"/>
              </a:rPr>
              <a:t>、</a:t>
            </a:r>
            <a:r>
              <a:rPr lang="en-US" altLang="zh-CN" sz="2600" dirty="0">
                <a:solidFill>
                  <a:srgbClr val="FF3300"/>
                </a:solidFill>
                <a:latin typeface="Times New Roman" pitchFamily="18" charset="0"/>
              </a:rPr>
              <a:t>es</a:t>
            </a:r>
            <a:r>
              <a:rPr lang="zh-CN" altLang="en-US" sz="2600" dirty="0">
                <a:solidFill>
                  <a:srgbClr val="FF3300"/>
                </a:solidFill>
                <a:latin typeface="Times New Roman" pitchFamily="18" charset="0"/>
              </a:rPr>
              <a:t>、</a:t>
            </a:r>
            <a:r>
              <a:rPr lang="en-US" altLang="zh-CN" sz="2600" dirty="0">
                <a:solidFill>
                  <a:srgbClr val="FF3300"/>
                </a:solidFill>
                <a:latin typeface="Times New Roman" pitchFamily="18" charset="0"/>
              </a:rPr>
              <a:t>fs</a:t>
            </a:r>
            <a:r>
              <a:rPr lang="zh-CN" altLang="en-US" sz="2600" dirty="0">
                <a:solidFill>
                  <a:srgbClr val="FF3300"/>
                </a:solidFill>
                <a:latin typeface="Times New Roman" pitchFamily="18" charset="0"/>
              </a:rPr>
              <a:t>、</a:t>
            </a:r>
            <a:r>
              <a:rPr lang="en-US" altLang="zh-CN" sz="2600" dirty="0">
                <a:solidFill>
                  <a:srgbClr val="FF3300"/>
                </a:solidFill>
                <a:latin typeface="Times New Roman" pitchFamily="18" charset="0"/>
              </a:rPr>
              <a:t>gs</a:t>
            </a:r>
            <a:endParaRPr lang="zh-CN" altLang="en-US" sz="2600" dirty="0">
              <a:solidFill>
                <a:srgbClr val="FF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1"/>
          <p:cNvSpPr txBox="1">
            <a:spLocks noChangeArrowheads="1"/>
          </p:cNvSpPr>
          <p:nvPr/>
        </p:nvSpPr>
        <p:spPr bwMode="auto">
          <a:xfrm>
            <a:off x="457200" y="30480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3300"/>
                </a:solidFill>
                <a:latin typeface="Times New Roman" pitchFamily="18" charset="0"/>
              </a:rPr>
              <a:t>xxxx : yyyyyyyy </a:t>
            </a:r>
            <a:r>
              <a:rPr lang="zh-CN" altLang="en-US" sz="2400" dirty="0">
                <a:solidFill>
                  <a:srgbClr val="FF3300"/>
                </a:solidFill>
                <a:latin typeface="Times New Roman" pitchFamily="18" charset="0"/>
              </a:rPr>
              <a:t>到线性地址的映射</a:t>
            </a:r>
          </a:p>
        </p:txBody>
      </p:sp>
      <p:grpSp>
        <p:nvGrpSpPr>
          <p:cNvPr id="96259" name="Group 38"/>
          <p:cNvGrpSpPr>
            <a:grpSpLocks/>
          </p:cNvGrpSpPr>
          <p:nvPr/>
        </p:nvGrpSpPr>
        <p:grpSpPr bwMode="auto">
          <a:xfrm>
            <a:off x="914400" y="990600"/>
            <a:ext cx="4222750" cy="990600"/>
            <a:chOff x="576" y="624"/>
            <a:chExt cx="2660" cy="624"/>
          </a:xfrm>
        </p:grpSpPr>
        <p:sp>
          <p:nvSpPr>
            <p:cNvPr id="96296" name="Text Box 2"/>
            <p:cNvSpPr txBox="1">
              <a:spLocks noChangeArrowheads="1"/>
            </p:cNvSpPr>
            <p:nvPr/>
          </p:nvSpPr>
          <p:spPr bwMode="auto">
            <a:xfrm>
              <a:off x="1162" y="65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6297" name="Rectangle 3"/>
            <p:cNvSpPr>
              <a:spLocks noChangeArrowheads="1"/>
            </p:cNvSpPr>
            <p:nvPr/>
          </p:nvSpPr>
          <p:spPr bwMode="auto">
            <a:xfrm>
              <a:off x="1124" y="624"/>
              <a:ext cx="206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6298" name="Line 4"/>
            <p:cNvSpPr>
              <a:spLocks noChangeShapeType="1"/>
            </p:cNvSpPr>
            <p:nvPr/>
          </p:nvSpPr>
          <p:spPr bwMode="auto">
            <a:xfrm>
              <a:off x="2372" y="6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9" name="Text Box 5"/>
            <p:cNvSpPr txBox="1">
              <a:spLocks noChangeArrowheads="1"/>
            </p:cNvSpPr>
            <p:nvPr/>
          </p:nvSpPr>
          <p:spPr bwMode="auto">
            <a:xfrm>
              <a:off x="2372" y="672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TI</a:t>
              </a:r>
            </a:p>
          </p:txBody>
        </p:sp>
        <p:sp>
          <p:nvSpPr>
            <p:cNvPr id="96300" name="Line 6"/>
            <p:cNvSpPr>
              <a:spLocks noChangeShapeType="1"/>
            </p:cNvSpPr>
            <p:nvPr/>
          </p:nvSpPr>
          <p:spPr bwMode="auto">
            <a:xfrm>
              <a:off x="2660" y="6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1" name="Text Box 7"/>
            <p:cNvSpPr txBox="1">
              <a:spLocks noChangeArrowheads="1"/>
            </p:cNvSpPr>
            <p:nvPr/>
          </p:nvSpPr>
          <p:spPr bwMode="auto">
            <a:xfrm>
              <a:off x="2612" y="672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特权级</a:t>
              </a:r>
            </a:p>
          </p:txBody>
        </p:sp>
        <p:sp>
          <p:nvSpPr>
            <p:cNvPr id="96302" name="Text Box 8"/>
            <p:cNvSpPr txBox="1">
              <a:spLocks noChangeArrowheads="1"/>
            </p:cNvSpPr>
            <p:nvPr/>
          </p:nvSpPr>
          <p:spPr bwMode="auto">
            <a:xfrm>
              <a:off x="2736" y="96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1    0</a:t>
              </a:r>
            </a:p>
          </p:txBody>
        </p:sp>
        <p:sp>
          <p:nvSpPr>
            <p:cNvPr id="96303" name="Text Box 9"/>
            <p:cNvSpPr txBox="1">
              <a:spLocks noChangeArrowheads="1"/>
            </p:cNvSpPr>
            <p:nvPr/>
          </p:nvSpPr>
          <p:spPr bwMode="auto">
            <a:xfrm>
              <a:off x="2400" y="9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6304" name="Text Box 10"/>
            <p:cNvSpPr txBox="1">
              <a:spLocks noChangeArrowheads="1"/>
            </p:cNvSpPr>
            <p:nvPr/>
          </p:nvSpPr>
          <p:spPr bwMode="auto">
            <a:xfrm>
              <a:off x="1316" y="672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描述符索引</a:t>
              </a:r>
            </a:p>
          </p:txBody>
        </p:sp>
        <p:sp>
          <p:nvSpPr>
            <p:cNvPr id="96305" name="Text Box 12"/>
            <p:cNvSpPr txBox="1">
              <a:spLocks noChangeArrowheads="1"/>
            </p:cNvSpPr>
            <p:nvPr/>
          </p:nvSpPr>
          <p:spPr bwMode="auto">
            <a:xfrm>
              <a:off x="576" y="6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</a:rPr>
                <a:t>xxxx</a:t>
              </a:r>
            </a:p>
          </p:txBody>
        </p:sp>
      </p:grpSp>
      <p:sp>
        <p:nvSpPr>
          <p:cNvPr id="96260" name="Text Box 13"/>
          <p:cNvSpPr txBox="1">
            <a:spLocks noChangeArrowheads="1"/>
          </p:cNvSpPr>
          <p:nvPr/>
        </p:nvSpPr>
        <p:spPr bwMode="auto">
          <a:xfrm>
            <a:off x="533400" y="1981200"/>
            <a:ext cx="41370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(2)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若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TI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位为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1 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用户程序段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88118" name="Group 54"/>
          <p:cNvGrpSpPr>
            <a:grpSpLocks/>
          </p:cNvGrpSpPr>
          <p:nvPr/>
        </p:nvGrpSpPr>
        <p:grpSpPr bwMode="auto">
          <a:xfrm>
            <a:off x="457200" y="2438400"/>
            <a:ext cx="5965825" cy="4022725"/>
            <a:chOff x="288" y="1546"/>
            <a:chExt cx="3758" cy="2534"/>
          </a:xfrm>
        </p:grpSpPr>
        <p:sp>
          <p:nvSpPr>
            <p:cNvPr id="96288" name="Text Box 14"/>
            <p:cNvSpPr txBox="1">
              <a:spLocks noChangeArrowheads="1"/>
            </p:cNvSpPr>
            <p:nvPr/>
          </p:nvSpPr>
          <p:spPr bwMode="auto">
            <a:xfrm>
              <a:off x="288" y="1546"/>
              <a:ext cx="3758" cy="1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buFontTx/>
                <a:buChar char="•"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从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</a:rPr>
                <a:t>GDTR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寄存器中获取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</a:rPr>
                <a:t>GDT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的基址；</a:t>
              </a:r>
            </a:p>
            <a:p>
              <a:pPr marL="182563" indent="-182563" eaLnBrk="1" hangingPunct="1">
                <a:lnSpc>
                  <a:spcPct val="115000"/>
                </a:lnSpc>
                <a:buFontTx/>
                <a:buChar char="•"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在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</a:rPr>
                <a:t>GDT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表中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</a:rPr>
                <a:t>,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以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LDTR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的高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</a:rPr>
                <a:t>13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位作为索引，取出一个描述符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；</a:t>
              </a:r>
            </a:p>
            <a:p>
              <a:pPr marL="182563" indent="-182563" eaLnBrk="1" hangingPunct="1">
                <a:lnSpc>
                  <a:spcPct val="115000"/>
                </a:lnSpc>
                <a:buFontTx/>
                <a:buChar char="•"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描述符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描述的段为一个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</a:rPr>
                <a:t>LDT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段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</a:rPr>
                <a:t>(LDT_A</a:t>
              </a:r>
              <a:r>
                <a:rPr lang="en-US" altLang="zh-CN" sz="24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 ；</a:t>
              </a:r>
            </a:p>
            <a:p>
              <a:pPr marL="182563" indent="-182563" eaLnBrk="1" hangingPunct="1">
                <a:lnSpc>
                  <a:spcPct val="115000"/>
                </a:lnSpc>
                <a:buFontTx/>
                <a:buChar char="•"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用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</a:rPr>
                <a:t>XXXX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的高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</a:rPr>
                <a:t>13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位，作为索引，在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</a:rPr>
                <a:t>LDT_A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段中找到描述符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</a:rPr>
                <a:t>P_A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。</a:t>
              </a:r>
            </a:p>
            <a:p>
              <a:pPr marL="182563" indent="-182563" eaLnBrk="1" hangingPunct="1">
                <a:lnSpc>
                  <a:spcPct val="115000"/>
                </a:lnSpc>
                <a:buFontTx/>
                <a:buChar char="•"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</a:rPr>
                <a:t>P_A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描述段的基址＋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</a:rPr>
                <a:t>yyyyyyyy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为线性地址。</a:t>
              </a:r>
            </a:p>
          </p:txBody>
        </p:sp>
        <p:sp>
          <p:nvSpPr>
            <p:cNvPr id="96289" name="Text Box 40"/>
            <p:cNvSpPr txBox="1">
              <a:spLocks noChangeArrowheads="1"/>
            </p:cNvSpPr>
            <p:nvPr/>
          </p:nvSpPr>
          <p:spPr bwMode="auto">
            <a:xfrm>
              <a:off x="1056" y="379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LDTR</a:t>
              </a:r>
            </a:p>
          </p:txBody>
        </p:sp>
        <p:sp>
          <p:nvSpPr>
            <p:cNvPr id="96290" name="Rectangle 41"/>
            <p:cNvSpPr>
              <a:spLocks noChangeArrowheads="1"/>
            </p:cNvSpPr>
            <p:nvPr/>
          </p:nvSpPr>
          <p:spPr bwMode="auto">
            <a:xfrm>
              <a:off x="1828" y="3802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91" name="Text Box 42"/>
            <p:cNvSpPr txBox="1">
              <a:spLocks noChangeArrowheads="1"/>
            </p:cNvSpPr>
            <p:nvPr/>
          </p:nvSpPr>
          <p:spPr bwMode="auto">
            <a:xfrm>
              <a:off x="1866" y="354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96292" name="Text Box 43"/>
            <p:cNvSpPr txBox="1">
              <a:spLocks noChangeArrowheads="1"/>
            </p:cNvSpPr>
            <p:nvPr/>
          </p:nvSpPr>
          <p:spPr bwMode="auto">
            <a:xfrm>
              <a:off x="2596" y="35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6293" name="Line 44"/>
            <p:cNvSpPr>
              <a:spLocks noChangeShapeType="1"/>
            </p:cNvSpPr>
            <p:nvPr/>
          </p:nvSpPr>
          <p:spPr bwMode="auto">
            <a:xfrm>
              <a:off x="2788" y="380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4" name="Text Box 45"/>
            <p:cNvSpPr txBox="1">
              <a:spLocks noChangeArrowheads="1"/>
            </p:cNvSpPr>
            <p:nvPr/>
          </p:nvSpPr>
          <p:spPr bwMode="auto">
            <a:xfrm>
              <a:off x="2778" y="356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2    0</a:t>
              </a:r>
            </a:p>
          </p:txBody>
        </p:sp>
        <p:sp>
          <p:nvSpPr>
            <p:cNvPr id="96295" name="Text Box 46"/>
            <p:cNvSpPr txBox="1">
              <a:spLocks noChangeArrowheads="1"/>
            </p:cNvSpPr>
            <p:nvPr/>
          </p:nvSpPr>
          <p:spPr bwMode="auto">
            <a:xfrm>
              <a:off x="1924" y="3802"/>
              <a:ext cx="6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tx1"/>
                  </a:solidFill>
                  <a:latin typeface="Times New Roman" pitchFamily="18" charset="0"/>
                </a:rPr>
                <a:t>索引值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96262" name="Group 51"/>
          <p:cNvGrpSpPr>
            <a:grpSpLocks/>
          </p:cNvGrpSpPr>
          <p:nvPr/>
        </p:nvGrpSpPr>
        <p:grpSpPr bwMode="auto">
          <a:xfrm>
            <a:off x="5508625" y="1196975"/>
            <a:ext cx="3460750" cy="4784725"/>
            <a:chOff x="3590" y="768"/>
            <a:chExt cx="2180" cy="3014"/>
          </a:xfrm>
        </p:grpSpPr>
        <p:sp>
          <p:nvSpPr>
            <p:cNvPr id="96263" name="Rectangle 15"/>
            <p:cNvSpPr>
              <a:spLocks noChangeArrowheads="1"/>
            </p:cNvSpPr>
            <p:nvPr/>
          </p:nvSpPr>
          <p:spPr bwMode="auto">
            <a:xfrm>
              <a:off x="4656" y="960"/>
              <a:ext cx="672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4" name="Text Box 16"/>
            <p:cNvSpPr txBox="1">
              <a:spLocks noChangeArrowheads="1"/>
            </p:cNvSpPr>
            <p:nvPr/>
          </p:nvSpPr>
          <p:spPr bwMode="auto">
            <a:xfrm>
              <a:off x="3590" y="893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GDTR</a:t>
              </a:r>
            </a:p>
          </p:txBody>
        </p:sp>
        <p:sp>
          <p:nvSpPr>
            <p:cNvPr id="96265" name="Line 17"/>
            <p:cNvSpPr>
              <a:spLocks noChangeShapeType="1"/>
            </p:cNvSpPr>
            <p:nvPr/>
          </p:nvSpPr>
          <p:spPr bwMode="auto">
            <a:xfrm>
              <a:off x="4272" y="10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6" name="Line 18"/>
            <p:cNvSpPr>
              <a:spLocks noChangeShapeType="1"/>
            </p:cNvSpPr>
            <p:nvPr/>
          </p:nvSpPr>
          <p:spPr bwMode="auto">
            <a:xfrm>
              <a:off x="46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Line 19"/>
            <p:cNvSpPr>
              <a:spLocks noChangeShapeType="1"/>
            </p:cNvSpPr>
            <p:nvPr/>
          </p:nvSpPr>
          <p:spPr bwMode="auto">
            <a:xfrm>
              <a:off x="46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8" name="Line 20"/>
            <p:cNvSpPr>
              <a:spLocks noChangeShapeType="1"/>
            </p:cNvSpPr>
            <p:nvPr/>
          </p:nvSpPr>
          <p:spPr bwMode="auto">
            <a:xfrm>
              <a:off x="46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9" name="Line 21"/>
            <p:cNvSpPr>
              <a:spLocks noChangeShapeType="1"/>
            </p:cNvSpPr>
            <p:nvPr/>
          </p:nvSpPr>
          <p:spPr bwMode="auto">
            <a:xfrm>
              <a:off x="46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0" name="Line 22"/>
            <p:cNvSpPr>
              <a:spLocks noChangeShapeType="1"/>
            </p:cNvSpPr>
            <p:nvPr/>
          </p:nvSpPr>
          <p:spPr bwMode="auto">
            <a:xfrm>
              <a:off x="4656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1" name="Line 23"/>
            <p:cNvSpPr>
              <a:spLocks noChangeShapeType="1"/>
            </p:cNvSpPr>
            <p:nvPr/>
          </p:nvSpPr>
          <p:spPr bwMode="auto">
            <a:xfrm>
              <a:off x="4656" y="168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2" name="Line 24"/>
            <p:cNvSpPr>
              <a:spLocks noChangeShapeType="1"/>
            </p:cNvSpPr>
            <p:nvPr/>
          </p:nvSpPr>
          <p:spPr bwMode="auto">
            <a:xfrm>
              <a:off x="46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Text Box 25"/>
            <p:cNvSpPr txBox="1">
              <a:spLocks noChangeArrowheads="1"/>
            </p:cNvSpPr>
            <p:nvPr/>
          </p:nvSpPr>
          <p:spPr bwMode="auto">
            <a:xfrm>
              <a:off x="3686" y="1373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LDTR</a:t>
              </a:r>
            </a:p>
          </p:txBody>
        </p:sp>
        <p:sp>
          <p:nvSpPr>
            <p:cNvPr id="96274" name="Line 26"/>
            <p:cNvSpPr>
              <a:spLocks noChangeShapeType="1"/>
            </p:cNvSpPr>
            <p:nvPr/>
          </p:nvSpPr>
          <p:spPr bwMode="auto">
            <a:xfrm>
              <a:off x="4272" y="15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5" name="AutoShape 27"/>
            <p:cNvSpPr>
              <a:spLocks/>
            </p:cNvSpPr>
            <p:nvPr/>
          </p:nvSpPr>
          <p:spPr bwMode="auto">
            <a:xfrm>
              <a:off x="4464" y="1056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6" name="Rectangle 28"/>
            <p:cNvSpPr>
              <a:spLocks noChangeArrowheads="1"/>
            </p:cNvSpPr>
            <p:nvPr/>
          </p:nvSpPr>
          <p:spPr bwMode="auto">
            <a:xfrm>
              <a:off x="4560" y="2208"/>
              <a:ext cx="624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7" name="Line 29"/>
            <p:cNvSpPr>
              <a:spLocks noChangeShapeType="1"/>
            </p:cNvSpPr>
            <p:nvPr/>
          </p:nvSpPr>
          <p:spPr bwMode="auto">
            <a:xfrm>
              <a:off x="5280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8" name="Line 30"/>
            <p:cNvSpPr>
              <a:spLocks noChangeShapeType="1"/>
            </p:cNvSpPr>
            <p:nvPr/>
          </p:nvSpPr>
          <p:spPr bwMode="auto">
            <a:xfrm>
              <a:off x="5472" y="153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9" name="Line 31"/>
            <p:cNvSpPr>
              <a:spLocks noChangeShapeType="1"/>
            </p:cNvSpPr>
            <p:nvPr/>
          </p:nvSpPr>
          <p:spPr bwMode="auto">
            <a:xfrm flipH="1">
              <a:off x="518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Text Box 32"/>
            <p:cNvSpPr txBox="1">
              <a:spLocks noChangeArrowheads="1"/>
            </p:cNvSpPr>
            <p:nvPr/>
          </p:nvSpPr>
          <p:spPr bwMode="auto">
            <a:xfrm>
              <a:off x="5184" y="2381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</a:rPr>
                <a:t>xxxx</a:t>
              </a:r>
            </a:p>
          </p:txBody>
        </p:sp>
        <p:sp>
          <p:nvSpPr>
            <p:cNvPr id="96281" name="Line 33"/>
            <p:cNvSpPr>
              <a:spLocks noChangeShapeType="1"/>
            </p:cNvSpPr>
            <p:nvPr/>
          </p:nvSpPr>
          <p:spPr bwMode="auto">
            <a:xfrm>
              <a:off x="4560" y="249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2" name="Line 34"/>
            <p:cNvSpPr>
              <a:spLocks noChangeShapeType="1"/>
            </p:cNvSpPr>
            <p:nvPr/>
          </p:nvSpPr>
          <p:spPr bwMode="auto">
            <a:xfrm>
              <a:off x="4560" y="26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Line 35"/>
            <p:cNvSpPr>
              <a:spLocks noChangeShapeType="1"/>
            </p:cNvSpPr>
            <p:nvPr/>
          </p:nvSpPr>
          <p:spPr bwMode="auto">
            <a:xfrm>
              <a:off x="4848" y="259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4" name="Text Box 36"/>
            <p:cNvSpPr txBox="1">
              <a:spLocks noChangeArrowheads="1"/>
            </p:cNvSpPr>
            <p:nvPr/>
          </p:nvSpPr>
          <p:spPr bwMode="auto">
            <a:xfrm>
              <a:off x="4598" y="3264"/>
              <a:ext cx="88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</a:rPr>
                <a:t>   +</a:t>
              </a:r>
            </a:p>
            <a:p>
              <a:pPr eaLnBrk="1" hangingPunct="1"/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</a:rPr>
                <a:t>yyyyyyyy</a:t>
              </a:r>
            </a:p>
          </p:txBody>
        </p:sp>
        <p:sp>
          <p:nvSpPr>
            <p:cNvPr id="96285" name="Text Box 37"/>
            <p:cNvSpPr txBox="1">
              <a:spLocks noChangeArrowheads="1"/>
            </p:cNvSpPr>
            <p:nvPr/>
          </p:nvSpPr>
          <p:spPr bwMode="auto">
            <a:xfrm>
              <a:off x="4886" y="291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tx1"/>
                  </a:solidFill>
                  <a:latin typeface="Times New Roman" pitchFamily="18" charset="0"/>
                </a:rPr>
                <a:t>段基地址</a:t>
              </a:r>
            </a:p>
          </p:txBody>
        </p:sp>
        <p:sp>
          <p:nvSpPr>
            <p:cNvPr id="96286" name="Text Box 49"/>
            <p:cNvSpPr txBox="1">
              <a:spLocks noChangeArrowheads="1"/>
            </p:cNvSpPr>
            <p:nvPr/>
          </p:nvSpPr>
          <p:spPr bwMode="auto">
            <a:xfrm>
              <a:off x="4310" y="1910"/>
              <a:ext cx="298" cy="1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</a:rPr>
                <a:t>某局部描述符表</a:t>
              </a:r>
            </a:p>
          </p:txBody>
        </p:sp>
        <p:sp>
          <p:nvSpPr>
            <p:cNvPr id="96287" name="Text Box 50"/>
            <p:cNvSpPr txBox="1">
              <a:spLocks noChangeArrowheads="1"/>
            </p:cNvSpPr>
            <p:nvPr/>
          </p:nvSpPr>
          <p:spPr bwMode="auto">
            <a:xfrm>
              <a:off x="5510" y="768"/>
              <a:ext cx="250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</a:rPr>
                <a:t>全局描述符表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457200" y="5227638"/>
            <a:ext cx="177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程序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的段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2430463" y="5257800"/>
            <a:ext cx="177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程序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的段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259263" y="5257800"/>
            <a:ext cx="177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程序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的段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295400" y="4008438"/>
            <a:ext cx="2538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程序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的描述符段</a:t>
            </a:r>
          </a:p>
          <a:p>
            <a:pPr eaLnBrk="1" hangingPunct="1"/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(LDT)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5724525" y="4005263"/>
            <a:ext cx="19002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程序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的描述符段</a:t>
            </a:r>
          </a:p>
          <a:p>
            <a:pPr eaLnBrk="1" hangingPunct="1"/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(LDT)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2971800" y="182880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全局描述符表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5121275" y="1828800"/>
            <a:ext cx="1219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5105400" y="1412875"/>
            <a:ext cx="1219200" cy="415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5105400" y="2895600"/>
            <a:ext cx="1219200" cy="461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1" name="Text Box 12"/>
          <p:cNvSpPr txBox="1">
            <a:spLocks noChangeArrowheads="1"/>
          </p:cNvSpPr>
          <p:nvPr/>
        </p:nvSpPr>
        <p:spPr bwMode="auto">
          <a:xfrm>
            <a:off x="6891338" y="1120775"/>
            <a:ext cx="101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GDTR</a:t>
            </a:r>
          </a:p>
        </p:txBody>
      </p:sp>
      <p:sp>
        <p:nvSpPr>
          <p:cNvPr id="97292" name="Rectangle 13"/>
          <p:cNvSpPr>
            <a:spLocks noChangeArrowheads="1"/>
          </p:cNvSpPr>
          <p:nvPr/>
        </p:nvSpPr>
        <p:spPr bwMode="auto">
          <a:xfrm>
            <a:off x="6943725" y="2035175"/>
            <a:ext cx="1516063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3" name="Text Box 14"/>
          <p:cNvSpPr txBox="1">
            <a:spLocks noChangeArrowheads="1"/>
          </p:cNvSpPr>
          <p:nvPr/>
        </p:nvSpPr>
        <p:spPr bwMode="auto">
          <a:xfrm>
            <a:off x="6932613" y="1547813"/>
            <a:ext cx="163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47      15   0</a:t>
            </a:r>
          </a:p>
        </p:txBody>
      </p:sp>
      <p:sp>
        <p:nvSpPr>
          <p:cNvPr id="97294" name="Line 15"/>
          <p:cNvSpPr>
            <a:spLocks noChangeShapeType="1"/>
          </p:cNvSpPr>
          <p:nvPr/>
        </p:nvSpPr>
        <p:spPr bwMode="auto">
          <a:xfrm>
            <a:off x="7747000" y="20351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5" name="Text Box 16"/>
          <p:cNvSpPr txBox="1">
            <a:spLocks noChangeArrowheads="1"/>
          </p:cNvSpPr>
          <p:nvPr/>
        </p:nvSpPr>
        <p:spPr bwMode="auto">
          <a:xfrm>
            <a:off x="6877050" y="20351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基址</a:t>
            </a:r>
          </a:p>
        </p:txBody>
      </p:sp>
      <p:sp>
        <p:nvSpPr>
          <p:cNvPr id="97296" name="Text Box 17"/>
          <p:cNvSpPr txBox="1">
            <a:spLocks noChangeArrowheads="1"/>
          </p:cNvSpPr>
          <p:nvPr/>
        </p:nvSpPr>
        <p:spPr bwMode="auto">
          <a:xfrm>
            <a:off x="7747000" y="2035175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限长</a:t>
            </a:r>
          </a:p>
        </p:txBody>
      </p:sp>
      <p:sp>
        <p:nvSpPr>
          <p:cNvPr id="97297" name="Line 18"/>
          <p:cNvSpPr>
            <a:spLocks noChangeShapeType="1"/>
          </p:cNvSpPr>
          <p:nvPr/>
        </p:nvSpPr>
        <p:spPr bwMode="auto">
          <a:xfrm flipH="1" flipV="1">
            <a:off x="6372225" y="1844675"/>
            <a:ext cx="576263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8" name="Text Box 19"/>
          <p:cNvSpPr txBox="1">
            <a:spLocks noChangeArrowheads="1"/>
          </p:cNvSpPr>
          <p:nvPr/>
        </p:nvSpPr>
        <p:spPr bwMode="auto">
          <a:xfrm>
            <a:off x="7680325" y="29495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内存</a:t>
            </a:r>
          </a:p>
        </p:txBody>
      </p:sp>
      <p:sp>
        <p:nvSpPr>
          <p:cNvPr id="97299" name="Line 20"/>
          <p:cNvSpPr>
            <a:spLocks noChangeShapeType="1"/>
          </p:cNvSpPr>
          <p:nvPr/>
        </p:nvSpPr>
        <p:spPr bwMode="auto">
          <a:xfrm flipH="1">
            <a:off x="6324600" y="3200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0" name="Line 21"/>
          <p:cNvSpPr>
            <a:spLocks noChangeShapeType="1"/>
          </p:cNvSpPr>
          <p:nvPr/>
        </p:nvSpPr>
        <p:spPr bwMode="auto">
          <a:xfrm>
            <a:off x="5105400" y="2514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1" name="Line 22"/>
          <p:cNvSpPr>
            <a:spLocks noChangeShapeType="1"/>
          </p:cNvSpPr>
          <p:nvPr/>
        </p:nvSpPr>
        <p:spPr bwMode="auto">
          <a:xfrm>
            <a:off x="5105400" y="2743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2" name="Line 23"/>
          <p:cNvSpPr>
            <a:spLocks noChangeShapeType="1"/>
          </p:cNvSpPr>
          <p:nvPr/>
        </p:nvSpPr>
        <p:spPr bwMode="auto">
          <a:xfrm flipH="1">
            <a:off x="3810000" y="25908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3" name="Line 24"/>
          <p:cNvSpPr>
            <a:spLocks noChangeShapeType="1"/>
          </p:cNvSpPr>
          <p:nvPr/>
        </p:nvSpPr>
        <p:spPr bwMode="auto">
          <a:xfrm>
            <a:off x="61722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4" name="Line 25"/>
          <p:cNvSpPr>
            <a:spLocks noChangeShapeType="1"/>
          </p:cNvSpPr>
          <p:nvPr/>
        </p:nvSpPr>
        <p:spPr bwMode="auto">
          <a:xfrm>
            <a:off x="7010400" y="2819400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5" name="Rectangle 26"/>
          <p:cNvSpPr>
            <a:spLocks noChangeArrowheads="1"/>
          </p:cNvSpPr>
          <p:nvPr/>
        </p:nvSpPr>
        <p:spPr bwMode="auto">
          <a:xfrm>
            <a:off x="3810000" y="4038600"/>
            <a:ext cx="838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6" name="Line 27"/>
          <p:cNvSpPr>
            <a:spLocks noChangeShapeType="1"/>
          </p:cNvSpPr>
          <p:nvPr/>
        </p:nvSpPr>
        <p:spPr bwMode="auto">
          <a:xfrm flipH="1">
            <a:off x="1981200" y="4495800"/>
            <a:ext cx="1905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7" name="Line 28"/>
          <p:cNvSpPr>
            <a:spLocks noChangeShapeType="1"/>
          </p:cNvSpPr>
          <p:nvPr/>
        </p:nvSpPr>
        <p:spPr bwMode="auto">
          <a:xfrm flipH="1">
            <a:off x="3352800" y="4724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8" name="Line 29"/>
          <p:cNvSpPr>
            <a:spLocks noChangeShapeType="1"/>
          </p:cNvSpPr>
          <p:nvPr/>
        </p:nvSpPr>
        <p:spPr bwMode="auto">
          <a:xfrm>
            <a:off x="43434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9" name="Line 30"/>
          <p:cNvSpPr>
            <a:spLocks noChangeShapeType="1"/>
          </p:cNvSpPr>
          <p:nvPr/>
        </p:nvSpPr>
        <p:spPr bwMode="auto">
          <a:xfrm>
            <a:off x="3810000" y="464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10" name="Line 31"/>
          <p:cNvSpPr>
            <a:spLocks noChangeShapeType="1"/>
          </p:cNvSpPr>
          <p:nvPr/>
        </p:nvSpPr>
        <p:spPr bwMode="auto">
          <a:xfrm>
            <a:off x="3810000" y="4953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11" name="Text Box 33"/>
          <p:cNvSpPr txBox="1">
            <a:spLocks noChangeArrowheads="1"/>
          </p:cNvSpPr>
          <p:nvPr/>
        </p:nvSpPr>
        <p:spPr bwMode="auto">
          <a:xfrm>
            <a:off x="395288" y="2857500"/>
            <a:ext cx="1004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LDTR</a:t>
            </a:r>
          </a:p>
        </p:txBody>
      </p:sp>
      <p:sp>
        <p:nvSpPr>
          <p:cNvPr id="97312" name="Rectangle 34"/>
          <p:cNvSpPr>
            <a:spLocks noChangeArrowheads="1"/>
          </p:cNvSpPr>
          <p:nvPr/>
        </p:nvSpPr>
        <p:spPr bwMode="auto">
          <a:xfrm>
            <a:off x="1412875" y="2851150"/>
            <a:ext cx="2268538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3" name="Text Box 35"/>
          <p:cNvSpPr txBox="1">
            <a:spLocks noChangeArrowheads="1"/>
          </p:cNvSpPr>
          <p:nvPr/>
        </p:nvSpPr>
        <p:spPr bwMode="auto">
          <a:xfrm>
            <a:off x="1524000" y="24463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97314" name="Text Box 36"/>
          <p:cNvSpPr txBox="1">
            <a:spLocks noChangeArrowheads="1"/>
          </p:cNvSpPr>
          <p:nvPr/>
        </p:nvSpPr>
        <p:spPr bwMode="auto">
          <a:xfrm>
            <a:off x="2687638" y="24765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7315" name="Line 37"/>
          <p:cNvSpPr>
            <a:spLocks noChangeShapeType="1"/>
          </p:cNvSpPr>
          <p:nvPr/>
        </p:nvSpPr>
        <p:spPr bwMode="auto">
          <a:xfrm>
            <a:off x="3001963" y="2851150"/>
            <a:ext cx="1587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16" name="Text Box 38"/>
          <p:cNvSpPr txBox="1">
            <a:spLocks noChangeArrowheads="1"/>
          </p:cNvSpPr>
          <p:nvPr/>
        </p:nvSpPr>
        <p:spPr bwMode="auto">
          <a:xfrm>
            <a:off x="2962275" y="24765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2    0</a:t>
            </a:r>
          </a:p>
        </p:txBody>
      </p:sp>
      <p:sp>
        <p:nvSpPr>
          <p:cNvPr id="97317" name="Text Box 39"/>
          <p:cNvSpPr txBox="1">
            <a:spLocks noChangeArrowheads="1"/>
          </p:cNvSpPr>
          <p:nvPr/>
        </p:nvSpPr>
        <p:spPr bwMode="auto">
          <a:xfrm>
            <a:off x="1619250" y="2852738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</a:rPr>
              <a:t>索引值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97318" name="Line 40"/>
          <p:cNvSpPr>
            <a:spLocks noChangeShapeType="1"/>
          </p:cNvSpPr>
          <p:nvPr/>
        </p:nvSpPr>
        <p:spPr bwMode="auto">
          <a:xfrm flipV="1">
            <a:off x="3816350" y="2682875"/>
            <a:ext cx="1209675" cy="169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19" name="Text Box 41"/>
          <p:cNvSpPr txBox="1">
            <a:spLocks noChangeArrowheads="1"/>
          </p:cNvSpPr>
          <p:nvPr/>
        </p:nvSpPr>
        <p:spPr bwMode="auto">
          <a:xfrm>
            <a:off x="539750" y="1557338"/>
            <a:ext cx="23034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从虚拟地址到线性地址</a:t>
            </a:r>
          </a:p>
        </p:txBody>
      </p:sp>
      <p:grpSp>
        <p:nvGrpSpPr>
          <p:cNvPr id="97320" name="Group 42"/>
          <p:cNvGrpSpPr>
            <a:grpSpLocks/>
          </p:cNvGrpSpPr>
          <p:nvPr/>
        </p:nvGrpSpPr>
        <p:grpSpPr bwMode="auto">
          <a:xfrm>
            <a:off x="4311650" y="4572000"/>
            <a:ext cx="4254500" cy="2255838"/>
            <a:chOff x="2716" y="2880"/>
            <a:chExt cx="2680" cy="1421"/>
          </a:xfrm>
        </p:grpSpPr>
        <p:sp>
          <p:nvSpPr>
            <p:cNvPr id="97334" name="Text Box 43"/>
            <p:cNvSpPr txBox="1">
              <a:spLocks noChangeArrowheads="1"/>
            </p:cNvSpPr>
            <p:nvPr/>
          </p:nvSpPr>
          <p:spPr bwMode="auto">
            <a:xfrm>
              <a:off x="3302" y="373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7335" name="Rectangle 44"/>
            <p:cNvSpPr>
              <a:spLocks noChangeArrowheads="1"/>
            </p:cNvSpPr>
            <p:nvPr/>
          </p:nvSpPr>
          <p:spPr bwMode="auto">
            <a:xfrm>
              <a:off x="3264" y="3696"/>
              <a:ext cx="206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7336" name="Line 45"/>
            <p:cNvSpPr>
              <a:spLocks noChangeShapeType="1"/>
            </p:cNvSpPr>
            <p:nvPr/>
          </p:nvSpPr>
          <p:spPr bwMode="auto">
            <a:xfrm>
              <a:off x="4512" y="36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7" name="Text Box 46"/>
            <p:cNvSpPr txBox="1">
              <a:spLocks noChangeArrowheads="1"/>
            </p:cNvSpPr>
            <p:nvPr/>
          </p:nvSpPr>
          <p:spPr bwMode="auto">
            <a:xfrm>
              <a:off x="4512" y="3744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TI</a:t>
              </a:r>
            </a:p>
          </p:txBody>
        </p:sp>
        <p:sp>
          <p:nvSpPr>
            <p:cNvPr id="97338" name="Line 47"/>
            <p:cNvSpPr>
              <a:spLocks noChangeShapeType="1"/>
            </p:cNvSpPr>
            <p:nvPr/>
          </p:nvSpPr>
          <p:spPr bwMode="auto">
            <a:xfrm>
              <a:off x="4800" y="36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9" name="Text Box 48"/>
            <p:cNvSpPr txBox="1">
              <a:spLocks noChangeArrowheads="1"/>
            </p:cNvSpPr>
            <p:nvPr/>
          </p:nvSpPr>
          <p:spPr bwMode="auto">
            <a:xfrm>
              <a:off x="4752" y="3744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特权级</a:t>
              </a:r>
            </a:p>
          </p:txBody>
        </p:sp>
        <p:sp>
          <p:nvSpPr>
            <p:cNvPr id="97340" name="Text Box 49"/>
            <p:cNvSpPr txBox="1">
              <a:spLocks noChangeArrowheads="1"/>
            </p:cNvSpPr>
            <p:nvPr/>
          </p:nvSpPr>
          <p:spPr bwMode="auto">
            <a:xfrm>
              <a:off x="4896" y="398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1    0</a:t>
              </a:r>
            </a:p>
          </p:txBody>
        </p:sp>
        <p:sp>
          <p:nvSpPr>
            <p:cNvPr id="97341" name="Text Box 50"/>
            <p:cNvSpPr txBox="1">
              <a:spLocks noChangeArrowheads="1"/>
            </p:cNvSpPr>
            <p:nvPr/>
          </p:nvSpPr>
          <p:spPr bwMode="auto">
            <a:xfrm>
              <a:off x="4550" y="40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7342" name="Text Box 51"/>
            <p:cNvSpPr txBox="1">
              <a:spLocks noChangeArrowheads="1"/>
            </p:cNvSpPr>
            <p:nvPr/>
          </p:nvSpPr>
          <p:spPr bwMode="auto">
            <a:xfrm>
              <a:off x="3456" y="3744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描述符索引</a:t>
              </a:r>
            </a:p>
          </p:txBody>
        </p:sp>
        <p:sp>
          <p:nvSpPr>
            <p:cNvPr id="97343" name="Line 52"/>
            <p:cNvSpPr>
              <a:spLocks noChangeShapeType="1"/>
            </p:cNvSpPr>
            <p:nvPr/>
          </p:nvSpPr>
          <p:spPr bwMode="auto">
            <a:xfrm flipH="1" flipV="1">
              <a:off x="3024" y="2880"/>
              <a:ext cx="134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4" name="Text Box 53"/>
            <p:cNvSpPr txBox="1">
              <a:spLocks noChangeArrowheads="1"/>
            </p:cNvSpPr>
            <p:nvPr/>
          </p:nvSpPr>
          <p:spPr bwMode="auto">
            <a:xfrm>
              <a:off x="2716" y="369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</a:rPr>
                <a:t>xxxx</a:t>
              </a:r>
            </a:p>
          </p:txBody>
        </p:sp>
      </p:grpSp>
      <p:sp>
        <p:nvSpPr>
          <p:cNvPr id="97321" name="Rectangle 54"/>
          <p:cNvSpPr>
            <a:spLocks noChangeArrowheads="1"/>
          </p:cNvSpPr>
          <p:nvPr/>
        </p:nvSpPr>
        <p:spPr bwMode="auto">
          <a:xfrm>
            <a:off x="7740650" y="4149725"/>
            <a:ext cx="762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2" name="Line 55"/>
          <p:cNvSpPr>
            <a:spLocks noChangeShapeType="1"/>
          </p:cNvSpPr>
          <p:nvPr/>
        </p:nvSpPr>
        <p:spPr bwMode="auto">
          <a:xfrm>
            <a:off x="7740650" y="441166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23" name="Line 56"/>
          <p:cNvSpPr>
            <a:spLocks noChangeShapeType="1"/>
          </p:cNvSpPr>
          <p:nvPr/>
        </p:nvSpPr>
        <p:spPr bwMode="auto">
          <a:xfrm>
            <a:off x="7740650" y="471646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24" name="Line 57"/>
          <p:cNvSpPr>
            <a:spLocks noChangeShapeType="1"/>
          </p:cNvSpPr>
          <p:nvPr/>
        </p:nvSpPr>
        <p:spPr bwMode="auto">
          <a:xfrm>
            <a:off x="3810000" y="4267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25" name="Line 58"/>
          <p:cNvSpPr>
            <a:spLocks noChangeShapeType="1"/>
          </p:cNvSpPr>
          <p:nvPr/>
        </p:nvSpPr>
        <p:spPr bwMode="auto">
          <a:xfrm>
            <a:off x="7740650" y="49418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26" name="Rectangle 59"/>
          <p:cNvSpPr>
            <a:spLocks noChangeArrowheads="1"/>
          </p:cNvSpPr>
          <p:nvPr/>
        </p:nvSpPr>
        <p:spPr bwMode="auto">
          <a:xfrm>
            <a:off x="1447800" y="5715000"/>
            <a:ext cx="6096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7" name="Line 60"/>
          <p:cNvSpPr>
            <a:spLocks noChangeShapeType="1"/>
          </p:cNvSpPr>
          <p:nvPr/>
        </p:nvSpPr>
        <p:spPr bwMode="auto">
          <a:xfrm>
            <a:off x="14478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28" name="Line 61"/>
          <p:cNvSpPr>
            <a:spLocks noChangeShapeType="1"/>
          </p:cNvSpPr>
          <p:nvPr/>
        </p:nvSpPr>
        <p:spPr bwMode="auto">
          <a:xfrm>
            <a:off x="14478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29" name="Line 62"/>
          <p:cNvSpPr>
            <a:spLocks noChangeShapeType="1"/>
          </p:cNvSpPr>
          <p:nvPr/>
        </p:nvSpPr>
        <p:spPr bwMode="auto">
          <a:xfrm>
            <a:off x="14478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30" name="Line 63"/>
          <p:cNvSpPr>
            <a:spLocks noChangeShapeType="1"/>
          </p:cNvSpPr>
          <p:nvPr/>
        </p:nvSpPr>
        <p:spPr bwMode="auto">
          <a:xfrm>
            <a:off x="14478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31" name="Line 64"/>
          <p:cNvSpPr>
            <a:spLocks noChangeShapeType="1"/>
          </p:cNvSpPr>
          <p:nvPr/>
        </p:nvSpPr>
        <p:spPr bwMode="auto">
          <a:xfrm>
            <a:off x="1447800" y="647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32" name="Line 65"/>
          <p:cNvSpPr>
            <a:spLocks noChangeShapeType="1"/>
          </p:cNvSpPr>
          <p:nvPr/>
        </p:nvSpPr>
        <p:spPr bwMode="auto">
          <a:xfrm>
            <a:off x="1447800" y="662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Text Box 71">
            <a:extLst>
              <a:ext uri="{FF2B5EF4-FFF2-40B4-BE49-F238E27FC236}">
                <a16:creationId xmlns:a16="http://schemas.microsoft.com/office/drawing/2014/main" id="{A4B8EFD2-74CB-4A3A-B421-F9B0C54B8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2575"/>
            <a:ext cx="5724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保护方式下物理地址的形成</a:t>
            </a:r>
          </a:p>
        </p:txBody>
      </p:sp>
    </p:spTree>
  </p:cSld>
  <p:clrMapOvr>
    <a:masterClrMapping/>
  </p:clrMapOvr>
  <p:transition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67544" y="1484784"/>
            <a:ext cx="7631881" cy="195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程序员需要关心物理内存吗？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内存条有多大？  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程序能全部放入内存吗？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程序放在内存的什么位置？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72BE710F-C7B3-52AD-3836-DD2EB711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6538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虚拟存储器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E688F628-1AD5-F98E-A2A5-99710ED28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69" y="3717032"/>
            <a:ext cx="8345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早期：程序员自己管理主存，通过分解程序并覆盖主存的方式执行程序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300C316-E4BF-8C48-60E2-9A3CD3080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69" y="4404803"/>
            <a:ext cx="762540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在实时性要求较高的嵌入式微控制器中，大多需要关注内存；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取指令和存储操作数所有的地址都是物理地址；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执行速度快，无需进行地址转换；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未采用虚拟存储机制。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12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755650" y="1484313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从线性地址到物理地址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1763713" y="2532063"/>
            <a:ext cx="561657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051050" y="253206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页目录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4210050" y="25320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页表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5849938" y="253206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偏移量</a:t>
            </a:r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>
            <a:off x="5292725" y="2535238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3563938" y="2559050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828675" y="2386013"/>
            <a:ext cx="962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线性地址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490788" y="2060575"/>
            <a:ext cx="376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10                  10                 12</a:t>
            </a:r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 flipH="1">
            <a:off x="2297113" y="2992438"/>
            <a:ext cx="42862" cy="180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678113" y="4267200"/>
            <a:ext cx="1600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2916238" y="616585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页目录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2830513" y="46482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页目录项</a:t>
            </a:r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2678113" y="5181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2678113" y="5562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2678113" y="4648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914400" y="5548313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CR3</a:t>
            </a:r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 flipV="1">
            <a:off x="1619250" y="57356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4" name="Text Box 22"/>
          <p:cNvSpPr txBox="1">
            <a:spLocks noChangeArrowheads="1"/>
          </p:cNvSpPr>
          <p:nvPr/>
        </p:nvSpPr>
        <p:spPr bwMode="auto">
          <a:xfrm>
            <a:off x="2144713" y="47244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98325" name="Rectangle 23"/>
          <p:cNvSpPr>
            <a:spLocks noChangeArrowheads="1"/>
          </p:cNvSpPr>
          <p:nvPr/>
        </p:nvSpPr>
        <p:spPr bwMode="auto">
          <a:xfrm>
            <a:off x="5421313" y="3581400"/>
            <a:ext cx="1066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6" name="Text Box 24"/>
          <p:cNvSpPr txBox="1">
            <a:spLocks noChangeArrowheads="1"/>
          </p:cNvSpPr>
          <p:nvPr/>
        </p:nvSpPr>
        <p:spPr bwMode="auto">
          <a:xfrm>
            <a:off x="5573713" y="513556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页表</a:t>
            </a:r>
          </a:p>
        </p:txBody>
      </p:sp>
      <p:sp>
        <p:nvSpPr>
          <p:cNvPr id="98327" name="Text Box 25"/>
          <p:cNvSpPr txBox="1">
            <a:spLocks noChangeArrowheads="1"/>
          </p:cNvSpPr>
          <p:nvPr/>
        </p:nvSpPr>
        <p:spPr bwMode="auto">
          <a:xfrm>
            <a:off x="5421313" y="41148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页表项</a:t>
            </a:r>
          </a:p>
        </p:txBody>
      </p:sp>
      <p:sp>
        <p:nvSpPr>
          <p:cNvPr id="98328" name="Line 26"/>
          <p:cNvSpPr>
            <a:spLocks noChangeShapeType="1"/>
          </p:cNvSpPr>
          <p:nvPr/>
        </p:nvSpPr>
        <p:spPr bwMode="auto">
          <a:xfrm>
            <a:off x="5421313" y="4191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9" name="Line 27"/>
          <p:cNvSpPr>
            <a:spLocks noChangeShapeType="1"/>
          </p:cNvSpPr>
          <p:nvPr/>
        </p:nvSpPr>
        <p:spPr bwMode="auto">
          <a:xfrm>
            <a:off x="5421313" y="4495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0" name="Line 28"/>
          <p:cNvSpPr>
            <a:spLocks noChangeShapeType="1"/>
          </p:cNvSpPr>
          <p:nvPr/>
        </p:nvSpPr>
        <p:spPr bwMode="auto">
          <a:xfrm>
            <a:off x="6411913" y="4343400"/>
            <a:ext cx="465137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1" name="Line 29"/>
          <p:cNvSpPr>
            <a:spLocks noChangeShapeType="1"/>
          </p:cNvSpPr>
          <p:nvPr/>
        </p:nvSpPr>
        <p:spPr bwMode="auto">
          <a:xfrm>
            <a:off x="4202113" y="5029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2" name="Line 30"/>
          <p:cNvSpPr>
            <a:spLocks noChangeShapeType="1"/>
          </p:cNvSpPr>
          <p:nvPr/>
        </p:nvSpPr>
        <p:spPr bwMode="auto">
          <a:xfrm>
            <a:off x="4643438" y="2992438"/>
            <a:ext cx="15875" cy="1122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3" name="Text Box 31"/>
          <p:cNvSpPr txBox="1">
            <a:spLocks noChangeArrowheads="1"/>
          </p:cNvSpPr>
          <p:nvPr/>
        </p:nvSpPr>
        <p:spPr bwMode="auto">
          <a:xfrm>
            <a:off x="4506913" y="41148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98334" name="Line 32"/>
          <p:cNvSpPr>
            <a:spLocks noChangeShapeType="1"/>
          </p:cNvSpPr>
          <p:nvPr/>
        </p:nvSpPr>
        <p:spPr bwMode="auto">
          <a:xfrm flipV="1">
            <a:off x="4659313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5" name="Line 33"/>
          <p:cNvSpPr>
            <a:spLocks noChangeShapeType="1"/>
          </p:cNvSpPr>
          <p:nvPr/>
        </p:nvSpPr>
        <p:spPr bwMode="auto">
          <a:xfrm>
            <a:off x="4811713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6" name="Line 34"/>
          <p:cNvSpPr>
            <a:spLocks noChangeShapeType="1"/>
          </p:cNvSpPr>
          <p:nvPr/>
        </p:nvSpPr>
        <p:spPr bwMode="auto">
          <a:xfrm flipV="1">
            <a:off x="2268538" y="5105400"/>
            <a:ext cx="28575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7" name="Line 36"/>
          <p:cNvSpPr>
            <a:spLocks noChangeShapeType="1"/>
          </p:cNvSpPr>
          <p:nvPr/>
        </p:nvSpPr>
        <p:spPr bwMode="auto">
          <a:xfrm>
            <a:off x="2678113" y="5791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8" name="Line 37"/>
          <p:cNvSpPr>
            <a:spLocks noChangeShapeType="1"/>
          </p:cNvSpPr>
          <p:nvPr/>
        </p:nvSpPr>
        <p:spPr bwMode="auto">
          <a:xfrm>
            <a:off x="2449513" y="4953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9" name="Line 38"/>
          <p:cNvSpPr>
            <a:spLocks noChangeShapeType="1"/>
          </p:cNvSpPr>
          <p:nvPr/>
        </p:nvSpPr>
        <p:spPr bwMode="auto">
          <a:xfrm>
            <a:off x="6804025" y="2992438"/>
            <a:ext cx="73025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40" name="Text Box 39"/>
          <p:cNvSpPr txBox="1">
            <a:spLocks noChangeArrowheads="1"/>
          </p:cNvSpPr>
          <p:nvPr/>
        </p:nvSpPr>
        <p:spPr bwMode="auto">
          <a:xfrm>
            <a:off x="6732588" y="4008438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+ 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》</a:t>
            </a:r>
          </a:p>
        </p:txBody>
      </p:sp>
      <p:sp>
        <p:nvSpPr>
          <p:cNvPr id="98341" name="Rectangle 40"/>
          <p:cNvSpPr>
            <a:spLocks noChangeArrowheads="1"/>
          </p:cNvSpPr>
          <p:nvPr/>
        </p:nvSpPr>
        <p:spPr bwMode="auto">
          <a:xfrm>
            <a:off x="7667625" y="3495675"/>
            <a:ext cx="5762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物理地址</a:t>
            </a:r>
          </a:p>
        </p:txBody>
      </p:sp>
      <p:sp>
        <p:nvSpPr>
          <p:cNvPr id="39" name="Text Box 71">
            <a:extLst>
              <a:ext uri="{FF2B5EF4-FFF2-40B4-BE49-F238E27FC236}">
                <a16:creationId xmlns:a16="http://schemas.microsoft.com/office/drawing/2014/main" id="{3621335F-7921-4DC3-A82F-F7F2B7114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2575"/>
            <a:ext cx="5724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保护方式下物理地址的形成</a:t>
            </a:r>
          </a:p>
        </p:txBody>
      </p:sp>
    </p:spTree>
  </p:cSld>
  <p:clrMapOvr>
    <a:masterClrMapping/>
  </p:clrMapOvr>
  <p:transition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15185" y="1699235"/>
            <a:ext cx="3974529" cy="535831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Q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/>
              <a:t>GDTR </a:t>
            </a:r>
            <a:r>
              <a:rPr lang="zh-CN" altLang="en-US" sz="2400" dirty="0"/>
              <a:t>是如何设置的？</a:t>
            </a:r>
          </a:p>
        </p:txBody>
      </p:sp>
      <p:sp>
        <p:nvSpPr>
          <p:cNvPr id="4" name="Text Box 71">
            <a:extLst>
              <a:ext uri="{FF2B5EF4-FFF2-40B4-BE49-F238E27FC236}">
                <a16:creationId xmlns:a16="http://schemas.microsoft.com/office/drawing/2014/main" id="{83A47ECE-4D7B-4CB9-B786-6C0A1C1D4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2575"/>
            <a:ext cx="5724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保护方式下物理地址的形成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E33FE4-A6AA-C4EA-0D22-643D7E89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42073"/>
            <a:ext cx="5976664" cy="15086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827C15-E3A8-E2C4-A8CB-D89D89CE9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717032"/>
            <a:ext cx="8352928" cy="293448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C63EE79-4BE6-43FB-C0A1-AD2513D79742}"/>
              </a:ext>
            </a:extLst>
          </p:cNvPr>
          <p:cNvSpPr txBox="1"/>
          <p:nvPr/>
        </p:nvSpPr>
        <p:spPr>
          <a:xfrm>
            <a:off x="4319972" y="1212768"/>
            <a:ext cx="4536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Intel® 64 and IA-32 Architectures Software Developer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s  Manual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655295"/>
      </p:ext>
    </p:extLst>
  </p:cSld>
  <p:clrMapOvr>
    <a:masterClrMapping/>
  </p:clrMapOvr>
  <p:transition>
    <p:comb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25463" y="1484784"/>
            <a:ext cx="6710362" cy="535831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Q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/>
              <a:t>LDTR </a:t>
            </a:r>
            <a:r>
              <a:rPr lang="zh-CN" altLang="en-US" sz="2400" dirty="0"/>
              <a:t>是如何设置的？</a:t>
            </a:r>
          </a:p>
        </p:txBody>
      </p:sp>
      <p:sp>
        <p:nvSpPr>
          <p:cNvPr id="4" name="Text Box 71">
            <a:extLst>
              <a:ext uri="{FF2B5EF4-FFF2-40B4-BE49-F238E27FC236}">
                <a16:creationId xmlns:a16="http://schemas.microsoft.com/office/drawing/2014/main" id="{83A47ECE-4D7B-4CB9-B786-6C0A1C1D4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2575"/>
            <a:ext cx="5724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保护方式下物理地址的形成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8F1705-F10F-5442-0F50-58799945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88840"/>
            <a:ext cx="8102912" cy="1082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639399-3B7F-E93E-ED72-0EF05BD21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05" y="3068960"/>
            <a:ext cx="8412367" cy="31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07428"/>
      </p:ext>
    </p:extLst>
  </p:cSld>
  <p:clrMapOvr>
    <a:masterClrMapping/>
  </p:clrMapOvr>
  <p:transition>
    <p:comb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25463" y="1597025"/>
            <a:ext cx="6710362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 </a:t>
            </a:r>
            <a:r>
              <a:rPr lang="zh-CN" altLang="en-US"/>
              <a:t>描述符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 描述符表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局部描述符表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全局描述符表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中断描述符表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 段选择符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 线性地址的形成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 物理地址的形成</a:t>
            </a:r>
          </a:p>
        </p:txBody>
      </p:sp>
      <p:sp>
        <p:nvSpPr>
          <p:cNvPr id="4" name="Text Box 71">
            <a:extLst>
              <a:ext uri="{FF2B5EF4-FFF2-40B4-BE49-F238E27FC236}">
                <a16:creationId xmlns:a16="http://schemas.microsoft.com/office/drawing/2014/main" id="{83A47ECE-4D7B-4CB9-B786-6C0A1C1D4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2575"/>
            <a:ext cx="5724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保护方式下物理地址的形成</a:t>
            </a:r>
          </a:p>
        </p:txBody>
      </p:sp>
    </p:spTree>
  </p:cSld>
  <p:clrMapOvr>
    <a:masterClrMapping/>
  </p:clrMapOvr>
  <p:transition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72BE710F-C7B3-52AD-3836-DD2EB711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6538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虚拟存储器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8ED118-FD49-3007-E212-E976DBC31AA2}"/>
              </a:ext>
            </a:extLst>
          </p:cNvPr>
          <p:cNvSpPr txBox="1"/>
          <p:nvPr/>
        </p:nvSpPr>
        <p:spPr>
          <a:xfrm>
            <a:off x="467544" y="1484784"/>
            <a:ext cx="8151978" cy="1513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3200" marR="0" lvl="0" indent="-203200" algn="l" defTabSz="914400" rtl="0" eaLnBrk="1" fontAlgn="base" latinLnBrk="0" hangingPunct="1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1961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年，英国曼切斯特研究人员提出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自动执行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overlay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的方式。</a:t>
            </a:r>
          </a:p>
          <a:p>
            <a:pPr marL="203200" marR="0" lvl="0" indent="-203200" algn="l" defTabSz="914400" rtl="0" eaLnBrk="1" fontAlgn="base" latinLnBrk="0" hangingPunct="1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动机：把程序员从大量繁琐的存储管理工作中解放出来，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使得程序员编程时不用管主存容量的大小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AF052F-10AF-0DD5-A4E0-35B782A18B71}"/>
              </a:ext>
            </a:extLst>
          </p:cNvPr>
          <p:cNvSpPr txBox="1"/>
          <p:nvPr/>
        </p:nvSpPr>
        <p:spPr>
          <a:xfrm>
            <a:off x="452060" y="3212976"/>
            <a:ext cx="8151977" cy="3130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基本思想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把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地址空间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主存容量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的概念区分开来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  <a:endParaRPr kumimoji="0" lang="en-US" altLang="zh-CN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程序员在地址空间里编写程序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  <a:endParaRPr kumimoji="0" lang="en-US" altLang="zh-CN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程序则在真正的内存中运行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  <a:endParaRPr kumimoji="0" lang="en-US" altLang="zh-CN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由一个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专门的机制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实现地址空间和实际主存之间的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映射</a:t>
            </a:r>
            <a:r>
              <a:rPr kumimoji="0" lang="zh-CN" altLang="en-US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0" lang="en-US" altLang="zh-CN" sz="2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kumimoji="0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kumimoji="0"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MMU</a:t>
            </a:r>
            <a:r>
              <a:rPr kumimoji="0"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(Memory Management Unit) </a:t>
            </a:r>
            <a:r>
              <a:rPr kumimoji="0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endParaRPr kumimoji="0" lang="en-US" altLang="zh-CN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buSzPct val="100000"/>
              <a:defRPr/>
            </a:pPr>
            <a:r>
              <a:rPr kumimoji="0"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kumimoji="0"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逻辑地址</a:t>
            </a:r>
            <a:r>
              <a:rPr kumimoji="0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（即虚拟地址）转换为 内存的</a:t>
            </a:r>
            <a:r>
              <a:rPr kumimoji="0"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物理地址</a:t>
            </a:r>
            <a:r>
              <a:rPr kumimoji="0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6316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72BE710F-C7B3-52AD-3836-DD2EB711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6538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虚拟存储器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AF052F-10AF-0DD5-A4E0-35B782A18B71}"/>
              </a:ext>
            </a:extLst>
          </p:cNvPr>
          <p:cNvSpPr txBox="1"/>
          <p:nvPr/>
        </p:nvSpPr>
        <p:spPr>
          <a:xfrm>
            <a:off x="496011" y="1628800"/>
            <a:ext cx="8151977" cy="225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逻辑地址</a:t>
            </a:r>
            <a:r>
              <a:rPr kumimoji="0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（即虚拟地址）转换为 内存的</a:t>
            </a:r>
            <a:r>
              <a:rPr kumimoji="0"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物理地址</a:t>
            </a:r>
            <a:r>
              <a:rPr kumimoji="0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的方式：</a:t>
            </a:r>
            <a:endParaRPr kumimoji="0" lang="en-US" altLang="zh-CN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tabLst/>
              <a:defRPr/>
            </a:pPr>
            <a:endParaRPr kumimoji="0" lang="en-US" altLang="zh-CN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分页式</a:t>
            </a:r>
            <a:endParaRPr kumimoji="0" lang="en-US" altLang="zh-CN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分段式</a:t>
            </a:r>
            <a:endParaRPr kumimoji="0" lang="en-US" altLang="zh-CN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段页式</a:t>
            </a:r>
          </a:p>
        </p:txBody>
      </p:sp>
    </p:spTree>
    <p:extLst>
      <p:ext uri="{BB962C8B-B14F-4D97-AF65-F5344CB8AC3E}">
        <p14:creationId xmlns:p14="http://schemas.microsoft.com/office/powerpoint/2010/main" val="247985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7"/>
          <p:cNvSpPr>
            <a:spLocks noChangeArrowheads="1"/>
          </p:cNvSpPr>
          <p:nvPr/>
        </p:nvSpPr>
        <p:spPr bwMode="auto">
          <a:xfrm>
            <a:off x="468313" y="1636713"/>
            <a:ext cx="8496300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3048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 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语言程序中，变量的定义和指令写在一起</a:t>
            </a:r>
          </a:p>
          <a:p>
            <a:pPr indent="3048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语言程序中无分段的概念</a:t>
            </a:r>
          </a:p>
          <a:p>
            <a:pPr indent="3048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 机器语言层次上，是要分段的</a:t>
            </a:r>
          </a:p>
          <a:p>
            <a:pPr indent="3048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 在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程序编译时，将变量的空间分配和指令分开，</a:t>
            </a:r>
          </a:p>
          <a:p>
            <a:pPr indent="3048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   分别放在不同段中。</a:t>
            </a:r>
          </a:p>
        </p:txBody>
      </p:sp>
      <p:sp>
        <p:nvSpPr>
          <p:cNvPr id="83972" name="Rectangle 8"/>
          <p:cNvSpPr>
            <a:spLocks noChangeArrowheads="1"/>
          </p:cNvSpPr>
          <p:nvPr/>
        </p:nvSpPr>
        <p:spPr bwMode="auto">
          <a:xfrm>
            <a:off x="684213" y="4724400"/>
            <a:ext cx="69278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思考题</a:t>
            </a:r>
            <a:r>
              <a:rPr lang="zh-CN" altLang="en-US" b="1"/>
              <a:t>：</a:t>
            </a:r>
          </a:p>
          <a:p>
            <a:r>
              <a:rPr lang="zh-CN" altLang="en-US" sz="2800" b="1"/>
              <a:t>        为什么机器指令和数据存放要分开呢？</a:t>
            </a:r>
          </a:p>
        </p:txBody>
      </p:sp>
      <p:sp>
        <p:nvSpPr>
          <p:cNvPr id="7" name="Text Box 71">
            <a:extLst>
              <a:ext uri="{FF2B5EF4-FFF2-40B4-BE49-F238E27FC236}">
                <a16:creationId xmlns:a16="http://schemas.microsoft.com/office/drawing/2014/main" id="{B32C63A6-E00E-40A1-BB48-7E614B4CF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34" y="311596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分段</a:t>
            </a:r>
          </a:p>
        </p:txBody>
      </p:sp>
    </p:spTree>
    <p:extLst>
      <p:ext uri="{BB962C8B-B14F-4D97-AF65-F5344CB8AC3E}">
        <p14:creationId xmlns:p14="http://schemas.microsoft.com/office/powerpoint/2010/main" val="134386022"/>
      </p:ext>
    </p:extLst>
  </p:cSld>
  <p:clrMapOvr>
    <a:masterClrMapping/>
  </p:clrMapOvr>
  <p:transition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7"/>
          <p:cNvSpPr>
            <a:spLocks noChangeArrowheads="1"/>
          </p:cNvSpPr>
          <p:nvPr/>
        </p:nvSpPr>
        <p:spPr bwMode="auto">
          <a:xfrm>
            <a:off x="468313" y="1648400"/>
            <a:ext cx="8496300" cy="263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265113" indent="-265113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根据程序的模块化性质，按程序的逻辑结构划分成多个相对独立的部分，称为段；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</a:endParaRPr>
          </a:p>
          <a:p>
            <a:pPr indent="3048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一个程序可以有多个代码段；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</a:endParaRPr>
          </a:p>
          <a:p>
            <a:pPr indent="3048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一个程序可以有多个数据段；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</a:endParaRPr>
          </a:p>
          <a:p>
            <a:pPr indent="3048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段通常有段名、段起点、段长、段属性等信息</a:t>
            </a:r>
          </a:p>
        </p:txBody>
      </p:sp>
      <p:sp>
        <p:nvSpPr>
          <p:cNvPr id="7" name="Text Box 71">
            <a:extLst>
              <a:ext uri="{FF2B5EF4-FFF2-40B4-BE49-F238E27FC236}">
                <a16:creationId xmlns:a16="http://schemas.microsoft.com/office/drawing/2014/main" id="{B32C63A6-E00E-40A1-BB48-7E614B4CF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34" y="311596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分段</a:t>
            </a:r>
          </a:p>
        </p:txBody>
      </p:sp>
    </p:spTree>
    <p:extLst>
      <p:ext uri="{BB962C8B-B14F-4D97-AF65-F5344CB8AC3E}">
        <p14:creationId xmlns:p14="http://schemas.microsoft.com/office/powerpoint/2010/main" val="166609932"/>
      </p:ext>
    </p:extLst>
  </p:cSld>
  <p:clrMapOvr>
    <a:masterClrMapping/>
  </p:clrMapOvr>
  <p:transition spd="med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1">
            <a:extLst>
              <a:ext uri="{FF2B5EF4-FFF2-40B4-BE49-F238E27FC236}">
                <a16:creationId xmlns:a16="http://schemas.microsoft.com/office/drawing/2014/main" id="{B32C63A6-E00E-40A1-BB48-7E614B4CF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34" y="311596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分段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3EC90C-4FEF-6710-9BFF-D2FF355EC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196752"/>
            <a:ext cx="4236917" cy="24582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E7D57B-B8A5-A642-3A42-9215E4545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356992"/>
            <a:ext cx="6137692" cy="32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4940"/>
      </p:ext>
    </p:extLst>
  </p:cSld>
  <p:clrMapOvr>
    <a:masterClrMapping/>
  </p:clrMapOvr>
  <p:transition spd="med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1">
            <a:extLst>
              <a:ext uri="{FF2B5EF4-FFF2-40B4-BE49-F238E27FC236}">
                <a16:creationId xmlns:a16="http://schemas.microsoft.com/office/drawing/2014/main" id="{B32C63A6-E00E-40A1-BB48-7E614B4CF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34" y="311596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分段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76F520-F083-6F44-4A74-7643B9945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28800"/>
            <a:ext cx="7055213" cy="11049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66D9AB-065A-5F43-691E-D343A7547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996952"/>
            <a:ext cx="4715000" cy="32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98690"/>
      </p:ext>
    </p:extLst>
  </p:cSld>
  <p:clrMapOvr>
    <a:masterClrMapping/>
  </p:clrMapOvr>
  <p:transition spd="med">
    <p:dissolve/>
  </p:transition>
</p:sld>
</file>

<file path=ppt/theme/theme1.xml><?xml version="1.0" encoding="utf-8"?>
<a:theme xmlns:a="http://schemas.openxmlformats.org/drawingml/2006/main" name="1_model-3">
  <a:themeElements>
    <a:clrScheme name="1_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400" b="0" i="0" u="none" strike="noStrike" cap="none" normalizeH="0" baseline="0" smtClean="0">
            <a:ln>
              <a:noFill/>
            </a:ln>
            <a:solidFill>
              <a:srgbClr val="FF00FF"/>
            </a:solidFill>
            <a:effectLst/>
            <a:latin typeface="华文新魏" pitchFamily="2" charset="-122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400" b="0" i="0" u="none" strike="noStrike" cap="none" normalizeH="0" baseline="0" smtClean="0">
            <a:ln>
              <a:noFill/>
            </a:ln>
            <a:solidFill>
              <a:srgbClr val="FF00FF"/>
            </a:solidFill>
            <a:effectLst/>
            <a:latin typeface="华文新魏" pitchFamily="2" charset="-122"/>
            <a:ea typeface="华文新魏" pitchFamily="2" charset="-122"/>
          </a:defRPr>
        </a:defPPr>
      </a:lstStyle>
    </a:lnDef>
  </a:objectDefaults>
  <a:extraClrSchemeLst>
    <a:extraClrScheme>
      <a:clrScheme name="1_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7311</TotalTime>
  <Words>2084</Words>
  <Application>Microsoft Office PowerPoint</Application>
  <PresentationFormat>全屏显示(4:3)</PresentationFormat>
  <Paragraphs>361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黑体</vt:lpstr>
      <vt:lpstr>华文楷体</vt:lpstr>
      <vt:lpstr>华文新魏</vt:lpstr>
      <vt:lpstr>楷体_GB2312</vt:lpstr>
      <vt:lpstr>宋体</vt:lpstr>
      <vt:lpstr>微软雅黑</vt:lpstr>
      <vt:lpstr>Tahoma</vt:lpstr>
      <vt:lpstr>Times New Roman</vt:lpstr>
      <vt:lpstr>Wingdings</vt:lpstr>
      <vt:lpstr>1_model-3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达梦数据库股份有限责任公司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xuxiangyang</dc:creator>
  <cp:lastModifiedBy>Jin-Home</cp:lastModifiedBy>
  <cp:revision>722</cp:revision>
  <dcterms:created xsi:type="dcterms:W3CDTF">2002-01-21T01:38:38Z</dcterms:created>
  <dcterms:modified xsi:type="dcterms:W3CDTF">2024-02-24T01:03:08Z</dcterms:modified>
</cp:coreProperties>
</file>