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</p:sldMasterIdLst>
  <p:notesMasterIdLst>
    <p:notesMasterId r:id="rId73"/>
  </p:notesMasterIdLst>
  <p:handoutMasterIdLst>
    <p:handoutMasterId r:id="rId74"/>
  </p:handoutMasterIdLst>
  <p:sldIdLst>
    <p:sldId id="603" r:id="rId3"/>
    <p:sldId id="528" r:id="rId4"/>
    <p:sldId id="532" r:id="rId5"/>
    <p:sldId id="622" r:id="rId6"/>
    <p:sldId id="533" r:id="rId7"/>
    <p:sldId id="538" r:id="rId8"/>
    <p:sldId id="605" r:id="rId9"/>
    <p:sldId id="625" r:id="rId10"/>
    <p:sldId id="633" r:id="rId11"/>
    <p:sldId id="607" r:id="rId12"/>
    <p:sldId id="610" r:id="rId13"/>
    <p:sldId id="609" r:id="rId14"/>
    <p:sldId id="613" r:id="rId15"/>
    <p:sldId id="617" r:id="rId16"/>
    <p:sldId id="618" r:id="rId17"/>
    <p:sldId id="546" r:id="rId18"/>
    <p:sldId id="619" r:id="rId19"/>
    <p:sldId id="549" r:id="rId20"/>
    <p:sldId id="550" r:id="rId21"/>
    <p:sldId id="620" r:id="rId22"/>
    <p:sldId id="551" r:id="rId23"/>
    <p:sldId id="552" r:id="rId24"/>
    <p:sldId id="553" r:id="rId25"/>
    <p:sldId id="554" r:id="rId26"/>
    <p:sldId id="556" r:id="rId27"/>
    <p:sldId id="626" r:id="rId28"/>
    <p:sldId id="557" r:id="rId29"/>
    <p:sldId id="559" r:id="rId30"/>
    <p:sldId id="560" r:id="rId31"/>
    <p:sldId id="561" r:id="rId32"/>
    <p:sldId id="635" r:id="rId33"/>
    <p:sldId id="562" r:id="rId34"/>
    <p:sldId id="627" r:id="rId35"/>
    <p:sldId id="563" r:id="rId36"/>
    <p:sldId id="564" r:id="rId37"/>
    <p:sldId id="636" r:id="rId38"/>
    <p:sldId id="637" r:id="rId39"/>
    <p:sldId id="598" r:id="rId40"/>
    <p:sldId id="621" r:id="rId41"/>
    <p:sldId id="638" r:id="rId42"/>
    <p:sldId id="640" r:id="rId43"/>
    <p:sldId id="641" r:id="rId44"/>
    <p:sldId id="649" r:id="rId45"/>
    <p:sldId id="650" r:id="rId46"/>
    <p:sldId id="657" r:id="rId47"/>
    <p:sldId id="642" r:id="rId48"/>
    <p:sldId id="658" r:id="rId49"/>
    <p:sldId id="659" r:id="rId50"/>
    <p:sldId id="646" r:id="rId51"/>
    <p:sldId id="647" r:id="rId52"/>
    <p:sldId id="663" r:id="rId53"/>
    <p:sldId id="569" r:id="rId54"/>
    <p:sldId id="643" r:id="rId55"/>
    <p:sldId id="644" r:id="rId56"/>
    <p:sldId id="581" r:id="rId57"/>
    <p:sldId id="582" r:id="rId58"/>
    <p:sldId id="583" r:id="rId59"/>
    <p:sldId id="664" r:id="rId60"/>
    <p:sldId id="665" r:id="rId61"/>
    <p:sldId id="584" r:id="rId62"/>
    <p:sldId id="628" r:id="rId63"/>
    <p:sldId id="651" r:id="rId64"/>
    <p:sldId id="652" r:id="rId65"/>
    <p:sldId id="653" r:id="rId66"/>
    <p:sldId id="648" r:id="rId67"/>
    <p:sldId id="660" r:id="rId68"/>
    <p:sldId id="568" r:id="rId69"/>
    <p:sldId id="655" r:id="rId70"/>
    <p:sldId id="570" r:id="rId71"/>
    <p:sldId id="656" r:id="rId72"/>
  </p:sldIdLst>
  <p:sldSz cx="9144000" cy="6858000" type="screen4x3"/>
  <p:notesSz cx="6854825" cy="96313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66FFCC"/>
    <a:srgbClr val="99CCFF"/>
    <a:srgbClr val="FF99FF"/>
    <a:srgbClr val="FF3300"/>
    <a:srgbClr val="000066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899" autoAdjust="0"/>
  </p:normalViewPr>
  <p:slideViewPr>
    <p:cSldViewPr>
      <p:cViewPr varScale="1">
        <p:scale>
          <a:sx n="86" d="100"/>
          <a:sy n="86" d="100"/>
        </p:scale>
        <p:origin x="10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30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2EAF98-CBFA-463C-BB1B-E52567287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327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22313"/>
            <a:ext cx="4813300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6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5175"/>
            <a:ext cx="54832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06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6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A03109F-CD7B-41A9-BF98-924DBDAE1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5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346AC28-9896-4441-85AE-36C667004E85}" type="slidenum">
              <a:rPr lang="en-US" altLang="zh-CN" smtClean="0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89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979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4511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74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047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381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77C70C0-C273-456A-A9A8-DA3876BEF0BA}" type="slidenum">
              <a:rPr lang="en-US" altLang="zh-CN" smtClean="0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069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77C70C0-C273-456A-A9A8-DA3876BEF0BA}" type="slidenum">
              <a:rPr lang="en-US" altLang="zh-CN" smtClean="0">
                <a:latin typeface="Times New Roman" pitchFamily="18" charset="0"/>
              </a:rPr>
              <a:pPr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591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C4380A-9CFE-4B02-B077-80B2C26E3B19}" type="slidenum">
              <a:rPr lang="en-US" altLang="zh-CN" smtClean="0">
                <a:latin typeface="Times New Roman" pitchFamily="18" charset="0"/>
              </a:rPr>
              <a:pPr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311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073F7DD-7814-4B1E-81F2-F6C922F2AEFF}" type="slidenum">
              <a:rPr lang="en-US" altLang="zh-CN" smtClean="0">
                <a:latin typeface="Times New Roman" pitchFamily="18" charset="0"/>
              </a:rPr>
              <a:pPr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61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073F7DD-7814-4B1E-81F2-F6C922F2AEFF}" type="slidenum">
              <a:rPr lang="en-US" altLang="zh-CN" smtClean="0">
                <a:latin typeface="Times New Roman" pitchFamily="18" charset="0"/>
              </a:rPr>
              <a:pPr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9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2C8A25-82B5-4477-A01C-F918FCB9A670}" type="slidenum">
              <a:rPr lang="en-US" altLang="zh-CN" smtClean="0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60067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BACC5DC-BF0F-41E9-8CCE-4C21F95E2D7B}" type="slidenum">
              <a:rPr lang="en-US" altLang="zh-CN" smtClean="0">
                <a:latin typeface="Times New Roman" pitchFamily="18" charset="0"/>
              </a:rPr>
              <a:pPr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7302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4BF70D0-FFD7-443A-ABBF-BA16E04A8867}" type="slidenum">
              <a:rPr lang="en-US" altLang="zh-CN" smtClean="0">
                <a:latin typeface="Times New Roman" pitchFamily="18" charset="0"/>
              </a:rPr>
              <a:pPr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805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3A1A89-9E5D-4D63-9AF6-12AD3E92D956}" type="slidenum">
              <a:rPr lang="en-US" altLang="zh-CN" smtClean="0">
                <a:latin typeface="Times New Roman" pitchFamily="18" charset="0"/>
              </a:rPr>
              <a:pPr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867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19B58ED-6DC4-406F-ADCB-53BA47841BF2}" type="slidenum">
              <a:rPr lang="en-US" altLang="zh-CN" smtClean="0">
                <a:latin typeface="Times New Roman" pitchFamily="18" charset="0"/>
              </a:rPr>
              <a:pPr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1747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2731A1-E8CB-4E89-BFDD-33E265BCF6EE}" type="slidenum">
              <a:rPr lang="en-US" altLang="zh-CN" smtClean="0">
                <a:latin typeface="Times New Roman" pitchFamily="18" charset="0"/>
              </a:rPr>
              <a:pPr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034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B839DBA-BB43-457C-B11B-BB6CA930DCB8}" type="slidenum">
              <a:rPr lang="en-US" altLang="zh-CN" smtClean="0">
                <a:latin typeface="Times New Roman" pitchFamily="18" charset="0"/>
              </a:rPr>
              <a:pPr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6907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31C3FD-A63E-4196-B2D4-3ECD438568F1}" type="slidenum">
              <a:rPr lang="en-US" altLang="zh-CN" smtClean="0">
                <a:latin typeface="Times New Roman" pitchFamily="18" charset="0"/>
              </a:rPr>
              <a:pPr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2504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37E4DDF-CA75-4FF0-B7BE-93B9DC7C1C53}" type="slidenum">
              <a:rPr lang="en-US" altLang="zh-CN" smtClean="0">
                <a:latin typeface="Times New Roman" pitchFamily="18" charset="0"/>
              </a:rPr>
              <a:pPr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8408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DF6265-03E6-4638-B173-DCBC27F56A2C}" type="slidenum">
              <a:rPr lang="en-US" altLang="zh-CN" smtClean="0">
                <a:latin typeface="Times New Roman" pitchFamily="18" charset="0"/>
              </a:rPr>
              <a:pPr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452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B839DBA-BB43-457C-B11B-BB6CA930DCB8}" type="slidenum">
              <a:rPr lang="en-US" altLang="zh-CN" smtClean="0">
                <a:latin typeface="Times New Roman" pitchFamily="18" charset="0"/>
              </a:rPr>
              <a:pPr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048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2C8A25-82B5-4477-A01C-F918FCB9A670}" type="slidenum">
              <a:rPr lang="en-US" altLang="zh-CN" smtClean="0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0081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B839DBA-BB43-457C-B11B-BB6CA930DCB8}" type="slidenum">
              <a:rPr lang="en-US" altLang="zh-CN" smtClean="0">
                <a:latin typeface="Times New Roman" pitchFamily="18" charset="0"/>
              </a:rPr>
              <a:pPr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0642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3FBBC8-68A3-409A-B2FB-5B464EB49407}" type="slidenum">
              <a:rPr lang="en-US" altLang="zh-CN" smtClean="0">
                <a:latin typeface="Times New Roman" pitchFamily="18" charset="0"/>
              </a:rPr>
              <a:pPr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r>
              <a:rPr lang="zh-CN" altLang="en-US" dirty="0"/>
              <a:t>有符号除法的结果 </a:t>
            </a:r>
            <a:r>
              <a:rPr lang="en-US" altLang="zh-CN" dirty="0"/>
              <a:t>-127/10 = -12, -7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en-US" altLang="zh-CN" dirty="0"/>
              <a:t>C</a:t>
            </a:r>
            <a:r>
              <a:rPr lang="zh-CN" altLang="en-US" dirty="0"/>
              <a:t>语言中除运算生成的机器指令？</a:t>
            </a:r>
          </a:p>
          <a:p>
            <a:pPr marL="228600" indent="-228600" eaLnBrk="1" hangingPunct="1"/>
            <a:r>
              <a:rPr lang="zh-CN" altLang="en-US" dirty="0"/>
              <a:t>    会将类型扩展，使其不会溢出。</a:t>
            </a:r>
          </a:p>
        </p:txBody>
      </p:sp>
    </p:spTree>
    <p:extLst>
      <p:ext uri="{BB962C8B-B14F-4D97-AF65-F5344CB8AC3E}">
        <p14:creationId xmlns:p14="http://schemas.microsoft.com/office/powerpoint/2010/main" val="1598346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3FBBC8-68A3-409A-B2FB-5B464EB49407}" type="slidenum">
              <a:rPr lang="en-US" altLang="zh-CN" smtClean="0">
                <a:latin typeface="Times New Roman" pitchFamily="18" charset="0"/>
              </a:rPr>
              <a:pPr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zh-CN" altLang="en-US" dirty="0"/>
              <a:t>有关除法可以探讨的问题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 dirty="0"/>
              <a:t>除数为</a:t>
            </a:r>
            <a:r>
              <a:rPr lang="en-US" altLang="zh-CN" dirty="0"/>
              <a:t>0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 dirty="0"/>
              <a:t>除法溢出，例 </a:t>
            </a:r>
            <a:r>
              <a:rPr lang="en-US" altLang="zh-CN" dirty="0"/>
              <a:t>(AX)=1234, </a:t>
            </a:r>
            <a:r>
              <a:rPr lang="zh-CN" altLang="en-US" dirty="0"/>
              <a:t>（</a:t>
            </a:r>
            <a:r>
              <a:rPr lang="en-US" altLang="zh-CN" dirty="0"/>
              <a:t>BX)=1, (AX)/(BX)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zh-CN" altLang="en-US" dirty="0"/>
              <a:t>有符号除法的结果 </a:t>
            </a:r>
            <a:r>
              <a:rPr lang="en-US" altLang="zh-CN" dirty="0"/>
              <a:t>-127/10 = -12, -7</a:t>
            </a:r>
          </a:p>
          <a:p>
            <a:pPr marL="228600" indent="-228600" eaLnBrk="1" hangingPunct="1">
              <a:buFontTx/>
              <a:buAutoNum type="arabicParenBoth"/>
            </a:pPr>
            <a:r>
              <a:rPr lang="en-US" altLang="zh-CN" dirty="0"/>
              <a:t>C</a:t>
            </a:r>
            <a:r>
              <a:rPr lang="zh-CN" altLang="en-US" dirty="0"/>
              <a:t>语言中除运算生成的机器指令？</a:t>
            </a:r>
          </a:p>
          <a:p>
            <a:pPr marL="228600" indent="-228600" eaLnBrk="1" hangingPunct="1"/>
            <a:r>
              <a:rPr lang="zh-CN" altLang="en-US" dirty="0"/>
              <a:t>    会将类型扩展，使其不会溢出。</a:t>
            </a:r>
          </a:p>
        </p:txBody>
      </p:sp>
    </p:spTree>
    <p:extLst>
      <p:ext uri="{BB962C8B-B14F-4D97-AF65-F5344CB8AC3E}">
        <p14:creationId xmlns:p14="http://schemas.microsoft.com/office/powerpoint/2010/main" val="2457882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A62E41-550F-4D46-A4C0-EEC6D820967C}" type="slidenum">
              <a:rPr lang="en-US" altLang="zh-CN" smtClean="0">
                <a:latin typeface="Times New Roman" pitchFamily="18" charset="0"/>
              </a:rPr>
              <a:pPr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2419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336EC6-1960-48E0-8CF6-B55B9C8567FD}" type="slidenum">
              <a:rPr lang="en-US" altLang="zh-CN" smtClean="0">
                <a:latin typeface="Times New Roman" pitchFamily="18" charset="0"/>
              </a:rPr>
              <a:pPr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0600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336EC6-1960-48E0-8CF6-B55B9C8567FD}" type="slidenum">
              <a:rPr lang="en-US" altLang="zh-CN" smtClean="0">
                <a:latin typeface="Times New Roman" pitchFamily="18" charset="0"/>
              </a:rPr>
              <a:pPr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1602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336EC6-1960-48E0-8CF6-B55B9C8567FD}" type="slidenum">
              <a:rPr lang="en-US" altLang="zh-CN" smtClean="0">
                <a:latin typeface="Times New Roman" pitchFamily="18" charset="0"/>
              </a:rPr>
              <a:pPr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编写汇编语言源程序时，不能写 </a:t>
            </a:r>
            <a:r>
              <a:rPr lang="en-US" altLang="zh-CN" dirty="0"/>
              <a:t>div </a:t>
            </a:r>
            <a:r>
              <a:rPr lang="en-US" altLang="zh-CN" dirty="0" err="1"/>
              <a:t>eax</a:t>
            </a:r>
            <a:r>
              <a:rPr lang="en-US" altLang="zh-CN" dirty="0"/>
              <a:t>, ecx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7449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2189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2533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278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998DB8-741A-43AC-9471-3CAC05839651}" type="slidenum">
              <a:rPr lang="en-US" altLang="zh-CN" smtClean="0">
                <a:latin typeface="Times New Roman" pitchFamily="18" charset="0"/>
              </a:rPr>
              <a:pPr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65308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3218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73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X,</a:t>
            </a:r>
            <a:r>
              <a:rPr lang="zh-CN" altLang="en-US" dirty="0"/>
              <a:t>  </a:t>
            </a:r>
            <a:r>
              <a:rPr lang="en-US" altLang="zh-CN" dirty="0"/>
              <a:t>y</a:t>
            </a:r>
            <a:r>
              <a:rPr lang="zh-CN" altLang="en-US" dirty="0"/>
              <a:t> 可能指向相同的单元。有指针，可能形成数据相关，也会影响优化。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97276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25088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7611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逻辑与  与按位与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247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逻辑与  与按位与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7418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50920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49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35117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50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0926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2A085DE-65F6-41B8-BC4B-1C3714559641}" type="slidenum">
              <a:rPr lang="en-US" altLang="zh-CN" smtClean="0">
                <a:latin typeface="Times New Roman" pitchFamily="18" charset="0"/>
              </a:rPr>
              <a:pPr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7129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F987F7-234E-43A1-AFF1-FBE8449AA190}" type="slidenum">
              <a:rPr lang="en-US" altLang="zh-CN" smtClean="0">
                <a:latin typeface="Times New Roman" pitchFamily="18" charset="0"/>
              </a:rPr>
              <a:pPr/>
              <a:t>51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78642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计算机出现的早期，存储速度极慢，广泛使用的慢速磁带存储设备以及大容量内存的缺乏，让计算机对每一字节空间的应用都很珍惜。因此，人们倾向于在一条指令中完成更多的工作。由此形成了后来被称为</a:t>
            </a:r>
            <a:r>
              <a:rPr lang="en-US" altLang="zh-CN" dirty="0"/>
              <a:t>CISC</a:t>
            </a:r>
            <a:r>
              <a:rPr lang="zh-CN" altLang="en-US" dirty="0"/>
              <a:t>的指令集，并迅速成为主流。但到上世纪</a:t>
            </a:r>
            <a:r>
              <a:rPr lang="en-US" altLang="zh-CN" dirty="0"/>
              <a:t>70</a:t>
            </a:r>
            <a:r>
              <a:rPr lang="zh-CN" altLang="en-US" dirty="0"/>
              <a:t>年代中后期，</a:t>
            </a:r>
            <a:r>
              <a:rPr lang="en-US" altLang="zh-CN" dirty="0"/>
              <a:t>IBM</a:t>
            </a:r>
            <a:r>
              <a:rPr lang="zh-CN" altLang="en-US" dirty="0"/>
              <a:t>公司意识到日趋庞杂的指令系统不但不易实现，而且还可能降低系统性能。随即，加州大学伯克利分校的</a:t>
            </a:r>
            <a:r>
              <a:rPr lang="en-US" altLang="zh-CN" dirty="0"/>
              <a:t>Patterson</a:t>
            </a:r>
            <a:r>
              <a:rPr lang="zh-CN" altLang="en-US" dirty="0"/>
              <a:t>、斯坦福大学的</a:t>
            </a:r>
            <a:r>
              <a:rPr lang="en-US" altLang="zh-CN" dirty="0"/>
              <a:t>Hennessy</a:t>
            </a:r>
            <a:r>
              <a:rPr lang="zh-CN" altLang="en-US" dirty="0"/>
              <a:t>等几位科学家也开始尝试设计精简指令集（</a:t>
            </a:r>
            <a:r>
              <a:rPr lang="en-US" altLang="zh-CN" dirty="0"/>
              <a:t>RISC</a:t>
            </a:r>
            <a:r>
              <a:rPr lang="zh-CN" altLang="en-US" dirty="0"/>
              <a:t>）。由此掀起信息技术史上影响深远的</a:t>
            </a:r>
            <a:r>
              <a:rPr lang="en-US" altLang="zh-CN" dirty="0"/>
              <a:t>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  <a:r>
              <a:rPr lang="zh-CN" altLang="en-US" dirty="0"/>
              <a:t>之争。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03109F-CD7B-41A9-BF98-924DBDAE1CE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8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12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661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对生成的程序有何疑问？ （</a:t>
            </a:r>
            <a:r>
              <a:rPr lang="en-US" altLang="zh-CN" dirty="0"/>
              <a:t>1</a:t>
            </a:r>
            <a:r>
              <a:rPr lang="zh-CN" altLang="en-US" dirty="0"/>
              <a:t>）这是编译后，呼出的 </a:t>
            </a:r>
            <a:r>
              <a:rPr lang="en-US" altLang="zh-CN" dirty="0"/>
              <a:t>ASM</a:t>
            </a:r>
            <a:r>
              <a:rPr lang="zh-CN" altLang="en-US" dirty="0"/>
              <a:t>源程序文件，并不是生成机器指令后，反汇编的结果。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_x$,  -y$ </a:t>
            </a:r>
            <a:r>
              <a:rPr lang="zh-CN" altLang="en-US" dirty="0"/>
              <a:t>是什么？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）红色语句是哪儿来的？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）怎么没看到给 </a:t>
            </a:r>
            <a:r>
              <a:rPr lang="en-US" altLang="zh-CN" dirty="0"/>
              <a:t>z </a:t>
            </a:r>
            <a:r>
              <a:rPr lang="zh-CN" altLang="en-US" dirty="0"/>
              <a:t>赋值？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）多个函数中，出现同名的局部变量，如何表达变量各自对应的偏移量？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对一符号常量，可以多次用 </a:t>
            </a:r>
            <a:r>
              <a:rPr lang="en-US" altLang="zh-CN" dirty="0"/>
              <a:t>= </a:t>
            </a:r>
            <a:r>
              <a:rPr lang="zh-CN" altLang="en-US" dirty="0"/>
              <a:t>说明，其作用范围时</a:t>
            </a:r>
            <a:r>
              <a:rPr lang="en-US" altLang="zh-CN" dirty="0"/>
              <a:t>….;  </a:t>
            </a:r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：编译器可采用换名方法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4748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E0B844F-7BCA-4045-B2B6-87F0E46FD977}" type="slidenum">
              <a:rPr lang="en-US" altLang="zh-CN" smtClean="0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100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2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382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3F37215-A1CA-4400-BC8F-5ED4397C5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81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895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622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3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495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647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489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441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263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32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571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9056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777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626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55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77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83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807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19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2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75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1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44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72748" name="Picture 12" descr="n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20" descr="new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1"/>
          <p:cNvSpPr>
            <a:spLocks noChangeShapeType="1"/>
          </p:cNvSpPr>
          <p:nvPr userDrawn="1"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2" descr="logo3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4" descr="new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D3FAB2F-A75B-478E-7297-9F97FFC5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BCC67A3F-CD1E-4B01-833C-CF2796E1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FDA9834F-182D-4DAD-44C0-B39E9BDAD6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7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 kern="1200">
          <a:solidFill>
            <a:srgbClr val="B7011F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2504767" y="188640"/>
            <a:ext cx="41344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计算机系统基础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479610" y="2996952"/>
            <a:ext cx="81847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6000" b="1" dirty="0">
                <a:latin typeface="华文新魏" pitchFamily="2" charset="-122"/>
                <a:ea typeface="华文新魏" pitchFamily="2" charset="-122"/>
              </a:rPr>
              <a:t>常用机器指令</a:t>
            </a:r>
            <a:endParaRPr kumimoji="1" lang="en-US" altLang="zh-CN" sz="60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utoUpdateAnimBg="0"/>
      <p:bldP spid="5048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F24E2C6-C741-4794-9909-1642A41E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28800"/>
            <a:ext cx="6480175" cy="389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   OPS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      OPD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PUSHA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PUSHAD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POPA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POPAD</a:t>
            </a:r>
            <a:endParaRPr lang="en-US" altLang="zh-CN" sz="2000" i="1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7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BA64D2-3C44-487F-AEC8-94CF6BF3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13" y="2127250"/>
            <a:ext cx="5625204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字数据入栈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2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 →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[ESP]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A915273-4B4B-4308-9A7D-534EAB99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24" y="3573463"/>
            <a:ext cx="5625204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双字数据入栈：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4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 →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[ESP]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2C9039B-9E46-41A2-A645-BED1862B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9" y="5733256"/>
            <a:ext cx="7331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取决于是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入栈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8EE35A7-0387-494F-9F71-44E5643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557338"/>
            <a:ext cx="733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、进栈指令：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PUSH   OPS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2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、出栈指令：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  OPD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CD425D-0F61-4EF1-B1C2-1103BA5F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57" y="2132856"/>
            <a:ext cx="6840760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字数据出栈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①  ([ESP]) → OPD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②  (ESP)+2 → ESP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记为：↑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(ESP) → OPD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AEDD0BC-E8D0-4C70-BE62-72A603B4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366106"/>
            <a:ext cx="578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双字数据出栈类似，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(ESP)+4-&gt;ESP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6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堆栈操作指令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位寄存器入栈  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8BE8BB9-6175-4748-9F91-74589F25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53" y="2268086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位寄存器出栈   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POPA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308E11D-2F92-506A-2086-3DC61332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17" y="3096515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位寄存器入栈  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PUSHAD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457D4A4-7C98-5A7F-0042-7975D9E2F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39" y="3952236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位寄存器出栈 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POPAD</a:t>
            </a:r>
          </a:p>
        </p:txBody>
      </p:sp>
    </p:spTree>
    <p:extLst>
      <p:ext uri="{BB962C8B-B14F-4D97-AF65-F5344CB8AC3E}">
        <p14:creationId xmlns:p14="http://schemas.microsoft.com/office/powerpoint/2010/main" val="99235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位标志寄存器进栈指令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1988840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PUSHFD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功能：将标志寄存器的内容压入堆栈，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)→↓(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BC9109-216F-4A54-9B86-0D9C76D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65562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位标志寄存器出栈指令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B3AA49-7596-42E9-9BC3-BE72938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38" y="4484716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POPFD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功能：将栈顶内容弹出送入标志寄存器中，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4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标志寄存器传送指令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CDB76AA-AA71-48D0-8AAA-50BBA273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40" y="1463617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位标志寄存器进栈指令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DB5420F-9CCE-4ADA-AD6B-4A8A8956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34" y="1988840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PUSHF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功能：将标志寄存器的内容压入堆栈，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15-0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→↓(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6BC9109-216F-4A54-9B86-0D9C76D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65562"/>
            <a:ext cx="7559675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位标志寄存器出栈指令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B3AA49-7596-42E9-9BC3-BE72938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38" y="4484716"/>
            <a:ext cx="755967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POPF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功能：将栈顶内容弹出送入标志寄存器中，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记为↑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)→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15-0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43608" y="3742014"/>
            <a:ext cx="3886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LEA    ESI,  NUM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227" y="5147707"/>
            <a:ext cx="680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如何实现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+ (EBX) * 8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sym typeface="Wingdings 3" panose="05040102010807070707" pitchFamily="18" charset="2"/>
              </a:rPr>
              <a:t>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ECX  ?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345940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LEA  EDI, [ESI+4]        (ESI)+4 </a:t>
            </a:r>
            <a:r>
              <a:rPr kumimoji="1" lang="en-US" altLang="zh-CN" sz="2800" b="1" dirty="0">
                <a:latin typeface="Times New Roman" pitchFamily="18" charset="0"/>
                <a:sym typeface="Wingdings 3" panose="05040102010807070707" pitchFamily="18" charset="2"/>
              </a:rPr>
              <a:t></a:t>
            </a:r>
            <a:r>
              <a:rPr kumimoji="1" lang="en-US" altLang="zh-CN" sz="2800" b="1" dirty="0">
                <a:latin typeface="Times New Roman" pitchFamily="18" charset="0"/>
              </a:rPr>
              <a:t> EDI        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51C5638-6795-4D4E-A684-92C2C277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地址传送指令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5826A6-6533-4A98-A60D-C85711ACE75C}"/>
              </a:ext>
            </a:extLst>
          </p:cNvPr>
          <p:cNvSpPr txBox="1"/>
          <p:nvPr/>
        </p:nvSpPr>
        <p:spPr>
          <a:xfrm>
            <a:off x="876227" y="5756425"/>
            <a:ext cx="4949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LEA   ECX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[EAX + EBX * 8]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94D96D5-B89D-CF55-3F40-593C21CE7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27" y="1628800"/>
            <a:ext cx="756121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传送偏移地址指令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语句格式：</a:t>
            </a:r>
            <a:r>
              <a:rPr kumimoji="1" lang="en-US" altLang="zh-CN" sz="2800" b="1" dirty="0">
                <a:latin typeface="Times New Roman" pitchFamily="18" charset="0"/>
              </a:rPr>
              <a:t>LEA  R32,  M32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功        能：将</a:t>
            </a:r>
            <a:r>
              <a:rPr kumimoji="1" lang="en-US" altLang="zh-CN" sz="2800" b="1" dirty="0">
                <a:latin typeface="Times New Roman" pitchFamily="18" charset="0"/>
              </a:rPr>
              <a:t>M32</a:t>
            </a:r>
            <a:r>
              <a:rPr kumimoji="1" lang="zh-CN" altLang="en-US" sz="2800" b="1" dirty="0">
                <a:latin typeface="Times New Roman" pitchFamily="18" charset="0"/>
              </a:rPr>
              <a:t> 对应的地址送入</a:t>
            </a:r>
            <a:r>
              <a:rPr kumimoji="1" lang="en-US" altLang="zh-CN" sz="2800" b="1" dirty="0">
                <a:latin typeface="Times New Roman" pitchFamily="18" charset="0"/>
              </a:rPr>
              <a:t>R32</a:t>
            </a:r>
            <a:r>
              <a:rPr kumimoji="1" lang="zh-CN" altLang="en-US" sz="2800" b="1" dirty="0">
                <a:latin typeface="Times New Roman" pitchFamily="18" charset="0"/>
              </a:rPr>
              <a:t>中。</a:t>
            </a:r>
          </a:p>
        </p:txBody>
      </p:sp>
    </p:spTree>
    <p:custDataLst>
      <p:tags r:id="rId1"/>
    </p:custData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451C5638-6795-4D4E-A684-92C2C277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地址传送指令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50F59-7344-4323-8FF5-DF887DBB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7268521" cy="3498400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AEE31A15-95BE-42D9-B51A-BE34E734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085184"/>
            <a:ext cx="7704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执行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lea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, [ebp-0Ch]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后，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) = (ebp-0Ch)</a:t>
            </a:r>
            <a:endParaRPr kumimoji="1" lang="zh-CN" altLang="en-US" sz="24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44DD29-A73F-4B85-BE02-8E943B798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5515408"/>
            <a:ext cx="4573769" cy="12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4192"/>
      </p:ext>
    </p:extLst>
  </p:cSld>
  <p:clrMapOvr>
    <a:masterClrMapping/>
  </p:clrMapOvr>
  <p:transition spd="med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38211" y="2003369"/>
            <a:ext cx="85106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一般传送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OPD,OPS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有符号数传送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MOVSX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R16/R32, OPS/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非立即数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无符号数传送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MOVZX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R16/R32, OPS/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非立即数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传送偏移地址    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LEA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R32 , M32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进栈        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OPS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出栈        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    OPD</a:t>
            </a:r>
          </a:p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位通用寄存进栈、出栈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PUSHAD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POPAD</a:t>
            </a:r>
          </a:p>
          <a:p>
            <a:pPr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标志寄存器进栈、出栈     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PUSHFD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POPFD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0AD8D6E-9EDE-40A8-BB4E-27C4C387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FB671DA8-1CBA-4461-B3B8-D3ECC700429D}"/>
              </a:ext>
            </a:extLst>
          </p:cNvPr>
          <p:cNvSpPr/>
          <p:nvPr/>
        </p:nvSpPr>
        <p:spPr bwMode="auto">
          <a:xfrm>
            <a:off x="5436096" y="944953"/>
            <a:ext cx="2794380" cy="105841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记住</a:t>
            </a:r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算术运算指令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FA55787-486A-47F7-8776-1F618D21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204864"/>
            <a:ext cx="4914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算术运算指令</a:t>
            </a:r>
          </a:p>
        </p:txBody>
      </p:sp>
    </p:spTree>
  </p:cSld>
  <p:clrMapOvr>
    <a:masterClrMapping/>
  </p:clrMapOvr>
  <p:transition spd="med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5732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kumimoji="1"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通用机器指令概述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4213" y="1484784"/>
            <a:ext cx="4816475" cy="494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Tx/>
              <a:buAutoNum type="arabicParenBoth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数据传送指令</a:t>
            </a: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(2)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算术运算指令</a:t>
            </a: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(3)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按位运算指令</a:t>
            </a: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(4)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移位指令</a:t>
            </a: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(5)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位操作和字节操作指令</a:t>
            </a: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(6)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标志位控制指令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(7)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I/O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(8)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控制转移指令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(9)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串操作指令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4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(10)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杂项指令</a:t>
            </a:r>
          </a:p>
        </p:txBody>
      </p:sp>
    </p:spTree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算术运算指令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14400" y="1619250"/>
            <a:ext cx="416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、加法指令         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INC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ADD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14400" y="2627313"/>
            <a:ext cx="8050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、减法指令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DEC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NEG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SUB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SBB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CMP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3562350"/>
            <a:ext cx="452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、乘法指令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IMUL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MUL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14400" y="4498975"/>
            <a:ext cx="416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、除法指令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IDIV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DIV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14400" y="5486400"/>
            <a:ext cx="7113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、符号扩展指令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CBW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CWDE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CDQ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930338" y="1557337"/>
            <a:ext cx="411339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600" b="1" dirty="0">
                <a:solidFill>
                  <a:srgbClr val="FF3300"/>
                </a:solidFill>
                <a:latin typeface="Times New Roman" pitchFamily="18" charset="0"/>
              </a:rPr>
              <a:t>一般对标志位都有影响。</a:t>
            </a:r>
            <a:endParaRPr kumimoji="1" lang="en-US" altLang="zh-CN" sz="26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600" b="1" dirty="0">
                <a:solidFill>
                  <a:srgbClr val="FF3300"/>
                </a:solidFill>
                <a:latin typeface="Times New Roman" pitchFamily="18" charset="0"/>
              </a:rPr>
              <a:t>但</a:t>
            </a:r>
            <a:r>
              <a:rPr kumimoji="1" lang="en-US" altLang="zh-CN" sz="2600" b="1" dirty="0">
                <a:solidFill>
                  <a:srgbClr val="FF3300"/>
                </a:solidFill>
                <a:latin typeface="Times New Roman" pitchFamily="18" charset="0"/>
              </a:rPr>
              <a:t>INC</a:t>
            </a:r>
            <a:r>
              <a:rPr kumimoji="1" lang="zh-CN" altLang="en-US" sz="2600" b="1" dirty="0">
                <a:solidFill>
                  <a:srgbClr val="FF3300"/>
                </a:solidFill>
                <a:latin typeface="Times New Roman" pitchFamily="18" charset="0"/>
              </a:rPr>
              <a:t>和</a:t>
            </a:r>
            <a:r>
              <a:rPr kumimoji="1" lang="en-US" altLang="zh-CN" sz="2600" b="1" dirty="0">
                <a:solidFill>
                  <a:srgbClr val="FF3300"/>
                </a:solidFill>
                <a:latin typeface="Times New Roman" pitchFamily="18" charset="0"/>
              </a:rPr>
              <a:t>DEC</a:t>
            </a:r>
            <a:r>
              <a:rPr kumimoji="1" lang="zh-CN" altLang="en-US" sz="2600" b="1" dirty="0">
                <a:solidFill>
                  <a:srgbClr val="FF3300"/>
                </a:solidFill>
                <a:latin typeface="Times New Roman" pitchFamily="18" charset="0"/>
              </a:rPr>
              <a:t>对</a:t>
            </a:r>
            <a:r>
              <a:rPr kumimoji="1" lang="en-US" altLang="zh-CN" sz="2600" b="1" dirty="0">
                <a:solidFill>
                  <a:srgbClr val="FF3300"/>
                </a:solidFill>
                <a:latin typeface="Times New Roman" pitchFamily="18" charset="0"/>
              </a:rPr>
              <a:t>CF</a:t>
            </a:r>
            <a:r>
              <a:rPr kumimoji="1" lang="zh-CN" altLang="en-US" sz="2600" b="1" dirty="0">
                <a:solidFill>
                  <a:srgbClr val="FF3300"/>
                </a:solidFill>
                <a:latin typeface="Times New Roman" pitchFamily="18" charset="0"/>
              </a:rPr>
              <a:t>无影响 </a:t>
            </a:r>
            <a:r>
              <a:rPr kumimoji="1" lang="en-US" altLang="zh-CN" sz="2600" b="1" dirty="0">
                <a:solidFill>
                  <a:srgbClr val="FF3300"/>
                </a:solidFill>
                <a:latin typeface="Times New Roman" pitchFamily="18" charset="0"/>
              </a:rPr>
              <a:t>!</a:t>
            </a:r>
            <a:endParaRPr kumimoji="1" lang="zh-CN" altLang="en-US" sz="26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80993"/>
      </p:ext>
    </p:extLst>
  </p:cSld>
  <p:clrMapOvr>
    <a:masterClrMapping/>
  </p:clrMapOvr>
  <p:transition spd="med">
    <p:wheel spokes="2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7561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加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INC   OPD      ; (OPD) +1 </a:t>
            </a:r>
            <a:r>
              <a:rPr kumimoji="1" lang="en-US" altLang="zh-CN" sz="2800" b="1">
                <a:latin typeface="宋体" pitchFamily="2" charset="-122"/>
              </a:rPr>
              <a:t>→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OPD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11188" y="2636838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(2) </a:t>
            </a:r>
            <a:r>
              <a:rPr kumimoji="1" lang="zh-CN" altLang="en-US" sz="2800" b="1">
                <a:latin typeface="Times New Roman" pitchFamily="18" charset="0"/>
              </a:rPr>
              <a:t>加指令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     </a:t>
            </a:r>
            <a:r>
              <a:rPr kumimoji="1" lang="en-US" altLang="zh-CN" sz="2800" b="1">
                <a:latin typeface="Times New Roman" pitchFamily="18" charset="0"/>
              </a:rPr>
              <a:t>ADD  OPD,OPS   ; (OPD)+(OPS) → OPD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986BEA8-B01F-4F2D-AA73-538DCE81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加法指令</a:t>
            </a: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带进位加指令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语句格式：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ADC  OPD,OPS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功能：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(OPD)+(OPS)+CF </a:t>
            </a:r>
            <a:r>
              <a:rPr kumimoji="1" lang="en-US" altLang="zh-CN" sz="3200" b="1">
                <a:latin typeface="宋体" pitchFamily="2" charset="-122"/>
              </a:rPr>
              <a:t>→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OPD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693738" y="3355975"/>
            <a:ext cx="6565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例：计算 </a:t>
            </a:r>
            <a:r>
              <a:rPr kumimoji="1" lang="en-US" altLang="zh-CN" sz="3200" b="1">
                <a:latin typeface="Times New Roman" pitchFamily="18" charset="0"/>
              </a:rPr>
              <a:t>1234 F00FH + 1234 80F0H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 (</a:t>
            </a:r>
            <a:r>
              <a:rPr kumimoji="1" lang="zh-CN" altLang="en-US" sz="3200" b="1">
                <a:latin typeface="Times New Roman" pitchFamily="18" charset="0"/>
              </a:rPr>
              <a:t>只允许使用</a:t>
            </a:r>
            <a:r>
              <a:rPr kumimoji="1" lang="en-US" altLang="zh-CN" sz="3200" b="1">
                <a:latin typeface="Times New Roman" pitchFamily="18" charset="0"/>
              </a:rPr>
              <a:t>16</a:t>
            </a:r>
            <a:r>
              <a:rPr kumimoji="1" lang="zh-CN" altLang="en-US" sz="3200" b="1">
                <a:latin typeface="Times New Roman" pitchFamily="18" charset="0"/>
              </a:rPr>
              <a:t>位寄存器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1430338" y="4667250"/>
            <a:ext cx="200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1234 F00F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1234 80F0</a:t>
            </a: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>
            <a:off x="1150938" y="56610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1439863" y="5657850"/>
            <a:ext cx="200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2469 70FF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17CD110-C009-4BA3-A8BA-F588C932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加法指令</a:t>
            </a: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4140200" y="1484313"/>
            <a:ext cx="4537075" cy="2592387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140200" y="1547813"/>
            <a:ext cx="45069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DEC</a:t>
            </a:r>
            <a:r>
              <a:rPr kumimoji="1" lang="zh-CN" altLang="en-US" sz="3200" b="1">
                <a:latin typeface="Times New Roman" pitchFamily="18" charset="0"/>
              </a:rPr>
              <a:t>对</a:t>
            </a:r>
            <a:r>
              <a:rPr kumimoji="1" lang="en-US" altLang="zh-CN" sz="3200" b="1">
                <a:latin typeface="Times New Roman" pitchFamily="18" charset="0"/>
              </a:rPr>
              <a:t>OF,SF,ZF,PF,AF</a:t>
            </a:r>
            <a:r>
              <a:rPr kumimoji="1" lang="zh-CN" altLang="en-US" sz="3200" b="1">
                <a:latin typeface="Times New Roman" pitchFamily="18" charset="0"/>
              </a:rPr>
              <a:t>有影响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其它指令对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CF</a:t>
            </a:r>
            <a:r>
              <a:rPr kumimoji="1" lang="en-US" altLang="zh-CN" sz="3200" b="1">
                <a:latin typeface="Times New Roman" pitchFamily="18" charset="0"/>
              </a:rPr>
              <a:t>,OF,SF,ZF,PF,AF</a:t>
            </a:r>
            <a:r>
              <a:rPr kumimoji="1" lang="zh-CN" altLang="en-US" sz="3200" b="1">
                <a:latin typeface="Times New Roman" pitchFamily="18" charset="0"/>
              </a:rPr>
              <a:t>有影响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84213" y="1773238"/>
            <a:ext cx="2103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DEC  OPD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84213" y="2636838"/>
            <a:ext cx="212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NEG  OPD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84213" y="3429000"/>
            <a:ext cx="3128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SUB   OPD, OPS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84213" y="4217988"/>
            <a:ext cx="3309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SBB    OPD,  OPS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84213" y="4938713"/>
            <a:ext cx="3365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CMP   OPD,  OPS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BC9C952-025F-4C72-B968-2BAA593E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3009900"/>
            <a:ext cx="77676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求补指令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NEG  OPD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；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(OPD)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求反加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3200" b="1">
                <a:latin typeface="宋体" pitchFamily="2" charset="-122"/>
              </a:rPr>
              <a:t>→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OPD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84213" y="1557338"/>
            <a:ext cx="7993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 (1)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减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指令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        </a:t>
            </a:r>
            <a:r>
              <a:rPr kumimoji="1" lang="en-US" altLang="zh-CN" sz="3200" b="1">
                <a:latin typeface="Times New Roman" pitchFamily="18" charset="0"/>
              </a:rPr>
              <a:t>DEC  OPD  ;  (OPD) –1 → OPD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1239838" y="4002088"/>
            <a:ext cx="51085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</a:rPr>
              <a:t>执行如下程序段后，</a:t>
            </a:r>
            <a:r>
              <a:rPr kumimoji="1" lang="en-US" altLang="zh-CN" sz="3200">
                <a:latin typeface="Times New Roman" pitchFamily="18" charset="0"/>
              </a:rPr>
              <a:t>(AX)=?</a:t>
            </a:r>
          </a:p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MOV   AX, 20H</a:t>
            </a:r>
          </a:p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NEG    AX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2247900" y="5802313"/>
            <a:ext cx="287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</a:rPr>
              <a:t>(AX)= 0FFE0 H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F94243F-51BB-4C22-8BEA-46AA12C4E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/>
      <p:bldP spid="453636" grpId="0"/>
      <p:bldP spid="4536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9750" y="2591073"/>
            <a:ext cx="72818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带借位减指令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>
                <a:latin typeface="Times New Roman" pitchFamily="18" charset="0"/>
              </a:rPr>
              <a:t>SBB  OPD,OPS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         (OPD) – (OPS) – CF → OPD 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838200" y="4078560"/>
            <a:ext cx="5456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例：计算 </a:t>
            </a:r>
            <a:r>
              <a:rPr kumimoji="1" lang="en-US" altLang="zh-CN" sz="2800" b="1">
                <a:latin typeface="Times New Roman" pitchFamily="18" charset="0"/>
              </a:rPr>
              <a:t>2469 70FF - 1234 F00FH</a:t>
            </a:r>
          </a:p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        (</a:t>
            </a:r>
            <a:r>
              <a:rPr kumimoji="1" lang="zh-CN" altLang="en-US" sz="2800" b="1">
                <a:latin typeface="Times New Roman" pitchFamily="18" charset="0"/>
              </a:rPr>
              <a:t>只允许使用</a:t>
            </a:r>
            <a:r>
              <a:rPr kumimoji="1" lang="en-US" altLang="zh-CN" sz="2800" b="1">
                <a:latin typeface="Times New Roman" pitchFamily="18" charset="0"/>
              </a:rPr>
              <a:t>16</a:t>
            </a:r>
            <a:r>
              <a:rPr kumimoji="1" lang="zh-CN" altLang="en-US" sz="2800" b="1">
                <a:latin typeface="Times New Roman" pitchFamily="18" charset="0"/>
              </a:rPr>
              <a:t>位寄存器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grpSp>
        <p:nvGrpSpPr>
          <p:cNvPr id="65540" name="Group 5"/>
          <p:cNvGrpSpPr>
            <a:grpSpLocks/>
          </p:cNvGrpSpPr>
          <p:nvPr/>
        </p:nvGrpSpPr>
        <p:grpSpPr bwMode="auto">
          <a:xfrm>
            <a:off x="1295400" y="5159648"/>
            <a:ext cx="2362200" cy="1509712"/>
            <a:chOff x="816" y="2553"/>
            <a:chExt cx="1488" cy="951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992" y="2553"/>
              <a:ext cx="109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2469 70FF</a:t>
              </a:r>
            </a:p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1234 F00F</a:t>
              </a:r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816" y="3149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998" y="3177"/>
              <a:ext cx="10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1234 70F0</a:t>
              </a:r>
            </a:p>
          </p:txBody>
        </p:sp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F12FF13A-8F89-4CBC-837F-F66D345A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减法指令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E819BEC-47B1-AEF7-3609-64CF2A1C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84313"/>
            <a:ext cx="69846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减指令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SUB  OPD,OPS  ;(OPD)-(OPS) </a:t>
            </a:r>
            <a:r>
              <a:rPr kumimoji="1" lang="en-US" altLang="zh-CN" sz="2800" b="1" dirty="0">
                <a:latin typeface="宋体" pitchFamily="2" charset="-122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OPD  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5"/>
          <p:cNvGrpSpPr>
            <a:grpSpLocks/>
          </p:cNvGrpSpPr>
          <p:nvPr/>
        </p:nvGrpSpPr>
        <p:grpSpPr bwMode="auto">
          <a:xfrm>
            <a:off x="3248025" y="3138489"/>
            <a:ext cx="4848225" cy="1808163"/>
            <a:chOff x="2018" y="2447"/>
            <a:chExt cx="3054" cy="1139"/>
          </a:xfrm>
        </p:grpSpPr>
        <p:sp>
          <p:nvSpPr>
            <p:cNvPr id="72712" name="AutoShape 6"/>
            <p:cNvSpPr>
              <a:spLocks/>
            </p:cNvSpPr>
            <p:nvPr/>
          </p:nvSpPr>
          <p:spPr bwMode="auto">
            <a:xfrm>
              <a:off x="2018" y="2568"/>
              <a:ext cx="454" cy="862"/>
            </a:xfrm>
            <a:prstGeom prst="leftBrace">
              <a:avLst>
                <a:gd name="adj1" fmla="val 158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Text Box 7"/>
            <p:cNvSpPr txBox="1">
              <a:spLocks noChangeArrowheads="1"/>
            </p:cNvSpPr>
            <p:nvPr/>
          </p:nvSpPr>
          <p:spPr bwMode="auto">
            <a:xfrm>
              <a:off x="2466" y="2447"/>
              <a:ext cx="18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字节乘法     </a:t>
              </a:r>
              <a:r>
                <a:rPr kumimoji="1" lang="en-US" altLang="zh-CN" sz="3200">
                  <a:latin typeface="Times New Roman" pitchFamily="18" charset="0"/>
                </a:rPr>
                <a:t>AX</a:t>
              </a:r>
            </a:p>
          </p:txBody>
        </p:sp>
        <p:sp>
          <p:nvSpPr>
            <p:cNvPr id="72714" name="Text Box 8"/>
            <p:cNvSpPr txBox="1">
              <a:spLocks noChangeArrowheads="1"/>
            </p:cNvSpPr>
            <p:nvPr/>
          </p:nvSpPr>
          <p:spPr bwMode="auto">
            <a:xfrm>
              <a:off x="2472" y="2855"/>
              <a:ext cx="2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字乘法        </a:t>
              </a:r>
              <a:r>
                <a:rPr kumimoji="1" lang="en-US" altLang="zh-CN" sz="3200">
                  <a:latin typeface="Times New Roman" pitchFamily="18" charset="0"/>
                </a:rPr>
                <a:t>DX, AX</a:t>
              </a:r>
            </a:p>
          </p:txBody>
        </p:sp>
        <p:sp>
          <p:nvSpPr>
            <p:cNvPr id="72715" name="Text Box 9"/>
            <p:cNvSpPr txBox="1">
              <a:spLocks noChangeArrowheads="1"/>
            </p:cNvSpPr>
            <p:nvPr/>
          </p:nvSpPr>
          <p:spPr bwMode="auto">
            <a:xfrm>
              <a:off x="2472" y="3218"/>
              <a:ext cx="26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itchFamily="18" charset="0"/>
                </a:rPr>
                <a:t>双字乘法    </a:t>
              </a:r>
              <a:r>
                <a:rPr kumimoji="1" lang="en-US" altLang="zh-CN" sz="3200" dirty="0">
                  <a:latin typeface="Times New Roman" pitchFamily="18" charset="0"/>
                </a:rPr>
                <a:t>EDX, EAX</a:t>
              </a:r>
            </a:p>
          </p:txBody>
        </p:sp>
      </p:grpSp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755650" y="1987550"/>
            <a:ext cx="496887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OPS,   n</a:t>
            </a:r>
          </a:p>
          <a:p>
            <a:pPr eaLnBrk="1" hangingPunct="1"/>
            <a:endParaRPr kumimoji="1" lang="en-US" altLang="zh-CN" sz="32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MUL    OPS</a:t>
            </a: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6156325" y="1700213"/>
            <a:ext cx="254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OPS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OPD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类型相同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DCB4CB92-79B8-4315-B85E-EBF09111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  <p:extLst>
      <p:ext uri="{BB962C8B-B14F-4D97-AF65-F5344CB8AC3E}">
        <p14:creationId xmlns:p14="http://schemas.microsoft.com/office/powerpoint/2010/main" val="967644197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611188" y="1625600"/>
            <a:ext cx="3586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有符号乘法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827088" y="2781300"/>
            <a:ext cx="76009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语句格式：</a:t>
            </a:r>
            <a:r>
              <a:rPr kumimoji="1" lang="en-US" altLang="zh-CN" sz="2800" dirty="0">
                <a:latin typeface="Times New Roman" pitchFamily="18" charset="0"/>
              </a:rPr>
              <a:t>IMUL  OPD, OPS</a:t>
            </a:r>
          </a:p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功        能：</a:t>
            </a:r>
            <a:r>
              <a:rPr kumimoji="1" lang="en-US" altLang="zh-CN" sz="2800" dirty="0">
                <a:latin typeface="Times New Roman" pitchFamily="18" charset="0"/>
              </a:rPr>
              <a:t>(OPD) * (OPS) </a:t>
            </a:r>
            <a:r>
              <a:rPr kumimoji="1" lang="en-US" altLang="zh-CN" sz="2800" b="1" dirty="0">
                <a:latin typeface="Times New Roman" pitchFamily="18" charset="0"/>
              </a:rPr>
              <a:t>→ OPD</a:t>
            </a: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1187450" y="2227263"/>
            <a:ext cx="446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双操作数的有符号乘指令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D0E3A88-5416-4CD4-BA99-BF0B7A23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08BEEAE3-E896-03F7-9FC1-611EC00C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07141"/>
            <a:ext cx="741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语句格式：</a:t>
            </a:r>
            <a:r>
              <a:rPr kumimoji="1" lang="en-US" altLang="zh-CN" sz="2800" b="1" dirty="0">
                <a:latin typeface="Times New Roman" pitchFamily="18" charset="0"/>
              </a:rPr>
              <a:t>IMUL  OPD, OPS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kumimoji="1" lang="zh-CN" altLang="en-US" sz="2800" dirty="0">
                <a:latin typeface="Times New Roman" pitchFamily="18" charset="0"/>
              </a:rPr>
              <a:t>功        能：</a:t>
            </a:r>
            <a:r>
              <a:rPr kumimoji="1" lang="en-US" altLang="zh-CN" sz="2800" b="1" dirty="0">
                <a:latin typeface="Times New Roman" pitchFamily="18" charset="0"/>
              </a:rPr>
              <a:t>(OPS) * n → OPD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A180617-145B-594C-EB25-17D719F8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4110241"/>
            <a:ext cx="464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3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个操作数的有符号乘指令</a:t>
            </a:r>
          </a:p>
        </p:txBody>
      </p:sp>
    </p:spTree>
    <p:custDataLst>
      <p:tags r:id="rId1"/>
    </p:custDataLst>
  </p:cSld>
  <p:clrMapOvr>
    <a:masterClrMapping/>
  </p:clrMapOvr>
  <p:transition>
    <p:checke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187450" y="2568575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语句格式：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IMUL   OPS</a:t>
            </a:r>
          </a:p>
        </p:txBody>
      </p:sp>
      <p:sp>
        <p:nvSpPr>
          <p:cNvPr id="69636" name="Text Box 8"/>
          <p:cNvSpPr txBox="1">
            <a:spLocks noChangeArrowheads="1"/>
          </p:cNvSpPr>
          <p:nvPr/>
        </p:nvSpPr>
        <p:spPr bwMode="auto">
          <a:xfrm>
            <a:off x="539750" y="1412875"/>
            <a:ext cx="3586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有符号乘法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</a:t>
            </a: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1044575" y="1992313"/>
            <a:ext cx="400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单操作数的有符号乘法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1166813" y="3213100"/>
            <a:ext cx="494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</a:rPr>
              <a:t>字节乘法</a:t>
            </a:r>
            <a:r>
              <a:rPr kumimoji="1" lang="zh-CN" altLang="en-US" sz="2800" b="1"/>
              <a:t>： </a:t>
            </a:r>
            <a:r>
              <a:rPr kumimoji="1" lang="en-US" altLang="zh-CN" sz="2800" b="1"/>
              <a:t>(AL)*(OPS) → AX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1166813" y="37163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</a:rPr>
              <a:t>字  乘  法</a:t>
            </a:r>
            <a:r>
              <a:rPr kumimoji="1" lang="zh-CN" altLang="en-US" sz="2800" b="1"/>
              <a:t>： </a:t>
            </a:r>
            <a:r>
              <a:rPr kumimoji="1" lang="en-US" altLang="zh-CN" sz="2800" b="1"/>
              <a:t>(AX)*(OPS) → DX , AX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1166813" y="4217988"/>
            <a:ext cx="6333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</a:rPr>
              <a:t>双字乘法</a:t>
            </a:r>
            <a:r>
              <a:rPr kumimoji="1" lang="zh-CN" altLang="en-US" sz="2800" b="1" dirty="0">
                <a:sym typeface="Wingdings" pitchFamily="2" charset="2"/>
              </a:rPr>
              <a:t>：</a:t>
            </a:r>
            <a:r>
              <a:rPr kumimoji="1" lang="en-US" altLang="zh-CN" sz="2800" b="1" dirty="0">
                <a:sym typeface="Wingdings" pitchFamily="2" charset="2"/>
              </a:rPr>
              <a:t>(EAX) *(OPS) </a:t>
            </a:r>
            <a:r>
              <a:rPr kumimoji="1" lang="en-US" altLang="zh-CN" sz="2800" b="1" dirty="0"/>
              <a:t>→EDX, EAX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FC725EEE-9780-4B9C-A20F-5E10FE88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3" grpId="0"/>
      <p:bldP spid="458764" grpId="0"/>
      <p:bldP spid="4587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187450" y="2205038"/>
            <a:ext cx="72723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语句格式： </a:t>
            </a:r>
            <a:r>
              <a:rPr kumimoji="1" lang="en-US" altLang="zh-CN" sz="2800" b="1" dirty="0">
                <a:latin typeface="Times New Roman" pitchFamily="18" charset="0"/>
              </a:rPr>
              <a:t>MUL   OPS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功        能：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 字节乘法：  </a:t>
            </a:r>
            <a:r>
              <a:rPr kumimoji="1" lang="en-US" altLang="zh-CN" sz="2800" b="1" dirty="0">
                <a:latin typeface="Times New Roman" pitchFamily="18" charset="0"/>
              </a:rPr>
              <a:t>(AL)*(OPS) → AX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</a:rPr>
              <a:t>字乘法：      </a:t>
            </a:r>
            <a:r>
              <a:rPr kumimoji="1" lang="en-US" altLang="zh-CN" sz="2800" b="1" dirty="0">
                <a:latin typeface="Times New Roman" pitchFamily="18" charset="0"/>
              </a:rPr>
              <a:t>(AX)*(OPS) → DX , AX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zh-CN" altLang="en-US" sz="2800" b="1" dirty="0">
                <a:latin typeface="Times New Roman" pitchFamily="18" charset="0"/>
              </a:rPr>
              <a:t>双字乘法</a:t>
            </a:r>
            <a:r>
              <a:rPr kumimoji="1" lang="zh-CN" altLang="en-US" sz="2800" b="1" dirty="0">
                <a:latin typeface="Times New Roman" pitchFamily="18" charset="0"/>
                <a:sym typeface="Wingdings" pitchFamily="2" charset="2"/>
              </a:rPr>
              <a:t>：（</a:t>
            </a:r>
            <a:r>
              <a:rPr kumimoji="1" lang="en-US" altLang="zh-CN" sz="2800" b="1" dirty="0">
                <a:latin typeface="Times New Roman" pitchFamily="18" charset="0"/>
                <a:sym typeface="Wingdings" pitchFamily="2" charset="2"/>
              </a:rPr>
              <a:t>EAX) *(OPS) </a:t>
            </a:r>
            <a:r>
              <a:rPr kumimoji="1" lang="en-US" altLang="zh-CN" sz="2800" b="1" dirty="0">
                <a:latin typeface="Times New Roman" pitchFamily="18" charset="0"/>
              </a:rPr>
              <a:t>→EDX, EAX</a:t>
            </a: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611188" y="1506538"/>
            <a:ext cx="256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 (2)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无符号乘法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E672ECF-F11F-4679-9703-D0FADCBB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99EC05-0F82-4B01-A24F-C8376C9C6857}"/>
              </a:ext>
            </a:extLst>
          </p:cNvPr>
          <p:cNvSpPr txBox="1"/>
          <p:nvPr/>
        </p:nvSpPr>
        <p:spPr>
          <a:xfrm>
            <a:off x="2051720" y="1916832"/>
            <a:ext cx="57402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数据传送指令</a:t>
            </a: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5"/>
          <p:cNvGrpSpPr>
            <a:grpSpLocks/>
          </p:cNvGrpSpPr>
          <p:nvPr/>
        </p:nvGrpSpPr>
        <p:grpSpPr bwMode="auto">
          <a:xfrm>
            <a:off x="3248025" y="3138488"/>
            <a:ext cx="4708525" cy="1803400"/>
            <a:chOff x="2018" y="2447"/>
            <a:chExt cx="2966" cy="1136"/>
          </a:xfrm>
        </p:grpSpPr>
        <p:sp>
          <p:nvSpPr>
            <p:cNvPr id="72712" name="AutoShape 6"/>
            <p:cNvSpPr>
              <a:spLocks/>
            </p:cNvSpPr>
            <p:nvPr/>
          </p:nvSpPr>
          <p:spPr bwMode="auto">
            <a:xfrm>
              <a:off x="2018" y="2568"/>
              <a:ext cx="454" cy="862"/>
            </a:xfrm>
            <a:prstGeom prst="leftBrace">
              <a:avLst>
                <a:gd name="adj1" fmla="val 158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Text Box 7"/>
            <p:cNvSpPr txBox="1">
              <a:spLocks noChangeArrowheads="1"/>
            </p:cNvSpPr>
            <p:nvPr/>
          </p:nvSpPr>
          <p:spPr bwMode="auto">
            <a:xfrm>
              <a:off x="2466" y="2447"/>
              <a:ext cx="18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字节乘法     </a:t>
              </a:r>
              <a:r>
                <a:rPr kumimoji="1" lang="en-US" altLang="zh-CN" sz="3200">
                  <a:latin typeface="Times New Roman" pitchFamily="18" charset="0"/>
                </a:rPr>
                <a:t>AX</a:t>
              </a:r>
            </a:p>
          </p:txBody>
        </p:sp>
        <p:sp>
          <p:nvSpPr>
            <p:cNvPr id="72714" name="Text Box 8"/>
            <p:cNvSpPr txBox="1">
              <a:spLocks noChangeArrowheads="1"/>
            </p:cNvSpPr>
            <p:nvPr/>
          </p:nvSpPr>
          <p:spPr bwMode="auto">
            <a:xfrm>
              <a:off x="2472" y="2855"/>
              <a:ext cx="2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字乘法        </a:t>
              </a:r>
              <a:r>
                <a:rPr kumimoji="1" lang="en-US" altLang="zh-CN" sz="3200">
                  <a:latin typeface="Times New Roman" pitchFamily="18" charset="0"/>
                </a:rPr>
                <a:t>DX, AX</a:t>
              </a:r>
            </a:p>
          </p:txBody>
        </p:sp>
        <p:sp>
          <p:nvSpPr>
            <p:cNvPr id="72715" name="Text Box 9"/>
            <p:cNvSpPr txBox="1">
              <a:spLocks noChangeArrowheads="1"/>
            </p:cNvSpPr>
            <p:nvPr/>
          </p:nvSpPr>
          <p:spPr bwMode="auto">
            <a:xfrm>
              <a:off x="2472" y="3218"/>
              <a:ext cx="2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</a:rPr>
                <a:t>双字乘法    </a:t>
              </a:r>
              <a:r>
                <a:rPr kumimoji="1" lang="en-US" altLang="zh-CN" sz="3200">
                  <a:latin typeface="Times New Roman" pitchFamily="18" charset="0"/>
                </a:rPr>
                <a:t>EDX,EAX</a:t>
              </a:r>
            </a:p>
          </p:txBody>
        </p:sp>
      </p:grpSp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755650" y="1987550"/>
            <a:ext cx="496887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R16/R32,  OPS,   n</a:t>
            </a:r>
          </a:p>
          <a:p>
            <a:pPr eaLnBrk="1" hangingPunct="1"/>
            <a:endParaRPr kumimoji="1" lang="en-US" altLang="zh-CN" sz="32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IMUL  OPS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MUL    OPS</a:t>
            </a: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6156325" y="1700213"/>
            <a:ext cx="254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OPS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OPD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类型相同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DCB4CB92-79B8-4315-B85E-EBF09111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</p:spTree>
    <p:custDataLst>
      <p:tags r:id="rId1"/>
    </p:custData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DCB4CB92-79B8-4315-B85E-EBF09111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5.3.3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乘法指令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475B80-036B-45DC-8ECA-EDB8D0FD6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15" y="3068960"/>
            <a:ext cx="6923506" cy="33826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DBC76A-EBB9-4E1D-83CA-40DE7F69B386}"/>
              </a:ext>
            </a:extLst>
          </p:cNvPr>
          <p:cNvSpPr txBox="1"/>
          <p:nvPr/>
        </p:nvSpPr>
        <p:spPr>
          <a:xfrm>
            <a:off x="780651" y="1556792"/>
            <a:ext cx="35033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 unsigned short us1,us2;</a:t>
            </a:r>
          </a:p>
          <a:p>
            <a:r>
              <a:rPr lang="zh-CN" altLang="en-US" sz="2200" dirty="0"/>
              <a:t> unsigned int     ui;</a:t>
            </a:r>
          </a:p>
          <a:p>
            <a:r>
              <a:rPr lang="zh-CN" altLang="en-US" sz="2200" dirty="0"/>
              <a:t> short   s1,s2 ;</a:t>
            </a:r>
          </a:p>
          <a:p>
            <a:r>
              <a:rPr lang="zh-CN" altLang="en-US" sz="2200" dirty="0"/>
              <a:t> int       i;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AC402B8-CA5F-47DF-9C10-9A45B1FD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99" y="1628800"/>
            <a:ext cx="35033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无符号乘法 向</a:t>
            </a:r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有符号乘法 的 转化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984773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799975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有符号除法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IDIV   OPS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字节除法：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(AX) / (OPS) </a:t>
            </a:r>
            <a:r>
              <a:rPr kumimoji="1" lang="en-US" altLang="zh-CN" sz="2800" b="1" dirty="0">
                <a:latin typeface="宋体" pitchFamily="2" charset="-122"/>
              </a:rPr>
              <a:t>→ AL(</a:t>
            </a:r>
            <a:r>
              <a:rPr kumimoji="1" lang="zh-CN" altLang="en-US" sz="2800" b="1" dirty="0">
                <a:latin typeface="宋体" pitchFamily="2" charset="-122"/>
              </a:rPr>
              <a:t>商</a:t>
            </a:r>
            <a:r>
              <a:rPr kumimoji="1" lang="en-US" altLang="zh-CN" sz="2800" b="1" dirty="0">
                <a:latin typeface="宋体" pitchFamily="2" charset="-122"/>
              </a:rPr>
              <a:t>),AH(</a:t>
            </a:r>
            <a:r>
              <a:rPr kumimoji="1" lang="zh-CN" altLang="en-US" sz="2800" b="1" dirty="0">
                <a:latin typeface="宋体" pitchFamily="2" charset="-122"/>
              </a:rPr>
              <a:t>余</a:t>
            </a:r>
            <a:r>
              <a:rPr kumimoji="1" lang="en-US" altLang="zh-CN" sz="2800" b="1" dirty="0">
                <a:latin typeface="宋体" pitchFamily="2" charset="-122"/>
              </a:rPr>
              <a:t>)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字  除  法：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(DX, AX) / (OPS) → AX </a:t>
            </a:r>
            <a:r>
              <a:rPr kumimoji="1" lang="en-US" altLang="zh-CN" sz="2800" b="1" dirty="0">
                <a:latin typeface="宋体" pitchFamily="2" charset="-122"/>
              </a:rPr>
              <a:t>(</a:t>
            </a:r>
            <a:r>
              <a:rPr kumimoji="1" lang="zh-CN" altLang="en-US" sz="2800" b="1" dirty="0">
                <a:latin typeface="宋体" pitchFamily="2" charset="-122"/>
              </a:rPr>
              <a:t>商</a:t>
            </a:r>
            <a:r>
              <a:rPr kumimoji="1" lang="en-US" altLang="zh-CN" sz="2800" b="1" dirty="0">
                <a:latin typeface="宋体" pitchFamily="2" charset="-122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DX </a:t>
            </a:r>
            <a:r>
              <a:rPr kumimoji="1" lang="en-US" altLang="zh-CN" sz="2800" b="1" dirty="0">
                <a:latin typeface="宋体" pitchFamily="2" charset="-122"/>
              </a:rPr>
              <a:t>(</a:t>
            </a:r>
            <a:r>
              <a:rPr kumimoji="1" lang="zh-CN" altLang="en-US" sz="2800" b="1" dirty="0">
                <a:latin typeface="宋体" pitchFamily="2" charset="-122"/>
              </a:rPr>
              <a:t>余</a:t>
            </a:r>
            <a:r>
              <a:rPr kumimoji="1" lang="en-US" altLang="zh-CN" sz="2800" b="1" dirty="0">
                <a:latin typeface="宋体" pitchFamily="2" charset="-122"/>
              </a:rPr>
              <a:t>)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双字除法：</a:t>
            </a:r>
            <a:r>
              <a:rPr kumimoji="1" lang="en-US" altLang="zh-CN" sz="2800" b="1" dirty="0">
                <a:latin typeface="Times New Roman" pitchFamily="18" charset="0"/>
              </a:rPr>
              <a:t>(EDX, EAX) / (OPS) → EAX (</a:t>
            </a:r>
            <a:r>
              <a:rPr kumimoji="1" lang="zh-CN" altLang="en-US" sz="2800" b="1" dirty="0">
                <a:latin typeface="Times New Roman" pitchFamily="18" charset="0"/>
              </a:rPr>
              <a:t>商</a:t>
            </a:r>
            <a:r>
              <a:rPr kumimoji="1" lang="en-US" altLang="zh-CN" sz="2800" b="1" dirty="0">
                <a:latin typeface="Times New Roman" pitchFamily="18" charset="0"/>
              </a:rPr>
              <a:t>), EDX</a:t>
            </a:r>
            <a:endParaRPr kumimoji="1" lang="en-US" altLang="zh-CN" sz="2800" b="1" dirty="0">
              <a:latin typeface="宋体" pitchFamily="2" charset="-122"/>
            </a:endParaRP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539750" y="3954463"/>
            <a:ext cx="80645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无符号除法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 </a:t>
            </a:r>
            <a:r>
              <a:rPr kumimoji="1" lang="en-US" altLang="zh-CN" sz="2800" b="1" dirty="0">
                <a:latin typeface="Times New Roman" pitchFamily="18" charset="0"/>
              </a:rPr>
              <a:t>DIV   OPS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字节除法：</a:t>
            </a:r>
            <a:r>
              <a:rPr kumimoji="1" lang="en-US" altLang="zh-CN" sz="2800" b="1" dirty="0">
                <a:latin typeface="Times New Roman" pitchFamily="18" charset="0"/>
              </a:rPr>
              <a:t>(AX) / (OPS) → AL(</a:t>
            </a:r>
            <a:r>
              <a:rPr kumimoji="1" lang="zh-CN" altLang="en-US" sz="2800" b="1" dirty="0">
                <a:latin typeface="Times New Roman" pitchFamily="18" charset="0"/>
              </a:rPr>
              <a:t>商</a:t>
            </a:r>
            <a:r>
              <a:rPr kumimoji="1" lang="en-US" altLang="zh-CN" sz="2800" b="1" dirty="0">
                <a:latin typeface="Times New Roman" pitchFamily="18" charset="0"/>
              </a:rPr>
              <a:t>),AH(</a:t>
            </a:r>
            <a:r>
              <a:rPr kumimoji="1" lang="zh-CN" altLang="en-US" sz="2800" b="1" dirty="0">
                <a:latin typeface="Times New Roman" pitchFamily="18" charset="0"/>
              </a:rPr>
              <a:t>余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字  除  法：</a:t>
            </a:r>
            <a:r>
              <a:rPr kumimoji="1" lang="en-US" altLang="zh-CN" sz="2800" b="1" dirty="0">
                <a:latin typeface="Times New Roman" pitchFamily="18" charset="0"/>
              </a:rPr>
              <a:t>(DX, AX) / (OPS) → AX (</a:t>
            </a:r>
            <a:r>
              <a:rPr kumimoji="1" lang="zh-CN" altLang="en-US" sz="2800" b="1" dirty="0">
                <a:latin typeface="Times New Roman" pitchFamily="18" charset="0"/>
              </a:rPr>
              <a:t>商</a:t>
            </a:r>
            <a:r>
              <a:rPr kumimoji="1" lang="en-US" altLang="zh-CN" sz="2800" b="1" dirty="0">
                <a:latin typeface="Times New Roman" pitchFamily="18" charset="0"/>
              </a:rPr>
              <a:t>), DX (</a:t>
            </a:r>
            <a:r>
              <a:rPr kumimoji="1" lang="zh-CN" altLang="en-US" sz="2800" b="1" dirty="0">
                <a:latin typeface="Times New Roman" pitchFamily="18" charset="0"/>
              </a:rPr>
              <a:t>余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双字除法：</a:t>
            </a:r>
            <a:r>
              <a:rPr kumimoji="1" lang="en-US" altLang="zh-CN" sz="2800" b="1" dirty="0">
                <a:latin typeface="Times New Roman" pitchFamily="18" charset="0"/>
              </a:rPr>
              <a:t>(EDX, EAX) / (OPS) → EAX (</a:t>
            </a:r>
            <a:r>
              <a:rPr kumimoji="1" lang="zh-CN" altLang="en-US" sz="2800" b="1" dirty="0">
                <a:latin typeface="Times New Roman" pitchFamily="18" charset="0"/>
              </a:rPr>
              <a:t>商</a:t>
            </a:r>
            <a:r>
              <a:rPr kumimoji="1" lang="en-US" altLang="zh-CN" sz="2800" b="1" dirty="0">
                <a:latin typeface="Times New Roman" pitchFamily="18" charset="0"/>
              </a:rPr>
              <a:t>), EDX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5E8E44-9815-4E4D-8B5A-8C9F9356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除法指令</a:t>
            </a: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749961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使用除法指令应注意的问题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</a:t>
            </a:r>
            <a:endParaRPr kumimoji="1" lang="nl-NL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marL="0" indent="-228600"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除数为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0</a:t>
            </a:r>
          </a:p>
          <a:p>
            <a:pPr marL="0" indent="-228600"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除法溢出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(AX) = 1234,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BL)=1,  (AX) / (BL)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AL </a:t>
            </a:r>
          </a:p>
          <a:p>
            <a:pPr eaLnBrk="1" hangingPunct="1"/>
            <a:endParaRPr kumimoji="1" lang="en-US" altLang="zh-CN" sz="2800" b="1" dirty="0">
              <a:latin typeface="宋体" pitchFamily="2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5E8E44-9815-4E4D-8B5A-8C9F9356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除法指令</a:t>
            </a:r>
          </a:p>
        </p:txBody>
      </p:sp>
    </p:spTree>
    <p:extLst>
      <p:ext uri="{BB962C8B-B14F-4D97-AF65-F5344CB8AC3E}">
        <p14:creationId xmlns:p14="http://schemas.microsoft.com/office/powerpoint/2010/main" val="3769059339"/>
      </p:ext>
    </p:extLst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611188" y="1592263"/>
            <a:ext cx="62515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将字节转换成字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CBW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AL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中的符号扩展至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中。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611188" y="3933825"/>
            <a:ext cx="63373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将字转换成双字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        </a:t>
            </a:r>
            <a:r>
              <a:rPr kumimoji="1" lang="en-US" altLang="zh-CN" sz="3200" b="1">
                <a:latin typeface="Times New Roman" pitchFamily="18" charset="0"/>
              </a:rPr>
              <a:t>CWD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将</a:t>
            </a:r>
            <a:r>
              <a:rPr kumimoji="1" lang="en-US" altLang="zh-CN" sz="3200" b="1">
                <a:latin typeface="Times New Roman" pitchFamily="18" charset="0"/>
              </a:rPr>
              <a:t>AX</a:t>
            </a:r>
            <a:r>
              <a:rPr kumimoji="1" lang="zh-CN" altLang="en-US" sz="3200" b="1">
                <a:latin typeface="Times New Roman" pitchFamily="18" charset="0"/>
              </a:rPr>
              <a:t>中的符号扩展至</a:t>
            </a:r>
            <a:r>
              <a:rPr kumimoji="1" lang="en-US" altLang="zh-CN" sz="3200" b="1">
                <a:latin typeface="Times New Roman" pitchFamily="18" charset="0"/>
              </a:rPr>
              <a:t>DX</a:t>
            </a:r>
            <a:r>
              <a:rPr kumimoji="1" lang="zh-CN" altLang="en-US" sz="3200" b="1">
                <a:latin typeface="Times New Roman" pitchFamily="18" charset="0"/>
              </a:rPr>
              <a:t>中。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8149280-DB37-4A8C-813C-8D7B69FE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593725" y="1658938"/>
            <a:ext cx="7507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中的有符号数扩展为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32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位送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EAX</a:t>
            </a:r>
          </a:p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  CWDE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11188" y="3459163"/>
            <a:ext cx="72755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将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中的有符号数扩展为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64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位数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      送  </a:t>
            </a:r>
            <a:r>
              <a:rPr kumimoji="1" lang="en-US" altLang="zh-CN" sz="3200" b="1" dirty="0">
                <a:latin typeface="Times New Roman" pitchFamily="18" charset="0"/>
              </a:rPr>
              <a:t>EDX, EAX</a:t>
            </a:r>
          </a:p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       CDQ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46C06A8-AF12-4066-93FE-220CFC32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646C06A8-AF12-4066-93FE-220CFC32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8FC6AC-59C6-47F4-9E21-A76F0B49DE7D}"/>
              </a:ext>
            </a:extLst>
          </p:cNvPr>
          <p:cNvSpPr txBox="1"/>
          <p:nvPr/>
        </p:nvSpPr>
        <p:spPr>
          <a:xfrm>
            <a:off x="678653" y="2543180"/>
            <a:ext cx="63105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 us1 = ui / us2;</a:t>
            </a:r>
          </a:p>
          <a:p>
            <a:r>
              <a:rPr lang="zh-CN" altLang="en-US" sz="2200" dirty="0"/>
              <a:t>00EF1975  movzx     ecx,word ptr [ebp-18h]  </a:t>
            </a:r>
          </a:p>
          <a:p>
            <a:r>
              <a:rPr lang="zh-CN" altLang="en-US" sz="2200" dirty="0"/>
              <a:t>00EF1979  mov         eax,dword ptr [ebp-24h]  </a:t>
            </a:r>
          </a:p>
          <a:p>
            <a:r>
              <a:rPr lang="zh-CN" altLang="en-US" sz="2200" dirty="0"/>
              <a:t>00EF197C  xor          edx,edx  </a:t>
            </a:r>
          </a:p>
          <a:p>
            <a:r>
              <a:rPr lang="zh-CN" altLang="en-US" sz="2200" dirty="0"/>
              <a:t>00EF197E  div          eax,ecx  </a:t>
            </a:r>
          </a:p>
          <a:p>
            <a:r>
              <a:rPr lang="zh-CN" altLang="en-US" sz="2200" dirty="0"/>
              <a:t>00EF1980  mov         word ptr [ebp-0Ch],ax  </a:t>
            </a:r>
          </a:p>
          <a:p>
            <a:r>
              <a:rPr lang="zh-CN" altLang="en-US" sz="2200" dirty="0"/>
              <a:t>    s1 = i / s2;</a:t>
            </a:r>
          </a:p>
          <a:p>
            <a:r>
              <a:rPr lang="zh-CN" altLang="en-US" sz="2200" dirty="0"/>
              <a:t>00EF1984  movsx     ecx,word ptr [ebp-3Ch]  </a:t>
            </a:r>
          </a:p>
          <a:p>
            <a:r>
              <a:rPr lang="zh-CN" altLang="en-US" sz="2200" dirty="0"/>
              <a:t>00EF1988  mov         eax,dword ptr [ebp-48h]  </a:t>
            </a:r>
          </a:p>
          <a:p>
            <a:r>
              <a:rPr lang="zh-CN" altLang="en-US" sz="2200" dirty="0"/>
              <a:t>00EF198B  </a:t>
            </a:r>
            <a:r>
              <a:rPr lang="zh-CN" altLang="en-US" sz="2200" dirty="0">
                <a:solidFill>
                  <a:srgbClr val="FF0000"/>
                </a:solidFill>
              </a:rPr>
              <a:t>cdq</a:t>
            </a:r>
            <a:r>
              <a:rPr lang="zh-CN" altLang="en-US" sz="2200" dirty="0"/>
              <a:t>  </a:t>
            </a:r>
          </a:p>
          <a:p>
            <a:r>
              <a:rPr lang="zh-CN" altLang="en-US" sz="2200" dirty="0"/>
              <a:t>00EF198C  idiv         eax,ecx  </a:t>
            </a:r>
          </a:p>
          <a:p>
            <a:r>
              <a:rPr lang="zh-CN" altLang="en-US" sz="2200" dirty="0"/>
              <a:t>00EF198E  mov        word ptr [ebp-30h],ax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18162F-E0C2-4197-AA37-ECD54FEFFE6B}"/>
              </a:ext>
            </a:extLst>
          </p:cNvPr>
          <p:cNvSpPr txBox="1"/>
          <p:nvPr/>
        </p:nvSpPr>
        <p:spPr>
          <a:xfrm>
            <a:off x="3833929" y="1124744"/>
            <a:ext cx="35033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 unsigned short us1,us2;</a:t>
            </a:r>
          </a:p>
          <a:p>
            <a:r>
              <a:rPr lang="zh-CN" altLang="en-US" sz="2200" dirty="0"/>
              <a:t> unsigned int     ui;</a:t>
            </a:r>
          </a:p>
          <a:p>
            <a:r>
              <a:rPr lang="zh-CN" altLang="en-US" sz="2200" dirty="0"/>
              <a:t> short   s1,s2 ;</a:t>
            </a:r>
          </a:p>
          <a:p>
            <a:r>
              <a:rPr lang="zh-CN" altLang="en-US" sz="2200" dirty="0"/>
              <a:t> int       i;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772227"/>
      </p:ext>
    </p:extLst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646C06A8-AF12-4066-93FE-220CFC32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491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5.3.5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符号扩展指令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715C30-13B5-48A3-8B2A-547378F8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2" y="1484784"/>
            <a:ext cx="7138572" cy="432592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52A479D-0868-4DC2-B459-EE8792D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02" y="5949280"/>
            <a:ext cx="7639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正确理解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div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, ecx;  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本质是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(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edx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) / (ecx)</a:t>
            </a:r>
            <a:r>
              <a:rPr kumimoji="1" lang="en-US" altLang="zh-CN" sz="2800" b="1" dirty="0">
                <a:latin typeface="Times New Roman" pitchFamily="18" charset="0"/>
              </a:rPr>
              <a:t>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15454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10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37919E86-46FB-416B-BA72-E4EE6B2F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348880"/>
            <a:ext cx="52562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按位运算指令</a:t>
            </a:r>
          </a:p>
        </p:txBody>
      </p:sp>
    </p:spTree>
  </p:cSld>
  <p:clrMapOvr>
    <a:masterClrMapping/>
  </p:clrMapOvr>
  <p:transition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064896" cy="521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求反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NOT    OPD            ; ~ (OPD)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</a:rPr>
              <a:t>OPD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逻辑乘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AND   OPD, OPS   ; (OPD) &amp; 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测试指令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TEST  OPD, OPS   ; (OPD) &amp; (OPS)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逻辑加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OR      OPD, OPS   ; (OPD) | 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按位加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XOR   OPD, OPS   ; (OPD)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^ (OPS) </a:t>
            </a:r>
            <a:r>
              <a:rPr kumimoji="1" lang="en-US" altLang="zh-CN" sz="2800" b="1" dirty="0">
                <a:latin typeface="Times New Roman" pitchFamily="18" charset="0"/>
              </a:rPr>
              <a:t>→OPD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</p:spTree>
    <p:extLst>
      <p:ext uri="{BB962C8B-B14F-4D97-AF65-F5344CB8AC3E}">
        <p14:creationId xmlns:p14="http://schemas.microsoft.com/office/powerpoint/2010/main" val="1652549843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reeform 2" descr="信纸"/>
          <p:cNvSpPr>
            <a:spLocks/>
          </p:cNvSpPr>
          <p:nvPr/>
        </p:nvSpPr>
        <p:spPr bwMode="auto">
          <a:xfrm>
            <a:off x="5940425" y="4270896"/>
            <a:ext cx="2735263" cy="2336800"/>
          </a:xfrm>
          <a:custGeom>
            <a:avLst/>
            <a:gdLst>
              <a:gd name="T0" fmla="*/ 325516409 w 1768"/>
              <a:gd name="T1" fmla="*/ 1482331172 h 1592"/>
              <a:gd name="T2" fmla="*/ 555292425 w 1768"/>
              <a:gd name="T3" fmla="*/ 241309828 h 1592"/>
              <a:gd name="T4" fmla="*/ 2147483647 w 1768"/>
              <a:gd name="T5" fmla="*/ 241309828 h 1592"/>
              <a:gd name="T6" fmla="*/ 2147483647 w 1768"/>
              <a:gd name="T7" fmla="*/ 1689168797 h 1592"/>
              <a:gd name="T8" fmla="*/ 2147483647 w 1768"/>
              <a:gd name="T9" fmla="*/ 2147483647 h 1592"/>
              <a:gd name="T10" fmla="*/ 2147483647 w 1768"/>
              <a:gd name="T11" fmla="*/ 2147483647 h 1592"/>
              <a:gd name="T12" fmla="*/ 785068441 w 1768"/>
              <a:gd name="T13" fmla="*/ 2147483647 h 1592"/>
              <a:gd name="T14" fmla="*/ 325516409 w 1768"/>
              <a:gd name="T15" fmla="*/ 1482331172 h 15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68" h="1592">
                <a:moveTo>
                  <a:pt x="136" y="688"/>
                </a:moveTo>
                <a:cubicBezTo>
                  <a:pt x="120" y="464"/>
                  <a:pt x="0" y="208"/>
                  <a:pt x="232" y="112"/>
                </a:cubicBezTo>
                <a:cubicBezTo>
                  <a:pt x="464" y="16"/>
                  <a:pt x="1288" y="0"/>
                  <a:pt x="1528" y="112"/>
                </a:cubicBezTo>
                <a:cubicBezTo>
                  <a:pt x="1768" y="224"/>
                  <a:pt x="1656" y="584"/>
                  <a:pt x="1672" y="784"/>
                </a:cubicBezTo>
                <a:cubicBezTo>
                  <a:pt x="1688" y="984"/>
                  <a:pt x="1672" y="1192"/>
                  <a:pt x="1624" y="1312"/>
                </a:cubicBezTo>
                <a:cubicBezTo>
                  <a:pt x="1576" y="1432"/>
                  <a:pt x="1600" y="1480"/>
                  <a:pt x="1384" y="1504"/>
                </a:cubicBezTo>
                <a:cubicBezTo>
                  <a:pt x="1168" y="1528"/>
                  <a:pt x="536" y="1592"/>
                  <a:pt x="328" y="1456"/>
                </a:cubicBezTo>
                <a:cubicBezTo>
                  <a:pt x="120" y="1320"/>
                  <a:pt x="152" y="912"/>
                  <a:pt x="136" y="688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数据传送指令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1428750"/>
            <a:ext cx="78343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hlinkClick r:id="" action="ppaction://hlinkshowjump?jump=nextslide"/>
              </a:rPr>
              <a:t>一般数据传送指令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MOVZX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750" y="2492896"/>
            <a:ext cx="828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、堆栈操作指令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PUSHAD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POPAD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9750" y="3429521"/>
            <a:ext cx="85328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、标志寄存器传送指令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PUSHFD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SAHF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39750" y="4469334"/>
            <a:ext cx="5438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地址传送指令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39749" y="5445646"/>
            <a:ext cx="56642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、带条件的数据传送指令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CMOVNE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CMOVA ….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300788" y="4559821"/>
            <a:ext cx="24717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除了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SAHF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POPF,POPFD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外，其他不影响标志位。</a:t>
            </a:r>
          </a:p>
        </p:txBody>
      </p:sp>
    </p:spTree>
    <p:extLst>
      <p:ext uri="{BB962C8B-B14F-4D97-AF65-F5344CB8AC3E}">
        <p14:creationId xmlns:p14="http://schemas.microsoft.com/office/powerpoint/2010/main" val="217447478"/>
      </p:ext>
    </p:extLst>
  </p:cSld>
  <p:clrMapOvr>
    <a:masterClrMapping/>
  </p:clrMapOvr>
  <p:transition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611560" y="1700808"/>
            <a:ext cx="7416824" cy="44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求反                                           按位取反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~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NOT    OPD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逻辑乘                                       按位与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&amp;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AND   OPD, 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测试指令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TEST  OPD, 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逻辑加                                        按位或  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|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OR      OPD, OPS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按位加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              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按位异或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^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XOR   OPD, OPS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</p:spTree>
    <p:extLst>
      <p:ext uri="{BB962C8B-B14F-4D97-AF65-F5344CB8AC3E}">
        <p14:creationId xmlns:p14="http://schemas.microsoft.com/office/powerpoint/2010/main" val="3008519806"/>
      </p:ext>
    </p:extLst>
  </p:cSld>
  <p:clrMapOvr>
    <a:masterClrMapping/>
  </p:clrMapOvr>
  <p:transition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E4130-201E-41A8-90EA-BD8224463EDC}"/>
              </a:ext>
            </a:extLst>
          </p:cNvPr>
          <p:cNvSpPr txBox="1"/>
          <p:nvPr/>
        </p:nvSpPr>
        <p:spPr>
          <a:xfrm>
            <a:off x="899592" y="1221813"/>
            <a:ext cx="2304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i</a:t>
            </a:r>
            <a:r>
              <a:rPr lang="zh-CN" altLang="en-US" sz="2200" dirty="0"/>
              <a:t>nt  x = 100</a:t>
            </a:r>
            <a:r>
              <a:rPr lang="en-US" altLang="zh-CN" sz="2200" dirty="0"/>
              <a:t>,  y</a:t>
            </a:r>
            <a:r>
              <a:rPr lang="zh-CN" altLang="en-US" sz="2200" dirty="0"/>
              <a:t>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1A255D-9282-488A-A91E-1D678595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00" y="1680755"/>
            <a:ext cx="8153358" cy="1250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8F5BCD-4481-4D6C-846F-C2A72EFC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08" y="3095978"/>
            <a:ext cx="8104574" cy="10801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21A6F2-9B95-4769-BB8D-886359484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00" y="4392944"/>
            <a:ext cx="7609000" cy="10801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4FA029-E957-4EE2-B7D2-C100106E2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00" y="5573311"/>
            <a:ext cx="7567763" cy="1080120"/>
          </a:xfrm>
          <a:prstGeom prst="rect">
            <a:avLst/>
          </a:prstGeom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66766463-3810-426E-B99A-6A4E914C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733" y="1175646"/>
            <a:ext cx="4334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C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语句 与机器指令的对应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863647"/>
      </p:ext>
    </p:extLst>
  </p:cSld>
  <p:clrMapOvr>
    <a:masterClrMapping/>
  </p:clrMapOvr>
  <p:transition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6C6181-5A2E-418E-BAA0-D47A5BB51A73}"/>
              </a:ext>
            </a:extLst>
          </p:cNvPr>
          <p:cNvSpPr txBox="1"/>
          <p:nvPr/>
        </p:nvSpPr>
        <p:spPr>
          <a:xfrm>
            <a:off x="395536" y="1348800"/>
            <a:ext cx="64087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void bit_op()  {</a:t>
            </a:r>
          </a:p>
          <a:p>
            <a:r>
              <a:rPr lang="zh-CN" altLang="en-US" sz="2200" dirty="0"/>
              <a:t>    </a:t>
            </a:r>
            <a:r>
              <a:rPr lang="en-US" altLang="zh-CN" sz="2200" dirty="0"/>
              <a:t>int  x = 103;</a:t>
            </a:r>
          </a:p>
          <a:p>
            <a:r>
              <a:rPr lang="en-US" altLang="zh-CN" sz="2200" dirty="0"/>
              <a:t>    int  y;</a:t>
            </a:r>
          </a:p>
          <a:p>
            <a:r>
              <a:rPr lang="en-US" altLang="zh-CN" sz="2200" dirty="0"/>
              <a:t>    y = ~x;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("after ~ :  x= %x  y = %x \n",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);</a:t>
            </a:r>
          </a:p>
          <a:p>
            <a:r>
              <a:rPr lang="en-US" altLang="zh-CN" sz="2200" dirty="0"/>
              <a:t>    y = x &amp; 1;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("after &amp; :  y = %x \n", y);</a:t>
            </a:r>
          </a:p>
          <a:p>
            <a:r>
              <a:rPr lang="en-US" altLang="zh-CN" sz="2200" dirty="0"/>
              <a:t>    if (y == 0)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("x </a:t>
            </a:r>
            <a:r>
              <a:rPr lang="zh-CN" altLang="en-US" sz="2200" dirty="0"/>
              <a:t>是偶数 </a:t>
            </a:r>
            <a:r>
              <a:rPr lang="en-US" altLang="zh-CN" sz="2200" dirty="0"/>
              <a:t>\n");</a:t>
            </a:r>
          </a:p>
          <a:p>
            <a:r>
              <a:rPr lang="en-US" altLang="zh-CN" sz="2200" dirty="0"/>
              <a:t>    else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 x </a:t>
            </a:r>
            <a:r>
              <a:rPr lang="zh-CN" altLang="en-US" sz="2200" dirty="0"/>
              <a:t>是奇数 </a:t>
            </a:r>
            <a:r>
              <a:rPr lang="en-US" altLang="zh-CN" sz="2200" dirty="0"/>
              <a:t>\n");</a:t>
            </a:r>
          </a:p>
          <a:p>
            <a:r>
              <a:rPr lang="en-US" altLang="zh-CN" sz="2200" dirty="0"/>
              <a:t>    y |= 0x10000;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("after | : x=%d  y= %d \</a:t>
            </a:r>
            <a:r>
              <a:rPr lang="en-US" altLang="zh-CN" sz="2200" dirty="0" err="1"/>
              <a:t>n",x</a:t>
            </a:r>
            <a:r>
              <a:rPr lang="en-US" altLang="zh-CN" sz="2200" dirty="0"/>
              <a:t>, y);</a:t>
            </a:r>
          </a:p>
          <a:p>
            <a:r>
              <a:rPr lang="en-US" altLang="zh-CN" sz="2200" dirty="0"/>
              <a:t>    x = x ^ y;</a:t>
            </a:r>
          </a:p>
          <a:p>
            <a:r>
              <a:rPr lang="en-US" altLang="zh-CN" sz="2200" dirty="0"/>
              <a:t>    y = x ^ y;</a:t>
            </a:r>
          </a:p>
          <a:p>
            <a:r>
              <a:rPr lang="en-US" altLang="zh-CN" sz="2200" dirty="0"/>
              <a:t>    x = x ^ y;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("after exchange : x=%d  y= %d \n", x, y);</a:t>
            </a:r>
          </a:p>
          <a:p>
            <a:r>
              <a:rPr lang="zh-CN" altLang="en-US" sz="2200" dirty="0"/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CC9D12-F861-4C49-976A-5E590C6D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1052736"/>
            <a:ext cx="494841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39127"/>
      </p:ext>
    </p:extLst>
  </p:cSld>
  <p:clrMapOvr>
    <a:masterClrMapping/>
  </p:clrMapOvr>
  <p:transition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6766463-3810-426E-B99A-6A4E914C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95742"/>
            <a:ext cx="835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：下面函数实现两个变量中的值互换，有无问题？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EBCC82-C3E6-470C-AC4B-6267BB960560}"/>
              </a:ext>
            </a:extLst>
          </p:cNvPr>
          <p:cNvSpPr txBox="1"/>
          <p:nvPr/>
        </p:nvSpPr>
        <p:spPr>
          <a:xfrm>
            <a:off x="755576" y="2348880"/>
            <a:ext cx="48965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xor_swap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9E82D-1BA8-703E-4C4F-CAF04152FDB0}"/>
              </a:ext>
            </a:extLst>
          </p:cNvPr>
          <p:cNvSpPr txBox="1"/>
          <p:nvPr/>
        </p:nvSpPr>
        <p:spPr>
          <a:xfrm>
            <a:off x="539552" y="4446650"/>
            <a:ext cx="53285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10;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20;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"before swap :%d %d\n"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xor_swap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(&amp;x, &amp;y);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"after swap :%d %d\n"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2E20C3-024D-CD6E-6A1A-8A5C68A9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85" y="5157192"/>
            <a:ext cx="311801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778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A5F0B3-267B-45F8-8602-CFFBD9DB9530}"/>
              </a:ext>
            </a:extLst>
          </p:cNvPr>
          <p:cNvSpPr txBox="1"/>
          <p:nvPr/>
        </p:nvSpPr>
        <p:spPr>
          <a:xfrm>
            <a:off x="395536" y="1340768"/>
            <a:ext cx="835292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5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a[</a:t>
            </a:r>
            <a:r>
              <a:rPr lang="en-US" altLang="zh-CN" sz="2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{ 10,20,30,35,5 };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head, tail;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 = 0; head &lt; LEN; head++)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 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a[head]);</a:t>
            </a:r>
          </a:p>
          <a:p>
            <a:r>
              <a:rPr lang="pt-B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printf(</a:t>
            </a:r>
            <a:r>
              <a:rPr lang="pt-BR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  before swap\n"</a:t>
            </a:r>
            <a:r>
              <a:rPr lang="pt-B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(head=0,tail=LEN-1; head&lt;=tail; head++,tail--)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xor_swap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a+head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&amp;a[tail]);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(head=0; head&lt;LEN; head++)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 "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a[head]);</a:t>
            </a:r>
          </a:p>
          <a:p>
            <a:r>
              <a:rPr lang="pt-B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printf(</a:t>
            </a:r>
            <a:r>
              <a:rPr lang="pt-BR" altLang="zh-CN" sz="2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  after swap\n"</a:t>
            </a:r>
            <a:r>
              <a:rPr lang="pt-BR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A3D82-27CE-43F6-A9C8-DAB642CC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331234"/>
            <a:ext cx="2648086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4335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5.4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8BF6E8-423D-2C04-DF27-11872C79C817}"/>
              </a:ext>
            </a:extLst>
          </p:cNvPr>
          <p:cNvSpPr txBox="1"/>
          <p:nvPr/>
        </p:nvSpPr>
        <p:spPr>
          <a:xfrm>
            <a:off x="611560" y="1700808"/>
            <a:ext cx="45759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xor_swap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*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699E87-8ED4-2C7E-8BEB-F0496915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022292"/>
            <a:ext cx="2457576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9363"/>
      </p:ext>
    </p:extLst>
  </p:cSld>
  <p:clrMapOvr>
    <a:masterClrMapping/>
  </p:clrMapOvr>
  <p:transition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0CD18-83C5-43E7-A3BF-0B9A3FD13347}"/>
              </a:ext>
            </a:extLst>
          </p:cNvPr>
          <p:cNvSpPr txBox="1"/>
          <p:nvPr/>
        </p:nvSpPr>
        <p:spPr>
          <a:xfrm>
            <a:off x="468314" y="1406381"/>
            <a:ext cx="82801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逻辑 &amp;&amp; 与 按位 &amp; 的差别</a:t>
            </a:r>
          </a:p>
          <a:p>
            <a:r>
              <a:rPr lang="zh-CN" altLang="en-US" sz="2400" dirty="0"/>
              <a:t>    int  z;</a:t>
            </a:r>
          </a:p>
          <a:p>
            <a:r>
              <a:rPr lang="zh-CN" altLang="en-US" sz="2400" dirty="0"/>
              <a:t>    z = x &amp;&amp; y;        </a:t>
            </a:r>
            <a:endParaRPr lang="en-US" altLang="zh-CN" sz="2400" dirty="0"/>
          </a:p>
          <a:p>
            <a:r>
              <a:rPr lang="en-US" altLang="zh-CN" sz="2400" dirty="0"/>
              <a:t>         x </a:t>
            </a:r>
            <a:r>
              <a:rPr lang="zh-CN" altLang="en-US" sz="2400" dirty="0"/>
              <a:t>非 </a:t>
            </a:r>
            <a:r>
              <a:rPr lang="en-US" altLang="zh-CN" sz="2400" dirty="0"/>
              <a:t>0 </a:t>
            </a:r>
            <a:r>
              <a:rPr lang="zh-CN" altLang="en-US" sz="2400" dirty="0"/>
              <a:t>且 </a:t>
            </a:r>
            <a:r>
              <a:rPr lang="en-US" altLang="zh-CN" sz="2400" dirty="0"/>
              <a:t>y </a:t>
            </a:r>
            <a:r>
              <a:rPr lang="zh-CN" altLang="en-US" sz="2400" dirty="0"/>
              <a:t>非</a:t>
            </a:r>
            <a:r>
              <a:rPr lang="en-US" altLang="zh-CN" sz="2400" dirty="0"/>
              <a:t>0</a:t>
            </a:r>
            <a:r>
              <a:rPr lang="zh-CN" altLang="en-US" sz="2400" dirty="0"/>
              <a:t>， 则 </a:t>
            </a:r>
            <a:r>
              <a:rPr lang="en-US" altLang="zh-CN" sz="2400" dirty="0"/>
              <a:t>z = 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  x </a:t>
            </a:r>
            <a:r>
              <a:rPr lang="zh-CN" altLang="en-US" sz="2400" dirty="0"/>
              <a:t>为 </a:t>
            </a:r>
            <a:r>
              <a:rPr lang="en-US" altLang="zh-CN" sz="2400" dirty="0"/>
              <a:t>0 </a:t>
            </a:r>
            <a:r>
              <a:rPr lang="zh-CN" altLang="en-US" sz="2400" dirty="0"/>
              <a:t>或 </a:t>
            </a:r>
            <a:r>
              <a:rPr lang="en-US" altLang="zh-CN" sz="2400" dirty="0"/>
              <a:t>y 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 则 </a:t>
            </a:r>
            <a:r>
              <a:rPr lang="en-US" altLang="zh-CN" sz="2400" dirty="0"/>
              <a:t>z = 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001719F5  cmp      dword ptr [ebp-8],0   </a:t>
            </a:r>
            <a:r>
              <a:rPr lang="en-US" altLang="zh-CN" sz="2400" b="1" dirty="0">
                <a:solidFill>
                  <a:srgbClr val="FF0000"/>
                </a:solidFill>
              </a:rPr>
              <a:t>//Debug version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001719F9  je          00171A0D  </a:t>
            </a:r>
          </a:p>
          <a:p>
            <a:r>
              <a:rPr lang="zh-CN" altLang="en-US" sz="2400" dirty="0"/>
              <a:t>001719FB  cmp      dword ptr [ebp-14h],0  </a:t>
            </a:r>
          </a:p>
          <a:p>
            <a:r>
              <a:rPr lang="zh-CN" altLang="en-US" sz="2400" dirty="0"/>
              <a:t>001719FF  je          00171A0D  </a:t>
            </a:r>
          </a:p>
          <a:p>
            <a:r>
              <a:rPr lang="zh-CN" altLang="en-US" sz="2400" dirty="0"/>
              <a:t>00171A01  mov      dword ptr [ebp+FFFFFF18h],1  </a:t>
            </a:r>
          </a:p>
          <a:p>
            <a:r>
              <a:rPr lang="zh-CN" altLang="en-US" sz="2400" dirty="0"/>
              <a:t>00171A0B  jmp      00171A17  </a:t>
            </a:r>
          </a:p>
          <a:p>
            <a:r>
              <a:rPr lang="zh-CN" altLang="en-US" sz="2400" dirty="0"/>
              <a:t>00171A0D  mov     dword ptr [ebp+FFFFFF18h],0  </a:t>
            </a:r>
          </a:p>
          <a:p>
            <a:r>
              <a:rPr lang="zh-CN" altLang="en-US" sz="2400" dirty="0"/>
              <a:t>00171A17  mov      eax,dword ptr [ebp+FFFFFF18h]  </a:t>
            </a:r>
          </a:p>
          <a:p>
            <a:r>
              <a:rPr lang="zh-CN" altLang="en-US" sz="2400" dirty="0"/>
              <a:t>00171A1D  mov      dword ptr [ebp-20h],eax </a:t>
            </a:r>
          </a:p>
        </p:txBody>
      </p:sp>
    </p:spTree>
    <p:extLst>
      <p:ext uri="{BB962C8B-B14F-4D97-AF65-F5344CB8AC3E}">
        <p14:creationId xmlns:p14="http://schemas.microsoft.com/office/powerpoint/2010/main" val="3994491500"/>
      </p:ext>
    </p:extLst>
  </p:cSld>
  <p:clrMapOvr>
    <a:masterClrMapping/>
  </p:clrMapOvr>
  <p:transition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0CD18-83C5-43E7-A3BF-0B9A3FD13347}"/>
              </a:ext>
            </a:extLst>
          </p:cNvPr>
          <p:cNvSpPr txBox="1"/>
          <p:nvPr/>
        </p:nvSpPr>
        <p:spPr>
          <a:xfrm>
            <a:off x="468314" y="1340768"/>
            <a:ext cx="77760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z = x &amp;&amp; y;        </a:t>
            </a:r>
            <a:endParaRPr lang="en-US" altLang="zh-CN" sz="2400" dirty="0"/>
          </a:p>
          <a:p>
            <a:r>
              <a:rPr lang="en-US" altLang="zh-CN" sz="2400" dirty="0"/>
              <a:t>         x </a:t>
            </a:r>
            <a:r>
              <a:rPr lang="zh-CN" altLang="en-US" sz="2400" dirty="0"/>
              <a:t>非 </a:t>
            </a:r>
            <a:r>
              <a:rPr lang="en-US" altLang="zh-CN" sz="2400" dirty="0"/>
              <a:t>0 </a:t>
            </a:r>
            <a:r>
              <a:rPr lang="zh-CN" altLang="en-US" sz="2400" dirty="0"/>
              <a:t>且 </a:t>
            </a:r>
            <a:r>
              <a:rPr lang="en-US" altLang="zh-CN" sz="2400" dirty="0"/>
              <a:t>y </a:t>
            </a:r>
            <a:r>
              <a:rPr lang="zh-CN" altLang="en-US" sz="2400" dirty="0"/>
              <a:t>非</a:t>
            </a:r>
            <a:r>
              <a:rPr lang="en-US" altLang="zh-CN" sz="2400" dirty="0"/>
              <a:t>0</a:t>
            </a:r>
            <a:r>
              <a:rPr lang="zh-CN" altLang="en-US" sz="2400" dirty="0"/>
              <a:t>， 则 </a:t>
            </a:r>
            <a:r>
              <a:rPr lang="en-US" altLang="zh-CN" sz="2400" dirty="0"/>
              <a:t>z = 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  x </a:t>
            </a:r>
            <a:r>
              <a:rPr lang="zh-CN" altLang="en-US" sz="2400" dirty="0"/>
              <a:t>为 </a:t>
            </a:r>
            <a:r>
              <a:rPr lang="en-US" altLang="zh-CN" sz="2400" dirty="0"/>
              <a:t>0 </a:t>
            </a:r>
            <a:r>
              <a:rPr lang="zh-CN" altLang="en-US" sz="2400" dirty="0"/>
              <a:t>或 </a:t>
            </a:r>
            <a:r>
              <a:rPr lang="en-US" altLang="zh-CN" sz="2400" dirty="0"/>
              <a:t>y 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 则 </a:t>
            </a:r>
            <a:r>
              <a:rPr lang="en-US" altLang="zh-CN" sz="2400" dirty="0"/>
              <a:t>z = 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001719F5  cmp      dword ptr [ebp-8], 0   </a:t>
            </a:r>
            <a:r>
              <a:rPr lang="en-US" altLang="zh-CN" sz="2400" b="1" dirty="0">
                <a:solidFill>
                  <a:srgbClr val="FF0000"/>
                </a:solidFill>
              </a:rPr>
              <a:t>//Release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001719F9  je          00171A0D  </a:t>
            </a:r>
          </a:p>
          <a:p>
            <a:r>
              <a:rPr lang="zh-CN" altLang="en-US" sz="2400" dirty="0"/>
              <a:t>001719FB  cmp      dword ptr [ebp-14h],0  </a:t>
            </a:r>
          </a:p>
          <a:p>
            <a:r>
              <a:rPr lang="zh-CN" altLang="en-US" sz="2400" dirty="0"/>
              <a:t>001719FF  je          00171A0D  </a:t>
            </a:r>
          </a:p>
          <a:p>
            <a:r>
              <a:rPr lang="zh-CN" altLang="en-US" sz="2400" dirty="0"/>
              <a:t>00171A01 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mov      dword ptr [ebp+FFFFFF18h],1</a:t>
            </a:r>
            <a:endParaRPr lang="en-US" altLang="zh-CN" sz="2400" strike="sngStrike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               mov     </a:t>
            </a:r>
            <a:r>
              <a:rPr lang="zh-CN" altLang="en-US" sz="2400" dirty="0"/>
              <a:t>dword ptr [ebp-20h],</a:t>
            </a:r>
            <a:r>
              <a:rPr lang="en-US" altLang="zh-CN" sz="2400" dirty="0"/>
              <a:t>1 </a:t>
            </a:r>
            <a:r>
              <a:rPr lang="zh-CN" altLang="en-US" sz="2400" dirty="0"/>
              <a:t>  </a:t>
            </a:r>
          </a:p>
          <a:p>
            <a:r>
              <a:rPr lang="zh-CN" altLang="en-US" sz="2400" dirty="0"/>
              <a:t>00171A0B 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jmp      00171A17  </a:t>
            </a:r>
            <a:endParaRPr lang="en-US" altLang="zh-CN" sz="2400" strike="sngStrike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    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     over</a:t>
            </a:r>
            <a:endParaRPr lang="zh-CN" altLang="en-US" sz="2400" dirty="0"/>
          </a:p>
          <a:p>
            <a:r>
              <a:rPr lang="zh-CN" altLang="en-US" sz="2400" dirty="0"/>
              <a:t>00171A0D 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mov     dword ptr [ebp+FFFFFF18h],0  </a:t>
            </a:r>
          </a:p>
          <a:p>
            <a:r>
              <a:rPr lang="zh-CN" altLang="en-US" sz="2400" strike="sngStrike" dirty="0">
                <a:solidFill>
                  <a:srgbClr val="FF0000"/>
                </a:solidFill>
              </a:rPr>
              <a:t>00171A17  mov      eax,dword ptr [ebp+FFFFFF18h]  </a:t>
            </a:r>
          </a:p>
          <a:p>
            <a:r>
              <a:rPr lang="zh-CN" altLang="en-US" sz="2400" strike="sngStrike" dirty="0"/>
              <a:t>00171A1D  </a:t>
            </a:r>
            <a:r>
              <a:rPr lang="zh-CN" altLang="en-US" sz="2400" dirty="0"/>
              <a:t>mov      dword ptr [ebp-20h],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eax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Over</a:t>
            </a:r>
            <a:r>
              <a:rPr lang="zh-CN" altLang="en-US" sz="2400" dirty="0"/>
              <a:t>： </a:t>
            </a:r>
          </a:p>
        </p:txBody>
      </p:sp>
    </p:spTree>
    <p:extLst>
      <p:ext uri="{BB962C8B-B14F-4D97-AF65-F5344CB8AC3E}">
        <p14:creationId xmlns:p14="http://schemas.microsoft.com/office/powerpoint/2010/main" val="2362804878"/>
      </p:ext>
    </p:extLst>
  </p:cSld>
  <p:clrMapOvr>
    <a:masterClrMapping/>
  </p:clrMapOvr>
  <p:transition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FFDF70-AFA9-DCA9-2F23-08047D2D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6848837" cy="2954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C3BED3-C51F-8DFB-E0F9-1C658296FD01}"/>
              </a:ext>
            </a:extLst>
          </p:cNvPr>
          <p:cNvSpPr txBox="1"/>
          <p:nvPr/>
        </p:nvSpPr>
        <p:spPr>
          <a:xfrm>
            <a:off x="611560" y="5013176"/>
            <a:ext cx="792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Release </a:t>
            </a:r>
            <a:r>
              <a:rPr lang="zh-CN" altLang="en-US" sz="2400" b="1" dirty="0">
                <a:solidFill>
                  <a:srgbClr val="FF0000"/>
                </a:solidFill>
              </a:rPr>
              <a:t>版本下的程序与 </a:t>
            </a:r>
            <a:r>
              <a:rPr lang="en-US" altLang="zh-CN" sz="2400" b="1" dirty="0">
                <a:solidFill>
                  <a:srgbClr val="FF0000"/>
                </a:solidFill>
              </a:rPr>
              <a:t>Debug </a:t>
            </a:r>
            <a:r>
              <a:rPr lang="zh-CN" altLang="en-US" sz="2400" b="1" dirty="0">
                <a:solidFill>
                  <a:srgbClr val="FF0000"/>
                </a:solidFill>
              </a:rPr>
              <a:t>版本下的程序不同；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设置不同的编译开关，产生的程序也不同。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530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0CD18-83C5-43E7-A3BF-0B9A3FD13347}"/>
              </a:ext>
            </a:extLst>
          </p:cNvPr>
          <p:cNvSpPr txBox="1"/>
          <p:nvPr/>
        </p:nvSpPr>
        <p:spPr>
          <a:xfrm>
            <a:off x="468314" y="1406381"/>
            <a:ext cx="87842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逻辑非 ！ 与 按位反 </a:t>
            </a:r>
            <a:r>
              <a:rPr lang="en-US" altLang="zh-CN" sz="2400" b="1" dirty="0">
                <a:solidFill>
                  <a:srgbClr val="FF0000"/>
                </a:solidFill>
              </a:rPr>
              <a:t>~</a:t>
            </a:r>
            <a:r>
              <a:rPr lang="zh-CN" altLang="en-US" sz="2400" b="1" dirty="0">
                <a:solidFill>
                  <a:srgbClr val="FF0000"/>
                </a:solidFill>
              </a:rPr>
              <a:t> 的差别</a:t>
            </a:r>
          </a:p>
          <a:p>
            <a:r>
              <a:rPr lang="zh-CN" altLang="en-US" sz="2400" dirty="0"/>
              <a:t>    int   </a:t>
            </a:r>
            <a:r>
              <a:rPr lang="en-US" altLang="zh-CN" sz="2400" dirty="0"/>
              <a:t>x,  </a:t>
            </a:r>
            <a:r>
              <a:rPr lang="zh-CN" altLang="en-US" sz="2400" dirty="0"/>
              <a:t>z;</a:t>
            </a:r>
          </a:p>
          <a:p>
            <a:r>
              <a:rPr lang="en-US" altLang="zh-CN" sz="2400" dirty="0"/>
              <a:t> z = ~x;</a:t>
            </a:r>
          </a:p>
          <a:p>
            <a:r>
              <a:rPr lang="en-US" altLang="zh-CN" sz="2400" dirty="0"/>
              <a:t>00D11AC0  mov         </a:t>
            </a:r>
            <a:r>
              <a:rPr lang="en-US" altLang="zh-CN" sz="2400" dirty="0" err="1"/>
              <a:t>eax,dword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[x]  </a:t>
            </a:r>
          </a:p>
          <a:p>
            <a:r>
              <a:rPr lang="en-US" altLang="zh-CN" sz="2400" dirty="0"/>
              <a:t>00D11AC3  </a:t>
            </a:r>
            <a:r>
              <a:rPr lang="en-US" altLang="zh-CN" sz="2400" dirty="0">
                <a:solidFill>
                  <a:srgbClr val="FF0000"/>
                </a:solidFill>
              </a:rPr>
              <a:t>not </a:t>
            </a:r>
            <a:r>
              <a:rPr lang="en-US" altLang="zh-CN" sz="2400" dirty="0"/>
              <a:t>         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00D11AC5  mov        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[z],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 z = ! x;</a:t>
            </a:r>
          </a:p>
          <a:p>
            <a:r>
              <a:rPr lang="en-US" altLang="zh-CN" sz="2400" dirty="0"/>
              <a:t>00D11AC8  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        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[x], 0  </a:t>
            </a:r>
          </a:p>
          <a:p>
            <a:r>
              <a:rPr lang="en-US" altLang="zh-CN" sz="2400" dirty="0"/>
              <a:t>00D11ACC  </a:t>
            </a:r>
            <a:r>
              <a:rPr lang="en-US" altLang="zh-CN" sz="2400" dirty="0" err="1"/>
              <a:t>jne</a:t>
            </a:r>
            <a:r>
              <a:rPr lang="en-US" altLang="zh-CN" sz="2400" dirty="0"/>
              <a:t>         __$EncStackInitStart+10Eh (0D11ADAh)  </a:t>
            </a:r>
          </a:p>
          <a:p>
            <a:r>
              <a:rPr lang="en-US" altLang="zh-CN" sz="2400" dirty="0"/>
              <a:t>00D11ACE  mov        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[ebp-0E8h], 1  </a:t>
            </a:r>
          </a:p>
          <a:p>
            <a:r>
              <a:rPr lang="en-US" altLang="zh-CN" sz="2400" dirty="0"/>
              <a:t>00D11AD8  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         __$EncStackInitStart+118h (0D11AE4h)  </a:t>
            </a:r>
          </a:p>
          <a:p>
            <a:r>
              <a:rPr lang="en-US" altLang="zh-CN" sz="2400" dirty="0"/>
              <a:t>00D11ADA  mov        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[ebp-0E8h], 0  </a:t>
            </a:r>
          </a:p>
          <a:p>
            <a:r>
              <a:rPr lang="en-US" altLang="zh-CN" sz="2400" dirty="0"/>
              <a:t>00D11AE4  mov         </a:t>
            </a:r>
            <a:r>
              <a:rPr lang="en-US" altLang="zh-CN" sz="2400" dirty="0" err="1"/>
              <a:t>eax,dword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[ebp-0E8h]  </a:t>
            </a:r>
          </a:p>
          <a:p>
            <a:r>
              <a:rPr lang="en-US" altLang="zh-CN" sz="2400" dirty="0"/>
              <a:t>00D11AEA  mov        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[z], </a:t>
            </a:r>
            <a:r>
              <a:rPr lang="en-US" altLang="zh-CN" sz="2400" dirty="0" err="1"/>
              <a:t>eax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926408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8208714" cy="165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MOV        OPD,  OPS          </a:t>
            </a:r>
            <a:r>
              <a:rPr kumimoji="1" lang="zh-CN" altLang="en-US" sz="2800" b="1" dirty="0">
                <a:latin typeface="Times New Roman" pitchFamily="18" charset="0"/>
              </a:rPr>
              <a:t>；数据传送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MOVSX   </a:t>
            </a:r>
            <a:r>
              <a:rPr kumimoji="1" lang="en-US" altLang="zh-CN" sz="2800" b="1" dirty="0">
                <a:latin typeface="Times New Roman" pitchFamily="18" charset="0"/>
              </a:rPr>
              <a:t>R16/R32,  OPS    ; </a:t>
            </a:r>
            <a:r>
              <a:rPr kumimoji="1" lang="zh-CN" altLang="en-US" sz="2800" b="1" dirty="0">
                <a:latin typeface="Times New Roman" pitchFamily="18" charset="0"/>
              </a:rPr>
              <a:t>符号扩展传送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MOVZX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</a:rPr>
              <a:t>R16/R32, OPS     ; 0</a:t>
            </a:r>
            <a:r>
              <a:rPr kumimoji="1" lang="zh-CN" altLang="en-US" sz="2800" b="1" dirty="0">
                <a:latin typeface="Times New Roman" pitchFamily="18" charset="0"/>
              </a:rPr>
              <a:t>（无符号）扩展传送 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0CD18-83C5-43E7-A3BF-0B9A3FD13347}"/>
              </a:ext>
            </a:extLst>
          </p:cNvPr>
          <p:cNvSpPr txBox="1"/>
          <p:nvPr/>
        </p:nvSpPr>
        <p:spPr>
          <a:xfrm>
            <a:off x="468314" y="1406381"/>
            <a:ext cx="8784206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思考题：编写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程序，判断两个整数是否相等，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宋体" panose="02010600030101010101" pitchFamily="2" charset="-122"/>
              </a:rPr>
              <a:t>相等为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，不相等为 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92979-0FD9-4B78-BC19-113085F6BE28}"/>
              </a:ext>
            </a:extLst>
          </p:cNvPr>
          <p:cNvSpPr txBox="1"/>
          <p:nvPr/>
        </p:nvSpPr>
        <p:spPr>
          <a:xfrm>
            <a:off x="1187624" y="3212976"/>
            <a:ext cx="4627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  </a:t>
            </a:r>
            <a:r>
              <a:rPr lang="en-US" altLang="zh-CN" sz="2400" dirty="0" err="1"/>
              <a:t>isEqual</a:t>
            </a:r>
            <a:r>
              <a:rPr lang="en-US" altLang="zh-CN" sz="2400" dirty="0"/>
              <a:t>(int x, int y) {</a:t>
            </a:r>
          </a:p>
          <a:p>
            <a:r>
              <a:rPr lang="en-US" altLang="zh-CN" sz="2400" dirty="0"/>
              <a:t>      return  !(x ^ y);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//   return  x==y; 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85838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27B1BC2D-89E3-4B45-B374-BEA361F5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按位运算与逻辑运算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0CD18-83C5-43E7-A3BF-0B9A3FD13347}"/>
              </a:ext>
            </a:extLst>
          </p:cNvPr>
          <p:cNvSpPr txBox="1"/>
          <p:nvPr/>
        </p:nvSpPr>
        <p:spPr>
          <a:xfrm>
            <a:off x="468314" y="1406381"/>
            <a:ext cx="7848102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思考题：编写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程序，实现计算 </a:t>
            </a:r>
            <a:r>
              <a:rPr lang="en-US" altLang="zh-CN" sz="2400" b="1" dirty="0">
                <a:latin typeface="宋体" panose="02010600030101010101" pitchFamily="2" charset="-122"/>
              </a:rPr>
              <a:t>-x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宋体" panose="02010600030101010101" pitchFamily="2" charset="-122"/>
              </a:rPr>
              <a:t>用按位运算方法实现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92979-0FD9-4B78-BC19-113085F6BE28}"/>
              </a:ext>
            </a:extLst>
          </p:cNvPr>
          <p:cNvSpPr txBox="1"/>
          <p:nvPr/>
        </p:nvSpPr>
        <p:spPr>
          <a:xfrm>
            <a:off x="1331640" y="2645797"/>
            <a:ext cx="4627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-x      </a:t>
            </a:r>
            <a:r>
              <a:rPr lang="zh-CN" altLang="en-US" sz="2400" dirty="0"/>
              <a:t>等于</a:t>
            </a:r>
            <a:r>
              <a:rPr lang="en-US" altLang="zh-CN" sz="2400" dirty="0"/>
              <a:t>    ~x+1</a:t>
            </a:r>
          </a:p>
          <a:p>
            <a:r>
              <a:rPr lang="en-US" altLang="zh-CN" sz="2400" dirty="0"/>
              <a:t>NEG   x         NOT   x</a:t>
            </a:r>
          </a:p>
          <a:p>
            <a:r>
              <a:rPr lang="en-US" altLang="zh-CN" sz="2400" dirty="0"/>
              <a:t>                      INC    x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4BFABD-6D96-E5D9-F71B-08F3A8187F80}"/>
              </a:ext>
            </a:extLst>
          </p:cNvPr>
          <p:cNvSpPr txBox="1"/>
          <p:nvPr/>
        </p:nvSpPr>
        <p:spPr>
          <a:xfrm>
            <a:off x="1250301" y="3958798"/>
            <a:ext cx="6643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用乘法指令实现？       </a:t>
            </a:r>
            <a:r>
              <a:rPr lang="en-US" altLang="zh-CN" sz="2400" dirty="0"/>
              <a:t>MOV   EAX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</a:p>
          <a:p>
            <a:r>
              <a:rPr lang="en-US" altLang="zh-CN" sz="2400" dirty="0"/>
              <a:t>                                    IMUL   EAX, -1</a:t>
            </a:r>
          </a:p>
          <a:p>
            <a:r>
              <a:rPr lang="en-US" altLang="zh-CN" sz="2400" dirty="0"/>
              <a:t>                                    MOV   x,   EAX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9E0A6-9BD8-E43C-3EE8-358B82B216B5}"/>
              </a:ext>
            </a:extLst>
          </p:cNvPr>
          <p:cNvSpPr txBox="1"/>
          <p:nvPr/>
        </p:nvSpPr>
        <p:spPr>
          <a:xfrm>
            <a:off x="1232149" y="5270375"/>
            <a:ext cx="6643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用减法指令实现？       </a:t>
            </a:r>
            <a:r>
              <a:rPr lang="en-US" altLang="zh-CN" sz="2400" dirty="0"/>
              <a:t>MOV   EAX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                                    SUB    EAX,  x</a:t>
            </a:r>
          </a:p>
          <a:p>
            <a:r>
              <a:rPr lang="en-US" altLang="zh-CN" sz="2400" dirty="0"/>
              <a:t>                                    MOV   x,   EAX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415692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3568" y="1628800"/>
            <a:ext cx="75596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/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CE16218F-2672-4791-8406-98C0FFEF7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2FFB7CF6-686E-4F0C-BADF-7743628E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B2AE54-17B2-4D6B-A60D-3703D9418722}"/>
              </a:ext>
            </a:extLst>
          </p:cNvPr>
          <p:cNvSpPr txBox="1"/>
          <p:nvPr/>
        </p:nvSpPr>
        <p:spPr>
          <a:xfrm>
            <a:off x="755576" y="1355980"/>
            <a:ext cx="62444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int x = 100;</a:t>
            </a:r>
          </a:p>
          <a:p>
            <a:r>
              <a:rPr lang="zh-CN" altLang="en-US" sz="2200" dirty="0"/>
              <a:t>00A11C05  mov        dword ptr [ebp-8],64h  </a:t>
            </a:r>
          </a:p>
          <a:p>
            <a:r>
              <a:rPr lang="zh-CN" altLang="en-US" sz="2200" dirty="0"/>
              <a:t>    x = x &lt;&lt; 1;</a:t>
            </a:r>
          </a:p>
          <a:p>
            <a:r>
              <a:rPr lang="zh-CN" altLang="en-US" sz="2200" dirty="0"/>
              <a:t>00A11C0C  mov        eax,dword ptr [ebp-8]  </a:t>
            </a:r>
          </a:p>
          <a:p>
            <a:r>
              <a:rPr lang="zh-CN" altLang="en-US" sz="2200" dirty="0"/>
              <a:t>00A11C0F  </a:t>
            </a:r>
            <a:r>
              <a:rPr lang="zh-CN" altLang="en-US" sz="2200" dirty="0">
                <a:solidFill>
                  <a:srgbClr val="FF0000"/>
                </a:solidFill>
              </a:rPr>
              <a:t>shl</a:t>
            </a:r>
            <a:r>
              <a:rPr lang="zh-CN" altLang="en-US" sz="2200" dirty="0"/>
              <a:t>           eax,1  </a:t>
            </a:r>
          </a:p>
          <a:p>
            <a:r>
              <a:rPr lang="zh-CN" altLang="en-US" sz="2200" dirty="0"/>
              <a:t>00A11C11  mov         dword ptr [ebp-8],eax  </a:t>
            </a:r>
          </a:p>
          <a:p>
            <a:r>
              <a:rPr lang="zh-CN" altLang="en-US" sz="2200" dirty="0"/>
              <a:t>    x = x &gt;&gt; 1;</a:t>
            </a:r>
          </a:p>
          <a:p>
            <a:r>
              <a:rPr lang="zh-CN" altLang="en-US" sz="2200" dirty="0"/>
              <a:t>00A11C14  mov         eax,dword ptr [ebp-8]  </a:t>
            </a:r>
          </a:p>
          <a:p>
            <a:r>
              <a:rPr lang="zh-CN" altLang="en-US" sz="2200" dirty="0"/>
              <a:t>00A11C17  </a:t>
            </a:r>
            <a:r>
              <a:rPr lang="zh-CN" altLang="en-US" sz="2200" dirty="0">
                <a:solidFill>
                  <a:srgbClr val="FF0000"/>
                </a:solidFill>
              </a:rPr>
              <a:t>sar</a:t>
            </a:r>
            <a:r>
              <a:rPr lang="zh-CN" altLang="en-US" sz="2200" dirty="0"/>
              <a:t>           eax,1  </a:t>
            </a:r>
          </a:p>
          <a:p>
            <a:r>
              <a:rPr lang="zh-CN" altLang="en-US" sz="2200" dirty="0"/>
              <a:t>00A11C19  mov         dword ptr [ebp-8],eax  </a:t>
            </a:r>
          </a:p>
          <a:p>
            <a:r>
              <a:rPr lang="zh-CN" altLang="en-US" sz="2200" dirty="0"/>
              <a:t>    unsigned int y = 100;</a:t>
            </a:r>
          </a:p>
          <a:p>
            <a:r>
              <a:rPr lang="zh-CN" altLang="en-US" sz="2200" dirty="0"/>
              <a:t>00A11C1C  mov         dword ptr [ebp-14h],64h  </a:t>
            </a:r>
          </a:p>
          <a:p>
            <a:r>
              <a:rPr lang="zh-CN" altLang="en-US" sz="2200" dirty="0"/>
              <a:t>    y = y &gt;&gt; 1;</a:t>
            </a:r>
          </a:p>
          <a:p>
            <a:r>
              <a:rPr lang="zh-CN" altLang="en-US" sz="2200" dirty="0"/>
              <a:t>00A11C23  mov         eax,dword ptr [ebp-14h]  </a:t>
            </a:r>
          </a:p>
          <a:p>
            <a:r>
              <a:rPr lang="zh-CN" altLang="en-US" sz="2200" dirty="0"/>
              <a:t>00A11C26  </a:t>
            </a:r>
            <a:r>
              <a:rPr lang="zh-CN" altLang="en-US" sz="2200" dirty="0">
                <a:solidFill>
                  <a:srgbClr val="FF0000"/>
                </a:solidFill>
              </a:rPr>
              <a:t>shr</a:t>
            </a:r>
            <a:r>
              <a:rPr lang="zh-CN" altLang="en-US" sz="2200" dirty="0"/>
              <a:t>           eax,1  </a:t>
            </a:r>
          </a:p>
          <a:p>
            <a:r>
              <a:rPr lang="zh-CN" altLang="en-US" sz="2200" dirty="0"/>
              <a:t>00A11C28  mov         dword ptr [ebp-14h],eax 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8E8A5605-D9CA-4EF4-AA9B-A0A4F82F8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733" y="1175646"/>
            <a:ext cx="4334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C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语句 与机器指令的对应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601110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2FFB7CF6-686E-4F0C-BADF-7743628E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5.5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移位指令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B2AE54-17B2-4D6B-A60D-3703D9418722}"/>
              </a:ext>
            </a:extLst>
          </p:cNvPr>
          <p:cNvSpPr txBox="1"/>
          <p:nvPr/>
        </p:nvSpPr>
        <p:spPr>
          <a:xfrm>
            <a:off x="755576" y="1355980"/>
            <a:ext cx="37444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int x = 100;</a:t>
            </a:r>
          </a:p>
          <a:p>
            <a:r>
              <a:rPr lang="en-US" altLang="zh-CN" sz="2200" dirty="0"/>
              <a:t> unsigned int y = 100;</a:t>
            </a:r>
          </a:p>
          <a:p>
            <a:r>
              <a:rPr lang="en-US" altLang="zh-CN" sz="2200" dirty="0"/>
              <a:t> x = x &gt;&gt; 1;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eax,dword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[x]  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sar</a:t>
            </a:r>
            <a:r>
              <a:rPr lang="en-US" altLang="zh-CN" sz="2200" dirty="0">
                <a:solidFill>
                  <a:srgbClr val="FF0000"/>
                </a:solidFill>
              </a:rPr>
              <a:t>         </a:t>
            </a:r>
            <a:r>
              <a:rPr lang="en-US" altLang="zh-CN" sz="2200" dirty="0"/>
              <a:t>eax,1  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[x],</a:t>
            </a:r>
            <a:r>
              <a:rPr lang="en-US" altLang="zh-CN" sz="2200" dirty="0" err="1"/>
              <a:t>eax</a:t>
            </a:r>
            <a:r>
              <a:rPr lang="en-US" altLang="zh-CN" sz="2200" dirty="0"/>
              <a:t>  </a:t>
            </a:r>
          </a:p>
          <a:p>
            <a:r>
              <a:rPr lang="en-US" altLang="zh-CN" sz="2200" dirty="0"/>
              <a:t>y = y &gt;&gt; 1;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eax,dword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[y]  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shr</a:t>
            </a:r>
            <a:r>
              <a:rPr lang="en-US" altLang="zh-CN" sz="2200" dirty="0">
                <a:solidFill>
                  <a:srgbClr val="FF0000"/>
                </a:solidFill>
              </a:rPr>
              <a:t>         </a:t>
            </a:r>
            <a:r>
              <a:rPr lang="en-US" altLang="zh-CN" sz="2200" dirty="0"/>
              <a:t>eax,1  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[y],</a:t>
            </a:r>
            <a:r>
              <a:rPr lang="en-US" altLang="zh-CN" sz="2200" dirty="0" err="1"/>
              <a:t>eax</a:t>
            </a:r>
            <a:r>
              <a:rPr lang="en-US" altLang="zh-CN" sz="2200" dirty="0"/>
              <a:t>  </a:t>
            </a:r>
          </a:p>
          <a:p>
            <a:r>
              <a:rPr lang="en-US" altLang="zh-CN" sz="2200" dirty="0"/>
              <a:t>    x = (unsigned int)x &gt;&gt; 1;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eax,dword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[x]  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shr</a:t>
            </a:r>
            <a:r>
              <a:rPr lang="en-US" altLang="zh-CN" sz="2200" dirty="0">
                <a:solidFill>
                  <a:srgbClr val="FF0000"/>
                </a:solidFill>
              </a:rPr>
              <a:t>         </a:t>
            </a:r>
            <a:r>
              <a:rPr lang="en-US" altLang="zh-CN" sz="2200" dirty="0"/>
              <a:t>eax,1  </a:t>
            </a:r>
          </a:p>
          <a:p>
            <a:r>
              <a:rPr lang="en-US" altLang="zh-CN" sz="2200" dirty="0"/>
              <a:t> mov       </a:t>
            </a:r>
            <a:r>
              <a:rPr lang="en-US" altLang="zh-CN" sz="2200" dirty="0" err="1"/>
              <a:t>dword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ptr</a:t>
            </a:r>
            <a:r>
              <a:rPr lang="en-US" altLang="zh-CN" sz="2200" dirty="0"/>
              <a:t> [x],</a:t>
            </a:r>
            <a:r>
              <a:rPr lang="en-US" altLang="zh-CN" sz="2200" dirty="0" err="1"/>
              <a:t>eax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8E8A5605-D9CA-4EF4-AA9B-A0A4F82F8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488403"/>
            <a:ext cx="3456384" cy="29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C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语句 与机器指令的对应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比较：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有符号数、无符号数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右移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对应的指令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201972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624592" y="1367953"/>
            <a:ext cx="2749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数据传送指令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39750" y="1814513"/>
            <a:ext cx="78343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、一般数据传送指令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MOVSX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MOVZX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2967038"/>
            <a:ext cx="46803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、堆栈操作指令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PUSH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POP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47985" y="4223411"/>
            <a:ext cx="5438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、地址传送指令</a:t>
            </a:r>
          </a:p>
          <a:p>
            <a:pPr eaLnBrk="1" hangingPunct="1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39750" y="332656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508104" y="151180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算术运算指令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4162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、加法指令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INC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ADD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ADC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11188" y="2592388"/>
            <a:ext cx="7129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、减法指令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DEC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NEG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SUB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SBB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CMP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11188" y="3557588"/>
            <a:ext cx="704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、乘法指令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IMUL (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三种形式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MUL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11188" y="4521200"/>
            <a:ext cx="416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、除法指令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IDIV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DIV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11188" y="5486400"/>
            <a:ext cx="747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、符号扩展指令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CBW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CWD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67544" y="303213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checke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1188" y="1676400"/>
            <a:ext cx="59763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逻辑运算指令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NOT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AND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TEST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OR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XOR</a:t>
            </a: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移位指令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SAL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SHL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  SAR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SHR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</a:rPr>
              <a:t>     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552" y="314507"/>
            <a:ext cx="187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itchFamily="18" charset="0"/>
              </a:rPr>
              <a:t>REVIEW</a:t>
            </a:r>
          </a:p>
        </p:txBody>
      </p:sp>
    </p:spTree>
  </p:cSld>
  <p:clrMapOvr>
    <a:masterClrMapping/>
  </p:clrMapOvr>
  <p:transition>
    <p:zoom dir="in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1188" y="1676400"/>
            <a:ext cx="47291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int   x, y;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y = x * 9;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imul</a:t>
            </a: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[x], 9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mov     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[y],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552" y="31450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优化</a:t>
            </a:r>
            <a:endParaRPr kumimoji="1" lang="en-US" altLang="zh-CN" sz="32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CEB316-2098-A477-7E21-0C664774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923169"/>
            <a:ext cx="43091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   </a:t>
            </a:r>
            <a:r>
              <a:rPr kumimoji="1" lang="en-US" altLang="zh-CN" sz="2800" b="1" dirty="0" err="1">
                <a:latin typeface="Times New Roman" pitchFamily="18" charset="0"/>
              </a:rPr>
              <a:t>ecx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[x]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lea   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[</a:t>
            </a:r>
            <a:r>
              <a:rPr kumimoji="1" lang="en-US" altLang="zh-CN" sz="2800" b="1" dirty="0" err="1">
                <a:latin typeface="Times New Roman" pitchFamily="18" charset="0"/>
              </a:rPr>
              <a:t>ecx+ecx</a:t>
            </a:r>
            <a:r>
              <a:rPr kumimoji="1" lang="en-US" altLang="zh-CN" sz="2800" b="1" dirty="0">
                <a:latin typeface="Times New Roman" pitchFamily="18" charset="0"/>
              </a:rPr>
              <a:t>*8]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  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[y], </a:t>
            </a:r>
            <a:r>
              <a:rPr kumimoji="1" lang="en-US" altLang="zh-CN" sz="2800" b="1" dirty="0" err="1">
                <a:latin typeface="Times New Roman" pitchFamily="18" charset="0"/>
              </a:rPr>
              <a:t>ecx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9DCA56-BDE3-BFD6-8428-280C79A4E505}"/>
              </a:ext>
            </a:extLst>
          </p:cNvPr>
          <p:cNvSpPr txBox="1"/>
          <p:nvPr/>
        </p:nvSpPr>
        <p:spPr>
          <a:xfrm>
            <a:off x="5868144" y="2132856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DEBUG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版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DD62F-0466-4ECE-7D88-88D2A7AC1873}"/>
              </a:ext>
            </a:extLst>
          </p:cNvPr>
          <p:cNvSpPr txBox="1"/>
          <p:nvPr/>
        </p:nvSpPr>
        <p:spPr>
          <a:xfrm>
            <a:off x="5868144" y="3923169"/>
            <a:ext cx="22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RELEASE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30729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1188" y="1676400"/>
            <a:ext cx="535851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int   x, y;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y = x * 17;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imul</a:t>
            </a:r>
            <a:r>
              <a:rPr kumimoji="1" lang="en-US" altLang="zh-CN" sz="2800" b="1" dirty="0">
                <a:latin typeface="Times New Roman" pitchFamily="18" charset="0"/>
              </a:rPr>
              <a:t>   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[x], 11h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mov        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[y],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552" y="31450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</a:rPr>
              <a:t>优化</a:t>
            </a:r>
            <a:endParaRPr kumimoji="1" lang="en-US" altLang="zh-CN" sz="32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CEB316-2098-A477-7E21-0C664774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040"/>
            <a:ext cx="45784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mov        </a:t>
            </a:r>
            <a:r>
              <a:rPr kumimoji="1" lang="en-US" altLang="zh-CN" sz="2800" b="1" dirty="0" err="1">
                <a:latin typeface="Times New Roman" pitchFamily="18" charset="0"/>
              </a:rPr>
              <a:t>ecx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[x]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mov   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dirty="0" err="1">
                <a:latin typeface="Times New Roman" pitchFamily="18" charset="0"/>
              </a:rPr>
              <a:t>ecx</a:t>
            </a:r>
            <a:r>
              <a:rPr kumimoji="1" lang="en-US" altLang="zh-CN" sz="2800" b="1" dirty="0">
                <a:latin typeface="Times New Roman" pitchFamily="18" charset="0"/>
              </a:rPr>
              <a:t>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shl</a:t>
            </a:r>
            <a:r>
              <a:rPr kumimoji="1" lang="en-US" altLang="zh-CN" sz="2800" b="1" dirty="0">
                <a:latin typeface="Times New Roman" pitchFamily="18" charset="0"/>
              </a:rPr>
              <a:t>     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4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add        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r>
              <a:rPr kumimoji="1" lang="en-US" altLang="zh-CN" sz="2800" b="1" dirty="0">
                <a:latin typeface="Times New Roman" pitchFamily="18" charset="0"/>
              </a:rPr>
              <a:t>, ecx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mov       </a:t>
            </a:r>
            <a:r>
              <a:rPr kumimoji="1" lang="en-US" altLang="zh-CN" sz="2800" b="1" dirty="0" err="1">
                <a:latin typeface="Times New Roman" pitchFamily="18" charset="0"/>
              </a:rPr>
              <a:t>dword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ptr</a:t>
            </a:r>
            <a:r>
              <a:rPr kumimoji="1" lang="en-US" altLang="zh-CN" sz="2800" b="1" dirty="0">
                <a:latin typeface="Times New Roman" pitchFamily="18" charset="0"/>
              </a:rPr>
              <a:t> [y], </a:t>
            </a:r>
            <a:r>
              <a:rPr kumimoji="1" lang="en-US" altLang="zh-CN" sz="2800" b="1" dirty="0" err="1">
                <a:latin typeface="Times New Roman" pitchFamily="18" charset="0"/>
              </a:rPr>
              <a:t>eax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9DCA56-BDE3-BFD6-8428-280C79A4E505}"/>
              </a:ext>
            </a:extLst>
          </p:cNvPr>
          <p:cNvSpPr txBox="1"/>
          <p:nvPr/>
        </p:nvSpPr>
        <p:spPr>
          <a:xfrm>
            <a:off x="5868144" y="2132856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DEBUG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版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DD62F-0466-4ECE-7D88-88D2A7AC1873}"/>
              </a:ext>
            </a:extLst>
          </p:cNvPr>
          <p:cNvSpPr txBox="1"/>
          <p:nvPr/>
        </p:nvSpPr>
        <p:spPr>
          <a:xfrm>
            <a:off x="5868144" y="3923169"/>
            <a:ext cx="22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RELEASE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35612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12478" y="1700808"/>
            <a:ext cx="604867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int      x = 10;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short  y = 20;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990099"/>
                </a:solidFill>
                <a:latin typeface="Times New Roman" pitchFamily="18" charset="0"/>
              </a:rPr>
              <a:t>x = y;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movsx</a:t>
            </a:r>
            <a:r>
              <a:rPr kumimoji="1" lang="en-US" altLang="zh-CN" sz="2400" b="1" dirty="0">
                <a:latin typeface="Times New Roman" pitchFamily="18" charset="0"/>
              </a:rPr>
              <a:t>      </a:t>
            </a:r>
            <a:r>
              <a:rPr kumimoji="1" lang="en-US" altLang="zh-CN" sz="2400" b="1" dirty="0" err="1"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latin typeface="Times New Roman" pitchFamily="18" charset="0"/>
              </a:rPr>
              <a:t>, word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[ebp-14h]  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mov          </a:t>
            </a:r>
            <a:r>
              <a:rPr kumimoji="1" lang="en-US" altLang="zh-CN" sz="2400" b="1" dirty="0" err="1">
                <a:latin typeface="Times New Roman" pitchFamily="18" charset="0"/>
              </a:rPr>
              <a:t>dword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[ebp-8], </a:t>
            </a:r>
            <a:r>
              <a:rPr kumimoji="1" lang="en-US" altLang="zh-CN" sz="2400" b="1" dirty="0" err="1"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latin typeface="Times New Roman" pitchFamily="18" charset="0"/>
              </a:rPr>
              <a:t>  </a:t>
            </a:r>
          </a:p>
          <a:p>
            <a:pPr eaLnBrk="1" hangingPunct="1"/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unsigned short  z = 20;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mov         eax,14h  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mov         word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[ebp-20h],ax  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990099"/>
                </a:solidFill>
                <a:latin typeface="Times New Roman" pitchFamily="18" charset="0"/>
              </a:rPr>
              <a:t>x = z;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movzx</a:t>
            </a:r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 err="1"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latin typeface="Times New Roman" pitchFamily="18" charset="0"/>
              </a:rPr>
              <a:t>, word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[ebp-20h]  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mov         </a:t>
            </a:r>
            <a:r>
              <a:rPr kumimoji="1" lang="en-US" altLang="zh-CN" sz="2400" b="1" dirty="0" err="1">
                <a:latin typeface="Times New Roman" pitchFamily="18" charset="0"/>
              </a:rPr>
              <a:t>dword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ptr</a:t>
            </a:r>
            <a:r>
              <a:rPr kumimoji="1" lang="en-US" altLang="zh-CN" sz="2400" b="1" dirty="0">
                <a:latin typeface="Times New Roman" pitchFamily="18" charset="0"/>
              </a:rPr>
              <a:t> [ebp-8], </a:t>
            </a:r>
            <a:r>
              <a:rPr kumimoji="1" lang="en-US" altLang="zh-CN" sz="2400" b="1" dirty="0" err="1">
                <a:latin typeface="Times New Roman" pitchFamily="18" charset="0"/>
              </a:rPr>
              <a:t>eax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477000" y="2438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0BFF7B4-ADFF-4DE8-B4D8-40103747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5.2.1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一般数据传送指令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A6CC23-0F7A-46C3-AD60-29C90BD3B1CF}"/>
              </a:ext>
            </a:extLst>
          </p:cNvPr>
          <p:cNvSpPr txBox="1"/>
          <p:nvPr/>
        </p:nvSpPr>
        <p:spPr>
          <a:xfrm>
            <a:off x="5508104" y="1484293"/>
            <a:ext cx="288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短的有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/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无符号数</a:t>
            </a:r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扩展为</a:t>
            </a:r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长的有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/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无符号数</a:t>
            </a:r>
            <a:endParaRPr kumimoji="1"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4551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试用不同指令将（</a:t>
            </a:r>
            <a:r>
              <a:rPr kumimoji="1" lang="en-US" altLang="zh-CN" sz="2800" b="1">
                <a:latin typeface="Times New Roman" pitchFamily="18" charset="0"/>
              </a:rPr>
              <a:t>AX)</a:t>
            </a:r>
            <a:r>
              <a:rPr kumimoji="1" lang="zh-CN" altLang="en-US" sz="2800" b="1">
                <a:latin typeface="Times New Roman" pitchFamily="18" charset="0"/>
              </a:rPr>
              <a:t>置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749261" y="2147888"/>
            <a:ext cx="51847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MOV   AX,  0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SUB     AX,  AX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AND    AX,  0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XOR    AX, AX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SHL     AX, 16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714361" y="4310856"/>
            <a:ext cx="781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试用不同的指令，将</a:t>
            </a:r>
            <a:r>
              <a:rPr kumimoji="1" lang="en-US" altLang="zh-CN" sz="2800" b="1" dirty="0">
                <a:latin typeface="Times New Roman" pitchFamily="18" charset="0"/>
              </a:rPr>
              <a:t>AX</a:t>
            </a:r>
            <a:r>
              <a:rPr kumimoji="1" lang="zh-CN" altLang="en-US" sz="2800" b="1" dirty="0">
                <a:latin typeface="Times New Roman" pitchFamily="18" charset="0"/>
              </a:rPr>
              <a:t>的高、低字节内容互换。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749261" y="4867952"/>
            <a:ext cx="26336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XCHG  AH, AL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ROL     AX,  8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ROR     AX, 8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/>
      <p:bldP spid="484358" grpId="0"/>
      <p:bldP spid="4843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3568" y="1484784"/>
            <a:ext cx="7289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练习：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用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语言编程，只使用位运算、算术运算等指令，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不使用转移之类的语句，实现求一个数的绝对值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B715D-98A8-40F4-BD53-22FFF62A7434}"/>
              </a:ext>
            </a:extLst>
          </p:cNvPr>
          <p:cNvSpPr txBox="1"/>
          <p:nvPr/>
        </p:nvSpPr>
        <p:spPr>
          <a:xfrm>
            <a:off x="539552" y="2685113"/>
            <a:ext cx="828092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abs_op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y,mask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da-DK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mask = </a:t>
            </a:r>
            <a:r>
              <a:rPr lang="da-DK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da-DK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31;  </a:t>
            </a:r>
            <a:r>
              <a:rPr lang="da-DK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算术右移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</a:t>
            </a:r>
            <a:r>
              <a:rPr lang="da-DK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FFFFFFFF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da-DK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00000000</a:t>
            </a:r>
            <a:endParaRPr lang="da-DK" altLang="zh-CN" sz="2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pl-PL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l-PL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(x ^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l-PL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mask) + ~mask +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l-PL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 ;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pl-PL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method 1: </a:t>
            </a:r>
          </a:p>
          <a:p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 = (x ^ mask) + (1-mask) - 1;   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//method 2</a:t>
            </a:r>
          </a:p>
          <a:p>
            <a:r>
              <a:rPr lang="es-E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((</a:t>
            </a:r>
            <a:r>
              <a:rPr lang="es-E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s-E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0x80000000) &gt;&gt; 31) + (</a:t>
            </a:r>
            <a:r>
              <a:rPr lang="es-ES" altLang="zh-CN" sz="2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s-E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^ mask); </a:t>
            </a:r>
            <a:r>
              <a:rPr lang="es-E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en-US" altLang="zh-CN" sz="2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method 3</a:t>
            </a:r>
            <a:endParaRPr lang="es-ES" altLang="zh-CN" sz="2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注意运算的优先级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单纯的 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&gt;&gt; 31 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是算术右移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&amp; 0x80000000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31 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是逻辑右移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20465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08F001-174C-4B03-B005-E1C34525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02" y="1130069"/>
            <a:ext cx="7721997" cy="20829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A8B4D-3F9D-4A7D-9F5A-A5E13929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2" y="3151465"/>
            <a:ext cx="7721996" cy="36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4479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61089-0F01-4597-A8D4-F2FD0838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55921"/>
            <a:ext cx="7791850" cy="292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9A7591-1CB1-4495-B84F-C08634CF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113086"/>
            <a:ext cx="7804551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0050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B27793-C481-419F-8B6D-24F28860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7804551" cy="2032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E58DA3-FC4D-41C5-8D4C-554E51D7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01783"/>
            <a:ext cx="7779150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1539"/>
      </p:ext>
    </p:extLst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62151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itchFamily="18" charset="0"/>
              </a:rPr>
              <a:t>练习：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用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语言编程，不使用转移之类的语句，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判断两个有符号数相加 是否出现溢出。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955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常用机器指令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B715D-98A8-40F4-BD53-22FFF62A7434}"/>
              </a:ext>
            </a:extLst>
          </p:cNvPr>
          <p:cNvSpPr txBox="1"/>
          <p:nvPr/>
        </p:nvSpPr>
        <p:spPr>
          <a:xfrm>
            <a:off x="539552" y="2924944"/>
            <a:ext cx="82128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int </a:t>
            </a:r>
            <a:r>
              <a:rPr kumimoji="1" lang="en-US" altLang="zh-CN" sz="2400" b="1" dirty="0" err="1">
                <a:latin typeface="Times New Roman" pitchFamily="18" charset="0"/>
              </a:rPr>
              <a:t>addOK</a:t>
            </a:r>
            <a:r>
              <a:rPr kumimoji="1" lang="en-US" altLang="zh-CN" sz="2400" b="1" dirty="0">
                <a:latin typeface="Times New Roman" pitchFamily="18" charset="0"/>
              </a:rPr>
              <a:t>(int x, int y)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int sum = x + y;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int </a:t>
            </a:r>
            <a:r>
              <a:rPr kumimoji="1" lang="en-US" altLang="zh-CN" sz="2400" b="1" dirty="0" err="1">
                <a:latin typeface="Times New Roman" pitchFamily="18" charset="0"/>
              </a:rPr>
              <a:t>x_neg</a:t>
            </a:r>
            <a:r>
              <a:rPr kumimoji="1" lang="en-US" altLang="zh-CN" sz="2400" b="1" dirty="0">
                <a:latin typeface="Times New Roman" pitchFamily="18" charset="0"/>
              </a:rPr>
              <a:t> = x &gt;&gt; 31;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int </a:t>
            </a:r>
            <a:r>
              <a:rPr kumimoji="1" lang="en-US" altLang="zh-CN" sz="2400" b="1" dirty="0" err="1">
                <a:latin typeface="Times New Roman" pitchFamily="18" charset="0"/>
              </a:rPr>
              <a:t>y_neg</a:t>
            </a:r>
            <a:r>
              <a:rPr kumimoji="1" lang="en-US" altLang="zh-CN" sz="2400" b="1" dirty="0">
                <a:latin typeface="Times New Roman" pitchFamily="18" charset="0"/>
              </a:rPr>
              <a:t> = y &gt;&gt; 31;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int </a:t>
            </a:r>
            <a:r>
              <a:rPr kumimoji="1" lang="en-US" altLang="zh-CN" sz="2400" b="1" dirty="0" err="1">
                <a:latin typeface="Times New Roman" pitchFamily="18" charset="0"/>
              </a:rPr>
              <a:t>s_neg</a:t>
            </a:r>
            <a:r>
              <a:rPr kumimoji="1" lang="en-US" altLang="zh-CN" sz="2400" b="1" dirty="0">
                <a:latin typeface="Times New Roman" pitchFamily="18" charset="0"/>
              </a:rPr>
              <a:t> = sum &gt;&gt; 31;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/* Overflow when x and y have same sign, but s is different */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 return !(~(</a:t>
            </a:r>
            <a:r>
              <a:rPr kumimoji="1" lang="en-US" altLang="zh-CN" sz="2400" b="1" dirty="0" err="1">
                <a:latin typeface="Times New Roman" pitchFamily="18" charset="0"/>
              </a:rPr>
              <a:t>x_neg</a:t>
            </a:r>
            <a:r>
              <a:rPr kumimoji="1" lang="en-US" altLang="zh-CN" sz="2400" b="1" dirty="0">
                <a:latin typeface="Times New Roman" pitchFamily="18" charset="0"/>
              </a:rPr>
              <a:t> ^ </a:t>
            </a:r>
            <a:r>
              <a:rPr kumimoji="1" lang="en-US" altLang="zh-CN" sz="2400" b="1" dirty="0" err="1">
                <a:latin typeface="Times New Roman" pitchFamily="18" charset="0"/>
              </a:rPr>
              <a:t>y_neg</a:t>
            </a:r>
            <a:r>
              <a:rPr kumimoji="1" lang="en-US" altLang="zh-CN" sz="2400" b="1" dirty="0">
                <a:latin typeface="Times New Roman" pitchFamily="18" charset="0"/>
              </a:rPr>
              <a:t>) &amp; (</a:t>
            </a:r>
            <a:r>
              <a:rPr kumimoji="1" lang="en-US" altLang="zh-CN" sz="2400" b="1" dirty="0" err="1">
                <a:latin typeface="Times New Roman" pitchFamily="18" charset="0"/>
              </a:rPr>
              <a:t>x_neg</a:t>
            </a:r>
            <a:r>
              <a:rPr kumimoji="1" lang="en-US" altLang="zh-CN" sz="2400" b="1" dirty="0">
                <a:latin typeface="Times New Roman" pitchFamily="18" charset="0"/>
              </a:rPr>
              <a:t> ^ </a:t>
            </a:r>
            <a:r>
              <a:rPr kumimoji="1" lang="en-US" altLang="zh-CN" sz="2400" b="1" dirty="0" err="1">
                <a:latin typeface="Times New Roman" pitchFamily="18" charset="0"/>
              </a:rPr>
              <a:t>s_neg</a:t>
            </a:r>
            <a:r>
              <a:rPr kumimoji="1" lang="en-US" altLang="zh-CN" sz="2400" b="1" dirty="0">
                <a:latin typeface="Times New Roman" pitchFamily="18" charset="0"/>
              </a:rPr>
              <a:t>));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917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5013" y="300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09FD18-AB19-483C-8D3B-076AA064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914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指令系统的扩展知识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073AACB-2ECB-F03B-778A-A90B1855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772816"/>
            <a:ext cx="7272808" cy="239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按指令格式的复杂度来分，有两种类型计算机：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复杂指令集计算机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 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(Complex Instruction Set Computer)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精简指令集计算机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RISC 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(Reduce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Instruction Set Computer)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571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>
            <a:extLst>
              <a:ext uri="{FF2B5EF4-FFF2-40B4-BE49-F238E27FC236}">
                <a16:creationId xmlns:a16="http://schemas.microsoft.com/office/drawing/2014/main" id="{4776772E-D2A8-4B9B-AD54-A0829B5749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6225" y="980728"/>
            <a:ext cx="8385175" cy="3349625"/>
          </a:xfrm>
          <a:noFill/>
        </p:spPr>
        <p:txBody>
          <a:bodyPr lIns="91440" tIns="45720" rIns="91440" bIns="45720"/>
          <a:lstStyle/>
          <a:p>
            <a:pPr marL="285750" indent="-285750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早期</a:t>
            </a:r>
            <a:r>
              <a:rPr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设计风格的主要特点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指令系统复杂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变长操作码 </a:t>
            </a:r>
            <a:r>
              <a:rPr lang="en-US" altLang="zh-CN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变长指令字 </a:t>
            </a:r>
            <a:r>
              <a:rPr lang="en-US" altLang="zh-CN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指令多 / 寻址方式多 / 指令格式多 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指令周期长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绝大多数指令需要多个时钟周期才能完成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各种指令都能访问存储器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除了专门的存储器读写指令外，运算指令也能访问存储器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采用微程序控制</a:t>
            </a: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(5) 难以进行编译优化来生成高效目标代码</a:t>
            </a:r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C0DC7F25-51EC-EB44-07FF-190A188F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547841"/>
            <a:ext cx="8907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VAX-11/780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小型机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16种寻址方式；9种数据格式；303条指令；一条指令包括1～2个字节的操作码和下续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个操作数说明符。一个说明符的长度达1 ～10个字节。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04E2DE-7BB5-716D-A5F9-34D9E574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28588"/>
            <a:ext cx="85598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复杂指令集计算机</a:t>
            </a:r>
            <a:r>
              <a:rPr lang="en-US" altLang="zh-CN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EBFAD27-8F80-D7CF-6846-76D0CEEBE0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559800" cy="528637"/>
          </a:xfrm>
        </p:spPr>
        <p:txBody>
          <a:bodyPr/>
          <a:lstStyle/>
          <a:p>
            <a:r>
              <a:rPr lang="zh-CN" altLang="en-US" dirty="0"/>
              <a:t>复杂指令集计算机</a:t>
            </a:r>
            <a:r>
              <a:rPr lang="en-US" altLang="zh-CN" dirty="0">
                <a:ea typeface="宋体" panose="02010600030101010101" pitchFamily="2" charset="-122"/>
              </a:rPr>
              <a:t>CISC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10AD7F8D-394C-AD7B-6C2C-E7CF293EFE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9753" y="2780928"/>
            <a:ext cx="8153400" cy="3581237"/>
          </a:xfrm>
        </p:spPr>
        <p:txBody>
          <a:bodyPr lIns="91440" tIns="45720" rIns="91440" bIns="45720"/>
          <a:lstStyle/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进行测试，发现一个事实：</a:t>
            </a:r>
          </a:p>
          <a:p>
            <a:pPr lvl="1" indent="-22860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程序中各种指令出现的频率悬殊很大，最常使用的是一些简单指令，这些指令占程序的80%，但只占指令系统的20%。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2860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在微程序控制的计算机中，占指令总数20%的复杂指令占用了控制存储器容量的80%。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2860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1975年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公司开始研究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指令系统的合理性问题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25000"/>
              </a:lnSpc>
              <a:spcBef>
                <a:spcPct val="5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John Cocks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提出精简指令系统计算机 </a:t>
            </a:r>
            <a:r>
              <a:rPr lang="en-US" altLang="zh-CN" sz="2000" dirty="0">
                <a:solidFill>
                  <a:srgbClr val="FC0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000" dirty="0">
                <a:solidFill>
                  <a:srgbClr val="063D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1982年美国加州伯克利大学的</a:t>
            </a:r>
            <a:r>
              <a:rPr lang="en-US" altLang="zh-CN" sz="2000" dirty="0" err="1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斯坦福大学的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，IBM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IBM801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相继宣告完成，这些机器被称为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F873C31E-54C8-B49C-883E-C10F8E9F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847725"/>
            <a:ext cx="8434387" cy="19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的缺陷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日趋庞大的指令系统使计算机的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2228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研制周期变长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2228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难以保证设计的正确性，难以调试和维护，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2228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因指令操作复杂而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2228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增加机器周期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，从而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2228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降低了系统性能。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F4B84B4-ED58-5FA9-820C-6D74777D6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713787" cy="528637"/>
          </a:xfrm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Top 10 80x86 Instructions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F0F3C0E2-B117-1FD0-4E29-6E78AA03297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63613"/>
            <a:ext cx="8772525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4">
            <a:extLst>
              <a:ext uri="{FF2B5EF4-FFF2-40B4-BE49-F238E27FC236}">
                <a16:creationId xmlns:a16="http://schemas.microsoft.com/office/drawing/2014/main" id="{6CFE9A12-BC98-F179-514F-EAAC8477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6181725"/>
            <a:ext cx="6153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简单指令占主要部分，使用频率高！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A5B688A5-7CB0-7A1F-4F0A-467A3A2F1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1440" tIns="45720" rIns="91440" bIns="45720"/>
          <a:lstStyle/>
          <a:p>
            <a:pPr marL="285750" indent="-285750" algn="just">
              <a:lnSpc>
                <a:spcPct val="86000"/>
              </a:lnSpc>
              <a:spcBef>
                <a:spcPct val="4000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C88F1B66-3038-E59E-EDF8-ECC1756D7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914400"/>
            <a:ext cx="7634288" cy="420688"/>
          </a:xfrm>
          <a:prstGeom prst="rect">
            <a:avLst/>
          </a:pr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A2D28341-1DEF-C6E3-731E-FB0BF8A6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1335088"/>
            <a:ext cx="1928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MOV M to R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665" name="Text Box 9">
            <a:extLst>
              <a:ext uri="{FF2B5EF4-FFF2-40B4-BE49-F238E27FC236}">
                <a16:creationId xmlns:a16="http://schemas.microsoft.com/office/drawing/2014/main" id="{5E45C5F4-AF96-F12D-BB47-739DA87F5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2501900"/>
            <a:ext cx="192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MOV R to 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41045967-0E1E-C933-CC5A-5ED41E82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0815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Jcc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2F83AB38-5FEA-56DB-931C-6B445AF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149475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CMP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280920" cy="48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latin typeface="宋体" panose="02010600030101010101" pitchFamily="2" charset="-122"/>
              </a:rPr>
              <a:t>使用单个标志位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ZF=1     CF=1    SF=1   OF=1  PF=1 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ZF=0     CF=0      SF=0    OF=0   PF=0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</a:rPr>
              <a:t>使用多个标志位组合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cmovle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1600764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BE82B3-280B-8FB0-F0D0-867C75C4E7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662987" cy="528637"/>
          </a:xfrm>
          <a:noFill/>
        </p:spPr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RISC</a:t>
            </a:r>
            <a:r>
              <a:rPr lang="zh-CN" altLang="en-US"/>
              <a:t>设计风格的主要特点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8A1D7CAF-FCBB-7810-A623-CE4308602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866775"/>
            <a:ext cx="8607425" cy="4362425"/>
          </a:xfrm>
          <a:noFill/>
        </p:spPr>
        <p:txBody>
          <a:bodyPr lIns="91440" tIns="45720" rIns="91440" bIns="45720"/>
          <a:lstStyle/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简化的指令系统</a:t>
            </a:r>
          </a:p>
          <a:p>
            <a:pPr marL="803275" indent="0">
              <a:spcBef>
                <a:spcPts val="800"/>
              </a:spcBef>
              <a:buNone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指令少 / 寻址方式少 / 指令格式少 / 指令长度一致</a:t>
            </a:r>
          </a:p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以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方式工作</a:t>
            </a:r>
          </a:p>
          <a:p>
            <a:pPr marL="803275" indent="0">
              <a:spcBef>
                <a:spcPts val="800"/>
              </a:spcBef>
              <a:buNone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Load/Store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指令可访存外，其余指令都只访问寄存器</a:t>
            </a:r>
          </a:p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指令周期短</a:t>
            </a:r>
          </a:p>
          <a:p>
            <a:pPr marL="803275" indent="0">
              <a:spcBef>
                <a:spcPts val="800"/>
              </a:spcBef>
              <a:buNone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以流水线方式工作，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因而除</a:t>
            </a:r>
            <a:r>
              <a:rPr lang="en-US" altLang="zh-CN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Load/Store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指令外，其他简单指令都只需一个或一个不到的时钟周期就可完成</a:t>
            </a:r>
          </a:p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(4) 采用大量通用寄存器，以减少访存次数</a:t>
            </a:r>
          </a:p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(5) 采用硬连线路控制器，不用或少用微程序控制</a:t>
            </a:r>
          </a:p>
          <a:p>
            <a:pPr marL="342900" indent="-342900">
              <a:spcBef>
                <a:spcPts val="800"/>
              </a:spcBef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(6) 采用优化的编译系统，力求有效地支持高级语言程序</a:t>
            </a:r>
          </a:p>
        </p:txBody>
      </p:sp>
      <p:sp>
        <p:nvSpPr>
          <p:cNvPr id="413700" name="Text Box 4">
            <a:extLst>
              <a:ext uri="{FF2B5EF4-FFF2-40B4-BE49-F238E27FC236}">
                <a16:creationId xmlns:a16="http://schemas.microsoft.com/office/drawing/2014/main" id="{EDBF0A7A-4C24-89CE-76A6-FF4A3FE3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41808"/>
            <a:ext cx="8526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MIPS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是典型的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年以来新的指令集大多采用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体系结构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因为“兼容”的需要，保留了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的风格，同时也借鉴了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Microcomputer without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interlocked pipeline stages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49694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latin typeface="宋体" panose="02010600030101010101" pitchFamily="2" charset="-122"/>
              </a:rPr>
              <a:t>设无符号双字类型变量 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x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、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y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、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z,</a:t>
            </a:r>
          </a:p>
          <a:p>
            <a:pPr marL="452438"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将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x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和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y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中间的大者存放到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中</a:t>
            </a: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mov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x</a:t>
            </a: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y  ;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比较指令，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             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；根据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)-(y)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设置标志位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kern="100" dirty="0">
                <a:latin typeface="宋体" panose="02010600030101010101" pitchFamily="2" charset="-122"/>
              </a:rPr>
              <a:t>  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jae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   </a:t>
            </a:r>
            <a:r>
              <a:rPr lang="en-US" altLang="zh-CN" sz="2500" b="1" kern="100" dirty="0">
                <a:latin typeface="宋体" panose="02010600030101010101" pitchFamily="2" charset="-122"/>
              </a:rPr>
              <a:t>L1</a:t>
            </a:r>
          </a:p>
          <a:p>
            <a:pPr eaLnBrk="1" hangingPunct="1"/>
            <a:r>
              <a:rPr lang="en-US" altLang="zh-CN" sz="2800" b="1" kern="100" dirty="0">
                <a:latin typeface="宋体" panose="02010600030101010101" pitchFamily="2" charset="-122"/>
              </a:rPr>
              <a:t>     mov 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y</a:t>
            </a:r>
            <a:endParaRPr lang="zh-CN" altLang="en-US" sz="2800" b="1" kern="10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500" b="1" kern="100" dirty="0">
                <a:latin typeface="宋体" panose="02010600030101010101" pitchFamily="2" charset="-122"/>
              </a:rPr>
              <a:t>L1: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 mov    z,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endParaRPr lang="en-US" altLang="zh-CN" sz="2800" b="1" kern="100" dirty="0"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B8223-3753-43A6-B5FB-5489B078EF0D}"/>
              </a:ext>
            </a:extLst>
          </p:cNvPr>
          <p:cNvSpPr txBox="1"/>
          <p:nvPr/>
        </p:nvSpPr>
        <p:spPr>
          <a:xfrm>
            <a:off x="1043608" y="5612744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latin typeface="宋体" panose="0201060003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cmovb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, y  ; CF=1 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且 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ZF=0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时，传送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r>
              <a:rPr lang="en-US" altLang="zh-CN" sz="2800" b="1" kern="100" dirty="0">
                <a:latin typeface="宋体" panose="02010600030101010101" pitchFamily="2" charset="-122"/>
              </a:rPr>
              <a:t> mov     z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， </a:t>
            </a:r>
            <a:r>
              <a:rPr lang="en-US" altLang="zh-CN" sz="2800" b="1" kern="100" dirty="0" err="1">
                <a:latin typeface="宋体" panose="02010600030101010101" pitchFamily="2" charset="-122"/>
              </a:rPr>
              <a:t>eax</a:t>
            </a:r>
            <a:endParaRPr lang="zh-CN" altLang="en-US" sz="2800" b="1" kern="100" dirty="0">
              <a:latin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6F3C5E-7C88-41A4-A015-BB2835663867}"/>
              </a:ext>
            </a:extLst>
          </p:cNvPr>
          <p:cNvSpPr/>
          <p:nvPr/>
        </p:nvSpPr>
        <p:spPr bwMode="auto">
          <a:xfrm>
            <a:off x="251520" y="4047431"/>
            <a:ext cx="4176464" cy="14039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7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411513"/>
            <a:ext cx="8424936" cy="50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int  x,y,z;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z = x &gt; y ? x : y;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mov	ecx, DWORD PTR _y$[</a:t>
            </a:r>
            <a:r>
              <a:rPr lang="en-US" altLang="zh-CN" sz="2400" b="1" kern="10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</a:rPr>
              <a:t>add	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宋体" panose="02010600030101010101" pitchFamily="2" charset="-122"/>
              </a:rPr>
              <a:t>esp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</a:rPr>
              <a:t>, 16	; 00000010H</a:t>
            </a:r>
            <a:endParaRPr lang="en-US" altLang="zh-CN" sz="24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400" b="1" kern="10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	</a:t>
            </a:r>
            <a:r>
              <a:rPr lang="en-US" altLang="zh-CN" sz="2200" b="1" kern="100" dirty="0">
                <a:latin typeface="宋体" panose="02010600030101010101" pitchFamily="2" charset="-122"/>
              </a:rPr>
              <a:t>DWORD PTR 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_x$[</a:t>
            </a:r>
            <a:r>
              <a:rPr lang="en-US" altLang="zh-CN" sz="2400" b="1" kern="10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], ecx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</a:t>
            </a:r>
            <a:r>
              <a:rPr lang="en-US" altLang="zh-CN" sz="2400" b="1" kern="100" dirty="0" err="1">
                <a:latin typeface="宋体" panose="02010600030101010101" pitchFamily="2" charset="-122"/>
              </a:rPr>
              <a:t>cmovg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	ecx, DWORD PTR _x$[</a:t>
            </a:r>
            <a:r>
              <a:rPr lang="en-US" altLang="zh-CN" sz="2400" b="1" kern="10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b="1" kern="100" dirty="0">
                <a:latin typeface="宋体" panose="02010600030101010101" pitchFamily="2" charset="-122"/>
              </a:rPr>
              <a:t>注：下面使用 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z 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时直接使用了 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ecx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 Release 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版，不同程序编译结果不同</a:t>
            </a:r>
            <a:endParaRPr lang="en-US" altLang="zh-CN" sz="24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kern="100" dirty="0">
                <a:latin typeface="宋体" panose="02010600030101010101" pitchFamily="2" charset="-122"/>
              </a:rPr>
              <a:t>   _x$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、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_y$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是编译时生成的符号常量：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_x$ = …  _y$ = …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kern="100" dirty="0">
                <a:latin typeface="宋体" panose="02010600030101010101" pitchFamily="2" charset="-122"/>
              </a:rPr>
              <a:t>红色语句与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z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的赋值无关，是下一条</a:t>
            </a:r>
            <a:r>
              <a:rPr lang="en-US" altLang="zh-CN" sz="2400" b="1" kern="100" dirty="0">
                <a:latin typeface="宋体" panose="02010600030101010101" pitchFamily="2" charset="-122"/>
              </a:rPr>
              <a:t>C</a:t>
            </a:r>
            <a:r>
              <a:rPr lang="zh-CN" altLang="en-US" sz="2400" b="1" kern="100" dirty="0">
                <a:latin typeface="宋体" panose="02010600030101010101" pitchFamily="2" charset="-122"/>
              </a:rPr>
              <a:t>语句翻译结果的部分。将其穿插到前面，可提高流水线的处理性能。</a:t>
            </a:r>
            <a:endParaRPr lang="en-US" altLang="zh-CN" sz="2400" b="1" kern="100" dirty="0"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5.2.2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带条件的数据传送指令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6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1.8|4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6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7.8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1.4|1.2|1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2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</TotalTime>
  <Words>5319</Words>
  <Application>Microsoft Office PowerPoint</Application>
  <PresentationFormat>全屏显示(4:3)</PresentationFormat>
  <Paragraphs>701</Paragraphs>
  <Slides>70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3" baseType="lpstr">
      <vt:lpstr>Monotype Sorts</vt:lpstr>
      <vt:lpstr>黑体</vt:lpstr>
      <vt:lpstr>华文新魏</vt:lpstr>
      <vt:lpstr>楷体_GB2312</vt:lpstr>
      <vt:lpstr>宋体</vt:lpstr>
      <vt:lpstr>微软雅黑</vt:lpstr>
      <vt:lpstr>新宋体</vt:lpstr>
      <vt:lpstr>Arial</vt:lpstr>
      <vt:lpstr>Tahoma</vt:lpstr>
      <vt:lpstr>Times New Roman</vt:lpstr>
      <vt:lpstr>Wingdings</vt:lpstr>
      <vt:lpstr>model-3</vt:lpstr>
      <vt:lpstr>lecture1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复杂指令集计算机CISC</vt:lpstr>
      <vt:lpstr>Top 10 80x86 Instructions</vt:lpstr>
      <vt:lpstr>RISC设计风格的主要特点</vt:lpstr>
    </vt:vector>
  </TitlesOfParts>
  <Company>superman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xuxiangyang</dc:creator>
  <cp:lastModifiedBy>Jin-Home</cp:lastModifiedBy>
  <cp:revision>794</cp:revision>
  <dcterms:created xsi:type="dcterms:W3CDTF">2003-03-28T03:15:30Z</dcterms:created>
  <dcterms:modified xsi:type="dcterms:W3CDTF">2024-02-24T03:43:07Z</dcterms:modified>
</cp:coreProperties>
</file>