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notesMasterIdLst>
    <p:notesMasterId r:id="rId43"/>
  </p:notesMasterIdLst>
  <p:sldIdLst>
    <p:sldId id="320" r:id="rId3"/>
    <p:sldId id="323" r:id="rId4"/>
    <p:sldId id="608" r:id="rId5"/>
    <p:sldId id="337" r:id="rId6"/>
    <p:sldId id="260" r:id="rId7"/>
    <p:sldId id="385" r:id="rId8"/>
    <p:sldId id="261" r:id="rId9"/>
    <p:sldId id="262" r:id="rId10"/>
    <p:sldId id="329" r:id="rId11"/>
    <p:sldId id="263" r:id="rId12"/>
    <p:sldId id="265" r:id="rId13"/>
    <p:sldId id="366" r:id="rId14"/>
    <p:sldId id="264" r:id="rId15"/>
    <p:sldId id="266" r:id="rId16"/>
    <p:sldId id="267" r:id="rId17"/>
    <p:sldId id="367" r:id="rId18"/>
    <p:sldId id="273" r:id="rId19"/>
    <p:sldId id="341" r:id="rId20"/>
    <p:sldId id="618" r:id="rId21"/>
    <p:sldId id="620" r:id="rId22"/>
    <p:sldId id="275" r:id="rId23"/>
    <p:sldId id="368" r:id="rId24"/>
    <p:sldId id="617" r:id="rId25"/>
    <p:sldId id="370" r:id="rId26"/>
    <p:sldId id="612" r:id="rId27"/>
    <p:sldId id="609" r:id="rId28"/>
    <p:sldId id="610" r:id="rId29"/>
    <p:sldId id="611" r:id="rId30"/>
    <p:sldId id="371" r:id="rId31"/>
    <p:sldId id="613" r:id="rId32"/>
    <p:sldId id="615" r:id="rId33"/>
    <p:sldId id="614" r:id="rId34"/>
    <p:sldId id="616" r:id="rId35"/>
    <p:sldId id="387" r:id="rId36"/>
    <p:sldId id="604" r:id="rId37"/>
    <p:sldId id="605" r:id="rId38"/>
    <p:sldId id="606" r:id="rId39"/>
    <p:sldId id="607" r:id="rId40"/>
    <p:sldId id="328" r:id="rId41"/>
    <p:sldId id="62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370" autoAdjust="0"/>
  </p:normalViewPr>
  <p:slideViewPr>
    <p:cSldViewPr>
      <p:cViewPr varScale="1">
        <p:scale>
          <a:sx n="104" d="100"/>
          <a:sy n="104" d="100"/>
        </p:scale>
        <p:origin x="5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0EC99-6AC0-4179-B542-AF13AD5FC02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5C3CD-2E01-4931-9C6B-53290D35D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54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C3CD-2E01-4931-9C6B-53290D35DB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6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341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C3CD-2E01-4931-9C6B-53290D35DB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5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6474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320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318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5C3CD-2E01-4931-9C6B-53290D35DBD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1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175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1220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0B844F-7BCA-4045-B2B6-87F0E46FD97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438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2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382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43F37215-A1CA-4400-BC8F-5ED4397C5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9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977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74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2423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786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8566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7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677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43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1148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29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44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72748" name="Picture 12" descr="n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20" descr="new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1"/>
          <p:cNvSpPr>
            <a:spLocks noChangeShapeType="1"/>
          </p:cNvSpPr>
          <p:nvPr userDrawn="1"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2" descr="logo3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4" descr="new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21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A6808-5AB0-4BD7-9FAA-1D323B85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93" y="1628800"/>
            <a:ext cx="3975768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6.1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转移控制指令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6.2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简单分支程序设计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6.3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多分支程序设计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6.4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条件控制流伪指令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" name="Text Box 1026">
            <a:extLst>
              <a:ext uri="{FF2B5EF4-FFF2-40B4-BE49-F238E27FC236}">
                <a16:creationId xmlns:a16="http://schemas.microsoft.com/office/drawing/2014/main" id="{85AF3230-ECDF-4C1D-9780-83C3E2ED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25438"/>
            <a:ext cx="49391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zh-CN" altLang="en-US" sz="3200" i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分支程序的实现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无符号条件转移指令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467544" y="1628800"/>
            <a:ext cx="76327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JNBE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CF=0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   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JAE / JNB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CF=0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JNAE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CF=1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JBE / JNA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   </a:t>
            </a:r>
            <a:r>
              <a:rPr lang="en-US" altLang="zh-CN" sz="2800" b="1" i="0" dirty="0">
                <a:latin typeface="宋体" panose="02010600030101010101" pitchFamily="2" charset="-122"/>
              </a:rPr>
              <a:t>( CF=1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r>
              <a:rPr lang="en-US" altLang="zh-CN" sz="2800" b="1" i="0" dirty="0">
                <a:latin typeface="宋体" panose="02010600030101010101" pitchFamily="2" charset="-122"/>
              </a:rPr>
              <a:t>)</a:t>
            </a:r>
          </a:p>
          <a:p>
            <a:pPr eaLnBrk="1" hangingPunct="1"/>
            <a:endParaRPr lang="zh-CN" altLang="en-US" sz="2800" b="1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4788024" y="1285777"/>
            <a:ext cx="3095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i="0" dirty="0">
                <a:solidFill>
                  <a:srgbClr val="FF3300"/>
                </a:solidFill>
                <a:latin typeface="Times New Roman" pitchFamily="18" charset="0"/>
              </a:rPr>
              <a:t>无符号数条件转移指令的理解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1188" y="1504950"/>
            <a:ext cx="648109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CMP   AX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JA 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      CF=0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 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27088" y="3284538"/>
            <a:ext cx="6913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将</a:t>
            </a:r>
            <a:r>
              <a:rPr lang="en-US" altLang="zh-CN" sz="2800" b="1" i="0" dirty="0">
                <a:latin typeface="宋体" panose="02010600030101010101" pitchFamily="2" charset="-122"/>
              </a:rPr>
              <a:t>(AX),(BX)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中的数据当成无符号数，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(AX)&gt;(BX), </a:t>
            </a:r>
            <a:r>
              <a:rPr lang="zh-CN" altLang="en-US" sz="2800" b="1" i="0" dirty="0">
                <a:latin typeface="宋体" panose="02010600030101010101" pitchFamily="2" charset="-122"/>
              </a:rPr>
              <a:t>执行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(AX)–(BX),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则 </a:t>
            </a:r>
            <a:r>
              <a:rPr lang="en-US" altLang="zh-CN" sz="2800" b="1" i="0" dirty="0">
                <a:latin typeface="宋体" panose="02010600030101010101" pitchFamily="2" charset="-122"/>
              </a:rPr>
              <a:t>CF</a:t>
            </a:r>
            <a:r>
              <a:rPr lang="zh-CN" altLang="en-US" sz="2800" b="1" i="0" dirty="0">
                <a:latin typeface="宋体" panose="02010600030101010101" pitchFamily="2" charset="-122"/>
              </a:rPr>
              <a:t>一定会为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168400" y="4724400"/>
            <a:ext cx="556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1: (AX)= 1234H,   (BX)=0234H</a:t>
            </a:r>
          </a:p>
        </p:txBody>
      </p:sp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1795463" y="5729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168400" y="5324475"/>
            <a:ext cx="556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2: (AX)= 0A234H,  (BX)=0234H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133475" y="5924550"/>
            <a:ext cx="574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3: (AX)= 0A234H,  (BX)=09234H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718CFF5-5E83-42CD-A45E-EAE2136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无符号条件转移指令</a:t>
            </a:r>
          </a:p>
        </p:txBody>
      </p:sp>
    </p:spTree>
    <p:custDataLst>
      <p:tags r:id="rId1"/>
    </p:custData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9" grpId="0"/>
      <p:bldP spid="15371" grpId="0"/>
      <p:bldP spid="153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123728" y="1208767"/>
            <a:ext cx="64087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flag = 0;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unsigned 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= -1; //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=0xffffffff;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unsigned 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 = 3;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if(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&gt;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) flag = 1;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67544" y="2950270"/>
            <a:ext cx="84978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[flag],0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],0FFFFFFFFh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],3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00A517E3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jbe</a:t>
            </a:r>
            <a:r>
              <a:rPr lang="en-US" altLang="zh-CN" sz="2800" b="1" i="0" dirty="0">
                <a:latin typeface="宋体" panose="02010600030101010101" pitchFamily="2" charset="-122"/>
              </a:rPr>
              <a:t>  main+4Ch (0A517ECh)</a:t>
            </a:r>
            <a:r>
              <a:rPr lang="en-US" altLang="zh-CN" sz="2400" b="1" i="0" dirty="0">
                <a:latin typeface="宋体" panose="02010600030101010101" pitchFamily="2" charset="-122"/>
              </a:rPr>
              <a:t>//</a:t>
            </a:r>
            <a:r>
              <a:rPr lang="zh-CN" altLang="en-US" sz="2400" b="1" i="0" dirty="0">
                <a:latin typeface="宋体" panose="02010600030101010101" pitchFamily="2" charset="-122"/>
              </a:rPr>
              <a:t>机器码</a:t>
            </a:r>
            <a:r>
              <a:rPr lang="en-US" altLang="zh-CN" sz="2400" b="1" i="0" dirty="0">
                <a:latin typeface="宋体" panose="02010600030101010101" pitchFamily="2" charset="-122"/>
              </a:rPr>
              <a:t> 76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07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00A517E5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[flag],1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00A517EC</a:t>
            </a:r>
            <a:r>
              <a:rPr lang="en-US" altLang="zh-CN" sz="2800" b="1" i="0" dirty="0">
                <a:latin typeface="宋体" panose="02010600030101010101" pitchFamily="2" charset="-122"/>
              </a:rPr>
              <a:t>  ……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3718CFF5-5E83-42CD-A45E-EAE21362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无符号条件转移指令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19324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50" y="1519238"/>
            <a:ext cx="596830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G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JNLE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SF=OF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JGE / JNL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SF=OF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2800" b="1" i="0" dirty="0">
                <a:latin typeface="宋体" panose="02010600030101010101" pitchFamily="2" charset="-122"/>
              </a:rPr>
              <a:t> / JNGE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</a:rPr>
              <a:t>≠</a:t>
            </a:r>
            <a:r>
              <a:rPr lang="en-US" altLang="zh-CN" sz="2800" b="1" i="0" dirty="0">
                <a:latin typeface="宋体" panose="02010600030101010101" pitchFamily="2" charset="-122"/>
              </a:rPr>
              <a:t>OF </a:t>
            </a:r>
            <a:r>
              <a:rPr lang="zh-CN" altLang="en-US" sz="2800" b="1" i="0" dirty="0">
                <a:latin typeface="宋体" panose="02010600030101010101" pitchFamily="2" charset="-122"/>
              </a:rPr>
              <a:t>且 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JLE / JNG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当 </a:t>
            </a:r>
            <a:r>
              <a:rPr lang="en-US" altLang="zh-CN" sz="2800" b="1" i="0" dirty="0">
                <a:latin typeface="宋体" panose="02010600030101010101" pitchFamily="2" charset="-122"/>
              </a:rPr>
              <a:t>SF≠OF </a:t>
            </a:r>
            <a:r>
              <a:rPr lang="zh-CN" altLang="en-US" sz="2800" b="1" i="0" dirty="0">
                <a:latin typeface="宋体" panose="02010600030101010101" pitchFamily="2" charset="-122"/>
              </a:rPr>
              <a:t>或者 </a:t>
            </a:r>
            <a:r>
              <a:rPr lang="en-US" altLang="zh-CN" sz="2800" b="1" i="0" dirty="0">
                <a:latin typeface="宋体" panose="02010600030101010101" pitchFamily="2" charset="-122"/>
              </a:rPr>
              <a:t>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9437405-354F-48D2-A541-E4D8834C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867400" y="1484313"/>
            <a:ext cx="2736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>
                <a:solidFill>
                  <a:srgbClr val="FF3300"/>
                </a:solidFill>
                <a:latin typeface="Times New Roman" pitchFamily="18" charset="0"/>
              </a:rPr>
              <a:t>有符号数条件转移指令的理解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50888" y="1412875"/>
            <a:ext cx="30527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CMP   AX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JG 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3213100"/>
            <a:ext cx="741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将</a:t>
            </a:r>
            <a:r>
              <a:rPr lang="en-US" altLang="zh-CN" sz="2800" b="1" i="0" dirty="0">
                <a:latin typeface="宋体" panose="02010600030101010101" pitchFamily="2" charset="-122"/>
              </a:rPr>
              <a:t>(AX),(BX)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中的数据当成有符号数，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(AX)&gt;(BX)</a:t>
            </a:r>
            <a:r>
              <a:rPr lang="zh-CN" altLang="en-US" sz="2800" b="1" i="0" dirty="0">
                <a:latin typeface="宋体" panose="02010600030101010101" pitchFamily="2" charset="-122"/>
              </a:rPr>
              <a:t>，执行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– (BX)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则 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OF</a:t>
            </a:r>
            <a:r>
              <a:rPr lang="zh-CN" altLang="en-US" sz="2800" b="1" i="0" dirty="0">
                <a:latin typeface="宋体" panose="02010600030101010101" pitchFamily="2" charset="-122"/>
              </a:rPr>
              <a:t>会相等，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042988" y="4652963"/>
            <a:ext cx="556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1:  (AX)= 1234H,  (BX)=0234H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795463" y="57292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71638" y="56356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197100" y="5300663"/>
            <a:ext cx="412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SF=0</a:t>
            </a:r>
            <a:r>
              <a:rPr lang="zh-CN" altLang="en-US" sz="2800" b="1" i="0">
                <a:latin typeface="宋体" panose="02010600030101010101" pitchFamily="2" charset="-122"/>
              </a:rPr>
              <a:t>、</a:t>
            </a:r>
            <a:r>
              <a:rPr lang="en-US" altLang="zh-CN" sz="2800" b="1" i="0">
                <a:latin typeface="宋体" panose="02010600030101010101" pitchFamily="2" charset="-122"/>
              </a:rPr>
              <a:t>OF=0, ZF=0, CF=0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944563" y="5805488"/>
            <a:ext cx="697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不论使用 </a:t>
            </a:r>
            <a:r>
              <a:rPr lang="en-US" altLang="zh-CN" sz="2800" b="1" i="0">
                <a:latin typeface="宋体" panose="02010600030101010101" pitchFamily="2" charset="-122"/>
              </a:rPr>
              <a:t>JA </a:t>
            </a:r>
            <a:r>
              <a:rPr lang="zh-CN" altLang="en-US" sz="2800" b="1" i="0">
                <a:latin typeface="宋体" panose="02010600030101010101" pitchFamily="2" charset="-122"/>
              </a:rPr>
              <a:t>还是</a:t>
            </a:r>
            <a:r>
              <a:rPr lang="en-US" altLang="zh-CN" sz="2800" b="1" i="0">
                <a:latin typeface="宋体" panose="02010600030101010101" pitchFamily="2" charset="-122"/>
              </a:rPr>
              <a:t> JG </a:t>
            </a:r>
            <a:r>
              <a:rPr lang="zh-CN" altLang="en-US" sz="2800" b="1" i="0">
                <a:latin typeface="宋体" panose="02010600030101010101" pitchFamily="2" charset="-122"/>
              </a:rPr>
              <a:t>，转移的条件均成立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9D469B2-136E-45E5-936C-CC9FD937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4" grpId="0"/>
      <p:bldP spid="163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44513" y="1412875"/>
            <a:ext cx="618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2: (AX) = 0A234H,  (BX) = 0234H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1546225" y="1989138"/>
            <a:ext cx="6265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执行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- (BX)</a:t>
            </a:r>
            <a:r>
              <a:rPr lang="zh-CN" altLang="en-US" sz="2800" b="1" i="0" dirty="0">
                <a:latin typeface="宋体" panose="02010600030101010101" pitchFamily="2" charset="-122"/>
              </a:rPr>
              <a:t>后：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SF = 1, ZF=0, CF=0, OF = 0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1546225" y="3052763"/>
            <a:ext cx="6554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对于 </a:t>
            </a:r>
            <a:r>
              <a:rPr lang="en-US" altLang="zh-CN" sz="2800" b="1" i="0">
                <a:latin typeface="宋体" panose="02010600030101010101" pitchFamily="2" charset="-122"/>
              </a:rPr>
              <a:t>JA </a:t>
            </a:r>
            <a:r>
              <a:rPr lang="zh-CN" altLang="en-US" sz="2800" b="1" i="0">
                <a:latin typeface="宋体" panose="02010600030101010101" pitchFamily="2" charset="-122"/>
              </a:rPr>
              <a:t>，条件成立 （</a:t>
            </a:r>
            <a:r>
              <a:rPr lang="en-US" altLang="zh-CN" sz="2800" b="1" i="0">
                <a:latin typeface="宋体" panose="02010600030101010101" pitchFamily="2" charset="-122"/>
              </a:rPr>
              <a:t>CF=0 , ZF=0</a:t>
            </a:r>
            <a:r>
              <a:rPr lang="zh-CN" altLang="en-US" sz="2800" b="1" i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1546225" y="3689350"/>
            <a:ext cx="677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对于 </a:t>
            </a:r>
            <a:r>
              <a:rPr lang="en-US" altLang="zh-CN" sz="2800" b="1" i="0">
                <a:latin typeface="宋体" panose="02010600030101010101" pitchFamily="2" charset="-122"/>
              </a:rPr>
              <a:t>JG </a:t>
            </a:r>
            <a:r>
              <a:rPr lang="zh-CN" altLang="en-US" sz="2800" b="1" i="0">
                <a:latin typeface="宋体" panose="02010600030101010101" pitchFamily="2" charset="-122"/>
              </a:rPr>
              <a:t>，条件不成立 （因为</a:t>
            </a:r>
            <a:r>
              <a:rPr lang="en-US" altLang="zh-CN" sz="2800" b="1" i="0">
                <a:latin typeface="宋体" panose="02010600030101010101" pitchFamily="2" charset="-122"/>
              </a:rPr>
              <a:t>SF≠OF</a:t>
            </a:r>
            <a:r>
              <a:rPr lang="zh-CN" altLang="en-US" sz="2800" b="1" i="0"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684213" y="4365625"/>
            <a:ext cx="5922962" cy="1793875"/>
            <a:chOff x="427" y="2763"/>
            <a:chExt cx="3731" cy="1130"/>
          </a:xfrm>
        </p:grpSpPr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427" y="2763"/>
              <a:ext cx="3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 dirty="0">
                  <a:latin typeface="宋体" panose="02010600030101010101" pitchFamily="2" charset="-122"/>
                </a:rPr>
                <a:t>例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3: (AX)= 0A234H,  (BX) =09234H</a:t>
              </a:r>
              <a:endParaRPr lang="zh-CN" altLang="en-US" sz="2800" b="1" i="0" dirty="0">
                <a:latin typeface="宋体" panose="02010600030101010101" pitchFamily="2" charset="-122"/>
              </a:endParaRPr>
            </a:p>
          </p:txBody>
        </p: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974" y="3164"/>
              <a:ext cx="2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>
                  <a:latin typeface="宋体" panose="02010600030101010101" pitchFamily="2" charset="-122"/>
                </a:rPr>
                <a:t>SF = 0 , ZF=0, CF=0, OF=0</a:t>
              </a:r>
            </a:p>
          </p:txBody>
        </p:sp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974" y="3566"/>
              <a:ext cx="2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宋体" panose="02010600030101010101" pitchFamily="2" charset="-122"/>
                </a:rPr>
                <a:t>对于</a:t>
              </a:r>
              <a:r>
                <a:rPr lang="en-US" altLang="zh-CN" sz="2800" b="1" i="0">
                  <a:latin typeface="宋体" panose="02010600030101010101" pitchFamily="2" charset="-122"/>
                </a:rPr>
                <a:t>JA</a:t>
              </a:r>
              <a:r>
                <a:rPr lang="zh-CN" altLang="en-US" sz="2800" b="1" i="0">
                  <a:latin typeface="宋体" panose="02010600030101010101" pitchFamily="2" charset="-122"/>
                </a:rPr>
                <a:t>、</a:t>
              </a:r>
              <a:r>
                <a:rPr lang="en-US" altLang="zh-CN" sz="2800" b="1" i="0">
                  <a:latin typeface="宋体" panose="02010600030101010101" pitchFamily="2" charset="-122"/>
                </a:rPr>
                <a:t>JG</a:t>
              </a:r>
              <a:r>
                <a:rPr lang="zh-CN" altLang="en-US" sz="2800" b="1" i="0">
                  <a:latin typeface="宋体" panose="02010600030101010101" pitchFamily="2" charset="-122"/>
                </a:rPr>
                <a:t>，条件均成立</a:t>
              </a:r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C6F07EA4-8B9D-4AB6-AC98-565EAB02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>
            <a:extLst>
              <a:ext uri="{FF2B5EF4-FFF2-40B4-BE49-F238E27FC236}">
                <a16:creationId xmlns:a16="http://schemas.microsoft.com/office/drawing/2014/main" id="{C6F07EA4-8B9D-4AB6-AC98-565EAB02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55050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有符号条件转移指令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23A8999-F5A4-4752-B5F1-4DB60970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15573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14450DDA-9402-4E1F-B9D5-1803707C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208767"/>
            <a:ext cx="66967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 flag = 0;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= -1;  //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=0xffffffff;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int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 = 3;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if(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400" b="1" i="0" dirty="0">
                <a:latin typeface="宋体" panose="02010600030101010101" pitchFamily="2" charset="-122"/>
              </a:rPr>
              <a:t> &gt;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400" b="1" i="0" dirty="0">
                <a:latin typeface="宋体" panose="02010600030101010101" pitchFamily="2" charset="-122"/>
              </a:rPr>
              <a:t>) flag = 1;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88F34233-0243-4285-9561-0E93AD5C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50270"/>
            <a:ext cx="849787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[flag],0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],0FFFFFFFFh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],3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ux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eax,dword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uy</a:t>
            </a:r>
            <a:r>
              <a:rPr lang="en-US" altLang="zh-CN" sz="2800" b="1" i="0" dirty="0">
                <a:latin typeface="宋体" panose="02010600030101010101" pitchFamily="2" charset="-122"/>
              </a:rPr>
              <a:t>]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00A517E3  </a:t>
            </a:r>
            <a:r>
              <a:rPr lang="en-US" altLang="zh-CN" sz="28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jle</a:t>
            </a:r>
            <a:r>
              <a:rPr lang="en-US" altLang="zh-CN" sz="2800" b="1" i="0" dirty="0">
                <a:latin typeface="宋体" panose="02010600030101010101" pitchFamily="2" charset="-122"/>
              </a:rPr>
              <a:t>  main+4Ch (0A517ECh)</a:t>
            </a:r>
            <a:r>
              <a:rPr lang="en-US" altLang="zh-CN" sz="2400" b="1" i="0" dirty="0">
                <a:latin typeface="宋体" panose="02010600030101010101" pitchFamily="2" charset="-122"/>
              </a:rPr>
              <a:t>//</a:t>
            </a:r>
            <a:r>
              <a:rPr lang="zh-CN" altLang="en-US" sz="2400" b="1" i="0" dirty="0">
                <a:latin typeface="宋体" panose="02010600030101010101" pitchFamily="2" charset="-122"/>
              </a:rPr>
              <a:t>机器码</a:t>
            </a:r>
            <a:r>
              <a:rPr lang="en-US" altLang="zh-CN" sz="2400" b="1" i="0" dirty="0">
                <a:latin typeface="宋体" panose="02010600030101010101" pitchFamily="2" charset="-122"/>
              </a:rPr>
              <a:t> 7E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07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00A517E5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800" b="1" i="0" dirty="0">
                <a:latin typeface="宋体" panose="02010600030101010101" pitchFamily="2" charset="-122"/>
              </a:rPr>
              <a:t> [flag],1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00A517EC</a:t>
            </a:r>
            <a:r>
              <a:rPr lang="en-US" altLang="zh-CN" sz="2800" b="1" i="0" dirty="0">
                <a:latin typeface="宋体" panose="02010600030101010101" pitchFamily="2" charset="-122"/>
              </a:rPr>
              <a:t>  ……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0580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96193"/>
              </p:ext>
            </p:extLst>
          </p:nvPr>
        </p:nvGraphicFramePr>
        <p:xfrm>
          <a:off x="621011" y="1844824"/>
          <a:ext cx="7632700" cy="16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格式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名称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功能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5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JMP </a:t>
                      </a:r>
                      <a:r>
                        <a:rPr lang="zh-CN" sz="2800" kern="100" dirty="0">
                          <a:effectLst/>
                        </a:rPr>
                        <a:t>标号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直接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(EIP)+</a:t>
                      </a:r>
                      <a:r>
                        <a:rPr lang="zh-CN" sz="2800" kern="100" dirty="0">
                          <a:effectLst/>
                        </a:rPr>
                        <a:t>位移量 </a:t>
                      </a:r>
                      <a:r>
                        <a:rPr lang="en-US" sz="2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kern="100" dirty="0">
                          <a:effectLst/>
                        </a:rPr>
                        <a:t> EIP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JMP OPD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间接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(OPD) </a:t>
                      </a:r>
                      <a:r>
                        <a:rPr lang="en-US" sz="2800" kern="1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800" kern="100" dirty="0">
                          <a:effectLst/>
                        </a:rPr>
                        <a:t> EIP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B27FFB2F-856A-4465-8E5C-D35BD612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68300"/>
            <a:ext cx="45031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547040022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403350"/>
            <a:ext cx="7364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间接转移方式中，除了立即数寻址方式外，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其它方式均可以使用。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11188" y="2549525"/>
            <a:ext cx="5070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BUF    DD   L1   ; L1</a:t>
            </a:r>
            <a:r>
              <a:rPr lang="zh-CN" altLang="en-US" sz="2800" b="1" i="0" dirty="0">
                <a:latin typeface="宋体" panose="02010600030101010101" pitchFamily="2" charset="-122"/>
              </a:rPr>
              <a:t>为标号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00113" y="3381375"/>
            <a:ext cx="3240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CN" sz="2800" b="1" i="0">
                <a:latin typeface="宋体" panose="02010600030101010101" pitchFamily="2" charset="-122"/>
              </a:rPr>
              <a:t>  JMP   L1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00113" y="3878263"/>
            <a:ext cx="3743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(2)  JMP   BUF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900113" y="4375150"/>
            <a:ext cx="507542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 startAt="3"/>
            </a:pPr>
            <a:r>
              <a:rPr lang="en-US" altLang="zh-CN" sz="2800" b="1" i="0" dirty="0">
                <a:latin typeface="宋体" panose="02010600030101010101" pitchFamily="2" charset="-122"/>
              </a:rPr>
              <a:t>  LEA   EBX , BUF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JMP   DWORD PTR [EBX]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00113" y="5300663"/>
            <a:ext cx="38074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 startAt="4"/>
            </a:pPr>
            <a:r>
              <a:rPr lang="en-US" altLang="zh-CN" sz="2800" b="1" i="0" dirty="0">
                <a:latin typeface="宋体" panose="02010600030101010101" pitchFamily="2" charset="-122"/>
              </a:rPr>
              <a:t>  MOV   EBX , BUF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JMP   EBX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508624" y="3357563"/>
            <a:ext cx="223172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功能等价的转移指令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339634101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166D5A-14B0-4D98-A166-E5CE61C67407}"/>
              </a:ext>
            </a:extLst>
          </p:cNvPr>
          <p:cNvSpPr txBox="1"/>
          <p:nvPr/>
        </p:nvSpPr>
        <p:spPr>
          <a:xfrm>
            <a:off x="467544" y="1628800"/>
            <a:ext cx="82089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l1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00F68270 </a:t>
            </a:r>
            <a:r>
              <a:rPr lang="pt-BR" altLang="zh-CN" sz="2000" i="0" dirty="0">
                <a:solidFill>
                  <a:srgbClr val="00206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</a:t>
            </a:r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pt-BR" altLang="zh-CN" sz="20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14</a:t>
            </a:r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jmp  l1 (0F68286h)  </a:t>
            </a:r>
            <a:endParaRPr lang="pt-BR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mov  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00F68272 A1 11 90 FD 00       mov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[x (0FD9011h)]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pt-BR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l1:mov  ecx,0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00F68286 B9 00 00 00 00       mov  ecx,0 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35674650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7"/>
          <p:cNvSpPr txBox="1">
            <a:spLocks noChangeArrowheads="1"/>
          </p:cNvSpPr>
          <p:nvPr/>
        </p:nvSpPr>
        <p:spPr bwMode="auto">
          <a:xfrm>
            <a:off x="539552" y="1489575"/>
            <a:ext cx="38074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if  (</a:t>
            </a:r>
            <a:r>
              <a:rPr lang="en-US" altLang="zh-CN" sz="2800" b="1" i="0" dirty="0" err="1">
                <a:latin typeface="黑体" pitchFamily="2" charset="-122"/>
                <a:ea typeface="黑体" pitchFamily="2" charset="-122"/>
              </a:rPr>
              <a:t>cond_expr</a:t>
            </a:r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) {  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 err="1">
                <a:latin typeface="黑体" pitchFamily="2" charset="-122"/>
                <a:ea typeface="黑体" pitchFamily="2" charset="-122"/>
              </a:rPr>
              <a:t>then_statements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}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else {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 err="1">
                <a:latin typeface="黑体" pitchFamily="2" charset="-122"/>
                <a:ea typeface="黑体" pitchFamily="2" charset="-122"/>
              </a:rPr>
              <a:t>else_statements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969407" y="1440995"/>
            <a:ext cx="351911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i="0" dirty="0">
                <a:latin typeface="宋体" panose="02010600030101010101" pitchFamily="2" charset="-122"/>
              </a:rPr>
              <a:t>c =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cond_expr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if (!c)</a:t>
            </a:r>
          </a:p>
          <a:p>
            <a:pPr eaLnBrk="1" hangingPunct="1"/>
            <a:r>
              <a:rPr lang="en-US" altLang="zh-CN" sz="2400" b="1" i="0" dirty="0" err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goto</a:t>
            </a:r>
            <a:r>
              <a:rPr lang="en-US" altLang="zh-CN" sz="24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i="0" dirty="0" err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else_p</a:t>
            </a:r>
            <a:r>
              <a:rPr lang="zh-CN" altLang="en-US" sz="24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4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latin typeface="黑体" pitchFamily="2" charset="-122"/>
                <a:ea typeface="黑体" pitchFamily="2" charset="-122"/>
              </a:rPr>
              <a:t>then_statements</a:t>
            </a:r>
            <a:endParaRPr lang="en-US" altLang="zh-CN" sz="24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goto</a:t>
            </a:r>
            <a:r>
              <a:rPr lang="en-US" altLang="zh-CN" sz="2400" b="1" i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i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if_end</a:t>
            </a:r>
            <a:endParaRPr lang="en-US" altLang="zh-CN" sz="2400" b="1" i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else_p</a:t>
            </a:r>
            <a:r>
              <a:rPr lang="en-US" altLang="zh-CN" sz="24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4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latin typeface="黑体" pitchFamily="2" charset="-122"/>
                <a:ea typeface="黑体" pitchFamily="2" charset="-122"/>
              </a:rPr>
              <a:t>else_statements</a:t>
            </a:r>
            <a:endParaRPr lang="en-US" altLang="zh-CN" sz="24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if_end</a:t>
            </a:r>
            <a:r>
              <a:rPr lang="en-US" altLang="zh-CN" sz="24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: </a:t>
            </a: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5811823" y="1215337"/>
            <a:ext cx="728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  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701E69A-53AF-4800-B78D-1A488165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3725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转移控制指令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/>
      <p:bldP spid="870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166D5A-14B0-4D98-A166-E5CE61C67407}"/>
              </a:ext>
            </a:extLst>
          </p:cNvPr>
          <p:cNvSpPr txBox="1"/>
          <p:nvPr/>
        </p:nvSpPr>
        <p:spPr>
          <a:xfrm>
            <a:off x="467544" y="1628800"/>
            <a:ext cx="820891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l1</a:t>
            </a:r>
          </a:p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00578270 </a:t>
            </a:r>
            <a:r>
              <a:rPr lang="en-US" altLang="zh-CN" sz="2000" i="0" dirty="0">
                <a:solidFill>
                  <a:srgbClr val="00206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E9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40 01 00 00       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l0+14h (05783B5h) </a:t>
            </a:r>
          </a:p>
          <a:p>
            <a:r>
              <a:rPr lang="en-US" altLang="zh-CN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300 dup(0)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00578275 00 00                add         byte 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],al  </a:t>
            </a:r>
          </a:p>
          <a:p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00578277 00 00                add         byte 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],al</a:t>
            </a:r>
          </a:p>
          <a:p>
            <a:endParaRPr lang="en-US" altLang="zh-CN" i="0" dirty="0">
              <a:solidFill>
                <a:srgbClr val="1E1E1E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l1:mov  ecx,0</a:t>
            </a:r>
            <a:endParaRPr lang="en-US" altLang="zh-CN" sz="18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005783B5 B9 00 00 00 00       mov         ecx,0</a:t>
            </a:r>
            <a:r>
              <a:rPr lang="en-US" altLang="zh-CN" sz="2000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202452309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10"/>
          <p:cNvSpPr>
            <a:spLocks noChangeArrowheads="1"/>
          </p:cNvSpPr>
          <p:nvPr/>
        </p:nvSpPr>
        <p:spPr bwMode="auto">
          <a:xfrm>
            <a:off x="5653088" y="3070225"/>
            <a:ext cx="2735262" cy="26638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1450975"/>
            <a:ext cx="750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例：根据不同的输入，执行不同的程序片段。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306513" y="1989138"/>
            <a:ext cx="42973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输入</a:t>
            </a:r>
            <a:r>
              <a:rPr lang="en-US" altLang="zh-CN" sz="2800" b="1" i="0">
                <a:latin typeface="宋体" panose="02010600030101010101" pitchFamily="2" charset="-122"/>
              </a:rPr>
              <a:t>1</a:t>
            </a:r>
            <a:r>
              <a:rPr lang="zh-CN" altLang="en-US" sz="2800" b="1" i="0">
                <a:latin typeface="宋体" panose="02010600030101010101" pitchFamily="2" charset="-122"/>
              </a:rPr>
              <a:t>，执行程序段 </a:t>
            </a:r>
            <a:r>
              <a:rPr lang="en-US" altLang="zh-CN" sz="2800" b="1" i="0">
                <a:latin typeface="宋体" panose="02010600030101010101" pitchFamily="2" charset="-122"/>
              </a:rPr>
              <a:t>LP1 :</a:t>
            </a:r>
          </a:p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输入</a:t>
            </a:r>
            <a:r>
              <a:rPr lang="en-US" altLang="zh-CN" sz="2800" b="1" i="0">
                <a:latin typeface="宋体" panose="02010600030101010101" pitchFamily="2" charset="-122"/>
              </a:rPr>
              <a:t>2</a:t>
            </a:r>
            <a:r>
              <a:rPr lang="zh-CN" altLang="en-US" sz="2800" b="1" i="0">
                <a:latin typeface="宋体" panose="02010600030101010101" pitchFamily="2" charset="-122"/>
              </a:rPr>
              <a:t>，执行程序段 </a:t>
            </a:r>
            <a:r>
              <a:rPr lang="en-US" altLang="zh-CN" sz="2800" b="1" i="0">
                <a:latin typeface="宋体" panose="02010600030101010101" pitchFamily="2" charset="-122"/>
              </a:rPr>
              <a:t>LP2 :</a:t>
            </a:r>
          </a:p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输入</a:t>
            </a:r>
            <a:r>
              <a:rPr lang="en-US" altLang="zh-CN" sz="2800" b="1" i="0">
                <a:latin typeface="宋体" panose="02010600030101010101" pitchFamily="2" charset="-122"/>
              </a:rPr>
              <a:t>3</a:t>
            </a:r>
            <a:r>
              <a:rPr lang="zh-CN" altLang="en-US" sz="2800" b="1" i="0">
                <a:latin typeface="宋体" panose="02010600030101010101" pitchFamily="2" charset="-122"/>
              </a:rPr>
              <a:t>，执行程序段 </a:t>
            </a:r>
            <a:r>
              <a:rPr lang="en-US" altLang="zh-CN" sz="2800" b="1" i="0">
                <a:latin typeface="宋体" panose="02010600030101010101" pitchFamily="2" charset="-122"/>
              </a:rPr>
              <a:t>LP3 :</a:t>
            </a:r>
          </a:p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       …………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1403350" y="3716338"/>
            <a:ext cx="266541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LP1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LP2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…..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LP3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703888" y="3357563"/>
            <a:ext cx="27559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如果分支很多，每个分支均使用 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JMP </a:t>
            </a:r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标号，程序难看，臃肿！</a:t>
            </a: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539750" y="2205038"/>
            <a:ext cx="50323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i="0">
                <a:solidFill>
                  <a:srgbClr val="FF3300"/>
                </a:solidFill>
                <a:ea typeface="黑体" pitchFamily="2" charset="-122"/>
              </a:rPr>
              <a:t>构造指令地址列表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2246738669"/>
      </p:ext>
    </p:extLst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1450975"/>
            <a:ext cx="750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例：根据不同的输入，执行不同的程序片段。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755650" y="2852936"/>
            <a:ext cx="4894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FUNCTAB  DD  LP1, LP2, LP3</a:t>
            </a: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755650" y="3464451"/>
            <a:ext cx="648064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JMP  FUNCTAB[EBX*4]</a:t>
            </a:r>
          </a:p>
          <a:p>
            <a:pPr eaLnBrk="1" hangingPunct="1"/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(EBX)=0, </a:t>
            </a:r>
            <a:r>
              <a:rPr lang="zh-CN" altLang="en-US" sz="2800" b="1" i="0" dirty="0">
                <a:latin typeface="宋体" panose="02010600030101010101" pitchFamily="2" charset="-122"/>
              </a:rPr>
              <a:t>跳转到 </a:t>
            </a:r>
            <a:r>
              <a:rPr lang="en-US" altLang="zh-CN" sz="2800" b="1" i="0" dirty="0">
                <a:latin typeface="宋体" panose="02010600030101010101" pitchFamily="2" charset="-122"/>
              </a:rPr>
              <a:t>LP1</a:t>
            </a:r>
            <a:r>
              <a:rPr lang="zh-CN" altLang="en-US" sz="2800" b="1" i="0" dirty="0">
                <a:latin typeface="宋体" panose="02010600030101010101" pitchFamily="2" charset="-122"/>
              </a:rPr>
              <a:t>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(EBX)=1, </a:t>
            </a:r>
            <a:r>
              <a:rPr lang="zh-CN" altLang="en-US" sz="2800" b="1" i="0" dirty="0">
                <a:latin typeface="宋体" panose="02010600030101010101" pitchFamily="2" charset="-122"/>
              </a:rPr>
              <a:t>跳转到 </a:t>
            </a:r>
            <a:r>
              <a:rPr lang="en-US" altLang="zh-CN" sz="2800" b="1" i="0" dirty="0">
                <a:latin typeface="宋体" panose="02010600030101010101" pitchFamily="2" charset="-122"/>
              </a:rPr>
              <a:t>LP2</a:t>
            </a:r>
            <a:r>
              <a:rPr lang="zh-CN" altLang="en-US" sz="2800" b="1" i="0" dirty="0">
                <a:latin typeface="宋体" panose="02010600030101010101" pitchFamily="2" charset="-122"/>
              </a:rPr>
              <a:t>处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683568" y="2058383"/>
            <a:ext cx="5256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i="0" dirty="0">
                <a:solidFill>
                  <a:srgbClr val="FF3300"/>
                </a:solidFill>
                <a:ea typeface="黑体" pitchFamily="2" charset="-122"/>
              </a:rPr>
              <a:t>构造指令地址列表</a:t>
            </a: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</p:spTree>
    <p:extLst>
      <p:ext uri="{BB962C8B-B14F-4D97-AF65-F5344CB8AC3E}">
        <p14:creationId xmlns:p14="http://schemas.microsoft.com/office/powerpoint/2010/main" val="1772132932"/>
      </p:ext>
    </p:extLst>
  </p:cSld>
  <p:clrMapOvr>
    <a:masterClrMapping/>
  </p:clrMapOvr>
  <p:transition>
    <p:checke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55650" y="304800"/>
            <a:ext cx="4538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无条件转移指令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D28F4-13EB-47B1-A57E-0D60052D61AE}"/>
              </a:ext>
            </a:extLst>
          </p:cNvPr>
          <p:cNvSpPr txBox="1"/>
          <p:nvPr/>
        </p:nvSpPr>
        <p:spPr>
          <a:xfrm>
            <a:off x="683568" y="1506727"/>
            <a:ext cx="71287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/>
              <a:t>void </a:t>
            </a:r>
            <a:r>
              <a:rPr lang="zh-CN" altLang="en-US" sz="2000" i="0" dirty="0"/>
              <a:t>arraysubtract_colsfirst</a:t>
            </a:r>
            <a:r>
              <a:rPr lang="en-US" altLang="zh-CN" sz="2000" i="0" dirty="0"/>
              <a:t>( )  {……}</a:t>
            </a:r>
          </a:p>
          <a:p>
            <a:r>
              <a:rPr lang="en-US" altLang="zh-CN" sz="2000" i="0" dirty="0"/>
              <a:t>void </a:t>
            </a:r>
            <a:r>
              <a:rPr lang="zh-CN" altLang="en-US" sz="2000" i="0" dirty="0"/>
              <a:t>arraysubtract_rowsfirst</a:t>
            </a:r>
            <a:r>
              <a:rPr lang="en-US" altLang="zh-CN" sz="2000" i="0" dirty="0"/>
              <a:t>( )  {……}</a:t>
            </a:r>
          </a:p>
          <a:p>
            <a:r>
              <a:rPr lang="en-US" altLang="zh-CN" sz="2000" i="0" dirty="0"/>
              <a:t>void </a:t>
            </a:r>
            <a:r>
              <a:rPr lang="zh-CN" altLang="en-US" sz="2000" i="0" dirty="0"/>
              <a:t>arraysubtract_onedim </a:t>
            </a:r>
            <a:r>
              <a:rPr lang="en-US" altLang="zh-CN" sz="2000" i="0" dirty="0"/>
              <a:t>( )  {……}</a:t>
            </a:r>
          </a:p>
          <a:p>
            <a:endParaRPr lang="en-US" altLang="zh-CN" sz="2000" i="0" dirty="0"/>
          </a:p>
          <a:p>
            <a:r>
              <a:rPr lang="zh-CN" altLang="en-US" sz="2000" i="0" dirty="0"/>
              <a:t>int main()</a:t>
            </a:r>
          </a:p>
          <a:p>
            <a:r>
              <a:rPr lang="zh-CN" altLang="en-US" sz="2000" i="0" dirty="0"/>
              <a:t>{</a:t>
            </a:r>
          </a:p>
          <a:p>
            <a:r>
              <a:rPr lang="zh-CN" altLang="en-US" sz="2000" i="0" dirty="0"/>
              <a:t>    int   </a:t>
            </a:r>
            <a:r>
              <a:rPr lang="en-US" altLang="zh-CN" sz="2000" i="0" dirty="0" err="1"/>
              <a:t>i</a:t>
            </a:r>
            <a:r>
              <a:rPr lang="zh-CN" altLang="en-US" sz="2000" i="0" dirty="0"/>
              <a:t>;</a:t>
            </a:r>
          </a:p>
          <a:p>
            <a:r>
              <a:rPr lang="zh-CN" altLang="en-US" sz="2000" i="0" dirty="0"/>
              <a:t>    </a:t>
            </a:r>
            <a:r>
              <a:rPr lang="zh-CN" altLang="en-US" sz="2000" i="0" dirty="0">
                <a:solidFill>
                  <a:srgbClr val="FF0000"/>
                </a:solidFill>
              </a:rPr>
              <a:t>void (*funcp[3])() </a:t>
            </a:r>
            <a:r>
              <a:rPr lang="zh-CN" altLang="en-US" sz="2000" i="0" dirty="0"/>
              <a:t>= { arraysubtract_colsfirst ,</a:t>
            </a:r>
            <a:endParaRPr lang="en-US" altLang="zh-CN" sz="2000" i="0" dirty="0"/>
          </a:p>
          <a:p>
            <a:r>
              <a:rPr lang="en-US" altLang="zh-CN" i="0" dirty="0"/>
              <a:t>                                    </a:t>
            </a:r>
            <a:r>
              <a:rPr lang="zh-CN" altLang="en-US" sz="2000" i="0" dirty="0"/>
              <a:t>arraysubtract_rowsfirst</a:t>
            </a:r>
            <a:r>
              <a:rPr lang="en-US" altLang="zh-CN" sz="2000" i="0" dirty="0"/>
              <a:t>, </a:t>
            </a:r>
          </a:p>
          <a:p>
            <a:r>
              <a:rPr lang="en-US" altLang="zh-CN" sz="2000" i="0" dirty="0"/>
              <a:t>                                  </a:t>
            </a:r>
            <a:r>
              <a:rPr lang="zh-CN" altLang="en-US" sz="2000" i="0" dirty="0"/>
              <a:t>  arraysubtract_onedim };</a:t>
            </a:r>
          </a:p>
          <a:p>
            <a:r>
              <a:rPr lang="zh-CN" altLang="en-US" sz="2000" i="0" dirty="0">
                <a:solidFill>
                  <a:srgbClr val="FF0000"/>
                </a:solidFill>
              </a:rPr>
              <a:t>    funcp[i]();   </a:t>
            </a:r>
            <a:r>
              <a:rPr lang="en-US" altLang="zh-CN" i="0" dirty="0"/>
              <a:t>// </a:t>
            </a:r>
            <a:r>
              <a:rPr lang="en-US" altLang="zh-CN" i="0" dirty="0" err="1"/>
              <a:t>i</a:t>
            </a:r>
            <a:r>
              <a:rPr lang="en-US" altLang="zh-CN" i="0" dirty="0"/>
              <a:t>=0,1,2 </a:t>
            </a:r>
            <a:r>
              <a:rPr lang="zh-CN" altLang="en-US" i="0" dirty="0"/>
              <a:t>会执行不同的函数</a:t>
            </a:r>
          </a:p>
          <a:p>
            <a:r>
              <a:rPr lang="zh-CN" altLang="en-US" sz="2000" i="0" dirty="0"/>
              <a:t>    </a:t>
            </a:r>
            <a:r>
              <a:rPr lang="en-US" altLang="zh-CN" sz="2000" i="0" dirty="0"/>
              <a:t>…….</a:t>
            </a:r>
            <a:endParaRPr lang="zh-CN" altLang="en-US" sz="2000" dirty="0"/>
          </a:p>
          <a:p>
            <a:r>
              <a:rPr lang="zh-CN" altLang="en-US" sz="2000" i="0" dirty="0"/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7C3353-2A0B-4098-937E-12803330BBEE}"/>
              </a:ext>
            </a:extLst>
          </p:cNvPr>
          <p:cNvSpPr txBox="1"/>
          <p:nvPr/>
        </p:nvSpPr>
        <p:spPr>
          <a:xfrm>
            <a:off x="971600" y="580526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函数指针、函数指针数组、函数入口地址表</a:t>
            </a:r>
          </a:p>
        </p:txBody>
      </p:sp>
    </p:spTree>
    <p:extLst>
      <p:ext uri="{BB962C8B-B14F-4D97-AF65-F5344CB8AC3E}">
        <p14:creationId xmlns:p14="http://schemas.microsoft.com/office/powerpoint/2010/main" val="3872489328"/>
      </p:ext>
    </p:extLst>
  </p:cSld>
  <p:clrMapOvr>
    <a:masterClrMapping/>
  </p:clrMapOvr>
  <p:transition>
    <p:checke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75468" y="1700808"/>
            <a:ext cx="7993063" cy="43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6.3.1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多分支向无分支的转化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例：统计一个字符串中各个字母出现的次数。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例：当</a:t>
            </a:r>
            <a:r>
              <a:rPr lang="en-US" altLang="zh-CN" sz="2800" b="1" i="0" dirty="0">
                <a:latin typeface="宋体" panose="02010600030101010101" pitchFamily="2" charset="-122"/>
              </a:rPr>
              <a:t>x==1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sz="2800" b="1" i="0" dirty="0">
                <a:latin typeface="宋体" panose="02010600030101010101" pitchFamily="2" charset="-122"/>
              </a:rPr>
              <a:t>Hello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One’</a:t>
            </a:r>
            <a:r>
              <a:rPr lang="zh-CN" altLang="en-US" sz="2800" b="1" i="0" dirty="0">
                <a:latin typeface="宋体" panose="02010600030101010101" pitchFamily="2" charset="-122"/>
              </a:rPr>
              <a:t>；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当</a:t>
            </a:r>
            <a:r>
              <a:rPr lang="en-US" altLang="zh-CN" sz="2800" b="1" i="0" dirty="0">
                <a:latin typeface="宋体" panose="02010600030101010101" pitchFamily="2" charset="-122"/>
              </a:rPr>
              <a:t>x==2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sz="2800" b="1" i="0" dirty="0">
                <a:latin typeface="宋体" panose="02010600030101010101" pitchFamily="2" charset="-122"/>
              </a:rPr>
              <a:t>Two’</a:t>
            </a:r>
            <a:r>
              <a:rPr lang="zh-CN" altLang="en-US" sz="2800" b="1" i="0" dirty="0">
                <a:latin typeface="宋体" panose="02010600030101010101" pitchFamily="2" charset="-122"/>
              </a:rPr>
              <a:t>；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当</a:t>
            </a:r>
            <a:r>
              <a:rPr lang="en-US" altLang="zh-CN" sz="2800" b="1" i="0" dirty="0">
                <a:latin typeface="宋体" panose="02010600030101010101" pitchFamily="2" charset="-122"/>
              </a:rPr>
              <a:t>x==3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Welcome,Three</a:t>
            </a:r>
            <a:r>
              <a:rPr lang="en-US" altLang="zh-CN" sz="2800" b="1" i="0" dirty="0">
                <a:latin typeface="宋体" panose="02010600030101010101" pitchFamily="2" charset="-122"/>
              </a:rPr>
              <a:t>’,……,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即</a:t>
            </a:r>
            <a:r>
              <a:rPr lang="en-US" altLang="zh-CN" sz="2800" b="1" i="0" dirty="0">
                <a:latin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</a:rPr>
              <a:t>为不同的值，显示不同的串。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5635763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67545" y="1412776"/>
            <a:ext cx="576064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例：当</a:t>
            </a:r>
            <a:r>
              <a:rPr lang="en-US" altLang="zh-CN" b="1" i="0" dirty="0">
                <a:latin typeface="宋体" panose="02010600030101010101" pitchFamily="2" charset="-122"/>
              </a:rPr>
              <a:t>x==1</a:t>
            </a:r>
            <a:r>
              <a:rPr lang="zh-CN" altLang="en-US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b="1" i="0" dirty="0">
                <a:latin typeface="宋体" panose="02010600030101010101" pitchFamily="2" charset="-122"/>
              </a:rPr>
              <a:t>Hello</a:t>
            </a:r>
            <a:r>
              <a:rPr lang="zh-CN" altLang="en-US" b="1" i="0" dirty="0">
                <a:latin typeface="宋体" panose="02010600030101010101" pitchFamily="2" charset="-122"/>
              </a:rPr>
              <a:t>，</a:t>
            </a:r>
            <a:r>
              <a:rPr lang="en-US" altLang="zh-CN" b="1" i="0" dirty="0">
                <a:latin typeface="宋体" panose="02010600030101010101" pitchFamily="2" charset="-122"/>
              </a:rPr>
              <a:t>One’</a:t>
            </a:r>
            <a:r>
              <a:rPr lang="zh-CN" altLang="en-US" b="1" i="0" dirty="0">
                <a:latin typeface="宋体" panose="02010600030101010101" pitchFamily="2" charset="-122"/>
              </a:rPr>
              <a:t>； 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</a:t>
            </a:r>
            <a:r>
              <a:rPr lang="zh-CN" altLang="en-US" b="1" i="0" dirty="0">
                <a:latin typeface="宋体" panose="02010600030101010101" pitchFamily="2" charset="-122"/>
              </a:rPr>
              <a:t>当</a:t>
            </a:r>
            <a:r>
              <a:rPr lang="en-US" altLang="zh-CN" b="1" i="0" dirty="0">
                <a:latin typeface="宋体" panose="02010600030101010101" pitchFamily="2" charset="-122"/>
              </a:rPr>
              <a:t>x==2</a:t>
            </a:r>
            <a:r>
              <a:rPr lang="zh-CN" altLang="en-US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b="1" i="0" dirty="0">
                <a:latin typeface="宋体" panose="02010600030101010101" pitchFamily="2" charset="-122"/>
              </a:rPr>
              <a:t>Two’</a:t>
            </a:r>
            <a:r>
              <a:rPr lang="zh-CN" altLang="en-US" b="1" i="0" dirty="0">
                <a:latin typeface="宋体" panose="02010600030101010101" pitchFamily="2" charset="-122"/>
              </a:rPr>
              <a:t>； 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</a:t>
            </a:r>
            <a:r>
              <a:rPr lang="zh-CN" altLang="en-US" b="1" i="0" dirty="0">
                <a:latin typeface="宋体" panose="02010600030101010101" pitchFamily="2" charset="-122"/>
              </a:rPr>
              <a:t>当</a:t>
            </a:r>
            <a:r>
              <a:rPr lang="en-US" altLang="zh-CN" b="1" i="0" dirty="0">
                <a:latin typeface="宋体" panose="02010600030101010101" pitchFamily="2" charset="-122"/>
              </a:rPr>
              <a:t>x==3</a:t>
            </a:r>
            <a:r>
              <a:rPr lang="zh-CN" altLang="en-US" b="1" i="0" dirty="0">
                <a:latin typeface="宋体" panose="02010600030101010101" pitchFamily="2" charset="-122"/>
              </a:rPr>
              <a:t>时，显示‘</a:t>
            </a:r>
            <a:r>
              <a:rPr lang="en-US" altLang="zh-CN" b="1" i="0" dirty="0" err="1">
                <a:latin typeface="宋体" panose="02010600030101010101" pitchFamily="2" charset="-122"/>
              </a:rPr>
              <a:t>Welcome,Three</a:t>
            </a:r>
            <a:r>
              <a:rPr lang="en-US" altLang="zh-CN" b="1" i="0" dirty="0">
                <a:latin typeface="宋体" panose="02010600030101010101" pitchFamily="2" charset="-122"/>
              </a:rPr>
              <a:t>’,……,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5015F4-320E-4517-BF96-CE5753580D9A}"/>
              </a:ext>
            </a:extLst>
          </p:cNvPr>
          <p:cNvSpPr txBox="1"/>
          <p:nvPr/>
        </p:nvSpPr>
        <p:spPr>
          <a:xfrm>
            <a:off x="479127" y="2914198"/>
            <a:ext cx="5400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myprint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 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x;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msg1[] = 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200" i="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Hello,One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msg2[] = 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"Two"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msg3[] = 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"Welcome, Three"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*p[3] = { msg1,msg2,msg3 };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"please input 0,1,2 \n"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&amp;x);</a:t>
            </a:r>
          </a:p>
          <a:p>
            <a:r>
              <a:rPr lang="pt-B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printf(</a:t>
            </a:r>
            <a:r>
              <a:rPr lang="pt-BR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"%s\n"</a:t>
            </a:r>
            <a:r>
              <a:rPr lang="pt-B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p[x]);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2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F829CA-8244-483A-A607-0F646F3C0E18}"/>
              </a:ext>
            </a:extLst>
          </p:cNvPr>
          <p:cNvSpPr txBox="1"/>
          <p:nvPr/>
        </p:nvSpPr>
        <p:spPr>
          <a:xfrm>
            <a:off x="5580112" y="1340768"/>
            <a:ext cx="3312368" cy="80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用 </a:t>
            </a:r>
            <a:r>
              <a:rPr lang="en-US" altLang="zh-CN" b="1" i="0" dirty="0">
                <a:solidFill>
                  <a:srgbClr val="FF0000"/>
                </a:solidFill>
                <a:latin typeface="宋体" panose="02010600030101010101" pitchFamily="2" charset="-122"/>
              </a:rPr>
              <a:t>C 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语言编写程序：</a:t>
            </a:r>
            <a:endParaRPr lang="en-US" altLang="zh-CN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多分支向无分支的转化</a:t>
            </a:r>
            <a:endParaRPr lang="en-US" altLang="zh-CN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063F62A-2155-110C-6C6D-26C9AF8B6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08935"/>
              </p:ext>
            </p:extLst>
          </p:nvPr>
        </p:nvGraphicFramePr>
        <p:xfrm>
          <a:off x="6084168" y="4005064"/>
          <a:ext cx="792088" cy="132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128262314"/>
                    </a:ext>
                  </a:extLst>
                </a:gridCol>
              </a:tblGrid>
              <a:tr h="44108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P[0]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707021"/>
                  </a:ext>
                </a:extLst>
              </a:tr>
              <a:tr h="441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P[1]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312505"/>
                  </a:ext>
                </a:extLst>
              </a:tr>
              <a:tr h="441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P[2]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76449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3B3542B-0678-3DBB-DA9A-37CD4474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44099"/>
              </p:ext>
            </p:extLst>
          </p:nvPr>
        </p:nvGraphicFramePr>
        <p:xfrm>
          <a:off x="7285139" y="4005064"/>
          <a:ext cx="13913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17">
                  <a:extLst>
                    <a:ext uri="{9D8B030D-6E8A-4147-A177-3AD203B41FA5}">
                      <a16:colId xmlns:a16="http://schemas.microsoft.com/office/drawing/2014/main" val="1485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Hello, 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569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EE1E9E-3FC1-6C16-542C-114CD1BCB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76554"/>
              </p:ext>
            </p:extLst>
          </p:nvPr>
        </p:nvGraphicFramePr>
        <p:xfrm>
          <a:off x="7308304" y="4481268"/>
          <a:ext cx="720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485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5692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E45AA722-A3DF-BB51-4D9D-0129EEF3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73487"/>
              </p:ext>
            </p:extLst>
          </p:nvPr>
        </p:nvGraphicFramePr>
        <p:xfrm>
          <a:off x="7300818" y="5013176"/>
          <a:ext cx="160734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41">
                  <a:extLst>
                    <a:ext uri="{9D8B030D-6E8A-4147-A177-3AD203B41FA5}">
                      <a16:colId xmlns:a16="http://schemas.microsoft.com/office/drawing/2014/main" val="1485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Welcome,Three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5692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C992C8-BE27-D9A5-21ED-4CED58D5D62B}"/>
              </a:ext>
            </a:extLst>
          </p:cNvPr>
          <p:cNvCxnSpPr>
            <a:endCxn id="3" idx="1"/>
          </p:cNvCxnSpPr>
          <p:nvPr/>
        </p:nvCxnSpPr>
        <p:spPr bwMode="auto">
          <a:xfrm>
            <a:off x="6732240" y="4190484"/>
            <a:ext cx="5528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ABD4B2C-C550-1D0B-2190-9BED9151F6B8}"/>
              </a:ext>
            </a:extLst>
          </p:cNvPr>
          <p:cNvCxnSpPr/>
          <p:nvPr/>
        </p:nvCxnSpPr>
        <p:spPr bwMode="auto">
          <a:xfrm>
            <a:off x="6732240" y="4653136"/>
            <a:ext cx="5528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A59068-797D-06C3-48A4-374720F9690D}"/>
              </a:ext>
            </a:extLst>
          </p:cNvPr>
          <p:cNvCxnSpPr/>
          <p:nvPr/>
        </p:nvCxnSpPr>
        <p:spPr bwMode="auto">
          <a:xfrm>
            <a:off x="6732240" y="5157192"/>
            <a:ext cx="5528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71586292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5976664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编译优化：向无分支转换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30E4A3-3E01-4D2D-8D4B-49D3C8FF74DE}"/>
              </a:ext>
            </a:extLst>
          </p:cNvPr>
          <p:cNvSpPr txBox="1"/>
          <p:nvPr/>
        </p:nvSpPr>
        <p:spPr>
          <a:xfrm>
            <a:off x="575557" y="2204864"/>
            <a:ext cx="41404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fr-FR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absdiff(</a:t>
            </a:r>
            <a:r>
              <a:rPr lang="fr-FR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result =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result =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97A33E-4B53-44E1-932B-954ED1887DFE}"/>
              </a:ext>
            </a:extLst>
          </p:cNvPr>
          <p:cNvSpPr txBox="1"/>
          <p:nvPr/>
        </p:nvSpPr>
        <p:spPr>
          <a:xfrm>
            <a:off x="4788024" y="2804213"/>
            <a:ext cx="40015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de-DE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de-DE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absdiff(10,25);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</a:t>
            </a:r>
            <a:r>
              <a:rPr lang="en-US" altLang="zh-CN" sz="2000" i="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769BB2AA-EABB-4A59-9019-5F858950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733256"/>
            <a:ext cx="38164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R="0"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   </a:t>
            </a:r>
            <a:r>
              <a:rPr lang="en-US" altLang="zh-CN" sz="2400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400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15</a:t>
            </a:r>
          </a:p>
          <a:p>
            <a:pPr marR="0"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  <a:cs typeface="+mn-cs"/>
              </a:rPr>
              <a:t>ret 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13A326A4-7342-4732-9036-CC762290B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6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412776"/>
            <a:ext cx="4752528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编译优化：向无分支转换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97A33E-4B53-44E1-932B-954ED1887DFE}"/>
              </a:ext>
            </a:extLst>
          </p:cNvPr>
          <p:cNvSpPr txBox="1"/>
          <p:nvPr/>
        </p:nvSpPr>
        <p:spPr>
          <a:xfrm>
            <a:off x="4932040" y="2694399"/>
            <a:ext cx="40015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r>
              <a:rPr lang="de-DE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de-DE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absdiff(10,25);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</a:t>
            </a:r>
            <a:r>
              <a:rPr lang="en-US" altLang="zh-CN" sz="2000" i="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r = </a:t>
            </a:r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absdiff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(15, 50);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&lt;&lt; r &lt;&lt; </a:t>
            </a:r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8C82CA-6944-471B-B51F-A17BE31B92D8}"/>
              </a:ext>
            </a:extLst>
          </p:cNvPr>
          <p:cNvSpPr txBox="1"/>
          <p:nvPr/>
        </p:nvSpPr>
        <p:spPr>
          <a:xfrm>
            <a:off x="683568" y="2104112"/>
            <a:ext cx="40015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absdiff(</a:t>
            </a:r>
            <a:r>
              <a:rPr lang="fr-FR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_x$ =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_y$ =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push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b="1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cmovge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pop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   0</a:t>
            </a:r>
            <a:endParaRPr lang="zh-CN" altLang="en-US" sz="2200" i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87D7B5-8AB2-4049-B5BE-A1246431C360}"/>
              </a:ext>
            </a:extLst>
          </p:cNvPr>
          <p:cNvSpPr txBox="1"/>
          <p:nvPr/>
        </p:nvSpPr>
        <p:spPr>
          <a:xfrm>
            <a:off x="4932040" y="4934778"/>
            <a:ext cx="352839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先做  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 –y -&gt;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y –x -&gt;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再比较  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、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</a:p>
          <a:p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最后</a:t>
            </a:r>
            <a:r>
              <a:rPr lang="zh-CN" altLang="en-US" sz="22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cmovge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结果在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E22C6510-81C4-495C-B899-717F1332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A870A2-5445-454D-9DA3-3831387A02C8}"/>
              </a:ext>
            </a:extLst>
          </p:cNvPr>
          <p:cNvSpPr txBox="1"/>
          <p:nvPr/>
        </p:nvSpPr>
        <p:spPr>
          <a:xfrm>
            <a:off x="4798553" y="1923222"/>
            <a:ext cx="41602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result =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 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 =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</a:t>
            </a:r>
            <a:r>
              <a:rPr lang="en-US" altLang="zh-CN" sz="20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7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7488832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编译优化：向无分支转换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Q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</a:rPr>
              <a:t>：向无分支转换有什么好处？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</a:endParaRPr>
          </a:p>
          <a:p>
            <a:pPr marR="0" lvl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1" i="0" kern="10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kumimoji="0" lang="zh-CN" altLang="en-US" sz="2400" b="1" i="0" kern="100" dirty="0">
                <a:solidFill>
                  <a:srgbClr val="FF0000"/>
                </a:solidFill>
                <a:latin typeface="宋体" panose="02010600030101010101" pitchFamily="2" charset="-122"/>
              </a:rPr>
              <a:t>：什么情况下能够转换？什么时候不能转换？</a:t>
            </a: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97A33E-4B53-44E1-932B-954ED1887DFE}"/>
              </a:ext>
            </a:extLst>
          </p:cNvPr>
          <p:cNvSpPr txBox="1"/>
          <p:nvPr/>
        </p:nvSpPr>
        <p:spPr>
          <a:xfrm>
            <a:off x="4932040" y="3068960"/>
            <a:ext cx="345638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*</a:t>
            </a:r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0;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8C82CA-6944-471B-B51F-A17BE31B92D8}"/>
              </a:ext>
            </a:extLst>
          </p:cNvPr>
          <p:cNvSpPr txBox="1"/>
          <p:nvPr/>
        </p:nvSpPr>
        <p:spPr>
          <a:xfrm>
            <a:off x="755577" y="2964288"/>
            <a:ext cx="424847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_p$ =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test	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je	 SHORT $LN3@getv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mov	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DWORD PTR [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ret	 0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$LN3@getv: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ret   0</a:t>
            </a:r>
            <a:endParaRPr lang="zh-CN" altLang="en-US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5B7628-597A-4919-B738-18484248D598}"/>
              </a:ext>
            </a:extLst>
          </p:cNvPr>
          <p:cNvSpPr txBox="1"/>
          <p:nvPr/>
        </p:nvSpPr>
        <p:spPr>
          <a:xfrm>
            <a:off x="4932040" y="4843180"/>
            <a:ext cx="34563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：能优化为 取 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*p, 0</a:t>
            </a:r>
          </a:p>
          <a:p>
            <a:r>
              <a:rPr lang="zh-CN" altLang="en-US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再条件传送吗？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zh-CN" altLang="en-US" sz="2200" i="0" dirty="0"/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DE0BB806-25B5-44F4-89A0-9C04030B5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74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75468" y="1700808"/>
            <a:ext cx="7993063" cy="341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6.3.2 switch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语句的编译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从生成的汇编代码，体会 </a:t>
            </a:r>
            <a:r>
              <a:rPr lang="en-US" altLang="zh-CN" sz="2400" b="1" i="0" dirty="0">
                <a:latin typeface="宋体" panose="02010600030101010101" pitchFamily="2" charset="-122"/>
              </a:rPr>
              <a:t>C </a:t>
            </a:r>
            <a:r>
              <a:rPr lang="zh-CN" altLang="en-US" sz="2400" b="1" i="0" dirty="0">
                <a:latin typeface="宋体" panose="02010600030101010101" pitchFamily="2" charset="-122"/>
              </a:rPr>
              <a:t>中</a:t>
            </a:r>
            <a:r>
              <a:rPr lang="en-US" altLang="zh-CN" sz="2400" b="1" i="0" dirty="0">
                <a:latin typeface="宋体" panose="02010600030101010101" pitchFamily="2" charset="-122"/>
              </a:rPr>
              <a:t>switch</a:t>
            </a:r>
            <a:r>
              <a:rPr lang="zh-CN" altLang="en-US" sz="2400" b="1" i="0" dirty="0">
                <a:latin typeface="宋体" panose="02010600030101010101" pitchFamily="2" charset="-122"/>
              </a:rPr>
              <a:t>语句的写法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宋体" panose="02010600030101010101" pitchFamily="2" charset="-122"/>
              </a:rPr>
              <a:t>break </a:t>
            </a:r>
            <a:r>
              <a:rPr lang="zh-CN" altLang="en-US" sz="2400" b="1" i="0" dirty="0">
                <a:latin typeface="宋体" panose="02010600030101010101" pitchFamily="2" charset="-122"/>
              </a:rPr>
              <a:t>对应什么指令？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少写</a:t>
            </a:r>
            <a:r>
              <a:rPr lang="en-US" altLang="zh-CN" sz="2400" b="1" i="0" dirty="0">
                <a:latin typeface="宋体" panose="02010600030101010101" pitchFamily="2" charset="-122"/>
              </a:rPr>
              <a:t>break</a:t>
            </a:r>
            <a:r>
              <a:rPr lang="zh-CN" altLang="en-US" sz="2400" b="1" i="0" dirty="0">
                <a:latin typeface="宋体" panose="02010600030101010101" pitchFamily="2" charset="-122"/>
              </a:rPr>
              <a:t>，导致的后果是什么？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宋体" panose="02010600030101010101" pitchFamily="2" charset="-122"/>
              </a:rPr>
              <a:t>各个分支摆放顺序对结果有无影响？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marL="342900" indent="-3429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宋体" panose="02010600030101010101" pitchFamily="2" charset="-122"/>
              </a:rPr>
              <a:t>default </a:t>
            </a:r>
            <a:r>
              <a:rPr lang="zh-CN" altLang="en-US" sz="2400" b="1" i="0" dirty="0">
                <a:latin typeface="宋体" panose="02010600030101010101" pitchFamily="2" charset="-122"/>
              </a:rPr>
              <a:t>分支能不能写在最开头？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A6801-AADB-DB56-F383-647E6F06ECE1}"/>
              </a:ext>
            </a:extLst>
          </p:cNvPr>
          <p:cNvSpPr txBox="1"/>
          <p:nvPr/>
        </p:nvSpPr>
        <p:spPr>
          <a:xfrm>
            <a:off x="827584" y="5229200"/>
            <a:ext cx="6912767" cy="49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从编译结果中体会多分支向无分支的转化技巧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717667"/>
      </p:ext>
    </p:extLst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17"/>
          <p:cNvSpPr txBox="1">
            <a:spLocks noChangeArrowheads="1"/>
          </p:cNvSpPr>
          <p:nvPr/>
        </p:nvSpPr>
        <p:spPr bwMode="auto">
          <a:xfrm>
            <a:off x="539552" y="1489575"/>
            <a:ext cx="34451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int  x, y;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if  (x == y ) {  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Statements 1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} 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else {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Statements 2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}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5013325" y="2276475"/>
            <a:ext cx="282481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4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Statements 1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Statements 2</a:t>
            </a:r>
          </a:p>
          <a:p>
            <a:pPr eaLnBrk="1" hangingPunct="1"/>
            <a:r>
              <a:rPr lang="en-US" altLang="zh-CN" sz="2800" b="1" i="0" dirty="0"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800" b="1" i="0" dirty="0">
                <a:latin typeface="Times New Roman" pitchFamily="18" charset="0"/>
                <a:ea typeface="黑体" pitchFamily="2" charset="-122"/>
              </a:rPr>
              <a:t>……</a:t>
            </a:r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en-US" altLang="zh-CN" sz="2800" b="1" i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5508625" y="1268413"/>
            <a:ext cx="2947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MOV  EAX, 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CMP  EAX, Y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932040" y="3902403"/>
            <a:ext cx="909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L1: 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5508625" y="2117725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JNE   L1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4944636" y="5231130"/>
            <a:ext cx="909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L2: </a:t>
            </a:r>
          </a:p>
        </p:txBody>
      </p: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508625" y="348615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JMP   L2</a:t>
            </a:r>
          </a:p>
        </p:txBody>
      </p:sp>
      <p:sp>
        <p:nvSpPr>
          <p:cNvPr id="11274" name="Text Box 26"/>
          <p:cNvSpPr txBox="1">
            <a:spLocks noChangeArrowheads="1"/>
          </p:cNvSpPr>
          <p:nvPr/>
        </p:nvSpPr>
        <p:spPr bwMode="auto">
          <a:xfrm>
            <a:off x="395536" y="5890780"/>
            <a:ext cx="58063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3300"/>
                </a:solidFill>
              </a:rPr>
              <a:t>Q:</a:t>
            </a:r>
            <a:r>
              <a:rPr lang="en-US" altLang="zh-CN" b="1" i="0" dirty="0"/>
              <a:t> C </a:t>
            </a:r>
            <a:r>
              <a:rPr lang="zh-CN" altLang="en-US" sz="2400" b="1" i="0" dirty="0"/>
              <a:t>程序中分支语句的执行流程是什么？</a:t>
            </a:r>
            <a:endParaRPr lang="en-US" altLang="zh-CN" sz="2400" b="1" i="0" dirty="0"/>
          </a:p>
          <a:p>
            <a:pPr eaLnBrk="1" hangingPunct="1"/>
            <a:r>
              <a:rPr lang="en-US" altLang="zh-CN" sz="2400" b="1" i="0" dirty="0"/>
              <a:t>    </a:t>
            </a:r>
            <a:r>
              <a:rPr lang="zh-CN" altLang="en-US" sz="2400" b="1" i="0" dirty="0"/>
              <a:t>与机器指令有何对应关系？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701E69A-53AF-4800-B78D-1A488165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3725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转移控制指令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933034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8" grpId="0"/>
      <p:bldP spid="87059" grpId="0"/>
      <p:bldP spid="87060" grpId="0"/>
      <p:bldP spid="87062" grpId="0"/>
      <p:bldP spid="87063" grpId="0"/>
      <p:bldP spid="870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5D5B82-E41D-45B2-A8B9-4E467877FCA0}"/>
              </a:ext>
            </a:extLst>
          </p:cNvPr>
          <p:cNvSpPr txBox="1"/>
          <p:nvPr/>
        </p:nvSpPr>
        <p:spPr>
          <a:xfrm>
            <a:off x="107504" y="1225689"/>
            <a:ext cx="583264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char*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	int  x = 3,</a:t>
            </a:r>
            <a:r>
              <a:rPr lang="zh-CN" altLang="en-US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 = -1</a:t>
            </a:r>
            <a:r>
              <a:rPr lang="en-US" altLang="zh-CN" sz="1800" b="1" i="0" kern="100" dirty="0">
                <a:latin typeface="宋体" panose="02010600030101010101" pitchFamily="2" charset="-122"/>
              </a:rPr>
              <a:t>, 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z;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048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char c;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048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 =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048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switch (c) {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'+':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'a': // </a:t>
            </a:r>
            <a:r>
              <a:rPr lang="zh-CN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 字符</a:t>
            </a:r>
            <a:r>
              <a:rPr lang="en-US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’a’</a:t>
            </a:r>
            <a:r>
              <a:rPr lang="zh-CN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来表示‘</a:t>
            </a:r>
            <a:r>
              <a:rPr lang="en-US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z = x + y;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break;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'-':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's': // </a:t>
            </a:r>
            <a:r>
              <a:rPr lang="zh-CN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 字符</a:t>
            </a:r>
            <a:r>
              <a:rPr lang="en-US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’s’</a:t>
            </a:r>
            <a:r>
              <a:rPr lang="zh-CN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来表示‘</a:t>
            </a:r>
            <a:r>
              <a:rPr lang="en-US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1800" b="1" i="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z = x - y;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break;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62000"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default: z = 0;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66725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(" %d %c %d = %d \n",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x,c,y,z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66725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800" b="1" i="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978CB-BCF5-4B8A-A9AA-6C49A9AE7A58}"/>
              </a:ext>
            </a:extLst>
          </p:cNvPr>
          <p:cNvSpPr txBox="1"/>
          <p:nvPr/>
        </p:nvSpPr>
        <p:spPr>
          <a:xfrm>
            <a:off x="6156176" y="1556792"/>
            <a:ext cx="27031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latin typeface="宋体" panose="02010600030101010101" pitchFamily="2" charset="-122"/>
              </a:rPr>
              <a:t>输入代表运算的 字符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+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a : x + y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-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s : x - y</a:t>
            </a:r>
          </a:p>
          <a:p>
            <a:r>
              <a:rPr lang="zh-CN" altLang="en-US" b="1" i="0" dirty="0">
                <a:latin typeface="宋体" panose="02010600030101010101" pitchFamily="2" charset="-122"/>
              </a:rPr>
              <a:t>其他 ：</a:t>
            </a:r>
            <a:r>
              <a:rPr lang="en-US" altLang="zh-CN" b="1" i="0" dirty="0">
                <a:latin typeface="宋体" panose="02010600030101010101" pitchFamily="2" charset="-12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476549"/>
      </p:ext>
    </p:extLst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5D5B82-E41D-45B2-A8B9-4E467877FCA0}"/>
              </a:ext>
            </a:extLst>
          </p:cNvPr>
          <p:cNvSpPr txBox="1"/>
          <p:nvPr/>
        </p:nvSpPr>
        <p:spPr>
          <a:xfrm>
            <a:off x="395536" y="1474887"/>
            <a:ext cx="74888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'+':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'a’:  z = x + y;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00C2188B 8B 45 F8         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[x]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00C2188E 03 45 EC             add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[y]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00C21891 89 45 E0         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[z],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8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break;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00C21894 EB 12          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$LN5+12h (0C218A8h)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'-':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's’: z = x - y;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00C21896 8B 45 F8         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[x]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00C21899 2B 45 EC             sub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[y]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00C2189C 89 45 E0         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[z],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break;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00C2189F EB 07          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$LN5+12h (0C218A8h)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default:  		z = 0;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00C218A1 C7 45 E0 00 00 00 00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[z],0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00C218A8 ……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2652AB-7CC5-435A-8B3A-03AB1455D059}"/>
              </a:ext>
            </a:extLst>
          </p:cNvPr>
          <p:cNvSpPr txBox="1"/>
          <p:nvPr/>
        </p:nvSpPr>
        <p:spPr>
          <a:xfrm>
            <a:off x="5076056" y="1412776"/>
            <a:ext cx="244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DEBUG 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版编译结果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12384"/>
      </p:ext>
    </p:extLst>
  </p:cSld>
  <p:clrMapOvr>
    <a:masterClrMapping/>
  </p:clrMapOvr>
  <p:transition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5D5B82-E41D-45B2-A8B9-4E467877FCA0}"/>
              </a:ext>
            </a:extLst>
          </p:cNvPr>
          <p:cNvSpPr txBox="1"/>
          <p:nvPr/>
        </p:nvSpPr>
        <p:spPr>
          <a:xfrm>
            <a:off x="323528" y="1340768"/>
            <a:ext cx="84969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switch (c) {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00C21855 0F BE 45 CB    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eax,byte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[c]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00C21859 89 85 00 FF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[ebp-100h],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00C2185F 8B 8D 00 FF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[ebp-100h]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00C21865 83 E9 2B             sub      ecx,2Bh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00C21868 89 8D 00 FF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[ebp-100h],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00C2186E 83 BD 00 FF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48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[ebp-100h],48h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00C21875 77 2A                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$LN5+0Bh (0C218A1h) 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;default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00C21877 8B 95 00 FF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FF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mov  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edx,dword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[ebp-100h]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00C2187D 0F B6 82 E8 18 C2 00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movzx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eax,byte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edx+0C218E8h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00C21884 FF 24 85 DC 18 C2 00 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*4+0C218DCh] 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'+':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case ‘a':</a:t>
            </a:r>
            <a:r>
              <a:rPr lang="en-US" altLang="zh-CN" sz="1800" b="1" i="0" kern="100" dirty="0">
                <a:latin typeface="宋体" panose="02010600030101010101" pitchFamily="2" charset="-122"/>
              </a:rPr>
              <a:t>……</a:t>
            </a:r>
            <a:endParaRPr lang="en-US" altLang="zh-CN" sz="18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69BDF1-5FA7-486A-AAA0-2B16074EC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5836822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83A80AA-079D-4178-BF79-0C5EAD374AE7}"/>
              </a:ext>
            </a:extLst>
          </p:cNvPr>
          <p:cNvSpPr txBox="1"/>
          <p:nvPr/>
        </p:nvSpPr>
        <p:spPr>
          <a:xfrm>
            <a:off x="6660232" y="4608116"/>
            <a:ext cx="20162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+ : 2Bh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- : 2Dh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a : 64h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s : 73h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73h-2Bh = 48h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4613A3-FA33-422E-AFC1-ACF244887868}"/>
              </a:ext>
            </a:extLst>
          </p:cNvPr>
          <p:cNvSpPr txBox="1"/>
          <p:nvPr/>
        </p:nvSpPr>
        <p:spPr>
          <a:xfrm>
            <a:off x="5076056" y="1217663"/>
            <a:ext cx="244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DEBUG 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版编译结果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964810"/>
      </p:ext>
    </p:extLst>
  </p:cSld>
  <p:clrMapOvr>
    <a:masterClrMapping/>
  </p:clrMapOvr>
  <p:transition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>
            <a:extLst>
              <a:ext uri="{FF2B5EF4-FFF2-40B4-BE49-F238E27FC236}">
                <a16:creationId xmlns:a16="http://schemas.microsoft.com/office/drawing/2014/main" id="{0288E2C6-D98C-4D02-B126-FE310744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480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多分支程序设计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5D5B82-E41D-45B2-A8B9-4E467877FCA0}"/>
              </a:ext>
            </a:extLst>
          </p:cNvPr>
          <p:cNvSpPr txBox="1"/>
          <p:nvPr/>
        </p:nvSpPr>
        <p:spPr>
          <a:xfrm>
            <a:off x="179512" y="1109057"/>
            <a:ext cx="76328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10   : 	switch (c) {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movsx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al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lea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DWORD PTR [ecx-43]   ;  43-&gt;2Bh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72		; 00000048H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ja	SHORT $LN8@main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movzx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BYTE PTR $LN10@main[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DWORD PTR $LN11@main[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*4] 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前一页的内存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$LN4@main: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11   : case '+’: ; 12  : 	case 'a’: ; 13   : z = x + y;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	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2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14   : 	break;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SHORT $LN2@main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$LN6@main: 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15   : case '-’: ; 16   : case 's’: ; 17   : z = x - y;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mov	</a:t>
            </a:r>
            <a:r>
              <a:rPr lang="en-US" altLang="zh-CN" sz="18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4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18   : 	break;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jmp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SHORT $LN2@main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$LN8@main:  ; 19   : 	default: ; 20   : z = 0;</a:t>
            </a: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8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8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$LN2@main: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F4C4ED-CE3D-4465-B663-4884D65E09B1}"/>
              </a:ext>
            </a:extLst>
          </p:cNvPr>
          <p:cNvSpPr txBox="1"/>
          <p:nvPr/>
        </p:nvSpPr>
        <p:spPr>
          <a:xfrm>
            <a:off x="6300192" y="1196752"/>
            <a:ext cx="259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b="1" i="0" dirty="0">
                <a:solidFill>
                  <a:srgbClr val="FF0000"/>
                </a:solidFill>
                <a:latin typeface="宋体" panose="02010600030101010101" pitchFamily="2" charset="-122"/>
              </a:rPr>
              <a:t>版编译结果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DD610A-5447-9735-9BAC-F6412D487B82}"/>
              </a:ext>
            </a:extLst>
          </p:cNvPr>
          <p:cNvSpPr txBox="1"/>
          <p:nvPr/>
        </p:nvSpPr>
        <p:spPr>
          <a:xfrm>
            <a:off x="4317118" y="3645024"/>
            <a:ext cx="4575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000" b="1" i="0" kern="100" dirty="0">
                <a:latin typeface="宋体" panose="02010600030101010101" pitchFamily="2" charset="-122"/>
              </a:rPr>
              <a:t>//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s-ES" altLang="zh-CN" sz="20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 x = 3, y = -1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x+y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D6DC8F-0E54-B83F-DC40-1505FEE6DFCE}"/>
              </a:ext>
            </a:extLst>
          </p:cNvPr>
          <p:cNvSpPr txBox="1"/>
          <p:nvPr/>
        </p:nvSpPr>
        <p:spPr>
          <a:xfrm>
            <a:off x="4211960" y="4941168"/>
            <a:ext cx="4575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2000" b="1" i="0" kern="100" dirty="0">
                <a:latin typeface="宋体" panose="02010600030101010101" pitchFamily="2" charset="-122"/>
              </a:rPr>
              <a:t>// </a:t>
            </a:r>
            <a:r>
              <a:rPr lang="es-ES" altLang="zh-CN" sz="2000" b="1" i="0" kern="100" dirty="0">
                <a:latin typeface="宋体" panose="02010600030101010101" pitchFamily="2" charset="-122"/>
              </a:rPr>
              <a:t>int  x = 3, y = -1</a:t>
            </a:r>
            <a:r>
              <a:rPr lang="en-US" altLang="zh-CN" sz="2000" b="1" i="0" kern="100" dirty="0">
                <a:latin typeface="宋体" panose="02010600030101010101" pitchFamily="2" charset="-122"/>
              </a:rPr>
              <a:t> x-y=4</a:t>
            </a:r>
          </a:p>
        </p:txBody>
      </p:sp>
    </p:spTree>
    <p:extLst>
      <p:ext uri="{BB962C8B-B14F-4D97-AF65-F5344CB8AC3E}">
        <p14:creationId xmlns:p14="http://schemas.microsoft.com/office/powerpoint/2010/main" val="322455210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>
            <a:extLst>
              <a:ext uri="{FF2B5EF4-FFF2-40B4-BE49-F238E27FC236}">
                <a16:creationId xmlns:a16="http://schemas.microsoft.com/office/drawing/2014/main" id="{7A8742EF-1D09-4582-BD87-8F3A4746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4800"/>
            <a:ext cx="6495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与转移指令功能类似的指令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EC3E4C9-1995-4A86-9633-025908C9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651" y="2780928"/>
            <a:ext cx="619268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6.5.1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带条件的数据传送指令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华文新魏" pitchFamily="2" charset="-122"/>
              <a:cs typeface="+mn-cs"/>
            </a:endParaRPr>
          </a:p>
          <a:p>
            <a:pPr>
              <a:spcBef>
                <a:spcPts val="2400"/>
              </a:spcBef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6.5.2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字节指令</a:t>
            </a:r>
          </a:p>
        </p:txBody>
      </p:sp>
    </p:spTree>
    <p:extLst>
      <p:ext uri="{BB962C8B-B14F-4D97-AF65-F5344CB8AC3E}">
        <p14:creationId xmlns:p14="http://schemas.microsoft.com/office/powerpoint/2010/main" val="881197125"/>
      </p:ext>
    </p:extLst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424936" cy="430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语句格式：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***  r32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r32/m32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功    能：在条件“***”成立时，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    传送数据，即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(r32/m32)→r32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Conditional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MOVe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的缩写。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要    求：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①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r32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表示一个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位的寄存器；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②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m32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位表示一个内存地址；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m32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对应直接、间接、变址、基址加变址寻址；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m32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对应的单元的数据类型是双字，即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32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位。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6.5.1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带条件的数据传送指令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E2E6DA-38D7-4920-BB53-C7F8C4FC0252}"/>
              </a:ext>
            </a:extLst>
          </p:cNvPr>
          <p:cNvSpPr txBox="1"/>
          <p:nvPr/>
        </p:nvSpPr>
        <p:spPr>
          <a:xfrm>
            <a:off x="971600" y="6086433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条带条件传送指令</a:t>
            </a:r>
          </a:p>
        </p:txBody>
      </p:sp>
    </p:spTree>
    <p:extLst>
      <p:ext uri="{BB962C8B-B14F-4D97-AF65-F5344CB8AC3E}">
        <p14:creationId xmlns:p14="http://schemas.microsoft.com/office/powerpoint/2010/main" val="57806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280920" cy="48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使用单个标志位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判断转移条件是否成立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/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cmovz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cmovc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cmovs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cmovo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cmovp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条件：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ZF=1     CF=1    SF=1   OF=1  PF=1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cmovne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/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cmovnz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cmovnc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cmovns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cmovno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cmovnp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条件：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ZF=0     CF=0      SF=0    OF=0   PF=0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使用多个标志位组合判断转移条件是否成立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cmova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cmovb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cmovg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cmovl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cmovae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cmovbe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cmovge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cmovle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6.5.1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带条件的数据传送指令</a:t>
            </a:r>
          </a:p>
        </p:txBody>
      </p:sp>
    </p:spTree>
    <p:extLst>
      <p:ext uri="{BB962C8B-B14F-4D97-AF65-F5344CB8AC3E}">
        <p14:creationId xmlns:p14="http://schemas.microsoft.com/office/powerpoint/2010/main" val="1600764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424936" cy="477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语句格式：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***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opd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功    能：在条件“***”成立时，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      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opd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  <a:sym typeface="Wingdings 3" panose="05040102010807070707" pitchFamily="18" charset="2"/>
              </a:rPr>
              <a:t>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  <a:sym typeface="Wingdings 3" panose="05040102010807070707" pitchFamily="18" charset="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，否则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opd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  <a:sym typeface="Wingdings 3" panose="05040102010807070707" pitchFamily="18" charset="2"/>
              </a:rPr>
              <a:t>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  <a:sym typeface="Wingdings 3" panose="05040102010807070707" pitchFamily="18" charset="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0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800" b="1" i="0" dirty="0" err="1">
                <a:solidFill>
                  <a:srgbClr val="40458C"/>
                </a:solidFill>
                <a:latin typeface="宋体" panose="02010600030101010101" pitchFamily="2" charset="-122"/>
              </a:rPr>
              <a:t>opd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一般为 一个字节寄存器</a:t>
            </a:r>
            <a:endParaRPr lang="en-US" altLang="zh-CN" sz="2800" b="1" i="0" dirty="0">
              <a:solidFill>
                <a:srgbClr val="40458C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i="0" dirty="0" err="1">
                <a:solidFill>
                  <a:srgbClr val="40458C"/>
                </a:solidFill>
                <a:latin typeface="宋体" panose="02010600030101010101" pitchFamily="2" charset="-122"/>
              </a:rPr>
              <a:t>cmp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solidFill>
                  <a:srgbClr val="40458C"/>
                </a:solidFill>
                <a:latin typeface="宋体" panose="02010600030101010101" pitchFamily="2" charset="-122"/>
              </a:rPr>
              <a:t>eax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,  </a:t>
            </a:r>
            <a:r>
              <a:rPr lang="en-US" altLang="zh-CN" sz="2800" b="1" i="0" dirty="0" err="1">
                <a:solidFill>
                  <a:srgbClr val="40458C"/>
                </a:solidFill>
                <a:latin typeface="宋体" panose="02010600030101010101" pitchFamily="2" charset="-122"/>
              </a:rPr>
              <a:t>ebx</a:t>
            </a:r>
            <a:endParaRPr lang="en-US" altLang="zh-CN" sz="2800" b="1" i="0" dirty="0">
              <a:solidFill>
                <a:srgbClr val="40458C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cl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seta  cl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    </a:t>
            </a:r>
            <a:r>
              <a:rPr lang="en-US" altLang="zh-CN" sz="2800" b="1" i="0" dirty="0" err="1">
                <a:solidFill>
                  <a:srgbClr val="40458C"/>
                </a:solidFill>
                <a:latin typeface="宋体" panose="02010600030101010101" pitchFamily="2" charset="-122"/>
              </a:rPr>
              <a:t>sete</a:t>
            </a:r>
            <a:r>
              <a:rPr lang="en-US" altLang="zh-CN" sz="2800" b="1" i="0" dirty="0">
                <a:solidFill>
                  <a:srgbClr val="40458C"/>
                </a:solidFill>
                <a:latin typeface="宋体" panose="02010600030101010101" pitchFamily="2" charset="-122"/>
              </a:rPr>
              <a:t>  cl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6.5.2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字节指令</a:t>
            </a:r>
          </a:p>
        </p:txBody>
      </p:sp>
    </p:spTree>
    <p:extLst>
      <p:ext uri="{BB962C8B-B14F-4D97-AF65-F5344CB8AC3E}">
        <p14:creationId xmlns:p14="http://schemas.microsoft.com/office/powerpoint/2010/main" val="3282845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95536" y="1535128"/>
            <a:ext cx="8280920" cy="48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使用单个标志位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设置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/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setz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setc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sets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seto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setp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条件：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ZF=1     CF=1    SF=1   OF=1  PF=1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setne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/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setnz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setnc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setns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setno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setnp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条件：</a:t>
            </a: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ZF=0     CF=0      SF=0    OF=0   PF=0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使用多个标志位组合设置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seta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setb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setg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setl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setae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setbe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setge</a:t>
            </a:r>
            <a:r>
              <a:rPr kumimoji="0" lang="zh-CN" altLang="zh-CN" sz="2800" b="1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  <a:cs typeface="+mn-cs"/>
              </a:rPr>
              <a:t>setle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32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C4199EF-B729-441C-96BC-03385F71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" y="260350"/>
            <a:ext cx="676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6.5.2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字节指令</a:t>
            </a:r>
          </a:p>
        </p:txBody>
      </p:sp>
    </p:spTree>
    <p:extLst>
      <p:ext uri="{BB962C8B-B14F-4D97-AF65-F5344CB8AC3E}">
        <p14:creationId xmlns:p14="http://schemas.microsoft.com/office/powerpoint/2010/main" val="254766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总结</a:t>
            </a:r>
          </a:p>
        </p:txBody>
      </p:sp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6855296" cy="3024336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简单条件转移指令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有（无）符号数条件转移指令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无条件转移指令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分支向无分支的转换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84213" y="2871812"/>
            <a:ext cx="1008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800" b="1" i="0">
                <a:latin typeface="宋体" panose="02010600030101010101" pitchFamily="2" charset="-122"/>
              </a:rPr>
              <a:t>转移指令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33600" y="2330475"/>
            <a:ext cx="171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条件转移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101850" y="4019575"/>
            <a:ext cx="210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无条件转移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394200" y="1628800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简单条件转移 (10条)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62450" y="2314600"/>
            <a:ext cx="395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无符号数条件转移(4条)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4362450" y="3000400"/>
            <a:ext cx="393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有符号数条件转移(4条)</a:t>
            </a:r>
            <a:endParaRPr lang="en-US" altLang="zh-CN" sz="2800" b="1" i="0">
              <a:latin typeface="宋体" panose="02010600030101010101" pitchFamily="2" charset="-122"/>
            </a:endParaRPr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1752600" y="2574950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4013200" y="18605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4067175" y="3879875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416425" y="3638575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直接转移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416425" y="4368825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间接转移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319338" y="4611712"/>
            <a:ext cx="1273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JMP  **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D84FACF3-38D1-40CA-B37B-8BCB5911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4041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转移指令概述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40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总结</a:t>
            </a:r>
          </a:p>
        </p:txBody>
      </p:sp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412776"/>
            <a:ext cx="8439472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语言程序编写的启示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比较转移时，正确定义变量：有符号数、无符号数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0363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类型的转换：同时有无、有符号类型变量时，处理的结果是什么？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switch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语句的理解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如何正确地写出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switch case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语句？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程序优化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如何避免分支转移？  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将多个变量的地址组合成一个表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将多个函数的地址组合成一个表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42089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  <p:sp>
        <p:nvSpPr>
          <p:cNvPr id="13315" name="Text Box 8"/>
          <p:cNvSpPr txBox="1">
            <a:spLocks noChangeArrowheads="1"/>
          </p:cNvSpPr>
          <p:nvPr/>
        </p:nvSpPr>
        <p:spPr bwMode="auto">
          <a:xfrm>
            <a:off x="1547813" y="1773238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316" name="Text Box 9"/>
          <p:cNvSpPr txBox="1">
            <a:spLocks noChangeArrowheads="1"/>
          </p:cNvSpPr>
          <p:nvPr/>
        </p:nvSpPr>
        <p:spPr bwMode="auto">
          <a:xfrm>
            <a:off x="1311275" y="1739900"/>
            <a:ext cx="254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672893" y="1600200"/>
            <a:ext cx="7694612" cy="101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根据单个标志位 </a:t>
            </a:r>
            <a:r>
              <a:rPr lang="en-US" altLang="zh-CN" sz="2800" b="1" i="0" dirty="0">
                <a:latin typeface="宋体" panose="02010600030101010101" pitchFamily="2" charset="-122"/>
              </a:rPr>
              <a:t>CF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OF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PF</a:t>
            </a:r>
            <a:r>
              <a:rPr lang="zh-CN" altLang="en-US" sz="2800" b="1" i="0" dirty="0">
                <a:latin typeface="宋体" panose="02010600030101010101" pitchFamily="2" charset="-122"/>
              </a:rPr>
              <a:t>的值确定是否转移。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1033255" y="2760663"/>
            <a:ext cx="1988045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语句格式：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1547813" y="3860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3193843" y="2733675"/>
            <a:ext cx="4392612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800" b="1" i="0">
                <a:latin typeface="宋体" panose="02010600030101010101" pitchFamily="2" charset="-122"/>
              </a:rPr>
              <a:t>[</a:t>
            </a:r>
            <a:r>
              <a:rPr lang="zh-CN" altLang="en-US" sz="2800" b="1" i="0">
                <a:latin typeface="宋体" panose="02010600030101010101" pitchFamily="2" charset="-122"/>
              </a:rPr>
              <a:t>标号</a:t>
            </a:r>
            <a:r>
              <a:rPr lang="en-US" altLang="zh-CN" sz="2800" b="1" i="0">
                <a:latin typeface="宋体" panose="02010600030101010101" pitchFamily="2" charset="-122"/>
              </a:rPr>
              <a:t>:]  </a:t>
            </a:r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操作符</a:t>
            </a:r>
            <a:r>
              <a:rPr lang="zh-CN" altLang="en-US" sz="2800" b="1" i="0">
                <a:latin typeface="宋体" panose="02010600030101010101" pitchFamily="2" charset="-122"/>
              </a:rPr>
              <a:t>  标号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DDEF7-C8B9-46C7-A77E-F5EE0ED8A29E}"/>
              </a:ext>
            </a:extLst>
          </p:cNvPr>
          <p:cNvSpPr txBox="1"/>
          <p:nvPr/>
        </p:nvSpPr>
        <p:spPr>
          <a:xfrm>
            <a:off x="1033255" y="3791188"/>
            <a:ext cx="7694611" cy="117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如果转移条件满足，则</a:t>
            </a:r>
            <a:r>
              <a:rPr lang="en-US" altLang="zh-CN" sz="2800" b="1" i="0" dirty="0">
                <a:latin typeface="宋体" panose="02010600030101010101" pitchFamily="2" charset="-122"/>
              </a:rPr>
              <a:t>(EIP)+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位移量</a:t>
            </a:r>
            <a:r>
              <a:rPr lang="zh-CN" altLang="en-US" sz="2800" b="1" i="0" dirty="0">
                <a:latin typeface="宋体" panose="02010600030101010101" pitchFamily="2" charset="-122"/>
              </a:rPr>
              <a:t> → </a:t>
            </a:r>
            <a:r>
              <a:rPr lang="en-US" altLang="zh-CN" sz="2800" b="1" i="0" dirty="0">
                <a:latin typeface="宋体" panose="02010600030101010101" pitchFamily="2" charset="-122"/>
              </a:rPr>
              <a:t>EIP</a:t>
            </a:r>
            <a:r>
              <a:rPr lang="zh-CN" altLang="en-US" sz="2800" b="1" i="0" dirty="0">
                <a:latin typeface="宋体" panose="02010600030101010101" pitchFamily="2" charset="-122"/>
              </a:rPr>
              <a:t>。如条件不成立，则什么也不做。</a:t>
            </a:r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1547813" y="38608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3200" i="0">
              <a:latin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CDDEF7-C8B9-46C7-A77E-F5EE0ED8A29E}"/>
              </a:ext>
            </a:extLst>
          </p:cNvPr>
          <p:cNvSpPr txBox="1"/>
          <p:nvPr/>
        </p:nvSpPr>
        <p:spPr>
          <a:xfrm>
            <a:off x="2411760" y="1259474"/>
            <a:ext cx="6398467" cy="11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200" b="1" i="0" dirty="0">
                <a:latin typeface="宋体" panose="02010600030101010101" pitchFamily="2" charset="-122"/>
              </a:rPr>
              <a:t>如果转移条件满足，则</a:t>
            </a:r>
            <a:r>
              <a:rPr lang="en-US" altLang="zh-CN" sz="2200" b="1" i="0" dirty="0">
                <a:latin typeface="宋体" panose="02010600030101010101" pitchFamily="2" charset="-122"/>
              </a:rPr>
              <a:t>(EIP)+ </a:t>
            </a:r>
            <a:r>
              <a:rPr lang="zh-CN" altLang="en-US" sz="22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位移量</a:t>
            </a:r>
            <a:r>
              <a:rPr lang="zh-CN" altLang="en-US" sz="2200" b="1" i="0" dirty="0">
                <a:latin typeface="宋体" panose="02010600030101010101" pitchFamily="2" charset="-122"/>
              </a:rPr>
              <a:t> → </a:t>
            </a:r>
            <a:r>
              <a:rPr lang="en-US" altLang="zh-CN" sz="2200" b="1" i="0" dirty="0">
                <a:latin typeface="宋体" panose="02010600030101010101" pitchFamily="2" charset="-122"/>
              </a:rPr>
              <a:t>EIP</a:t>
            </a:r>
            <a:r>
              <a:rPr lang="zh-CN" altLang="en-US" sz="2200" b="1" i="0" dirty="0">
                <a:latin typeface="宋体" panose="02010600030101010101" pitchFamily="2" charset="-122"/>
              </a:rPr>
              <a:t>。</a:t>
            </a:r>
            <a:endParaRPr lang="en-US" altLang="zh-CN" sz="2200" b="1" i="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i="0" dirty="0">
                <a:latin typeface="宋体" panose="02010600030101010101" pitchFamily="2" charset="-122"/>
              </a:rPr>
              <a:t>如条件不成立，则什么也不做。</a:t>
            </a:r>
            <a:endParaRPr lang="en-US" altLang="zh-CN" sz="2200" b="1" i="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i="0" dirty="0">
                <a:latin typeface="宋体" panose="02010600030101010101" pitchFamily="2" charset="-122"/>
              </a:rPr>
              <a:t>取指令，指令译码后，</a:t>
            </a:r>
            <a:r>
              <a:rPr lang="en-US" altLang="zh-CN" sz="2200" b="1" i="0" dirty="0">
                <a:latin typeface="宋体" panose="02010600030101010101" pitchFamily="2" charset="-122"/>
              </a:rPr>
              <a:t>EIP </a:t>
            </a:r>
            <a:r>
              <a:rPr lang="zh-CN" altLang="en-US" sz="2200" b="1" i="0" dirty="0">
                <a:latin typeface="宋体" panose="02010600030101010101" pitchFamily="2" charset="-122"/>
              </a:rPr>
              <a:t>就加了指令的长度！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E5B272-5393-4C9B-9FB7-B14BC0BF5342}"/>
              </a:ext>
            </a:extLst>
          </p:cNvPr>
          <p:cNvSpPr txBox="1"/>
          <p:nvPr/>
        </p:nvSpPr>
        <p:spPr>
          <a:xfrm>
            <a:off x="431540" y="2357629"/>
            <a:ext cx="82809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   mov  eax, x</a:t>
            </a:r>
          </a:p>
          <a:p>
            <a:r>
              <a:rPr lang="zh-CN" altLang="en-US" i="0" dirty="0"/>
              <a:t>00968270   A1 11 90 9D 00       mov   eax,dword ptr [x (09D9011h)]  </a:t>
            </a:r>
          </a:p>
          <a:p>
            <a:r>
              <a:rPr lang="zh-CN" altLang="en-US" i="0" dirty="0"/>
              <a:t>   cmp  eax, y</a:t>
            </a:r>
          </a:p>
          <a:p>
            <a:r>
              <a:rPr lang="zh-CN" altLang="en-US" i="0" dirty="0"/>
              <a:t>00968275  3B 05 15 90 9D 00    cmp  eax,dword ptr [y (09D9015h)]  </a:t>
            </a:r>
          </a:p>
          <a:p>
            <a:r>
              <a:rPr lang="zh-CN" altLang="en-US" i="0" dirty="0"/>
              <a:t>   jnz  l1</a:t>
            </a:r>
          </a:p>
          <a:p>
            <a:r>
              <a:rPr lang="zh-CN" altLang="en-US" i="0" dirty="0"/>
              <a:t>0096827B  75 </a:t>
            </a:r>
            <a:r>
              <a:rPr lang="zh-CN" altLang="en-US" i="0" dirty="0">
                <a:solidFill>
                  <a:srgbClr val="FF0000"/>
                </a:solidFill>
              </a:rPr>
              <a:t>07</a:t>
            </a:r>
            <a:r>
              <a:rPr lang="zh-CN" altLang="en-US" i="0" dirty="0"/>
              <a:t>                       jne   l1 (0968284h)  </a:t>
            </a:r>
          </a:p>
          <a:p>
            <a:r>
              <a:rPr lang="zh-CN" altLang="en-US" i="0" dirty="0"/>
              <a:t>   mov  ecx,1</a:t>
            </a:r>
          </a:p>
          <a:p>
            <a:r>
              <a:rPr lang="zh-CN" altLang="en-US" i="0" dirty="0"/>
              <a:t>0096827D   B9 01 00 00 00        mov    ecx,1  </a:t>
            </a:r>
          </a:p>
          <a:p>
            <a:r>
              <a:rPr lang="zh-CN" altLang="en-US" i="0" dirty="0"/>
              <a:t>   jmp  l2</a:t>
            </a:r>
          </a:p>
          <a:p>
            <a:r>
              <a:rPr lang="zh-CN" altLang="en-US" i="0" dirty="0"/>
              <a:t>00968282   EB </a:t>
            </a:r>
            <a:r>
              <a:rPr lang="zh-CN" altLang="en-US" i="0" dirty="0">
                <a:solidFill>
                  <a:srgbClr val="FF0000"/>
                </a:solidFill>
              </a:rPr>
              <a:t>05</a:t>
            </a:r>
            <a:r>
              <a:rPr lang="zh-CN" altLang="en-US" i="0" dirty="0"/>
              <a:t>                      jmp    l1+5h (0968289h)  </a:t>
            </a:r>
          </a:p>
          <a:p>
            <a:r>
              <a:rPr lang="zh-CN" altLang="en-US" i="0" dirty="0"/>
              <a:t>l1: mov  ecx,0</a:t>
            </a:r>
          </a:p>
          <a:p>
            <a:r>
              <a:rPr lang="zh-CN" altLang="en-US" i="0" dirty="0"/>
              <a:t>00968284  B9 00 00 00 00          mov         ecx,0  </a:t>
            </a:r>
          </a:p>
          <a:p>
            <a:r>
              <a:rPr lang="zh-CN" altLang="en-US" i="0" dirty="0"/>
              <a:t>l2:</a:t>
            </a:r>
            <a:endParaRPr lang="en-US" altLang="zh-CN" i="0" dirty="0"/>
          </a:p>
          <a:p>
            <a:r>
              <a:rPr lang="en-US" altLang="zh-CN" i="0" dirty="0"/>
              <a:t>00968289   ……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411862002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50690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JZ / JE       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JNZ / JNE     ZF=0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JS            SF=1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JNS           SF=0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JO            OF=1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JNO           OF=0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JC            CF=1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JNC           CF=0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JP / JPE      PF=1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JNP / JPO     PF=0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时，转移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10EAC94-02F5-4796-AE34-D3C5A0D07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954087" y="2035175"/>
            <a:ext cx="3041649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JZ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MOV  AX ,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……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</a:t>
            </a:r>
          </a:p>
        </p:txBody>
      </p:sp>
      <p:sp>
        <p:nvSpPr>
          <p:cNvPr id="15363" name="AutoShape 5"/>
          <p:cNvSpPr>
            <a:spLocks noChangeArrowheads="1"/>
          </p:cNvSpPr>
          <p:nvPr/>
        </p:nvSpPr>
        <p:spPr bwMode="auto">
          <a:xfrm>
            <a:off x="5148263" y="1700213"/>
            <a:ext cx="1933575" cy="1214437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i="0">
                <a:latin typeface="Times New Roman" pitchFamily="18" charset="0"/>
              </a:rPr>
              <a:t>ZF = 1?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4932363" y="3594100"/>
            <a:ext cx="2663825" cy="1058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i="0">
                <a:latin typeface="Times New Roman" pitchFamily="18" charset="0"/>
              </a:rPr>
              <a:t>MOV AX ,0</a:t>
            </a:r>
          </a:p>
          <a:p>
            <a:pPr algn="ctr"/>
            <a:r>
              <a:rPr lang="en-US" altLang="zh-CN" sz="3200" i="0">
                <a:latin typeface="Times New Roman" pitchFamily="18" charset="0"/>
              </a:rPr>
              <a:t>……</a:t>
            </a: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6084888" y="29241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6208713" y="2846388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N</a:t>
            </a:r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7019925" y="2349500"/>
            <a:ext cx="10810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8101013" y="2349500"/>
            <a:ext cx="0" cy="3167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6084888" y="5516563"/>
            <a:ext cx="201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6"/>
          <p:cNvSpPr>
            <a:spLocks noChangeShapeType="1"/>
          </p:cNvSpPr>
          <p:nvPr/>
        </p:nvSpPr>
        <p:spPr bwMode="auto">
          <a:xfrm>
            <a:off x="6011863" y="4652963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7288213" y="16224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y</a:t>
            </a:r>
          </a:p>
        </p:txBody>
      </p:sp>
      <p:sp>
        <p:nvSpPr>
          <p:cNvPr id="15372" name="Line 18"/>
          <p:cNvSpPr>
            <a:spLocks noChangeShapeType="1"/>
          </p:cNvSpPr>
          <p:nvPr/>
        </p:nvSpPr>
        <p:spPr bwMode="auto">
          <a:xfrm flipH="1">
            <a:off x="6084888" y="55165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20"/>
          <p:cNvSpPr>
            <a:spLocks noChangeShapeType="1"/>
          </p:cNvSpPr>
          <p:nvPr/>
        </p:nvSpPr>
        <p:spPr bwMode="auto">
          <a:xfrm>
            <a:off x="6084888" y="1268413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21"/>
          <p:cNvSpPr txBox="1">
            <a:spLocks noChangeArrowheads="1"/>
          </p:cNvSpPr>
          <p:nvPr/>
        </p:nvSpPr>
        <p:spPr bwMode="auto">
          <a:xfrm>
            <a:off x="5219700" y="5586413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L1:</a:t>
            </a:r>
          </a:p>
        </p:txBody>
      </p:sp>
      <p:sp>
        <p:nvSpPr>
          <p:cNvPr id="15375" name="Text Box 22"/>
          <p:cNvSpPr txBox="1">
            <a:spLocks noChangeArrowheads="1"/>
          </p:cNvSpPr>
          <p:nvPr/>
        </p:nvSpPr>
        <p:spPr bwMode="auto">
          <a:xfrm>
            <a:off x="2339975" y="5013325"/>
            <a:ext cx="25193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  <a:ea typeface="楷体_GB2312" pitchFamily="49" charset="-122"/>
              </a:rPr>
              <a:t>指令与流程图的对应关系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E767F981-EA3F-4BD5-9EB1-8EB92C646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</p:spTree>
    <p:custDataLst>
      <p:tags r:id="rId1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1187450" y="2014538"/>
            <a:ext cx="2736850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0" dirty="0">
                <a:latin typeface="宋体" panose="02010600030101010101" pitchFamily="2" charset="-122"/>
              </a:rPr>
              <a:t>MOV  AX , 0</a:t>
            </a:r>
          </a:p>
          <a:p>
            <a:pPr algn="ctr"/>
            <a:r>
              <a:rPr lang="en-US" altLang="zh-CN" sz="2800" b="1" i="0" dirty="0"/>
              <a:t>    </a:t>
            </a:r>
            <a:r>
              <a:rPr lang="en-US" altLang="zh-CN" sz="2800" b="1" i="0" dirty="0">
                <a:latin typeface="Times New Roman" pitchFamily="18" charset="0"/>
              </a:rPr>
              <a:t>……</a:t>
            </a:r>
            <a:endParaRPr lang="zh-CN" altLang="en-US" sz="2800" b="1" i="0" dirty="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4859338" y="1844675"/>
            <a:ext cx="1933575" cy="1214438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ZF = 1?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859338" y="3738563"/>
            <a:ext cx="1800225" cy="842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0" dirty="0">
                <a:latin typeface="宋体" panose="02010600030101010101" pitchFamily="2" charset="-122"/>
              </a:rPr>
              <a:t>MOV AX ,0</a:t>
            </a:r>
          </a:p>
          <a:p>
            <a:pPr algn="ctr"/>
            <a:r>
              <a:rPr lang="en-US" altLang="zh-CN" sz="2800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810250" y="3068638"/>
            <a:ext cx="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919788" y="2990850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N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745288" y="24511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H="1">
            <a:off x="5795963" y="5157788"/>
            <a:ext cx="172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5795963" y="4652963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6999288" y="1766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>
                <a:latin typeface="Times New Roman" pitchFamily="18" charset="0"/>
              </a:rPr>
              <a:t>y</a:t>
            </a:r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5824538" y="1412875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4930775" y="5373688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L2:</a:t>
            </a:r>
          </a:p>
        </p:txBody>
      </p:sp>
      <p:sp>
        <p:nvSpPr>
          <p:cNvPr id="16397" name="Text Box 15"/>
          <p:cNvSpPr txBox="1">
            <a:spLocks noChangeArrowheads="1"/>
          </p:cNvSpPr>
          <p:nvPr/>
        </p:nvSpPr>
        <p:spPr bwMode="auto">
          <a:xfrm>
            <a:off x="900113" y="5876925"/>
            <a:ext cx="417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  <a:ea typeface="楷体_GB2312" pitchFamily="49" charset="-122"/>
              </a:rPr>
              <a:t>指令与流程图的对应关系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6731000" y="3717925"/>
            <a:ext cx="172878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0" dirty="0">
                <a:latin typeface="宋体" panose="02010600030101010101" pitchFamily="2" charset="-122"/>
              </a:rPr>
              <a:t>STATEMENTS</a:t>
            </a:r>
          </a:p>
        </p:txBody>
      </p:sp>
      <p:sp>
        <p:nvSpPr>
          <p:cNvPr id="16400" name="Line 18"/>
          <p:cNvSpPr>
            <a:spLocks noChangeShapeType="1"/>
          </p:cNvSpPr>
          <p:nvPr/>
        </p:nvSpPr>
        <p:spPr bwMode="auto">
          <a:xfrm flipH="1">
            <a:off x="7521575" y="2435225"/>
            <a:ext cx="3175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Line 19"/>
          <p:cNvSpPr>
            <a:spLocks noChangeShapeType="1"/>
          </p:cNvSpPr>
          <p:nvPr/>
        </p:nvSpPr>
        <p:spPr bwMode="auto">
          <a:xfrm>
            <a:off x="7523163" y="458152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7596188" y="314166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L1: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1582738" y="1481138"/>
            <a:ext cx="132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/>
              <a:t>JZ   L1</a:t>
            </a:r>
            <a:endParaRPr lang="zh-CN" altLang="en-US" sz="2800" b="1" i="0"/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1619250" y="3141663"/>
            <a:ext cx="1552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>
                <a:solidFill>
                  <a:srgbClr val="FF3300"/>
                </a:solidFill>
              </a:rPr>
              <a:t>JMP  L2</a:t>
            </a:r>
            <a:endParaRPr lang="zh-CN" altLang="en-US" sz="2800" b="1" i="0">
              <a:solidFill>
                <a:srgbClr val="FF3300"/>
              </a:solidFill>
            </a:endParaRPr>
          </a:p>
        </p:txBody>
      </p:sp>
      <p:grpSp>
        <p:nvGrpSpPr>
          <p:cNvPr id="94239" name="Group 31"/>
          <p:cNvGrpSpPr>
            <a:grpSpLocks/>
          </p:cNvGrpSpPr>
          <p:nvPr/>
        </p:nvGrpSpPr>
        <p:grpSpPr bwMode="auto">
          <a:xfrm>
            <a:off x="323850" y="3814763"/>
            <a:ext cx="3600450" cy="1400175"/>
            <a:chOff x="204" y="2403"/>
            <a:chExt cx="2268" cy="882"/>
          </a:xfrm>
        </p:grpSpPr>
        <p:grpSp>
          <p:nvGrpSpPr>
            <p:cNvPr id="16406" name="Group 29"/>
            <p:cNvGrpSpPr>
              <a:grpSpLocks/>
            </p:cNvGrpSpPr>
            <p:nvPr/>
          </p:nvGrpSpPr>
          <p:grpSpPr bwMode="auto">
            <a:xfrm>
              <a:off x="748" y="2403"/>
              <a:ext cx="1724" cy="454"/>
              <a:chOff x="748" y="2403"/>
              <a:chExt cx="1724" cy="454"/>
            </a:xfrm>
          </p:grpSpPr>
          <p:sp>
            <p:nvSpPr>
              <p:cNvPr id="16410" name="Rectangle 23"/>
              <p:cNvSpPr>
                <a:spLocks noChangeArrowheads="1"/>
              </p:cNvSpPr>
              <p:nvPr/>
            </p:nvSpPr>
            <p:spPr bwMode="auto">
              <a:xfrm>
                <a:off x="748" y="2403"/>
                <a:ext cx="1724" cy="4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Rectangle 26"/>
              <p:cNvSpPr>
                <a:spLocks noChangeArrowheads="1"/>
              </p:cNvSpPr>
              <p:nvPr/>
            </p:nvSpPr>
            <p:spPr bwMode="auto">
              <a:xfrm>
                <a:off x="839" y="2459"/>
                <a:ext cx="125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0" dirty="0">
                    <a:latin typeface="宋体" panose="02010600030101010101" pitchFamily="2" charset="-122"/>
                  </a:rPr>
                  <a:t>STATEMENTS</a:t>
                </a:r>
                <a:endParaRPr lang="zh-CN" altLang="en-US" sz="2800" b="1" i="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6407" name="Group 30"/>
            <p:cNvGrpSpPr>
              <a:grpSpLocks/>
            </p:cNvGrpSpPr>
            <p:nvPr/>
          </p:nvGrpSpPr>
          <p:grpSpPr bwMode="auto">
            <a:xfrm>
              <a:off x="204" y="2432"/>
              <a:ext cx="468" cy="853"/>
              <a:chOff x="204" y="2432"/>
              <a:chExt cx="468" cy="853"/>
            </a:xfrm>
          </p:grpSpPr>
          <p:sp>
            <p:nvSpPr>
              <p:cNvPr id="16408" name="Rectangle 27"/>
              <p:cNvSpPr>
                <a:spLocks noChangeArrowheads="1"/>
              </p:cNvSpPr>
              <p:nvPr/>
            </p:nvSpPr>
            <p:spPr bwMode="auto">
              <a:xfrm>
                <a:off x="204" y="2432"/>
                <a:ext cx="4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0"/>
                  <a:t>L1:</a:t>
                </a:r>
                <a:endParaRPr lang="zh-CN" altLang="en-US" sz="2800" b="1" i="0"/>
              </a:p>
            </p:txBody>
          </p:sp>
          <p:sp>
            <p:nvSpPr>
              <p:cNvPr id="16409" name="Rectangle 28"/>
              <p:cNvSpPr>
                <a:spLocks noChangeArrowheads="1"/>
              </p:cNvSpPr>
              <p:nvPr/>
            </p:nvSpPr>
            <p:spPr bwMode="auto">
              <a:xfrm>
                <a:off x="204" y="2958"/>
                <a:ext cx="4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0"/>
                  <a:t>L2:</a:t>
                </a:r>
                <a:endParaRPr lang="zh-CN" altLang="en-US" sz="2800" b="1" i="0"/>
              </a:p>
            </p:txBody>
          </p:sp>
        </p:grpSp>
      </p:grpSp>
      <p:sp>
        <p:nvSpPr>
          <p:cNvPr id="28" name="Text Box 7">
            <a:extLst>
              <a:ext uri="{FF2B5EF4-FFF2-40B4-BE49-F238E27FC236}">
                <a16:creationId xmlns:a16="http://schemas.microsoft.com/office/drawing/2014/main" id="{5719A93B-A30B-4594-BDB4-110208A23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4800"/>
            <a:ext cx="50433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简单条件转移指令</a:t>
            </a:r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0" grpId="0" animBg="1"/>
      <p:bldP spid="94222" grpId="0"/>
      <p:bldP spid="94228" grpId="0"/>
      <p:bldP spid="94232" grpId="0"/>
      <p:bldP spid="942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20.8|44.9|1.4|28.2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2|20.8|44.9|1.4|28.2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1|1|1.4|10.5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|1.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0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3953</TotalTime>
  <Words>3603</Words>
  <Application>Microsoft Office PowerPoint</Application>
  <PresentationFormat>全屏显示(4:3)</PresentationFormat>
  <Paragraphs>540</Paragraphs>
  <Slides>40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黑体</vt:lpstr>
      <vt:lpstr>华文新魏</vt:lpstr>
      <vt:lpstr>楷体_GB2312</vt:lpstr>
      <vt:lpstr>宋体</vt:lpstr>
      <vt:lpstr>新宋体</vt:lpstr>
      <vt:lpstr>Arial</vt:lpstr>
      <vt:lpstr>Calibri</vt:lpstr>
      <vt:lpstr>Tahoma</vt:lpstr>
      <vt:lpstr>Times New Roman</vt:lpstr>
      <vt:lpstr>Wingdings</vt:lpstr>
      <vt:lpstr>model-3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 总结</vt:lpstr>
      <vt:lpstr>第6章 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Jin-Home</cp:lastModifiedBy>
  <cp:revision>371</cp:revision>
  <dcterms:created xsi:type="dcterms:W3CDTF">1601-01-01T00:00:00Z</dcterms:created>
  <dcterms:modified xsi:type="dcterms:W3CDTF">2024-02-24T04:59:04Z</dcterms:modified>
</cp:coreProperties>
</file>