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8" r:id="rId2"/>
    <p:sldId id="289" r:id="rId3"/>
    <p:sldId id="309" r:id="rId4"/>
    <p:sldId id="344" r:id="rId5"/>
    <p:sldId id="292" r:id="rId6"/>
    <p:sldId id="293" r:id="rId7"/>
    <p:sldId id="310" r:id="rId8"/>
    <p:sldId id="311" r:id="rId9"/>
    <p:sldId id="325" r:id="rId10"/>
    <p:sldId id="312" r:id="rId11"/>
    <p:sldId id="343" r:id="rId12"/>
    <p:sldId id="356" r:id="rId13"/>
    <p:sldId id="363" r:id="rId14"/>
    <p:sldId id="364" r:id="rId15"/>
    <p:sldId id="361" r:id="rId16"/>
    <p:sldId id="358" r:id="rId17"/>
    <p:sldId id="359" r:id="rId18"/>
    <p:sldId id="360" r:id="rId19"/>
    <p:sldId id="365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104" d="100"/>
          <a:sy n="104" d="100"/>
        </p:scale>
        <p:origin x="5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755576" y="1556792"/>
            <a:ext cx="4608512" cy="128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7.1  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循环程序的结构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7.2  C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循环语句的反汇编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" name="Text Box 1026">
            <a:extLst>
              <a:ext uri="{FF2B5EF4-FFF2-40B4-BE49-F238E27FC236}">
                <a16:creationId xmlns:a16="http://schemas.microsoft.com/office/drawing/2014/main" id="{02E1F46C-01C5-4C78-9EC0-3ED26CA39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25438"/>
            <a:ext cx="4705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循环程序设计</a:t>
            </a:r>
            <a:endParaRPr lang="zh-CN" altLang="en-US" sz="3600" b="1" i="0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3"/>
          <p:cNvSpPr txBox="1">
            <a:spLocks noChangeArrowheads="1"/>
          </p:cNvSpPr>
          <p:nvPr/>
        </p:nvSpPr>
        <p:spPr bwMode="auto">
          <a:xfrm>
            <a:off x="487363" y="1550988"/>
            <a:ext cx="723146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(3)  LOOPNE  /LOOPNZ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(ECX) -1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若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(ECX)≠0,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且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ZF=0,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  <a:endParaRPr lang="en-US" altLang="zh-CN" sz="2800" b="1" i="0" dirty="0"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92138" y="3068638"/>
            <a:ext cx="81565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例：判断以</a:t>
            </a:r>
            <a:r>
              <a:rPr lang="en-US" altLang="zh-CN" sz="2800" b="1" i="0" dirty="0">
                <a:latin typeface="宋体" panose="02010600030101010101" pitchFamily="2" charset="-122"/>
              </a:rPr>
              <a:t>MSG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个字节中的串中是否有 空格字符。无空格字符，置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，否则为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。  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                      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27088" y="4297363"/>
            <a:ext cx="689174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MOV     ECX,  10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MOV     EBX,  OFFSET MSG -1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L4 :   INC     EBX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CMP     BYTE PTR [EBX],‘ ’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LOOPNE  L4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352DCF4B-C609-4925-BE57-D4783892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  <p:custDataLst>
      <p:tags r:id="rId1"/>
    </p:custData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468313" y="1773238"/>
            <a:ext cx="7704137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(4) JECXZ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 若 （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ECX)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（先判断，后执行循环体时，可用此语句，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  标号为循环结束处）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96B77E1F-5529-441F-8711-C616E413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659741" y="1448352"/>
            <a:ext cx="4824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i="0" dirty="0"/>
              <a:t>int  i = 0, sum = 0</a:t>
            </a:r>
            <a:r>
              <a:rPr lang="en-US" altLang="zh-CN" i="0" dirty="0"/>
              <a:t>,</a:t>
            </a:r>
            <a:r>
              <a:rPr lang="zh-CN" altLang="en-US" i="0" dirty="0"/>
              <a:t> </a:t>
            </a:r>
            <a:r>
              <a:rPr lang="nn-NO" altLang="zh-CN" i="0" dirty="0"/>
              <a:t>a[5]; </a:t>
            </a:r>
          </a:p>
          <a:p>
            <a:r>
              <a:rPr lang="en-US" altLang="zh-CN" i="0" dirty="0"/>
              <a:t>    ……</a:t>
            </a:r>
            <a:endParaRPr lang="nn-NO" altLang="zh-CN" i="0" dirty="0"/>
          </a:p>
          <a:p>
            <a:r>
              <a:rPr lang="nn-NO" altLang="zh-CN" i="0" dirty="0"/>
              <a:t>for  (i = 0; i &lt; 5; i++)       sum += a[i];</a:t>
            </a:r>
            <a:endParaRPr lang="zh-CN" altLang="en-US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E9DE0-BBBD-0B08-3D6C-3EF9EAB00232}"/>
              </a:ext>
            </a:extLst>
          </p:cNvPr>
          <p:cNvSpPr txBox="1"/>
          <p:nvPr/>
        </p:nvSpPr>
        <p:spPr>
          <a:xfrm>
            <a:off x="467544" y="2448625"/>
            <a:ext cx="532859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00D71750  mov   dword ptr [i],0  </a:t>
            </a:r>
            <a:endParaRPr lang="nn-NO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00D71757  jmp   f+62h (0D71762h)  </a:t>
            </a:r>
            <a:endParaRPr lang="pt-BR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00D71759  mov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00D7175C  add   eax,1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00D7175F  mov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00D71762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],5     </a:t>
            </a: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00D71766  jge   f+77h (0D71777h)  </a:t>
            </a:r>
            <a:endParaRPr lang="pt-BR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00D71768  mov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00D7176B  mov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[sum]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00D7176E  add   ecx,dword ptr a[eax*4]  </a:t>
            </a:r>
            <a:endParaRPr lang="it-IT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00D71772  mov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[sum],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00D71775  jmp   f+59h (0D71759h) </a:t>
            </a: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00D71777  // </a:t>
            </a:r>
            <a:r>
              <a:rPr lang="zh-CN" altLang="en-US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循环结束</a:t>
            </a:r>
            <a:endParaRPr lang="zh-CN" altLang="en-US" b="1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208103-9FD9-9D49-67C2-051F77C4747E}"/>
              </a:ext>
            </a:extLst>
          </p:cNvPr>
          <p:cNvSpPr txBox="1"/>
          <p:nvPr/>
        </p:nvSpPr>
        <p:spPr>
          <a:xfrm>
            <a:off x="5916325" y="1356018"/>
            <a:ext cx="276013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Debug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版本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：程序段有多少条语句？</a:t>
            </a:r>
            <a:endParaRPr lang="en-US" altLang="zh-CN" sz="22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完成整个循环，需要要执行多少条语句？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DAE2B0-BAFB-BF91-064E-6586DE7893A9}"/>
              </a:ext>
            </a:extLst>
          </p:cNvPr>
          <p:cNvSpPr txBox="1"/>
          <p:nvPr/>
        </p:nvSpPr>
        <p:spPr>
          <a:xfrm>
            <a:off x="5940151" y="3682915"/>
            <a:ext cx="28803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程序段：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12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条指令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循环执行指令数 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余条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(10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5+2+…)</a:t>
            </a:r>
            <a:endParaRPr lang="zh-CN" altLang="en-US" b="1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A66A79-A71F-C964-39AC-BBC9BA9EF21A}"/>
              </a:ext>
            </a:extLst>
          </p:cNvPr>
          <p:cNvSpPr txBox="1"/>
          <p:nvPr/>
        </p:nvSpPr>
        <p:spPr>
          <a:xfrm>
            <a:off x="6000246" y="4840262"/>
            <a:ext cx="27601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2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：可以做哪些优化？</a:t>
            </a:r>
          </a:p>
        </p:txBody>
      </p:sp>
    </p:spTree>
    <p:extLst>
      <p:ext uri="{BB962C8B-B14F-4D97-AF65-F5344CB8AC3E}">
        <p14:creationId xmlns:p14="http://schemas.microsoft.com/office/powerpoint/2010/main" val="12307626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659741" y="1448352"/>
            <a:ext cx="4824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i="0" dirty="0"/>
              <a:t>int  i = 0, sum = 0</a:t>
            </a:r>
            <a:r>
              <a:rPr lang="en-US" altLang="zh-CN" i="0" dirty="0"/>
              <a:t>,</a:t>
            </a:r>
            <a:r>
              <a:rPr lang="zh-CN" altLang="en-US" i="0" dirty="0"/>
              <a:t> </a:t>
            </a:r>
            <a:r>
              <a:rPr lang="nn-NO" altLang="zh-CN" i="0" dirty="0"/>
              <a:t>a[5];</a:t>
            </a:r>
          </a:p>
          <a:p>
            <a:r>
              <a:rPr lang="en-US" altLang="zh-CN" i="0" dirty="0"/>
              <a:t>    ……</a:t>
            </a:r>
            <a:endParaRPr lang="nn-NO" altLang="zh-CN" i="0" dirty="0"/>
          </a:p>
          <a:p>
            <a:r>
              <a:rPr lang="nn-NO" altLang="zh-CN" i="0" dirty="0"/>
              <a:t>for  (i = 0;i &lt; 5;i++)       sum += a[i];</a:t>
            </a:r>
            <a:endParaRPr lang="zh-CN" altLang="en-US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E9DE0-BBBD-0B08-3D6C-3EF9EAB00232}"/>
              </a:ext>
            </a:extLst>
          </p:cNvPr>
          <p:cNvSpPr txBox="1"/>
          <p:nvPr/>
        </p:nvSpPr>
        <p:spPr>
          <a:xfrm>
            <a:off x="659741" y="2708920"/>
            <a:ext cx="44644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mov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[ebp-8]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[ebp-0Ch]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[ebp-10h]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[ebp-14h]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[ebp-18h]  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mov  sum,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endParaRPr lang="zh-CN" altLang="en-US" sz="2000" b="1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6F2D9-4F27-3544-4BCE-A53362D96C1B}"/>
              </a:ext>
            </a:extLst>
          </p:cNvPr>
          <p:cNvSpPr txBox="1"/>
          <p:nvPr/>
        </p:nvSpPr>
        <p:spPr>
          <a:xfrm>
            <a:off x="5220072" y="1351130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3EFEC1-0AC2-FF83-564B-1153032DC040}"/>
              </a:ext>
            </a:extLst>
          </p:cNvPr>
          <p:cNvSpPr txBox="1"/>
          <p:nvPr/>
        </p:nvSpPr>
        <p:spPr>
          <a:xfrm>
            <a:off x="755576" y="4956631"/>
            <a:ext cx="72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：如果循环次数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5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改为一个变量，又如何优化 ？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2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for(</a:t>
            </a:r>
            <a:r>
              <a:rPr lang="en-US" altLang="zh-CN" sz="22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22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n; </a:t>
            </a:r>
            <a:r>
              <a:rPr lang="en-US" altLang="zh-CN" sz="22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++) sum += a[</a:t>
            </a:r>
            <a:r>
              <a:rPr lang="en-US" altLang="zh-CN" sz="22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;</a:t>
            </a:r>
          </a:p>
        </p:txBody>
      </p:sp>
    </p:spTree>
    <p:extLst>
      <p:ext uri="{BB962C8B-B14F-4D97-AF65-F5344CB8AC3E}">
        <p14:creationId xmlns:p14="http://schemas.microsoft.com/office/powerpoint/2010/main" val="629444867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659741" y="1448352"/>
            <a:ext cx="4824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i="0" dirty="0"/>
              <a:t>int  i = 0, sum = 0</a:t>
            </a:r>
            <a:r>
              <a:rPr lang="en-US" altLang="zh-CN" i="0" dirty="0"/>
              <a:t>,</a:t>
            </a:r>
            <a:r>
              <a:rPr lang="zh-CN" altLang="en-US" i="0" dirty="0"/>
              <a:t> </a:t>
            </a:r>
            <a:r>
              <a:rPr lang="nn-NO" altLang="zh-CN" i="0" dirty="0"/>
              <a:t>a[5];</a:t>
            </a:r>
          </a:p>
          <a:p>
            <a:r>
              <a:rPr lang="en-US" altLang="zh-CN" i="0" dirty="0"/>
              <a:t>    ……</a:t>
            </a:r>
            <a:endParaRPr lang="nn-NO" altLang="zh-CN" i="0" dirty="0"/>
          </a:p>
          <a:p>
            <a:r>
              <a:rPr lang="nn-NO" altLang="zh-CN" i="0" dirty="0"/>
              <a:t>for  (i = 0; i &lt; n; i++)       sum += a[i];</a:t>
            </a:r>
            <a:endParaRPr lang="zh-CN" altLang="en-US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9E9DE0-BBBD-0B08-3D6C-3EF9EAB00232}"/>
              </a:ext>
            </a:extLst>
          </p:cNvPr>
          <p:cNvSpPr txBox="1"/>
          <p:nvPr/>
        </p:nvSpPr>
        <p:spPr>
          <a:xfrm>
            <a:off x="659741" y="2573139"/>
            <a:ext cx="693659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edi, sum  ; edi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来存放 和</a:t>
            </a:r>
            <a:endParaRPr lang="en-US" altLang="zh-CN" b="1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;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对应 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endParaRPr lang="en-US" altLang="zh-CN" b="1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mov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    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</a:t>
            </a:r>
            <a:r>
              <a:rPr lang="zh-CN" altLang="en-US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对应 </a:t>
            </a:r>
            <a:r>
              <a:rPr lang="en-US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</a:p>
          <a:p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</a:t>
            </a:r>
            <a:r>
              <a:rPr lang="en-US" altLang="zh-CN" sz="20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pt-BR" altLang="zh-CN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main+0C5h (05E1145h) </a:t>
            </a:r>
            <a:endParaRPr lang="pt-BR" altLang="zh-CN" sz="2000" b="1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005E1140  add  edi,dword ptr [ebp+eax*4-18h]  </a:t>
            </a: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005E1144  inc  eax  </a:t>
            </a: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005E1145  cmp  eax,edx  </a:t>
            </a:r>
          </a:p>
          <a:p>
            <a:r>
              <a:rPr lang="pt-BR" altLang="zh-CN" sz="20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005E1147  jl   main+0C0h (05E1140h) </a:t>
            </a:r>
            <a:endParaRPr lang="zh-CN" altLang="en-US" sz="2000" b="1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6F2D9-4F27-3544-4BCE-A53362D96C1B}"/>
              </a:ext>
            </a:extLst>
          </p:cNvPr>
          <p:cNvSpPr txBox="1"/>
          <p:nvPr/>
        </p:nvSpPr>
        <p:spPr>
          <a:xfrm>
            <a:off x="5220072" y="1351130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3EFEC1-0AC2-FF83-564B-1153032DC040}"/>
              </a:ext>
            </a:extLst>
          </p:cNvPr>
          <p:cNvSpPr txBox="1"/>
          <p:nvPr/>
        </p:nvSpPr>
        <p:spPr>
          <a:xfrm>
            <a:off x="659741" y="5409648"/>
            <a:ext cx="72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变量与寄存器绑定，语句数量大幅减少！ 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循环部分：由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10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条语句减为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条语句！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en-US" altLang="zh-CN" sz="2200" b="1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056034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539552" y="1571600"/>
            <a:ext cx="56166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#define _CRT_SECURE_NO_WARNINGS</a:t>
            </a:r>
          </a:p>
          <a:p>
            <a:r>
              <a:rPr lang="en-US" altLang="zh-CN" sz="2200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2200" i="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stdio.h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buf1[20];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buf2[20];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("%s", buf1); 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20;i++)</a:t>
            </a:r>
          </a:p>
          <a:p>
            <a:pPr lvl="1"/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buf2[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buf1[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"%s\n"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buf2);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2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947F0-248E-4019-8A04-5680930B1E6F}"/>
              </a:ext>
            </a:extLst>
          </p:cNvPr>
          <p:cNvSpPr txBox="1"/>
          <p:nvPr/>
        </p:nvSpPr>
        <p:spPr>
          <a:xfrm>
            <a:off x="5580112" y="1340768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07663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528383" y="1467089"/>
            <a:ext cx="70567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for (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20;i++)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buf2[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buf1[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("%s\n", buf2);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0025109E  mov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[ebp-8]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002510A1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movups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xmm0,xmmword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[buf1]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002510A5  mov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[ebp-1Ch],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002510A8  lea 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,[buf2]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002510AB  push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002510AC  push        offset string "%s\n" (0252104h)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002510B1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movups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xmmword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[buf2],xmm0  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002510B5  call 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(0251020h)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D81C05-D070-4006-BF8A-98C06261C9FA}"/>
              </a:ext>
            </a:extLst>
          </p:cNvPr>
          <p:cNvSpPr txBox="1"/>
          <p:nvPr/>
        </p:nvSpPr>
        <p:spPr>
          <a:xfrm>
            <a:off x="6193174" y="1182853"/>
            <a:ext cx="2783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编译优化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1A9A54-8CAF-4FBF-8A20-60B86DC27D35}"/>
              </a:ext>
            </a:extLst>
          </p:cNvPr>
          <p:cNvSpPr txBox="1"/>
          <p:nvPr/>
        </p:nvSpPr>
        <p:spPr>
          <a:xfrm>
            <a:off x="528383" y="5013176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Q: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这段代码如何解读？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49A83-53B4-4058-B5B6-8ADF223E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944964"/>
            <a:ext cx="4039460" cy="1568929"/>
          </a:xfrm>
          <a:prstGeom prst="rect">
            <a:avLst/>
          </a:prstGeom>
        </p:spPr>
      </p:pic>
      <p:sp>
        <p:nvSpPr>
          <p:cNvPr id="9" name="Text Box 5">
            <a:extLst>
              <a:ext uri="{FF2B5EF4-FFF2-40B4-BE49-F238E27FC236}">
                <a16:creationId xmlns:a16="http://schemas.microsoft.com/office/drawing/2014/main" id="{61B67786-A85F-4A7A-AF7E-CB7DCE57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546999"/>
            <a:ext cx="4039460" cy="1193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buf1 </a:t>
            </a:r>
            <a:r>
              <a:rPr lang="zh-CN" altLang="en-US" b="1" i="0" dirty="0">
                <a:latin typeface="宋体" panose="02010600030101010101" pitchFamily="2" charset="-122"/>
              </a:rPr>
              <a:t>的前</a:t>
            </a:r>
            <a:r>
              <a:rPr lang="en-US" altLang="zh-CN" b="1" i="0" dirty="0">
                <a:latin typeface="宋体" panose="02010600030101010101" pitchFamily="2" charset="-122"/>
              </a:rPr>
              <a:t>16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>
                <a:latin typeface="宋体" panose="02010600030101010101" pitchFamily="2" charset="-122"/>
              </a:rPr>
              <a:t>xmm0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</a:t>
            </a:r>
            <a:r>
              <a:rPr lang="zh-CN" altLang="en-US" b="1" i="0" dirty="0">
                <a:latin typeface="宋体" panose="02010600030101010101" pitchFamily="2" charset="-122"/>
              </a:rPr>
              <a:t>后</a:t>
            </a:r>
            <a:r>
              <a:rPr lang="en-US" altLang="zh-CN" b="1" i="0" dirty="0">
                <a:latin typeface="宋体" panose="02010600030101010101" pitchFamily="2" charset="-122"/>
              </a:rPr>
              <a:t>4</a:t>
            </a:r>
            <a:r>
              <a:rPr lang="zh-CN" altLang="en-US" b="1" i="0" dirty="0">
                <a:latin typeface="宋体" panose="02010600030101010101" pitchFamily="2" charset="-122"/>
              </a:rPr>
              <a:t>个字节拷贝到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再分别送到 </a:t>
            </a:r>
            <a:r>
              <a:rPr lang="en-US" altLang="zh-CN" b="1" i="0" dirty="0">
                <a:latin typeface="宋体" panose="02010600030101010101" pitchFamily="2" charset="-122"/>
              </a:rPr>
              <a:t>buf2 </a:t>
            </a:r>
            <a:r>
              <a:rPr lang="zh-CN" altLang="en-US" b="1" i="0" dirty="0">
                <a:latin typeface="宋体" panose="02010600030101010101" pitchFamily="2" charset="-122"/>
              </a:rPr>
              <a:t>相应位置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0439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E650E5-8A8B-4946-9472-B190467E6436}"/>
              </a:ext>
            </a:extLst>
          </p:cNvPr>
          <p:cNvSpPr txBox="1"/>
          <p:nvPr/>
        </p:nvSpPr>
        <p:spPr>
          <a:xfrm>
            <a:off x="395536" y="2420888"/>
            <a:ext cx="374441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buf1[20];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buf2[20];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</a:t>
            </a:r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("%s", buf1); 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  <a:endParaRPr lang="en-US" altLang="zh-CN" sz="22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2200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22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"%s\n"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buf2);</a:t>
            </a:r>
          </a:p>
          <a:p>
            <a:pPr lvl="1"/>
            <a:r>
              <a:rPr lang="en-US" altLang="zh-CN" sz="22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2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947F0-248E-4019-8A04-5680930B1E6F}"/>
              </a:ext>
            </a:extLst>
          </p:cNvPr>
          <p:cNvSpPr txBox="1"/>
          <p:nvPr/>
        </p:nvSpPr>
        <p:spPr>
          <a:xfrm>
            <a:off x="478954" y="1471167"/>
            <a:ext cx="75608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Q: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能否写一个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程序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能实现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buf1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中的内容拷贝到 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buf2 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中，但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Release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又不好优化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?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910603-80C4-4C53-9D5C-217718F002B0}"/>
              </a:ext>
            </a:extLst>
          </p:cNvPr>
          <p:cNvSpPr txBox="1"/>
          <p:nvPr/>
        </p:nvSpPr>
        <p:spPr>
          <a:xfrm>
            <a:off x="4355976" y="2343964"/>
            <a:ext cx="44644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int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for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20;i++)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{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*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*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dst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i="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</a:t>
            </a:r>
            <a:r>
              <a:rPr lang="en-US" altLang="zh-CN" i="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src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++;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(buf2,buf1);</a:t>
            </a:r>
            <a:endParaRPr lang="zh-CN" altLang="en-US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E681FA-1855-423D-801D-6E265C12B320}"/>
              </a:ext>
            </a:extLst>
          </p:cNvPr>
          <p:cNvSpPr txBox="1"/>
          <p:nvPr/>
        </p:nvSpPr>
        <p:spPr>
          <a:xfrm>
            <a:off x="634380" y="6213215"/>
            <a:ext cx="7249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(buf1-20, buf1);   // </a:t>
            </a:r>
            <a:r>
              <a:rPr lang="zh-CN" altLang="en-US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可能存在数据相关，未优化</a:t>
            </a:r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253091084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5067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7.2  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循环语句的反汇编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7597C6-FEFF-4FE8-9307-EABD2E81044E}"/>
              </a:ext>
            </a:extLst>
          </p:cNvPr>
          <p:cNvSpPr txBox="1"/>
          <p:nvPr/>
        </p:nvSpPr>
        <p:spPr>
          <a:xfrm>
            <a:off x="611560" y="1628800"/>
            <a:ext cx="62646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scanf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("%s", buf1);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003D1090  lea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,[ebp-18h]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003D1093  push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003D1094  push        3D2100h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003D1099  call        003D1050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003D109E  add         esp,8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003D10A1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xor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fcopy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(buf1-20, buf1);</a:t>
            </a:r>
            <a:endParaRPr lang="en-US" altLang="zh-CN" sz="2000" b="1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003D10A3  mov         cl,byte ptr [ebp+eax-18h]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003D10A7  mov         byte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[ebp+eax-2Ch],cl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003D10AB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inc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003D10AC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eax,14h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003D10AF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jl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003D10A3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zh-CN" altLang="en-US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b="1" i="0" dirty="0" err="1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printf</a:t>
            </a:r>
            <a:r>
              <a:rPr lang="en-US" altLang="zh-CN" sz="2000" b="1" i="0" dirty="0">
                <a:solidFill>
                  <a:srgbClr val="1E1E1E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("%s\n", buf2);</a:t>
            </a:r>
            <a:endParaRPr lang="zh-CN" altLang="en-US" b="1" i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491323-7799-4D96-BC32-F88C68737ABC}"/>
              </a:ext>
            </a:extLst>
          </p:cNvPr>
          <p:cNvSpPr txBox="1"/>
          <p:nvPr/>
        </p:nvSpPr>
        <p:spPr>
          <a:xfrm>
            <a:off x="6876256" y="4005064"/>
            <a:ext cx="20162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;(EAX)=0</a:t>
            </a:r>
          </a:p>
          <a:p>
            <a:r>
              <a:rPr lang="en-US" altLang="zh-CN" b="1" i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;buf1=[ebp-18h]</a:t>
            </a:r>
          </a:p>
          <a:p>
            <a:r>
              <a:rPr lang="en-US" altLang="zh-CN" b="1" i="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;buf1-20 =[ebp-2Ch]</a:t>
            </a:r>
            <a:endParaRPr lang="zh-CN" altLang="en-US" b="1" i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9058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26">
            <a:extLst>
              <a:ext uri="{FF2B5EF4-FFF2-40B4-BE49-F238E27FC236}">
                <a16:creationId xmlns:a16="http://schemas.microsoft.com/office/drawing/2014/main" id="{3F231682-F0DB-4926-BC83-027702A3B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0CD0A1-5E44-0EDD-07AC-004C259FCDA5}"/>
              </a:ext>
            </a:extLst>
          </p:cNvPr>
          <p:cNvSpPr txBox="1"/>
          <p:nvPr/>
        </p:nvSpPr>
        <p:spPr>
          <a:xfrm>
            <a:off x="539552" y="1772816"/>
            <a:ext cx="7704855" cy="32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latin typeface="宋体" panose="02010600030101010101" pitchFamily="2" charset="-122"/>
                <a:sym typeface="Wingdings" pitchFamily="2" charset="2"/>
              </a:rPr>
              <a:t>用分支转移指令，实现循环；</a:t>
            </a:r>
            <a:endParaRPr lang="en-US" altLang="zh-CN" sz="2000" b="1" i="0" dirty="0">
              <a:latin typeface="宋体" panose="02010600030101010101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有专门的循环指令：</a:t>
            </a: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LOOP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LOOPE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LOOPNE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JECXZ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i="0" dirty="0">
              <a:latin typeface="宋体" panose="02010600030101010101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编译优化</a:t>
            </a:r>
            <a:endParaRPr lang="en-US" altLang="zh-CN" b="1" i="0" dirty="0">
              <a:latin typeface="宋体" panose="02010600030101010101" pitchFamily="2" charset="-122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   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循环展开：消除了循环</a:t>
            </a:r>
            <a:endParaRPr lang="en-US" altLang="zh-CN" b="1" i="0" dirty="0">
              <a:latin typeface="宋体" panose="02010600030101010101" pitchFamily="2" charset="-122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   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与寄存器绑定：减少访存操作，减少指令</a:t>
            </a:r>
            <a:endParaRPr lang="en-US" altLang="zh-CN" b="1" i="0" dirty="0">
              <a:latin typeface="宋体" panose="02010600030101010101" pitchFamily="2" charset="-122"/>
              <a:sym typeface="Wingdings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   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用</a:t>
            </a:r>
            <a:r>
              <a:rPr lang="en-US" altLang="zh-CN" b="1" i="0" dirty="0">
                <a:latin typeface="宋体" panose="02010600030101010101" pitchFamily="2" charset="-122"/>
                <a:sym typeface="Wingdings" pitchFamily="2" charset="2"/>
              </a:rPr>
              <a:t>XMM</a:t>
            </a:r>
            <a:r>
              <a:rPr lang="zh-CN" altLang="en-US" b="1" i="0" dirty="0">
                <a:latin typeface="宋体" panose="02010600030101010101" pitchFamily="2" charset="-122"/>
                <a:sym typeface="Wingdings" pitchFamily="2" charset="2"/>
              </a:rPr>
              <a:t>寄存器、成组运算等，减少指令</a:t>
            </a:r>
            <a:endParaRPr lang="en-US" altLang="zh-CN" b="1" i="0" dirty="0">
              <a:latin typeface="宋体" panose="02010600030101010101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7945287"/>
      </p:ext>
    </p:extLst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396875" y="1538288"/>
            <a:ext cx="6259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计数控制：循环次数已知时常用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） 倒计数  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55651" y="2492375"/>
            <a:ext cx="5040486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ECX，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循环次数</a:t>
            </a:r>
          </a:p>
          <a:p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</a:rPr>
              <a:t>LOOPA</a:t>
            </a:r>
            <a:r>
              <a:rPr lang="en-US" altLang="zh-CN" sz="2800" b="1" i="0" dirty="0">
                <a:latin typeface="宋体" panose="02010600030101010101" pitchFamily="2" charset="-122"/>
              </a:rPr>
              <a:t>：…… 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    DEC   ECX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    JNE   LOOPA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46085" name="Rectangle 9"/>
          <p:cNvSpPr>
            <a:spLocks noChangeArrowheads="1"/>
          </p:cNvSpPr>
          <p:nvPr/>
        </p:nvSpPr>
        <p:spPr bwMode="auto">
          <a:xfrm>
            <a:off x="899592" y="5319712"/>
            <a:ext cx="53399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循环次数</a:t>
            </a:r>
            <a:r>
              <a:rPr lang="en-US" altLang="zh-CN" sz="2800" b="1" i="0" dirty="0">
                <a:latin typeface="宋体" panose="02010600030101010101" pitchFamily="2" charset="-122"/>
              </a:rPr>
              <a:t>n </a:t>
            </a:r>
            <a:r>
              <a:rPr lang="en-US" altLang="zh-CN" sz="2800" b="1" i="0" dirty="0">
                <a:latin typeface="宋体" panose="02010600030101010101" pitchFamily="2" charset="-122"/>
                <a:cs typeface="Times New Roman" pitchFamily="18" charset="0"/>
              </a:rPr>
              <a:t>→ 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循环计数器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每循环一次，计数器减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endParaRPr lang="zh-CN" altLang="en-US" sz="2800" b="1" i="0" dirty="0">
              <a:latin typeface="宋体" panose="02010600030101010101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直到计数器值为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时，结束循环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5D8C30A2-351C-47DB-88D4-9A8188B4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F0703A-F625-4B38-A842-F2B949FA9C85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A16536E-DC3C-4831-A8F8-6F37C10D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599937"/>
            <a:ext cx="24577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latin typeface="宋体" panose="02010600030101010101" pitchFamily="2" charset="-122"/>
              </a:rPr>
              <a:t>：能否用其他寄存器或者变量控制循环次数？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543050"/>
            <a:ext cx="604847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计数控制：循环次数已知时常用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） 正计数</a:t>
            </a:r>
            <a:endParaRPr lang="zh-CN" altLang="en-US" sz="2800" i="0" dirty="0">
              <a:latin typeface="宋体" panose="02010600030101010101" pitchFamily="2" charset="-122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84213" y="2708275"/>
            <a:ext cx="6480175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MOV  ECX，0</a:t>
            </a:r>
          </a:p>
          <a:p>
            <a:r>
              <a:rPr lang="en-US" altLang="zh-CN" sz="2800" b="1" i="0" dirty="0">
                <a:solidFill>
                  <a:srgbClr val="0000FF"/>
                </a:solidFill>
                <a:latin typeface="宋体" panose="02010600030101010101" pitchFamily="2" charset="-122"/>
              </a:rPr>
              <a:t>LOOPA</a:t>
            </a:r>
            <a:r>
              <a:rPr lang="en-US" altLang="zh-CN" sz="2800" b="1" i="0" dirty="0">
                <a:latin typeface="宋体" panose="02010600030101010101" pitchFamily="2" charset="-122"/>
              </a:rPr>
              <a:t>：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……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INC  ECX</a:t>
            </a:r>
          </a:p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    CMP  ECX,  n</a:t>
            </a:r>
          </a:p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      JNE  LOOPA</a:t>
            </a:r>
            <a:r>
              <a:rPr lang="en-US" altLang="zh-CN" sz="2800" b="1" i="0" dirty="0">
                <a:latin typeface="宋体" panose="02010600030101010101" pitchFamily="2" charset="-122"/>
              </a:rPr>
              <a:t>      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B652783-F2CF-4FDE-881E-AC353121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9EA3-5298-4B2A-96B1-8E988D263C88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539750" y="1543050"/>
            <a:ext cx="684056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条件控制：循环次数不固定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通过指令来测试条件是否成立，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决定继续循环还是结束循环。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endParaRPr lang="en-US" altLang="zh-CN" sz="2800" b="1" i="0" dirty="0">
              <a:latin typeface="宋体" panose="02010600030101010101" pitchFamily="2" charset="-122"/>
            </a:endParaRPr>
          </a:p>
          <a:p>
            <a:pPr indent="304800"/>
            <a:r>
              <a:rPr lang="zh-CN" altLang="en-US" sz="2800" b="1" i="0" dirty="0">
                <a:latin typeface="宋体" panose="02010600030101010101" pitchFamily="2" charset="-122"/>
              </a:rPr>
              <a:t>例：求一个以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为结束符的字符串的长度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3B652783-F2CF-4FDE-881E-AC353121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9EA3-5298-4B2A-96B1-8E988D263C88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211468"/>
      </p:ext>
    </p:extLst>
  </p:cSld>
  <p:clrMapOvr>
    <a:masterClrMapping/>
  </p:clrMapOvr>
  <p:transition>
    <p:blind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55650" y="1611313"/>
            <a:ext cx="4824413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阅读程序段，指出其功能：</a:t>
            </a:r>
          </a:p>
          <a:p>
            <a:pPr eaLnBrk="1" hangingPunct="1"/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CL,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L:  AND  AX , AX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JZ   EXIT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SAL  AX , 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JNC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INC  CL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JMP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EXIT: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21BD30F7-3553-4D37-AB5F-C2DF1808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45107E-3FEE-42B6-842E-79A4AD1193B3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44D6DB-4898-4F27-BF56-FF0BB1A05D5E}"/>
              </a:ext>
            </a:extLst>
          </p:cNvPr>
          <p:cNvSpPr txBox="1"/>
          <p:nvPr/>
        </p:nvSpPr>
        <p:spPr>
          <a:xfrm>
            <a:off x="1259632" y="6031768"/>
            <a:ext cx="5440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AX</a:t>
            </a:r>
            <a:r>
              <a:rPr lang="zh-CN" altLang="en-US" sz="2800" b="1" i="0" dirty="0">
                <a:latin typeface="宋体" panose="02010600030101010101" pitchFamily="2" charset="-122"/>
              </a:rPr>
              <a:t>）中 </a:t>
            </a:r>
            <a:r>
              <a:rPr lang="en-US" altLang="zh-CN" sz="2800" b="1" i="0" dirty="0">
                <a:latin typeface="宋体" panose="02010600030101010101" pitchFamily="2" charset="-122"/>
              </a:rPr>
              <a:t>1 </a:t>
            </a:r>
            <a:r>
              <a:rPr lang="zh-CN" altLang="en-US" sz="2800" b="1" i="0" dirty="0">
                <a:latin typeface="宋体" panose="02010600030101010101" pitchFamily="2" charset="-122"/>
              </a:rPr>
              <a:t>出现的次数 </a:t>
            </a:r>
            <a:r>
              <a:rPr lang="en-US" altLang="zh-CN" sz="2800" b="1" i="0" dirty="0">
                <a:latin typeface="宋体" panose="02010600030101010101" pitchFamily="2" charset="-122"/>
              </a:rPr>
              <a:t>-&gt; CL 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484049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4213" y="1684338"/>
            <a:ext cx="49672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阅读程序段，指出其功能：</a:t>
            </a:r>
          </a:p>
          <a:p>
            <a:pPr eaLnBrk="1" hangingPunct="1"/>
            <a:endParaRPr lang="zh-CN" altLang="en-US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 CL, 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BX, 16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L:    SAL   AX , 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JNC   NEXT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INC   CL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NEXT: DEC   BX 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JNZ   L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E5B0EFFF-0D9E-431D-8AD2-1047CE27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3ADF17-F4CD-46C0-ABD6-8F597C8D11BF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方法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A0400-72DE-4924-97CC-DAFEEB5FF1D8}"/>
              </a:ext>
            </a:extLst>
          </p:cNvPr>
          <p:cNvSpPr txBox="1"/>
          <p:nvPr/>
        </p:nvSpPr>
        <p:spPr>
          <a:xfrm>
            <a:off x="1619672" y="5785178"/>
            <a:ext cx="5440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AX</a:t>
            </a:r>
            <a:r>
              <a:rPr lang="zh-CN" altLang="en-US" sz="2800" b="1" i="0" dirty="0">
                <a:latin typeface="宋体" panose="02010600030101010101" pitchFamily="2" charset="-122"/>
              </a:rPr>
              <a:t>）中 </a:t>
            </a:r>
            <a:r>
              <a:rPr lang="en-US" altLang="zh-CN" sz="2800" b="1" i="0" dirty="0">
                <a:latin typeface="宋体" panose="02010600030101010101" pitchFamily="2" charset="-122"/>
              </a:rPr>
              <a:t>1 </a:t>
            </a:r>
            <a:r>
              <a:rPr lang="zh-CN" altLang="en-US" sz="2800" b="1" i="0" dirty="0">
                <a:latin typeface="宋体" panose="02010600030101010101" pitchFamily="2" charset="-122"/>
              </a:rPr>
              <a:t>出现的次数 </a:t>
            </a:r>
            <a:r>
              <a:rPr lang="en-US" altLang="zh-CN" sz="2800" b="1" i="0" dirty="0">
                <a:latin typeface="宋体" panose="02010600030101010101" pitchFamily="2" charset="-122"/>
              </a:rPr>
              <a:t>-&gt; CL 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005088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0825" y="1397000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304800"/>
            <a:r>
              <a:rPr lang="en-US" altLang="zh-CN" sz="2800" b="1" i="0" dirty="0">
                <a:latin typeface="宋体" panose="02010600030101010101" pitchFamily="2" charset="-122"/>
              </a:rPr>
              <a:t>80X86</a:t>
            </a:r>
            <a:r>
              <a:rPr lang="zh-CN" altLang="en-US" sz="2800" b="1" i="0" dirty="0">
                <a:latin typeface="宋体" panose="02010600030101010101" pitchFamily="2" charset="-122"/>
              </a:rPr>
              <a:t>提供的四种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计数控制</a:t>
            </a:r>
            <a:r>
              <a:rPr lang="zh-CN" altLang="en-US" sz="2800" b="1" i="0" dirty="0">
                <a:latin typeface="宋体" panose="02010600030101010101" pitchFamily="2" charset="-122"/>
              </a:rPr>
              <a:t>循环转移指令</a:t>
            </a:r>
            <a:endParaRPr lang="en-US" altLang="zh-CN" sz="2800" i="0" dirty="0">
              <a:latin typeface="宋体" panose="02010600030101010101" pitchFamily="2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57200" y="3727450"/>
            <a:ext cx="70487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LOOP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(ECX) -1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若 （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ECX) 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不为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  <a:sym typeface="Wingdings" pitchFamily="2" charset="2"/>
              </a:rPr>
              <a:t>基本等价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于： 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DEC   ECX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                  JNZ  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标号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（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LOOP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指令对标志位无影响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!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）</a:t>
            </a:r>
            <a:endParaRPr lang="en-US" altLang="zh-CN" sz="2800" b="1" i="0" dirty="0"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1258888" y="1946275"/>
            <a:ext cx="235513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0" dirty="0">
                <a:latin typeface="宋体" panose="02010600030101010101" pitchFamily="2" charset="-122"/>
              </a:rPr>
              <a:t>LOOP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LOOPE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LOOPNE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JECXZ   </a:t>
            </a:r>
            <a:r>
              <a:rPr lang="zh-CN" altLang="en-US" sz="2800" b="1" i="0" dirty="0">
                <a:latin typeface="宋体" panose="02010600030101010101" pitchFamily="2" charset="-122"/>
              </a:rPr>
              <a:t>标号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2931B431-74E2-4D60-9830-0BCF63FBB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B995AE-F721-400B-B0AF-BBE07F034850}"/>
              </a:ext>
            </a:extLst>
          </p:cNvPr>
          <p:cNvSpPr/>
          <p:nvPr/>
        </p:nvSpPr>
        <p:spPr bwMode="auto">
          <a:xfrm>
            <a:off x="7236296" y="1412776"/>
            <a:ext cx="1017560" cy="138499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</a:rPr>
              <a:t>循环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控制</a:t>
            </a:r>
            <a:endParaRPr lang="en-US" altLang="zh-CN" sz="2800" b="1" i="0" dirty="0">
              <a:solidFill>
                <a:srgbClr val="FF0000"/>
              </a:solidFill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</a:rPr>
              <a:t>指令</a:t>
            </a:r>
            <a:endParaRPr kumimoji="1" lang="zh-CN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8"/>
          <p:cNvSpPr txBox="1">
            <a:spLocks noChangeArrowheads="1"/>
          </p:cNvSpPr>
          <p:nvPr/>
        </p:nvSpPr>
        <p:spPr bwMode="auto">
          <a:xfrm>
            <a:off x="528638" y="1628775"/>
            <a:ext cx="7931794" cy="322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(2)  LOOPE  /LOOPZ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ECX) - 1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 ECX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若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(ECX)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不为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0,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且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ZF=1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则转标号处执行。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(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等于或为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循环转移指令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, </a:t>
            </a:r>
            <a:r>
              <a:rPr lang="zh-CN" altLang="en-US" sz="2800" b="1" i="0" dirty="0">
                <a:latin typeface="宋体" panose="02010600030101010101" pitchFamily="2" charset="-122"/>
                <a:sym typeface="Wingdings" pitchFamily="2" charset="2"/>
              </a:rPr>
              <a:t>本指令对标志位无影响</a:t>
            </a:r>
            <a:r>
              <a:rPr lang="en-US" altLang="zh-CN" sz="2800" b="1" i="0" dirty="0">
                <a:latin typeface="宋体" panose="02010600030101010101" pitchFamily="2" charset="-122"/>
                <a:sym typeface="Wingdings" pitchFamily="2" charset="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5085184"/>
            <a:ext cx="5184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32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位段用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ECX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，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16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位段用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CX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5" name="Text Box 1026">
            <a:extLst>
              <a:ext uri="{FF2B5EF4-FFF2-40B4-BE49-F238E27FC236}">
                <a16:creationId xmlns:a16="http://schemas.microsoft.com/office/drawing/2014/main" id="{615B7DEA-0A9A-4F2B-BB8F-0F3479A5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481013" y="1628775"/>
            <a:ext cx="448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(2)  LOOPE  /LOOPZ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标号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  <a:sym typeface="Wingdings" pitchFamily="2" charset="2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539750" y="2205038"/>
            <a:ext cx="8551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例：判断以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个字节中是否有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非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有，则置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为</a:t>
            </a:r>
            <a:r>
              <a:rPr lang="en-US" altLang="zh-CN" sz="2800" b="1" i="0" dirty="0">
                <a:latin typeface="宋体" panose="02010600030101010101" pitchFamily="2" charset="-122"/>
              </a:rPr>
              <a:t>0, </a:t>
            </a:r>
            <a:r>
              <a:rPr lang="zh-CN" altLang="en-US" sz="2800" b="1" i="0" dirty="0">
                <a:latin typeface="宋体" panose="02010600030101010101" pitchFamily="2" charset="-122"/>
              </a:rPr>
              <a:t>否则</a:t>
            </a:r>
            <a:r>
              <a:rPr lang="en-US" altLang="zh-CN" sz="2800" b="1" i="0" dirty="0"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latin typeface="宋体" panose="02010600030101010101" pitchFamily="2" charset="-122"/>
              </a:rPr>
              <a:t>置为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。                     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971550" y="3649663"/>
            <a:ext cx="61927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 ECX, 10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MOV    EBX, OFFSET BUF -1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L3 :  INC    EBX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CMP    BYTE PTR [EBX], 0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LOOPE  L3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73EB4811-0DD1-4A69-8B6E-3765033D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60" y="270341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7.1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循环程序的结构</a:t>
            </a:r>
          </a:p>
        </p:txBody>
      </p:sp>
    </p:spTree>
    <p:custDataLst>
      <p:tags r:id="rId1"/>
    </p:custData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31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8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|1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4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52.2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3656</TotalTime>
  <Words>1587</Words>
  <Application>Microsoft Office PowerPoint</Application>
  <PresentationFormat>全屏显示(4:3)</PresentationFormat>
  <Paragraphs>254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华文新魏</vt:lpstr>
      <vt:lpstr>宋体</vt:lpstr>
      <vt:lpstr>新宋体</vt:lpstr>
      <vt:lpstr>Tahoma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xuxiangyang</dc:creator>
  <cp:lastModifiedBy>Jin-Home</cp:lastModifiedBy>
  <cp:revision>317</cp:revision>
  <dcterms:created xsi:type="dcterms:W3CDTF">1601-01-01T00:00:00Z</dcterms:created>
  <dcterms:modified xsi:type="dcterms:W3CDTF">2024-02-24T06:34:54Z</dcterms:modified>
</cp:coreProperties>
</file>